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693" r:id="rId6"/>
    <p:sldMasterId id="2147483709" r:id="rId7"/>
    <p:sldMasterId id="2147483719" r:id="rId8"/>
    <p:sldMasterId id="2147483729" r:id="rId9"/>
    <p:sldMasterId id="2147483742" r:id="rId10"/>
    <p:sldMasterId id="2147483746" r:id="rId11"/>
  </p:sldMasterIdLst>
  <p:notesMasterIdLst>
    <p:notesMasterId r:id="rId37"/>
  </p:notesMasterIdLst>
  <p:sldIdLst>
    <p:sldId id="299" r:id="rId12"/>
    <p:sldId id="2146846026" r:id="rId13"/>
    <p:sldId id="2146846027" r:id="rId14"/>
    <p:sldId id="2146846049" r:id="rId15"/>
    <p:sldId id="2146846050" r:id="rId16"/>
    <p:sldId id="2146846028" r:id="rId17"/>
    <p:sldId id="2146846029" r:id="rId18"/>
    <p:sldId id="2146846048" r:id="rId19"/>
    <p:sldId id="2146846031" r:id="rId20"/>
    <p:sldId id="2146846034" r:id="rId21"/>
    <p:sldId id="2146846033" r:id="rId22"/>
    <p:sldId id="2146846036" r:id="rId23"/>
    <p:sldId id="2146846045" r:id="rId24"/>
    <p:sldId id="2146846035" r:id="rId25"/>
    <p:sldId id="2146846047" r:id="rId26"/>
    <p:sldId id="2146846037" r:id="rId27"/>
    <p:sldId id="2146846038" r:id="rId28"/>
    <p:sldId id="2146846039" r:id="rId29"/>
    <p:sldId id="2146846040" r:id="rId30"/>
    <p:sldId id="2146846041" r:id="rId31"/>
    <p:sldId id="2146846044" r:id="rId32"/>
    <p:sldId id="2146846030" r:id="rId33"/>
    <p:sldId id="2146846043" r:id="rId34"/>
    <p:sldId id="2146846051" r:id="rId35"/>
    <p:sldId id="2146846056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593EE33-EDA6-45E6-B2D0-D885266B3653}">
          <p14:sldIdLst>
            <p14:sldId id="299"/>
            <p14:sldId id="2146846026"/>
            <p14:sldId id="2146846027"/>
          </p14:sldIdLst>
        </p14:section>
        <p14:section name="Relation with LS Central" id="{4780189D-9CFC-4F15-BDE8-989CFCBD17CE}">
          <p14:sldIdLst>
            <p14:sldId id="2146846049"/>
            <p14:sldId id="2146846050"/>
          </p14:sldIdLst>
        </p14:section>
        <p14:section name="4 Simple Steps" id="{1717138E-E308-C940-A345-391241ED4264}">
          <p14:sldIdLst>
            <p14:sldId id="2146846028"/>
          </p14:sldIdLst>
        </p14:section>
        <p14:section name="Adobe Commerce" id="{C8641D93-E625-462A-8D1E-2691B2778775}">
          <p14:sldIdLst>
            <p14:sldId id="2146846029"/>
            <p14:sldId id="2146846048"/>
            <p14:sldId id="2146846031"/>
            <p14:sldId id="2146846034"/>
            <p14:sldId id="2146846033"/>
            <p14:sldId id="2146846036"/>
            <p14:sldId id="2146846045"/>
            <p14:sldId id="2146846035"/>
          </p14:sldIdLst>
        </p14:section>
        <p14:section name="Shopify" id="{5CA159BC-9F65-47D9-A1D6-4D6D19B8C962}">
          <p14:sldIdLst>
            <p14:sldId id="2146846047"/>
            <p14:sldId id="2146846037"/>
            <p14:sldId id="2146846038"/>
            <p14:sldId id="2146846039"/>
            <p14:sldId id="2146846040"/>
            <p14:sldId id="2146846041"/>
          </p14:sldIdLst>
        </p14:section>
        <p14:section name="Demo" id="{8D055ABE-70F6-46D6-A803-40C290CDEC6A}">
          <p14:sldIdLst>
            <p14:sldId id="2146846044"/>
            <p14:sldId id="2146846030"/>
            <p14:sldId id="2146846043"/>
            <p14:sldId id="2146846051"/>
          </p14:sldIdLst>
        </p14:section>
        <p14:section name="Q&amp;A" id="{84F95BC9-CD0F-422D-B3BA-6A4A8F3BE884}">
          <p14:sldIdLst>
            <p14:sldId id="21468460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DB8CA0C-1C34-4483-B6E9-C774624583E9}" name="Sudhanshu Bajaj" initials="SB" userId="S::sudhanshu.b@lsretail.com::e4135ebc-af49-43e2-9b1a-e67c1c8b2c94" providerId="AD"/>
  <p188:author id="{558C4099-2F00-597C-91E7-1C88AB8A1A87}" name="Wojciech Januszauskas" initials="WJ" userId="S::wojciechja@lsretail.com::283006d7-7365-4ce6-9b04-25a42527db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63D6"/>
    <a:srgbClr val="403FA4"/>
    <a:srgbClr val="D9D9D9"/>
    <a:srgbClr val="FFFFFF"/>
    <a:srgbClr val="70E3DF"/>
    <a:srgbClr val="351C5C"/>
    <a:srgbClr val="EFB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63C26B-65C3-3A45-911E-02E612E3811D}" v="44" dt="2026-04-28T10:16:07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3"/>
    <p:restoredTop sz="82324" autoAdjust="0"/>
  </p:normalViewPr>
  <p:slideViewPr>
    <p:cSldViewPr snapToGrid="0">
      <p:cViewPr varScale="1">
        <p:scale>
          <a:sx n="83" d="100"/>
          <a:sy n="83" d="100"/>
        </p:scale>
        <p:origin x="1842" y="300"/>
      </p:cViewPr>
      <p:guideLst/>
    </p:cSldViewPr>
  </p:slideViewPr>
  <p:notesTextViewPr>
    <p:cViewPr>
      <p:scale>
        <a:sx n="170" d="100"/>
        <a:sy n="1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F2A1-FC9F-014A-AA3E-A2E97239882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92625-0954-C44E-843F-2B5E2B93C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1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524B8DA9-83C2-4D23-9C6B-ACB1B90EF187}">
              <a16:creationId xmlns:a16="http://schemas.microsoft.com/office/drawing/2014/main" xmlns="" id="{AC5523D9-D4FD-44B8-A26D-2D899B56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DE7F285E-FC41-4172-8079-8967B4889B2A}">
                <a16:creationId xmlns:a16="http://schemas.microsoft.com/office/drawing/2014/main" xmlns="" id="{596D4524-60AC-42FD-8A65-A9F6551EA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20562D2C-E7E7-48B9-BC49-8691FCE3D119}">
                <a16:creationId xmlns:a16="http://schemas.microsoft.com/office/drawing/2014/main" xmlns="" id="{4954A4C1-FB94-44E4-B394-A6E2F9AE5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3BC21567-5B3A-4922-9D77-7BADADD6A501}">
              <a16:creationId xmlns:a16="http://schemas.microsoft.com/office/drawing/2014/main" xmlns="" id="{B45505C5-1DDB-417D-8593-E91ED4722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5A383821-598F-46AE-893F-1ACAF9E6E015}">
                <a16:creationId xmlns:a16="http://schemas.microsoft.com/office/drawing/2014/main" xmlns="" id="{AACA706E-4935-46A2-A961-90B3BE1F3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379AC44A-726F-43C5-8496-56588B721B53}">
                <a16:creationId xmlns:a16="http://schemas.microsoft.com/office/drawing/2014/main" xmlns="" id="{D4009E54-E6F2-4551-A945-9FCAB4723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8B009211-F11B-439E-A7C5-B86607DAF239}">
              <a16:creationId xmlns:a16="http://schemas.microsoft.com/office/drawing/2014/main" xmlns="" id="{BDAD14B2-5B77-498A-8E9A-ECEF27C7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14B854D5-D15E-48F5-926B-7B8728EB3887}">
                <a16:creationId xmlns:a16="http://schemas.microsoft.com/office/drawing/2014/main" xmlns="" id="{B20FA9B7-026B-4D96-A314-FBA390C939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D7967FB9-AFF7-4651-99FA-FD0B60DB0C2F}">
                <a16:creationId xmlns:a16="http://schemas.microsoft.com/office/drawing/2014/main" xmlns="" id="{DA5796A3-B8B7-4E40-B780-BE503A953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DD26055A-1E75-41C6-A4BE-B0E5D347898D}">
              <a16:creationId xmlns:a16="http://schemas.microsoft.com/office/drawing/2014/main" xmlns="" id="{AED9C485-8B8D-4BA0-9001-A1B4FE674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964D6351-9416-45B7-9064-45853A6B0106}">
                <a16:creationId xmlns:a16="http://schemas.microsoft.com/office/drawing/2014/main" xmlns="" id="{38FEF392-E579-48A1-B269-1842CF5A9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82B0AE0C-8A93-4B2D-8B26-1D7B84050C47}">
                <a16:creationId xmlns:a16="http://schemas.microsoft.com/office/drawing/2014/main" xmlns="" id="{D4C731E2-7A61-4EC1-9747-C01D75297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5A9CDAFD-274B-4641-9905-1FE9471462E8}">
              <a16:creationId xmlns:a16="http://schemas.microsoft.com/office/drawing/2014/main" xmlns="" id="{1A5EAA87-236B-4ACA-816D-24F541AE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CF2BD265-DFB2-473A-A8F8-35755E953591}">
                <a16:creationId xmlns:a16="http://schemas.microsoft.com/office/drawing/2014/main" xmlns="" id="{08E36703-532B-4456-89F6-790D4578A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37342858-8A9A-404E-9A5E-5C1689AE0F14}">
                <a16:creationId xmlns:a16="http://schemas.microsoft.com/office/drawing/2014/main" xmlns="" id="{04EA0732-3779-403F-9992-8DF097DDB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7CC95609-5B17-4ED9-A4FD-6FAF9908B58C}">
              <a16:creationId xmlns:a16="http://schemas.microsoft.com/office/drawing/2014/main" xmlns="" id="{BCFB1A38-3769-4C1B-B3FA-02A51191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0043785-CC42-4E58-8DA7-3CA168826584}">
                <a16:creationId xmlns:a16="http://schemas.microsoft.com/office/drawing/2014/main" xmlns="" id="{11966D1B-749A-44D6-99F3-B7199C617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C6BA091E-645D-4C25-AB80-7AAFFFE64032}">
                <a16:creationId xmlns:a16="http://schemas.microsoft.com/office/drawing/2014/main" xmlns="" id="{54896001-0BFE-4647-A734-1D2E36C02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8CF30191-90E5-45FC-B841-42C064A41202}">
              <a16:creationId xmlns:a16="http://schemas.microsoft.com/office/drawing/2014/main" xmlns="" id="{C67EDA77-E665-440F-AE64-06D843CFA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2B3DA1ED-09A2-4A0C-90AE-5020F193D1A7}">
                <a16:creationId xmlns:a16="http://schemas.microsoft.com/office/drawing/2014/main" xmlns="" id="{2A19E51D-D401-44B7-AFDC-22B0D72F4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C73D03E-8E0E-4186-A875-0D3A8E62FD35}">
                <a16:creationId xmlns:a16="http://schemas.microsoft.com/office/drawing/2014/main" xmlns="" id="{3ED9CBD8-C2A7-47CA-BF34-152A4E0F8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DCB3A9E4-D866-442D-89B2-F415E41BE7CC}">
              <a16:creationId xmlns:a16="http://schemas.microsoft.com/office/drawing/2014/main" xmlns="" id="{FF01492F-82E0-45E8-B760-70D46502F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B1917B4C-60FB-4DF9-ADF1-93A3DDB985D8}">
                <a16:creationId xmlns:a16="http://schemas.microsoft.com/office/drawing/2014/main" xmlns="" id="{F38C31A2-AB56-44A2-BBDC-FD11494B8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CE342D3-81B4-42F9-AD78-F9A23B66779B}">
                <a16:creationId xmlns:a16="http://schemas.microsoft.com/office/drawing/2014/main" xmlns="" id="{95CAA7CB-5099-42CF-B6FC-38938FECE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0B0DEFCC-43BD-4D17-AE34-74DC5908D059}">
              <a16:creationId xmlns:a16="http://schemas.microsoft.com/office/drawing/2014/main" xmlns="" id="{9AF59184-2555-449F-B3A9-7B56AF138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3BF74263-7F77-415A-9DAE-A141ECA91A82}">
                <a16:creationId xmlns:a16="http://schemas.microsoft.com/office/drawing/2014/main" xmlns="" id="{6D7B5CB7-80C6-401A-99C9-5FE6BFD0E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0CFBBB4A-B9C9-4F78-AE01-1BD7CBE13473}">
                <a16:creationId xmlns:a16="http://schemas.microsoft.com/office/drawing/2014/main" xmlns="" id="{52523D1C-BD92-4986-BD47-F87204DB7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5D6D60E1-5664-47D6-9486-034FBB8EFF11}">
              <a16:creationId xmlns:a16="http://schemas.microsoft.com/office/drawing/2014/main" xmlns="" id="{5EBC0748-FDBC-4D1C-BE17-5DA6A94A0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109D2500-0BD8-4D9F-86E5-6F5569DF8114}">
                <a16:creationId xmlns:a16="http://schemas.microsoft.com/office/drawing/2014/main" xmlns="" id="{188329DB-7CC9-4D05-9E9E-8B3B79BAD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189A9863-F021-405A-8380-AA0491A30835}">
                <a16:creationId xmlns:a16="http://schemas.microsoft.com/office/drawing/2014/main" xmlns="" id="{A5F2D51E-35AB-4753-B496-435587BE9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E7A15149-622E-4032-AAD7-9C09CF863349}">
              <a16:creationId xmlns:a16="http://schemas.microsoft.com/office/drawing/2014/main" xmlns="" id="{41D32131-5C52-42E9-B341-F2D2B046C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92775360-226B-4FC5-840D-CC3C71D6E98E}">
                <a16:creationId xmlns:a16="http://schemas.microsoft.com/office/drawing/2014/main" xmlns="" id="{A8B7562A-E6FF-41EF-9B23-5E71DC611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B9734B60-6645-46F8-8CB5-3046C65C30F3}">
                <a16:creationId xmlns:a16="http://schemas.microsoft.com/office/drawing/2014/main" xmlns="" id="{545F381B-ACF7-4CC5-B9AC-3DA274EBD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9D601722-226F-48E7-B0E7-4E0EAA116E0C}">
              <a16:creationId xmlns:a16="http://schemas.microsoft.com/office/drawing/2014/main" xmlns="" id="{876C4488-F9D0-4CA7-B201-A5768CE5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446D4604-1F76-4E14-838D-A1807E53AF7B}">
                <a16:creationId xmlns:a16="http://schemas.microsoft.com/office/drawing/2014/main" xmlns="" id="{209FD589-E6D7-403C-85FF-ABE93F2F7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131D70D6-9905-4C96-8D48-C5A53A9C4EF0}">
                <a16:creationId xmlns:a16="http://schemas.microsoft.com/office/drawing/2014/main" xmlns="" id="{70B8AAD8-424B-480D-ACC8-25F865279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B3FE30C6-E107-4DD1-89EC-92DA6D67DE7A}">
              <a16:creationId xmlns:a16="http://schemas.microsoft.com/office/drawing/2014/main" xmlns="" id="{22CA4DF2-ED2A-432A-9824-CCF014549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721453A9-8166-4533-94FD-CC7189A6D487}">
                <a16:creationId xmlns:a16="http://schemas.microsoft.com/office/drawing/2014/main" xmlns="" id="{ED3108A9-E870-4B4E-BEEA-DBECB1027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19057D29-3579-4EEC-85F3-EA07FBBFA3D1}">
                <a16:creationId xmlns:a16="http://schemas.microsoft.com/office/drawing/2014/main" xmlns="" id="{001A5C8A-9899-4758-8CCD-9878C10DA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08009B69-6EB4-4ADF-B06E-DF8C0D209E39}">
              <a16:creationId xmlns:a16="http://schemas.microsoft.com/office/drawing/2014/main" xmlns="" id="{731B382A-2A41-4319-B593-0C40DCAB9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7E33C5D9-F569-4307-9174-0A83772DD1B8}">
                <a16:creationId xmlns:a16="http://schemas.microsoft.com/office/drawing/2014/main" xmlns="" id="{095ECC0B-E930-4FF1-819B-432C7BA2D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1B9D436B-247F-467E-B390-F35C1B8A0D12}">
                <a16:creationId xmlns:a16="http://schemas.microsoft.com/office/drawing/2014/main" xmlns="" id="{EC0AF5D0-BCF8-4171-87B8-6BBCD7DFC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AC72EF2C-4346-4323-92D5-F937B970BA8C}">
              <a16:creationId xmlns:a16="http://schemas.microsoft.com/office/drawing/2014/main" xmlns="" id="{FD418DFB-5C68-497D-80B7-26AB07CF5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0D900C27-4AEE-4686-87E5-D20FED30BD9E}">
                <a16:creationId xmlns:a16="http://schemas.microsoft.com/office/drawing/2014/main" xmlns="" id="{378AA97D-5970-4F76-AC8E-625CFC79C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A3403EB7-781E-4DCD-A95F-FB916DC8CB55}">
                <a16:creationId xmlns:a16="http://schemas.microsoft.com/office/drawing/2014/main" xmlns="" id="{6D49ABF0-AA4A-42F0-9411-A22961415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0D70A-35DC-CD2F-D58E-14F05F7033FF}"/>
            </a:ext>
            <a:ext uri="{AC72EF2C-4346-4323-92D5-F937B970BA8C}">
              <a16:creationId xmlns="" xmlns:a16="http://schemas.microsoft.com/office/drawing/2014/main" id="{FD418DFB-5C68-497D-80B7-26AB07CF5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6DFA2-6EEE-047D-280A-D87734B6794E}"/>
              </a:ext>
              <a:ext uri="{0D900C27-4AEE-4686-87E5-D20FED30BD9E}">
                <a16:creationId xmlns="" xmlns:a16="http://schemas.microsoft.com/office/drawing/2014/main" id="{378AA97D-5970-4F76-AC8E-625CFC79C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1C63D-91FD-6E6A-4CCD-0AD2C615C03A}"/>
              </a:ext>
              <a:ext uri="{A3403EB7-781E-4DCD-A95F-FB916DC8CB55}">
                <a16:creationId xmlns="" xmlns:a16="http://schemas.microsoft.com/office/drawing/2014/main" id="{6D49ABF0-AA4A-42F0-9411-A22961415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0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0575C0A6-39ED-4D1E-A7E3-2CB03EA91584}">
              <a16:creationId xmlns:a16="http://schemas.microsoft.com/office/drawing/2014/main" xmlns="" id="{4008F45F-24CB-4E90-BC8D-CB499D3F2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29A96932-4A4A-470E-B63F-0EA5346B91DF}">
                <a16:creationId xmlns:a16="http://schemas.microsoft.com/office/drawing/2014/main" xmlns="" id="{C3BC13C0-911C-4423-92E5-DA7F810FB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6641AC7-CDA0-47D6-AED6-90E08A4AA1B6}">
                <a16:creationId xmlns:a16="http://schemas.microsoft.com/office/drawing/2014/main" xmlns="" id="{6CC96858-677A-4012-A678-964D39D22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C08C65D5-ADBD-4661-BF63-910C248A5E34}">
              <a16:creationId xmlns:a16="http://schemas.microsoft.com/office/drawing/2014/main" xmlns="" id="{1048CF78-30AE-49B1-8BDA-B276AAF02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C4F03D12-A3EC-48B6-96E4-8CAFE1D03A32}">
                <a16:creationId xmlns:a16="http://schemas.microsoft.com/office/drawing/2014/main" xmlns="" id="{8306B511-7C61-4C06-A512-7B8DF3C59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8CD9DCD9-0096-4AFE-B3ED-A145B48163A0}">
                <a16:creationId xmlns:a16="http://schemas.microsoft.com/office/drawing/2014/main" xmlns="" id="{BB9B9901-56AE-4B49-9AD4-8A6F44EF5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AB680B78-72F6-4DC1-A19A-D12A2C60C04E}">
              <a16:creationId xmlns:a16="http://schemas.microsoft.com/office/drawing/2014/main" xmlns="" id="{5CF90250-AC14-44F9-B354-7E7B0D60B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EEB64137-2758-49F9-B930-B4D59E9E1582}">
                <a16:creationId xmlns:a16="http://schemas.microsoft.com/office/drawing/2014/main" xmlns="" id="{1C29DC03-DE5D-486E-9C02-33F02A5956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5FD56068-825D-454C-836E-A5B8CE94B5F2}">
                <a16:creationId xmlns:a16="http://schemas.microsoft.com/office/drawing/2014/main" xmlns="" id="{B152DC0C-ADA0-44E1-A3DF-84C369E00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18052A57-0A34-46CD-ADEC-4CED845C89AF}">
              <a16:creationId xmlns:a16="http://schemas.microsoft.com/office/drawing/2014/main" xmlns="" id="{074C5E11-A418-4AE4-B901-39171E2AA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B50E79BE-E032-44F6-ACCA-4FC2AD2FF575}">
                <a16:creationId xmlns:a16="http://schemas.microsoft.com/office/drawing/2014/main" xmlns="" id="{73F6DC99-4A67-4826-909B-D6BEAAC99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C8D3DC5C-936E-498A-90A5-3A235FD4FF9B}">
                <a16:creationId xmlns:a16="http://schemas.microsoft.com/office/drawing/2014/main" xmlns="" id="{FC4F0C15-8668-4304-AA7E-10556EC66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BA0FF79D-1FDE-43E1-9BC3-1D0D4A56D877}">
              <a16:creationId xmlns:a16="http://schemas.microsoft.com/office/drawing/2014/main" xmlns="" id="{F3BC1AB0-9DEA-4BB2-9BFE-1EBB312F1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A98F1B9E-4CB9-4222-A40D-129C18D5D675}">
                <a16:creationId xmlns:a16="http://schemas.microsoft.com/office/drawing/2014/main" xmlns="" id="{0C013C99-F2E0-4E6E-BAC2-6A7CF57A4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8220EC99-CFD5-453E-A88E-DF75F774A2F2}">
                <a16:creationId xmlns:a16="http://schemas.microsoft.com/office/drawing/2014/main" xmlns="" id="{A293E717-A3AA-49B0-9567-66046D2E8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4688A53C-14CF-409A-8B62-F2514B885E19}">
              <a16:creationId xmlns:a16="http://schemas.microsoft.com/office/drawing/2014/main" xmlns="" id="{EB5EA934-2F45-4242-9B45-FEFCA8DF5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367FFE13-CAB5-455B-A3DB-92CBCA0A7429}">
                <a16:creationId xmlns:a16="http://schemas.microsoft.com/office/drawing/2014/main" xmlns="" id="{65BFE1AC-5CF6-4DF9-A0B0-088326CF3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5DDFB0B3-F56A-49EE-A19B-1A9C0CE59EF5}">
                <a16:creationId xmlns:a16="http://schemas.microsoft.com/office/drawing/2014/main" xmlns="" id="{D590B523-9D37-4C4D-BA87-16D029FB2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96E178A-1C1B-4492-8920-6BC85DD5E282}">
              <a16:creationId xmlns:a16="http://schemas.microsoft.com/office/drawing/2014/main" xmlns="" id="{9ACF0720-EEE6-4773-BF3F-85D30DB7D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2CDF0D34-2C9F-4D65-9B44-ECECAC44B122}">
                <a16:creationId xmlns:a16="http://schemas.microsoft.com/office/drawing/2014/main" xmlns="" id="{CBC8B703-2819-4858-B133-2EF144A5E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C07534B7-3E78-41BE-8568-E87F6D3DE8D0}">
                <a16:creationId xmlns:a16="http://schemas.microsoft.com/office/drawing/2014/main" xmlns="" id="{3047CAC9-130F-41DF-91B6-E2CEB6B85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3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9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33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97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63097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8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3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9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2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8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6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90212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9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4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7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20817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2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1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2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71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90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6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45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16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8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1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3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70E3D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4040A4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0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3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7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6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1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3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1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8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4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8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56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2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1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03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5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This is</a:t>
            </a:r>
          </a:p>
          <a:p>
            <a:pPr lvl="0"/>
            <a:r>
              <a:rPr lang="en-US" dirty="0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37051169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This is</a:t>
            </a:r>
          </a:p>
          <a:p>
            <a:pPr lvl="0"/>
            <a:r>
              <a:rPr lang="en-US" dirty="0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2842052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E73B47-338C-5312-4C2C-F2950EFF2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403FA4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9C7E3-6F36-846C-48E9-372B76C0E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1BF989-1C30-EB02-97FD-C67EAC3D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606863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626441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953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727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307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378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0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5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5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4" r:id="rId5"/>
    <p:sldLayoutId id="2147483755" r:id="rId6"/>
    <p:sldLayoutId id="2147483751" r:id="rId7"/>
    <p:sldLayoutId id="2147483752" r:id="rId8"/>
    <p:sldLayoutId id="2147483753" r:id="rId9"/>
    <p:sldLayoutId id="21474837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www.gadgets360.com/ai/news/adobe-summit-2026-new-agentic-ai-workflows-marketing-tasks-previewed-11403701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53364-3BEC-7ACB-897A-9D5E0FC7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yellow arrow going into a black maze  AI-generated content may be incorrect.">
            <a:extLst>
              <a:ext uri="{FF2B5EF4-FFF2-40B4-BE49-F238E27FC236}">
                <a16:creationId xmlns:a16="http://schemas.microsoft.com/office/drawing/2014/main" id="{4BE4C6B0-2CBD-6A64-8591-03685DCD02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8159" r="2703"/>
          <a:stretch>
            <a:fillRect/>
          </a:stretch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73B9DF-07D0-0566-16EC-CEA7F15DC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problems can Adobe Commerce Services solve?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E171F-0E11-2040-D82B-A27327FC5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fontAlgn="t">
              <a:spcAft>
                <a:spcPts val="600"/>
              </a:spcAft>
            </a:pPr>
            <a:r>
              <a:rPr lang="en-US" sz="2400" dirty="0"/>
              <a:t>Improve product discovery and conversion</a:t>
            </a:r>
          </a:p>
          <a:p>
            <a:pPr fontAlgn="t">
              <a:spcAft>
                <a:spcPts val="600"/>
              </a:spcAft>
            </a:pPr>
            <a:r>
              <a:rPr lang="en-US" sz="2400" dirty="0"/>
              <a:t>Make data-driven merchandising decisions</a:t>
            </a:r>
          </a:p>
          <a:p>
            <a:pPr fontAlgn="t">
              <a:spcAft>
                <a:spcPts val="600"/>
              </a:spcAft>
            </a:pPr>
            <a:r>
              <a:rPr lang="en-US" sz="2400" dirty="0"/>
              <a:t>Create omnichannel personalized experiences</a:t>
            </a:r>
            <a:endParaRPr lang="en-US" sz="2400" b="1" dirty="0"/>
          </a:p>
          <a:p>
            <a:pPr fontAlgn="t">
              <a:spcAft>
                <a:spcPts val="600"/>
              </a:spcAft>
            </a:pPr>
            <a:r>
              <a:rPr lang="en-US" sz="2400" dirty="0"/>
              <a:t>Optimize payment processing</a:t>
            </a:r>
          </a:p>
          <a:p>
            <a:pPr fontAlgn="t">
              <a:spcAft>
                <a:spcPts val="600"/>
              </a:spcAft>
            </a:pPr>
            <a:r>
              <a:rPr lang="en-US" sz="2400" dirty="0"/>
              <a:t>Manage data synchronization at scale</a:t>
            </a:r>
          </a:p>
          <a:p>
            <a:pPr fontAlgn="t">
              <a:spcAft>
                <a:spcPts val="600"/>
              </a:spcAft>
            </a:pPr>
            <a:r>
              <a:rPr lang="en-US" sz="2400" dirty="0"/>
              <a:t>Win back lost customers and reduce returns</a:t>
            </a:r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42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7353-F574-0AA5-70F9-5418193E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Search</a:t>
            </a:r>
          </a:p>
        </p:txBody>
      </p:sp>
      <p:pic>
        <p:nvPicPr>
          <p:cNvPr id="7" name="Picture Placeholder 6" descr="A screenshot of a computer screen  AI-generated content may be incorrect.">
            <a:extLst>
              <a:ext uri="{FF2B5EF4-FFF2-40B4-BE49-F238E27FC236}">
                <a16:creationId xmlns:a16="http://schemas.microsoft.com/office/drawing/2014/main" id="{B51BB6D0-DD2B-2E8B-853F-28F2CE32C4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6253" r="24382"/>
          <a:stretch>
            <a:fillRect/>
          </a:stretch>
        </p:blipFill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433D1-0BCD-C876-C356-DE1F898DC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" y="1456302"/>
            <a:ext cx="6293945" cy="3627762"/>
          </a:xfrm>
        </p:spPr>
        <p:txBody>
          <a:bodyPr lIns="91440" tIns="45720" rIns="91440" bIns="45720" anchor="t"/>
          <a:lstStyle/>
          <a:p>
            <a:pPr lvl="1"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Aptos Light"/>
              </a:rPr>
              <a:t>Create meaningful search experiences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Aptos Light"/>
              </a:rPr>
              <a:t>Take advantage of AI-powered dynamic faceting and re-ranking of search results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>
                <a:latin typeface="Aptos Light"/>
              </a:rPr>
              <a:t>Use a lightweight SaaS-based service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Aptos Light"/>
              </a:rPr>
              <a:t>Get technical by enabling </a:t>
            </a:r>
            <a:r>
              <a:rPr lang="en-US" dirty="0" err="1">
                <a:latin typeface="Aptos Light"/>
              </a:rPr>
              <a:t>GraphQL</a:t>
            </a:r>
            <a:r>
              <a:rPr lang="en-US" dirty="0">
                <a:latin typeface="Aptos Light"/>
              </a:rPr>
              <a:t> API, headless flexibility, API sandbox environments, and ultra-fast SaaS.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23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C4249C-C771-929C-03E5-B14C8AB491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63C18F-8E9E-FA6C-9324-B361CC73BDD2}"/>
              </a:ext>
            </a:extLst>
          </p:cNvPr>
          <p:cNvSpPr/>
          <p:nvPr/>
        </p:nvSpPr>
        <p:spPr>
          <a:xfrm>
            <a:off x="0" y="0"/>
            <a:ext cx="695543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Picture Placeholder 6" descr="A diagram of a software application  AI-generated content may be incorrect.">
            <a:extLst>
              <a:ext uri="{FF2B5EF4-FFF2-40B4-BE49-F238E27FC236}">
                <a16:creationId xmlns:a16="http://schemas.microsoft.com/office/drawing/2014/main" id="{16F0A63E-F761-A4F3-9502-96650730C3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93" t="5093" r="2500" b="5093"/>
          <a:stretch>
            <a:fillRect/>
          </a:stretch>
        </p:blipFill>
        <p:spPr>
          <a:xfrm>
            <a:off x="638537" y="218116"/>
            <a:ext cx="10914926" cy="642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site  AI-generated content may be incorrect.">
            <a:extLst>
              <a:ext uri="{FF2B5EF4-FFF2-40B4-BE49-F238E27FC236}">
                <a16:creationId xmlns:a16="http://schemas.microsoft.com/office/drawing/2014/main" id="{EEC8B497-D71E-D689-1C3F-DFED4DE69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024" y="-1402200"/>
            <a:ext cx="12745007" cy="8260200"/>
          </a:xfrm>
          <a:prstGeom prst="rect">
            <a:avLst/>
          </a:prstGeom>
        </p:spPr>
      </p:pic>
      <p:pic>
        <p:nvPicPr>
          <p:cNvPr id="4" name="Picture 3" descr="A person sitting in a yoga pose on a beach  AI-generated content may be incorrect.">
            <a:extLst>
              <a:ext uri="{FF2B5EF4-FFF2-40B4-BE49-F238E27FC236}">
                <a16:creationId xmlns:a16="http://schemas.microsoft.com/office/drawing/2014/main" id="{3D7D9576-C7A7-15CA-3CD6-05F60ACE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260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1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B6CDE-F951-9499-4B21-E718A1131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03D6-6EEF-52AF-9263-A189A7409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Recommendations</a:t>
            </a:r>
          </a:p>
        </p:txBody>
      </p:sp>
      <p:pic>
        <p:nvPicPr>
          <p:cNvPr id="6" name="Picture Placeholder 5" descr="A person typing on a computer  AI-generated content may be incorrect.">
            <a:extLst>
              <a:ext uri="{FF2B5EF4-FFF2-40B4-BE49-F238E27FC236}">
                <a16:creationId xmlns:a16="http://schemas.microsoft.com/office/drawing/2014/main" id="{5285AF01-6740-634A-742E-8B51DFD98D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26" r="14526"/>
          <a:stretch>
            <a:fillRect/>
          </a:stretch>
        </p:blipFill>
        <p:spPr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27677-A154-F1F7-1768-DFEC892E3B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1" y="985972"/>
            <a:ext cx="5613819" cy="55441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400" dirty="0"/>
          </a:p>
          <a:p>
            <a:pPr lvl="1">
              <a:spcAft>
                <a:spcPts val="1200"/>
              </a:spcAft>
            </a:pPr>
            <a:r>
              <a:rPr lang="en-US" dirty="0"/>
              <a:t>Choose from nine distinct intelligent recommendation types 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Aptos Light"/>
              </a:rPr>
              <a:t>Use behavioral data to personalize </a:t>
            </a:r>
            <a:r>
              <a:rPr lang="en-US">
                <a:latin typeface="Aptos Light"/>
              </a:rPr>
              <a:t>recommendations </a:t>
            </a:r>
          </a:p>
          <a:p>
            <a:pPr lvl="1">
              <a:spcAft>
                <a:spcPts val="1200"/>
              </a:spcAft>
            </a:pPr>
            <a:r>
              <a:rPr lang="en-US">
                <a:latin typeface="Aptos Light"/>
              </a:rPr>
              <a:t>Measure key metrics relevant to each </a:t>
            </a:r>
            <a:r>
              <a:rPr lang="en-US" dirty="0">
                <a:latin typeface="Aptos Light"/>
              </a:rPr>
              <a:t>recommendation to help you understand the impact of your recommendations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record player with a record player  AI-generated content may be incorrect.">
            <a:extLst>
              <a:ext uri="{FF2B5EF4-FFF2-40B4-BE49-F238E27FC236}">
                <a16:creationId xmlns:a16="http://schemas.microsoft.com/office/drawing/2014/main" id="{06743610-3410-5390-6463-837B09A0FD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333" r="333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2C0B0-B208-B5E2-084C-22207116C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typing on a computer  AI-generated content may be incorrect.">
            <a:extLst>
              <a:ext uri="{FF2B5EF4-FFF2-40B4-BE49-F238E27FC236}">
                <a16:creationId xmlns:a16="http://schemas.microsoft.com/office/drawing/2014/main" id="{DA470926-34B2-9133-0B4F-CCE5FFBD3B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332" r="11936"/>
          <a:stretch>
            <a:fillRect/>
          </a:stretch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1953D2-09D3-F907-8E31-ACF04A8E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Shopify Magic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60AA3-A48C-0357-8665-4053D71ED6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504708"/>
            <a:ext cx="4885018" cy="5001969"/>
          </a:xfrm>
        </p:spPr>
        <p:txBody>
          <a:bodyPr lIns="91440" tIns="45720" rIns="91440" bIns="45720" anchor="t"/>
          <a:lstStyle/>
          <a:p>
            <a:pPr>
              <a:spcAft>
                <a:spcPts val="600"/>
              </a:spcAft>
            </a:pPr>
            <a:r>
              <a:rPr lang="en-US" dirty="0">
                <a:latin typeface="Aptos Light"/>
              </a:rPr>
              <a:t>Shopify Magic tools and experiences are available </a:t>
            </a:r>
            <a:br>
              <a:rPr lang="en-US" dirty="0">
                <a:latin typeface="Aptos Light"/>
              </a:rPr>
            </a:br>
            <a:r>
              <a:rPr lang="en-US" dirty="0">
                <a:latin typeface="Aptos Light"/>
              </a:rPr>
              <a:t>for free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ptos Light"/>
              </a:rPr>
              <a:t>Shopify Magic works on both desktop and mobile devices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>
                <a:latin typeface="Aptos Light"/>
              </a:rPr>
              <a:t>All generally available features are available to all plans and in all languages. 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9EFB459-7197-09D1-34CC-9985BD3652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39896" y="102530"/>
            <a:ext cx="497586" cy="4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1C56D-8923-9CA5-8B57-14A654A38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750340"/>
          </a:xfrm>
        </p:spPr>
        <p:txBody>
          <a:bodyPr anchor="t">
            <a:normAutofit/>
          </a:bodyPr>
          <a:lstStyle/>
          <a:p>
            <a:r>
              <a:rPr lang="en-US" dirty="0"/>
              <a:t>Sidekick</a:t>
            </a:r>
          </a:p>
        </p:txBody>
      </p:sp>
      <p:pic>
        <p:nvPicPr>
          <p:cNvPr id="9" name="Picture Placeholder 8" descr="A person holding a computer  AI-generated content may be incorrect.">
            <a:extLst>
              <a:ext uri="{FF2B5EF4-FFF2-40B4-BE49-F238E27FC236}">
                <a16:creationId xmlns:a16="http://schemas.microsoft.com/office/drawing/2014/main" id="{D275B0FE-BF6A-7465-6FE6-6B68637D15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60" r="25460"/>
          <a:stretch/>
        </p:blipFill>
        <p:spPr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EF3CB-71D2-A7A3-55B6-5D645C894A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1319514"/>
            <a:ext cx="6638262" cy="5187164"/>
          </a:xfrm>
        </p:spPr>
        <p:txBody>
          <a:bodyPr lIns="91440" tIns="45720" rIns="91440" bIns="4572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An AI-enabled commerce assistant for Shopify.</a:t>
            </a:r>
          </a:p>
          <a:p>
            <a:pPr>
              <a:spcAft>
                <a:spcPts val="1200"/>
              </a:spcAft>
            </a:pPr>
            <a:r>
              <a:rPr lang="en-US" dirty="0"/>
              <a:t>Designed to help you start, run, and grow your business.</a:t>
            </a:r>
          </a:p>
          <a:p>
            <a:pPr>
              <a:spcAft>
                <a:spcPts val="1200"/>
              </a:spcAft>
            </a:pPr>
            <a:r>
              <a:rPr lang="en-US" dirty="0"/>
              <a:t>Powered by Shopify Magic for personalized support.</a:t>
            </a:r>
          </a:p>
        </p:txBody>
      </p:sp>
      <p:pic>
        <p:nvPicPr>
          <p:cNvPr id="7" name="Picture Placeholder 5" descr="AI-enabled commerce assistant, Sidekick, designed to make it easier for you  to start, run, and grow your business on Shopify. - Shopify">
            <a:extLst>
              <a:ext uri="{FF2B5EF4-FFF2-40B4-BE49-F238E27FC236}">
                <a16:creationId xmlns:a16="http://schemas.microsoft.com/office/drawing/2014/main" id="{AA3A6020-58BE-F820-5622-6044A24C66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90" r="13190"/>
          <a:stretch/>
        </p:blipFill>
        <p:spPr>
          <a:xfrm>
            <a:off x="9502318" y="3667245"/>
            <a:ext cx="2349389" cy="3190755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452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08E38-056F-7813-8CB9-32D4D404C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C66CF-849E-6001-D817-0F0CB4A7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Sidekick – Key Capabilities</a:t>
            </a:r>
          </a:p>
        </p:txBody>
      </p:sp>
      <p:pic>
        <p:nvPicPr>
          <p:cNvPr id="10" name="Picture Placeholder 9" descr="A close-up of a computer screen  AI-generated content may be incorrect.">
            <a:extLst>
              <a:ext uri="{FF2B5EF4-FFF2-40B4-BE49-F238E27FC236}">
                <a16:creationId xmlns:a16="http://schemas.microsoft.com/office/drawing/2014/main" id="{1C81F09E-2326-10DD-9A42-E201E86082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9719" t="3075" r="21585"/>
          <a:stretch>
            <a:fillRect/>
          </a:stretch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E2071-5258-532B-1316-E9BFCA68B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1197696"/>
            <a:ext cx="5613819" cy="530898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Understands all of Shopify and your shop’s context.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Provides highly personalized and relevant assistance.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Handles a wide range of tasks using everyday language.</a:t>
            </a:r>
          </a:p>
        </p:txBody>
      </p:sp>
      <p:pic>
        <p:nvPicPr>
          <p:cNvPr id="7" name="Picture 6" descr="A cartoon of a person with purple mask  AI-generated content may be incorrect.">
            <a:extLst>
              <a:ext uri="{FF2B5EF4-FFF2-40B4-BE49-F238E27FC236}">
                <a16:creationId xmlns:a16="http://schemas.microsoft.com/office/drawing/2014/main" id="{8E998D39-3F80-D037-BD6B-4D3D8993B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06" y="4926691"/>
            <a:ext cx="1435066" cy="1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EA8A4-3292-1DEB-CBBB-3C5C8E0FD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400"/>
              <a:t>Benefits for Merchants</a:t>
            </a:r>
          </a:p>
        </p:txBody>
      </p:sp>
      <p:pic>
        <p:nvPicPr>
          <p:cNvPr id="8" name="Picture Placeholder 7" descr="A person holding a phone  AI-generated content may be incorrect.">
            <a:extLst>
              <a:ext uri="{FF2B5EF4-FFF2-40B4-BE49-F238E27FC236}">
                <a16:creationId xmlns:a16="http://schemas.microsoft.com/office/drawing/2014/main" id="{92776A73-A814-A6F5-A03A-E7A2449984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566" r="41278"/>
          <a:stretch>
            <a:fillRect/>
          </a:stretch>
        </p:blipFill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D5310-B8FD-DA3B-1459-DAFF886DA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Jump-starts creative processes.</a:t>
            </a:r>
          </a:p>
          <a:p>
            <a:pPr>
              <a:spcAft>
                <a:spcPts val="1200"/>
              </a:spcAft>
            </a:pPr>
            <a:r>
              <a:rPr lang="en-US" dirty="0"/>
              <a:t>Improves store quality and performance.</a:t>
            </a:r>
          </a:p>
          <a:p>
            <a:pPr>
              <a:spcAft>
                <a:spcPts val="1200"/>
              </a:spcAft>
            </a:pPr>
            <a:r>
              <a:rPr lang="en-US" dirty="0"/>
              <a:t>Tackles time-consuming tasks efficiently.</a:t>
            </a:r>
          </a:p>
          <a:p>
            <a:pPr>
              <a:spcAft>
                <a:spcPts val="1200"/>
              </a:spcAft>
            </a:pPr>
            <a:r>
              <a:rPr lang="en-US" dirty="0"/>
              <a:t>Supports informed business decisions for all skill levels.</a:t>
            </a:r>
          </a:p>
        </p:txBody>
      </p:sp>
    </p:spTree>
    <p:extLst>
      <p:ext uri="{BB962C8B-B14F-4D97-AF65-F5344CB8AC3E}">
        <p14:creationId xmlns:p14="http://schemas.microsoft.com/office/powerpoint/2010/main" val="6624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1B7A1-2BF0-3A95-6D7D-DB02B4DBA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088259"/>
            <a:ext cx="5572898" cy="1945122"/>
          </a:xfrm>
        </p:spPr>
        <p:txBody>
          <a:bodyPr/>
          <a:lstStyle/>
          <a:p>
            <a:r>
              <a:rPr lang="en-US" dirty="0"/>
              <a:t>How AI can transform your eCommerce</a:t>
            </a:r>
          </a:p>
          <a:p>
            <a:endParaRPr lang="en-US" sz="3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FA21D-8CBB-812F-C5C9-4FF735D8D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6729" y="4351014"/>
            <a:ext cx="2466612" cy="482341"/>
          </a:xfrm>
        </p:spPr>
        <p:txBody>
          <a:bodyPr/>
          <a:lstStyle/>
          <a:p>
            <a:r>
              <a:rPr lang="en-US" dirty="0"/>
              <a:t>Sudhanshu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609E8E-2E3D-80EA-0B4C-DFBE82C1CB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46729" y="4808641"/>
            <a:ext cx="2466612" cy="482341"/>
          </a:xfrm>
        </p:spPr>
        <p:txBody>
          <a:bodyPr/>
          <a:lstStyle/>
          <a:p>
            <a:r>
              <a:rPr lang="en-US" dirty="0"/>
              <a:t>Bajaj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E5EA532-820F-E610-6431-735087DD5E59}"/>
              </a:ext>
            </a:extLst>
          </p:cNvPr>
          <p:cNvSpPr txBox="1">
            <a:spLocks/>
          </p:cNvSpPr>
          <p:nvPr/>
        </p:nvSpPr>
        <p:spPr>
          <a:xfrm>
            <a:off x="9014565" y="4351014"/>
            <a:ext cx="2466612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Bjarni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965C204-D504-2FAA-A14C-841925FFC20E}"/>
              </a:ext>
            </a:extLst>
          </p:cNvPr>
          <p:cNvSpPr txBox="1">
            <a:spLocks/>
          </p:cNvSpPr>
          <p:nvPr/>
        </p:nvSpPr>
        <p:spPr>
          <a:xfrm>
            <a:off x="9014565" y="4808641"/>
            <a:ext cx="2466612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Asmundsson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lurry image of a purple and blue sky  AI-generated content may be incorrect.">
            <a:extLst>
              <a:ext uri="{FF2B5EF4-FFF2-40B4-BE49-F238E27FC236}">
                <a16:creationId xmlns:a16="http://schemas.microsoft.com/office/drawing/2014/main" id="{0F818BAD-CD1A-8041-4D54-9FFB88B39B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933" r="3933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F84055-6EF8-1CE8-5032-EEF5AAFF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Sidekick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4F68E-0315-09FE-53AF-98FE4A08E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22018" cy="5544152"/>
          </a:xfrm>
        </p:spPr>
        <p:txBody>
          <a:bodyPr lIns="91440" tIns="45720" rIns="91440" bIns="45720" anchor="t"/>
          <a:lstStyle/>
          <a:p>
            <a:pPr>
              <a:spcAft>
                <a:spcPts val="1200"/>
              </a:spcAft>
            </a:pPr>
            <a:r>
              <a:rPr lang="en-US" dirty="0"/>
              <a:t>Operates within the context of your shop.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ptos Light"/>
              </a:rPr>
              <a:t>Adapts as new content and actions are added.</a:t>
            </a:r>
          </a:p>
          <a:p>
            <a:pPr>
              <a:spcAft>
                <a:spcPts val="1200"/>
              </a:spcAft>
            </a:pPr>
            <a:r>
              <a:rPr lang="en-US" dirty="0"/>
              <a:t>Generates suggestions and completes tasks with your approval.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ptos Light"/>
              </a:rPr>
              <a:t>Never makes changes </a:t>
            </a:r>
            <a:r>
              <a:rPr lang="en-US">
                <a:latin typeface="Aptos Light"/>
              </a:rPr>
              <a:t>without your consent</a:t>
            </a:r>
          </a:p>
        </p:txBody>
      </p:sp>
      <p:pic>
        <p:nvPicPr>
          <p:cNvPr id="8" name="Picture 7" descr="A cartoon of a person with purple mask  AI-generated content may be incorrect.">
            <a:extLst>
              <a:ext uri="{FF2B5EF4-FFF2-40B4-BE49-F238E27FC236}">
                <a16:creationId xmlns:a16="http://schemas.microsoft.com/office/drawing/2014/main" id="{E87FEEED-26B1-272F-AF8F-49B904E0F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657" y="2207487"/>
            <a:ext cx="2071673" cy="211809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6343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logo of a cartoon character  AI-generated content may be incorrect.">
            <a:extLst>
              <a:ext uri="{FF2B5EF4-FFF2-40B4-BE49-F238E27FC236}">
                <a16:creationId xmlns:a16="http://schemas.microsoft.com/office/drawing/2014/main" id="{5FD3B729-FAAD-6B38-12F4-1A819639AA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0D2E-F6D6-2B90-9E3C-01C4C9B3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588637"/>
          </a:xfrm>
        </p:spPr>
        <p:txBody>
          <a:bodyPr anchor="t">
            <a:normAutofit/>
          </a:bodyPr>
          <a:lstStyle/>
          <a:p>
            <a:r>
              <a:rPr lang="en-US" sz="3400" b="1" dirty="0">
                <a:solidFill>
                  <a:srgbClr val="361D5C"/>
                </a:solidFill>
                <a:effectLst/>
                <a:latin typeface="Aptos ExtraBold" panose="020B0004020202020204" pitchFamily="34" charset="0"/>
              </a:rPr>
              <a:t>Stages for a successful eCommerce implementation</a:t>
            </a:r>
            <a:endParaRPr lang="en-US" sz="34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6F5B918-53AF-B014-854C-93D5AB48E1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4587" y="2469318"/>
            <a:ext cx="4977413" cy="2686157"/>
          </a:xfrm>
        </p:spPr>
        <p:txBody>
          <a:bodyPr>
            <a:normAutofit/>
          </a:bodyPr>
          <a:lstStyle/>
          <a:p>
            <a:pPr indent="-408600"/>
            <a:r>
              <a:rPr lang="en-US" sz="3600" dirty="0"/>
              <a:t>Planning</a:t>
            </a:r>
          </a:p>
          <a:p>
            <a:pPr indent="-408600"/>
            <a:r>
              <a:rPr lang="en-US" sz="3600" dirty="0"/>
              <a:t>Development</a:t>
            </a:r>
          </a:p>
          <a:p>
            <a:pPr indent="-408600"/>
            <a:r>
              <a:rPr lang="en-US" sz="3600" dirty="0"/>
              <a:t>Launch</a:t>
            </a:r>
          </a:p>
          <a:p>
            <a:pPr indent="-408600"/>
            <a:r>
              <a:rPr lang="en-US" sz="3600" dirty="0"/>
              <a:t>Maintenance</a:t>
            </a:r>
          </a:p>
        </p:txBody>
      </p:sp>
      <p:pic>
        <p:nvPicPr>
          <p:cNvPr id="4" name="Picture Placeholder 3" descr="A hand placing a wooden block on a white surface  AI-generated content may be incorrect.">
            <a:extLst>
              <a:ext uri="{FF2B5EF4-FFF2-40B4-BE49-F238E27FC236}">
                <a16:creationId xmlns:a16="http://schemas.microsoft.com/office/drawing/2014/main" id="{11E4F04B-3A6C-CF7D-9DCD-35746B4D85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06" r="16102"/>
          <a:stretch>
            <a:fillRect/>
          </a:stretch>
        </p:blipFill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721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1A1-C305-0757-EC75-F17633DE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200">
                <a:latin typeface="Aptos ExtraBold"/>
                <a:cs typeface="Segoe UI"/>
              </a:rPr>
              <a:t>What might be on the horizon?</a:t>
            </a:r>
            <a:br>
              <a:rPr lang="en-US" sz="3200"/>
            </a:br>
            <a:endParaRPr lang="en-US" sz="3200"/>
          </a:p>
        </p:txBody>
      </p:sp>
      <p:pic>
        <p:nvPicPr>
          <p:cNvPr id="7" name="Picture Placeholder 6" descr="A sphere with icons on it  AI-generated content may be incorrect.">
            <a:extLst>
              <a:ext uri="{FF2B5EF4-FFF2-40B4-BE49-F238E27FC236}">
                <a16:creationId xmlns:a16="http://schemas.microsoft.com/office/drawing/2014/main" id="{588C7E7D-AA82-D703-8E03-3FC6C38885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42743" r="10949"/>
          <a:stretch>
            <a:fillRect/>
          </a:stretch>
        </p:blipFill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8D33C-A642-0A0B-DCE0-867EAE1946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Predictive Testing/Targeting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/>
              <a:t>Adobe Commerce</a:t>
            </a:r>
          </a:p>
          <a:p>
            <a:pPr>
              <a:spcAft>
                <a:spcPts val="1200"/>
              </a:spcAft>
            </a:pPr>
            <a:r>
              <a:rPr lang="en-US" b="1" dirty="0"/>
              <a:t>Agentic AI for Operations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/>
              <a:t>Adobe Commerce</a:t>
            </a:r>
          </a:p>
          <a:p>
            <a:pPr>
              <a:spcAft>
                <a:spcPts val="1200"/>
              </a:spcAft>
            </a:pPr>
            <a:r>
              <a:rPr lang="en-US" b="1" dirty="0"/>
              <a:t>Shopify Pulse </a:t>
            </a:r>
            <a:r>
              <a:rPr lang="en-US" dirty="0"/>
              <a:t>- Shopify</a:t>
            </a:r>
          </a:p>
          <a:p>
            <a:pPr>
              <a:spcAft>
                <a:spcPts val="1200"/>
              </a:spcAft>
            </a:pPr>
            <a:r>
              <a:rPr lang="en-US" b="1" dirty="0"/>
              <a:t>AI Store Builder </a:t>
            </a:r>
            <a:r>
              <a:rPr lang="en-US" dirty="0"/>
              <a:t>- Shopify</a:t>
            </a:r>
          </a:p>
        </p:txBody>
      </p:sp>
    </p:spTree>
    <p:extLst>
      <p:ext uri="{BB962C8B-B14F-4D97-AF65-F5344CB8AC3E}">
        <p14:creationId xmlns:p14="http://schemas.microsoft.com/office/powerpoint/2010/main" val="205957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CCFF4-C21B-FB6E-4C59-B8EE25C4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dobe Previews New Agentic AI Workflows for Marketing Tasks at Adobe ...">
            <a:extLst>
              <a:ext uri="{FF2B5EF4-FFF2-40B4-BE49-F238E27FC236}">
                <a16:creationId xmlns:a16="http://schemas.microsoft.com/office/drawing/2014/main" id="{C4F9E502-4BF2-17FD-A0FA-E7C0944A7D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619" b="3"/>
          <a:stretch>
            <a:fillRect/>
          </a:stretch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0FABC4-D40B-4261-26C8-7304B9A77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03935" cy="588637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3400"/>
              <a:t>Adobe Commerce at Summit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0EBF5-8B8D-0151-0CD9-DD456E988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</p:spPr>
        <p:txBody>
          <a:bodyPr lIns="91440" tIns="45720" rIns="91440" bIns="45720"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AI-Powered Discovery</a:t>
            </a:r>
          </a:p>
          <a:p>
            <a:pPr>
              <a:spcAft>
                <a:spcPts val="1200"/>
              </a:spcAft>
            </a:pPr>
            <a:r>
              <a:rPr lang="en-US" dirty="0"/>
              <a:t>Agentic Commerce Protocols</a:t>
            </a:r>
          </a:p>
          <a:p>
            <a:pPr>
              <a:spcAft>
                <a:spcPts val="1200"/>
              </a:spcAft>
            </a:pPr>
            <a:r>
              <a:rPr lang="en-US" dirty="0"/>
              <a:t>Brand Concierge</a:t>
            </a:r>
          </a:p>
          <a:p>
            <a:pPr>
              <a:spcAft>
                <a:spcPts val="1200"/>
              </a:spcAft>
            </a:pPr>
            <a:r>
              <a:rPr lang="en-US" dirty="0"/>
              <a:t>Commerce Developer Agent</a:t>
            </a:r>
          </a:p>
        </p:txBody>
      </p:sp>
    </p:spTree>
    <p:extLst>
      <p:ext uri="{BB962C8B-B14F-4D97-AF65-F5344CB8AC3E}">
        <p14:creationId xmlns:p14="http://schemas.microsoft.com/office/powerpoint/2010/main" val="36548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F0953-9C15-8A43-5F7A-02C285C89E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3041877"/>
            <a:ext cx="5572898" cy="62660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2273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A1E667-3745-3A6D-794C-3016B4FED2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249" y="3158139"/>
            <a:ext cx="3247020" cy="549565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CB706-75C5-496B-693E-A1B5B2DBC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9307" y="1629665"/>
            <a:ext cx="6563404" cy="553487"/>
          </a:xfrm>
          <a:solidFill>
            <a:srgbClr val="FFFFFF"/>
          </a:solidFill>
        </p:spPr>
        <p:txBody>
          <a:bodyPr/>
          <a:lstStyle/>
          <a:p>
            <a:r>
              <a:rPr lang="en-US" b="0" dirty="0">
                <a:solidFill>
                  <a:srgbClr val="351C5C"/>
                </a:solidFill>
              </a:rPr>
              <a:t>How to Implement AI in 4 simple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50C11-63C5-26D0-E6B0-9DB1BB687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9307" y="2292669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LS Central  the core commerce backbone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1BF1EC-CEDF-1A7B-2384-D013E67F75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9307" y="2955673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AI Enhanced Storefront - Adobe Commerce/Shopify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7B9090-F270-A81C-CE67-DC398A7A76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09307" y="3618677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Demo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08C2E8-1BBE-A29C-16C0-41142B580F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09307" y="4281681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Stages for successful Commerce implementation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76A166-BF79-3A74-0143-11BCC94237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09307" y="4944685"/>
            <a:ext cx="6563404" cy="553487"/>
          </a:xfrm>
        </p:spPr>
        <p:txBody>
          <a:bodyPr lIns="274320" tIns="45720" rIns="91440" bIns="45720" anchor="ctr" anchorCtr="0"/>
          <a:lstStyle/>
          <a:p>
            <a:r>
              <a:rPr lang="en-US"/>
              <a:t>What might be on the horizon?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5ACEF74-6067-4B43-0DD6-239D7A274985}"/>
              </a:ext>
            </a:extLst>
          </p:cNvPr>
          <p:cNvSpPr txBox="1">
            <a:spLocks/>
          </p:cNvSpPr>
          <p:nvPr/>
        </p:nvSpPr>
        <p:spPr>
          <a:xfrm>
            <a:off x="5210567" y="5607184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351C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1384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1B034-E788-2091-6427-B05CC1A89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CFB2A-37FA-E6F4-C638-F554BDA2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588637"/>
          </a:xfrm>
        </p:spPr>
        <p:txBody>
          <a:bodyPr anchor="t">
            <a:normAutofit/>
          </a:bodyPr>
          <a:lstStyle/>
          <a:p>
            <a:r>
              <a:rPr lang="en-US" sz="3600" b="0" dirty="0">
                <a:latin typeface="Aptos ExtraBold"/>
                <a:cs typeface="Segoe UI"/>
              </a:rPr>
              <a:t>LS Central: </a:t>
            </a:r>
            <a:r>
              <a:rPr lang="en-US" sz="3600" b="0" dirty="0">
                <a:solidFill>
                  <a:srgbClr val="403FA4"/>
                </a:solidFill>
                <a:latin typeface="Aptos ExtraBold"/>
                <a:cs typeface="Segoe UI"/>
              </a:rPr>
              <a:t>A single retail operations platform</a:t>
            </a:r>
            <a:endParaRPr lang="en-US" sz="3600" dirty="0">
              <a:solidFill>
                <a:srgbClr val="403FA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55BFE-4E2E-22AF-0F53-C017F0788C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1710036"/>
            <a:ext cx="4977413" cy="4796641"/>
          </a:xfrm>
        </p:spPr>
        <p:txBody>
          <a:bodyPr lIns="91440" tIns="45720" rIns="91440" bIns="4572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Unified platform for retail operations and online sales</a:t>
            </a:r>
          </a:p>
          <a:p>
            <a:pPr>
              <a:spcAft>
                <a:spcPts val="1200"/>
              </a:spcAft>
            </a:pPr>
            <a:r>
              <a:rPr lang="en-US" dirty="0"/>
              <a:t>Central source of truth for products, prices, and orders </a:t>
            </a:r>
          </a:p>
          <a:p>
            <a:pPr>
              <a:spcAft>
                <a:spcPts val="1200"/>
              </a:spcAft>
            </a:pPr>
            <a:r>
              <a:rPr lang="en-US" dirty="0"/>
              <a:t>Connects in‑store, back office, and eCommerce channels </a:t>
            </a:r>
          </a:p>
          <a:p>
            <a:pPr>
              <a:spcAft>
                <a:spcPts val="1200"/>
              </a:spcAft>
            </a:pPr>
            <a:r>
              <a:rPr lang="en-US" dirty="0"/>
              <a:t>Foundation that AI and storefront platforms build on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EB2F687-16B5-1A3C-9A1F-EDEDD01A2D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60" r="8560"/>
          <a:stretch>
            <a:fillRect/>
          </a:stretch>
        </p:blipFill>
        <p:spPr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992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8DCD9-9D06-16FE-4C86-A5E1C0D9A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AE9F-F842-5BDD-61F7-8680F442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600" b="0" dirty="0"/>
              <a:t>LS Central + eCommerce + AI </a:t>
            </a:r>
            <a:br>
              <a:rPr lang="en-US" sz="3600" b="0" dirty="0"/>
            </a:br>
            <a:r>
              <a:rPr lang="en-US" sz="3200" b="0" dirty="0">
                <a:solidFill>
                  <a:srgbClr val="403FA4"/>
                </a:solidFill>
              </a:rPr>
              <a:t>How It Fits Together</a:t>
            </a:r>
            <a:endParaRPr lang="en-US" sz="3600" dirty="0">
              <a:solidFill>
                <a:srgbClr val="403FA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E94AE-891F-6498-7E92-A6D4DB34A9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563624"/>
            <a:ext cx="7560125" cy="4943054"/>
          </a:xfrm>
        </p:spPr>
        <p:txBody>
          <a:bodyPr lIns="91440" tIns="45720" rIns="91440" bIns="45720" anchor="t">
            <a:normAutofit/>
          </a:bodyPr>
          <a:lstStyle/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/>
              <a:t>LS Central manages </a:t>
            </a:r>
            <a:r>
              <a:rPr lang="en-US" b="1" dirty="0"/>
              <a:t>core retail data </a:t>
            </a:r>
            <a:r>
              <a:rPr lang="en-US" dirty="0"/>
              <a:t>and business rules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/>
              <a:t>eCommerce platform exposes products and experiences to customers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/>
              <a:t>AI services enhance discovery, personalization, and automation 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dirty="0">
                <a:latin typeface="Aptos Light"/>
              </a:rPr>
              <a:t>Data flows in </a:t>
            </a:r>
            <a:r>
              <a:rPr lang="en-US" b="1" dirty="0">
                <a:latin typeface="Aptos Light"/>
              </a:rPr>
              <a:t>both directions </a:t>
            </a:r>
            <a:r>
              <a:rPr lang="en-US" dirty="0">
                <a:latin typeface="Aptos Light"/>
              </a:rPr>
              <a:t>to keep channels in sync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76A964-9829-AB35-4E97-2A05AE49C23B}"/>
              </a:ext>
            </a:extLst>
          </p:cNvPr>
          <p:cNvGrpSpPr/>
          <p:nvPr/>
        </p:nvGrpSpPr>
        <p:grpSpPr>
          <a:xfrm>
            <a:off x="9061704" y="0"/>
            <a:ext cx="3171363" cy="6858000"/>
            <a:chOff x="9020637" y="0"/>
            <a:chExt cx="3171363" cy="6858000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EA8F3E4-90E5-2A56-A402-BD2B1BA26C80}"/>
                </a:ext>
              </a:extLst>
            </p:cNvPr>
            <p:cNvSpPr/>
            <p:nvPr/>
          </p:nvSpPr>
          <p:spPr>
            <a:xfrm flipH="1">
              <a:off x="9020637" y="0"/>
              <a:ext cx="3171363" cy="1433104"/>
            </a:xfrm>
            <a:custGeom>
              <a:avLst/>
              <a:gdLst>
                <a:gd name="connsiteX0" fmla="*/ 3171363 w 3171363"/>
                <a:gd name="connsiteY0" fmla="*/ 0 h 1433104"/>
                <a:gd name="connsiteX1" fmla="*/ 0 w 3171363"/>
                <a:gd name="connsiteY1" fmla="*/ 0 h 1433104"/>
                <a:gd name="connsiteX2" fmla="*/ 0 w 3171363"/>
                <a:gd name="connsiteY2" fmla="*/ 1077333 h 1433104"/>
                <a:gd name="connsiteX3" fmla="*/ 180687 w 3171363"/>
                <a:gd name="connsiteY3" fmla="*/ 1190568 h 1433104"/>
                <a:gd name="connsiteX4" fmla="*/ 1216282 w 3171363"/>
                <a:gd name="connsiteY4" fmla="*/ 1426717 h 1433104"/>
                <a:gd name="connsiteX5" fmla="*/ 2063439 w 3171363"/>
                <a:gd name="connsiteY5" fmla="*/ 1133157 h 1433104"/>
                <a:gd name="connsiteX6" fmla="*/ 2640086 w 3171363"/>
                <a:gd name="connsiteY6" fmla="*/ 671829 h 1433104"/>
                <a:gd name="connsiteX7" fmla="*/ 3105119 w 3171363"/>
                <a:gd name="connsiteY7" fmla="*/ 112742 h 143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1363" h="1433104">
                  <a:moveTo>
                    <a:pt x="3171363" y="0"/>
                  </a:moveTo>
                  <a:lnTo>
                    <a:pt x="0" y="0"/>
                  </a:lnTo>
                  <a:lnTo>
                    <a:pt x="0" y="1077333"/>
                  </a:lnTo>
                  <a:lnTo>
                    <a:pt x="180687" y="1190568"/>
                  </a:lnTo>
                  <a:cubicBezTo>
                    <a:pt x="521857" y="1380556"/>
                    <a:pt x="870285" y="1456880"/>
                    <a:pt x="1216282" y="1426717"/>
                  </a:cubicBezTo>
                  <a:cubicBezTo>
                    <a:pt x="1501462" y="1401572"/>
                    <a:pt x="1786642" y="1303019"/>
                    <a:pt x="2063439" y="1133157"/>
                  </a:cubicBezTo>
                  <a:cubicBezTo>
                    <a:pt x="2260545" y="1013650"/>
                    <a:pt x="2451427" y="860551"/>
                    <a:pt x="2640086" y="671829"/>
                  </a:cubicBezTo>
                  <a:cubicBezTo>
                    <a:pt x="2836683" y="473662"/>
                    <a:pt x="2991989" y="286138"/>
                    <a:pt x="3105119" y="112742"/>
                  </a:cubicBezTo>
                  <a:close/>
                </a:path>
              </a:pathLst>
            </a:custGeom>
            <a:solidFill>
              <a:srgbClr val="1C143D"/>
            </a:solidFill>
            <a:ln w="52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472E349-8980-3FA2-A5D2-AF1E95DE30B0}"/>
                </a:ext>
              </a:extLst>
            </p:cNvPr>
            <p:cNvSpPr/>
            <p:nvPr/>
          </p:nvSpPr>
          <p:spPr>
            <a:xfrm flipH="1">
              <a:off x="9304146" y="230313"/>
              <a:ext cx="2887854" cy="6627687"/>
            </a:xfrm>
            <a:custGeom>
              <a:avLst/>
              <a:gdLst>
                <a:gd name="connsiteX0" fmla="*/ 2354399 w 2887854"/>
                <a:gd name="connsiteY0" fmla="*/ 0 h 6627687"/>
                <a:gd name="connsiteX1" fmla="*/ 0 w 2887854"/>
                <a:gd name="connsiteY1" fmla="*/ 0 h 6627687"/>
                <a:gd name="connsiteX2" fmla="*/ 0 w 2887854"/>
                <a:gd name="connsiteY2" fmla="*/ 6627687 h 6627687"/>
                <a:gd name="connsiteX3" fmla="*/ 2887854 w 2887854"/>
                <a:gd name="connsiteY3" fmla="*/ 6627687 h 6627687"/>
                <a:gd name="connsiteX4" fmla="*/ 1410721 w 2887854"/>
                <a:gd name="connsiteY4" fmla="*/ 4395217 h 6627687"/>
                <a:gd name="connsiteX5" fmla="*/ 366458 w 2887854"/>
                <a:gd name="connsiteY5" fmla="*/ 2816225 h 6627687"/>
                <a:gd name="connsiteX6" fmla="*/ 1001842 w 2887854"/>
                <a:gd name="connsiteY6" fmla="*/ 2484882 h 6627687"/>
                <a:gd name="connsiteX7" fmla="*/ 2167772 w 2887854"/>
                <a:gd name="connsiteY7" fmla="*/ 1012825 h 6627687"/>
                <a:gd name="connsiteX8" fmla="*/ 2354399 w 2887854"/>
                <a:gd name="connsiteY8" fmla="*/ 0 h 662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7854" h="6627687">
                  <a:moveTo>
                    <a:pt x="2354399" y="0"/>
                  </a:moveTo>
                  <a:lnTo>
                    <a:pt x="0" y="0"/>
                  </a:lnTo>
                  <a:lnTo>
                    <a:pt x="0" y="6627687"/>
                  </a:lnTo>
                  <a:lnTo>
                    <a:pt x="2887854" y="6627687"/>
                  </a:lnTo>
                  <a:lnTo>
                    <a:pt x="1410721" y="4395217"/>
                  </a:lnTo>
                  <a:lnTo>
                    <a:pt x="366458" y="2816225"/>
                  </a:lnTo>
                  <a:cubicBezTo>
                    <a:pt x="592964" y="2728151"/>
                    <a:pt x="806833" y="2616963"/>
                    <a:pt x="1001842" y="2484882"/>
                  </a:cubicBezTo>
                  <a:cubicBezTo>
                    <a:pt x="1540770" y="2120011"/>
                    <a:pt x="1945520" y="1602042"/>
                    <a:pt x="2167772" y="1012825"/>
                  </a:cubicBezTo>
                  <a:cubicBezTo>
                    <a:pt x="2287279" y="694119"/>
                    <a:pt x="2352304" y="350203"/>
                    <a:pt x="2354399" y="0"/>
                  </a:cubicBezTo>
                  <a:close/>
                </a:path>
              </a:pathLst>
            </a:custGeom>
            <a:solidFill>
              <a:srgbClr val="351C5C"/>
            </a:solidFill>
            <a:ln w="52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2D40841-E8F6-AB15-24F6-4DF0141685E0}"/>
                </a:ext>
              </a:extLst>
            </p:cNvPr>
            <p:cNvSpPr/>
            <p:nvPr/>
          </p:nvSpPr>
          <p:spPr>
            <a:xfrm flipH="1">
              <a:off x="9711744" y="3046538"/>
              <a:ext cx="2480256" cy="3811462"/>
            </a:xfrm>
            <a:custGeom>
              <a:avLst/>
              <a:gdLst>
                <a:gd name="connsiteX0" fmla="*/ 2479325 w 2480256"/>
                <a:gd name="connsiteY0" fmla="*/ 64 h 3811462"/>
                <a:gd name="connsiteX1" fmla="*/ 0 w 2480256"/>
                <a:gd name="connsiteY1" fmla="*/ 64 h 3811462"/>
                <a:gd name="connsiteX2" fmla="*/ 0 w 2480256"/>
                <a:gd name="connsiteY2" fmla="*/ 3811462 h 3811462"/>
                <a:gd name="connsiteX3" fmla="*/ 172160 w 2480256"/>
                <a:gd name="connsiteY3" fmla="*/ 3811462 h 3811462"/>
                <a:gd name="connsiteX4" fmla="*/ 266206 w 2480256"/>
                <a:gd name="connsiteY4" fmla="*/ 3718287 h 3811462"/>
                <a:gd name="connsiteX5" fmla="*/ 1410784 w 2480256"/>
                <a:gd name="connsiteY5" fmla="*/ 1578991 h 3811462"/>
                <a:gd name="connsiteX6" fmla="*/ 1484191 w 2480256"/>
                <a:gd name="connsiteY6" fmla="*/ 1379792 h 3811462"/>
                <a:gd name="connsiteX7" fmla="*/ 2400254 w 2480256"/>
                <a:gd name="connsiteY7" fmla="*/ 5497 h 3811462"/>
                <a:gd name="connsiteX8" fmla="*/ 2480256 w 2480256"/>
                <a:gd name="connsiteY8" fmla="*/ 0 h 3811462"/>
                <a:gd name="connsiteX9" fmla="*/ 2479325 w 2480256"/>
                <a:gd name="connsiteY9" fmla="*/ 64 h 3811462"/>
                <a:gd name="connsiteX10" fmla="*/ 2480256 w 2480256"/>
                <a:gd name="connsiteY10" fmla="*/ 64 h 38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0256" h="3811462">
                  <a:moveTo>
                    <a:pt x="2479325" y="64"/>
                  </a:moveTo>
                  <a:lnTo>
                    <a:pt x="0" y="64"/>
                  </a:lnTo>
                  <a:lnTo>
                    <a:pt x="0" y="3811462"/>
                  </a:lnTo>
                  <a:lnTo>
                    <a:pt x="172160" y="3811462"/>
                  </a:lnTo>
                  <a:lnTo>
                    <a:pt x="266206" y="3718287"/>
                  </a:lnTo>
                  <a:cubicBezTo>
                    <a:pt x="819534" y="3136277"/>
                    <a:pt x="1139249" y="2323918"/>
                    <a:pt x="1410784" y="1578991"/>
                  </a:cubicBezTo>
                  <a:cubicBezTo>
                    <a:pt x="1435930" y="1511872"/>
                    <a:pt x="1461140" y="1444816"/>
                    <a:pt x="1484191" y="1379792"/>
                  </a:cubicBezTo>
                  <a:cubicBezTo>
                    <a:pt x="1804649" y="526590"/>
                    <a:pt x="2012648" y="60434"/>
                    <a:pt x="2400254" y="5497"/>
                  </a:cubicBezTo>
                  <a:close/>
                  <a:moveTo>
                    <a:pt x="2480256" y="0"/>
                  </a:moveTo>
                  <a:lnTo>
                    <a:pt x="2479325" y="64"/>
                  </a:lnTo>
                  <a:lnTo>
                    <a:pt x="2480256" y="64"/>
                  </a:lnTo>
                  <a:close/>
                </a:path>
              </a:pathLst>
            </a:custGeom>
            <a:solidFill>
              <a:srgbClr val="BABAE6"/>
            </a:solidFill>
            <a:ln w="52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049151C-BBD4-F039-C7A2-B5A095614634}"/>
                </a:ext>
              </a:extLst>
            </p:cNvPr>
            <p:cNvSpPr/>
            <p:nvPr/>
          </p:nvSpPr>
          <p:spPr>
            <a:xfrm flipH="1">
              <a:off x="9837094" y="0"/>
              <a:ext cx="2354906" cy="2714244"/>
            </a:xfrm>
            <a:custGeom>
              <a:avLst/>
              <a:gdLst>
                <a:gd name="connsiteX0" fmla="*/ 2125782 w 2354906"/>
                <a:gd name="connsiteY0" fmla="*/ 0 h 2714244"/>
                <a:gd name="connsiteX1" fmla="*/ 0 w 2354906"/>
                <a:gd name="connsiteY1" fmla="*/ 0 h 2714244"/>
                <a:gd name="connsiteX2" fmla="*/ 0 w 2354906"/>
                <a:gd name="connsiteY2" fmla="*/ 1839633 h 2714244"/>
                <a:gd name="connsiteX3" fmla="*/ 114086 w 2354906"/>
                <a:gd name="connsiteY3" fmla="*/ 1978989 h 2714244"/>
                <a:gd name="connsiteX4" fmla="*/ 274763 w 2354906"/>
                <a:gd name="connsiteY4" fmla="*/ 2150173 h 2714244"/>
                <a:gd name="connsiteX5" fmla="*/ 1002413 w 2354906"/>
                <a:gd name="connsiteY5" fmla="*/ 2714244 h 2714244"/>
                <a:gd name="connsiteX6" fmla="*/ 2168279 w 2354906"/>
                <a:gd name="connsiteY6" fmla="*/ 1242186 h 2714244"/>
                <a:gd name="connsiteX7" fmla="*/ 2134751 w 2354906"/>
                <a:gd name="connsiteY7" fmla="*/ 1212849 h 2714244"/>
                <a:gd name="connsiteX8" fmla="*/ 2063439 w 2354906"/>
                <a:gd name="connsiteY8" fmla="*/ 1133157 h 2714244"/>
                <a:gd name="connsiteX9" fmla="*/ 2063439 w 2354906"/>
                <a:gd name="connsiteY9" fmla="*/ 1133221 h 2714244"/>
                <a:gd name="connsiteX10" fmla="*/ 2161992 w 2354906"/>
                <a:gd name="connsiteY10" fmla="*/ 424433 h 2714244"/>
                <a:gd name="connsiteX11" fmla="*/ 2354906 w 2354906"/>
                <a:gd name="connsiteY11" fmla="*/ 229425 h 271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4906" h="2714244">
                  <a:moveTo>
                    <a:pt x="2125782" y="0"/>
                  </a:moveTo>
                  <a:lnTo>
                    <a:pt x="0" y="0"/>
                  </a:lnTo>
                  <a:lnTo>
                    <a:pt x="0" y="1839633"/>
                  </a:lnTo>
                  <a:lnTo>
                    <a:pt x="114086" y="1978989"/>
                  </a:lnTo>
                  <a:cubicBezTo>
                    <a:pt x="164573" y="2036479"/>
                    <a:pt x="218144" y="2093555"/>
                    <a:pt x="274763" y="2150173"/>
                  </a:cubicBezTo>
                  <a:cubicBezTo>
                    <a:pt x="538988" y="2412301"/>
                    <a:pt x="784353" y="2601023"/>
                    <a:pt x="1002413" y="2714244"/>
                  </a:cubicBezTo>
                  <a:cubicBezTo>
                    <a:pt x="1541340" y="2349373"/>
                    <a:pt x="1946027" y="1831403"/>
                    <a:pt x="2168279" y="1242186"/>
                  </a:cubicBezTo>
                  <a:cubicBezTo>
                    <a:pt x="2155706" y="1233805"/>
                    <a:pt x="2145228" y="1223327"/>
                    <a:pt x="2134751" y="1212849"/>
                  </a:cubicBezTo>
                  <a:cubicBezTo>
                    <a:pt x="2107509" y="1185608"/>
                    <a:pt x="2084395" y="1160399"/>
                    <a:pt x="2063439" y="1133157"/>
                  </a:cubicBezTo>
                  <a:lnTo>
                    <a:pt x="2063439" y="1133221"/>
                  </a:lnTo>
                  <a:cubicBezTo>
                    <a:pt x="1860048" y="883665"/>
                    <a:pt x="1912436" y="673988"/>
                    <a:pt x="2161992" y="424433"/>
                  </a:cubicBezTo>
                  <a:lnTo>
                    <a:pt x="2354906" y="229425"/>
                  </a:lnTo>
                  <a:close/>
                </a:path>
              </a:pathLst>
            </a:custGeom>
            <a:solidFill>
              <a:srgbClr val="BABAE6"/>
            </a:solidFill>
            <a:ln w="52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9" name="Picture 18" descr="A person in a suit holding a tablet  AI-generated content may be incorrect.">
            <a:extLst>
              <a:ext uri="{FF2B5EF4-FFF2-40B4-BE49-F238E27FC236}">
                <a16:creationId xmlns:a16="http://schemas.microsoft.com/office/drawing/2014/main" id="{F9D6E38A-B22B-F859-778B-31035A3704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2" r="-4265"/>
          <a:stretch>
            <a:fillRect/>
          </a:stretch>
        </p:blipFill>
        <p:spPr>
          <a:xfrm flipH="1">
            <a:off x="9056309" y="1731971"/>
            <a:ext cx="3437152" cy="519458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E971323-707A-2650-1670-5ECE578A2D72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4885" y="56032"/>
            <a:ext cx="1404684" cy="51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5BC6-AE11-0E40-C2F0-49FB824B7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to Implement AI in </a:t>
            </a:r>
            <a:br>
              <a:rPr lang="en-US" sz="3600" dirty="0"/>
            </a:br>
            <a:r>
              <a:rPr lang="en-US" sz="3600" dirty="0"/>
              <a:t>4 simple steps</a:t>
            </a:r>
          </a:p>
        </p:txBody>
      </p:sp>
      <p:pic>
        <p:nvPicPr>
          <p:cNvPr id="11" name="Picture Placeholder 10" descr="A person in glasses and a suit  AI-generated content may be incorrect.">
            <a:extLst>
              <a:ext uri="{FF2B5EF4-FFF2-40B4-BE49-F238E27FC236}">
                <a16:creationId xmlns:a16="http://schemas.microsoft.com/office/drawing/2014/main" id="{A6CEBC95-986B-6F10-66F8-8671768C87D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9165" r="33705"/>
          <a:stretch>
            <a:fillRect/>
          </a:stretch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BFC76-BC50-A343-5909-198633456C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1590163"/>
            <a:ext cx="6638262" cy="4916515"/>
          </a:xfrm>
        </p:spPr>
        <p:txBody>
          <a:bodyPr lIns="91440" tIns="45720" rIns="91440" bIns="45720" anchor="t"/>
          <a:lstStyle/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>
                <a:latin typeface="Aptos Light"/>
              </a:rPr>
              <a:t>Conduct an audit and identify your most significant pain point.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>
                <a:latin typeface="Aptos Light"/>
              </a:rPr>
              <a:t>Begin with a small project and demonstrate the return on investment.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>
                <a:latin typeface="Aptos Light"/>
              </a:rPr>
              <a:t>Integrate the tool into your existing system and analyze its impact.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400" dirty="0">
                <a:latin typeface="Aptos Light"/>
              </a:rPr>
              <a:t>Scale and expand your efforts to achieve greater results.</a:t>
            </a:r>
            <a:endParaRPr lang="en-US" sz="3200" dirty="0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957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sitting on a couch using a computer  AI-generated content may be incorrect.">
            <a:extLst>
              <a:ext uri="{FF2B5EF4-FFF2-40B4-BE49-F238E27FC236}">
                <a16:creationId xmlns:a16="http://schemas.microsoft.com/office/drawing/2014/main" id="{72A8B2EF-33EC-175D-3E04-F7F6151B02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20CB0-5C3D-1B85-288C-D1FD870D3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CC2B-4109-E0A3-7008-B2BFFECC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Adobe Commerce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7293D-63EC-CD60-5769-2452888384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9983029" cy="5544152"/>
          </a:xfrm>
        </p:spPr>
        <p:txBody>
          <a:bodyPr lIns="91440" tIns="45720" rIns="91440" bIns="45720" anchor="t"/>
          <a:lstStyle/>
          <a:p>
            <a:r>
              <a:rPr lang="en-US" dirty="0"/>
              <a:t>What AI and machine learning features does Adobe Commerce offer to enhance personalization?</a:t>
            </a:r>
          </a:p>
          <a:p>
            <a:pPr lvl="1"/>
            <a:r>
              <a:rPr lang="en-US" dirty="0"/>
              <a:t>Live Search</a:t>
            </a:r>
          </a:p>
          <a:p>
            <a:pPr lvl="1"/>
            <a:r>
              <a:rPr lang="en-US" dirty="0"/>
              <a:t>Catalog Service</a:t>
            </a:r>
          </a:p>
          <a:p>
            <a:pPr lvl="1"/>
            <a:r>
              <a:rPr lang="en-US" dirty="0"/>
              <a:t>Product Recommendations </a:t>
            </a:r>
          </a:p>
          <a:p>
            <a:r>
              <a:rPr lang="en-US" dirty="0">
                <a:latin typeface="Aptos Light"/>
              </a:rPr>
              <a:t>AI to deliver fast and relevant search results tailored to customers’ on-site behavior and product popularity </a:t>
            </a:r>
          </a:p>
          <a:p>
            <a:r>
              <a:rPr lang="en-US" dirty="0">
                <a:latin typeface="Aptos Light"/>
              </a:rPr>
              <a:t>Adobe Commerce includes 13 types of AI-powered product recommendations</a:t>
            </a:r>
            <a:endParaRPr lang="en-US" dirty="0"/>
          </a:p>
        </p:txBody>
      </p:sp>
      <p:pic>
        <p:nvPicPr>
          <p:cNvPr id="4" name="Picture 3" descr="A close up of a logo  AI-generated content may be incorrect.">
            <a:extLst>
              <a:ext uri="{FF2B5EF4-FFF2-40B4-BE49-F238E27FC236}">
                <a16:creationId xmlns:a16="http://schemas.microsoft.com/office/drawing/2014/main" id="{D278C1FD-ECD3-B586-65CF-C631D2975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47" y="5895474"/>
            <a:ext cx="2219418" cy="58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BC99-454F-65D8-7774-962ED1852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 dirty="0"/>
              <a:t>Driving product discovery with Adobe Sensei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ADFBB-51E4-69EB-4983-EAFB64010F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Adobe’s advanced AI capabilities are built into PAAS and enhanced through new Cloud and Optimizer solutions.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By leveraging native Catalog Services, businesses gain powerful tools for product discovery and merchandising.</a:t>
            </a:r>
          </a:p>
        </p:txBody>
      </p:sp>
      <p:pic>
        <p:nvPicPr>
          <p:cNvPr id="12" name="Picture Placeholder 11" descr="A colorful swirly object with white text  AI-generated content may be incorrect.">
            <a:extLst>
              <a:ext uri="{FF2B5EF4-FFF2-40B4-BE49-F238E27FC236}">
                <a16:creationId xmlns:a16="http://schemas.microsoft.com/office/drawing/2014/main" id="{5848D85E-8FAE-8DE9-24B0-342A5B531C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0771" r="10771"/>
          <a:stretch>
            <a:fillRect/>
          </a:stretch>
        </p:blipFill>
        <p:spPr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21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5e2890e5-ffc6-45a9-8181-b82d9fdf6405"/>
  <p:tag name="SLIDO_EVENT_UUID" val="d77012bc-658f-45f5-b6aa-acba670150c6"/>
  <p:tag name="SLIDO_EVENT_SECTION_UUID" val="d047fa86-5512-4f5b-95c2-f850836b5bd3"/>
</p:tagLst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BFABC9B-57E4-9E48-916B-F5DD363010AC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05C7D3E5-530F-9047-BDA5-D35CA44790DB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01B322D8-E266-C548-ACB1-6908BCDE223E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5E45C37A-3E04-E44A-A11F-2EDBD10D7840}"/>
    </a:ext>
  </a:extLst>
</a:theme>
</file>

<file path=ppt/theme/theme6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C8CD3BFC-6C8E-2A4F-8977-D5463368ED3E}"/>
    </a:ext>
  </a:extLst>
</a:theme>
</file>

<file path=ppt/theme/theme7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3DEDA68E-5A44-AF4C-867C-05788E79AA21}"/>
    </a:ext>
  </a:extLst>
</a:theme>
</file>

<file path=ppt/theme/theme8.xml><?xml version="1.0" encoding="utf-8"?>
<a:theme xmlns:a="http://schemas.openxmlformats.org/drawingml/2006/main" name="cX26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839CD1FB-63F4-DF4D-93A7-E7C5C36EFB6E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2" ma:contentTypeDescription="Create a new document." ma:contentTypeScope="" ma:versionID="b26d0addc757e9bc629c105cd4b7e0b8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880955e65a183ca08db5b65ae0de7cec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Props1.xml><?xml version="1.0" encoding="utf-8"?>
<ds:datastoreItem xmlns:ds="http://schemas.openxmlformats.org/officeDocument/2006/customXml" ds:itemID="{428DA378-C693-452E-867F-DAF6A6FE1F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417C38-156B-471A-B14A-99E39D95D9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7D81BE-9890-4774-AD23-ED3AC8A6C645}">
  <ds:schemaRefs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e89fd82-aec5-4b3b-b0b3-b7f9193dc61c"/>
    <ds:schemaRef ds:uri="724e71b1-7852-457b-a379-b8a36dd802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6072</TotalTime>
  <Words>610</Words>
  <Application>Microsoft Office PowerPoint</Application>
  <PresentationFormat>Widescreen</PresentationFormat>
  <Paragraphs>93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Aptos</vt:lpstr>
      <vt:lpstr>Aptos Black</vt:lpstr>
      <vt:lpstr>Aptos ExtraBold</vt:lpstr>
      <vt:lpstr>Aptos Light</vt:lpstr>
      <vt:lpstr>Arial</vt:lpstr>
      <vt:lpstr>Segoe UI</vt:lpstr>
      <vt:lpstr>Eggplant slides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cX26 Slides</vt:lpstr>
      <vt:lpstr>PowerPoint Presentation</vt:lpstr>
      <vt:lpstr>PowerPoint Presentation</vt:lpstr>
      <vt:lpstr>PowerPoint Presentation</vt:lpstr>
      <vt:lpstr>LS Central: A single retail operations platform</vt:lpstr>
      <vt:lpstr>LS Central + eCommerce + AI  How It Fits Together</vt:lpstr>
      <vt:lpstr>How to Implement AI in  4 simple steps</vt:lpstr>
      <vt:lpstr>PowerPoint Presentation</vt:lpstr>
      <vt:lpstr>Adobe Commerce</vt:lpstr>
      <vt:lpstr>Driving product discovery with Adobe Sensei AI</vt:lpstr>
      <vt:lpstr>What problems can Adobe Commerce Services solve? </vt:lpstr>
      <vt:lpstr>Live Search</vt:lpstr>
      <vt:lpstr>PowerPoint Presentation</vt:lpstr>
      <vt:lpstr>PowerPoint Presentation</vt:lpstr>
      <vt:lpstr>Product Recommendations</vt:lpstr>
      <vt:lpstr>PowerPoint Presentation</vt:lpstr>
      <vt:lpstr>Shopify Magic</vt:lpstr>
      <vt:lpstr>Sidekick</vt:lpstr>
      <vt:lpstr>Sidekick – Key Capabilities</vt:lpstr>
      <vt:lpstr>PowerPoint Presentation</vt:lpstr>
      <vt:lpstr>How Sidekick Works</vt:lpstr>
      <vt:lpstr>PowerPoint Presentation</vt:lpstr>
      <vt:lpstr>Stages for a successful eCommerce implementation</vt:lpstr>
      <vt:lpstr>What might be on the horizon? </vt:lpstr>
      <vt:lpstr>Adobe Commerce at Summit 2026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Sudhanshu Bajaj</dc:creator>
  <cp:lastModifiedBy>Bjorn Jonsson</cp:lastModifiedBy>
  <cp:revision>295</cp:revision>
  <dcterms:created xsi:type="dcterms:W3CDTF">2026-01-20T16:38:33Z</dcterms:created>
  <dcterms:modified xsi:type="dcterms:W3CDTF">2026-04-28T10:31:02Z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</Properties>
</file>