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7" r:id="rId5"/>
    <p:sldMasterId id="2147483693" r:id="rId6"/>
    <p:sldMasterId id="2147483709" r:id="rId7"/>
    <p:sldMasterId id="2147483719" r:id="rId8"/>
    <p:sldMasterId id="2147483729" r:id="rId9"/>
    <p:sldMasterId id="2147483742" r:id="rId10"/>
    <p:sldMasterId id="2147483746" r:id="rId11"/>
  </p:sldMasterIdLst>
  <p:notesMasterIdLst>
    <p:notesMasterId r:id="rId30"/>
  </p:notesMasterIdLst>
  <p:sldIdLst>
    <p:sldId id="2146846022" r:id="rId12"/>
    <p:sldId id="2146846028" r:id="rId13"/>
    <p:sldId id="2146846025" r:id="rId14"/>
    <p:sldId id="2146845844" r:id="rId15"/>
    <p:sldId id="471" r:id="rId16"/>
    <p:sldId id="2146846027" r:id="rId17"/>
    <p:sldId id="2146845778" r:id="rId18"/>
    <p:sldId id="403" r:id="rId19"/>
    <p:sldId id="455" r:id="rId20"/>
    <p:sldId id="2146846053" r:id="rId21"/>
    <p:sldId id="2146846052" r:id="rId22"/>
    <p:sldId id="2146846026" r:id="rId23"/>
    <p:sldId id="2146845805" r:id="rId24"/>
    <p:sldId id="2146845802" r:id="rId25"/>
    <p:sldId id="2146846051" r:id="rId26"/>
    <p:sldId id="2146846031" r:id="rId27"/>
    <p:sldId id="2146846032" r:id="rId28"/>
    <p:sldId id="214684602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1717138E-E308-C940-A345-391241ED4264}">
          <p14:sldIdLst>
            <p14:sldId id="2146846022"/>
            <p14:sldId id="2146846028"/>
            <p14:sldId id="2146846025"/>
          </p14:sldIdLst>
        </p14:section>
        <p14:section name="QR Ordering" id="{FBD4CD94-194D-4A13-96D0-63D5F6569A40}">
          <p14:sldIdLst>
            <p14:sldId id="2146845844"/>
            <p14:sldId id="471"/>
            <p14:sldId id="2146846027"/>
            <p14:sldId id="2146845778"/>
            <p14:sldId id="403"/>
          </p14:sldIdLst>
        </p14:section>
        <p14:section name="LS Central" id="{CDB6303C-E89B-4BB6-8580-839E6B951314}">
          <p14:sldIdLst>
            <p14:sldId id="455"/>
            <p14:sldId id="2146846053"/>
          </p14:sldIdLst>
        </p14:section>
        <p14:section name="Magento" id="{06B19E26-BE33-4EE6-A450-808DD0CAF78F}">
          <p14:sldIdLst>
            <p14:sldId id="2146846052"/>
            <p14:sldId id="2146846026"/>
            <p14:sldId id="2146845805"/>
          </p14:sldIdLst>
        </p14:section>
        <p14:section name="Demo" id="{5EB328AC-DDF8-4C97-A4CD-DB0811DEC12A}">
          <p14:sldIdLst>
            <p14:sldId id="2146845802"/>
            <p14:sldId id="2146846051"/>
          </p14:sldIdLst>
        </p14:section>
        <p14:section name="Customer Story" id="{6D80364F-7AA5-41DB-8B04-CF0EDDF9C068}">
          <p14:sldIdLst>
            <p14:sldId id="2146846031"/>
            <p14:sldId id="2146846032"/>
          </p14:sldIdLst>
        </p14:section>
        <p14:section name="QA" id="{E98F0D3D-CD0E-4E0E-B262-0BC02F7E01AD}">
          <p14:sldIdLst>
            <p14:sldId id="214684602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DB8CA0C-1C34-4483-B6E9-C774624583E9}" name="Sudhanshu Bajaj" initials="SB" userId="S::sudhanshu.b@lsretail.com::e4135ebc-af49-43e2-9b1a-e67c1c8b2c94" providerId="AD"/>
  <p188:author id="{0E34466F-2C0F-52FE-7AA7-B238C2E86E5F}" name="Annemarie Jonsson" initials="AJ" userId="S::annemariejo@lsretail.com::86d7589d-a0bc-4346-95de-34c96a39f71a" providerId="AD"/>
  <p188:author id="{558C4099-2F00-597C-91E7-1C88AB8A1A87}" name="Wojciech Januszauskas" initials="WJ" userId="S::wojciechja@lsretail.com::283006d7-7365-4ce6-9b04-25a42527db96" providerId="AD"/>
  <p188:author id="{147886A2-195D-D055-D93E-998DBE180E47}" name="Bjorn Jonsson" initials="BJ" userId="S::bjornj@lsretail.com::0ba677ab-dff8-4d69-911d-adef4ed2de49" providerId="AD"/>
  <p188:author id="{1CD50AA7-ECFD-29BE-4641-AB1E045EBAE8}" name="Alejandro Vazquez" initials="AV" userId="S::alejandrova@lsretail.com::37305020-e960-42a8-8ec7-a672ace352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63D6"/>
    <a:srgbClr val="351C5C"/>
    <a:srgbClr val="70E3DF"/>
    <a:srgbClr val="FECE9F"/>
    <a:srgbClr val="403FA4"/>
    <a:srgbClr val="EFBC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4" autoAdjust="0"/>
    <p:restoredTop sz="64996"/>
  </p:normalViewPr>
  <p:slideViewPr>
    <p:cSldViewPr snapToGrid="0">
      <p:cViewPr varScale="1">
        <p:scale>
          <a:sx n="64" d="100"/>
          <a:sy n="64" d="100"/>
        </p:scale>
        <p:origin x="166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99945-5036-DA4F-9843-6FF34C96F8D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753D4-49A8-6B4F-BA57-75961B06D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61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753D4-49A8-6B4F-BA57-75961B06DE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43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753D4-49A8-6B4F-BA57-75961B06DE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45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753D4-49A8-6B4F-BA57-75961B06DE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23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762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753D4-49A8-6B4F-BA57-75961B06DE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30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993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580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855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331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783BD7B-C96E-83BE-A811-D0223BB381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7116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501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DA742051-C27E-A7C1-1050-81511E9E93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138363"/>
            <a:ext cx="5572898" cy="13347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rgbClr val="70E3DF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Here is the title for the presentation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191BE-7BB9-993D-1C44-E88B9C7E24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1060" y="4213227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6355020-0BEA-A1E1-256E-0EAC1F82E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1060" y="4670854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4626441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Question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9953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Question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6727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5307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7378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085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912892A-043A-E89C-BAFD-6536DC730E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2280" y="621319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8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9AF5D2FF-18BB-FD2F-DA3A-34E24C19DB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84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08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C93A14D-92E6-AB15-4883-2425942920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9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CB119F-83E1-2E5E-BB3E-CF4FC3A794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76786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22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 dirty="0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D82E018-2C5D-898F-337B-5072952388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19177" y="11583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19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D45ED864-6480-0F9F-BB06-55F43DA497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46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F397E-C2B7-D4C2-86C0-6AD47E852F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64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752846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00812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022221" y="2662225"/>
            <a:ext cx="4147558" cy="15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66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33877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497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1ECC48A-A0D5-D623-3BF2-C8DDB6B16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07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463097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D72B58-CB78-74AA-AD3A-F63459F002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90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12AF0F1-4ACD-6081-2C35-E882471E6B0E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38A2E99C-9028-BC04-DC87-2A34972071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08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099CE7C-6AED-E5E6-7F35-4EF5EA6F14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93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E60319E-33F8-0FB8-DB3D-F0681D0BC3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07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8F7C2D8-8929-E967-0B68-3D93ADAF58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99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78DDA17-46E9-1DA6-CAB8-CE56C6C11E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50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47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8987E07A-2DC0-C486-D3CD-9F7D7CE4150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91668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98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E8837B3-341B-1A9E-97FE-2AEC90950C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9084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78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1C652C-A0C1-5243-198D-562BA26BBE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88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76742C5-2AA6-4B5C-DF96-97EAC28008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22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 dirty="0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900BA02A-4A53-9CDA-0118-6D84387868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34770" y="12622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38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710F482-4AC5-27D8-3AF4-6D0493807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36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F397E-C2B7-D4C2-86C0-6AD47E852F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97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9B4E682-B107-CA97-DC4C-7C432B87CEC5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3CF36E5-E1D3-6F6D-99C2-2C0584BE87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440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62791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380208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8902128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2500850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C2DC6F-44BA-8A68-14C0-634263F17A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218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3583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69E129-A800-636B-E1CA-5D72AC67E4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575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882416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383AFD-8C00-82E2-4971-0FBCD05460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128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D6293FC7-BAC0-D668-31E6-B50DAD1C37F3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361D5C"/>
          </a:solidFill>
          <a:ln w="6350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A24DFDF-6BF3-2E15-9B5E-C4B87C6A45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6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9E2716F-065A-86FC-75E1-863800C276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56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F4FF19C-E4EA-066A-3D5E-1281E2756C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80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C492637F-6DBE-AE72-F1F4-591F921712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72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FD90CA-944C-2BC4-CA12-20DD5FAE59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152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572E084-F582-23D5-FFF8-04F2B0A108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919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E1C16DEB-FE65-9D75-B85D-3B992DE96D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3403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876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9C53ED4-CD0A-47DA-2D52-E3E86E15AA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745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F7EE298-AD08-CA8E-BC88-B8BFDCD88F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399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3EFC1D-E0F5-D974-BF8A-23F32C3599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6056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721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 dirty="0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A042BEFA-0063-202D-7CCF-3B7E887EE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26469" y="11583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14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2BC0EA1-310B-B339-B581-F956F7E8A0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671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851BF33-6B9D-F090-88F1-030D7DA266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820817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223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1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2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82BE4E0-2644-BD37-09E7-D133C74CE8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5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34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564A146-CCA3-B5EB-1CDA-AD5ABFD0A2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27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9B4E682-B107-CA97-DC4C-7C432B87CEC5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3CF36E5-E1D3-6F6D-99C2-2C0584BE87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981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4A0BE6B8-E189-E0BE-E9E6-839B8E8A8E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490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54157A-CA6B-7648-E45B-5E27DF54E1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766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11599B-C6BF-D247-124F-A0D5ADAE4A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453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87C4D-7821-3FF5-F4AD-EAE4299D91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164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 dirty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2B259692-1B1B-84D0-2284-CE22170B0A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911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72D02F5A-AFD0-1AF0-5F90-067795A3A2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86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0745BAF-647A-CCBA-BDCC-DFB1F57BAE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611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1">
            <a:extLst>
              <a:ext uri="{FF2B5EF4-FFF2-40B4-BE49-F238E27FC236}">
                <a16:creationId xmlns:a16="http://schemas.microsoft.com/office/drawing/2014/main" id="{7A1E142A-8C5E-B41A-C50E-2BCA620D38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3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08EC0AC-26A4-C4ED-CAD7-36DBF6E8D3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288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AACE1-8263-973A-8027-EFA072C1EE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59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055ECA2-1AB6-F401-9CBF-ED146BC7F4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497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70E3D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115C23-6538-A85A-8B73-0E41974AC1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488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4040A4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4040A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4040A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0AD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2284F-6621-57E1-100D-165A5034CD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133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6CD6CF1-25D7-4735-B3E8-5CCAE94AB7F5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noFill/>
          <a:ln>
            <a:solidFill>
              <a:srgbClr val="BAB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9DD7689-C025-9CB8-27B6-7DAB6DE215C2}"/>
              </a:ext>
            </a:extLst>
          </p:cNvPr>
          <p:cNvSpPr/>
          <p:nvPr userDrawn="1"/>
        </p:nvSpPr>
        <p:spPr>
          <a:xfrm rot="5400000">
            <a:off x="2762251" y="1843286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4D6"/>
          </a:solidFill>
          <a:ln w="0" cap="flat">
            <a:solidFill>
              <a:srgbClr val="6E64D6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BBCD0D8-ED91-DA8A-AE2F-4088A61BCFC0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5CF746-A8B4-0DD7-9E07-BE834C70A3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287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981ACF-8845-4894-CB7A-906B9B02B3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796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C2DC6F-44BA-8A68-14C0-634263F17A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413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Here is the slide title in two lines</a:t>
            </a:r>
            <a:endParaRPr lang="en-IS" dirty="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6875835-ACF6-B546-2338-B4A38AF092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831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Here is the slide title in two lines</a:t>
            </a:r>
            <a:endParaRPr lang="en-IS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AA93FA5-31BC-BA1D-7AFA-F8930D4738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615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 dirty="0"/>
              <a:t>Insert short title and keep it big</a:t>
            </a:r>
            <a:endParaRPr lang="en-I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9F87313-8AB5-6A8B-E5E6-835FE3B689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9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936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EDBABE-3DAC-23AF-0406-E2BDA17F76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498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4F9F8-0357-CBF2-4D5E-3CCEA43E98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1B0271-7599-CA91-3344-6F442927D0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78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6419C0-CE27-55B3-E284-A46132494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268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 dirty="0"/>
              <a:t>Insert short title and keep it big</a:t>
            </a:r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FB775539-D58B-FFF6-9687-B84DB70C79E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640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8D30E5-C330-A3C6-E76A-AF50D545F5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787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C6FCF7-F553-8565-2CE0-C60D06113E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056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F3E346-15FF-E7A6-5BC0-696219E973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872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 dirty="0"/>
              <a:t>Insert short title and keep it big</a:t>
            </a:r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0B0003-668C-E5AD-CB1F-5EA1CD0AC5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414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8AC269-DDB6-3802-3930-AC72330014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050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10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85E845A-60B4-F86B-4FC8-6D15EB3C70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303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F397E-C2B7-D4C2-86C0-6AD47E852F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953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10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CD02C1D-CDA9-49AF-3EAA-01D755E5BA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56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 dirty="0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4010717-EEFC-57F0-0944-AE24715657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266" y="580727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404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1034949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763598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FAE5F-D2FA-EBC3-F0B0-583186B7C451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60B3F726-5E55-9AAF-65B5-FA4C51620DB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8" name="Graphic 1">
                <a:extLst>
                  <a:ext uri="{FF2B5EF4-FFF2-40B4-BE49-F238E27FC236}">
                    <a16:creationId xmlns:a16="http://schemas.microsoft.com/office/drawing/2014/main" id="{9C237FEC-83AE-8E24-F381-5190758D18E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01A97723-4ADE-B56B-586E-6882DD41FD90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5DC1BE85-F332-75DE-484E-DFE608B539FB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5C28B39E-F228-9BCA-7E9C-A3175BF259B6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58118BF9-AFAD-14FB-F41E-9E80E812ADFC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0E86087E-1A4F-C939-C877-3D24253B3CA5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DAF15FBC-93F6-2936-AFCB-B370BE07DBD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5B7A454A-E650-C308-F2B1-21448F9E16C2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FBDB0641-519D-8379-6A28-AF7581D2BA0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9" name="Graphic 1">
                <a:extLst>
                  <a:ext uri="{FF2B5EF4-FFF2-40B4-BE49-F238E27FC236}">
                    <a16:creationId xmlns:a16="http://schemas.microsoft.com/office/drawing/2014/main" id="{DA297D4C-FCF7-768E-6503-A7A03F3CE375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0AC277C4-5FF3-D98C-89E5-2F4E2A5095A3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46B4D68C-85BA-07A5-EA14-9EA395DD1E5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8" name="Graphic 1">
              <a:extLst>
                <a:ext uri="{FF2B5EF4-FFF2-40B4-BE49-F238E27FC236}">
                  <a16:creationId xmlns:a16="http://schemas.microsoft.com/office/drawing/2014/main" id="{AC3C017D-52A7-57D3-2ECA-33FB42FAAD60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39" name="Graphic 1">
                <a:extLst>
                  <a:ext uri="{FF2B5EF4-FFF2-40B4-BE49-F238E27FC236}">
                    <a16:creationId xmlns:a16="http://schemas.microsoft.com/office/drawing/2014/main" id="{3C865A66-0B15-71E3-E3E7-7B1A5CE43E4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9E922D4-3B52-D3A1-096E-53A2B252BDF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CCE9933C-15DA-5406-CC55-4DA4A2BD5AC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5A9545B4-1D13-FD03-4B54-703A6B9B4AA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BA2B5226-81BE-409A-559D-FC8D9A4000E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26A21D85-0C45-FDFC-283C-8ACB95DB74AE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A43FD7C-BEF8-CB98-A646-470E50C184B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54" name="Graphic 1">
                  <a:extLst>
                    <a:ext uri="{FF2B5EF4-FFF2-40B4-BE49-F238E27FC236}">
                      <a16:creationId xmlns:a16="http://schemas.microsoft.com/office/drawing/2014/main" id="{EBF0AE44-EA86-A285-CC33-E1B9CB7E795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E1972B11-56B6-E327-DC7B-675A89ABED6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8E08CC5F-0975-97B9-EA3D-66B5B65F012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F63AED9F-3206-69C3-48A0-2ADAFCBBB55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4B28D478-E2E7-4488-D409-A33271B29B3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41" name="Graphic 1">
                  <a:extLst>
                    <a:ext uri="{FF2B5EF4-FFF2-40B4-BE49-F238E27FC236}">
                      <a16:creationId xmlns:a16="http://schemas.microsoft.com/office/drawing/2014/main" id="{F629B7C4-1B51-48FD-3D8B-C52E8D793F8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43" name="Freeform 42">
                    <a:extLst>
                      <a:ext uri="{FF2B5EF4-FFF2-40B4-BE49-F238E27FC236}">
                        <a16:creationId xmlns:a16="http://schemas.microsoft.com/office/drawing/2014/main" id="{C604037F-89E9-2941-7444-753BD19B10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E368C055-0324-D404-CB13-59192D7C6B78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5740D81D-0000-E777-6893-B88A7454236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21A88147-765C-F9DF-67AD-BF2B66C692EB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32252C3-232F-6E09-01F5-B3D0E1AD3C6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3916615D-B152-61C5-5EB5-742C4761F26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38481465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77424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78161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535867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287309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32129DA-E936-54F7-4DD4-02EF1312FD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8606" y="4126728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3519E7A-C439-0D9A-1503-1FA9B95F6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8606" y="4584355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rgbClr val="351C5C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7306CE-3BF4-C896-3213-1C9E15051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1920" y="1734528"/>
            <a:ext cx="4250210" cy="1594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6E63D6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This is</a:t>
            </a:r>
          </a:p>
          <a:p>
            <a:pPr lvl="0"/>
            <a:r>
              <a:rPr lang="en-US" dirty="0"/>
              <a:t>the title</a:t>
            </a:r>
          </a:p>
        </p:txBody>
      </p:sp>
    </p:spTree>
    <p:extLst>
      <p:ext uri="{BB962C8B-B14F-4D97-AF65-F5344CB8AC3E}">
        <p14:creationId xmlns:p14="http://schemas.microsoft.com/office/powerpoint/2010/main" val="37051169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0A00EB3-A308-5EE7-F8C5-FD5FE9B1E8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920" y="1734528"/>
            <a:ext cx="4250210" cy="1594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EFBC6E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This is</a:t>
            </a:r>
          </a:p>
          <a:p>
            <a:pPr lvl="0"/>
            <a:r>
              <a:rPr lang="en-US" dirty="0"/>
              <a:t>the 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32AAF5C-0183-112B-4BA4-690D0D6096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8606" y="4126728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EF8D1BF-6A0D-B74F-335F-52791CA060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8606" y="4584355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42842052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1E73B47-338C-5312-4C2C-F2950EFF2D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138363"/>
            <a:ext cx="5572898" cy="13347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rgbClr val="403FA4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Here is the title for the presentation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E59C7E3-6F36-846C-48E9-372B76C0E2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1060" y="4213227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1BF989-1C30-EB02-97FD-C67EAC3D49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1060" y="4670854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rgbClr val="351C5C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360686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764" r:id="rId17"/>
    <p:sldLayoutId id="2147483765" r:id="rId18"/>
    <p:sldLayoutId id="2147483766" r:id="rId19"/>
    <p:sldLayoutId id="214748376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9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768" r:id="rId16"/>
    <p:sldLayoutId id="2147483769" r:id="rId17"/>
    <p:sldLayoutId id="2147483773" r:id="rId18"/>
    <p:sldLayoutId id="2147483774" r:id="rId19"/>
    <p:sldLayoutId id="2147483775" r:id="rId20"/>
    <p:sldLayoutId id="214748377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3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7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6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9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52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4" r:id="rId5"/>
    <p:sldLayoutId id="2147483755" r:id="rId6"/>
    <p:sldLayoutId id="2147483751" r:id="rId7"/>
    <p:sldLayoutId id="2147483752" r:id="rId8"/>
    <p:sldLayoutId id="214748375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3.sv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5" Type="http://schemas.openxmlformats.org/officeDocument/2006/relationships/image" Target="../media/image32.png"/><Relationship Id="rId4" Type="http://schemas.openxmlformats.org/officeDocument/2006/relationships/image" Target="../media/image44.svg"/><Relationship Id="rId9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74576D-8D0B-0D6D-B29B-889D3C8CEE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112" y="1652466"/>
            <a:ext cx="4769826" cy="1490127"/>
          </a:xfrm>
        </p:spPr>
        <p:txBody>
          <a:bodyPr/>
          <a:lstStyle/>
          <a:p>
            <a:r>
              <a:rPr lang="en-US" b="0" dirty="0"/>
              <a:t>QR ordering for restaurants</a:t>
            </a:r>
            <a:endParaRPr lang="en-US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23A99-79F5-F459-DF20-9599088092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5868" y="3927231"/>
            <a:ext cx="2423825" cy="482341"/>
          </a:xfrm>
        </p:spPr>
        <p:txBody>
          <a:bodyPr/>
          <a:lstStyle/>
          <a:p>
            <a:r>
              <a:rPr lang="en-US" dirty="0"/>
              <a:t>Sudhanshu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95856-164E-EAE3-90CB-2FF6BCFB90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5868" y="4384858"/>
            <a:ext cx="2423825" cy="482341"/>
          </a:xfrm>
        </p:spPr>
        <p:txBody>
          <a:bodyPr/>
          <a:lstStyle/>
          <a:p>
            <a:r>
              <a:rPr lang="en-US" dirty="0"/>
              <a:t>Bajaj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794A858-7138-5F53-C11B-1F6C7C848021}"/>
              </a:ext>
            </a:extLst>
          </p:cNvPr>
          <p:cNvSpPr txBox="1">
            <a:spLocks/>
          </p:cNvSpPr>
          <p:nvPr/>
        </p:nvSpPr>
        <p:spPr>
          <a:xfrm>
            <a:off x="3282462" y="3927231"/>
            <a:ext cx="1773670" cy="482341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Alejandro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12D0C8F-0748-AC59-872E-C01520301E91}"/>
              </a:ext>
            </a:extLst>
          </p:cNvPr>
          <p:cNvSpPr txBox="1">
            <a:spLocks/>
          </p:cNvSpPr>
          <p:nvPr/>
        </p:nvSpPr>
        <p:spPr>
          <a:xfrm>
            <a:off x="3282462" y="4384858"/>
            <a:ext cx="1773670" cy="482341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Vazquez</a:t>
            </a:r>
          </a:p>
        </p:txBody>
      </p:sp>
    </p:spTree>
    <p:extLst>
      <p:ext uri="{BB962C8B-B14F-4D97-AF65-F5344CB8AC3E}">
        <p14:creationId xmlns:p14="http://schemas.microsoft.com/office/powerpoint/2010/main" val="280108173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5CA92-D2B0-3AD8-F98B-23D24E930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ED39AE-4900-87DA-7854-E4B1A405E9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99" t="4265" r="19133" b="32668"/>
          <a:stretch>
            <a:fillRect/>
          </a:stretch>
        </p:blipFill>
        <p:spPr>
          <a:xfrm>
            <a:off x="64008" y="91964"/>
            <a:ext cx="11146536" cy="501953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E0CA9D-B854-D4E5-8B8A-2591FE00C9D3}"/>
              </a:ext>
            </a:extLst>
          </p:cNvPr>
          <p:cNvSpPr/>
          <p:nvPr/>
        </p:nvSpPr>
        <p:spPr>
          <a:xfrm>
            <a:off x="1682496" y="1261872"/>
            <a:ext cx="950976" cy="265176"/>
          </a:xfrm>
          <a:prstGeom prst="rect">
            <a:avLst/>
          </a:prstGeom>
          <a:noFill/>
          <a:ln w="38100">
            <a:solidFill>
              <a:srgbClr val="6E63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F72D5C-0D94-70C7-2D8B-97D27BEA5F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467" t="4854" r="18902" b="25652"/>
          <a:stretch>
            <a:fillRect/>
          </a:stretch>
        </p:blipFill>
        <p:spPr>
          <a:xfrm>
            <a:off x="0" y="121550"/>
            <a:ext cx="10937067" cy="547457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6E4364B-666E-5EE8-62AE-532F987EE8BA}"/>
              </a:ext>
            </a:extLst>
          </p:cNvPr>
          <p:cNvSpPr/>
          <p:nvPr/>
        </p:nvSpPr>
        <p:spPr>
          <a:xfrm>
            <a:off x="5123688" y="822066"/>
            <a:ext cx="950976" cy="265176"/>
          </a:xfrm>
          <a:prstGeom prst="rect">
            <a:avLst/>
          </a:prstGeom>
          <a:noFill/>
          <a:ln w="38100">
            <a:solidFill>
              <a:srgbClr val="6E63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119567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53F2B3-8A18-00F0-BC46-2D4B2518C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96" y="49161"/>
            <a:ext cx="11114717" cy="647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8236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B280D-E995-2454-866B-8B04A4DE1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rgbClr val="351C5C"/>
                </a:solidFill>
                <a:latin typeface="Aptos"/>
                <a:cs typeface="Segoe UI"/>
              </a:rPr>
              <a:t>Mapping terminology</a:t>
            </a:r>
            <a:endParaRPr lang="en-US" b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6E0CAF-F347-F6EA-D381-5F52297A171F}"/>
              </a:ext>
            </a:extLst>
          </p:cNvPr>
          <p:cNvGraphicFramePr>
            <a:graphicFrameLocks noGrp="1"/>
          </p:cNvGraphicFramePr>
          <p:nvPr/>
        </p:nvGraphicFramePr>
        <p:xfrm>
          <a:off x="662031" y="1347525"/>
          <a:ext cx="10515600" cy="322707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303815166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2914978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MY" b="1" i="0" dirty="0">
                          <a:effectLst/>
                          <a:latin typeface="Aptos" panose="020B0004020202020204" pitchFamily="34" charset="0"/>
                        </a:rPr>
                        <a:t>Magento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b="1" i="0" dirty="0">
                          <a:effectLst/>
                          <a:latin typeface="Aptos" panose="020B0004020202020204" pitchFamily="34" charset="0"/>
                        </a:rPr>
                        <a:t>LS Central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981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MY" b="0" i="0">
                          <a:effectLst/>
                          <a:latin typeface="Aptos" panose="020B0004020202020204" pitchFamily="34" charset="0"/>
                        </a:rPr>
                        <a:t>Catalog → Products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b="0" i="0">
                          <a:effectLst/>
                          <a:latin typeface="Aptos" panose="020B0004020202020204" pitchFamily="34" charset="0"/>
                        </a:rPr>
                        <a:t>Retail Item List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3220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MY" b="0" i="0" dirty="0">
                          <a:effectLst/>
                          <a:latin typeface="Aptos" panose="020B0004020202020204" pitchFamily="34" charset="0"/>
                        </a:rPr>
                        <a:t>Catalog → Categories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b="0" i="0">
                          <a:effectLst/>
                          <a:latin typeface="Aptos" panose="020B0004020202020204" pitchFamily="34" charset="0"/>
                        </a:rPr>
                        <a:t>Hierarchy Node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2412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MY" b="0" i="0" dirty="0">
                          <a:effectLst/>
                          <a:latin typeface="Aptos" panose="020B0004020202020204" pitchFamily="34" charset="0"/>
                        </a:rPr>
                        <a:t>Catalog → Categories → Products in Category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b="0" i="0">
                          <a:effectLst/>
                          <a:latin typeface="Aptos" panose="020B0004020202020204" pitchFamily="34" charset="0"/>
                        </a:rPr>
                        <a:t>Hierarchy Leaf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82711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MY" b="0" i="0" dirty="0">
                          <a:effectLst/>
                          <a:latin typeface="Aptos" panose="020B0004020202020204" pitchFamily="34" charset="0"/>
                        </a:rPr>
                        <a:t>Product Attribute - Barcode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b="0" i="0">
                          <a:effectLst/>
                          <a:latin typeface="Aptos" panose="020B0004020202020204" pitchFamily="34" charset="0"/>
                        </a:rPr>
                        <a:t>Item Barcode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59804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MY" b="0" i="0" dirty="0">
                          <a:effectLst/>
                          <a:latin typeface="Aptos" panose="020B0004020202020204" pitchFamily="34" charset="0"/>
                        </a:rPr>
                        <a:t>Product Price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b="0" i="0">
                          <a:effectLst/>
                          <a:latin typeface="Aptos" panose="020B0004020202020204" pitchFamily="34" charset="0"/>
                        </a:rPr>
                        <a:t>Item Unit Price including VAT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07832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MY" b="0" i="0">
                          <a:effectLst/>
                          <a:latin typeface="Aptos" panose="020B0004020202020204" pitchFamily="34" charset="0"/>
                        </a:rPr>
                        <a:t>Product Attributes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b="0" i="0">
                          <a:effectLst/>
                          <a:latin typeface="Aptos" panose="020B0004020202020204" pitchFamily="34" charset="0"/>
                        </a:rPr>
                        <a:t>Attributes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6492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MY" b="0" i="0" dirty="0">
                          <a:effectLst/>
                          <a:latin typeface="Aptos" panose="020B0004020202020204" pitchFamily="34" charset="0"/>
                        </a:rPr>
                        <a:t>Catalog Rule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b="0" i="0">
                          <a:effectLst/>
                          <a:latin typeface="Aptos" panose="020B0004020202020204" pitchFamily="34" charset="0"/>
                        </a:rPr>
                        <a:t>Periodic Discounts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39639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MY" b="0" i="0">
                          <a:effectLst/>
                          <a:latin typeface="Aptos" panose="020B0004020202020204" pitchFamily="34" charset="0"/>
                        </a:rPr>
                        <a:t>Sales → Order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b="0" i="0">
                          <a:effectLst/>
                          <a:latin typeface="Aptos" panose="020B0004020202020204" pitchFamily="34" charset="0"/>
                        </a:rPr>
                        <a:t>Customer Order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828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MY" b="0" i="0">
                          <a:effectLst/>
                          <a:latin typeface="Aptos" panose="020B0004020202020204" pitchFamily="34" charset="0"/>
                        </a:rPr>
                        <a:t>Customers → All Customers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b="0" i="0">
                          <a:effectLst/>
                          <a:latin typeface="Aptos" panose="020B0004020202020204" pitchFamily="34" charset="0"/>
                        </a:rPr>
                        <a:t>Members Contact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658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MY" b="0" i="0" dirty="0">
                          <a:effectLst/>
                          <a:latin typeface="Aptos" panose="020B0004020202020204" pitchFamily="34" charset="0"/>
                        </a:rPr>
                        <a:t>Customers → Customer Groups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b="0" i="0" dirty="0">
                          <a:effectLst/>
                          <a:latin typeface="Aptos" panose="020B0004020202020204" pitchFamily="34" charset="0"/>
                        </a:rPr>
                        <a:t>Member Club List → Member Schemes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796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067487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09E60E-EC1A-0515-DDA4-F4F2F7CD6B9F}"/>
              </a:ext>
            </a:extLst>
          </p:cNvPr>
          <p:cNvSpPr/>
          <p:nvPr/>
        </p:nvSpPr>
        <p:spPr>
          <a:xfrm>
            <a:off x="6832717" y="3421321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Aptos" panose="020B0004020202020204" pitchFamily="34" charset="0"/>
              </a:rPr>
              <a:t>Transaction Repository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93AA97-6D59-898E-CB06-784CC16B83C3}"/>
              </a:ext>
            </a:extLst>
          </p:cNvPr>
          <p:cNvSpPr/>
          <p:nvPr/>
        </p:nvSpPr>
        <p:spPr>
          <a:xfrm>
            <a:off x="3578548" y="4214578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600">
                <a:solidFill>
                  <a:srgbClr val="0A3C66"/>
                </a:solidFill>
                <a:latin typeface="Aptos" panose="020B0004020202020204" pitchFamily="34" charset="0"/>
              </a:rPr>
              <a:t>KDS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C3B8668-8D72-75FF-8ED8-5425AC105857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1286" y="2797649"/>
            <a:ext cx="1006935" cy="10069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8535F57-0840-01E1-D0DB-6B8E27414728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8819" y="3775502"/>
            <a:ext cx="711868" cy="71186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C55315-E79F-2DD1-852F-D50888888ED2}"/>
              </a:ext>
            </a:extLst>
          </p:cNvPr>
          <p:cNvCxnSpPr>
            <a:cxnSpLocks/>
          </p:cNvCxnSpPr>
          <p:nvPr/>
        </p:nvCxnSpPr>
        <p:spPr>
          <a:xfrm>
            <a:off x="10474753" y="4566093"/>
            <a:ext cx="0" cy="83380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E1B701E-87E2-C7ED-ADDF-41A496EFF30E}"/>
              </a:ext>
            </a:extLst>
          </p:cNvPr>
          <p:cNvSpPr txBox="1"/>
          <p:nvPr/>
        </p:nvSpPr>
        <p:spPr>
          <a:xfrm>
            <a:off x="9924499" y="2238112"/>
            <a:ext cx="1100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Point of Sale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8263FA-FBB5-8023-8E5B-FF69432EB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348" y="2787415"/>
            <a:ext cx="2172879" cy="6016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6E7C31-9950-A994-5BDB-DE48D262C0B4}"/>
              </a:ext>
            </a:extLst>
          </p:cNvPr>
          <p:cNvSpPr/>
          <p:nvPr/>
        </p:nvSpPr>
        <p:spPr>
          <a:xfrm>
            <a:off x="3578548" y="2711050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1600">
                <a:solidFill>
                  <a:srgbClr val="0A3C66"/>
                </a:solidFill>
                <a:latin typeface="Aptos" panose="020B0004020202020204" pitchFamily="34" charset="0"/>
              </a:rPr>
              <a:t>Master Data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F82527-8D81-4149-DB3E-2083264E42B5}"/>
              </a:ext>
            </a:extLst>
          </p:cNvPr>
          <p:cNvSpPr/>
          <p:nvPr/>
        </p:nvSpPr>
        <p:spPr>
          <a:xfrm>
            <a:off x="5239528" y="2711050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1600" dirty="0">
                <a:solidFill>
                  <a:srgbClr val="0A3C66"/>
                </a:solidFill>
                <a:latin typeface="Aptos" panose="020B0004020202020204" pitchFamily="34" charset="0"/>
              </a:rPr>
              <a:t>eCom Profile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C03644-DE15-4926-3114-05FBC12E5E92}"/>
              </a:ext>
            </a:extLst>
          </p:cNvPr>
          <p:cNvSpPr/>
          <p:nvPr/>
        </p:nvSpPr>
        <p:spPr>
          <a:xfrm>
            <a:off x="6832717" y="4214578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Aptos" panose="020B0004020202020204" pitchFamily="34" charset="0"/>
              </a:rPr>
              <a:t>Activity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71F401-BF09-4DDE-0C15-CC230BAED860}"/>
              </a:ext>
            </a:extLst>
          </p:cNvPr>
          <p:cNvSpPr/>
          <p:nvPr/>
        </p:nvSpPr>
        <p:spPr>
          <a:xfrm>
            <a:off x="6832717" y="2712172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Aptos" panose="020B0004020202020204" pitchFamily="34" charset="0"/>
              </a:rPr>
              <a:t>Customer Loyalty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A2F49A-3A29-DDED-393F-244A24123EDF}"/>
              </a:ext>
            </a:extLst>
          </p:cNvPr>
          <p:cNvSpPr/>
          <p:nvPr/>
        </p:nvSpPr>
        <p:spPr>
          <a:xfrm>
            <a:off x="3578548" y="3430870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0A3C66"/>
                </a:solidFill>
                <a:latin typeface="Aptos" panose="020B0004020202020204" pitchFamily="34" charset="0"/>
              </a:rPr>
              <a:t>Takeaway</a:t>
            </a:r>
            <a:endParaRPr lang="en-US" sz="1600" b="0" i="0" u="none" strike="noStrike" kern="1200" cap="none" spc="0" normalizeH="0" baseline="0" noProof="0" err="1">
              <a:ln>
                <a:noFill/>
              </a:ln>
              <a:solidFill>
                <a:srgbClr val="0A3C66"/>
              </a:solidFill>
              <a:effectLst/>
              <a:uLnTx/>
              <a:uFillTx/>
              <a:latin typeface="Aptos" panose="020B0004020202020204" pitchFamily="34" charset="0"/>
              <a:cs typeface="Segoe UI Bold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9204B3-596E-F9C3-1062-96B82EA2BC83}"/>
              </a:ext>
            </a:extLst>
          </p:cNvPr>
          <p:cNvSpPr/>
          <p:nvPr/>
        </p:nvSpPr>
        <p:spPr>
          <a:xfrm>
            <a:off x="5239528" y="4223586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1600">
                <a:solidFill>
                  <a:srgbClr val="0A3C66"/>
                </a:solidFill>
                <a:latin typeface="Aptos" panose="020B0004020202020204" pitchFamily="34" charset="0"/>
              </a:rPr>
              <a:t>Home Delivery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B320A8-6A2E-EDC0-C931-FF728E4E6D83}"/>
              </a:ext>
            </a:extLst>
          </p:cNvPr>
          <p:cNvSpPr/>
          <p:nvPr/>
        </p:nvSpPr>
        <p:spPr>
          <a:xfrm>
            <a:off x="5239528" y="3430870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1600">
                <a:solidFill>
                  <a:srgbClr val="0A3C66"/>
                </a:solidFill>
                <a:latin typeface="Aptos" panose="020B0004020202020204" pitchFamily="34" charset="0"/>
                <a:cs typeface="Segoe UI Bold"/>
              </a:rPr>
              <a:t>QR Code Ordering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0A3C66"/>
              </a:solidFill>
              <a:effectLst/>
              <a:uLnTx/>
              <a:uFillTx/>
              <a:latin typeface="Aptos" panose="020B0004020202020204" pitchFamily="34" charset="0"/>
              <a:cs typeface="Segoe UI Bold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B8F2B3-4B77-DF72-5179-E9E4B462CC92}"/>
              </a:ext>
            </a:extLst>
          </p:cNvPr>
          <p:cNvCxnSpPr>
            <a:cxnSpLocks/>
          </p:cNvCxnSpPr>
          <p:nvPr/>
        </p:nvCxnSpPr>
        <p:spPr>
          <a:xfrm>
            <a:off x="2833667" y="1504253"/>
            <a:ext cx="0" cy="497975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431319-EF50-A33D-D2B4-575F6E59F306}"/>
              </a:ext>
            </a:extLst>
          </p:cNvPr>
          <p:cNvCxnSpPr>
            <a:cxnSpLocks/>
          </p:cNvCxnSpPr>
          <p:nvPr/>
        </p:nvCxnSpPr>
        <p:spPr>
          <a:xfrm>
            <a:off x="8912290" y="1504253"/>
            <a:ext cx="0" cy="497975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A4245D8E-ACDD-251D-3FA0-1F8BBBF47D37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4701" y="6000955"/>
            <a:ext cx="667826" cy="71982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C2969FB-1812-FFC7-CE92-7F8D0B06E09A}"/>
              </a:ext>
            </a:extLst>
          </p:cNvPr>
          <p:cNvGrpSpPr/>
          <p:nvPr/>
        </p:nvGrpSpPr>
        <p:grpSpPr>
          <a:xfrm>
            <a:off x="6439594" y="6060403"/>
            <a:ext cx="604405" cy="586757"/>
            <a:chOff x="7093161" y="6020013"/>
            <a:chExt cx="806262" cy="806262"/>
          </a:xfrm>
        </p:grpSpPr>
        <p:grpSp>
          <p:nvGrpSpPr>
            <p:cNvPr id="24" name="Graphic 60" descr="Home">
              <a:extLst>
                <a:ext uri="{FF2B5EF4-FFF2-40B4-BE49-F238E27FC236}">
                  <a16:creationId xmlns:a16="http://schemas.microsoft.com/office/drawing/2014/main" id="{C9C5295C-57E6-8530-2849-FE4F35DC1831}"/>
                </a:ext>
              </a:extLst>
            </p:cNvPr>
            <p:cNvGrpSpPr/>
            <p:nvPr/>
          </p:nvGrpSpPr>
          <p:grpSpPr>
            <a:xfrm>
              <a:off x="7213776" y="6128181"/>
              <a:ext cx="587248" cy="484881"/>
              <a:chOff x="7887334" y="5899351"/>
              <a:chExt cx="800100" cy="685799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7BBB61C-E0E9-4994-86EC-C2EE34510330}"/>
                  </a:ext>
                </a:extLst>
              </p:cNvPr>
              <p:cNvSpPr/>
              <p:nvPr/>
            </p:nvSpPr>
            <p:spPr>
              <a:xfrm>
                <a:off x="7887334" y="5899351"/>
                <a:ext cx="800100" cy="417194"/>
              </a:xfrm>
              <a:custGeom>
                <a:avLst/>
                <a:gdLst>
                  <a:gd name="connsiteX0" fmla="*/ 400050 w 800100"/>
                  <a:gd name="connsiteY0" fmla="*/ 0 h 417194"/>
                  <a:gd name="connsiteX1" fmla="*/ 400050 w 800100"/>
                  <a:gd name="connsiteY1" fmla="*/ 0 h 417194"/>
                  <a:gd name="connsiteX2" fmla="*/ 0 w 800100"/>
                  <a:gd name="connsiteY2" fmla="*/ 381000 h 417194"/>
                  <a:gd name="connsiteX3" fmla="*/ 42863 w 800100"/>
                  <a:gd name="connsiteY3" fmla="*/ 417195 h 417194"/>
                  <a:gd name="connsiteX4" fmla="*/ 400050 w 800100"/>
                  <a:gd name="connsiteY4" fmla="*/ 78105 h 417194"/>
                  <a:gd name="connsiteX5" fmla="*/ 400050 w 800100"/>
                  <a:gd name="connsiteY5" fmla="*/ 78105 h 417194"/>
                  <a:gd name="connsiteX6" fmla="*/ 757238 w 800100"/>
                  <a:gd name="connsiteY6" fmla="*/ 417195 h 417194"/>
                  <a:gd name="connsiteX7" fmla="*/ 800100 w 800100"/>
                  <a:gd name="connsiteY7" fmla="*/ 381000 h 41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0100" h="417194">
                    <a:moveTo>
                      <a:pt x="400050" y="0"/>
                    </a:moveTo>
                    <a:lnTo>
                      <a:pt x="400050" y="0"/>
                    </a:lnTo>
                    <a:lnTo>
                      <a:pt x="0" y="381000"/>
                    </a:lnTo>
                    <a:lnTo>
                      <a:pt x="42863" y="417195"/>
                    </a:lnTo>
                    <a:lnTo>
                      <a:pt x="400050" y="78105"/>
                    </a:lnTo>
                    <a:lnTo>
                      <a:pt x="400050" y="78105"/>
                    </a:lnTo>
                    <a:lnTo>
                      <a:pt x="757238" y="417195"/>
                    </a:lnTo>
                    <a:lnTo>
                      <a:pt x="800100" y="38100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ptos" panose="020B0004020202020204" pitchFamily="34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7098F25-5A7D-EC78-BBC9-3EAE6A1E0748}"/>
                  </a:ext>
                </a:extLst>
              </p:cNvPr>
              <p:cNvSpPr/>
              <p:nvPr/>
            </p:nvSpPr>
            <p:spPr>
              <a:xfrm>
                <a:off x="8001634" y="6030795"/>
                <a:ext cx="571500" cy="554355"/>
              </a:xfrm>
              <a:custGeom>
                <a:avLst/>
                <a:gdLst>
                  <a:gd name="connsiteX0" fmla="*/ 0 w 571500"/>
                  <a:gd name="connsiteY0" fmla="*/ 271463 h 554355"/>
                  <a:gd name="connsiteX1" fmla="*/ 0 w 571500"/>
                  <a:gd name="connsiteY1" fmla="*/ 554355 h 554355"/>
                  <a:gd name="connsiteX2" fmla="*/ 228600 w 571500"/>
                  <a:gd name="connsiteY2" fmla="*/ 554355 h 554355"/>
                  <a:gd name="connsiteX3" fmla="*/ 228600 w 571500"/>
                  <a:gd name="connsiteY3" fmla="*/ 316230 h 554355"/>
                  <a:gd name="connsiteX4" fmla="*/ 342900 w 571500"/>
                  <a:gd name="connsiteY4" fmla="*/ 316230 h 554355"/>
                  <a:gd name="connsiteX5" fmla="*/ 342900 w 571500"/>
                  <a:gd name="connsiteY5" fmla="*/ 554355 h 554355"/>
                  <a:gd name="connsiteX6" fmla="*/ 571500 w 571500"/>
                  <a:gd name="connsiteY6" fmla="*/ 554355 h 554355"/>
                  <a:gd name="connsiteX7" fmla="*/ 571500 w 571500"/>
                  <a:gd name="connsiteY7" fmla="*/ 271463 h 554355"/>
                  <a:gd name="connsiteX8" fmla="*/ 285750 w 571500"/>
                  <a:gd name="connsiteY8" fmla="*/ 0 h 554355"/>
                  <a:gd name="connsiteX9" fmla="*/ 0 w 571500"/>
                  <a:gd name="connsiteY9" fmla="*/ 271463 h 55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0" h="554355">
                    <a:moveTo>
                      <a:pt x="0" y="271463"/>
                    </a:moveTo>
                    <a:lnTo>
                      <a:pt x="0" y="554355"/>
                    </a:lnTo>
                    <a:lnTo>
                      <a:pt x="228600" y="554355"/>
                    </a:lnTo>
                    <a:lnTo>
                      <a:pt x="228600" y="316230"/>
                    </a:lnTo>
                    <a:lnTo>
                      <a:pt x="342900" y="316230"/>
                    </a:lnTo>
                    <a:lnTo>
                      <a:pt x="342900" y="554355"/>
                    </a:lnTo>
                    <a:lnTo>
                      <a:pt x="571500" y="554355"/>
                    </a:lnTo>
                    <a:lnTo>
                      <a:pt x="571500" y="271463"/>
                    </a:lnTo>
                    <a:lnTo>
                      <a:pt x="285750" y="0"/>
                    </a:lnTo>
                    <a:lnTo>
                      <a:pt x="0" y="27146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4E79A77-5969-9C6A-B5DA-4E02C5F71306}"/>
                </a:ext>
              </a:extLst>
            </p:cNvPr>
            <p:cNvSpPr/>
            <p:nvPr/>
          </p:nvSpPr>
          <p:spPr>
            <a:xfrm>
              <a:off x="7093161" y="6020013"/>
              <a:ext cx="806262" cy="80626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343D585-DB7D-C0AD-D1FB-5C39D01921FA}"/>
              </a:ext>
            </a:extLst>
          </p:cNvPr>
          <p:cNvSpPr txBox="1"/>
          <p:nvPr/>
        </p:nvSpPr>
        <p:spPr>
          <a:xfrm>
            <a:off x="5772682" y="5955360"/>
            <a:ext cx="420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+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DB18B276-8A9B-A01D-9F04-567FCFA8448C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3987" y="5955270"/>
            <a:ext cx="667826" cy="71982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40E58242-7718-0B8B-65F9-10D04B3EC9CC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10202" y="5948822"/>
            <a:ext cx="667826" cy="7198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D281223-A967-08B2-3A6A-8501F9D44796}"/>
              </a:ext>
            </a:extLst>
          </p:cNvPr>
          <p:cNvSpPr txBox="1"/>
          <p:nvPr/>
        </p:nvSpPr>
        <p:spPr>
          <a:xfrm>
            <a:off x="10098183" y="5903227"/>
            <a:ext cx="420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+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A982442-0A8A-B689-7FC5-D7F57D887E22}"/>
              </a:ext>
            </a:extLst>
          </p:cNvPr>
          <p:cNvGrpSpPr/>
          <p:nvPr/>
        </p:nvGrpSpPr>
        <p:grpSpPr>
          <a:xfrm>
            <a:off x="10683032" y="6015353"/>
            <a:ext cx="604405" cy="586757"/>
            <a:chOff x="7093161" y="6020013"/>
            <a:chExt cx="806262" cy="806262"/>
          </a:xfrm>
        </p:grpSpPr>
        <p:grpSp>
          <p:nvGrpSpPr>
            <p:cNvPr id="33" name="Graphic 60" descr="Home">
              <a:extLst>
                <a:ext uri="{FF2B5EF4-FFF2-40B4-BE49-F238E27FC236}">
                  <a16:creationId xmlns:a16="http://schemas.microsoft.com/office/drawing/2014/main" id="{CC7936E0-8E9D-9399-7274-EF7B5CF35793}"/>
                </a:ext>
              </a:extLst>
            </p:cNvPr>
            <p:cNvGrpSpPr/>
            <p:nvPr/>
          </p:nvGrpSpPr>
          <p:grpSpPr>
            <a:xfrm>
              <a:off x="7213776" y="6128181"/>
              <a:ext cx="587248" cy="484881"/>
              <a:chOff x="7887334" y="5899351"/>
              <a:chExt cx="800100" cy="685799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20AA702-19CF-82C4-4207-6362221294C4}"/>
                  </a:ext>
                </a:extLst>
              </p:cNvPr>
              <p:cNvSpPr/>
              <p:nvPr/>
            </p:nvSpPr>
            <p:spPr>
              <a:xfrm>
                <a:off x="7887334" y="5899351"/>
                <a:ext cx="800100" cy="417194"/>
              </a:xfrm>
              <a:custGeom>
                <a:avLst/>
                <a:gdLst>
                  <a:gd name="connsiteX0" fmla="*/ 400050 w 800100"/>
                  <a:gd name="connsiteY0" fmla="*/ 0 h 417194"/>
                  <a:gd name="connsiteX1" fmla="*/ 400050 w 800100"/>
                  <a:gd name="connsiteY1" fmla="*/ 0 h 417194"/>
                  <a:gd name="connsiteX2" fmla="*/ 0 w 800100"/>
                  <a:gd name="connsiteY2" fmla="*/ 381000 h 417194"/>
                  <a:gd name="connsiteX3" fmla="*/ 42863 w 800100"/>
                  <a:gd name="connsiteY3" fmla="*/ 417195 h 417194"/>
                  <a:gd name="connsiteX4" fmla="*/ 400050 w 800100"/>
                  <a:gd name="connsiteY4" fmla="*/ 78105 h 417194"/>
                  <a:gd name="connsiteX5" fmla="*/ 400050 w 800100"/>
                  <a:gd name="connsiteY5" fmla="*/ 78105 h 417194"/>
                  <a:gd name="connsiteX6" fmla="*/ 757238 w 800100"/>
                  <a:gd name="connsiteY6" fmla="*/ 417195 h 417194"/>
                  <a:gd name="connsiteX7" fmla="*/ 800100 w 800100"/>
                  <a:gd name="connsiteY7" fmla="*/ 381000 h 41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0100" h="417194">
                    <a:moveTo>
                      <a:pt x="400050" y="0"/>
                    </a:moveTo>
                    <a:lnTo>
                      <a:pt x="400050" y="0"/>
                    </a:lnTo>
                    <a:lnTo>
                      <a:pt x="0" y="381000"/>
                    </a:lnTo>
                    <a:lnTo>
                      <a:pt x="42863" y="417195"/>
                    </a:lnTo>
                    <a:lnTo>
                      <a:pt x="400050" y="78105"/>
                    </a:lnTo>
                    <a:lnTo>
                      <a:pt x="400050" y="78105"/>
                    </a:lnTo>
                    <a:lnTo>
                      <a:pt x="757238" y="417195"/>
                    </a:lnTo>
                    <a:lnTo>
                      <a:pt x="800100" y="38100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ptos" panose="020B0004020202020204" pitchFamily="34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605E405-4F93-3C55-7F0D-486D1D0C5F51}"/>
                  </a:ext>
                </a:extLst>
              </p:cNvPr>
              <p:cNvSpPr/>
              <p:nvPr/>
            </p:nvSpPr>
            <p:spPr>
              <a:xfrm>
                <a:off x="8001634" y="6030795"/>
                <a:ext cx="571500" cy="554355"/>
              </a:xfrm>
              <a:custGeom>
                <a:avLst/>
                <a:gdLst>
                  <a:gd name="connsiteX0" fmla="*/ 0 w 571500"/>
                  <a:gd name="connsiteY0" fmla="*/ 271463 h 554355"/>
                  <a:gd name="connsiteX1" fmla="*/ 0 w 571500"/>
                  <a:gd name="connsiteY1" fmla="*/ 554355 h 554355"/>
                  <a:gd name="connsiteX2" fmla="*/ 228600 w 571500"/>
                  <a:gd name="connsiteY2" fmla="*/ 554355 h 554355"/>
                  <a:gd name="connsiteX3" fmla="*/ 228600 w 571500"/>
                  <a:gd name="connsiteY3" fmla="*/ 316230 h 554355"/>
                  <a:gd name="connsiteX4" fmla="*/ 342900 w 571500"/>
                  <a:gd name="connsiteY4" fmla="*/ 316230 h 554355"/>
                  <a:gd name="connsiteX5" fmla="*/ 342900 w 571500"/>
                  <a:gd name="connsiteY5" fmla="*/ 554355 h 554355"/>
                  <a:gd name="connsiteX6" fmla="*/ 571500 w 571500"/>
                  <a:gd name="connsiteY6" fmla="*/ 554355 h 554355"/>
                  <a:gd name="connsiteX7" fmla="*/ 571500 w 571500"/>
                  <a:gd name="connsiteY7" fmla="*/ 271463 h 554355"/>
                  <a:gd name="connsiteX8" fmla="*/ 285750 w 571500"/>
                  <a:gd name="connsiteY8" fmla="*/ 0 h 554355"/>
                  <a:gd name="connsiteX9" fmla="*/ 0 w 571500"/>
                  <a:gd name="connsiteY9" fmla="*/ 271463 h 55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0" h="554355">
                    <a:moveTo>
                      <a:pt x="0" y="271463"/>
                    </a:moveTo>
                    <a:lnTo>
                      <a:pt x="0" y="554355"/>
                    </a:lnTo>
                    <a:lnTo>
                      <a:pt x="228600" y="554355"/>
                    </a:lnTo>
                    <a:lnTo>
                      <a:pt x="228600" y="316230"/>
                    </a:lnTo>
                    <a:lnTo>
                      <a:pt x="342900" y="316230"/>
                    </a:lnTo>
                    <a:lnTo>
                      <a:pt x="342900" y="554355"/>
                    </a:lnTo>
                    <a:lnTo>
                      <a:pt x="571500" y="554355"/>
                    </a:lnTo>
                    <a:lnTo>
                      <a:pt x="571500" y="271463"/>
                    </a:lnTo>
                    <a:lnTo>
                      <a:pt x="285750" y="0"/>
                    </a:lnTo>
                    <a:lnTo>
                      <a:pt x="0" y="27146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0C04770-C408-BDA1-4114-A2DF334F3A56}"/>
                </a:ext>
              </a:extLst>
            </p:cNvPr>
            <p:cNvSpPr/>
            <p:nvPr/>
          </p:nvSpPr>
          <p:spPr>
            <a:xfrm>
              <a:off x="7093161" y="6020013"/>
              <a:ext cx="806262" cy="80626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169D31D-0337-6547-40C3-ED6F3A21AAE1}"/>
              </a:ext>
            </a:extLst>
          </p:cNvPr>
          <p:cNvSpPr txBox="1"/>
          <p:nvPr/>
        </p:nvSpPr>
        <p:spPr>
          <a:xfrm>
            <a:off x="227542" y="666892"/>
            <a:ext cx="246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eCommerce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F5D27-ABEF-FC74-031A-74962218C052}"/>
              </a:ext>
            </a:extLst>
          </p:cNvPr>
          <p:cNvSpPr txBox="1"/>
          <p:nvPr/>
        </p:nvSpPr>
        <p:spPr>
          <a:xfrm>
            <a:off x="9073767" y="734813"/>
            <a:ext cx="246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POS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558D177-BBC1-BB40-0665-178F8743A914}"/>
              </a:ext>
            </a:extLst>
          </p:cNvPr>
          <p:cNvCxnSpPr/>
          <p:nvPr/>
        </p:nvCxnSpPr>
        <p:spPr>
          <a:xfrm>
            <a:off x="227542" y="5903227"/>
            <a:ext cx="11179393" cy="0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12AA1DA-83F8-AE4B-041C-FA136D12881F}"/>
              </a:ext>
            </a:extLst>
          </p:cNvPr>
          <p:cNvCxnSpPr/>
          <p:nvPr/>
        </p:nvCxnSpPr>
        <p:spPr>
          <a:xfrm>
            <a:off x="191257" y="1504253"/>
            <a:ext cx="11179393" cy="0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2" descr="Home - B2COMMERCE">
            <a:extLst>
              <a:ext uri="{FF2B5EF4-FFF2-40B4-BE49-F238E27FC236}">
                <a16:creationId xmlns:a16="http://schemas.microsoft.com/office/drawing/2014/main" id="{A5AF2AF6-845C-4203-FC7D-52F56150A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48" y="3725244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AFE5CA6-582D-EE22-392D-399C69F70793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57254" y="616883"/>
            <a:ext cx="3251347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66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8" grpId="0"/>
      <p:bldP spid="31" grpId="0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2DE8B6C7-E7C0-160A-4EF9-1ADA3A540C7B}"/>
              </a:ext>
            </a:extLst>
          </p:cNvPr>
          <p:cNvGrpSpPr/>
          <p:nvPr/>
        </p:nvGrpSpPr>
        <p:grpSpPr>
          <a:xfrm>
            <a:off x="3129626" y="5256512"/>
            <a:ext cx="571394" cy="1183676"/>
            <a:chOff x="3129626" y="5256512"/>
            <a:chExt cx="571394" cy="1183676"/>
          </a:xfrm>
        </p:grpSpPr>
        <p:pic>
          <p:nvPicPr>
            <p:cNvPr id="46" name="Picture 4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393CBD6-6DA2-03B6-0ED7-EAB4218A2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9357" y="5302235"/>
              <a:ext cx="531932" cy="989756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bg1">
                  <a:alpha val="40000"/>
                </a:schemeClr>
              </a:glow>
            </a:effec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A4DDD64-1170-3BAF-0F16-07403DCF5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9626" y="5256512"/>
              <a:ext cx="571394" cy="1183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F19D77-E317-82CA-8555-F0BA4B7E823F}"/>
              </a:ext>
            </a:extLst>
          </p:cNvPr>
          <p:cNvGrpSpPr/>
          <p:nvPr/>
        </p:nvGrpSpPr>
        <p:grpSpPr>
          <a:xfrm>
            <a:off x="2940056" y="786719"/>
            <a:ext cx="1134092" cy="850058"/>
            <a:chOff x="4241164" y="4417727"/>
            <a:chExt cx="7344294" cy="4896195"/>
          </a:xfrm>
        </p:grpSpPr>
        <p:pic>
          <p:nvPicPr>
            <p:cNvPr id="3" name="Picture 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04A4EE1C-83A8-45FE-BD1A-9441E0A9B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1164" y="4417727"/>
              <a:ext cx="7344294" cy="4896195"/>
            </a:xfrm>
            <a:prstGeom prst="rect">
              <a:avLst/>
            </a:prstGeom>
          </p:spPr>
        </p:pic>
        <p:pic>
          <p:nvPicPr>
            <p:cNvPr id="4" name="Picture 3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ABA9AFA3-FAEF-F472-3BA4-7A282DC8E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6182" y="4970849"/>
              <a:ext cx="5172364" cy="29337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C00313D-F4CF-64AC-B37A-3E7956C97869}"/>
              </a:ext>
            </a:extLst>
          </p:cNvPr>
          <p:cNvSpPr txBox="1"/>
          <p:nvPr/>
        </p:nvSpPr>
        <p:spPr>
          <a:xfrm>
            <a:off x="6707542" y="3301672"/>
            <a:ext cx="1052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tos" panose="020B0004020202020204" pitchFamily="34" charset="0"/>
              </a:rPr>
              <a:t>Kitchen Service</a:t>
            </a:r>
          </a:p>
        </p:txBody>
      </p:sp>
      <p:sp>
        <p:nvSpPr>
          <p:cNvPr id="6" name="Rounded Rectangle 69">
            <a:extLst>
              <a:ext uri="{FF2B5EF4-FFF2-40B4-BE49-F238E27FC236}">
                <a16:creationId xmlns:a16="http://schemas.microsoft.com/office/drawing/2014/main" id="{CB6EF4A1-139B-C189-DB58-61373D9508C5}"/>
              </a:ext>
            </a:extLst>
          </p:cNvPr>
          <p:cNvSpPr/>
          <p:nvPr/>
        </p:nvSpPr>
        <p:spPr>
          <a:xfrm>
            <a:off x="351729" y="511874"/>
            <a:ext cx="5221634" cy="1538261"/>
          </a:xfrm>
          <a:prstGeom prst="roundRect">
            <a:avLst/>
          </a:prstGeom>
          <a:noFill/>
          <a:ln w="28575">
            <a:solidFill>
              <a:srgbClr val="265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cxnSp>
        <p:nvCxnSpPr>
          <p:cNvPr id="7" name="Elbow Connector 92">
            <a:extLst>
              <a:ext uri="{FF2B5EF4-FFF2-40B4-BE49-F238E27FC236}">
                <a16:creationId xmlns:a16="http://schemas.microsoft.com/office/drawing/2014/main" id="{1DC64529-9D0E-0BE1-1AB1-9FC0A3A08CCC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2443620" y="2568851"/>
            <a:ext cx="1037643" cy="211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47">
            <a:extLst>
              <a:ext uri="{FF2B5EF4-FFF2-40B4-BE49-F238E27FC236}">
                <a16:creationId xmlns:a16="http://schemas.microsoft.com/office/drawing/2014/main" id="{01D1443E-CC08-9AD4-5E44-4AB80CD61D31}"/>
              </a:ext>
            </a:extLst>
          </p:cNvPr>
          <p:cNvSpPr/>
          <p:nvPr/>
        </p:nvSpPr>
        <p:spPr>
          <a:xfrm>
            <a:off x="6505202" y="1900069"/>
            <a:ext cx="4962898" cy="3296771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LS KDS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3EC7C8-BBC2-ED61-10EB-70C7E6759002}"/>
              </a:ext>
            </a:extLst>
          </p:cNvPr>
          <p:cNvSpPr txBox="1"/>
          <p:nvPr/>
        </p:nvSpPr>
        <p:spPr>
          <a:xfrm>
            <a:off x="8485200" y="4352658"/>
            <a:ext cx="410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tos" panose="020B0004020202020204" pitchFamily="34" charset="0"/>
              </a:rPr>
              <a:t>Bar</a:t>
            </a: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cxnSp>
        <p:nvCxnSpPr>
          <p:cNvPr id="10" name="Elbow Connector 57">
            <a:extLst>
              <a:ext uri="{FF2B5EF4-FFF2-40B4-BE49-F238E27FC236}">
                <a16:creationId xmlns:a16="http://schemas.microsoft.com/office/drawing/2014/main" id="{93EE33C8-3EE1-B846-0E2C-C83EAE46126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705406" y="2862865"/>
            <a:ext cx="957382" cy="18829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59">
            <a:extLst>
              <a:ext uri="{FF2B5EF4-FFF2-40B4-BE49-F238E27FC236}">
                <a16:creationId xmlns:a16="http://schemas.microsoft.com/office/drawing/2014/main" id="{13489F55-4AD4-DEBA-8CDD-F947D9C8AB8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366355" y="4159292"/>
            <a:ext cx="1447194" cy="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62">
            <a:extLst>
              <a:ext uri="{FF2B5EF4-FFF2-40B4-BE49-F238E27FC236}">
                <a16:creationId xmlns:a16="http://schemas.microsoft.com/office/drawing/2014/main" id="{99AF1052-839C-05F6-B811-2535E3372FE2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8097093" y="3600612"/>
            <a:ext cx="2167208" cy="1"/>
          </a:xfrm>
          <a:prstGeom prst="bentConnector3">
            <a:avLst>
              <a:gd name="adj1" fmla="val 50000"/>
            </a:avLst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64">
            <a:extLst>
              <a:ext uri="{FF2B5EF4-FFF2-40B4-BE49-F238E27FC236}">
                <a16:creationId xmlns:a16="http://schemas.microsoft.com/office/drawing/2014/main" id="{C6D5343F-F86C-737C-65CB-8940747165F3}"/>
              </a:ext>
            </a:extLst>
          </p:cNvPr>
          <p:cNvCxnSpPr>
            <a:cxnSpLocks/>
            <a:stCxn id="18" idx="3"/>
            <a:endCxn id="27" idx="0"/>
          </p:cNvCxnSpPr>
          <p:nvPr/>
        </p:nvCxnSpPr>
        <p:spPr>
          <a:xfrm>
            <a:off x="9032964" y="2437944"/>
            <a:ext cx="1632604" cy="878846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65">
            <a:extLst>
              <a:ext uri="{FF2B5EF4-FFF2-40B4-BE49-F238E27FC236}">
                <a16:creationId xmlns:a16="http://schemas.microsoft.com/office/drawing/2014/main" id="{F18E23FA-74CC-5A0C-550D-384EFEB53EEA}"/>
              </a:ext>
            </a:extLst>
          </p:cNvPr>
          <p:cNvCxnSpPr>
            <a:cxnSpLocks/>
            <a:stCxn id="20" idx="3"/>
            <a:endCxn id="27" idx="2"/>
          </p:cNvCxnSpPr>
          <p:nvPr/>
        </p:nvCxnSpPr>
        <p:spPr>
          <a:xfrm flipV="1">
            <a:off x="9042795" y="3884435"/>
            <a:ext cx="1622773" cy="266689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366E00D-7A81-8080-AE91-4559A8E08CF8}"/>
              </a:ext>
            </a:extLst>
          </p:cNvPr>
          <p:cNvSpPr txBox="1"/>
          <p:nvPr/>
        </p:nvSpPr>
        <p:spPr>
          <a:xfrm>
            <a:off x="8428819" y="1935469"/>
            <a:ext cx="55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tos" panose="020B0004020202020204" pitchFamily="34" charset="0"/>
              </a:rPr>
              <a:t>Grill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DB2658-C9A9-403C-3FFC-051236924B5A}"/>
              </a:ext>
            </a:extLst>
          </p:cNvPr>
          <p:cNvSpPr txBox="1"/>
          <p:nvPr/>
        </p:nvSpPr>
        <p:spPr>
          <a:xfrm>
            <a:off x="8358530" y="2160399"/>
            <a:ext cx="553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Aptos" panose="020B0004020202020204" pitchFamily="34" charset="0"/>
              </a:rPr>
              <a:t>KDS</a:t>
            </a:r>
          </a:p>
        </p:txBody>
      </p:sp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D80DC82-C16A-2E33-843D-D9DA07F388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1803" y="4578642"/>
            <a:ext cx="377710" cy="530714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469E924-7C04-C7CD-9634-DBD750EFE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8039" y="2167422"/>
            <a:ext cx="764925" cy="5410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DB39A8-8624-992B-9AAB-5412F0F68020}"/>
              </a:ext>
            </a:extLst>
          </p:cNvPr>
          <p:cNvSpPr txBox="1"/>
          <p:nvPr/>
        </p:nvSpPr>
        <p:spPr>
          <a:xfrm>
            <a:off x="3249481" y="1671545"/>
            <a:ext cx="5120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tos" panose="020B0004020202020204" pitchFamily="34" charset="0"/>
              </a:rPr>
              <a:t>POS 1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6CE8CAA-A798-165A-76F0-918FF7BD83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7870" y="3880602"/>
            <a:ext cx="764925" cy="54104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9D9B4E7D-B2BE-722A-918C-9BDDC38EF0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6529" y="2950436"/>
            <a:ext cx="764925" cy="5410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F8685C-864C-FF82-01B9-D9F229E4733C}"/>
              </a:ext>
            </a:extLst>
          </p:cNvPr>
          <p:cNvSpPr txBox="1"/>
          <p:nvPr/>
        </p:nvSpPr>
        <p:spPr>
          <a:xfrm>
            <a:off x="8434790" y="2710475"/>
            <a:ext cx="55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tos" panose="020B0004020202020204" pitchFamily="34" charset="0"/>
              </a:rPr>
              <a:t>Cold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480C18-9ED6-F14E-D67A-634CC4C98B06}"/>
              </a:ext>
            </a:extLst>
          </p:cNvPr>
          <p:cNvSpPr txBox="1"/>
          <p:nvPr/>
        </p:nvSpPr>
        <p:spPr>
          <a:xfrm>
            <a:off x="8333848" y="3636519"/>
            <a:ext cx="693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tos" panose="020B0004020202020204" pitchFamily="34" charset="0"/>
              </a:rPr>
              <a:t>Dessert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F8163FFD-4386-EA8F-0A55-305C49B15D70}"/>
              </a:ext>
            </a:extLst>
          </p:cNvPr>
          <p:cNvSpPr/>
          <p:nvPr/>
        </p:nvSpPr>
        <p:spPr>
          <a:xfrm>
            <a:off x="10645152" y="2838719"/>
            <a:ext cx="1019521" cy="361025"/>
          </a:xfrm>
          <a:prstGeom prst="fra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tos" panose="020B0004020202020204" pitchFamily="34" charset="0"/>
              </a:rPr>
              <a:t>Expeditor</a:t>
            </a:r>
            <a:b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tos" panose="020B0004020202020204" pitchFamily="34" charset="0"/>
              </a:rPr>
              <a:t>s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tos" panose="020B0004020202020204" pitchFamily="34" charset="0"/>
              </a:rPr>
              <a:t>tation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B987E1-BF24-A732-59A4-7D55F5D22F86}"/>
              </a:ext>
            </a:extLst>
          </p:cNvPr>
          <p:cNvSpPr txBox="1"/>
          <p:nvPr/>
        </p:nvSpPr>
        <p:spPr>
          <a:xfrm>
            <a:off x="4316079" y="1642346"/>
            <a:ext cx="5120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tos" panose="020B0004020202020204" pitchFamily="34" charset="0"/>
              </a:rPr>
              <a:t>POS 2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F0DED0-AE91-B24B-95C4-FA67B55426EB}"/>
              </a:ext>
            </a:extLst>
          </p:cNvPr>
          <p:cNvSpPr txBox="1"/>
          <p:nvPr/>
        </p:nvSpPr>
        <p:spPr>
          <a:xfrm>
            <a:off x="7726306" y="1486879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tos" panose="020B0004020202020204" pitchFamily="34" charset="0"/>
              </a:rPr>
              <a:t>KDS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tos" panose="020B0004020202020204" pitchFamily="34" charset="0"/>
              </a:rPr>
              <a:t>p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tos" panose="020B0004020202020204" pitchFamily="34" charset="0"/>
              </a:rPr>
              <a:t>reparation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tos" panose="020B0004020202020204" pitchFamily="34" charset="0"/>
              </a:rPr>
              <a:t>s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tos" panose="020B0004020202020204" pitchFamily="34" charset="0"/>
              </a:rPr>
              <a:t>tations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7" name="Picture 2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A065FAD-7A53-B41D-6919-326249C571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4301" y="3316790"/>
            <a:ext cx="802533" cy="56764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A3F4605-50DB-EA2F-0B52-8F5594672660}"/>
              </a:ext>
            </a:extLst>
          </p:cNvPr>
          <p:cNvCxnSpPr>
            <a:cxnSpLocks/>
          </p:cNvCxnSpPr>
          <p:nvPr/>
        </p:nvCxnSpPr>
        <p:spPr>
          <a:xfrm>
            <a:off x="7844416" y="3600613"/>
            <a:ext cx="252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639D381-BCA8-5865-E257-DAD49FE9D8F2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8097093" y="3220958"/>
            <a:ext cx="1894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430A38-9261-BA15-3846-BE0295C893E9}"/>
              </a:ext>
            </a:extLst>
          </p:cNvPr>
          <p:cNvCxnSpPr>
            <a:cxnSpLocks/>
          </p:cNvCxnSpPr>
          <p:nvPr/>
        </p:nvCxnSpPr>
        <p:spPr>
          <a:xfrm>
            <a:off x="8084050" y="4151124"/>
            <a:ext cx="1894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19BD41-1E78-16BE-E6A4-2C8829A03DF1}"/>
              </a:ext>
            </a:extLst>
          </p:cNvPr>
          <p:cNvCxnSpPr>
            <a:cxnSpLocks/>
          </p:cNvCxnSpPr>
          <p:nvPr/>
        </p:nvCxnSpPr>
        <p:spPr>
          <a:xfrm>
            <a:off x="8091013" y="4882892"/>
            <a:ext cx="371989" cy="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64">
            <a:extLst>
              <a:ext uri="{FF2B5EF4-FFF2-40B4-BE49-F238E27FC236}">
                <a16:creationId xmlns:a16="http://schemas.microsoft.com/office/drawing/2014/main" id="{601FFEB5-8C3B-6F82-06D2-5858E10F820F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9046834" y="3209413"/>
            <a:ext cx="1618734" cy="107377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7AB3D51-83C7-0643-E512-38A120383A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518" t="17128" r="16795" b="17128"/>
          <a:stretch/>
        </p:blipFill>
        <p:spPr>
          <a:xfrm>
            <a:off x="6532390" y="2929975"/>
            <a:ext cx="1380921" cy="1341273"/>
          </a:xfrm>
          <a:prstGeom prst="rect">
            <a:avLst/>
          </a:prstGeom>
        </p:spPr>
      </p:pic>
      <p:pic>
        <p:nvPicPr>
          <p:cNvPr id="34" name="Picture 33" descr="A picture containing text, parking, screenshot&#10;&#10;Description automatically generated">
            <a:extLst>
              <a:ext uri="{FF2B5EF4-FFF2-40B4-BE49-F238E27FC236}">
                <a16:creationId xmlns:a16="http://schemas.microsoft.com/office/drawing/2014/main" id="{76C396C0-A8D7-0E62-AAD4-EFC69A416B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339" y="657357"/>
            <a:ext cx="2014186" cy="1268266"/>
          </a:xfrm>
          <a:prstGeom prst="rect">
            <a:avLst/>
          </a:prstGeom>
        </p:spPr>
      </p:pic>
      <p:cxnSp>
        <p:nvCxnSpPr>
          <p:cNvPr id="38" name="Elbow Connector 92">
            <a:extLst>
              <a:ext uri="{FF2B5EF4-FFF2-40B4-BE49-F238E27FC236}">
                <a16:creationId xmlns:a16="http://schemas.microsoft.com/office/drawing/2014/main" id="{840583FC-7217-E403-A8B5-06F9C168334E}"/>
              </a:ext>
            </a:extLst>
          </p:cNvPr>
          <p:cNvCxnSpPr>
            <a:cxnSpLocks/>
            <a:stCxn id="33" idx="1"/>
          </p:cNvCxnSpPr>
          <p:nvPr/>
        </p:nvCxnSpPr>
        <p:spPr>
          <a:xfrm rot="10800000">
            <a:off x="5024112" y="3598570"/>
            <a:ext cx="1508279" cy="2042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92">
            <a:extLst>
              <a:ext uri="{FF2B5EF4-FFF2-40B4-BE49-F238E27FC236}">
                <a16:creationId xmlns:a16="http://schemas.microsoft.com/office/drawing/2014/main" id="{D3FFD214-4464-9BD8-6BE0-E4C36745B96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48507" y="4523191"/>
            <a:ext cx="827871" cy="210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F6B4537-DD68-BB95-C99B-C12125F0B564}"/>
              </a:ext>
            </a:extLst>
          </p:cNvPr>
          <p:cNvSpPr txBox="1"/>
          <p:nvPr/>
        </p:nvSpPr>
        <p:spPr>
          <a:xfrm>
            <a:off x="1628002" y="142542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tos" panose="020B0004020202020204" pitchFamily="34" charset="0"/>
              </a:rPr>
              <a:t>Restaurant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7F5C0DD-16C9-1387-2EBD-382C0B449975}"/>
              </a:ext>
            </a:extLst>
          </p:cNvPr>
          <p:cNvGrpSpPr/>
          <p:nvPr/>
        </p:nvGrpSpPr>
        <p:grpSpPr>
          <a:xfrm>
            <a:off x="4005068" y="786719"/>
            <a:ext cx="1134092" cy="850058"/>
            <a:chOff x="4241164" y="4417727"/>
            <a:chExt cx="7344294" cy="4896195"/>
          </a:xfrm>
        </p:grpSpPr>
        <p:pic>
          <p:nvPicPr>
            <p:cNvPr id="42" name="Picture 41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5E10FAC9-9E17-C35F-BF49-32E2A33F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1164" y="4417727"/>
              <a:ext cx="7344294" cy="4896195"/>
            </a:xfrm>
            <a:prstGeom prst="rect">
              <a:avLst/>
            </a:prstGeom>
          </p:spPr>
        </p:pic>
        <p:pic>
          <p:nvPicPr>
            <p:cNvPr id="43" name="Picture 4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380311D-EA10-DB1E-B054-ABF1D2C8A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6182" y="4970849"/>
              <a:ext cx="5172364" cy="2933700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27BD0EC-E8CC-61ED-C8CC-F8E3CBA5F27C}"/>
              </a:ext>
            </a:extLst>
          </p:cNvPr>
          <p:cNvSpPr txBox="1"/>
          <p:nvPr/>
        </p:nvSpPr>
        <p:spPr>
          <a:xfrm>
            <a:off x="959346" y="1693106"/>
            <a:ext cx="12512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tos" panose="020B0004020202020204" pitchFamily="34" charset="0"/>
              </a:rPr>
              <a:t>Self Service Kiosks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B697A9C-A422-0EED-8615-F7128CE1BBAA}"/>
              </a:ext>
            </a:extLst>
          </p:cNvPr>
          <p:cNvGrpSpPr/>
          <p:nvPr/>
        </p:nvGrpSpPr>
        <p:grpSpPr>
          <a:xfrm>
            <a:off x="1361247" y="5094149"/>
            <a:ext cx="1555863" cy="1422141"/>
            <a:chOff x="4679047" y="1219343"/>
            <a:chExt cx="2402689" cy="2379891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59EF779-9753-AA92-04D9-F51F024DD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047" y="1219343"/>
              <a:ext cx="2402689" cy="2379891"/>
            </a:xfrm>
            <a:prstGeom prst="rect">
              <a:avLst/>
            </a:prstGeom>
          </p:spPr>
        </p:pic>
        <p:pic>
          <p:nvPicPr>
            <p:cNvPr id="50" name="Picture 4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D5885EDE-957B-5C2C-DEDE-A63CF93F2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62507" y="1297564"/>
              <a:ext cx="2246142" cy="2131436"/>
            </a:xfrm>
            <a:prstGeom prst="rect">
              <a:avLst/>
            </a:prstGeom>
            <a:effectLst/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BC43167-CA94-2369-A9A5-7FD70ECA00C6}"/>
              </a:ext>
            </a:extLst>
          </p:cNvPr>
          <p:cNvSpPr txBox="1"/>
          <p:nvPr/>
        </p:nvSpPr>
        <p:spPr>
          <a:xfrm>
            <a:off x="2645068" y="4811778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tos" panose="020B0004020202020204" pitchFamily="34" charset="0"/>
              </a:rPr>
              <a:t>Online ordering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4524278-C0A6-E333-422B-800FFA9C626E}"/>
              </a:ext>
            </a:extLst>
          </p:cNvPr>
          <p:cNvSpPr/>
          <p:nvPr/>
        </p:nvSpPr>
        <p:spPr>
          <a:xfrm>
            <a:off x="885092" y="3087777"/>
            <a:ext cx="4123557" cy="1021583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7DF25E28-4DF7-1067-0AA3-31707709E04C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65086" y="3430740"/>
            <a:ext cx="2220064" cy="39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80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/>
      <p:bldP spid="15" grpId="0"/>
      <p:bldP spid="16" grpId="0"/>
      <p:bldP spid="19" grpId="0"/>
      <p:bldP spid="22" grpId="0"/>
      <p:bldP spid="23" grpId="0"/>
      <p:bldP spid="24" grpId="0"/>
      <p:bldP spid="25" grpId="0"/>
      <p:bldP spid="26" grpId="0"/>
      <p:bldP spid="40" grpId="0"/>
      <p:bldP spid="44" grpId="0"/>
      <p:bldP spid="51" grpId="0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D1BC9-8F0F-B994-4780-95622981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90" y="2764465"/>
            <a:ext cx="6877740" cy="1807535"/>
          </a:xfrm>
        </p:spPr>
        <p:txBody>
          <a:bodyPr>
            <a:normAutofit/>
          </a:bodyPr>
          <a:lstStyle/>
          <a:p>
            <a:r>
              <a:rPr lang="en-IS" sz="8000" dirty="0"/>
              <a:t>DEMO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9CFBBD-6C6B-3304-2A60-264DBD8525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718" y="3868291"/>
            <a:ext cx="6877740" cy="1407418"/>
          </a:xfrm>
        </p:spPr>
        <p:txBody>
          <a:bodyPr/>
          <a:lstStyle/>
          <a:p>
            <a:r>
              <a:rPr lang="en-IS" sz="3600" dirty="0"/>
              <a:t>QR ordering in action</a:t>
            </a:r>
          </a:p>
        </p:txBody>
      </p:sp>
    </p:spTree>
    <p:extLst>
      <p:ext uri="{BB962C8B-B14F-4D97-AF65-F5344CB8AC3E}">
        <p14:creationId xmlns:p14="http://schemas.microsoft.com/office/powerpoint/2010/main" val="2746450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0D6F72-4BA4-953A-AAAC-4887A172A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Customer Story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BC3030-A60D-60D8-2154-298E2F8F48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GB">
                <a:latin typeface="Aptos Light"/>
              </a:rPr>
              <a:t>Custom Magento template with Adyen Payment Method</a:t>
            </a:r>
            <a:endParaRPr lang="en-GB" dirty="0">
              <a:latin typeface="Aptos Light"/>
            </a:endParaRPr>
          </a:p>
          <a:p>
            <a:r>
              <a:rPr lang="en-GB">
                <a:latin typeface="Aptos Light"/>
              </a:rPr>
              <a:t>Apple Pay and Google Pay for faster checkout</a:t>
            </a:r>
            <a:endParaRPr lang="en-GB" dirty="0">
              <a:latin typeface="Aptos Light"/>
            </a:endParaRPr>
          </a:p>
          <a:p>
            <a:r>
              <a:rPr lang="en-GB">
                <a:latin typeface="Aptos Light"/>
              </a:rPr>
              <a:t>Unified item management</a:t>
            </a:r>
            <a:endParaRPr lang="en-GB" dirty="0">
              <a:latin typeface="Aptos Light"/>
            </a:endParaRPr>
          </a:p>
          <a:p>
            <a:r>
              <a:rPr lang="en-GB">
                <a:latin typeface="Aptos Light"/>
              </a:rPr>
              <a:t>Allergens</a:t>
            </a:r>
            <a:r>
              <a:rPr lang="en-GB" dirty="0">
                <a:latin typeface="Aptos Light"/>
              </a:rPr>
              <a:t> information with </a:t>
            </a:r>
            <a:r>
              <a:rPr lang="en-GB">
                <a:latin typeface="Aptos Light"/>
              </a:rPr>
              <a:t>icons</a:t>
            </a:r>
            <a:endParaRPr lang="en-GB"/>
          </a:p>
          <a:p>
            <a:r>
              <a:rPr lang="en-GB">
                <a:latin typeface="Aptos Light"/>
              </a:rPr>
              <a:t>Simple checkout process</a:t>
            </a:r>
            <a:endParaRPr lang="en-GB"/>
          </a:p>
          <a:p>
            <a:r>
              <a:rPr lang="en-GB">
                <a:latin typeface="Aptos Light"/>
              </a:rPr>
              <a:t>Checks kitchen status every 30 secs</a:t>
            </a:r>
          </a:p>
          <a:p>
            <a:endParaRPr lang="en-GB" dirty="0">
              <a:latin typeface="Aptos Light"/>
            </a:endParaRPr>
          </a:p>
          <a:p>
            <a:endParaRPr lang="en-GB" dirty="0">
              <a:latin typeface="Aptos Light"/>
            </a:endParaRPr>
          </a:p>
        </p:txBody>
      </p:sp>
      <p:pic>
        <p:nvPicPr>
          <p:cNvPr id="9" name="Picture 8" descr="A screenshot of a food menu&#10;&#10;AI-generated content may be incorrect.">
            <a:extLst>
              <a:ext uri="{FF2B5EF4-FFF2-40B4-BE49-F238E27FC236}">
                <a16:creationId xmlns:a16="http://schemas.microsoft.com/office/drawing/2014/main" id="{82AC2847-A4DB-A929-6BAE-4D489E2E7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720" y="1775900"/>
            <a:ext cx="1852939" cy="3917058"/>
          </a:xfrm>
          <a:prstGeom prst="rect">
            <a:avLst/>
          </a:prstGeom>
        </p:spPr>
      </p:pic>
      <p:pic>
        <p:nvPicPr>
          <p:cNvPr id="13" name="Picture 12" descr="A person holding a pie&#10;&#10;AI-generated content may be incorrect.">
            <a:extLst>
              <a:ext uri="{FF2B5EF4-FFF2-40B4-BE49-F238E27FC236}">
                <a16:creationId xmlns:a16="http://schemas.microsoft.com/office/drawing/2014/main" id="{13B52C6B-3B67-3DC8-F015-613921AD4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18" y="1775901"/>
            <a:ext cx="1863997" cy="3917059"/>
          </a:xfrm>
          <a:prstGeom prst="rect">
            <a:avLst/>
          </a:prstGeom>
        </p:spPr>
      </p:pic>
      <p:pic>
        <p:nvPicPr>
          <p:cNvPr id="18" name="Picture 17" descr="A screenshot of a black box&#10;&#10;AI-generated content may be incorrect.">
            <a:extLst>
              <a:ext uri="{FF2B5EF4-FFF2-40B4-BE49-F238E27FC236}">
                <a16:creationId xmlns:a16="http://schemas.microsoft.com/office/drawing/2014/main" id="{F8C9989D-8B5E-FE0A-6E5F-3BBFC1904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775" y="1775901"/>
            <a:ext cx="1788020" cy="391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07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54D41B0B-4542-2556-3950-9D0EB5594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47" y="0"/>
            <a:ext cx="3167782" cy="6858000"/>
          </a:xfrm>
          <a:prstGeom prst="rect">
            <a:avLst/>
          </a:prstGeom>
        </p:spPr>
      </p:pic>
      <p:pic>
        <p:nvPicPr>
          <p:cNvPr id="7" name="Picture 6" descr="A screenshot of a credit card&#10;&#10;AI-generated content may be incorrect.">
            <a:extLst>
              <a:ext uri="{FF2B5EF4-FFF2-40B4-BE49-F238E27FC236}">
                <a16:creationId xmlns:a16="http://schemas.microsoft.com/office/drawing/2014/main" id="{5A569AA4-C8BC-A828-08F7-3BDACB0D5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032" y="630"/>
            <a:ext cx="3748992" cy="6856740"/>
          </a:xfrm>
          <a:prstGeom prst="rect">
            <a:avLst/>
          </a:prstGeom>
        </p:spPr>
      </p:pic>
      <p:pic>
        <p:nvPicPr>
          <p:cNvPr id="8" name="Picture 7" descr="A screenshot of a checklist&#10;&#10;AI-generated content may be incorrect.">
            <a:extLst>
              <a:ext uri="{FF2B5EF4-FFF2-40B4-BE49-F238E27FC236}">
                <a16:creationId xmlns:a16="http://schemas.microsoft.com/office/drawing/2014/main" id="{CB600E71-5EDC-280B-3D9D-AE2844B80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9518" y="0"/>
            <a:ext cx="3139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90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07477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using a phone&#10;&#10;AI-generated content may be incorrect.">
            <a:extLst>
              <a:ext uri="{FF2B5EF4-FFF2-40B4-BE49-F238E27FC236}">
                <a16:creationId xmlns:a16="http://schemas.microsoft.com/office/drawing/2014/main" id="{6BEF83F4-83ED-77DF-E265-53CB92B70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8459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40C971-D42C-4F29-DD26-ED13B77AD5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AB9DF-E34F-6791-B061-244644784A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ptos Light"/>
              </a:rPr>
              <a:t>QR </a:t>
            </a:r>
            <a:r>
              <a:rPr lang="en-US">
                <a:latin typeface="Aptos Light"/>
              </a:rPr>
              <a:t>ordering </a:t>
            </a:r>
            <a:r>
              <a:rPr lang="en-US" dirty="0">
                <a:latin typeface="Aptos Light"/>
              </a:rPr>
              <a:t>for </a:t>
            </a:r>
            <a:r>
              <a:rPr lang="en-US">
                <a:latin typeface="Aptos Light"/>
              </a:rPr>
              <a:t>restaurants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A22BAD-F853-732D-11DD-C5BDEB396D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0126" y="1385542"/>
            <a:ext cx="6563404" cy="553487"/>
          </a:xfrm>
        </p:spPr>
        <p:txBody>
          <a:bodyPr lIns="274320" tIns="45720" rIns="91440" bIns="45720" anchor="ctr" anchorCtr="0"/>
          <a:lstStyle/>
          <a:p>
            <a:r>
              <a:rPr lang="en-US" dirty="0"/>
              <a:t>HOW IT WORKS: LS CENTRAL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2C146D-9925-F60F-496E-E2925402A6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00126" y="3967317"/>
            <a:ext cx="6563404" cy="553487"/>
          </a:xfrm>
        </p:spPr>
        <p:txBody>
          <a:bodyPr lIns="274320" tIns="45720" rIns="91440" bIns="45720" anchor="ctr" anchorCtr="0"/>
          <a:lstStyle/>
          <a:p>
            <a:r>
              <a:rPr lang="en-US" dirty="0"/>
              <a:t>CUSTOMER STORY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0FAD28-2DA9-E306-9A7E-29B5EFEE31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00126" y="2215791"/>
            <a:ext cx="6563404" cy="553487"/>
          </a:xfrm>
        </p:spPr>
        <p:txBody>
          <a:bodyPr lIns="274320" tIns="45720" rIns="91440" bIns="45720" anchor="ctr" anchorCtr="0"/>
          <a:lstStyle/>
          <a:p>
            <a:r>
              <a:rPr lang="en-US" dirty="0"/>
              <a:t>HOW IT WORKS: ECOMMERCE PLATFORM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7AE7BB-3BF1-D863-FB2F-1E6AAEF60F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00126" y="4779204"/>
            <a:ext cx="6563404" cy="553487"/>
          </a:xfrm>
        </p:spPr>
        <p:txBody>
          <a:bodyPr lIns="274320" tIns="45720" rIns="91440" bIns="45720" anchor="ctr" anchorCtr="0"/>
          <a:lstStyle/>
          <a:p>
            <a:r>
              <a:rPr lang="en-US" dirty="0"/>
              <a:t>Q&amp;A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5F694AB-D265-1B34-5BB3-9A274B741E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00126" y="3101124"/>
            <a:ext cx="6563404" cy="553487"/>
          </a:xfrm>
        </p:spPr>
        <p:txBody>
          <a:bodyPr lIns="274320" tIns="45720" rIns="91440" bIns="45720" anchor="ctr" anchorCtr="0"/>
          <a:lstStyle/>
          <a:p>
            <a:r>
              <a:rPr lang="en-US" dirty="0"/>
              <a:t>LIVE DEMO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CA156B-B8BA-1817-2C14-964457EFBE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274320" tIns="45720" rIns="91440" bIns="45720" anchor="ctr" anchorCtr="0"/>
          <a:lstStyle/>
          <a:p>
            <a:r>
              <a:rPr lang="en-GB" dirty="0"/>
              <a:t>QR ORDERS: FROM SCAN TO SERVED</a:t>
            </a:r>
          </a:p>
        </p:txBody>
      </p:sp>
    </p:spTree>
    <p:extLst>
      <p:ext uri="{BB962C8B-B14F-4D97-AF65-F5344CB8AC3E}">
        <p14:creationId xmlns:p14="http://schemas.microsoft.com/office/powerpoint/2010/main" val="90494866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nopcommerce templates transparent">
            <a:extLst>
              <a:ext uri="{FF2B5EF4-FFF2-40B4-BE49-F238E27FC236}">
                <a16:creationId xmlns:a16="http://schemas.microsoft.com/office/drawing/2014/main" id="{C792FB76-1046-223C-DB33-3F14243F1A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14134" y="37372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3F7EED-178C-B726-CC92-210DD3876E03}"/>
              </a:ext>
            </a:extLst>
          </p:cNvPr>
          <p:cNvSpPr/>
          <p:nvPr/>
        </p:nvSpPr>
        <p:spPr>
          <a:xfrm>
            <a:off x="1311318" y="5333058"/>
            <a:ext cx="4123557" cy="1021583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C48ECF-FB1A-1DA0-2F95-29DF140CDE1C}"/>
              </a:ext>
            </a:extLst>
          </p:cNvPr>
          <p:cNvSpPr/>
          <p:nvPr/>
        </p:nvSpPr>
        <p:spPr>
          <a:xfrm>
            <a:off x="3263914" y="3066766"/>
            <a:ext cx="218364" cy="204717"/>
          </a:xfrm>
          <a:prstGeom prst="ellipse">
            <a:avLst/>
          </a:prstGeom>
          <a:noFill/>
          <a:ln w="158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882D9B-C457-9691-B820-41577E077F5A}"/>
              </a:ext>
            </a:extLst>
          </p:cNvPr>
          <p:cNvCxnSpPr>
            <a:cxnSpLocks/>
            <a:stCxn id="5" idx="4"/>
            <a:endCxn id="8" idx="0"/>
          </p:cNvCxnSpPr>
          <p:nvPr/>
        </p:nvCxnSpPr>
        <p:spPr>
          <a:xfrm>
            <a:off x="3373096" y="3271483"/>
            <a:ext cx="1" cy="426133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8036ABA-ACCF-C107-EA9C-11E88F1E6DD7}"/>
              </a:ext>
            </a:extLst>
          </p:cNvPr>
          <p:cNvSpPr txBox="1"/>
          <p:nvPr/>
        </p:nvSpPr>
        <p:spPr>
          <a:xfrm>
            <a:off x="3591460" y="2997911"/>
            <a:ext cx="1910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eCommerce API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61410C-2B75-0B44-57AD-7814896DC772}"/>
              </a:ext>
            </a:extLst>
          </p:cNvPr>
          <p:cNvSpPr/>
          <p:nvPr/>
        </p:nvSpPr>
        <p:spPr>
          <a:xfrm>
            <a:off x="1311318" y="3697616"/>
            <a:ext cx="4123557" cy="990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Commerce Service for LS Central</a:t>
            </a:r>
            <a:endParaRPr kumimoji="0" lang="is-I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cxnSp>
        <p:nvCxnSpPr>
          <p:cNvPr id="9" name="Connector: Elbow 32">
            <a:extLst>
              <a:ext uri="{FF2B5EF4-FFF2-40B4-BE49-F238E27FC236}">
                <a16:creationId xmlns:a16="http://schemas.microsoft.com/office/drawing/2014/main" id="{655A2FAC-0945-368D-F834-D12E7D27F19A}"/>
              </a:ext>
            </a:extLst>
          </p:cNvPr>
          <p:cNvCxnSpPr>
            <a:cxnSpLocks/>
            <a:stCxn id="8" idx="2"/>
          </p:cNvCxnSpPr>
          <p:nvPr/>
        </p:nvCxnSpPr>
        <p:spPr>
          <a:xfrm rot="16200000" flipH="1">
            <a:off x="3050677" y="5010636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32">
            <a:extLst>
              <a:ext uri="{FF2B5EF4-FFF2-40B4-BE49-F238E27FC236}">
                <a16:creationId xmlns:a16="http://schemas.microsoft.com/office/drawing/2014/main" id="{8135A4C6-4796-B7C3-4F13-D8E508D7555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995606" y="2689274"/>
            <a:ext cx="754982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E2E9A-D6EF-6FED-78DE-7C4DF5602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908" y="1646195"/>
            <a:ext cx="1738378" cy="64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5C7280-DAD1-75EC-5A4E-57C74707F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720" y="539529"/>
            <a:ext cx="1801191" cy="498740"/>
          </a:xfrm>
          <a:prstGeom prst="rect">
            <a:avLst/>
          </a:prstGeom>
        </p:spPr>
      </p:pic>
      <p:pic>
        <p:nvPicPr>
          <p:cNvPr id="13" name="Picture 2" descr="Home - B2COMMERCE">
            <a:extLst>
              <a:ext uri="{FF2B5EF4-FFF2-40B4-BE49-F238E27FC236}">
                <a16:creationId xmlns:a16="http://schemas.microsoft.com/office/drawing/2014/main" id="{82404407-B919-351B-8C22-E174801DF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18" y="538733"/>
            <a:ext cx="1892824" cy="52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CEB806-FA4D-9717-860F-0EADFABAEF6F}"/>
              </a:ext>
            </a:extLst>
          </p:cNvPr>
          <p:cNvCxnSpPr/>
          <p:nvPr/>
        </p:nvCxnSpPr>
        <p:spPr>
          <a:xfrm flipV="1">
            <a:off x="5742377" y="538733"/>
            <a:ext cx="988139" cy="31869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16274A-91C4-385E-85CA-377C9009C17B}"/>
              </a:ext>
            </a:extLst>
          </p:cNvPr>
          <p:cNvCxnSpPr>
            <a:cxnSpLocks/>
            <a:stCxn id="18" idx="6"/>
            <a:endCxn id="17" idx="1"/>
          </p:cNvCxnSpPr>
          <p:nvPr/>
        </p:nvCxnSpPr>
        <p:spPr>
          <a:xfrm>
            <a:off x="5800596" y="844014"/>
            <a:ext cx="1110386" cy="56134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24E0B7-7FB5-C323-B025-037154DD2794}"/>
              </a:ext>
            </a:extLst>
          </p:cNvPr>
          <p:cNvSpPr txBox="1"/>
          <p:nvPr/>
        </p:nvSpPr>
        <p:spPr>
          <a:xfrm>
            <a:off x="6730516" y="336526"/>
            <a:ext cx="239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Marketplace Theme</a:t>
            </a: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E44AFB-8269-39CE-B80E-B9FBB007E22E}"/>
              </a:ext>
            </a:extLst>
          </p:cNvPr>
          <p:cNvSpPr txBox="1"/>
          <p:nvPr/>
        </p:nvSpPr>
        <p:spPr>
          <a:xfrm>
            <a:off x="6910982" y="1220697"/>
            <a:ext cx="308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Progressive Web App (PWA)</a:t>
            </a:r>
            <a:endParaRPr kumimoji="0" lang="en-I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2C7E68F-5D56-F7BB-655E-C52295128102}"/>
              </a:ext>
            </a:extLst>
          </p:cNvPr>
          <p:cNvSpPr/>
          <p:nvPr/>
        </p:nvSpPr>
        <p:spPr>
          <a:xfrm>
            <a:off x="5685712" y="774045"/>
            <a:ext cx="114884" cy="1399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8FA844E-8557-0054-FCCB-541BECE39319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91312" y="5676021"/>
            <a:ext cx="2220064" cy="39929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A1903FC-C499-23FF-38CE-3155DEECDF71}"/>
              </a:ext>
            </a:extLst>
          </p:cNvPr>
          <p:cNvCxnSpPr>
            <a:cxnSpLocks/>
          </p:cNvCxnSpPr>
          <p:nvPr/>
        </p:nvCxnSpPr>
        <p:spPr>
          <a:xfrm>
            <a:off x="5737061" y="874966"/>
            <a:ext cx="442688" cy="112814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031A80E-FAF8-5029-96B6-D1ABE4632501}"/>
              </a:ext>
            </a:extLst>
          </p:cNvPr>
          <p:cNvSpPr txBox="1"/>
          <p:nvPr/>
        </p:nvSpPr>
        <p:spPr>
          <a:xfrm>
            <a:off x="6179749" y="1953301"/>
            <a:ext cx="239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Custom Theme</a:t>
            </a: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905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7" grpId="0"/>
      <p:bldP spid="18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94AAAF-A56C-B206-61C1-9B5A3198A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400">
                <a:latin typeface="Aptos ExtraBold"/>
                <a:cs typeface="Segoe UI"/>
              </a:rPr>
              <a:t>Introduction</a:t>
            </a:r>
            <a:endParaRPr lang="en-US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F510FC7-1F78-7552-F8B7-C2C1E779BC1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7219" r="33715"/>
          <a:stretch>
            <a:fillRect/>
          </a:stretch>
        </p:blipFill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F9B7F6-21DE-85D1-C3A2-015B2D4096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1303866"/>
            <a:ext cx="6638261" cy="5202811"/>
          </a:xfrm>
        </p:spPr>
        <p:txBody>
          <a:bodyPr lIns="91440" tIns="45720" rIns="91440" bIns="45720" anchor="t">
            <a:normAutofit/>
          </a:bodyPr>
          <a:lstStyle/>
          <a:p>
            <a:pPr marL="228600" indent="-228600" algn="l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9181A"/>
                </a:solidFill>
                <a:effectLst/>
                <a:latin typeface="Aptos Light" panose="020B0004020202020204" pitchFamily="34" charset="0"/>
              </a:rPr>
              <a:t>The eCommerce for LS Central module acts as a </a:t>
            </a:r>
            <a:r>
              <a:rPr lang="en-US" sz="2800" b="1" dirty="0">
                <a:solidFill>
                  <a:srgbClr val="19181A"/>
                </a:solidFill>
                <a:effectLst/>
                <a:latin typeface="Aptos Light" panose="020B0004020202020204" pitchFamily="34" charset="0"/>
              </a:rPr>
              <a:t>software enhancement</a:t>
            </a:r>
            <a:r>
              <a:rPr lang="en-US" sz="2800" dirty="0">
                <a:solidFill>
                  <a:srgbClr val="19181A"/>
                </a:solidFill>
                <a:effectLst/>
                <a:latin typeface="Aptos Light" panose="020B0004020202020204" pitchFamily="34" charset="0"/>
              </a:rPr>
              <a:t> built on the LS Central system</a:t>
            </a:r>
          </a:p>
          <a:p>
            <a:pPr marL="228600" indent="-228600" algn="l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9181A"/>
                </a:solidFill>
                <a:effectLst/>
                <a:latin typeface="Aptos Light"/>
              </a:rPr>
              <a:t>This functionality is accessible via the </a:t>
            </a:r>
            <a:r>
              <a:rPr lang="en-US" sz="2800" b="1" dirty="0">
                <a:solidFill>
                  <a:srgbClr val="19181A"/>
                </a:solidFill>
                <a:effectLst/>
                <a:latin typeface="Aptos Light"/>
              </a:rPr>
              <a:t>eCommerce API</a:t>
            </a:r>
            <a:r>
              <a:rPr lang="en-US" sz="2800" dirty="0">
                <a:solidFill>
                  <a:srgbClr val="19181A"/>
                </a:solidFill>
                <a:effectLst/>
                <a:latin typeface="Aptos Light" panose="020B0004020202020204" pitchFamily="34" charset="0"/>
              </a:rPr>
              <a:t>​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800">
                <a:solidFill>
                  <a:srgbClr val="19181A"/>
                </a:solidFill>
                <a:effectLst/>
                <a:latin typeface="Aptos Light"/>
              </a:rPr>
              <a:t>The solution</a:t>
            </a:r>
            <a:r>
              <a:rPr lang="en-US">
                <a:latin typeface="Aptos Light"/>
              </a:rPr>
              <a:t> is</a:t>
            </a:r>
            <a:r>
              <a:rPr lang="en-US" sz="2800">
                <a:solidFill>
                  <a:srgbClr val="19181A"/>
                </a:solidFill>
                <a:effectLst/>
                <a:latin typeface="Aptos Light"/>
              </a:rPr>
              <a:t> delivered </a:t>
            </a:r>
            <a:r>
              <a:rPr lang="en-US" sz="2800" b="1">
                <a:solidFill>
                  <a:srgbClr val="19181A"/>
                </a:solidFill>
                <a:effectLst/>
                <a:latin typeface="Aptos Light"/>
              </a:rPr>
              <a:t>on top of Magento/Adobe Commerce platform</a:t>
            </a:r>
            <a:r>
              <a:rPr lang="en-US" b="1">
                <a:latin typeface="Aptos Light"/>
              </a:rPr>
              <a:t>.</a:t>
            </a:r>
            <a:endParaRPr lang="en-US">
              <a:latin typeface="Aptos Light"/>
            </a:endParaRPr>
          </a:p>
        </p:txBody>
      </p:sp>
    </p:spTree>
    <p:extLst>
      <p:ext uri="{BB962C8B-B14F-4D97-AF65-F5344CB8AC3E}">
        <p14:creationId xmlns:p14="http://schemas.microsoft.com/office/powerpoint/2010/main" val="192607642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B9E22E15-CE68-EE21-4454-E9A152068A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002" r="3246" b="-1"/>
          <a:stretch>
            <a:fillRect/>
          </a:stretch>
        </p:blipFill>
        <p:spPr>
          <a:xfrm>
            <a:off x="442376" y="1710037"/>
            <a:ext cx="5989198" cy="4063484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1DCDC41-D608-3A94-4458-FE127C52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511073" cy="872293"/>
          </a:xfrm>
        </p:spPr>
        <p:txBody>
          <a:bodyPr anchor="t">
            <a:normAutofit/>
          </a:bodyPr>
          <a:lstStyle/>
          <a:p>
            <a:r>
              <a:rPr lang="en-US" dirty="0"/>
              <a:t>QR Ordering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36FFA-F323-599A-8FAD-D824B894DB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MY" sz="2600" dirty="0"/>
              <a:t>Scan QR codes available on dining tables</a:t>
            </a:r>
          </a:p>
          <a:p>
            <a:r>
              <a:rPr lang="en-MY" sz="2600" dirty="0"/>
              <a:t>Contactless payments without having to handle cash and engage in unnecessary contact.</a:t>
            </a:r>
          </a:p>
          <a:p>
            <a:r>
              <a:rPr lang="en-MY" sz="2600" dirty="0"/>
              <a:t>Browse through menu items without waiting for the staff and request the menu.</a:t>
            </a:r>
          </a:p>
          <a:p>
            <a:r>
              <a:rPr lang="en-MY" sz="2600">
                <a:latin typeface="Aptos Light"/>
              </a:rPr>
              <a:t>Hospitality customers can also provide additional information in the form of order comments at checkout.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78688088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CE9AA-9B08-D52A-D699-FE568F22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5953977" cy="588637"/>
          </a:xfrm>
        </p:spPr>
        <p:txBody>
          <a:bodyPr anchor="t">
            <a:normAutofit/>
          </a:bodyPr>
          <a:lstStyle/>
          <a:p>
            <a:r>
              <a:rPr lang="en-GB" sz="3400">
                <a:latin typeface="Aptos ExtraBold"/>
                <a:cs typeface="Segoe UI"/>
              </a:rPr>
              <a:t>Ordering online</a:t>
            </a:r>
            <a:endParaRPr lang="en-GB" sz="3400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881FA90-B18B-838A-6060-1A1F7135D3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5014" t="1815" r="10948" b="2673"/>
          <a:stretch>
            <a:fillRect/>
          </a:stretch>
        </p:blipFill>
        <p:spPr>
          <a:xfrm>
            <a:off x="6696076" y="1"/>
            <a:ext cx="5495923" cy="5934076"/>
          </a:xfr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780FD-33DC-2C98-4A49-E7F5C35C2E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</p:spPr>
        <p:txBody>
          <a:bodyPr lIns="91440" tIns="45720" rIns="91440" bIns="45720" anchor="t">
            <a:normAutofit/>
          </a:bodyPr>
          <a:lstStyle/>
          <a:p>
            <a:pPr marL="285115" indent="-285115" fontAlgn="base">
              <a:buFont typeface="Arial" panose="020B0604020202020204" pitchFamily="34" charset="0"/>
              <a:buChar char="•"/>
            </a:pPr>
            <a:r>
              <a:rPr lang="en-GB" sz="2000">
                <a:latin typeface="Aptos Light"/>
              </a:rPr>
              <a:t>Configurable option to </a:t>
            </a:r>
            <a:r>
              <a:rPr lang="en-GB" sz="2000" b="1">
                <a:latin typeface="Aptos Light"/>
              </a:rPr>
              <a:t>enable/disable Click &amp; collect functionality</a:t>
            </a:r>
            <a:r>
              <a:rPr lang="en-GB" sz="2000">
                <a:latin typeface="Aptos Light"/>
              </a:rPr>
              <a:t> from Magento admin panel.</a:t>
            </a:r>
            <a:r>
              <a:rPr lang="en-US" sz="2000">
                <a:latin typeface="Aptos Light"/>
              </a:rPr>
              <a:t>​</a:t>
            </a:r>
            <a:endParaRPr lang="en-US">
              <a:latin typeface="Aptos Light"/>
            </a:endParaRPr>
          </a:p>
          <a:p>
            <a:pPr marL="285115" indent="-285115" fontAlgn="base"/>
            <a:r>
              <a:rPr lang="en-GB" sz="2000">
                <a:latin typeface="Aptos Light"/>
              </a:rPr>
              <a:t>Accept Click &amp; Collect as shipment method. </a:t>
            </a:r>
            <a:r>
              <a:rPr lang="en-US" sz="2000">
                <a:latin typeface="Aptos Light"/>
              </a:rPr>
              <a:t>​</a:t>
            </a:r>
          </a:p>
          <a:p>
            <a:pPr marL="285115" indent="-285115" fontAlgn="base"/>
            <a:r>
              <a:rPr lang="en-GB" sz="2000">
                <a:latin typeface="Aptos Light"/>
              </a:rPr>
              <a:t>List of stores available for Click &amp; Collect on checkout page.   </a:t>
            </a:r>
            <a:r>
              <a:rPr lang="en-US" sz="2000">
                <a:latin typeface="Aptos Light"/>
              </a:rPr>
              <a:t>​</a:t>
            </a:r>
          </a:p>
          <a:p>
            <a:pPr marL="285115" indent="-285115" fontAlgn="base">
              <a:buFont typeface="Arial" panose="020B0604020202020204" pitchFamily="34" charset="0"/>
              <a:buChar char="•"/>
            </a:pPr>
            <a:r>
              <a:rPr lang="en-GB" sz="2000">
                <a:latin typeface="Aptos Light"/>
              </a:rPr>
              <a:t>Option to </a:t>
            </a:r>
            <a:r>
              <a:rPr lang="en-GB" sz="2000" b="1">
                <a:latin typeface="Aptos Light"/>
              </a:rPr>
              <a:t>choose pickup store</a:t>
            </a:r>
            <a:r>
              <a:rPr lang="en-GB" sz="2000">
                <a:latin typeface="Aptos Light"/>
              </a:rPr>
              <a:t> at the checkout page. </a:t>
            </a:r>
            <a:r>
              <a:rPr lang="en-US" sz="2000">
                <a:latin typeface="Aptos Light"/>
              </a:rPr>
              <a:t>​</a:t>
            </a:r>
          </a:p>
          <a:p>
            <a:pPr marL="285115" indent="-285115" fontAlgn="base">
              <a:buFont typeface="Arial" panose="020B0604020202020204" pitchFamily="34" charset="0"/>
              <a:buChar char="•"/>
            </a:pPr>
            <a:r>
              <a:rPr lang="en-GB" sz="2000">
                <a:latin typeface="Aptos Light"/>
              </a:rPr>
              <a:t>Select store either by map or through drop down list.</a:t>
            </a:r>
            <a:r>
              <a:rPr lang="en-US" sz="2000">
                <a:latin typeface="Aptos Light"/>
              </a:rPr>
              <a:t>​</a:t>
            </a:r>
          </a:p>
          <a:p>
            <a:pPr marL="285115" indent="-285115" fontAlgn="base">
              <a:buFont typeface="Arial" panose="020B0604020202020204" pitchFamily="34" charset="0"/>
              <a:buChar char="•"/>
            </a:pPr>
            <a:r>
              <a:rPr lang="en-GB" sz="2000">
                <a:latin typeface="Aptos Light"/>
              </a:rPr>
              <a:t>Check </a:t>
            </a:r>
            <a:r>
              <a:rPr lang="en-GB" sz="2000" b="1">
                <a:latin typeface="Aptos Light"/>
              </a:rPr>
              <a:t>availability</a:t>
            </a:r>
            <a:r>
              <a:rPr lang="en-GB" sz="2000">
                <a:latin typeface="Aptos Light"/>
              </a:rPr>
              <a:t> of items within the store before placing order.</a:t>
            </a:r>
            <a:r>
              <a:rPr lang="en-US" sz="2000">
                <a:latin typeface="Aptos Light"/>
              </a:rPr>
              <a:t>​</a:t>
            </a:r>
          </a:p>
          <a:p>
            <a:pPr marL="285115" indent="-285115" fontAlgn="base">
              <a:buFont typeface="Arial" panose="020B0604020202020204" pitchFamily="34" charset="0"/>
              <a:buChar char="•"/>
            </a:pPr>
            <a:r>
              <a:rPr lang="en-GB" sz="2000">
                <a:latin typeface="Aptos Light"/>
              </a:rPr>
              <a:t>Configurable options to select </a:t>
            </a:r>
            <a:r>
              <a:rPr lang="en-GB" sz="2000" b="1">
                <a:latin typeface="Aptos Light"/>
              </a:rPr>
              <a:t>multiple payment methods</a:t>
            </a:r>
            <a:r>
              <a:rPr lang="en-GB" sz="2000">
                <a:latin typeface="Aptos Light"/>
              </a:rPr>
              <a:t> for Click &amp; Collect functionality. </a:t>
            </a:r>
            <a:br>
              <a:rPr lang="en-GB" sz="2000" dirty="0"/>
            </a:br>
            <a:r>
              <a:rPr lang="en-GB" sz="2000">
                <a:latin typeface="Aptos Light"/>
              </a:rPr>
              <a:t>(Pay at Store, Prepayment with Card, etc.)</a:t>
            </a:r>
            <a:endParaRPr lang="en-US" sz="2000">
              <a:latin typeface="Aptos Light"/>
            </a:endParaRPr>
          </a:p>
        </p:txBody>
      </p:sp>
    </p:spTree>
    <p:extLst>
      <p:ext uri="{BB962C8B-B14F-4D97-AF65-F5344CB8AC3E}">
        <p14:creationId xmlns:p14="http://schemas.microsoft.com/office/powerpoint/2010/main" val="225462994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5EF9E0-9A18-20BE-299D-7C60C3F0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503935" cy="588637"/>
          </a:xfrm>
        </p:spPr>
        <p:txBody>
          <a:bodyPr anchor="t">
            <a:normAutofit/>
          </a:bodyPr>
          <a:lstStyle/>
          <a:p>
            <a:r>
              <a:rPr lang="en-US" sz="3400">
                <a:latin typeface="Aptos ExtraBold"/>
                <a:cs typeface="Segoe UI"/>
              </a:rPr>
              <a:t>Take away orders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E12DBE-1E31-10B6-365F-DEACB096BA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</p:spPr>
        <p:txBody>
          <a:bodyPr lIns="91440" tIns="45720" rIns="91440" bIns="45720" anchor="t">
            <a:normAutofit/>
          </a:bodyPr>
          <a:lstStyle/>
          <a:p>
            <a:pPr marL="285115" indent="-285115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 Light"/>
              </a:rPr>
              <a:t>Configurable option to enable/disable Click &amp; Collect</a:t>
            </a:r>
            <a:endParaRPr lang="en-US" sz="2400" dirty="0"/>
          </a:p>
          <a:p>
            <a:pPr marL="285115" indent="-285115" fontAlgn="base">
              <a:spcAft>
                <a:spcPts val="1200"/>
              </a:spcAft>
            </a:pPr>
            <a:r>
              <a:rPr lang="en-GB" sz="2400" dirty="0">
                <a:latin typeface="Aptos Light"/>
              </a:rPr>
              <a:t>Accept Click &amp; Collect as shipment method. </a:t>
            </a:r>
            <a:r>
              <a:rPr lang="en-US" sz="2400" dirty="0">
                <a:latin typeface="Aptos Light"/>
              </a:rPr>
              <a:t>​​</a:t>
            </a:r>
          </a:p>
          <a:p>
            <a:pPr marL="285115" indent="-285115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Configurable options to select multiple payment method for Click &amp; Collect functionality.</a:t>
            </a:r>
            <a:endParaRPr lang="en-US" sz="2400" dirty="0"/>
          </a:p>
        </p:txBody>
      </p:sp>
      <p:pic>
        <p:nvPicPr>
          <p:cNvPr id="8" name="Picture Placeholder 7" descr="A person handing a bag to a customer&#10;&#10;AI-generated content may be incorrect.">
            <a:extLst>
              <a:ext uri="{FF2B5EF4-FFF2-40B4-BE49-F238E27FC236}">
                <a16:creationId xmlns:a16="http://schemas.microsoft.com/office/drawing/2014/main" id="{4EBA8117-EC67-FB6E-A31B-51D7B062B6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525" r="8525"/>
          <a:stretch>
            <a:fillRect/>
          </a:stretch>
        </p:blipFill>
        <p:spPr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50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102FF6DA-BE38-A815-D967-632858A07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9911149" cy="588637"/>
          </a:xfrm>
        </p:spPr>
        <p:txBody>
          <a:bodyPr anchor="t">
            <a:normAutofit/>
          </a:bodyPr>
          <a:lstStyle/>
          <a:p>
            <a:r>
              <a:rPr lang="en-US" sz="3400">
                <a:latin typeface="Aptos"/>
                <a:cs typeface="Segoe UI"/>
              </a:rPr>
              <a:t>Set up eCommerce in LS Central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C3175A-A3E0-2BBE-4515-3CC56F024A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708"/>
          <a:stretch>
            <a:fillRect/>
          </a:stretch>
        </p:blipFill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  <a:noFill/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8FD702C-65BB-941F-830A-C78039F7C6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Aptos Light"/>
              </a:rPr>
              <a:t>Web Service setup</a:t>
            </a:r>
            <a:endParaRPr lang="en-US" dirty="0"/>
          </a:p>
          <a:p>
            <a:pPr lvl="1"/>
            <a:r>
              <a:rPr lang="en-US" dirty="0"/>
              <a:t>S2S Authentication</a:t>
            </a:r>
          </a:p>
          <a:p>
            <a:r>
              <a:rPr lang="en-US">
                <a:latin typeface="Aptos Light"/>
              </a:rPr>
              <a:t>Web Requests 2.0 – Publish and subscribe</a:t>
            </a:r>
            <a:endParaRPr lang="en-US" dirty="0"/>
          </a:p>
          <a:p>
            <a:r>
              <a:rPr lang="en-US">
                <a:latin typeface="Aptos Light"/>
              </a:rPr>
              <a:t>Setup web restaurant</a:t>
            </a:r>
          </a:p>
          <a:p>
            <a:r>
              <a:rPr lang="en-US">
                <a:latin typeface="Aptos Light"/>
              </a:rPr>
              <a:t>Update the commerce tab on the Restaurant Card</a:t>
            </a:r>
          </a:p>
          <a:p>
            <a:r>
              <a:rPr lang="en-US">
                <a:latin typeface="Aptos Light"/>
              </a:rPr>
              <a:t>Define menu hierarchy</a:t>
            </a:r>
          </a:p>
        </p:txBody>
      </p:sp>
    </p:spTree>
    <p:extLst>
      <p:ext uri="{BB962C8B-B14F-4D97-AF65-F5344CB8AC3E}">
        <p14:creationId xmlns:p14="http://schemas.microsoft.com/office/powerpoint/2010/main" val="378501904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ABFABC9B-57E4-9E48-916B-F5DD363010AC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A1B60E12-7436-D34E-9351-35BE81C44D60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05C7D3E5-530F-9047-BDA5-D35CA44790DB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01B322D8-E266-C548-ACB1-6908BCDE223E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5E45C37A-3E04-E44A-A11F-2EDBD10D7840}"/>
    </a:ext>
  </a:extLst>
</a:theme>
</file>

<file path=ppt/theme/theme6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C8CD3BFC-6C8E-2A4F-8977-D5463368ED3E}"/>
    </a:ext>
  </a:extLst>
</a:theme>
</file>

<file path=ppt/theme/theme7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3DEDA68E-5A44-AF4C-867C-05788E79AA21}"/>
    </a:ext>
  </a:extLst>
</a:theme>
</file>

<file path=ppt/theme/theme8.xml><?xml version="1.0" encoding="utf-8"?>
<a:theme xmlns:a="http://schemas.openxmlformats.org/drawingml/2006/main" name="cX26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839CD1FB-63F4-DF4D-93A7-E7C5C36EFB6E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21" ma:contentTypeDescription="Create a new document." ma:contentTypeScope="" ma:versionID="2b1a2bd4412bab06965feef30d4366ae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23c57f72291d7d7d46fe3c1860e10534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Graphicsready" minOccurs="0"/>
                <xsd:element ref="ns2:TextreviewAJ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Graphicsready" ma:index="26" nillable="true" ma:displayName="Graphics review WJ" ma:default="0" ma:format="Dropdown" ma:internalName="Graphicsready">
      <xsd:simpleType>
        <xsd:restriction base="dms:Boolean"/>
      </xsd:simpleType>
    </xsd:element>
    <xsd:element name="TextreviewAJ" ma:index="27" nillable="true" ma:displayName="Text review AJ" ma:default="0" ma:format="Dropdown" ma:internalName="TextreviewAJ">
      <xsd:simpleType>
        <xsd:restriction base="dms:Boolean"/>
      </xsd:simpleType>
    </xsd:element>
    <xsd:element name="Status" ma:index="28" nillable="true" ma:displayName="Status" ma:format="Dropdown" ma:internalName="Statu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Graphicsready xmlns="724e71b1-7852-457b-a379-b8a36dd80270">false</Graphicsready>
    <TextreviewAJ xmlns="724e71b1-7852-457b-a379-b8a36dd80270">false</TextreviewAJ>
    <Status xmlns="724e71b1-7852-457b-a379-b8a36dd80270" xsi:nil="true"/>
  </documentManagement>
</p:properties>
</file>

<file path=customXml/itemProps1.xml><?xml version="1.0" encoding="utf-8"?>
<ds:datastoreItem xmlns:ds="http://schemas.openxmlformats.org/officeDocument/2006/customXml" ds:itemID="{428DA378-C693-452E-867F-DAF6A6FE1F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1798DD-EFE1-4831-B84C-FB9BD0E85D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4e71b1-7852-457b-a379-b8a36dd80270"/>
    <ds:schemaRef ds:uri="ce89fd82-aec5-4b3b-b0b3-b7f9193dc6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7D81BE-9890-4774-AD23-ED3AC8A6C645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724e71b1-7852-457b-a379-b8a36dd80270"/>
    <ds:schemaRef ds:uri="http://schemas.microsoft.com/office/infopath/2007/PartnerControls"/>
    <ds:schemaRef ds:uri="http://schemas.microsoft.com/office/2006/metadata/properties"/>
    <ds:schemaRef ds:uri="http://purl.org/dc/terms/"/>
    <ds:schemaRef ds:uri="http://www.w3.org/XML/1998/namespace"/>
    <ds:schemaRef ds:uri="ce89fd82-aec5-4b3b-b0b3-b7f9193dc61c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307</TotalTime>
  <Words>476</Words>
  <Application>Microsoft Office PowerPoint</Application>
  <PresentationFormat>Widescreen</PresentationFormat>
  <Paragraphs>114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Aptos</vt:lpstr>
      <vt:lpstr>Aptos Black</vt:lpstr>
      <vt:lpstr>Aptos ExtraBold</vt:lpstr>
      <vt:lpstr>Aptos Light</vt:lpstr>
      <vt:lpstr>Arial</vt:lpstr>
      <vt:lpstr>Calibri</vt:lpstr>
      <vt:lpstr>Segoe UI</vt:lpstr>
      <vt:lpstr>Eggplant slides</vt:lpstr>
      <vt:lpstr>White slides</vt:lpstr>
      <vt:lpstr>Grey slides</vt:lpstr>
      <vt:lpstr>Presenter image title slides</vt:lpstr>
      <vt:lpstr>Title/chapter slides</vt:lpstr>
      <vt:lpstr>Colorful slide options</vt:lpstr>
      <vt:lpstr>Agenda slides</vt:lpstr>
      <vt:lpstr>cX26 Slides</vt:lpstr>
      <vt:lpstr>PowerPoint Presentation</vt:lpstr>
      <vt:lpstr>PowerPoint Presentation</vt:lpstr>
      <vt:lpstr>PowerPoint Presentation</vt:lpstr>
      <vt:lpstr>PowerPoint Presentation</vt:lpstr>
      <vt:lpstr>Introduction</vt:lpstr>
      <vt:lpstr>QR Ordering</vt:lpstr>
      <vt:lpstr>Ordering online</vt:lpstr>
      <vt:lpstr>Take away orders</vt:lpstr>
      <vt:lpstr>Set up eCommerce in LS Central</vt:lpstr>
      <vt:lpstr>PowerPoint Presentation</vt:lpstr>
      <vt:lpstr>PowerPoint Presentation</vt:lpstr>
      <vt:lpstr>Mapping terminology</vt:lpstr>
      <vt:lpstr>PowerPoint Presentation</vt:lpstr>
      <vt:lpstr>PowerPoint Presentation</vt:lpstr>
      <vt:lpstr>DEMO</vt:lpstr>
      <vt:lpstr>Customer Story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Sudhanshu Bajaj</dc:creator>
  <cp:lastModifiedBy>Bjorn Jonsson</cp:lastModifiedBy>
  <cp:revision>176</cp:revision>
  <dcterms:created xsi:type="dcterms:W3CDTF">2026-02-01T21:36:43Z</dcterms:created>
  <dcterms:modified xsi:type="dcterms:W3CDTF">2026-04-26T17:03:00Z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MediaServiceImageTags">
    <vt:lpwstr/>
  </property>
</Properties>
</file>