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19" r:id="rId7"/>
    <p:sldMasterId id="2147483742" r:id="rId8"/>
    <p:sldMasterId id="2147483746" r:id="rId9"/>
    <p:sldMasterId id="2147483756" r:id="rId10"/>
    <p:sldMasterId id="2147483767" r:id="rId11"/>
    <p:sldMasterId id="2147483821" r:id="rId12"/>
    <p:sldMasterId id="2147483839" r:id="rId13"/>
    <p:sldMasterId id="2147483852" r:id="rId14"/>
    <p:sldMasterId id="2147483879" r:id="rId15"/>
    <p:sldMasterId id="2147483963" r:id="rId16"/>
  </p:sldMasterIdLst>
  <p:notesMasterIdLst>
    <p:notesMasterId r:id="rId44"/>
  </p:notesMasterIdLst>
  <p:sldIdLst>
    <p:sldId id="299" r:id="rId17"/>
    <p:sldId id="2146846026" r:id="rId18"/>
    <p:sldId id="2147482827" r:id="rId19"/>
    <p:sldId id="2147482870" r:id="rId20"/>
    <p:sldId id="2147482868" r:id="rId21"/>
    <p:sldId id="2147482869" r:id="rId22"/>
    <p:sldId id="2147482876" r:id="rId23"/>
    <p:sldId id="2147482889" r:id="rId24"/>
    <p:sldId id="2147482890" r:id="rId25"/>
    <p:sldId id="2147482891" r:id="rId26"/>
    <p:sldId id="2147482879" r:id="rId27"/>
    <p:sldId id="2147482881" r:id="rId28"/>
    <p:sldId id="2147482866" r:id="rId29"/>
    <p:sldId id="2147482875" r:id="rId30"/>
    <p:sldId id="2147482886" r:id="rId31"/>
    <p:sldId id="2147482893" r:id="rId32"/>
    <p:sldId id="2147482895" r:id="rId33"/>
    <p:sldId id="2147482888" r:id="rId34"/>
    <p:sldId id="334" r:id="rId35"/>
    <p:sldId id="2146845833" r:id="rId36"/>
    <p:sldId id="2146845835" r:id="rId37"/>
    <p:sldId id="2146845836" r:id="rId38"/>
    <p:sldId id="2146845840" r:id="rId39"/>
    <p:sldId id="315" r:id="rId40"/>
    <p:sldId id="347" r:id="rId41"/>
    <p:sldId id="2147482896" r:id="rId42"/>
    <p:sldId id="214684602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2146846026"/>
            <p14:sldId id="2147482827"/>
            <p14:sldId id="2147482870"/>
            <p14:sldId id="2147482868"/>
            <p14:sldId id="2147482869"/>
            <p14:sldId id="2147482876"/>
            <p14:sldId id="2147482889"/>
            <p14:sldId id="2147482890"/>
            <p14:sldId id="2147482891"/>
            <p14:sldId id="2147482879"/>
            <p14:sldId id="2147482881"/>
            <p14:sldId id="2147482866"/>
            <p14:sldId id="2147482875"/>
            <p14:sldId id="2147482886"/>
            <p14:sldId id="2147482893"/>
            <p14:sldId id="2147482895"/>
            <p14:sldId id="2147482888"/>
            <p14:sldId id="334"/>
            <p14:sldId id="2146845833"/>
            <p14:sldId id="2146845835"/>
            <p14:sldId id="2146845836"/>
            <p14:sldId id="2146845840"/>
            <p14:sldId id="315"/>
            <p14:sldId id="347"/>
            <p14:sldId id="2147482896"/>
            <p14:sldId id="21468460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99C3D2C-0AA4-DC2B-F6AB-8F78642F4579}" name="Petur Th. Sigurdsson" initials="PS" userId="S::petur@lsretail.com::b51620a9-a6bc-43cc-8d20-2596b195e64d" providerId="AD"/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AD9936D2-6D6D-DAE5-2768-E9A75E43479F}" name="Bjarni Asmundsson" initials="BÁ" userId="S::Bjarni@lsretail.com::6a8719c8-66d4-4128-a50a-e4c11da2f6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D24A74"/>
    <a:srgbClr val="01ADCF"/>
    <a:srgbClr val="00706E"/>
    <a:srgbClr val="006793"/>
    <a:srgbClr val="F6F5F8"/>
    <a:srgbClr val="89D7EB"/>
    <a:srgbClr val="6E63D6"/>
    <a:srgbClr val="70E3DF"/>
    <a:srgbClr val="403F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1F202-DC98-4C6A-93CC-E2E3BFFE802B}" v="244" dt="2026-04-28T04:53:50.337"/>
    <p1510:client id="{ED6A00F8-6EE7-48D4-8A2A-ADB64C55BE72}" v="140" dt="2026-04-27T21:18:50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7" autoAdjust="0"/>
    <p:restoredTop sz="73608" autoAdjust="0"/>
  </p:normalViewPr>
  <p:slideViewPr>
    <p:cSldViewPr snapToGrid="0">
      <p:cViewPr varScale="1">
        <p:scale>
          <a:sx n="73" d="100"/>
          <a:sy n="73" d="100"/>
        </p:scale>
        <p:origin x="1812" y="294"/>
      </p:cViewPr>
      <p:guideLst/>
    </p:cSldViewPr>
  </p:slideViewPr>
  <p:outlineViewPr>
    <p:cViewPr>
      <p:scale>
        <a:sx n="33" d="100"/>
        <a:sy n="33" d="100"/>
      </p:scale>
      <p:origin x="0" y="-14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5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9BEED-727A-49CD-A646-FD6DE9A248C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31C88-547B-454E-A7E7-2170DCA74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78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DAC86-C8D6-7C87-2F4A-094CDA3A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3434F4-A2C9-4A34-CC6B-78A93FA38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E2ABB2-7A22-CB5C-D74F-B7D9F0365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2FB7B-41BC-BD9C-4402-B2FF1CE73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10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241C-C0AF-50D6-71F1-A59D4F57E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F98615-A64C-CD5C-FBA4-6302AE1A2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7D21B-FE41-0EC6-55B7-12B10CFE1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1EDB7-F5E5-4AD4-D0EB-E96906442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61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3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91761-8901-1B6F-7D66-75C8B05B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B956AE-51E9-BBFB-8CCD-C776D7C98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736BE-E1A5-6173-5A23-DEAE00A78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2935F-5A36-A081-D3A1-E72F96758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42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83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8F179-7C40-E003-5594-16B25FAAB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EDE628-1EDC-9602-7A99-DECF23E833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C3F13-40B1-F21D-08EF-CC2ECFAA65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853FB-88F8-B5CB-9463-B54F0E655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90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805C-D8E6-1AF5-C94F-1A0A11DC8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7F751-B616-434C-DA00-27803502A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52F37-1100-7C45-3B26-38CF99918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63540-B8E7-D3CE-2E5D-AD4B7D1C9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265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81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cc5991b31b_0_6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cc5991b31b_0_6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6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daec9a5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daec9a5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daec9a5638_3_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2daec9a5638_3_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33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44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970D7-2176-90EB-ECD6-F8F19E434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21C6E-2730-2693-1BD0-AD9EEFAB9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247BB-C975-80A5-0967-497BF2B03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07FF9-154D-58E4-A606-C5AA3CF19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077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17B5-00DD-DFEE-6F99-B431F0B0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BDE7EC-0F96-39C6-9491-60139FBA16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D446C-BDA2-D0C0-99EF-10AFDD1C1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7B223-9168-9778-8E01-59532A608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73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549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8A8D0-6C4D-49C7-4480-2658751E7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1739D-45AC-759A-A31C-48EBF41FF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86D30-F78E-645B-A840-843791558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98380-C0A8-8494-E487-D67CE366F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0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130A5-8171-865A-4524-9429BAE4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51AD9-6104-E0EF-ED68-F3826213E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14FFE7-EB93-204A-FB71-E37896E2F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9796B-7D27-15D0-638F-AA728AC3F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8740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9B196-FE6F-046A-3B9D-A10BE63C6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307CC0-E663-447B-86A9-62FA79C08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D68DE-EAD8-5279-2541-968BAFB4F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42383-0010-9295-E2AB-87FA2B880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56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3ED2D-794E-C6FF-975A-AC8827DCC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553B0-7C0E-BF1F-5AC1-9FFAE4B56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28784-EB8A-7760-CB2E-251CF9588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7340F-0DF6-BCC5-D738-F8EFC2CFA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16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31C88-547B-454E-A7E7-2170DCA748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1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sv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sv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sv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sv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5.sv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6.sv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488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603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18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03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754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805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67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320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46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4658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7513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179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9515016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19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267089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2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88735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075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12758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046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304507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7889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93505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068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21172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434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07447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464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82208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91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82510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826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20723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40123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18887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866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534113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996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936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454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16611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51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73654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992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71347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58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00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893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64763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6779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7148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4190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52129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807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894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80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365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674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95146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56191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2910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600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Here is the slide title in two lines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76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80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7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889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036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20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07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737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906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 dirty="0"/>
              <a:t>Insert short title and keep it big</a:t>
            </a:r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527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 dirty="0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 dirty="0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This is</a:t>
            </a:r>
          </a:p>
          <a:p>
            <a:pPr lvl="0"/>
            <a:r>
              <a:rPr lang="en-US" dirty="0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 dirty="0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460A003-147A-E012-D1FC-FAF9E3CF2D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0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88F1C19-3769-E4C6-1924-835C1131FF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5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0ABBFDD-1C73-A6CD-C060-A2FE86D7DE5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5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8CF6D-8674-87B4-615B-01CF231888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90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1CA984-76F7-202E-40A0-0BBB7C173D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74003-7CA0-258C-19FC-49673C7094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19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A01D8-1CDC-8706-0F1A-25FE428B6A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102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47F2975-EE34-50F6-7548-E7826E345C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80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5ABF1AF-48FD-5E05-3AEE-57BDC9A667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297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14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6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30898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0569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46325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3137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415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4739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71805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906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759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63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 dirty="0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AAAD743-8F0C-051B-4FC1-8432EE841C4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01500" y="6183219"/>
            <a:ext cx="1432295" cy="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8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4649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2598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9954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97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396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53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31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77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0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49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27.png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image" Target="../media/image25.svg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7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  <p:sldLayoutId id="2147483892" r:id="rId13"/>
    <p:sldLayoutId id="2147483893" r:id="rId14"/>
    <p:sldLayoutId id="214748389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0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44.png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55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9.xml"/><Relationship Id="rId5" Type="http://schemas.openxmlformats.org/officeDocument/2006/relationships/image" Target="../media/image5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6.png"/><Relationship Id="rId5" Type="http://schemas.openxmlformats.org/officeDocument/2006/relationships/image" Target="../media/image54.svg"/><Relationship Id="rId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5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44.png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94EF8-4905-EBD8-0AC8-ABEF89AAB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FB625B-D4D4-8BD7-5CAB-D54D6901E8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7" descr="A person holding a credit card while sitting on a couch&#10;&#10;AI-generated content may be incorrect.">
            <a:extLst>
              <a:ext uri="{FF2B5EF4-FFF2-40B4-BE49-F238E27FC236}">
                <a16:creationId xmlns:a16="http://schemas.microsoft.com/office/drawing/2014/main" id="{D69E9587-E163-C252-FE62-DC6E63011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40" r="14140"/>
          <a:stretch>
            <a:fillRect/>
          </a:stretch>
        </p:blipFill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71CD41F-543D-38C0-9D33-42A8C194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10385927" cy="69258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BB342347-77D2-8BCD-8BFA-79C2BA164A98}"/>
              </a:ext>
            </a:extLst>
          </p:cNvPr>
          <p:cNvSpPr/>
          <p:nvPr/>
        </p:nvSpPr>
        <p:spPr>
          <a:xfrm>
            <a:off x="361950" y="999794"/>
            <a:ext cx="3811838" cy="844112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C97146-28EF-F72F-E535-36C3565FF38E}"/>
              </a:ext>
            </a:extLst>
          </p:cNvPr>
          <p:cNvGrpSpPr/>
          <p:nvPr/>
        </p:nvGrpSpPr>
        <p:grpSpPr>
          <a:xfrm>
            <a:off x="186965" y="3971149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B69B90A-D0F3-506F-5A39-F65D9B278C9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F27002-F0DA-052A-CCF1-C7E5E50FB483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LS Retail extension for Adobe Commerce and Magento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820A86-7E28-AE76-F518-485E1D230282}"/>
              </a:ext>
            </a:extLst>
          </p:cNvPr>
          <p:cNvGrpSpPr/>
          <p:nvPr/>
        </p:nvGrpSpPr>
        <p:grpSpPr>
          <a:xfrm>
            <a:off x="2139467" y="3971149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49EFC60-7B50-C0BF-6607-2A5BBF330F14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57CAA2-1B52-8C26-7B3E-E3613EECB448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Unified solution approach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5C0F8A-CBC3-9A53-5BE4-AC24808FF83E}"/>
              </a:ext>
            </a:extLst>
          </p:cNvPr>
          <p:cNvGrpSpPr/>
          <p:nvPr/>
        </p:nvGrpSpPr>
        <p:grpSpPr>
          <a:xfrm>
            <a:off x="4096961" y="3971149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E637231-06A0-97A7-8AF8-9E9C523D60A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9B9BC4-0889-C011-2BCE-87172EB8575D}"/>
                </a:ext>
              </a:extLst>
            </p:cNvPr>
            <p:cNvSpPr txBox="1"/>
            <p:nvPr/>
          </p:nvSpPr>
          <p:spPr>
            <a:xfrm flipH="1">
              <a:off x="9578240" y="2455212"/>
              <a:ext cx="1950917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Can be deployed as “stand-alone”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B33E8B-EF9A-84DD-EA5E-673C1CE6E7E6}"/>
              </a:ext>
            </a:extLst>
          </p:cNvPr>
          <p:cNvGrpSpPr/>
          <p:nvPr/>
        </p:nvGrpSpPr>
        <p:grpSpPr>
          <a:xfrm>
            <a:off x="1166384" y="5299607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CDFD30C-7B04-94A0-A62A-841A684B97A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93EA76-944A-7F27-EBDD-C9AB64C3FD96}"/>
                </a:ext>
              </a:extLst>
            </p:cNvPr>
            <p:cNvSpPr txBox="1"/>
            <p:nvPr/>
          </p:nvSpPr>
          <p:spPr>
            <a:xfrm flipH="1">
              <a:off x="6370395" y="3941113"/>
              <a:ext cx="1799663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cs typeface="Segoe UI"/>
                </a:rPr>
                <a:t>Available for retail and F&amp;B (</a:t>
              </a:r>
              <a:r>
                <a:rPr lang="en-GB" sz="1200">
                  <a:solidFill>
                    <a:srgbClr val="351C5C"/>
                  </a:solidFill>
                  <a:latin typeface="Aptos"/>
                  <a:cs typeface="Segoe UI"/>
                </a:rPr>
                <a:t>restaurants)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582008-077C-343B-A924-C27FAEAF6D94}"/>
              </a:ext>
            </a:extLst>
          </p:cNvPr>
          <p:cNvGrpSpPr/>
          <p:nvPr/>
        </p:nvGrpSpPr>
        <p:grpSpPr>
          <a:xfrm>
            <a:off x="3123878" y="5299607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DB313AE-051F-07C9-95ED-190D6EAFB14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18C2B4-0205-79AD-1DA5-33AAE86B7488}"/>
                </a:ext>
              </a:extLst>
            </p:cNvPr>
            <p:cNvSpPr txBox="1"/>
            <p:nvPr/>
          </p:nvSpPr>
          <p:spPr>
            <a:xfrm flipH="1">
              <a:off x="8546410" y="3941113"/>
              <a:ext cx="1905333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Supporting headless commerce</a:t>
              </a:r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F4C17AF-3DEF-EA4E-ECB5-34DF32834FB4}"/>
              </a:ext>
            </a:extLst>
          </p:cNvPr>
          <p:cNvSpPr txBox="1">
            <a:spLocks/>
          </p:cNvSpPr>
          <p:nvPr/>
        </p:nvSpPr>
        <p:spPr>
          <a:xfrm>
            <a:off x="6096000" y="2465726"/>
            <a:ext cx="5878242" cy="12436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Adobe Commerce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Magento</a:t>
            </a:r>
          </a:p>
        </p:txBody>
      </p:sp>
      <p:pic>
        <p:nvPicPr>
          <p:cNvPr id="24" name="Picture 23" descr="Adobe Commerce Review — Pricing, Comparisons, and FAQs">
            <a:extLst>
              <a:ext uri="{FF2B5EF4-FFF2-40B4-BE49-F238E27FC236}">
                <a16:creationId xmlns:a16="http://schemas.microsoft.com/office/drawing/2014/main" id="{C14EAF81-B528-D948-CDFA-6F2FB230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7" y="930600"/>
            <a:ext cx="1905045" cy="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Magento Logo PNG Transparent &amp; SVG Vector - Freebie Supply">
            <a:extLst>
              <a:ext uri="{FF2B5EF4-FFF2-40B4-BE49-F238E27FC236}">
                <a16:creationId xmlns:a16="http://schemas.microsoft.com/office/drawing/2014/main" id="{9B745039-C31D-0D6D-F78C-9E582061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28" y="1199970"/>
            <a:ext cx="1630321" cy="4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29041-C26A-0F41-923F-738E61DD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9B824D99-2149-13BB-D051-A0DC4C53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3" y="4835101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8F72B65E-F090-4839-1F2B-2F73B68CF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50" y="5476297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91101A8-B7E8-C590-3364-F0B7C19FBF64}"/>
              </a:ext>
            </a:extLst>
          </p:cNvPr>
          <p:cNvGrpSpPr/>
          <p:nvPr/>
        </p:nvGrpSpPr>
        <p:grpSpPr>
          <a:xfrm>
            <a:off x="1386044" y="1504682"/>
            <a:ext cx="7074627" cy="3450053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A852112-D923-D4E8-D5EC-8EC265E4BB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8B35B0-1A96-739A-998F-48B0B60F13E2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B4C19"/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086A75-4243-EB62-5DBF-C7AD9E51B6D0}"/>
              </a:ext>
            </a:extLst>
          </p:cNvPr>
          <p:cNvSpPr/>
          <p:nvPr/>
        </p:nvSpPr>
        <p:spPr>
          <a:xfrm>
            <a:off x="1824882" y="228347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820EBD1-AE0D-FF36-C5AE-034CDD62B347}"/>
              </a:ext>
            </a:extLst>
          </p:cNvPr>
          <p:cNvSpPr/>
          <p:nvPr/>
        </p:nvSpPr>
        <p:spPr>
          <a:xfrm>
            <a:off x="1831458" y="290425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CE97847-AD25-5E5E-21E1-7F0A670C0983}"/>
              </a:ext>
            </a:extLst>
          </p:cNvPr>
          <p:cNvSpPr/>
          <p:nvPr/>
        </p:nvSpPr>
        <p:spPr>
          <a:xfrm>
            <a:off x="1822750" y="351964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F344FB6E-91FE-D84D-3D9A-F95691E91D87}"/>
              </a:ext>
            </a:extLst>
          </p:cNvPr>
          <p:cNvSpPr/>
          <p:nvPr/>
        </p:nvSpPr>
        <p:spPr>
          <a:xfrm>
            <a:off x="1822751" y="4135033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Multi-currency support for loyalty points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F7182DC7-9FFE-CC15-22F9-2103790A5808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A1CAB3FA-C9E2-1E61-14F6-F632D85353FA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CC3A87-8BB4-9F49-8B2B-3AF21E8FF3C6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75CFD9B-CD25-52E2-F704-0C3845F0CA7C}"/>
              </a:ext>
            </a:extLst>
          </p:cNvPr>
          <p:cNvSpPr/>
          <p:nvPr/>
        </p:nvSpPr>
        <p:spPr>
          <a:xfrm>
            <a:off x="3995658" y="228347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eCom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API moved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LS Central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6E9E9A8-4E60-90B2-6A8C-B89406548D71}"/>
              </a:ext>
            </a:extLst>
          </p:cNvPr>
          <p:cNvSpPr/>
          <p:nvPr/>
        </p:nvSpPr>
        <p:spPr>
          <a:xfrm>
            <a:off x="3995658" y="290425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Data migration (</a:t>
            </a:r>
            <a:r>
              <a:rPr lang="en-US" sz="1200" dirty="0" err="1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eCom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API)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BD10F8E-843A-08EF-227B-343341C25050}"/>
              </a:ext>
            </a:extLst>
          </p:cNvPr>
          <p:cNvSpPr/>
          <p:nvPr/>
        </p:nvSpPr>
        <p:spPr>
          <a:xfrm>
            <a:off x="3995658" y="352502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Online refunds phase I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13DF2866-32DD-8069-5568-FD291CD51794}"/>
              </a:ext>
            </a:extLst>
          </p:cNvPr>
          <p:cNvSpPr/>
          <p:nvPr/>
        </p:nvSpPr>
        <p:spPr>
          <a:xfrm>
            <a:off x="3995304" y="41415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Wishlist synchronization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9BACC61F-463E-0A9C-2940-3303E96FAFEE}"/>
              </a:ext>
            </a:extLst>
          </p:cNvPr>
          <p:cNvSpPr/>
          <p:nvPr/>
        </p:nvSpPr>
        <p:spPr>
          <a:xfrm>
            <a:off x="6166434" y="228347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351C5C"/>
                </a:solidFill>
                <a:latin typeface="Aptos"/>
                <a:cs typeface="Segoe UI"/>
              </a:rPr>
              <a:t>Multi-location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/>
                <a:cs typeface="Segoe UI"/>
              </a:rPr>
              <a:t> sourcing</a:t>
            </a: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737C07FD-3D3C-C0AA-C862-1EF6032A63FC}"/>
              </a:ext>
            </a:extLst>
          </p:cNvPr>
          <p:cNvSpPr/>
          <p:nvPr/>
        </p:nvSpPr>
        <p:spPr>
          <a:xfrm>
            <a:off x="6166434" y="290425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Stock protection rules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82BF7B7D-6498-ADF4-3C9F-9B3B4EE5655D}"/>
              </a:ext>
            </a:extLst>
          </p:cNvPr>
          <p:cNvSpPr/>
          <p:nvPr/>
        </p:nvSpPr>
        <p:spPr>
          <a:xfrm>
            <a:off x="6166434" y="352502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Effective inventory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47BC68-66B1-5CB9-3E9D-CEFE714BCE37}"/>
              </a:ext>
            </a:extLst>
          </p:cNvPr>
          <p:cNvSpPr/>
          <p:nvPr/>
        </p:nvSpPr>
        <p:spPr>
          <a:xfrm>
            <a:off x="10964008" y="571500"/>
            <a:ext cx="914400" cy="184638"/>
          </a:xfrm>
          <a:prstGeom prst="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0" grpId="0" animBg="1"/>
      <p:bldP spid="4" grpId="0" animBg="1"/>
      <p:bldP spid="5" grpId="0" animBg="1"/>
      <p:bldP spid="21" grpId="0" animBg="1"/>
      <p:bldP spid="22" grpId="0" animBg="1"/>
      <p:bldP spid="23" grpId="0" animBg="1"/>
      <p:bldP spid="6" grpId="0" animBg="1"/>
      <p:bldP spid="13" grpId="0" animBg="1"/>
      <p:bldP spid="1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0236C-C916-B1E1-6142-1C14AD5C1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60675C08-C77D-9E61-6246-1A7B7788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44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50EC0749-85E0-3457-81DF-F0BA3B1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71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09A991-7E19-F194-33A8-6FDD9F137772}"/>
              </a:ext>
            </a:extLst>
          </p:cNvPr>
          <p:cNvGrpSpPr/>
          <p:nvPr/>
        </p:nvGrpSpPr>
        <p:grpSpPr>
          <a:xfrm>
            <a:off x="2556868" y="1591278"/>
            <a:ext cx="5042418" cy="2924377"/>
            <a:chOff x="1953092" y="2063750"/>
            <a:chExt cx="2526442" cy="4003200"/>
          </a:xfrm>
          <a:solidFill>
            <a:srgbClr val="89D7EB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2254F9C-31AB-26CA-A01F-AD77D29B52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B11031-305A-B821-03CD-42EC1664D279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11070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793"/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466D337-D80E-DD4C-4EF3-9BBE67096E56}"/>
              </a:ext>
            </a:extLst>
          </p:cNvPr>
          <p:cNvSpPr/>
          <p:nvPr/>
        </p:nvSpPr>
        <p:spPr>
          <a:xfrm>
            <a:off x="2830553" y="236450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E17CD91-7E5C-5F1D-C018-6DEDE3AB7964}"/>
              </a:ext>
            </a:extLst>
          </p:cNvPr>
          <p:cNvSpPr/>
          <p:nvPr/>
        </p:nvSpPr>
        <p:spPr>
          <a:xfrm>
            <a:off x="2837129" y="2985278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Queue counter support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63F0685-3902-AB4D-23F4-11AF941393E4}"/>
              </a:ext>
            </a:extLst>
          </p:cNvPr>
          <p:cNvSpPr/>
          <p:nvPr/>
        </p:nvSpPr>
        <p:spPr>
          <a:xfrm>
            <a:off x="2828421" y="36006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Data translations for hospitality elements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955D2074-E4AC-7045-8474-8F4155556D63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3B774F5B-DCA0-7952-E54F-1900ED1DEAED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77BFC-01FE-AE45-0392-F361269112C7}"/>
              </a:ext>
            </a:extLst>
          </p:cNvPr>
          <p:cNvSpPr txBox="1"/>
          <p:nvPr/>
        </p:nvSpPr>
        <p:spPr>
          <a:xfrm>
            <a:off x="598423" y="119085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7ED6167-7724-4E9A-ACB3-95D7C877C8C1}"/>
              </a:ext>
            </a:extLst>
          </p:cNvPr>
          <p:cNvSpPr/>
          <p:nvPr/>
        </p:nvSpPr>
        <p:spPr>
          <a:xfrm>
            <a:off x="5257179" y="236450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Multiple KOTs for online orders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0C8D75E-22D0-FBCA-F382-4C262DA7FFED}"/>
              </a:ext>
            </a:extLst>
          </p:cNvPr>
          <p:cNvSpPr/>
          <p:nvPr/>
        </p:nvSpPr>
        <p:spPr>
          <a:xfrm>
            <a:off x="5257179" y="2985278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Unavailable items support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2E4CD4F-B7A2-7C68-D105-597E98B38DA4}"/>
              </a:ext>
            </a:extLst>
          </p:cNvPr>
          <p:cNvSpPr/>
          <p:nvPr/>
        </p:nvSpPr>
        <p:spPr>
          <a:xfrm>
            <a:off x="5257179" y="36060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Past date basket calculation</a:t>
            </a:r>
            <a:endParaRPr lang="en-IS" sz="1200" dirty="0">
              <a:solidFill>
                <a:srgbClr val="351C5C"/>
              </a:solidFill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A4118A-2EFB-965C-042A-89A6E8EEEEA8}"/>
              </a:ext>
            </a:extLst>
          </p:cNvPr>
          <p:cNvSpPr/>
          <p:nvPr/>
        </p:nvSpPr>
        <p:spPr>
          <a:xfrm>
            <a:off x="10964008" y="571500"/>
            <a:ext cx="914400" cy="184638"/>
          </a:xfrm>
          <a:prstGeom prst="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4" grpId="0" animBg="1"/>
      <p:bldP spid="5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 descr="A person sitting in a yellow chair&#10;&#10;AI-generated content may be incorrect.">
            <a:extLst>
              <a:ext uri="{FF2B5EF4-FFF2-40B4-BE49-F238E27FC236}">
                <a16:creationId xmlns:a16="http://schemas.microsoft.com/office/drawing/2014/main" id="{1DAD3388-DD25-F95D-7DF2-C237ED7133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500" r="1250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2C1C5-4E1D-67E3-33BF-C855B8B5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Freeform 32">
            <a:extLst>
              <a:ext uri="{FF2B5EF4-FFF2-40B4-BE49-F238E27FC236}">
                <a16:creationId xmlns:a16="http://schemas.microsoft.com/office/drawing/2014/main" id="{16C076F1-297F-3927-FE25-2A3C41C66CB0}"/>
              </a:ext>
            </a:extLst>
          </p:cNvPr>
          <p:cNvSpPr/>
          <p:nvPr/>
        </p:nvSpPr>
        <p:spPr>
          <a:xfrm>
            <a:off x="361949" y="999793"/>
            <a:ext cx="2201141" cy="1369334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B43B68-635B-4B84-9042-CF9399D8D22C}"/>
              </a:ext>
            </a:extLst>
          </p:cNvPr>
          <p:cNvGrpSpPr/>
          <p:nvPr/>
        </p:nvGrpSpPr>
        <p:grpSpPr>
          <a:xfrm>
            <a:off x="186965" y="3971149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8105329-420C-E8D5-B10F-4A3D836DC27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9D4FE9-3053-CC01-BDE2-C3C657DE633A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Easier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Simpler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Faster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A08D0B-5BCC-FCEF-F224-5F736FAE2593}"/>
              </a:ext>
            </a:extLst>
          </p:cNvPr>
          <p:cNvGrpSpPr/>
          <p:nvPr/>
        </p:nvGrpSpPr>
        <p:grpSpPr>
          <a:xfrm>
            <a:off x="2139467" y="3971149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2C7F71D-118F-A97C-261F-707780F2A2FC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67940-8302-39C8-F396-8FE00705A01B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Driven from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LS Central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9F860-E71D-FC4A-AE8A-09D6ED6DCEDA}"/>
              </a:ext>
            </a:extLst>
          </p:cNvPr>
          <p:cNvGrpSpPr/>
          <p:nvPr/>
        </p:nvGrpSpPr>
        <p:grpSpPr>
          <a:xfrm>
            <a:off x="4096961" y="3971149"/>
            <a:ext cx="1714348" cy="1119188"/>
            <a:chOff x="9482205" y="1986540"/>
            <a:chExt cx="2142989" cy="1399020"/>
          </a:xfrm>
          <a:solidFill>
            <a:schemeClr val="bg1"/>
          </a:solidFill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16BC186-F6F3-5FF7-CBDE-B84FCF3840E8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22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F1AA13-EB12-CB95-2F50-069C395E91D7}"/>
                </a:ext>
              </a:extLst>
            </p:cNvPr>
            <p:cNvSpPr txBox="1"/>
            <p:nvPr/>
          </p:nvSpPr>
          <p:spPr>
            <a:xfrm flipH="1">
              <a:off x="9578240" y="2339793"/>
              <a:ext cx="1950917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Simplified integration with all the needed elements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1B5A4C-4D1F-C18A-1F29-8EA71A2C2818}"/>
              </a:ext>
            </a:extLst>
          </p:cNvPr>
          <p:cNvGrpSpPr/>
          <p:nvPr/>
        </p:nvGrpSpPr>
        <p:grpSpPr>
          <a:xfrm>
            <a:off x="1166384" y="5299607"/>
            <a:ext cx="1714348" cy="1119188"/>
            <a:chOff x="6198733" y="3472440"/>
            <a:chExt cx="2142989" cy="1399020"/>
          </a:xfrm>
          <a:solidFill>
            <a:schemeClr val="bg1"/>
          </a:solidFill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683FDEE-D594-ACCD-4E59-D6F1550A02F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873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0BF525-1136-ADA3-0637-D41255923E8F}"/>
                </a:ext>
              </a:extLst>
            </p:cNvPr>
            <p:cNvSpPr txBox="1"/>
            <p:nvPr/>
          </p:nvSpPr>
          <p:spPr>
            <a:xfrm flipH="1">
              <a:off x="6370395" y="3710275"/>
              <a:ext cx="1799663" cy="923353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cs typeface="Segoe UI"/>
                </a:rPr>
                <a:t>Ideal for </a:t>
              </a:r>
              <a:r>
                <a:rPr lang="en-GB" sz="1200">
                  <a:solidFill>
                    <a:srgbClr val="351C5C"/>
                  </a:solidFill>
                  <a:latin typeface="Aptos"/>
                  <a:cs typeface="Segoe UI"/>
                </a:rPr>
                <a:t>merchants that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cs typeface="Segoe UI"/>
                </a:rPr>
                <a:t> do not require  unified commerce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FED9A0-10D2-B973-781F-B0F6B55A4916}"/>
              </a:ext>
            </a:extLst>
          </p:cNvPr>
          <p:cNvGrpSpPr/>
          <p:nvPr/>
        </p:nvGrpSpPr>
        <p:grpSpPr>
          <a:xfrm>
            <a:off x="3123878" y="5299607"/>
            <a:ext cx="1714348" cy="1119188"/>
            <a:chOff x="8427583" y="3472440"/>
            <a:chExt cx="2142989" cy="1399020"/>
          </a:xfrm>
          <a:solidFill>
            <a:schemeClr val="bg1"/>
          </a:solidFill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81EE4AA-7D3E-3DF4-6968-ECFC9D3A2D6D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27583" y="34724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743462-2E62-CBA0-D23D-B1AC7178B940}"/>
                </a:ext>
              </a:extLst>
            </p:cNvPr>
            <p:cNvSpPr txBox="1"/>
            <p:nvPr/>
          </p:nvSpPr>
          <p:spPr>
            <a:xfrm flipH="1">
              <a:off x="8546410" y="3825694"/>
              <a:ext cx="1905333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Transitioning to Microsoft’s BC connector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BE819B1-7C93-2DBF-EC57-08EB7FF0C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88" y="1187370"/>
            <a:ext cx="1742387" cy="980093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3216A71-2DD7-83CF-9ED8-EE58CD9B9691}"/>
              </a:ext>
            </a:extLst>
          </p:cNvPr>
          <p:cNvSpPr txBox="1">
            <a:spLocks/>
          </p:cNvSpPr>
          <p:nvPr/>
        </p:nvSpPr>
        <p:spPr>
          <a:xfrm>
            <a:off x="6096000" y="2465726"/>
            <a:ext cx="5878242" cy="12436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Shopify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E9AF6-250C-27DA-11F1-FB0EDB79E1FB}"/>
              </a:ext>
            </a:extLst>
          </p:cNvPr>
          <p:cNvSpPr/>
          <p:nvPr/>
        </p:nvSpPr>
        <p:spPr>
          <a:xfrm>
            <a:off x="11212583" y="373842"/>
            <a:ext cx="914400" cy="184638"/>
          </a:xfrm>
          <a:prstGeom prst="rect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9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C1CE0-3B72-67F6-B81C-D9E801E4B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380310-FCC6-97E4-7808-258CEDA53B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396" y="1873629"/>
            <a:ext cx="7065642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4A7C33-4A43-7CF6-3DE7-94D7C354ACAD}"/>
              </a:ext>
            </a:extLst>
          </p:cNvPr>
          <p:cNvSpPr txBox="1"/>
          <p:nvPr/>
        </p:nvSpPr>
        <p:spPr>
          <a:xfrm>
            <a:off x="1052938" y="1967435"/>
            <a:ext cx="6485925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24F94BA-A436-FE26-199F-5BA2057EC748}"/>
              </a:ext>
            </a:extLst>
          </p:cNvPr>
          <p:cNvSpPr/>
          <p:nvPr/>
        </p:nvSpPr>
        <p:spPr>
          <a:xfrm>
            <a:off x="1055070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E60A512-2480-C774-808B-A860D17D3F4E}"/>
              </a:ext>
            </a:extLst>
          </p:cNvPr>
          <p:cNvSpPr/>
          <p:nvPr/>
        </p:nvSpPr>
        <p:spPr>
          <a:xfrm>
            <a:off x="1061646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706D96B-909B-3DA3-C83B-0DC9CEEA711E}"/>
              </a:ext>
            </a:extLst>
          </p:cNvPr>
          <p:cNvSpPr/>
          <p:nvPr/>
        </p:nvSpPr>
        <p:spPr>
          <a:xfrm>
            <a:off x="1055070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09A9FAE4-1E6D-69C1-12E8-0DD761099D69}"/>
              </a:ext>
            </a:extLst>
          </p:cNvPr>
          <p:cNvSpPr/>
          <p:nvPr/>
        </p:nvSpPr>
        <p:spPr>
          <a:xfrm>
            <a:off x="1052939" y="442293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Sales order posting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665336-EC66-6A09-E7F8-376B36B43955}"/>
              </a:ext>
            </a:extLst>
          </p:cNvPr>
          <p:cNvSpPr txBox="1"/>
          <p:nvPr/>
        </p:nvSpPr>
        <p:spPr>
          <a:xfrm>
            <a:off x="613453" y="154696"/>
            <a:ext cx="997092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  <a:cs typeface="Segoe UI"/>
              </a:rPr>
              <a:t>What’s new in eCommerce for LS Central - Shopify?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/>
              <a:cs typeface="Segoe UI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310F5169-13CE-3562-C31A-E1625DF3E3B6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A9E5E656-E399-4448-8547-3BD60057BF66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9F7555-092C-98A5-3339-DE438DF5C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8063E975-462F-2575-19C3-A6D5FC7BD9EF}"/>
              </a:ext>
            </a:extLst>
          </p:cNvPr>
          <p:cNvSpPr/>
          <p:nvPr/>
        </p:nvSpPr>
        <p:spPr>
          <a:xfrm>
            <a:off x="330636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Multi store fulfillment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CBC62B15-28EC-ADC0-3172-AA8F26E02C85}"/>
              </a:ext>
            </a:extLst>
          </p:cNvPr>
          <p:cNvSpPr/>
          <p:nvPr/>
        </p:nvSpPr>
        <p:spPr>
          <a:xfrm>
            <a:off x="3306366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Virtual items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DC3B1CB8-F68A-0090-E7DF-3756F907115D}"/>
              </a:ext>
            </a:extLst>
          </p:cNvPr>
          <p:cNvSpPr/>
          <p:nvPr/>
        </p:nvSpPr>
        <p:spPr>
          <a:xfrm>
            <a:off x="3306365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37687A76-5047-ECD3-3836-4470D904675B}"/>
              </a:ext>
            </a:extLst>
          </p:cNvPr>
          <p:cNvSpPr/>
          <p:nvPr/>
        </p:nvSpPr>
        <p:spPr>
          <a:xfrm>
            <a:off x="3302683" y="442293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Order edits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6CE9E7C3-27D3-7519-96C4-90EDB0485ECA}"/>
              </a:ext>
            </a:extLst>
          </p:cNvPr>
          <p:cNvSpPr/>
          <p:nvPr/>
        </p:nvSpPr>
        <p:spPr>
          <a:xfrm>
            <a:off x="555766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Market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D1EDDB0F-8651-BE39-1349-3D8F9D8E22C4}"/>
              </a:ext>
            </a:extLst>
          </p:cNvPr>
          <p:cNvSpPr/>
          <p:nvPr/>
        </p:nvSpPr>
        <p:spPr>
          <a:xfrm>
            <a:off x="5551086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Shortage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CAE292AD-3FC7-968E-68AE-7EE708A54AA5}"/>
              </a:ext>
            </a:extLst>
          </p:cNvPr>
          <p:cNvSpPr/>
          <p:nvPr/>
        </p:nvSpPr>
        <p:spPr>
          <a:xfrm>
            <a:off x="5551085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CnC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orders fulfilled from Warehouse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ounded Rectangle 15">
            <a:extLst>
              <a:ext uri="{FF2B5EF4-FFF2-40B4-BE49-F238E27FC236}">
                <a16:creationId xmlns:a16="http://schemas.microsoft.com/office/drawing/2014/main" id="{E724F63C-6C68-4099-E465-673DA13F63C9}"/>
              </a:ext>
            </a:extLst>
          </p:cNvPr>
          <p:cNvSpPr/>
          <p:nvPr/>
        </p:nvSpPr>
        <p:spPr>
          <a:xfrm>
            <a:off x="5551084" y="4427228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Shopify gift card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09AC3A-4181-60FD-F619-294969F61C1E}"/>
              </a:ext>
            </a:extLst>
          </p:cNvPr>
          <p:cNvSpPr/>
          <p:nvPr/>
        </p:nvSpPr>
        <p:spPr>
          <a:xfrm>
            <a:off x="10964008" y="571500"/>
            <a:ext cx="914400" cy="184638"/>
          </a:xfrm>
          <a:prstGeom prst="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30" grpId="0" animBg="1"/>
      <p:bldP spid="15" grpId="0" animBg="1"/>
      <p:bldP spid="19" grpId="0" animBg="1"/>
      <p:bldP spid="35" grpId="0" animBg="1"/>
      <p:bldP spid="36" grpId="0" animBg="1"/>
      <p:bldP spid="37" grpId="0" animBg="1"/>
      <p:bldP spid="38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F63D61-5E2B-0CEF-C5AF-0DE1A96B5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Shopify – BC Connector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A5001-1E72-A45D-5362-612D1A2632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LS Central extending the functionality of Microsoft’s Shopify Connector</a:t>
            </a:r>
          </a:p>
          <a:p>
            <a:r>
              <a:rPr lang="en-US" dirty="0"/>
              <a:t>Supported features from LS Central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Customer order creation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Member management</a:t>
            </a:r>
            <a:endParaRPr lang="en-US" sz="2000" dirty="0">
              <a:solidFill>
                <a:srgbClr val="361D5C"/>
              </a:solidFill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Extended variant framework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Retail images</a:t>
            </a:r>
            <a:endParaRPr lang="en-US" sz="2000" dirty="0">
              <a:solidFill>
                <a:srgbClr val="361D5C"/>
              </a:solidFill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</a:rPr>
              <a:t>Click &amp; Collect via POS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Fulfillment, posting &amp; webhooks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  <a:latin typeface="Aptos Light"/>
              </a:rPr>
              <a:t>Market support</a:t>
            </a:r>
            <a:endParaRPr lang="en-US" sz="2000" dirty="0">
              <a:solidFill>
                <a:srgbClr val="361D5C"/>
              </a:solidFill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2000" dirty="0">
                <a:solidFill>
                  <a:srgbClr val="361D5C"/>
                </a:solidFill>
              </a:rPr>
              <a:t>Metadata and many more</a:t>
            </a:r>
          </a:p>
          <a:p>
            <a:pPr>
              <a:defRPr/>
            </a:pPr>
            <a:r>
              <a:rPr lang="en-US" dirty="0"/>
              <a:t>Migration support from existing LS Central Connector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2D5DC29-103B-9BFD-BAD1-D84224BB35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422" r="27422"/>
          <a:stretch>
            <a:fillRect/>
          </a:stretch>
        </p:blipFill>
        <p:spPr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972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81415-5717-C642-C5B9-76BBF0616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725C2FA-1373-02E1-FBA4-5CCA653186D3}"/>
              </a:ext>
            </a:extLst>
          </p:cNvPr>
          <p:cNvSpPr txBox="1"/>
          <p:nvPr/>
        </p:nvSpPr>
        <p:spPr>
          <a:xfrm>
            <a:off x="613453" y="161730"/>
            <a:ext cx="997092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/>
                <a:cs typeface="Segoe UI"/>
              </a:rPr>
              <a:t>How will this affect LS Central - Shopify?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/>
              <a:cs typeface="Segoe UI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EFE16E09-C015-DD13-5DCD-B8B2D760DEB1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486A3F41-D5DD-8DE6-6E86-30AED3177F39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971651-8987-4F3D-5455-9E4DE2E09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E57F4C-BC15-80D1-EB62-28AB539460B4}"/>
              </a:ext>
            </a:extLst>
          </p:cNvPr>
          <p:cNvGrpSpPr/>
          <p:nvPr/>
        </p:nvGrpSpPr>
        <p:grpSpPr>
          <a:xfrm>
            <a:off x="784396" y="1873629"/>
            <a:ext cx="7065642" cy="3432255"/>
            <a:chOff x="784396" y="1873629"/>
            <a:chExt cx="7065642" cy="343225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12A65CA-A443-008E-2957-3B2926790C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4396" y="1873629"/>
              <a:ext cx="7065642" cy="3432255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E2FFD2-F79A-AEAC-CB94-904ED59FAE87}"/>
                </a:ext>
              </a:extLst>
            </p:cNvPr>
            <p:cNvSpPr txBox="1"/>
            <p:nvPr/>
          </p:nvSpPr>
          <p:spPr>
            <a:xfrm>
              <a:off x="1052938" y="1967435"/>
              <a:ext cx="6485925" cy="9541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7F36E07-B946-7592-25BF-43049250BB65}"/>
                </a:ext>
              </a:extLst>
            </p:cNvPr>
            <p:cNvSpPr/>
            <p:nvPr/>
          </p:nvSpPr>
          <p:spPr>
            <a:xfrm>
              <a:off x="1055070" y="2646854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Smart order routing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7FE77C4-EA9B-43CA-80F5-B892FA513CEC}"/>
                </a:ext>
              </a:extLst>
            </p:cNvPr>
            <p:cNvSpPr/>
            <p:nvPr/>
          </p:nvSpPr>
          <p:spPr>
            <a:xfrm>
              <a:off x="1061646" y="3238880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GraphQL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 Transition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E065766-C889-FA87-5262-945E509BE3A6}"/>
                </a:ext>
              </a:extLst>
            </p:cNvPr>
            <p:cNvSpPr/>
            <p:nvPr/>
          </p:nvSpPr>
          <p:spPr>
            <a:xfrm>
              <a:off x="1055070" y="3830906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Partial shipments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0" name="Rounded Rectangle 17">
              <a:extLst>
                <a:ext uri="{FF2B5EF4-FFF2-40B4-BE49-F238E27FC236}">
                  <a16:creationId xmlns:a16="http://schemas.microsoft.com/office/drawing/2014/main" id="{9F090D33-3AE3-E29D-159C-46F41ED4D1F6}"/>
                </a:ext>
              </a:extLst>
            </p:cNvPr>
            <p:cNvSpPr/>
            <p:nvPr/>
          </p:nvSpPr>
          <p:spPr>
            <a:xfrm>
              <a:off x="1052939" y="4422932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Sales order posting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7F7957BA-0126-CD33-2818-98EE32C63415}"/>
                </a:ext>
              </a:extLst>
            </p:cNvPr>
            <p:cNvSpPr/>
            <p:nvPr/>
          </p:nvSpPr>
          <p:spPr>
            <a:xfrm>
              <a:off x="3306366" y="2646854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Multi store fulfillment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6" name="Rounded Rectangle 15">
              <a:extLst>
                <a:ext uri="{FF2B5EF4-FFF2-40B4-BE49-F238E27FC236}">
                  <a16:creationId xmlns:a16="http://schemas.microsoft.com/office/drawing/2014/main" id="{9783DF59-AA0F-04CD-8EF9-51E3115F9A3D}"/>
                </a:ext>
              </a:extLst>
            </p:cNvPr>
            <p:cNvSpPr/>
            <p:nvPr/>
          </p:nvSpPr>
          <p:spPr>
            <a:xfrm>
              <a:off x="3306366" y="3238880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Virtual items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8C9DD66A-125F-3DC4-CF7C-EC9CC59D1384}"/>
                </a:ext>
              </a:extLst>
            </p:cNvPr>
            <p:cNvSpPr/>
            <p:nvPr/>
          </p:nvSpPr>
          <p:spPr>
            <a:xfrm>
              <a:off x="3306365" y="3830906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Store send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8" name="Rounded Rectangle 17">
              <a:extLst>
                <a:ext uri="{FF2B5EF4-FFF2-40B4-BE49-F238E27FC236}">
                  <a16:creationId xmlns:a16="http://schemas.microsoft.com/office/drawing/2014/main" id="{D4836EA0-B6EE-75D4-1843-D8E53F55A883}"/>
                </a:ext>
              </a:extLst>
            </p:cNvPr>
            <p:cNvSpPr/>
            <p:nvPr/>
          </p:nvSpPr>
          <p:spPr>
            <a:xfrm>
              <a:off x="3302683" y="4422932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Order edits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" name="Rounded Rectangle 15">
              <a:extLst>
                <a:ext uri="{FF2B5EF4-FFF2-40B4-BE49-F238E27FC236}">
                  <a16:creationId xmlns:a16="http://schemas.microsoft.com/office/drawing/2014/main" id="{FD74DF14-B38E-8CE7-C6E3-AAF6220B17BA}"/>
                </a:ext>
              </a:extLst>
            </p:cNvPr>
            <p:cNvSpPr/>
            <p:nvPr/>
          </p:nvSpPr>
          <p:spPr>
            <a:xfrm>
              <a:off x="5557662" y="2646854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Market support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264A776F-8966-43CF-A6FC-917965F2B17E}"/>
                </a:ext>
              </a:extLst>
            </p:cNvPr>
            <p:cNvSpPr/>
            <p:nvPr/>
          </p:nvSpPr>
          <p:spPr>
            <a:xfrm>
              <a:off x="5551086" y="3238880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Shortage support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id="{CA1C73AC-C913-2D27-D9B7-D5260D568CBE}"/>
                </a:ext>
              </a:extLst>
            </p:cNvPr>
            <p:cNvSpPr/>
            <p:nvPr/>
          </p:nvSpPr>
          <p:spPr>
            <a:xfrm>
              <a:off x="5551085" y="3830906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CnC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 orders fulfilled from Warehouse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B30105C8-0426-1018-6929-97C0EB2A0266}"/>
                </a:ext>
              </a:extLst>
            </p:cNvPr>
            <p:cNvSpPr/>
            <p:nvPr/>
          </p:nvSpPr>
          <p:spPr>
            <a:xfrm>
              <a:off x="5551084" y="4427228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Shopify gift card support</a:t>
              </a:r>
              <a:endParaRPr kumimoji="0" lang="en-I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5C46F9B-093A-2A08-0AEE-4F82F7985247}"/>
              </a:ext>
            </a:extLst>
          </p:cNvPr>
          <p:cNvSpPr/>
          <p:nvPr/>
        </p:nvSpPr>
        <p:spPr>
          <a:xfrm>
            <a:off x="10964008" y="571500"/>
            <a:ext cx="914400" cy="184638"/>
          </a:xfrm>
          <a:prstGeom prst="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B60D-3E87-87E9-75C5-E43B06E8B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66">
            <a:extLst>
              <a:ext uri="{FF2B5EF4-FFF2-40B4-BE49-F238E27FC236}">
                <a16:creationId xmlns:a16="http://schemas.microsoft.com/office/drawing/2014/main" id="{F10EF2D1-1B51-3130-E8A2-8E9F648EF0C2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E235AE13-5FBB-8EC0-E66D-EC8A4EA7C581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6B90B7-0B0E-AA03-1A28-63B7DEE9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F671F3-C1C8-9519-6648-5E900D68D54A}"/>
              </a:ext>
            </a:extLst>
          </p:cNvPr>
          <p:cNvGrpSpPr/>
          <p:nvPr/>
        </p:nvGrpSpPr>
        <p:grpSpPr>
          <a:xfrm>
            <a:off x="79512" y="4640665"/>
            <a:ext cx="5311604" cy="2069816"/>
            <a:chOff x="784395" y="1873630"/>
            <a:chExt cx="7065639" cy="343225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5130ED4-3B32-BADA-A87D-BE80CE7096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4395" y="1873630"/>
              <a:ext cx="7065639" cy="3432255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6C1BD-AAF1-7D37-9ADB-BDA22E74CC22}"/>
                </a:ext>
              </a:extLst>
            </p:cNvPr>
            <p:cNvSpPr txBox="1"/>
            <p:nvPr/>
          </p:nvSpPr>
          <p:spPr>
            <a:xfrm>
              <a:off x="1052937" y="1967437"/>
              <a:ext cx="6485922" cy="10717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ptos ExtraBold" panose="020B0004020202020204" pitchFamily="34" charset="0"/>
                  <a:ea typeface="+mn-ea"/>
                  <a:cs typeface="Segoe UI" panose="020B0502040204020203" pitchFamily="34" charset="0"/>
                </a:rPr>
                <a:t>Retail</a:t>
              </a:r>
              <a:endParaRPr kumimoji="0" lang="en-I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0B35847-125B-ACFB-DD28-4D8323A9B74C}"/>
                </a:ext>
              </a:extLst>
            </p:cNvPr>
            <p:cNvSpPr/>
            <p:nvPr/>
          </p:nvSpPr>
          <p:spPr>
            <a:xfrm>
              <a:off x="1055068" y="2646855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Smart order routing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ADE38BC-03CC-7A51-44D7-393DC912C7ED}"/>
                </a:ext>
              </a:extLst>
            </p:cNvPr>
            <p:cNvSpPr/>
            <p:nvPr/>
          </p:nvSpPr>
          <p:spPr>
            <a:xfrm>
              <a:off x="1061645" y="3238881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GraphQL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 Transition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BADC365-F391-8BAA-E489-2A6851DB5D34}"/>
                </a:ext>
              </a:extLst>
            </p:cNvPr>
            <p:cNvSpPr/>
            <p:nvPr/>
          </p:nvSpPr>
          <p:spPr>
            <a:xfrm>
              <a:off x="1055068" y="3830908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Partial shipments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0" name="Rounded Rectangle 17">
              <a:extLst>
                <a:ext uri="{FF2B5EF4-FFF2-40B4-BE49-F238E27FC236}">
                  <a16:creationId xmlns:a16="http://schemas.microsoft.com/office/drawing/2014/main" id="{CA027F8D-BB77-066A-4331-32550963AB32}"/>
                </a:ext>
              </a:extLst>
            </p:cNvPr>
            <p:cNvSpPr/>
            <p:nvPr/>
          </p:nvSpPr>
          <p:spPr>
            <a:xfrm>
              <a:off x="1052937" y="4422933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Sales order posting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B5C1C970-1184-6070-5DC3-FF0AB7F2E13D}"/>
                </a:ext>
              </a:extLst>
            </p:cNvPr>
            <p:cNvSpPr/>
            <p:nvPr/>
          </p:nvSpPr>
          <p:spPr>
            <a:xfrm>
              <a:off x="3306364" y="2646855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Multi store fulfillment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6" name="Rounded Rectangle 15">
              <a:extLst>
                <a:ext uri="{FF2B5EF4-FFF2-40B4-BE49-F238E27FC236}">
                  <a16:creationId xmlns:a16="http://schemas.microsoft.com/office/drawing/2014/main" id="{ED64E9D5-C074-A9F3-C0F4-22CD8AA06D8A}"/>
                </a:ext>
              </a:extLst>
            </p:cNvPr>
            <p:cNvSpPr/>
            <p:nvPr/>
          </p:nvSpPr>
          <p:spPr>
            <a:xfrm>
              <a:off x="3306364" y="3238881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Virtual items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F9BCF771-BACE-0957-4039-AC6F171F37AC}"/>
                </a:ext>
              </a:extLst>
            </p:cNvPr>
            <p:cNvSpPr/>
            <p:nvPr/>
          </p:nvSpPr>
          <p:spPr>
            <a:xfrm>
              <a:off x="3306363" y="3830908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Store send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8" name="Rounded Rectangle 17">
              <a:extLst>
                <a:ext uri="{FF2B5EF4-FFF2-40B4-BE49-F238E27FC236}">
                  <a16:creationId xmlns:a16="http://schemas.microsoft.com/office/drawing/2014/main" id="{E7A3FA1B-597F-FE5A-2A97-A6CEF0F7C278}"/>
                </a:ext>
              </a:extLst>
            </p:cNvPr>
            <p:cNvSpPr/>
            <p:nvPr/>
          </p:nvSpPr>
          <p:spPr>
            <a:xfrm>
              <a:off x="3302681" y="4422933"/>
              <a:ext cx="1981200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Order edits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" name="Rounded Rectangle 15">
              <a:extLst>
                <a:ext uri="{FF2B5EF4-FFF2-40B4-BE49-F238E27FC236}">
                  <a16:creationId xmlns:a16="http://schemas.microsoft.com/office/drawing/2014/main" id="{62E8062B-C681-D60D-E409-733959DB4510}"/>
                </a:ext>
              </a:extLst>
            </p:cNvPr>
            <p:cNvSpPr/>
            <p:nvPr/>
          </p:nvSpPr>
          <p:spPr>
            <a:xfrm>
              <a:off x="5557661" y="2646855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Market support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" name="Rounded Rectangle 15">
              <a:extLst>
                <a:ext uri="{FF2B5EF4-FFF2-40B4-BE49-F238E27FC236}">
                  <a16:creationId xmlns:a16="http://schemas.microsoft.com/office/drawing/2014/main" id="{F280B7FA-3383-4B73-4C6E-F8D072FAE006}"/>
                </a:ext>
              </a:extLst>
            </p:cNvPr>
            <p:cNvSpPr/>
            <p:nvPr/>
          </p:nvSpPr>
          <p:spPr>
            <a:xfrm>
              <a:off x="5551084" y="3238879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Shortage support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Rounded Rectangle 15">
              <a:extLst>
                <a:ext uri="{FF2B5EF4-FFF2-40B4-BE49-F238E27FC236}">
                  <a16:creationId xmlns:a16="http://schemas.microsoft.com/office/drawing/2014/main" id="{FFD0ACE2-5A64-625F-2BC5-B3833D018B25}"/>
                </a:ext>
              </a:extLst>
            </p:cNvPr>
            <p:cNvSpPr/>
            <p:nvPr/>
          </p:nvSpPr>
          <p:spPr>
            <a:xfrm>
              <a:off x="5551085" y="3830908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CnC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 orders fulfilled from Warehouse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Rounded Rectangle 15">
              <a:extLst>
                <a:ext uri="{FF2B5EF4-FFF2-40B4-BE49-F238E27FC236}">
                  <a16:creationId xmlns:a16="http://schemas.microsoft.com/office/drawing/2014/main" id="{FB80176D-E9F5-1EB2-CF3E-758B2063C998}"/>
                </a:ext>
              </a:extLst>
            </p:cNvPr>
            <p:cNvSpPr/>
            <p:nvPr/>
          </p:nvSpPr>
          <p:spPr>
            <a:xfrm>
              <a:off x="5551084" y="4427228"/>
              <a:ext cx="1981201" cy="464127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351C5C"/>
                  </a:solidFill>
                  <a:latin typeface="Aptos" panose="020B0004020202020204" pitchFamily="34" charset="0"/>
                  <a:cs typeface="Segoe UI" panose="020B0502040204020203" pitchFamily="34" charset="0"/>
                </a:rPr>
                <a:t>Shopify gift card support</a:t>
              </a:r>
              <a:endParaRPr kumimoji="0" lang="en-IS" sz="10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CEAC26-6184-55D6-9F6A-DFE1377CB018}"/>
              </a:ext>
            </a:extLst>
          </p:cNvPr>
          <p:cNvSpPr/>
          <p:nvPr/>
        </p:nvSpPr>
        <p:spPr>
          <a:xfrm>
            <a:off x="10964008" y="571500"/>
            <a:ext cx="914400" cy="184638"/>
          </a:xfrm>
          <a:prstGeom prst="rect">
            <a:avLst/>
          </a:prstGeom>
          <a:solidFill>
            <a:srgbClr val="F6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C973932-CEB7-E94D-91C0-92AE4BB1EA86}"/>
              </a:ext>
            </a:extLst>
          </p:cNvPr>
          <p:cNvSpPr txBox="1">
            <a:spLocks/>
          </p:cNvSpPr>
          <p:nvPr/>
        </p:nvSpPr>
        <p:spPr>
          <a:xfrm>
            <a:off x="1354375" y="225057"/>
            <a:ext cx="9089246" cy="600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Shopify – BC Connector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C8ADDF-6AFD-63F9-E4BC-1909552BC4A6}"/>
              </a:ext>
            </a:extLst>
          </p:cNvPr>
          <p:cNvGrpSpPr/>
          <p:nvPr/>
        </p:nvGrpSpPr>
        <p:grpSpPr>
          <a:xfrm>
            <a:off x="353598" y="5070295"/>
            <a:ext cx="4738905" cy="1436939"/>
            <a:chOff x="274086" y="4639605"/>
            <a:chExt cx="4738905" cy="143693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0B41882-E801-53DA-13E9-B80BEFB73717}"/>
                </a:ext>
              </a:extLst>
            </p:cNvPr>
            <p:cNvCxnSpPr>
              <a:cxnSpLocks/>
            </p:cNvCxnSpPr>
            <p:nvPr/>
          </p:nvCxnSpPr>
          <p:spPr>
            <a:xfrm>
              <a:off x="274086" y="5049454"/>
              <a:ext cx="152418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626D8B-2368-20CD-8D54-0865A9E68577}"/>
                </a:ext>
              </a:extLst>
            </p:cNvPr>
            <p:cNvCxnSpPr>
              <a:cxnSpLocks/>
            </p:cNvCxnSpPr>
            <p:nvPr/>
          </p:nvCxnSpPr>
          <p:spPr>
            <a:xfrm>
              <a:off x="274086" y="6076544"/>
              <a:ext cx="4738905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47F5FF-B271-0147-F695-BA07C9272629}"/>
                </a:ext>
              </a:extLst>
            </p:cNvPr>
            <p:cNvCxnSpPr>
              <a:cxnSpLocks/>
            </p:cNvCxnSpPr>
            <p:nvPr/>
          </p:nvCxnSpPr>
          <p:spPr>
            <a:xfrm>
              <a:off x="1798272" y="4639605"/>
              <a:ext cx="3214719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994476-B92F-EB26-13F7-5CA160EE3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2991" y="4639605"/>
              <a:ext cx="0" cy="143693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0C7473-9AA6-FDE3-7F8A-175E190C2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086" y="5049454"/>
              <a:ext cx="0" cy="102709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D7E6A1-FD52-097F-E051-0A3838E842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8272" y="4639605"/>
              <a:ext cx="0" cy="40984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48C1DE05-75E3-E15E-E0BB-71B46ABBBA51}"/>
              </a:ext>
            </a:extLst>
          </p:cNvPr>
          <p:cNvSpPr/>
          <p:nvPr/>
        </p:nvSpPr>
        <p:spPr>
          <a:xfrm>
            <a:off x="374324" y="5082608"/>
            <a:ext cx="1256398" cy="3515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D70F271-384C-D20F-B1EE-280E07C58BB3}"/>
              </a:ext>
            </a:extLst>
          </p:cNvPr>
          <p:cNvSpPr txBox="1">
            <a:spLocks/>
          </p:cNvSpPr>
          <p:nvPr/>
        </p:nvSpPr>
        <p:spPr>
          <a:xfrm>
            <a:off x="321416" y="1013585"/>
            <a:ext cx="9902635" cy="318927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All new feature development will be delivered through the BC Connector</a:t>
            </a:r>
          </a:p>
          <a:p>
            <a:r>
              <a:rPr lang="en-US" sz="2400" dirty="0"/>
              <a:t>We will continue to fully support the existing connector</a:t>
            </a:r>
          </a:p>
          <a:p>
            <a:pPr lvl="1"/>
            <a:r>
              <a:rPr lang="en-US" sz="2000" dirty="0"/>
              <a:t>The existing connector is targeted for sunsetting in version 31 (Wave 2 2027)</a:t>
            </a:r>
          </a:p>
          <a:p>
            <a:r>
              <a:rPr lang="en-US" sz="2400" dirty="0"/>
              <a:t>These features are already available in the LS Retail extension </a:t>
            </a:r>
            <a:br>
              <a:rPr lang="en-US" sz="2400" dirty="0"/>
            </a:br>
            <a:r>
              <a:rPr lang="en-US" sz="2400" dirty="0"/>
              <a:t>for Microsoft Shopify Connector</a:t>
            </a:r>
          </a:p>
          <a:p>
            <a:r>
              <a:rPr lang="en-US" sz="2400" dirty="0"/>
              <a:t>Smart Order Routing remains a work in progress</a:t>
            </a:r>
          </a:p>
          <a:p>
            <a:r>
              <a:rPr lang="en-US" sz="2400" dirty="0"/>
              <a:t>During this transition, we will focus on actively supporting </a:t>
            </a:r>
            <a:br>
              <a:rPr lang="en-US" sz="2400" dirty="0"/>
            </a:br>
            <a:r>
              <a:rPr lang="en-US" sz="2400" dirty="0"/>
              <a:t>partners and clients migrating to the new solution</a:t>
            </a:r>
          </a:p>
        </p:txBody>
      </p:sp>
    </p:spTree>
    <p:extLst>
      <p:ext uri="{BB962C8B-B14F-4D97-AF65-F5344CB8AC3E}">
        <p14:creationId xmlns:p14="http://schemas.microsoft.com/office/powerpoint/2010/main" val="261515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5982-BCA2-97DF-E87A-7B5CBB18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073" y="1910788"/>
            <a:ext cx="10385927" cy="692589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Shopify</a:t>
            </a:r>
            <a:br>
              <a:rPr lang="en-US" sz="8000" dirty="0"/>
            </a:br>
            <a:r>
              <a:rPr lang="en-US" sz="8000" dirty="0"/>
              <a:t>Demo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49D9E-01D4-543C-223A-1E03F6F4E645}"/>
              </a:ext>
            </a:extLst>
          </p:cNvPr>
          <p:cNvSpPr/>
          <p:nvPr/>
        </p:nvSpPr>
        <p:spPr>
          <a:xfrm>
            <a:off x="11277600" y="385068"/>
            <a:ext cx="914400" cy="184638"/>
          </a:xfrm>
          <a:prstGeom prst="rect">
            <a:avLst/>
          </a:pr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B1E3-6FDD-2948-5A3A-A843F274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488536"/>
            <a:ext cx="4926190" cy="12809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>
                <a:solidFill>
                  <a:schemeClr val="bg1"/>
                </a:solidFill>
              </a:rPr>
              <a:t>Google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Local </a:t>
            </a:r>
            <a:br>
              <a:rPr lang="en-US" sz="4900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Inventory</a:t>
            </a:r>
            <a:br>
              <a:rPr lang="en-US" sz="4900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Ads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DD6DF6-03B2-864A-A8FD-1230AEB22A80}"/>
              </a:ext>
            </a:extLst>
          </p:cNvPr>
          <p:cNvSpPr/>
          <p:nvPr/>
        </p:nvSpPr>
        <p:spPr>
          <a:xfrm>
            <a:off x="11212583" y="376191"/>
            <a:ext cx="914400" cy="184638"/>
          </a:xfrm>
          <a:prstGeom prst="rect">
            <a:avLst/>
          </a:pr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168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C1B7A1-2BF0-3A95-6D7D-DB02B4DBA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088259"/>
            <a:ext cx="5572898" cy="1945122"/>
          </a:xfrm>
        </p:spPr>
        <p:txBody>
          <a:bodyPr/>
          <a:lstStyle/>
          <a:p>
            <a:r>
              <a:rPr lang="en-US" sz="3600" dirty="0"/>
              <a:t>eCommerce for </a:t>
            </a:r>
          </a:p>
          <a:p>
            <a:r>
              <a:rPr lang="en-US" sz="3600" dirty="0"/>
              <a:t>LS Central</a:t>
            </a:r>
          </a:p>
          <a:p>
            <a:r>
              <a:rPr lang="en-US" sz="3600" dirty="0">
                <a:latin typeface="Aptos Light" panose="020B0004020202020204" pitchFamily="34" charset="0"/>
              </a:rPr>
              <a:t>What’s new?</a:t>
            </a:r>
          </a:p>
          <a:p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FA21D-8CBB-812F-C5C9-4FF735D8D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6729" y="4351014"/>
            <a:ext cx="2466612" cy="482341"/>
          </a:xfrm>
        </p:spPr>
        <p:txBody>
          <a:bodyPr/>
          <a:lstStyle/>
          <a:p>
            <a:r>
              <a:rPr lang="en-US" dirty="0"/>
              <a:t>Petur Thor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609E8E-2E3D-80EA-0B4C-DFBE82C1CB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6729" y="4808641"/>
            <a:ext cx="2466612" cy="482341"/>
          </a:xfrm>
        </p:spPr>
        <p:txBody>
          <a:bodyPr/>
          <a:lstStyle/>
          <a:p>
            <a:r>
              <a:rPr lang="en-US" dirty="0"/>
              <a:t>Sigurdsson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E5EA532-820F-E610-6431-735087DD5E59}"/>
              </a:ext>
            </a:extLst>
          </p:cNvPr>
          <p:cNvSpPr txBox="1">
            <a:spLocks/>
          </p:cNvSpPr>
          <p:nvPr/>
        </p:nvSpPr>
        <p:spPr>
          <a:xfrm>
            <a:off x="9014565" y="4351014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Bjarni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965C204-D504-2FAA-A14C-841925FFC20E}"/>
              </a:ext>
            </a:extLst>
          </p:cNvPr>
          <p:cNvSpPr txBox="1">
            <a:spLocks/>
          </p:cNvSpPr>
          <p:nvPr/>
        </p:nvSpPr>
        <p:spPr>
          <a:xfrm>
            <a:off x="9014565" y="4808641"/>
            <a:ext cx="2466612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Asmundsson</a:t>
            </a:r>
          </a:p>
        </p:txBody>
      </p:sp>
    </p:spTree>
    <p:extLst>
      <p:ext uri="{BB962C8B-B14F-4D97-AF65-F5344CB8AC3E}">
        <p14:creationId xmlns:p14="http://schemas.microsoft.com/office/powerpoint/2010/main" val="126310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24036E4-15BB-20D4-DEDB-5A80E1C7A8D7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80280" y="2859353"/>
            <a:ext cx="1406486" cy="817724"/>
          </a:xfrm>
          <a:prstGeom prst="rect">
            <a:avLst/>
          </a:prstGeom>
        </p:spPr>
      </p:pic>
      <p:pic>
        <p:nvPicPr>
          <p:cNvPr id="1773" name="Google Shape;1773;p228"/>
          <p:cNvPicPr preferRelativeResize="0"/>
          <p:nvPr/>
        </p:nvPicPr>
        <p:blipFill rotWithShape="1">
          <a:blip r:embed="rId4">
            <a:alphaModFix/>
          </a:blip>
          <a:srcRect t="49" b="59"/>
          <a:stretch/>
        </p:blipFill>
        <p:spPr>
          <a:xfrm>
            <a:off x="8343327" y="686830"/>
            <a:ext cx="2842203" cy="54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28"/>
          <p:cNvPicPr preferRelativeResize="0"/>
          <p:nvPr/>
        </p:nvPicPr>
        <p:blipFill rotWithShape="1">
          <a:blip r:embed="rId5">
            <a:alphaModFix/>
          </a:blip>
          <a:srcRect b="33448"/>
          <a:stretch/>
        </p:blipFill>
        <p:spPr>
          <a:xfrm>
            <a:off x="7033297" y="2651461"/>
            <a:ext cx="766667" cy="1555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28"/>
          <p:cNvCxnSpPr/>
          <p:nvPr/>
        </p:nvCxnSpPr>
        <p:spPr>
          <a:xfrm>
            <a:off x="5773031" y="3351800"/>
            <a:ext cx="1174000" cy="0"/>
          </a:xfrm>
          <a:prstGeom prst="straightConnector1">
            <a:avLst/>
          </a:prstGeom>
          <a:noFill/>
          <a:ln w="9525" cap="flat" cmpd="sng">
            <a:solidFill>
              <a:srgbClr val="FBBC04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777" name="Google Shape;1777;p228"/>
          <p:cNvGrpSpPr/>
          <p:nvPr/>
        </p:nvGrpSpPr>
        <p:grpSpPr>
          <a:xfrm>
            <a:off x="4804368" y="5145000"/>
            <a:ext cx="3767233" cy="561600"/>
            <a:chOff x="3603275" y="3858750"/>
            <a:chExt cx="2825425" cy="421200"/>
          </a:xfrm>
        </p:grpSpPr>
        <p:grpSp>
          <p:nvGrpSpPr>
            <p:cNvPr id="1778" name="Google Shape;1778;p228"/>
            <p:cNvGrpSpPr/>
            <p:nvPr/>
          </p:nvGrpSpPr>
          <p:grpSpPr>
            <a:xfrm>
              <a:off x="3603275" y="3858750"/>
              <a:ext cx="2825425" cy="421200"/>
              <a:chOff x="3603275" y="3858750"/>
              <a:chExt cx="2825425" cy="421200"/>
            </a:xfrm>
          </p:grpSpPr>
          <p:sp>
            <p:nvSpPr>
              <p:cNvPr id="1779" name="Google Shape;1779;p228"/>
              <p:cNvSpPr/>
              <p:nvPr/>
            </p:nvSpPr>
            <p:spPr>
              <a:xfrm>
                <a:off x="3603275" y="3858750"/>
                <a:ext cx="2298000" cy="42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467" b="0" i="0" u="none" strike="noStrike" kern="0" cap="none" spc="0" normalizeH="0" baseline="0" noProof="0">
                    <a:ln>
                      <a:noFill/>
                    </a:ln>
                    <a:solidFill>
                      <a:srgbClr val="80868B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"/>
                    <a:cs typeface="Google Sans"/>
                    <a:sym typeface="Google Sans"/>
                  </a:rPr>
                  <a:t>See What’s In Store</a:t>
                </a: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80868B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</p:txBody>
          </p:sp>
          <p:cxnSp>
            <p:nvCxnSpPr>
              <p:cNvPr id="1780" name="Google Shape;1780;p228"/>
              <p:cNvCxnSpPr/>
              <p:nvPr/>
            </p:nvCxnSpPr>
            <p:spPr>
              <a:xfrm rot="10800000" flipH="1">
                <a:off x="5438700" y="4047900"/>
                <a:ext cx="990000" cy="2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BBC04"/>
                </a:solidFill>
                <a:prstDash val="dot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781" name="Google Shape;1781;p228"/>
            <p:cNvGrpSpPr/>
            <p:nvPr/>
          </p:nvGrpSpPr>
          <p:grpSpPr>
            <a:xfrm>
              <a:off x="3909857" y="3880468"/>
              <a:ext cx="203279" cy="311425"/>
              <a:chOff x="3666696" y="3394240"/>
              <a:chExt cx="464002" cy="668869"/>
            </a:xfrm>
          </p:grpSpPr>
          <p:sp>
            <p:nvSpPr>
              <p:cNvPr id="1782" name="Google Shape;1782;p228"/>
              <p:cNvSpPr/>
              <p:nvPr/>
            </p:nvSpPr>
            <p:spPr>
              <a:xfrm rot="4499264" flipH="1">
                <a:off x="3753969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28"/>
              <p:cNvSpPr/>
              <p:nvPr/>
            </p:nvSpPr>
            <p:spPr>
              <a:xfrm rot="-4499264">
                <a:off x="3574601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/>
                    <a:sym typeface="Arial"/>
                  </a:rPr>
                  <a:t> </a:t>
                </a: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28"/>
              <p:cNvSpPr/>
              <p:nvPr/>
            </p:nvSpPr>
            <p:spPr>
              <a:xfrm>
                <a:off x="3671098" y="3394240"/>
                <a:ext cx="459600" cy="459600"/>
              </a:xfrm>
              <a:prstGeom prst="star32">
                <a:avLst>
                  <a:gd name="adj" fmla="val 47363"/>
                </a:avLst>
              </a:pr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5" name="Google Shape;1785;p228"/>
              <p:cNvSpPr/>
              <p:nvPr/>
            </p:nvSpPr>
            <p:spPr>
              <a:xfrm>
                <a:off x="3728388" y="3451529"/>
                <a:ext cx="345000" cy="345000"/>
              </a:xfrm>
              <a:prstGeom prst="ellipse">
                <a:avLst/>
              </a:prstGeom>
              <a:solidFill>
                <a:srgbClr val="FDE2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667" b="0" i="0" u="none" strike="noStrike" kern="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"/>
                    <a:cs typeface="Google Sans"/>
                    <a:sym typeface="Google Sans"/>
                  </a:rPr>
                  <a:t> </a:t>
                </a: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6" name="Google Shape;1786;p228"/>
              <p:cNvSpPr/>
              <p:nvPr/>
            </p:nvSpPr>
            <p:spPr>
              <a:xfrm>
                <a:off x="3801793" y="3548453"/>
                <a:ext cx="197840" cy="150876"/>
              </a:xfrm>
              <a:custGeom>
                <a:avLst/>
                <a:gdLst/>
                <a:ahLst/>
                <a:cxnLst/>
                <a:rect l="l" t="t" r="r" b="b"/>
                <a:pathLst>
                  <a:path w="274778" h="209550" extrusionOk="0">
                    <a:moveTo>
                      <a:pt x="238157" y="0"/>
                    </a:moveTo>
                    <a:lnTo>
                      <a:pt x="236402" y="59"/>
                    </a:lnTo>
                    <a:lnTo>
                      <a:pt x="234646" y="176"/>
                    </a:lnTo>
                    <a:lnTo>
                      <a:pt x="232891" y="351"/>
                    </a:lnTo>
                    <a:lnTo>
                      <a:pt x="231195" y="644"/>
                    </a:lnTo>
                    <a:lnTo>
                      <a:pt x="229440" y="1053"/>
                    </a:lnTo>
                    <a:lnTo>
                      <a:pt x="227743" y="1521"/>
                    </a:lnTo>
                    <a:lnTo>
                      <a:pt x="226047" y="2048"/>
                    </a:lnTo>
                    <a:lnTo>
                      <a:pt x="224409" y="2691"/>
                    </a:lnTo>
                    <a:lnTo>
                      <a:pt x="222771" y="3393"/>
                    </a:lnTo>
                    <a:lnTo>
                      <a:pt x="221133" y="4212"/>
                    </a:lnTo>
                    <a:lnTo>
                      <a:pt x="219553" y="5090"/>
                    </a:lnTo>
                    <a:lnTo>
                      <a:pt x="218032" y="6026"/>
                    </a:lnTo>
                    <a:lnTo>
                      <a:pt x="216511" y="7079"/>
                    </a:lnTo>
                    <a:lnTo>
                      <a:pt x="215049" y="8190"/>
                    </a:lnTo>
                    <a:lnTo>
                      <a:pt x="213645" y="9419"/>
                    </a:lnTo>
                    <a:lnTo>
                      <a:pt x="212299" y="10706"/>
                    </a:lnTo>
                    <a:lnTo>
                      <a:pt x="109338" y="113550"/>
                    </a:lnTo>
                    <a:lnTo>
                      <a:pt x="108928" y="113901"/>
                    </a:lnTo>
                    <a:lnTo>
                      <a:pt x="108460" y="114252"/>
                    </a:lnTo>
                    <a:lnTo>
                      <a:pt x="107992" y="114486"/>
                    </a:lnTo>
                    <a:lnTo>
                      <a:pt x="107524" y="114720"/>
                    </a:lnTo>
                    <a:lnTo>
                      <a:pt x="106998" y="114896"/>
                    </a:lnTo>
                    <a:lnTo>
                      <a:pt x="106471" y="115013"/>
                    </a:lnTo>
                    <a:lnTo>
                      <a:pt x="105945" y="115130"/>
                    </a:lnTo>
                    <a:lnTo>
                      <a:pt x="104892" y="115130"/>
                    </a:lnTo>
                    <a:lnTo>
                      <a:pt x="104365" y="115013"/>
                    </a:lnTo>
                    <a:lnTo>
                      <a:pt x="103897" y="114896"/>
                    </a:lnTo>
                    <a:lnTo>
                      <a:pt x="103371" y="114720"/>
                    </a:lnTo>
                    <a:lnTo>
                      <a:pt x="102903" y="114486"/>
                    </a:lnTo>
                    <a:lnTo>
                      <a:pt x="102435" y="114252"/>
                    </a:lnTo>
                    <a:lnTo>
                      <a:pt x="101967" y="113901"/>
                    </a:lnTo>
                    <a:lnTo>
                      <a:pt x="101557" y="113550"/>
                    </a:lnTo>
                    <a:lnTo>
                      <a:pt x="62479" y="74472"/>
                    </a:lnTo>
                    <a:lnTo>
                      <a:pt x="61075" y="73126"/>
                    </a:lnTo>
                    <a:lnTo>
                      <a:pt x="59671" y="71956"/>
                    </a:lnTo>
                    <a:lnTo>
                      <a:pt x="58208" y="70786"/>
                    </a:lnTo>
                    <a:lnTo>
                      <a:pt x="56746" y="69733"/>
                    </a:lnTo>
                    <a:lnTo>
                      <a:pt x="55166" y="68797"/>
                    </a:lnTo>
                    <a:lnTo>
                      <a:pt x="53587" y="67919"/>
                    </a:lnTo>
                    <a:lnTo>
                      <a:pt x="52007" y="67100"/>
                    </a:lnTo>
                    <a:lnTo>
                      <a:pt x="50369" y="66398"/>
                    </a:lnTo>
                    <a:lnTo>
                      <a:pt x="48673" y="65755"/>
                    </a:lnTo>
                    <a:lnTo>
                      <a:pt x="47035" y="65228"/>
                    </a:lnTo>
                    <a:lnTo>
                      <a:pt x="45280" y="64760"/>
                    </a:lnTo>
                    <a:lnTo>
                      <a:pt x="43583" y="64409"/>
                    </a:lnTo>
                    <a:lnTo>
                      <a:pt x="41828" y="64117"/>
                    </a:lnTo>
                    <a:lnTo>
                      <a:pt x="40073" y="63883"/>
                    </a:lnTo>
                    <a:lnTo>
                      <a:pt x="38318" y="63766"/>
                    </a:lnTo>
                    <a:lnTo>
                      <a:pt x="36563" y="63707"/>
                    </a:lnTo>
                    <a:lnTo>
                      <a:pt x="34808" y="63766"/>
                    </a:lnTo>
                    <a:lnTo>
                      <a:pt x="33053" y="63883"/>
                    </a:lnTo>
                    <a:lnTo>
                      <a:pt x="31356" y="64117"/>
                    </a:lnTo>
                    <a:lnTo>
                      <a:pt x="29601" y="64409"/>
                    </a:lnTo>
                    <a:lnTo>
                      <a:pt x="27846" y="64760"/>
                    </a:lnTo>
                    <a:lnTo>
                      <a:pt x="26150" y="65228"/>
                    </a:lnTo>
                    <a:lnTo>
                      <a:pt x="24453" y="65755"/>
                    </a:lnTo>
                    <a:lnTo>
                      <a:pt x="22815" y="66398"/>
                    </a:lnTo>
                    <a:lnTo>
                      <a:pt x="21177" y="67100"/>
                    </a:lnTo>
                    <a:lnTo>
                      <a:pt x="19539" y="67919"/>
                    </a:lnTo>
                    <a:lnTo>
                      <a:pt x="18018" y="68797"/>
                    </a:lnTo>
                    <a:lnTo>
                      <a:pt x="16439" y="69733"/>
                    </a:lnTo>
                    <a:lnTo>
                      <a:pt x="14918" y="70786"/>
                    </a:lnTo>
                    <a:lnTo>
                      <a:pt x="13514" y="71956"/>
                    </a:lnTo>
                    <a:lnTo>
                      <a:pt x="12051" y="73126"/>
                    </a:lnTo>
                    <a:lnTo>
                      <a:pt x="10706" y="74472"/>
                    </a:lnTo>
                    <a:lnTo>
                      <a:pt x="9419" y="75817"/>
                    </a:lnTo>
                    <a:lnTo>
                      <a:pt x="8190" y="77221"/>
                    </a:lnTo>
                    <a:lnTo>
                      <a:pt x="7079" y="78684"/>
                    </a:lnTo>
                    <a:lnTo>
                      <a:pt x="6026" y="80205"/>
                    </a:lnTo>
                    <a:lnTo>
                      <a:pt x="5031" y="81726"/>
                    </a:lnTo>
                    <a:lnTo>
                      <a:pt x="4154" y="83305"/>
                    </a:lnTo>
                    <a:lnTo>
                      <a:pt x="3393" y="84885"/>
                    </a:lnTo>
                    <a:lnTo>
                      <a:pt x="2691" y="86581"/>
                    </a:lnTo>
                    <a:lnTo>
                      <a:pt x="2048" y="88219"/>
                    </a:lnTo>
                    <a:lnTo>
                      <a:pt x="1521" y="89916"/>
                    </a:lnTo>
                    <a:lnTo>
                      <a:pt x="1053" y="91612"/>
                    </a:lnTo>
                    <a:lnTo>
                      <a:pt x="644" y="93309"/>
                    </a:lnTo>
                    <a:lnTo>
                      <a:pt x="351" y="95064"/>
                    </a:lnTo>
                    <a:lnTo>
                      <a:pt x="176" y="96819"/>
                    </a:lnTo>
                    <a:lnTo>
                      <a:pt x="0" y="98574"/>
                    </a:lnTo>
                    <a:lnTo>
                      <a:pt x="0" y="100329"/>
                    </a:lnTo>
                    <a:lnTo>
                      <a:pt x="0" y="102084"/>
                    </a:lnTo>
                    <a:lnTo>
                      <a:pt x="176" y="103839"/>
                    </a:lnTo>
                    <a:lnTo>
                      <a:pt x="351" y="105594"/>
                    </a:lnTo>
                    <a:lnTo>
                      <a:pt x="644" y="107291"/>
                    </a:lnTo>
                    <a:lnTo>
                      <a:pt x="1053" y="109046"/>
                    </a:lnTo>
                    <a:lnTo>
                      <a:pt x="1521" y="110742"/>
                    </a:lnTo>
                    <a:lnTo>
                      <a:pt x="2048" y="112439"/>
                    </a:lnTo>
                    <a:lnTo>
                      <a:pt x="2691" y="114077"/>
                    </a:lnTo>
                    <a:lnTo>
                      <a:pt x="3393" y="115715"/>
                    </a:lnTo>
                    <a:lnTo>
                      <a:pt x="4154" y="117353"/>
                    </a:lnTo>
                    <a:lnTo>
                      <a:pt x="5031" y="118932"/>
                    </a:lnTo>
                    <a:lnTo>
                      <a:pt x="6026" y="120453"/>
                    </a:lnTo>
                    <a:lnTo>
                      <a:pt x="7079" y="121974"/>
                    </a:lnTo>
                    <a:lnTo>
                      <a:pt x="8190" y="123437"/>
                    </a:lnTo>
                    <a:lnTo>
                      <a:pt x="9419" y="124841"/>
                    </a:lnTo>
                    <a:lnTo>
                      <a:pt x="10706" y="126186"/>
                    </a:lnTo>
                    <a:lnTo>
                      <a:pt x="85996" y="201477"/>
                    </a:lnTo>
                    <a:lnTo>
                      <a:pt x="86991" y="202471"/>
                    </a:lnTo>
                    <a:lnTo>
                      <a:pt x="88102" y="203407"/>
                    </a:lnTo>
                    <a:lnTo>
                      <a:pt x="89155" y="204226"/>
                    </a:lnTo>
                    <a:lnTo>
                      <a:pt x="90325" y="204987"/>
                    </a:lnTo>
                    <a:lnTo>
                      <a:pt x="91437" y="205747"/>
                    </a:lnTo>
                    <a:lnTo>
                      <a:pt x="92665" y="206391"/>
                    </a:lnTo>
                    <a:lnTo>
                      <a:pt x="93835" y="206976"/>
                    </a:lnTo>
                    <a:lnTo>
                      <a:pt x="95064" y="207502"/>
                    </a:lnTo>
                    <a:lnTo>
                      <a:pt x="96351" y="208029"/>
                    </a:lnTo>
                    <a:lnTo>
                      <a:pt x="97579" y="208438"/>
                    </a:lnTo>
                    <a:lnTo>
                      <a:pt x="98866" y="208731"/>
                    </a:lnTo>
                    <a:lnTo>
                      <a:pt x="100212" y="209024"/>
                    </a:lnTo>
                    <a:lnTo>
                      <a:pt x="101499" y="209258"/>
                    </a:lnTo>
                    <a:lnTo>
                      <a:pt x="102786" y="209433"/>
                    </a:lnTo>
                    <a:lnTo>
                      <a:pt x="104131" y="209492"/>
                    </a:lnTo>
                    <a:lnTo>
                      <a:pt x="105418" y="209550"/>
                    </a:lnTo>
                    <a:lnTo>
                      <a:pt x="106764" y="209492"/>
                    </a:lnTo>
                    <a:lnTo>
                      <a:pt x="108051" y="209433"/>
                    </a:lnTo>
                    <a:lnTo>
                      <a:pt x="109396" y="209258"/>
                    </a:lnTo>
                    <a:lnTo>
                      <a:pt x="110683" y="209024"/>
                    </a:lnTo>
                    <a:lnTo>
                      <a:pt x="111970" y="208731"/>
                    </a:lnTo>
                    <a:lnTo>
                      <a:pt x="113257" y="208438"/>
                    </a:lnTo>
                    <a:lnTo>
                      <a:pt x="114544" y="208029"/>
                    </a:lnTo>
                    <a:lnTo>
                      <a:pt x="115773" y="207502"/>
                    </a:lnTo>
                    <a:lnTo>
                      <a:pt x="117001" y="206976"/>
                    </a:lnTo>
                    <a:lnTo>
                      <a:pt x="118230" y="206391"/>
                    </a:lnTo>
                    <a:lnTo>
                      <a:pt x="119400" y="205747"/>
                    </a:lnTo>
                    <a:lnTo>
                      <a:pt x="120570" y="204987"/>
                    </a:lnTo>
                    <a:lnTo>
                      <a:pt x="121682" y="204226"/>
                    </a:lnTo>
                    <a:lnTo>
                      <a:pt x="122793" y="203407"/>
                    </a:lnTo>
                    <a:lnTo>
                      <a:pt x="123846" y="202471"/>
                    </a:lnTo>
                    <a:lnTo>
                      <a:pt x="124899" y="201477"/>
                    </a:lnTo>
                    <a:lnTo>
                      <a:pt x="264072" y="62479"/>
                    </a:lnTo>
                    <a:lnTo>
                      <a:pt x="265359" y="61133"/>
                    </a:lnTo>
                    <a:lnTo>
                      <a:pt x="266529" y="59729"/>
                    </a:lnTo>
                    <a:lnTo>
                      <a:pt x="267699" y="58267"/>
                    </a:lnTo>
                    <a:lnTo>
                      <a:pt x="268752" y="56746"/>
                    </a:lnTo>
                    <a:lnTo>
                      <a:pt x="269688" y="55225"/>
                    </a:lnTo>
                    <a:lnTo>
                      <a:pt x="270566" y="53645"/>
                    </a:lnTo>
                    <a:lnTo>
                      <a:pt x="271385" y="52007"/>
                    </a:lnTo>
                    <a:lnTo>
                      <a:pt x="272087" y="50369"/>
                    </a:lnTo>
                    <a:lnTo>
                      <a:pt x="272730" y="48731"/>
                    </a:lnTo>
                    <a:lnTo>
                      <a:pt x="273257" y="47035"/>
                    </a:lnTo>
                    <a:lnTo>
                      <a:pt x="273725" y="45338"/>
                    </a:lnTo>
                    <a:lnTo>
                      <a:pt x="274076" y="43583"/>
                    </a:lnTo>
                    <a:lnTo>
                      <a:pt x="274369" y="41828"/>
                    </a:lnTo>
                    <a:lnTo>
                      <a:pt x="274603" y="40132"/>
                    </a:lnTo>
                    <a:lnTo>
                      <a:pt x="274720" y="38377"/>
                    </a:lnTo>
                    <a:lnTo>
                      <a:pt x="274778" y="36622"/>
                    </a:lnTo>
                    <a:lnTo>
                      <a:pt x="274720" y="34867"/>
                    </a:lnTo>
                    <a:lnTo>
                      <a:pt x="274603" y="33111"/>
                    </a:lnTo>
                    <a:lnTo>
                      <a:pt x="274369" y="31356"/>
                    </a:lnTo>
                    <a:lnTo>
                      <a:pt x="274076" y="29601"/>
                    </a:lnTo>
                    <a:lnTo>
                      <a:pt x="273725" y="27905"/>
                    </a:lnTo>
                    <a:lnTo>
                      <a:pt x="273257" y="26208"/>
                    </a:lnTo>
                    <a:lnTo>
                      <a:pt x="272730" y="24512"/>
                    </a:lnTo>
                    <a:lnTo>
                      <a:pt x="272087" y="22815"/>
                    </a:lnTo>
                    <a:lnTo>
                      <a:pt x="271385" y="21177"/>
                    </a:lnTo>
                    <a:lnTo>
                      <a:pt x="270566" y="19598"/>
                    </a:lnTo>
                    <a:lnTo>
                      <a:pt x="269688" y="18018"/>
                    </a:lnTo>
                    <a:lnTo>
                      <a:pt x="268752" y="16439"/>
                    </a:lnTo>
                    <a:lnTo>
                      <a:pt x="267699" y="14976"/>
                    </a:lnTo>
                    <a:lnTo>
                      <a:pt x="266529" y="13514"/>
                    </a:lnTo>
                    <a:lnTo>
                      <a:pt x="265359" y="12110"/>
                    </a:lnTo>
                    <a:lnTo>
                      <a:pt x="264072" y="10706"/>
                    </a:lnTo>
                    <a:lnTo>
                      <a:pt x="262668" y="9419"/>
                    </a:lnTo>
                    <a:lnTo>
                      <a:pt x="261264" y="8190"/>
                    </a:lnTo>
                    <a:lnTo>
                      <a:pt x="259802" y="7079"/>
                    </a:lnTo>
                    <a:lnTo>
                      <a:pt x="258281" y="6026"/>
                    </a:lnTo>
                    <a:lnTo>
                      <a:pt x="256760" y="5090"/>
                    </a:lnTo>
                    <a:lnTo>
                      <a:pt x="255180" y="4212"/>
                    </a:lnTo>
                    <a:lnTo>
                      <a:pt x="253601" y="3393"/>
                    </a:lnTo>
                    <a:lnTo>
                      <a:pt x="251963" y="2691"/>
                    </a:lnTo>
                    <a:lnTo>
                      <a:pt x="250266" y="2048"/>
                    </a:lnTo>
                    <a:lnTo>
                      <a:pt x="248570" y="1521"/>
                    </a:lnTo>
                    <a:lnTo>
                      <a:pt x="246873" y="1053"/>
                    </a:lnTo>
                    <a:lnTo>
                      <a:pt x="245177" y="644"/>
                    </a:lnTo>
                    <a:lnTo>
                      <a:pt x="243422" y="351"/>
                    </a:lnTo>
                    <a:lnTo>
                      <a:pt x="241667" y="176"/>
                    </a:lnTo>
                    <a:lnTo>
                      <a:pt x="239912" y="59"/>
                    </a:lnTo>
                    <a:lnTo>
                      <a:pt x="238157" y="0"/>
                    </a:lnTo>
                    <a:close/>
                  </a:path>
                </a:pathLst>
              </a:custGeom>
              <a:solidFill>
                <a:srgbClr val="F2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</p:txBody>
          </p:sp>
        </p:grpSp>
      </p:grpSp>
      <p:grpSp>
        <p:nvGrpSpPr>
          <p:cNvPr id="1787" name="Google Shape;1787;p228"/>
          <p:cNvGrpSpPr/>
          <p:nvPr/>
        </p:nvGrpSpPr>
        <p:grpSpPr>
          <a:xfrm>
            <a:off x="1056796" y="687006"/>
            <a:ext cx="2842197" cy="5483990"/>
            <a:chOff x="792597" y="515254"/>
            <a:chExt cx="2131648" cy="4112992"/>
          </a:xfrm>
        </p:grpSpPr>
        <p:grpSp>
          <p:nvGrpSpPr>
            <p:cNvPr id="1788" name="Google Shape;1788;p228"/>
            <p:cNvGrpSpPr/>
            <p:nvPr/>
          </p:nvGrpSpPr>
          <p:grpSpPr>
            <a:xfrm>
              <a:off x="792597" y="515254"/>
              <a:ext cx="2131648" cy="4112992"/>
              <a:chOff x="735285" y="719636"/>
              <a:chExt cx="1869867" cy="3608837"/>
            </a:xfrm>
          </p:grpSpPr>
          <p:pic>
            <p:nvPicPr>
              <p:cNvPr id="1789" name="Google Shape;1789;p2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35285" y="719636"/>
                <a:ext cx="1869867" cy="3608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0" name="Google Shape;1790;p228"/>
              <p:cNvSpPr/>
              <p:nvPr/>
            </p:nvSpPr>
            <p:spPr>
              <a:xfrm>
                <a:off x="787875" y="3444750"/>
                <a:ext cx="1756200" cy="789600"/>
              </a:xfrm>
              <a:prstGeom prst="roundRect">
                <a:avLst>
                  <a:gd name="adj" fmla="val 1617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28"/>
              <p:cNvSpPr/>
              <p:nvPr/>
            </p:nvSpPr>
            <p:spPr>
              <a:xfrm>
                <a:off x="787325" y="2262900"/>
                <a:ext cx="1756200" cy="1860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pic>
            <p:nvPicPr>
              <p:cNvPr id="1792" name="Google Shape;1792;p228"/>
              <p:cNvPicPr preferRelativeResize="0"/>
              <p:nvPr/>
            </p:nvPicPr>
            <p:blipFill rotWithShape="1">
              <a:blip r:embed="rId7">
                <a:alphaModFix/>
              </a:blip>
              <a:srcRect l="970" t="53918" r="1048" b="5989"/>
              <a:stretch/>
            </p:blipFill>
            <p:spPr>
              <a:xfrm>
                <a:off x="851700" y="2404875"/>
                <a:ext cx="1656401" cy="17672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93" name="Google Shape;1793;p228"/>
            <p:cNvSpPr/>
            <p:nvPr/>
          </p:nvSpPr>
          <p:spPr>
            <a:xfrm>
              <a:off x="2453375" y="3921700"/>
              <a:ext cx="317700" cy="182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Google Sans Text"/>
                <a:cs typeface="Google Sans Text"/>
                <a:sym typeface="Google Sans Text"/>
              </a:endParaRPr>
            </a:p>
          </p:txBody>
        </p:sp>
        <p:sp>
          <p:nvSpPr>
            <p:cNvPr id="1794" name="Google Shape;1794;p228"/>
            <p:cNvSpPr txBox="1"/>
            <p:nvPr/>
          </p:nvSpPr>
          <p:spPr>
            <a:xfrm>
              <a:off x="2373525" y="3807700"/>
              <a:ext cx="470400" cy="4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67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rPr>
                <a:t>4.8</a:t>
              </a:r>
              <a:endParaRPr kumimoji="0" sz="2067" b="0" i="0" u="none" strike="noStrike" kern="0" cap="none" spc="0" normalizeH="0" baseline="0" noProof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Aptos" panose="020B0004020202020204" pitchFamily="34" charset="0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230"/>
          <p:cNvSpPr txBox="1"/>
          <p:nvPr/>
        </p:nvSpPr>
        <p:spPr>
          <a:xfrm>
            <a:off x="595667" y="60466"/>
            <a:ext cx="10703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Free Local Product Listings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810" name="Google Shape;1810;p230"/>
          <p:cNvCxnSpPr/>
          <p:nvPr/>
        </p:nvCxnSpPr>
        <p:spPr>
          <a:xfrm rot="10800000" flipH="1">
            <a:off x="750600" y="773226"/>
            <a:ext cx="4973200" cy="8000"/>
          </a:xfrm>
          <a:prstGeom prst="straightConnector1">
            <a:avLst/>
          </a:prstGeom>
          <a:noFill/>
          <a:ln w="9525" cap="flat" cmpd="sng">
            <a:solidFill>
              <a:srgbClr val="351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1" name="Google Shape;1811;p230"/>
          <p:cNvSpPr txBox="1"/>
          <p:nvPr/>
        </p:nvSpPr>
        <p:spPr>
          <a:xfrm>
            <a:off x="635267" y="780632"/>
            <a:ext cx="5598800" cy="48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 dirty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Showcase your store’s products </a:t>
            </a:r>
            <a:r>
              <a:rPr kumimoji="0" lang="en" sz="1333" b="1" i="0" u="none" strike="noStrike" kern="0" cap="none" spc="0" normalizeH="0" baseline="0" noProof="0" dirty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for free</a:t>
            </a:r>
            <a:r>
              <a:rPr kumimoji="0" lang="en" sz="1333" b="0" i="0" u="none" strike="noStrike" kern="0" cap="none" spc="0" normalizeH="0" baseline="0" noProof="0" dirty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 on </a:t>
            </a:r>
            <a:r>
              <a:rPr kumimoji="0" lang="en" sz="1333" b="0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Google Search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  <p:grpSp>
        <p:nvGrpSpPr>
          <p:cNvPr id="1812" name="Google Shape;1812;p230"/>
          <p:cNvGrpSpPr/>
          <p:nvPr/>
        </p:nvGrpSpPr>
        <p:grpSpPr>
          <a:xfrm>
            <a:off x="1251208" y="1430013"/>
            <a:ext cx="2374269" cy="4946506"/>
            <a:chOff x="938406" y="1072509"/>
            <a:chExt cx="1780702" cy="3709880"/>
          </a:xfrm>
        </p:grpSpPr>
        <p:sp>
          <p:nvSpPr>
            <p:cNvPr id="1813" name="Google Shape;1813;p230"/>
            <p:cNvSpPr txBox="1"/>
            <p:nvPr/>
          </p:nvSpPr>
          <p:spPr>
            <a:xfrm>
              <a:off x="1417000" y="1072509"/>
              <a:ext cx="8235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4" name="Google Shape;1814;p230"/>
            <p:cNvPicPr preferRelativeResize="0"/>
            <p:nvPr/>
          </p:nvPicPr>
          <p:blipFill rotWithShape="1">
            <a:blip r:embed="rId3">
              <a:alphaModFix/>
            </a:blip>
            <a:srcRect t="49" b="59"/>
            <a:stretch/>
          </p:blipFill>
          <p:spPr>
            <a:xfrm>
              <a:off x="938406" y="1357145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230"/>
          <p:cNvGrpSpPr/>
          <p:nvPr/>
        </p:nvGrpSpPr>
        <p:grpSpPr>
          <a:xfrm>
            <a:off x="8566538" y="1430028"/>
            <a:ext cx="2374269" cy="4946526"/>
            <a:chOff x="6424903" y="1072520"/>
            <a:chExt cx="1780702" cy="3709895"/>
          </a:xfrm>
        </p:grpSpPr>
        <p:sp>
          <p:nvSpPr>
            <p:cNvPr id="1816" name="Google Shape;1816;p230"/>
            <p:cNvSpPr txBox="1"/>
            <p:nvPr/>
          </p:nvSpPr>
          <p:spPr>
            <a:xfrm>
              <a:off x="6727702" y="1072520"/>
              <a:ext cx="11751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rPr>
                <a:t>Google Business Profile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7" name="Google Shape;1817;p230"/>
            <p:cNvPicPr preferRelativeResize="0"/>
            <p:nvPr/>
          </p:nvPicPr>
          <p:blipFill rotWithShape="1">
            <a:blip r:embed="rId4">
              <a:alphaModFix/>
            </a:blip>
            <a:srcRect t="49" b="59"/>
            <a:stretch/>
          </p:blipFill>
          <p:spPr>
            <a:xfrm>
              <a:off x="6424903" y="1357171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230"/>
          <p:cNvGrpSpPr/>
          <p:nvPr/>
        </p:nvGrpSpPr>
        <p:grpSpPr>
          <a:xfrm>
            <a:off x="4908856" y="1430042"/>
            <a:ext cx="2374269" cy="4946529"/>
            <a:chOff x="3681642" y="1072531"/>
            <a:chExt cx="1780702" cy="3709897"/>
          </a:xfrm>
        </p:grpSpPr>
        <p:sp>
          <p:nvSpPr>
            <p:cNvPr id="1819" name="Google Shape;1819;p230"/>
            <p:cNvSpPr txBox="1"/>
            <p:nvPr/>
          </p:nvSpPr>
          <p:spPr>
            <a:xfrm>
              <a:off x="3824675" y="1072531"/>
              <a:ext cx="14946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rPr>
                <a:t>Shopping Tab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endParaRPr>
            </a:p>
          </p:txBody>
        </p:sp>
        <p:grpSp>
          <p:nvGrpSpPr>
            <p:cNvPr id="1820" name="Google Shape;1820;p230"/>
            <p:cNvGrpSpPr/>
            <p:nvPr/>
          </p:nvGrpSpPr>
          <p:grpSpPr>
            <a:xfrm>
              <a:off x="3681642" y="1357184"/>
              <a:ext cx="1780702" cy="3425244"/>
              <a:chOff x="3681642" y="1357184"/>
              <a:chExt cx="1780702" cy="3425244"/>
            </a:xfrm>
          </p:grpSpPr>
          <p:pic>
            <p:nvPicPr>
              <p:cNvPr id="1821" name="Google Shape;1821;p230"/>
              <p:cNvPicPr preferRelativeResize="0"/>
              <p:nvPr/>
            </p:nvPicPr>
            <p:blipFill rotWithShape="1">
              <a:blip r:embed="rId5">
                <a:alphaModFix/>
              </a:blip>
              <a:srcRect t="49" b="59"/>
              <a:stretch/>
            </p:blipFill>
            <p:spPr>
              <a:xfrm>
                <a:off x="3681642" y="1357184"/>
                <a:ext cx="1780702" cy="3425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2" name="Google Shape;1822;p230"/>
              <p:cNvSpPr/>
              <p:nvPr/>
            </p:nvSpPr>
            <p:spPr>
              <a:xfrm>
                <a:off x="3841875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3" name="Google Shape;1823;p230"/>
              <p:cNvSpPr/>
              <p:nvPr/>
            </p:nvSpPr>
            <p:spPr>
              <a:xfrm>
                <a:off x="41616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4" name="Google Shape;1824;p230"/>
              <p:cNvSpPr/>
              <p:nvPr/>
            </p:nvSpPr>
            <p:spPr>
              <a:xfrm>
                <a:off x="448290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5" name="Google Shape;1825;p230"/>
              <p:cNvSpPr/>
              <p:nvPr/>
            </p:nvSpPr>
            <p:spPr>
              <a:xfrm>
                <a:off x="48041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6" name="Google Shape;1826;p230"/>
              <p:cNvSpPr/>
              <p:nvPr/>
            </p:nvSpPr>
            <p:spPr>
              <a:xfrm>
                <a:off x="5133388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7" name="Google Shape;1827;p230"/>
              <p:cNvSpPr/>
              <p:nvPr/>
            </p:nvSpPr>
            <p:spPr>
              <a:xfrm>
                <a:off x="3786825" y="2605400"/>
                <a:ext cx="2883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Red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8" name="Google Shape;1828;p230"/>
              <p:cNvSpPr/>
              <p:nvPr/>
            </p:nvSpPr>
            <p:spPr>
              <a:xfrm>
                <a:off x="40746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Yellow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9" name="Google Shape;1829;p230"/>
              <p:cNvSpPr/>
              <p:nvPr/>
            </p:nvSpPr>
            <p:spPr>
              <a:xfrm>
                <a:off x="43951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Large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0" name="Google Shape;1830;p230"/>
              <p:cNvSpPr/>
              <p:nvPr/>
            </p:nvSpPr>
            <p:spPr>
              <a:xfrm>
                <a:off x="4700651" y="2605400"/>
                <a:ext cx="3852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Electric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1" name="Google Shape;1831;p230"/>
              <p:cNvSpPr/>
              <p:nvPr/>
            </p:nvSpPr>
            <p:spPr>
              <a:xfrm>
                <a:off x="5050850" y="2605400"/>
                <a:ext cx="3171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Blue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" name="Google Shape;1845;p231"/>
          <p:cNvGrpSpPr/>
          <p:nvPr/>
        </p:nvGrpSpPr>
        <p:grpSpPr>
          <a:xfrm>
            <a:off x="878384" y="2332383"/>
            <a:ext cx="3487493" cy="4795243"/>
            <a:chOff x="658788" y="1749288"/>
            <a:chExt cx="2615620" cy="3596432"/>
          </a:xfrm>
        </p:grpSpPr>
        <p:grpSp>
          <p:nvGrpSpPr>
            <p:cNvPr id="1846" name="Google Shape;1846;p231"/>
            <p:cNvGrpSpPr/>
            <p:nvPr/>
          </p:nvGrpSpPr>
          <p:grpSpPr>
            <a:xfrm>
              <a:off x="658788" y="1749287"/>
              <a:ext cx="2615620" cy="3596432"/>
              <a:chOff x="658788" y="1749288"/>
              <a:chExt cx="2615620" cy="3596432"/>
            </a:xfrm>
          </p:grpSpPr>
          <p:grpSp>
            <p:nvGrpSpPr>
              <p:cNvPr id="1847" name="Google Shape;1847;p231"/>
              <p:cNvGrpSpPr/>
              <p:nvPr/>
            </p:nvGrpSpPr>
            <p:grpSpPr>
              <a:xfrm>
                <a:off x="658788" y="1749287"/>
                <a:ext cx="2615620" cy="3596432"/>
                <a:chOff x="658788" y="1749288"/>
                <a:chExt cx="2615620" cy="3596432"/>
              </a:xfrm>
            </p:grpSpPr>
            <p:grpSp>
              <p:nvGrpSpPr>
                <p:cNvPr id="1848" name="Google Shape;1848;p231"/>
                <p:cNvGrpSpPr/>
                <p:nvPr/>
              </p:nvGrpSpPr>
              <p:grpSpPr>
                <a:xfrm>
                  <a:off x="658788" y="2120231"/>
                  <a:ext cx="2615620" cy="3225488"/>
                  <a:chOff x="6319000" y="789699"/>
                  <a:chExt cx="2335375" cy="2871951"/>
                </a:xfrm>
              </p:grpSpPr>
              <p:pic>
                <p:nvPicPr>
                  <p:cNvPr id="1849" name="Google Shape;1849;p231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t="47" b="21546"/>
                  <a:stretch/>
                </p:blipFill>
                <p:spPr>
                  <a:xfrm>
                    <a:off x="6319000" y="789699"/>
                    <a:ext cx="1780699" cy="26885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0" name="Google Shape;1850;p231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t="3197" b="8228"/>
                  <a:stretch/>
                </p:blipFill>
                <p:spPr>
                  <a:xfrm>
                    <a:off x="6381625" y="872250"/>
                    <a:ext cx="1654800" cy="2606100"/>
                  </a:xfrm>
                  <a:prstGeom prst="roundRect">
                    <a:avLst>
                      <a:gd name="adj" fmla="val 7669"/>
                    </a:avLst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1" name="Google Shape;1851;p231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l="34844" t="2767" r="34847" b="91870"/>
                  <a:stretch/>
                </p:blipFill>
                <p:spPr>
                  <a:xfrm>
                    <a:off x="6926377" y="872255"/>
                    <a:ext cx="565936" cy="1779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52" name="Google Shape;1852;p231"/>
                  <p:cNvSpPr/>
                  <p:nvPr/>
                </p:nvSpPr>
                <p:spPr>
                  <a:xfrm>
                    <a:off x="6381625" y="1481850"/>
                    <a:ext cx="1884600" cy="2179800"/>
                  </a:xfrm>
                  <a:prstGeom prst="rect">
                    <a:avLst/>
                  </a:prstGeom>
                  <a:solidFill>
                    <a:srgbClr val="FFFFFF">
                      <a:alpha val="8268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53" name="Google Shape;1853;p231"/>
                  <p:cNvGrpSpPr/>
                  <p:nvPr/>
                </p:nvGrpSpPr>
                <p:grpSpPr>
                  <a:xfrm>
                    <a:off x="6926375" y="1595575"/>
                    <a:ext cx="1728000" cy="1581149"/>
                    <a:chOff x="503325" y="3270550"/>
                    <a:chExt cx="1728000" cy="1581149"/>
                  </a:xfrm>
                </p:grpSpPr>
                <p:pic>
                  <p:nvPicPr>
                    <p:cNvPr id="1854" name="Google Shape;1854;p231"/>
                    <p:cNvPicPr preferRelativeResize="0"/>
                    <p:nvPr/>
                  </p:nvPicPr>
                  <p:blipFill>
                    <a:blip r:embed="rId6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03325" y="3270550"/>
                      <a:ext cx="1728000" cy="1581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22000"/>
                        </a:srgbClr>
                      </a:outerShdw>
                    </a:effectLst>
                  </p:spPr>
                </p:pic>
                <p:pic>
                  <p:nvPicPr>
                    <p:cNvPr id="1855" name="Google Shape;1855;p231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4375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6" name="Google Shape;1856;p231"/>
                    <p:cNvPicPr preferRelativeResize="0"/>
                    <p:nvPr/>
                  </p:nvPicPr>
                  <p:blipFill>
                    <a:blip r:embed="rId7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1461150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857" name="Google Shape;1857;p231"/>
                <p:cNvSpPr txBox="1"/>
                <p:nvPr/>
              </p:nvSpPr>
              <p:spPr>
                <a:xfrm>
                  <a:off x="871975" y="1749288"/>
                  <a:ext cx="160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Google Sans"/>
                      <a:cs typeface="Google Sans"/>
                      <a:sym typeface="Google Sans"/>
                    </a:rPr>
                    <a:t>Top of Page Results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pic>
            <p:nvPicPr>
              <p:cNvPr id="1858" name="Google Shape;1858;p231"/>
              <p:cNvPicPr preferRelativeResize="0"/>
              <p:nvPr/>
            </p:nvPicPr>
            <p:blipFill rotWithShape="1">
              <a:blip r:embed="rId8">
                <a:alphaModFix/>
              </a:blip>
              <a:srcRect l="552" t="79843" r="75611" b="7318"/>
              <a:stretch/>
            </p:blipFill>
            <p:spPr>
              <a:xfrm>
                <a:off x="2336075" y="3806225"/>
                <a:ext cx="511200" cy="162300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3C4043">
                    <a:alpha val="51000"/>
                  </a:srgbClr>
                </a:outerShdw>
              </a:effectLst>
            </p:spPr>
          </p:pic>
          <p:sp>
            <p:nvSpPr>
              <p:cNvPr id="1859" name="Google Shape;1859;p231"/>
              <p:cNvSpPr/>
              <p:nvPr/>
            </p:nvSpPr>
            <p:spPr>
              <a:xfrm>
                <a:off x="2481775" y="3849875"/>
                <a:ext cx="299400" cy="75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0" name="Google Shape;1860;p231"/>
              <p:cNvSpPr/>
              <p:nvPr/>
            </p:nvSpPr>
            <p:spPr>
              <a:xfrm>
                <a:off x="2381875" y="3800550"/>
                <a:ext cx="499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Nearby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61" name="Google Shape;1861;p231"/>
            <p:cNvGrpSpPr/>
            <p:nvPr/>
          </p:nvGrpSpPr>
          <p:grpSpPr>
            <a:xfrm>
              <a:off x="1313575" y="3801150"/>
              <a:ext cx="830700" cy="162300"/>
              <a:chOff x="-1032275" y="3820600"/>
              <a:chExt cx="830700" cy="162300"/>
            </a:xfrm>
          </p:grpSpPr>
          <p:sp>
            <p:nvSpPr>
              <p:cNvPr id="1862" name="Google Shape;1862;p231"/>
              <p:cNvSpPr/>
              <p:nvPr/>
            </p:nvSpPr>
            <p:spPr>
              <a:xfrm>
                <a:off x="-1032275" y="3820600"/>
                <a:ext cx="8307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3" name="Google Shape;1863;p231"/>
              <p:cNvSpPr/>
              <p:nvPr/>
            </p:nvSpPr>
            <p:spPr>
              <a:xfrm>
                <a:off x="-984550" y="3825550"/>
                <a:ext cx="760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2.0 mi · Pickup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64" name="Google Shape;1864;p23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-984550" y="38559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231"/>
          <p:cNvGrpSpPr/>
          <p:nvPr/>
        </p:nvGrpSpPr>
        <p:grpSpPr>
          <a:xfrm>
            <a:off x="4640551" y="2353217"/>
            <a:ext cx="2910899" cy="4753568"/>
            <a:chOff x="3480425" y="1749288"/>
            <a:chExt cx="2183174" cy="3565176"/>
          </a:xfrm>
        </p:grpSpPr>
        <p:grpSp>
          <p:nvGrpSpPr>
            <p:cNvPr id="1866" name="Google Shape;1866;p231"/>
            <p:cNvGrpSpPr/>
            <p:nvPr/>
          </p:nvGrpSpPr>
          <p:grpSpPr>
            <a:xfrm>
              <a:off x="3480425" y="1749288"/>
              <a:ext cx="2183174" cy="3565176"/>
              <a:chOff x="3480425" y="1749288"/>
              <a:chExt cx="2183174" cy="3565176"/>
            </a:xfrm>
          </p:grpSpPr>
          <p:grpSp>
            <p:nvGrpSpPr>
              <p:cNvPr id="1867" name="Google Shape;1867;p231"/>
              <p:cNvGrpSpPr/>
              <p:nvPr/>
            </p:nvGrpSpPr>
            <p:grpSpPr>
              <a:xfrm>
                <a:off x="3480425" y="1749288"/>
                <a:ext cx="2183174" cy="3565176"/>
                <a:chOff x="3480425" y="1749288"/>
                <a:chExt cx="2183174" cy="3565176"/>
              </a:xfrm>
            </p:grpSpPr>
            <p:pic>
              <p:nvPicPr>
                <p:cNvPr id="1868" name="Google Shape;1868;p23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t="46" b="22572"/>
                <a:stretch/>
              </p:blipFill>
              <p:spPr>
                <a:xfrm>
                  <a:off x="3480425" y="2120225"/>
                  <a:ext cx="1994374" cy="3020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9" name="Google Shape;1869;p23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4295" t="3560" r="35395" b="90314"/>
                <a:stretch/>
              </p:blipFill>
              <p:spPr>
                <a:xfrm>
                  <a:off x="4160663" y="2285725"/>
                  <a:ext cx="633876" cy="2283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0" name="Google Shape;1870;p23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t="5225" b="12095"/>
                <a:stretch/>
              </p:blipFill>
              <p:spPr>
                <a:xfrm>
                  <a:off x="3524800" y="2213790"/>
                  <a:ext cx="1905600" cy="2839200"/>
                </a:xfrm>
                <a:prstGeom prst="roundRect">
                  <a:avLst>
                    <a:gd name="adj" fmla="val 10256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1871" name="Google Shape;1871;p23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4295" t="2767" r="35395" b="91958"/>
                <a:stretch/>
              </p:blipFill>
              <p:spPr>
                <a:xfrm>
                  <a:off x="4160650" y="2213800"/>
                  <a:ext cx="633876" cy="1965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2" name="Google Shape;1872;p231"/>
                <p:cNvSpPr/>
                <p:nvPr/>
              </p:nvSpPr>
              <p:spPr>
                <a:xfrm>
                  <a:off x="3540136" y="2832863"/>
                  <a:ext cx="1890300" cy="2481600"/>
                </a:xfrm>
                <a:prstGeom prst="rect">
                  <a:avLst/>
                </a:prstGeom>
                <a:solidFill>
                  <a:srgbClr val="FFFFFF">
                    <a:alpha val="826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cs typeface="Arial"/>
                    <a:sym typeface="Arial"/>
                  </a:endParaRPr>
                </a:p>
              </p:txBody>
            </p:sp>
            <p:pic>
              <p:nvPicPr>
                <p:cNvPr id="1873" name="Google Shape;1873;p23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13032" r="4999" b="6898"/>
                <a:stretch/>
              </p:blipFill>
              <p:spPr>
                <a:xfrm>
                  <a:off x="4604700" y="2916566"/>
                  <a:ext cx="1058899" cy="20274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pic>
              <p:nvPicPr>
                <p:cNvPr id="1874" name="Google Shape;1874;p23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4668675" y="4782425"/>
                  <a:ext cx="270150" cy="92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5" name="Google Shape;1875;p231"/>
                <p:cNvSpPr txBox="1"/>
                <p:nvPr/>
              </p:nvSpPr>
              <p:spPr>
                <a:xfrm>
                  <a:off x="3710375" y="1749288"/>
                  <a:ext cx="154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Aptos" panose="020B0004020202020204" pitchFamily="34" charset="0"/>
                      <a:ea typeface="Google Sans"/>
                      <a:cs typeface="Google Sans"/>
                      <a:sym typeface="Google Sans"/>
                    </a:rPr>
                    <a:t>Image Search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sp>
            <p:nvSpPr>
              <p:cNvPr id="1876" name="Google Shape;1876;p231"/>
              <p:cNvSpPr/>
              <p:nvPr/>
            </p:nvSpPr>
            <p:spPr>
              <a:xfrm>
                <a:off x="4640325" y="3675750"/>
                <a:ext cx="947700" cy="29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77" name="Google Shape;1877;p231"/>
            <p:cNvGrpSpPr/>
            <p:nvPr/>
          </p:nvGrpSpPr>
          <p:grpSpPr>
            <a:xfrm>
              <a:off x="4521725" y="3753125"/>
              <a:ext cx="731400" cy="162300"/>
              <a:chOff x="3689275" y="1303500"/>
              <a:chExt cx="731400" cy="162300"/>
            </a:xfrm>
          </p:grpSpPr>
          <p:sp>
            <p:nvSpPr>
              <p:cNvPr id="1878" name="Google Shape;1878;p231"/>
              <p:cNvSpPr/>
              <p:nvPr/>
            </p:nvSpPr>
            <p:spPr>
              <a:xfrm>
                <a:off x="3689275" y="1303500"/>
                <a:ext cx="7314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79" name="Google Shape;1879;p231"/>
              <p:cNvSpPr/>
              <p:nvPr/>
            </p:nvSpPr>
            <p:spPr>
              <a:xfrm>
                <a:off x="3737000" y="1308450"/>
                <a:ext cx="6480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 Text"/>
                    <a:cs typeface="Google Sans Text"/>
                    <a:sym typeface="Google Sans Text"/>
                  </a:rPr>
                  <a:t>4.5mi away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0" name="Google Shape;1880;p231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737000" y="13388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1" name="Google Shape;1881;p231"/>
          <p:cNvGrpSpPr/>
          <p:nvPr/>
        </p:nvGrpSpPr>
        <p:grpSpPr>
          <a:xfrm>
            <a:off x="8278700" y="2332384"/>
            <a:ext cx="3683584" cy="4683131"/>
            <a:chOff x="6209025" y="1749288"/>
            <a:chExt cx="2762688" cy="3512348"/>
          </a:xfrm>
        </p:grpSpPr>
        <p:sp>
          <p:nvSpPr>
            <p:cNvPr id="1882" name="Google Shape;1882;p231"/>
            <p:cNvSpPr/>
            <p:nvPr/>
          </p:nvSpPr>
          <p:spPr>
            <a:xfrm>
              <a:off x="6304025" y="2348650"/>
              <a:ext cx="703800" cy="7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Google Sans Text"/>
                <a:cs typeface="Google Sans Text"/>
                <a:sym typeface="Google Sans Text"/>
              </a:endParaRPr>
            </a:p>
          </p:txBody>
        </p:sp>
        <p:grpSp>
          <p:nvGrpSpPr>
            <p:cNvPr id="1883" name="Google Shape;1883;p231"/>
            <p:cNvGrpSpPr/>
            <p:nvPr/>
          </p:nvGrpSpPr>
          <p:grpSpPr>
            <a:xfrm>
              <a:off x="6209025" y="1749288"/>
              <a:ext cx="2762688" cy="3512348"/>
              <a:chOff x="6209025" y="1749288"/>
              <a:chExt cx="2762688" cy="3512348"/>
            </a:xfrm>
          </p:grpSpPr>
          <p:pic>
            <p:nvPicPr>
              <p:cNvPr id="1884" name="Google Shape;1884;p231"/>
              <p:cNvPicPr preferRelativeResize="0"/>
              <p:nvPr/>
            </p:nvPicPr>
            <p:blipFill rotWithShape="1">
              <a:blip r:embed="rId3">
                <a:alphaModFix/>
              </a:blip>
              <a:srcRect t="46" b="22572"/>
              <a:stretch/>
            </p:blipFill>
            <p:spPr>
              <a:xfrm>
                <a:off x="6209025" y="2120225"/>
                <a:ext cx="1994374" cy="3020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5" name="Google Shape;1885;p231"/>
              <p:cNvPicPr preferRelativeResize="0"/>
              <p:nvPr/>
            </p:nvPicPr>
            <p:blipFill rotWithShape="1">
              <a:blip r:embed="rId5">
                <a:alphaModFix/>
              </a:blip>
              <a:srcRect l="34295" t="3560" r="35395" b="90314"/>
              <a:stretch/>
            </p:blipFill>
            <p:spPr>
              <a:xfrm>
                <a:off x="6889263" y="2242525"/>
                <a:ext cx="633876" cy="228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6" name="Google Shape;1886;p23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397288" y="4781275"/>
                <a:ext cx="270150" cy="9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7" name="Google Shape;1887;p231"/>
              <p:cNvPicPr preferRelativeResize="0"/>
              <p:nvPr/>
            </p:nvPicPr>
            <p:blipFill rotWithShape="1">
              <a:blip r:embed="rId11">
                <a:alphaModFix/>
              </a:blip>
              <a:srcRect l="308" t="-2432" r="317" b="12334"/>
              <a:stretch/>
            </p:blipFill>
            <p:spPr>
              <a:xfrm>
                <a:off x="6263850" y="2242513"/>
                <a:ext cx="1870601" cy="3019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8" name="Google Shape;1888;p231"/>
              <p:cNvSpPr/>
              <p:nvPr/>
            </p:nvSpPr>
            <p:spPr>
              <a:xfrm>
                <a:off x="7418625" y="2301297"/>
                <a:ext cx="703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9" name="Google Shape;1889;p231"/>
              <p:cNvPicPr preferRelativeResize="0"/>
              <p:nvPr/>
            </p:nvPicPr>
            <p:blipFill rotWithShape="1">
              <a:blip r:embed="rId5">
                <a:alphaModFix/>
              </a:blip>
              <a:srcRect l="34295" t="2767" r="35395" b="91958"/>
              <a:stretch/>
            </p:blipFill>
            <p:spPr>
              <a:xfrm>
                <a:off x="6893038" y="2242513"/>
                <a:ext cx="633876" cy="196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0" name="Google Shape;1890;p231"/>
              <p:cNvSpPr/>
              <p:nvPr/>
            </p:nvSpPr>
            <p:spPr>
              <a:xfrm>
                <a:off x="6264849" y="2771975"/>
                <a:ext cx="1890300" cy="2448000"/>
              </a:xfrm>
              <a:prstGeom prst="rect">
                <a:avLst/>
              </a:prstGeom>
              <a:solidFill>
                <a:srgbClr val="FFFFFF">
                  <a:alpha val="826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cs typeface="Arial"/>
                  <a:sym typeface="Arial"/>
                </a:endParaRPr>
              </a:p>
            </p:txBody>
          </p:sp>
          <p:grpSp>
            <p:nvGrpSpPr>
              <p:cNvPr id="1891" name="Google Shape;1891;p231"/>
              <p:cNvGrpSpPr/>
              <p:nvPr/>
            </p:nvGrpSpPr>
            <p:grpSpPr>
              <a:xfrm>
                <a:off x="7007813" y="2908313"/>
                <a:ext cx="1963900" cy="1018450"/>
                <a:chOff x="4756788" y="3376050"/>
                <a:chExt cx="1963900" cy="1018450"/>
              </a:xfrm>
            </p:grpSpPr>
            <p:pic>
              <p:nvPicPr>
                <p:cNvPr id="1892" name="Google Shape;1892;p231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7134" t="6508" r="13411" b="6474"/>
                <a:stretch/>
              </p:blipFill>
              <p:spPr>
                <a:xfrm>
                  <a:off x="4756788" y="3376050"/>
                  <a:ext cx="1963900" cy="1018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sp>
              <p:nvSpPr>
                <p:cNvPr id="1893" name="Google Shape;1893;p231"/>
                <p:cNvSpPr/>
                <p:nvPr/>
              </p:nvSpPr>
              <p:spPr>
                <a:xfrm>
                  <a:off x="5698700" y="4218775"/>
                  <a:ext cx="415200" cy="12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1894" name="Google Shape;1894;p231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5551563" y="4247925"/>
                  <a:ext cx="234950" cy="80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95" name="Google Shape;1895;p231"/>
              <p:cNvSpPr txBox="1"/>
              <p:nvPr/>
            </p:nvSpPr>
            <p:spPr>
              <a:xfrm>
                <a:off x="6394250" y="1749288"/>
                <a:ext cx="1609800" cy="41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Google Sans"/>
                    <a:cs typeface="Google Sans"/>
                    <a:sym typeface="Google Sans"/>
                  </a:rPr>
                  <a:t>Shopping Tab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Aptos" panose="020B0004020202020204" pitchFamily="34" charset="0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896" name="Google Shape;1896;p231"/>
            <p:cNvSpPr/>
            <p:nvPr/>
          </p:nvSpPr>
          <p:spPr>
            <a:xfrm>
              <a:off x="6271700" y="2312497"/>
              <a:ext cx="703800" cy="14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Google Sans Text"/>
                <a:cs typeface="Google Sans Text"/>
                <a:sym typeface="Google Sans Text"/>
              </a:endParaRPr>
            </a:p>
          </p:txBody>
        </p:sp>
      </p:grpSp>
      <p:sp>
        <p:nvSpPr>
          <p:cNvPr id="2" name="Google Shape;1809;p230">
            <a:extLst>
              <a:ext uri="{FF2B5EF4-FFF2-40B4-BE49-F238E27FC236}">
                <a16:creationId xmlns:a16="http://schemas.microsoft.com/office/drawing/2014/main" id="{24A29D31-07B3-2C8D-E86E-C28B7A0F42B3}"/>
              </a:ext>
            </a:extLst>
          </p:cNvPr>
          <p:cNvSpPr txBox="1"/>
          <p:nvPr/>
        </p:nvSpPr>
        <p:spPr>
          <a:xfrm>
            <a:off x="595667" y="60466"/>
            <a:ext cx="10703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3600" b="1" kern="0" dirty="0">
                <a:solidFill>
                  <a:srgbClr val="351C5C"/>
                </a:solidFill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Local inventory Ads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3" name="Google Shape;1810;p230">
            <a:extLst>
              <a:ext uri="{FF2B5EF4-FFF2-40B4-BE49-F238E27FC236}">
                <a16:creationId xmlns:a16="http://schemas.microsoft.com/office/drawing/2014/main" id="{B92B2209-5CD9-43D1-695D-00CED258CD14}"/>
              </a:ext>
            </a:extLst>
          </p:cNvPr>
          <p:cNvCxnSpPr/>
          <p:nvPr/>
        </p:nvCxnSpPr>
        <p:spPr>
          <a:xfrm rot="10800000" flipH="1">
            <a:off x="750600" y="773226"/>
            <a:ext cx="4973200" cy="8000"/>
          </a:xfrm>
          <a:prstGeom prst="straightConnector1">
            <a:avLst/>
          </a:prstGeom>
          <a:noFill/>
          <a:ln w="9525" cap="flat" cmpd="sng">
            <a:solidFill>
              <a:srgbClr val="351C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1811;p230">
            <a:extLst>
              <a:ext uri="{FF2B5EF4-FFF2-40B4-BE49-F238E27FC236}">
                <a16:creationId xmlns:a16="http://schemas.microsoft.com/office/drawing/2014/main" id="{245AFB00-8D25-1466-1095-00A210021981}"/>
              </a:ext>
            </a:extLst>
          </p:cNvPr>
          <p:cNvSpPr txBox="1"/>
          <p:nvPr/>
        </p:nvSpPr>
        <p:spPr>
          <a:xfrm>
            <a:off x="635267" y="780632"/>
            <a:ext cx="5598800" cy="48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 dirty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Drive more in store sales with </a:t>
            </a:r>
            <a:r>
              <a:rPr kumimoji="0" lang="en" sz="1333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Google Sans"/>
                <a:cs typeface="Google Sans"/>
                <a:sym typeface="Google Sans"/>
              </a:rPr>
              <a:t>highly targeted Ads campaigns</a:t>
            </a:r>
            <a:endParaRPr kumimoji="0" sz="1467" b="1" i="0" u="none" strike="noStrike" kern="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C481-8399-F72D-ADB3-E0291E2A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online market-places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F03AF-FBC1-A92F-651E-8A3823F8F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An extendable framework for custom marketplace integrations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Following our Shopify architecture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Default integrations provided by LS Retail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Starting with Shopee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80388C-04FC-DEC4-991B-23D2D80181A0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0D8E-97A0-656F-0B8B-FD4D76907FCB}"/>
              </a:ext>
            </a:extLst>
          </p:cNvPr>
          <p:cNvCxnSpPr/>
          <p:nvPr/>
        </p:nvCxnSpPr>
        <p:spPr>
          <a:xfrm>
            <a:off x="8010939" y="342900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80B11-1371-D84E-54DC-70383E9AE388}"/>
              </a:ext>
            </a:extLst>
          </p:cNvPr>
          <p:cNvCxnSpPr/>
          <p:nvPr/>
        </p:nvCxnSpPr>
        <p:spPr>
          <a:xfrm>
            <a:off x="8010939" y="490993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667F3FD-3997-2B4B-F62E-FE65F2EB1B09}"/>
              </a:ext>
            </a:extLst>
          </p:cNvPr>
          <p:cNvSpPr/>
          <p:nvPr/>
        </p:nvSpPr>
        <p:spPr>
          <a:xfrm>
            <a:off x="8629181" y="456092"/>
            <a:ext cx="914400" cy="184638"/>
          </a:xfrm>
          <a:prstGeom prst="rect">
            <a:avLst/>
          </a:prstGeom>
          <a:solidFill>
            <a:srgbClr val="01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6BF5-60BD-A038-0F2A-AE02910A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0E8F5-6AF3-6C83-65ED-FCABC5B85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 lIns="91440" tIns="45720" rIns="91440" bIns="45720" anchor="t"/>
          <a:lstStyle/>
          <a:p>
            <a:pPr marL="0" indent="0" algn="ctr">
              <a:buNone/>
            </a:pPr>
            <a:r>
              <a:rPr lang="en-US" dirty="0"/>
              <a:t>CF-710 eCommerce for</a:t>
            </a:r>
          </a:p>
          <a:p>
            <a:pPr marL="0" indent="0" algn="ctr">
              <a:buNone/>
            </a:pPr>
            <a:r>
              <a:rPr lang="en-US" dirty="0"/>
              <a:t>LS Central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CF-720 eCommerce for </a:t>
            </a:r>
          </a:p>
          <a:p>
            <a:pPr marL="0" indent="0" algn="ctr">
              <a:buNone/>
            </a:pPr>
            <a:r>
              <a:rPr lang="en-US" dirty="0"/>
              <a:t>LS Central - Shopify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>
                <a:latin typeface="Aptos"/>
              </a:rPr>
              <a:t>CF-730 eCommerce for LS Central - restaurants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6C11EF-A37A-E220-88CF-46D72D1BD5BD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F88D31-7013-36ED-29DF-FF15DF08889F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28EF87F-91D0-0CF0-158A-CC55B671EBB4}"/>
              </a:ext>
            </a:extLst>
          </p:cNvPr>
          <p:cNvSpPr/>
          <p:nvPr/>
        </p:nvSpPr>
        <p:spPr>
          <a:xfrm>
            <a:off x="8664691" y="430787"/>
            <a:ext cx="914400" cy="167853"/>
          </a:xfrm>
          <a:prstGeom prst="rect">
            <a:avLst/>
          </a:pr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959C-6945-DC6D-F492-8CBC78DAD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37C9-3AA7-BBE3-DE1E-086B70725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Roadmap – LS Central v29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E045C4B1-B32F-3D67-5F6E-AB3C1116F2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989" r="3989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FA1B9-B06C-4B77-48CF-72D7D0191A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/>
              <a:t>Magento - Retail</a:t>
            </a:r>
          </a:p>
          <a:p>
            <a:pPr lvl="1"/>
            <a:r>
              <a:rPr lang="en-US" dirty="0"/>
              <a:t>Enhancing Online Refunds</a:t>
            </a:r>
          </a:p>
          <a:p>
            <a:pPr lvl="1"/>
            <a:r>
              <a:rPr lang="en-US" dirty="0"/>
              <a:t>Migration support for </a:t>
            </a:r>
            <a:r>
              <a:rPr lang="en-US" dirty="0" err="1"/>
              <a:t>eCom</a:t>
            </a:r>
            <a:r>
              <a:rPr lang="en-US" dirty="0"/>
              <a:t> API transition to LS Central</a:t>
            </a:r>
          </a:p>
          <a:p>
            <a:pPr lvl="1"/>
            <a:r>
              <a:rPr lang="en-US" dirty="0"/>
              <a:t>Click &amp; Collect improvements (BO support)</a:t>
            </a:r>
          </a:p>
          <a:p>
            <a:pPr marL="0" indent="0">
              <a:buNone/>
            </a:pPr>
            <a:r>
              <a:rPr lang="en-US" b="1" dirty="0"/>
              <a:t>Magento - Hospitality </a:t>
            </a:r>
          </a:p>
          <a:p>
            <a:pPr lvl="1"/>
            <a:r>
              <a:rPr lang="en-US" dirty="0"/>
              <a:t>LS Retail Academy: CF-730 eCommerce for LS Central - restaurants</a:t>
            </a:r>
          </a:p>
          <a:p>
            <a:pPr lvl="1"/>
            <a:r>
              <a:rPr lang="en-US" dirty="0"/>
              <a:t>Support for Tips</a:t>
            </a:r>
          </a:p>
          <a:p>
            <a:pPr marL="0" indent="0">
              <a:buNone/>
            </a:pPr>
            <a:r>
              <a:rPr lang="en-US" b="1" dirty="0"/>
              <a:t>Magento – general</a:t>
            </a:r>
          </a:p>
          <a:p>
            <a:pPr lvl="1"/>
            <a:r>
              <a:rPr lang="en-US" dirty="0" err="1"/>
              <a:t>Hyva</a:t>
            </a:r>
            <a:r>
              <a:rPr lang="en-US" dirty="0"/>
              <a:t> – Theme &amp; Checkout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251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12BF3-E0A2-CFF2-0401-A2A7CD5A1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EB021-BE04-603B-822A-E72C8D529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Roadmap – LS Central v29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A45F956F-3B36-2658-5440-4238571513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989" r="3989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CCCD2-1839-8CE8-B929-C71084D1C7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/>
              <a:t>Shopify</a:t>
            </a:r>
          </a:p>
          <a:p>
            <a:pPr lvl="1"/>
            <a:r>
              <a:rPr lang="en-US" dirty="0"/>
              <a:t>Migration support to LS Central Shopify BC connector</a:t>
            </a:r>
          </a:p>
          <a:p>
            <a:pPr lvl="1"/>
            <a:r>
              <a:rPr lang="en-US" dirty="0"/>
              <a:t>Enhancing Online Refunds</a:t>
            </a:r>
          </a:p>
          <a:p>
            <a:pPr lvl="1"/>
            <a:r>
              <a:rPr lang="en-US" dirty="0"/>
              <a:t>LS Retail Academy: LS Central Shopify BC connector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Online Marketplaces</a:t>
            </a:r>
            <a:endParaRPr lang="en-US" dirty="0"/>
          </a:p>
          <a:p>
            <a:pPr lvl="1"/>
            <a:r>
              <a:rPr lang="en-US" dirty="0"/>
              <a:t>Partner / Project driven feature requests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Ad-hoc review on feature requests from Partners and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75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1A2A7B-3ED6-9FDE-5247-8664DA5132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  <a:cs typeface="Segoe UI"/>
              </a:rPr>
              <a:t>New Product Director</a:t>
            </a:r>
          </a:p>
          <a:p>
            <a:r>
              <a:rPr lang="en-US" dirty="0">
                <a:latin typeface="Aptos Light"/>
                <a:cs typeface="Segoe UI"/>
              </a:rPr>
              <a:t>eCommerce for LS Central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C3ED3-8EDA-3C7F-6DF0-79EBB30D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Bjarni Asmundsson</a:t>
            </a:r>
            <a:endParaRPr lang="en-US"/>
          </a:p>
        </p:txBody>
      </p:sp>
      <p:pic>
        <p:nvPicPr>
          <p:cNvPr id="7" name="Picture Placeholder 6" descr="A person in a suit smiling&#10;&#10;AI-generated content may be incorrect.">
            <a:extLst>
              <a:ext uri="{FF2B5EF4-FFF2-40B4-BE49-F238E27FC236}">
                <a16:creationId xmlns:a16="http://schemas.microsoft.com/office/drawing/2014/main" id="{5FD34FD1-948E-B9BB-6ABD-E44A029E92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533" r="14533"/>
          <a:stretch/>
        </p:blipFill>
        <p:spPr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95321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DE19C-671F-8299-0A02-6032DB842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29B1E27-A100-37DD-2EFF-B3D0653F2DBC}"/>
              </a:ext>
            </a:extLst>
          </p:cNvPr>
          <p:cNvSpPr/>
          <p:nvPr/>
        </p:nvSpPr>
        <p:spPr>
          <a:xfrm>
            <a:off x="364289" y="2470333"/>
            <a:ext cx="2475617" cy="4081517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FBA5EA-95D7-F4D5-2ED8-C651120EBCDA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4F09B2-B499-DDA8-3190-C0C4B0115B20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5AAA2F-0713-EDD0-67D5-E95F8A0DB02D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D3CBBF-2AE9-5F56-F112-B91E02C4F36B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3100949-042C-85CB-DFE2-EBD9D06AA52D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17991604-C339-F1BC-0929-24325D833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8D78BE11-04A7-E8EA-F6C4-CD58244F0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8992195-AB3C-8984-3AF7-89722D12C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41" y="2671960"/>
            <a:ext cx="1724643" cy="97011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9F53734-2D8B-F686-06E1-0CF576A220D4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F7A0AF5-ACE1-A53C-97AE-13E6FD972970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F39E8910-4D59-F035-32D0-1B65DA62E0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036BEEE-FF2F-1C26-3984-E5BB4A9AC701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EE8E03B-39F8-911D-C3DE-86D96FF0352E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903B476-8289-51BF-E269-E83BC23E408D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CFD0DAED-BC53-159E-3A22-EF5C38324D4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2B09EDB-AA04-972E-8D23-E2383C49CAF3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BA933312-FF75-BEA0-3715-58CD769A91D1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1F466-214B-28E7-7C69-D9C53A93F475}"/>
              </a:ext>
            </a:extLst>
          </p:cNvPr>
          <p:cNvSpPr/>
          <p:nvPr/>
        </p:nvSpPr>
        <p:spPr>
          <a:xfrm>
            <a:off x="11016762" y="6321669"/>
            <a:ext cx="1175237" cy="536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E034-564B-4185-9A02-C753F814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301281-2DAE-E680-E38A-2D8CE62B14F0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17B2ED-9EE2-CD7F-EE82-EE8A05D76511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1CB949-7D76-4971-574F-EAD51A388A67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CA41CC-9309-4740-9F01-6007B0B860C9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7F1DE74-FCBD-76B2-2042-4CADC3B760D7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BEB75FCD-5744-D2D0-019A-89392050C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337F98AA-BC41-7F67-1153-B311C5489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6A51DB7-CCD8-FC14-15FC-08BA76A07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41" y="2671960"/>
            <a:ext cx="1724643" cy="9701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2FFC596-8B1E-4DC3-32FB-57E5F8AC2BBA}"/>
              </a:ext>
            </a:extLst>
          </p:cNvPr>
          <p:cNvGrpSpPr/>
          <p:nvPr/>
        </p:nvGrpSpPr>
        <p:grpSpPr>
          <a:xfrm>
            <a:off x="547208" y="3725951"/>
            <a:ext cx="2199811" cy="1167179"/>
            <a:chOff x="9238520" y="4761968"/>
            <a:chExt cx="2199811" cy="1167179"/>
          </a:xfrm>
        </p:grpSpPr>
        <p:pic>
          <p:nvPicPr>
            <p:cNvPr id="27" name="Picture 6" descr="Google logo PNG images free download | Pngimg.com">
              <a:extLst>
                <a:ext uri="{FF2B5EF4-FFF2-40B4-BE49-F238E27FC236}">
                  <a16:creationId xmlns:a16="http://schemas.microsoft.com/office/drawing/2014/main" id="{FEDEE1CA-F32C-BBF3-B6F8-EB8380FFC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448" y="4761968"/>
              <a:ext cx="1753957" cy="116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AD9451-57F0-FF8B-6D47-A4460895955D}"/>
                </a:ext>
              </a:extLst>
            </p:cNvPr>
            <p:cNvSpPr txBox="1"/>
            <p:nvPr/>
          </p:nvSpPr>
          <p:spPr>
            <a:xfrm>
              <a:off x="9238520" y="5544697"/>
              <a:ext cx="21998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Local Inventory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6B3259-3C1C-1FBA-4141-42A248A5613B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AF9605F-25FE-6052-2ED9-ABA2C91571DF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C2B15E28-FD9A-E14E-4FC5-DC6A10C90E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86A866-40D0-6AEB-970D-A7DF4EA3372C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6CB3E0-28B8-84BA-8CFE-1C8E03A1EEDE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E54241A-2F79-B8D4-3816-6538402AC0A0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E5F9AD2-5851-AAD5-9EDB-AD23EFC08B36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0B24B44-AE34-44DA-E079-E98E9A75736C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93DC8C0B-A4AF-4B1B-C697-8A257574BFF2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B3D9856-397A-EFB6-F971-3B3F3ADF1178}"/>
              </a:ext>
            </a:extLst>
          </p:cNvPr>
          <p:cNvSpPr/>
          <p:nvPr/>
        </p:nvSpPr>
        <p:spPr>
          <a:xfrm>
            <a:off x="364289" y="2470333"/>
            <a:ext cx="2475617" cy="4081517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2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799-27CD-B1C7-1E6B-0DC97F58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BA44C9-3488-C344-1EE6-D12DEF4893A6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6D0F81-294B-89BC-B2BB-C051D500B80C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037CD-5E97-0602-8A60-EC765DFC7587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71E8DF-EAD0-F105-FE70-BD2D40AD3A77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9DD326D-E1B3-3A8F-25DB-327900CA9784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4B9C29B7-8D92-730D-7700-EF5FB8C4B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1DDFBC79-6E5C-F782-A3DE-1F4934307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F3EE565-0483-DD4D-76DA-C92B58E1C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41" y="2671960"/>
            <a:ext cx="1724643" cy="97011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420FA3F-8717-7E93-ACE6-806C8BF802DC}"/>
              </a:ext>
            </a:extLst>
          </p:cNvPr>
          <p:cNvGrpSpPr/>
          <p:nvPr/>
        </p:nvGrpSpPr>
        <p:grpSpPr>
          <a:xfrm>
            <a:off x="547208" y="3725951"/>
            <a:ext cx="2199811" cy="1167179"/>
            <a:chOff x="9238520" y="4761968"/>
            <a:chExt cx="2199811" cy="1167179"/>
          </a:xfrm>
        </p:grpSpPr>
        <p:pic>
          <p:nvPicPr>
            <p:cNvPr id="27" name="Picture 6" descr="Google logo PNG images free download | Pngimg.com">
              <a:extLst>
                <a:ext uri="{FF2B5EF4-FFF2-40B4-BE49-F238E27FC236}">
                  <a16:creationId xmlns:a16="http://schemas.microsoft.com/office/drawing/2014/main" id="{4C85348A-7FE6-B374-E5EB-C9D91D26F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448" y="4761968"/>
              <a:ext cx="1753957" cy="1167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B99CE-D947-6218-942C-307AA89B03C6}"/>
                </a:ext>
              </a:extLst>
            </p:cNvPr>
            <p:cNvSpPr txBox="1"/>
            <p:nvPr/>
          </p:nvSpPr>
          <p:spPr>
            <a:xfrm>
              <a:off x="9238520" y="5544697"/>
              <a:ext cx="21998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Local Inventory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AF104-FA90-17F2-DE73-C2D31FC122B9}"/>
              </a:ext>
            </a:extLst>
          </p:cNvPr>
          <p:cNvGrpSpPr/>
          <p:nvPr/>
        </p:nvGrpSpPr>
        <p:grpSpPr>
          <a:xfrm>
            <a:off x="793067" y="4961100"/>
            <a:ext cx="1514049" cy="1429518"/>
            <a:chOff x="834154" y="3465082"/>
            <a:chExt cx="1514049" cy="1429518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1D8BFD78-7ACD-32C3-5737-AEBC68E5B1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11917" y="3465082"/>
              <a:ext cx="918729" cy="91872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41756A-D2B9-DB70-0AFE-62AB3921A8E7}"/>
                </a:ext>
              </a:extLst>
            </p:cNvPr>
            <p:cNvSpPr txBox="1"/>
            <p:nvPr/>
          </p:nvSpPr>
          <p:spPr>
            <a:xfrm>
              <a:off x="834154" y="4309825"/>
              <a:ext cx="1514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3rd party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marketplaces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7580CA-4559-DD8B-6D65-59238C640D9F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8314F17-C0B2-E8AF-8F09-9461717AD535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7DF0282-E542-256C-15DF-A6E21A4320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B80CBE-AF0C-4304-55AF-6B702A6E39E3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9EE06D9-0FA1-7CB1-B667-41CB94696A94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DA573FD-10E0-42D3-BA00-E92906E8075E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E896D60-49EB-4E52-93E7-FF629A1E9615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39B3A3B-3DD1-3D97-BA14-32E193A570F2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0EAC0172-2A47-F2D7-8EFA-CDB5EFCE068F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34A1981-37AA-CACB-0D93-17DADAC8EEA7}"/>
              </a:ext>
            </a:extLst>
          </p:cNvPr>
          <p:cNvSpPr/>
          <p:nvPr/>
        </p:nvSpPr>
        <p:spPr>
          <a:xfrm>
            <a:off x="364289" y="2470333"/>
            <a:ext cx="2475617" cy="4081517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0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0F321-09B4-649D-8811-47039C3AC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0530B0-8AF8-80CC-9C7C-B39B72C16A11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D6ABC9-FBA6-E8C7-D89B-8CB5276E9E20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DB7073-A478-EBB5-2188-B5A3E5979BD6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24FBA-106B-9CBC-BA2C-965130349A2A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FD1376E-51C1-6C8F-D8EB-CC66FB47AA54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ECBB619C-9F56-6477-61DD-DF16C105C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03D7E96F-2272-E8F3-F79C-220D7441F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76703D-AEE4-60B9-B02E-5AEDB43BF78A}"/>
              </a:ext>
            </a:extLst>
          </p:cNvPr>
          <p:cNvGrpSpPr/>
          <p:nvPr/>
        </p:nvGrpSpPr>
        <p:grpSpPr>
          <a:xfrm>
            <a:off x="364289" y="2470333"/>
            <a:ext cx="2475617" cy="4081517"/>
            <a:chOff x="364288" y="2414533"/>
            <a:chExt cx="2475617" cy="40815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292DBA-A333-0253-F18C-9898E10D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840" y="2616160"/>
              <a:ext cx="1724643" cy="97011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D8C5F03-1EB7-65D6-0CD0-44D184452862}"/>
                </a:ext>
              </a:extLst>
            </p:cNvPr>
            <p:cNvGrpSpPr/>
            <p:nvPr/>
          </p:nvGrpSpPr>
          <p:grpSpPr>
            <a:xfrm>
              <a:off x="547207" y="3670151"/>
              <a:ext cx="2199811" cy="1167179"/>
              <a:chOff x="9238520" y="4761968"/>
              <a:chExt cx="2199811" cy="1167179"/>
            </a:xfrm>
          </p:grpSpPr>
          <p:pic>
            <p:nvPicPr>
              <p:cNvPr id="27" name="Picture 6" descr="Google logo PNG images free download | Pngimg.com">
                <a:extLst>
                  <a:ext uri="{FF2B5EF4-FFF2-40B4-BE49-F238E27FC236}">
                    <a16:creationId xmlns:a16="http://schemas.microsoft.com/office/drawing/2014/main" id="{65FC813F-F09A-5AC7-3D98-629C46F315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1448" y="4761968"/>
                <a:ext cx="1753957" cy="1167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9C7875-1C7D-0D40-74C7-2566728A929B}"/>
                  </a:ext>
                </a:extLst>
              </p:cNvPr>
              <p:cNvSpPr txBox="1"/>
              <p:nvPr/>
            </p:nvSpPr>
            <p:spPr>
              <a:xfrm>
                <a:off x="9238520" y="5544697"/>
                <a:ext cx="21998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Local Inventory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A650DE-1D85-39C2-C512-8A8F5377E8C3}"/>
                </a:ext>
              </a:extLst>
            </p:cNvPr>
            <p:cNvGrpSpPr/>
            <p:nvPr/>
          </p:nvGrpSpPr>
          <p:grpSpPr>
            <a:xfrm>
              <a:off x="793066" y="4905300"/>
              <a:ext cx="1514049" cy="1429518"/>
              <a:chOff x="834154" y="3465082"/>
              <a:chExt cx="1514049" cy="1429518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3EEAB1D5-BF32-C23D-2AE6-05700BB9F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11917" y="3465082"/>
                <a:ext cx="918729" cy="91872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8CC43DE-4484-5414-5FD9-86308077F0D5}"/>
                  </a:ext>
                </a:extLst>
              </p:cNvPr>
              <p:cNvSpPr txBox="1"/>
              <p:nvPr/>
            </p:nvSpPr>
            <p:spPr>
              <a:xfrm>
                <a:off x="834154" y="4309825"/>
                <a:ext cx="15140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3rd party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marketplaces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B18A0E9-7DCC-2B44-1085-95808B66B7A7}"/>
                </a:ext>
              </a:extLst>
            </p:cNvPr>
            <p:cNvSpPr/>
            <p:nvPr/>
          </p:nvSpPr>
          <p:spPr>
            <a:xfrm>
              <a:off x="364288" y="2414533"/>
              <a:ext cx="2475617" cy="408151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CF8546-2FD1-C794-3045-17EEE3317CD3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83B3674-D011-04B0-883B-FA0A4368E971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E54DDA9-ED9A-6FFC-523D-C4B89268F6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9E168DF-FAA4-9AC2-03D5-80E3A73E5317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FD856D-1EC5-4E19-1D6C-DB9282E50F4A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50949CE-871D-56AE-2260-E1E1F997A132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C3CC6518-709F-90DF-8844-F3899234FF8F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14B0568-1549-3F9F-F28D-208BD1027EF2}"/>
              </a:ext>
            </a:extLst>
          </p:cNvPr>
          <p:cNvSpPr/>
          <p:nvPr/>
        </p:nvSpPr>
        <p:spPr>
          <a:xfrm>
            <a:off x="9526420" y="3434267"/>
            <a:ext cx="2046198" cy="916771"/>
          </a:xfrm>
          <a:prstGeom prst="roundRect">
            <a:avLst/>
          </a:prstGeom>
          <a:solidFill>
            <a:srgbClr val="8593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</a:rPr>
              <a:t>Commerce </a:t>
            </a:r>
            <a:r>
              <a:rPr lang="is-IS">
                <a:solidFill>
                  <a:srgbClr val="FFFFFF"/>
                </a:solidFill>
                <a:latin typeface="Aptos"/>
              </a:rPr>
              <a:t>Service</a:t>
            </a: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for LS Central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2EA8612-3E88-40AC-ED5B-B4C218FF4CA8}"/>
              </a:ext>
            </a:extLst>
          </p:cNvPr>
          <p:cNvSpPr/>
          <p:nvPr/>
        </p:nvSpPr>
        <p:spPr>
          <a:xfrm>
            <a:off x="9562029" y="5255559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980B6C7-A347-D1DF-2E30-EE8AC222ACB6}"/>
              </a:ext>
            </a:extLst>
          </p:cNvPr>
          <p:cNvSpPr/>
          <p:nvPr/>
        </p:nvSpPr>
        <p:spPr>
          <a:xfrm>
            <a:off x="10640588" y="5274684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Apps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9060F1C6-BE65-120A-0142-89D6C7D4812A}"/>
              </a:ext>
            </a:extLst>
          </p:cNvPr>
          <p:cNvSpPr/>
          <p:nvPr/>
        </p:nvSpPr>
        <p:spPr>
          <a:xfrm rot="10800000">
            <a:off x="8118605" y="3866406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5241DFF-C124-363B-14CA-028C6CCC1953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D08CC840-8860-DBD0-3C8E-904AB3E66861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48727807-AB8B-0D69-10DB-7B55D7FC9B13}"/>
              </a:ext>
            </a:extLst>
          </p:cNvPr>
          <p:cNvSpPr/>
          <p:nvPr/>
        </p:nvSpPr>
        <p:spPr>
          <a:xfrm rot="16200000">
            <a:off x="10259691" y="4641990"/>
            <a:ext cx="579655" cy="341741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C934-AA69-5367-8F4F-2B432A12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A87168-556B-CE20-906E-B82F1B3BB2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7" descr="A person holding a credit card while sitting on a couch&#10;&#10;AI-generated content may be incorrect.">
            <a:extLst>
              <a:ext uri="{FF2B5EF4-FFF2-40B4-BE49-F238E27FC236}">
                <a16:creationId xmlns:a16="http://schemas.microsoft.com/office/drawing/2014/main" id="{851F73F7-DC14-BC44-FC25-987637620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40" r="14140"/>
          <a:stretch>
            <a:fillRect/>
          </a:stretch>
        </p:blipFill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098895C-600F-70AD-9FC5-5DA8141A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10385927" cy="69258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56AD7633-5E0B-461C-8E13-0269A668A595}"/>
              </a:ext>
            </a:extLst>
          </p:cNvPr>
          <p:cNvSpPr/>
          <p:nvPr/>
        </p:nvSpPr>
        <p:spPr>
          <a:xfrm>
            <a:off x="361950" y="999794"/>
            <a:ext cx="3811838" cy="844112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553972-E038-6E86-ED0B-8137F1BB5EE0}"/>
              </a:ext>
            </a:extLst>
          </p:cNvPr>
          <p:cNvGrpSpPr/>
          <p:nvPr/>
        </p:nvGrpSpPr>
        <p:grpSpPr>
          <a:xfrm>
            <a:off x="186965" y="3971149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61923AC-693B-E3F2-ECF9-5E202C8AE0E9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F2A859-2AEB-59BB-9146-9F98516D7FC7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LS Retail extension for Adobe Commerce and Magento</a:t>
              </a:r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A8C972A-B9E6-0D1E-BFA9-9CECDA41BA14}"/>
              </a:ext>
            </a:extLst>
          </p:cNvPr>
          <p:cNvSpPr txBox="1">
            <a:spLocks/>
          </p:cNvSpPr>
          <p:nvPr/>
        </p:nvSpPr>
        <p:spPr>
          <a:xfrm>
            <a:off x="6096000" y="2465726"/>
            <a:ext cx="5878242" cy="12436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Adobe Commerce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Magento</a:t>
            </a:r>
          </a:p>
        </p:txBody>
      </p:sp>
      <p:pic>
        <p:nvPicPr>
          <p:cNvPr id="12" name="Picture 11" descr="Adobe Commerce Review — Pricing, Comparisons, and FAQs">
            <a:extLst>
              <a:ext uri="{FF2B5EF4-FFF2-40B4-BE49-F238E27FC236}">
                <a16:creationId xmlns:a16="http://schemas.microsoft.com/office/drawing/2014/main" id="{D4E89088-3A24-8632-7DDC-0A7EE1FE4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7" y="930600"/>
            <a:ext cx="1905045" cy="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gento Logo PNG Transparent &amp; SVG Vector - Freebie Supply">
            <a:extLst>
              <a:ext uri="{FF2B5EF4-FFF2-40B4-BE49-F238E27FC236}">
                <a16:creationId xmlns:a16="http://schemas.microsoft.com/office/drawing/2014/main" id="{B5D4A445-5D2B-E26A-0072-1B60C04A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28" y="1199970"/>
            <a:ext cx="1630321" cy="4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3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A6667-594C-CB2A-5DA1-856A0BC7B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D036E6C-0754-59D1-3264-34DC73022C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7" descr="A person holding a credit card while sitting on a couch&#10;&#10;AI-generated content may be incorrect.">
            <a:extLst>
              <a:ext uri="{FF2B5EF4-FFF2-40B4-BE49-F238E27FC236}">
                <a16:creationId xmlns:a16="http://schemas.microsoft.com/office/drawing/2014/main" id="{7AEFF847-FCDE-8992-D7E5-80D6317D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40" r="14140"/>
          <a:stretch>
            <a:fillRect/>
          </a:stretch>
        </p:blipFill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886959-67F0-54AD-B597-26E24F32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10385927" cy="69258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7" name="Freeform 32">
            <a:extLst>
              <a:ext uri="{FF2B5EF4-FFF2-40B4-BE49-F238E27FC236}">
                <a16:creationId xmlns:a16="http://schemas.microsoft.com/office/drawing/2014/main" id="{02CC630E-CE83-E25C-921A-D9695C808F44}"/>
              </a:ext>
            </a:extLst>
          </p:cNvPr>
          <p:cNvSpPr/>
          <p:nvPr/>
        </p:nvSpPr>
        <p:spPr>
          <a:xfrm>
            <a:off x="361950" y="999794"/>
            <a:ext cx="3811838" cy="844112"/>
          </a:xfrm>
          <a:custGeom>
            <a:avLst/>
            <a:gdLst>
              <a:gd name="connsiteX0" fmla="*/ 201267 w 2381454"/>
              <a:gd name="connsiteY0" fmla="*/ 0 h 1209291"/>
              <a:gd name="connsiteX1" fmla="*/ 501039 w 2381454"/>
              <a:gd name="connsiteY1" fmla="*/ 0 h 1209291"/>
              <a:gd name="connsiteX2" fmla="*/ 2006737 w 2381454"/>
              <a:gd name="connsiteY2" fmla="*/ 0 h 1209291"/>
              <a:gd name="connsiteX3" fmla="*/ 2152041 w 2381454"/>
              <a:gd name="connsiteY3" fmla="*/ 0 h 1209291"/>
              <a:gd name="connsiteX4" fmla="*/ 2306509 w 2381454"/>
              <a:gd name="connsiteY4" fmla="*/ 0 h 1209291"/>
              <a:gd name="connsiteX5" fmla="*/ 2381454 w 2381454"/>
              <a:gd name="connsiteY5" fmla="*/ 73775 h 1209291"/>
              <a:gd name="connsiteX6" fmla="*/ 2381454 w 2381454"/>
              <a:gd name="connsiteY6" fmla="*/ 1135516 h 1209291"/>
              <a:gd name="connsiteX7" fmla="*/ 2306509 w 2381454"/>
              <a:gd name="connsiteY7" fmla="*/ 1209291 h 1209291"/>
              <a:gd name="connsiteX8" fmla="*/ 2152041 w 2381454"/>
              <a:gd name="connsiteY8" fmla="*/ 1209291 h 1209291"/>
              <a:gd name="connsiteX9" fmla="*/ 2006737 w 2381454"/>
              <a:gd name="connsiteY9" fmla="*/ 1209291 h 1209291"/>
              <a:gd name="connsiteX10" fmla="*/ 779425 w 2381454"/>
              <a:gd name="connsiteY10" fmla="*/ 1209291 h 1209291"/>
              <a:gd name="connsiteX11" fmla="*/ 501039 w 2381454"/>
              <a:gd name="connsiteY11" fmla="*/ 1209291 h 1209291"/>
              <a:gd name="connsiteX12" fmla="*/ 422652 w 2381454"/>
              <a:gd name="connsiteY12" fmla="*/ 1209291 h 1209291"/>
              <a:gd name="connsiteX13" fmla="*/ 201267 w 2381454"/>
              <a:gd name="connsiteY13" fmla="*/ 1209291 h 1209291"/>
              <a:gd name="connsiteX14" fmla="*/ 0 w 2381454"/>
              <a:gd name="connsiteY14" fmla="*/ 1209291 h 1209291"/>
              <a:gd name="connsiteX15" fmla="*/ 0 w 2381454"/>
              <a:gd name="connsiteY15" fmla="*/ 93910 h 1209291"/>
              <a:gd name="connsiteX16" fmla="*/ 26735 w 2381454"/>
              <a:gd name="connsiteY16" fmla="*/ 65014 h 1209291"/>
              <a:gd name="connsiteX17" fmla="*/ 37178 w 2381454"/>
              <a:gd name="connsiteY17" fmla="*/ 27320 h 1209291"/>
              <a:gd name="connsiteX18" fmla="*/ 36764 w 2381454"/>
              <a:gd name="connsiteY18" fmla="*/ 25825 h 1209291"/>
              <a:gd name="connsiteX19" fmla="*/ 145385 w 2381454"/>
              <a:gd name="connsiteY19" fmla="*/ 25825 h 1209291"/>
              <a:gd name="connsiteX20" fmla="*/ 148273 w 2381454"/>
              <a:gd name="connsiteY20" fmla="*/ 21608 h 1209291"/>
              <a:gd name="connsiteX21" fmla="*/ 201267 w 2381454"/>
              <a:gd name="connsiteY21" fmla="*/ 0 h 120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381454" h="1209291">
                <a:moveTo>
                  <a:pt x="201267" y="0"/>
                </a:moveTo>
                <a:lnTo>
                  <a:pt x="501039" y="0"/>
                </a:lnTo>
                <a:lnTo>
                  <a:pt x="2006737" y="0"/>
                </a:lnTo>
                <a:lnTo>
                  <a:pt x="2152041" y="0"/>
                </a:lnTo>
                <a:lnTo>
                  <a:pt x="2306509" y="0"/>
                </a:lnTo>
                <a:cubicBezTo>
                  <a:pt x="2347900" y="0"/>
                  <a:pt x="2381454" y="33030"/>
                  <a:pt x="2381454" y="73775"/>
                </a:cubicBezTo>
                <a:lnTo>
                  <a:pt x="2381454" y="1135516"/>
                </a:lnTo>
                <a:cubicBezTo>
                  <a:pt x="2381454" y="1176261"/>
                  <a:pt x="2347900" y="1209291"/>
                  <a:pt x="2306509" y="1209291"/>
                </a:cubicBezTo>
                <a:lnTo>
                  <a:pt x="2152041" y="1209291"/>
                </a:lnTo>
                <a:lnTo>
                  <a:pt x="2006737" y="1209291"/>
                </a:lnTo>
                <a:lnTo>
                  <a:pt x="779425" y="1209291"/>
                </a:lnTo>
                <a:lnTo>
                  <a:pt x="501039" y="1209291"/>
                </a:lnTo>
                <a:lnTo>
                  <a:pt x="422652" y="1209291"/>
                </a:lnTo>
                <a:lnTo>
                  <a:pt x="201267" y="1209291"/>
                </a:lnTo>
                <a:lnTo>
                  <a:pt x="0" y="1209291"/>
                </a:lnTo>
                <a:lnTo>
                  <a:pt x="0" y="93910"/>
                </a:lnTo>
                <a:lnTo>
                  <a:pt x="26735" y="65014"/>
                </a:lnTo>
                <a:cubicBezTo>
                  <a:pt x="33460" y="53428"/>
                  <a:pt x="37178" y="40691"/>
                  <a:pt x="37178" y="27320"/>
                </a:cubicBezTo>
                <a:lnTo>
                  <a:pt x="36764" y="25825"/>
                </a:lnTo>
                <a:lnTo>
                  <a:pt x="145385" y="25825"/>
                </a:lnTo>
                <a:lnTo>
                  <a:pt x="148273" y="21608"/>
                </a:lnTo>
                <a:cubicBezTo>
                  <a:pt x="161836" y="8257"/>
                  <a:pt x="180572" y="0"/>
                  <a:pt x="201267" y="0"/>
                </a:cubicBezTo>
                <a:close/>
              </a:path>
            </a:pathLst>
          </a:cu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E06F19-D12F-F868-BB16-38FE6C694918}"/>
              </a:ext>
            </a:extLst>
          </p:cNvPr>
          <p:cNvGrpSpPr/>
          <p:nvPr/>
        </p:nvGrpSpPr>
        <p:grpSpPr>
          <a:xfrm>
            <a:off x="186965" y="3971149"/>
            <a:ext cx="1714348" cy="1119188"/>
            <a:chOff x="5024505" y="1986540"/>
            <a:chExt cx="2142989" cy="1399020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83AD44B-E3CF-593E-47CD-635424D83E56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450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33A701-73BD-F1DF-7415-E82B75BA9326}"/>
                </a:ext>
              </a:extLst>
            </p:cNvPr>
            <p:cNvSpPr txBox="1"/>
            <p:nvPr/>
          </p:nvSpPr>
          <p:spPr>
            <a:xfrm flipH="1">
              <a:off x="5143085" y="2339793"/>
              <a:ext cx="1905826" cy="692515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/>
                  <a:ea typeface="+mn-ea"/>
                  <a:cs typeface="Segoe UI"/>
                </a:rPr>
                <a:t>LS Retail extension for Adobe Commerce and Magento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B1E6BD-0C22-BF91-43EB-74A62760B9B3}"/>
              </a:ext>
            </a:extLst>
          </p:cNvPr>
          <p:cNvGrpSpPr/>
          <p:nvPr/>
        </p:nvGrpSpPr>
        <p:grpSpPr>
          <a:xfrm>
            <a:off x="2139467" y="3971149"/>
            <a:ext cx="1714348" cy="1119188"/>
            <a:chOff x="7253355" y="1986540"/>
            <a:chExt cx="2142989" cy="1399020"/>
          </a:xfrm>
          <a:solidFill>
            <a:schemeClr val="bg1"/>
          </a:solidFill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F021942-6E2E-EFEB-6AFE-AD9EDFEEA04B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53355" y="1986540"/>
              <a:ext cx="2142989" cy="139902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191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E22572-4BAF-5405-E06D-231819BA02E5}"/>
                </a:ext>
              </a:extLst>
            </p:cNvPr>
            <p:cNvSpPr txBox="1"/>
            <p:nvPr/>
          </p:nvSpPr>
          <p:spPr>
            <a:xfrm flipH="1">
              <a:off x="7387211" y="2455213"/>
              <a:ext cx="1875275" cy="461677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Segoe UI" panose="020B0502040204020203" pitchFamily="34" charset="0"/>
                </a:rPr>
                <a:t>Unified solution approach</a:t>
              </a:r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C44554-28CD-9EE0-41D7-0BDE3744FCB0}"/>
              </a:ext>
            </a:extLst>
          </p:cNvPr>
          <p:cNvSpPr txBox="1">
            <a:spLocks/>
          </p:cNvSpPr>
          <p:nvPr/>
        </p:nvSpPr>
        <p:spPr>
          <a:xfrm>
            <a:off x="6096000" y="2465726"/>
            <a:ext cx="5878242" cy="12436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Adobe Commerce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/>
                <a:ea typeface="+mn-ea"/>
                <a:cs typeface="Segoe UI"/>
              </a:rPr>
              <a:t>Magento</a:t>
            </a:r>
          </a:p>
        </p:txBody>
      </p:sp>
      <p:pic>
        <p:nvPicPr>
          <p:cNvPr id="15" name="Picture 14" descr="Adobe Commerce Review — Pricing, Comparisons, and FAQs">
            <a:extLst>
              <a:ext uri="{FF2B5EF4-FFF2-40B4-BE49-F238E27FC236}">
                <a16:creationId xmlns:a16="http://schemas.microsoft.com/office/drawing/2014/main" id="{38C4A8CC-BB4A-D5BE-9FA8-BD356E73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27" y="930600"/>
            <a:ext cx="1905045" cy="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agento Logo PNG Transparent &amp; SVG Vector - Freebie Supply">
            <a:extLst>
              <a:ext uri="{FF2B5EF4-FFF2-40B4-BE49-F238E27FC236}">
                <a16:creationId xmlns:a16="http://schemas.microsoft.com/office/drawing/2014/main" id="{1A508C41-9D06-9F57-1889-AF3C567D3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28" y="1199970"/>
            <a:ext cx="1630321" cy="47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10.xml><?xml version="1.0" encoding="utf-8"?>
<a:theme xmlns:a="http://schemas.openxmlformats.org/drawingml/2006/main" name="1_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D295F3DB-3114-9846-9DFD-962311EE858F}" vid="{B0FE714D-A2C7-C543-B6B7-317B8AFBA357}"/>
    </a:ext>
  </a:extLst>
</a:theme>
</file>

<file path=ppt/theme/theme11.xml><?xml version="1.0" encoding="utf-8"?>
<a:theme xmlns:a="http://schemas.openxmlformats.org/drawingml/2006/main" name="2_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12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13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5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6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7.xml><?xml version="1.0" encoding="utf-8"?>
<a:theme xmlns:a="http://schemas.openxmlformats.org/drawingml/2006/main" name="1_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F7F72DC-13AC-684A-8D16-22FBD4596A8D}" vid="{9F64601C-2E7C-F540-8867-C8375E9DFBD2}"/>
    </a:ext>
  </a:extLst>
</a:theme>
</file>

<file path=ppt/theme/theme8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9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2" ma:contentTypeDescription="Create a new document." ma:contentTypeScope="" ma:versionID="b26d0addc757e9bc629c105cd4b7e0b8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880955e65a183ca08db5b65ae0de7cec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6265CE-76E9-4329-A0F4-4B7BBC20B39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24e71b1-7852-457b-a379-b8a36dd80270"/>
    <ds:schemaRef ds:uri="ce89fd82-aec5-4b3b-b0b3-b7f9193dc61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D81BE-9890-4774-AD23-ED3AC8A6C64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724e71b1-7852-457b-a379-b8a36dd80270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ce89fd82-aec5-4b3b-b0b3-b7f9193dc61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cX26 PowerPoint template</Template>
  <TotalTime>11425</TotalTime>
  <Words>709</Words>
  <Application>Microsoft Office PowerPoint</Application>
  <PresentationFormat>Widescreen</PresentationFormat>
  <Paragraphs>227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Eggplant slides</vt:lpstr>
      <vt:lpstr>White slides</vt:lpstr>
      <vt:lpstr>Grey slides</vt:lpstr>
      <vt:lpstr>Title/chapter slides</vt:lpstr>
      <vt:lpstr>Agenda slides</vt:lpstr>
      <vt:lpstr>cX26 Slides</vt:lpstr>
      <vt:lpstr>1_Presenter image title slides</vt:lpstr>
      <vt:lpstr>1_White slides</vt:lpstr>
      <vt:lpstr>White product slides</vt:lpstr>
      <vt:lpstr>1_Colorful slide options</vt:lpstr>
      <vt:lpstr>2_Colorful slide options</vt:lpstr>
      <vt:lpstr>1_Grey slides</vt:lpstr>
      <vt:lpstr>Colorful slide options</vt:lpstr>
      <vt:lpstr>PowerPoint Presentation</vt:lpstr>
      <vt:lpstr>PowerPoint Presentation</vt:lpstr>
      <vt:lpstr>Bjarni Asmundsson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Shopify Demo </vt:lpstr>
      <vt:lpstr>Google  Local  Inventory Ads</vt:lpstr>
      <vt:lpstr>PowerPoint Presentation</vt:lpstr>
      <vt:lpstr>PowerPoint Presentation</vt:lpstr>
      <vt:lpstr>PowerPoint Presentation</vt:lpstr>
      <vt:lpstr>3rd party online market-places</vt:lpstr>
      <vt:lpstr>LS Retail Academy</vt:lpstr>
      <vt:lpstr>Roadmap – LS Central v29</vt:lpstr>
      <vt:lpstr>Roadmap – LS Central v29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Petur Th. Sigurdsson</dc:creator>
  <cp:lastModifiedBy>Bjorn Jonsson</cp:lastModifiedBy>
  <cp:revision>3</cp:revision>
  <dcterms:created xsi:type="dcterms:W3CDTF">2026-02-18T11:18:05Z</dcterms:created>
  <dcterms:modified xsi:type="dcterms:W3CDTF">2026-04-28T09:58:29Z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