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7"/>
  </p:notesMasterIdLst>
  <p:sldIdLst>
    <p:sldId id="334" r:id="rId6"/>
    <p:sldId id="2228" r:id="rId7"/>
    <p:sldId id="2224" r:id="rId8"/>
    <p:sldId id="2225" r:id="rId9"/>
    <p:sldId id="2226" r:id="rId10"/>
    <p:sldId id="2227" r:id="rId11"/>
    <p:sldId id="2229" r:id="rId12"/>
    <p:sldId id="2230" r:id="rId13"/>
    <p:sldId id="2231" r:id="rId14"/>
    <p:sldId id="2232" r:id="rId15"/>
    <p:sldId id="2233" r:id="rId1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08AED9-82D8-470F-9106-FF4B66768EA4}">
          <p14:sldIdLst>
            <p14:sldId id="334"/>
            <p14:sldId id="2228"/>
          </p14:sldIdLst>
        </p14:section>
        <p14:section name="Ikea" id="{BA221C0D-6B2B-475C-B137-5026735F71B5}">
          <p14:sldIdLst>
            <p14:sldId id="2224"/>
            <p14:sldId id="2225"/>
          </p14:sldIdLst>
        </p14:section>
        <p14:section name="Blue Lagoon" id="{E33DC7A8-630D-4C77-8554-B3DBFF6643A5}">
          <p14:sldIdLst>
            <p14:sldId id="2226"/>
            <p14:sldId id="2227"/>
          </p14:sldIdLst>
        </p14:section>
        <p14:section name="adidas" id="{B569F32D-6F62-4118-98BF-C25A615F1FA6}">
          <p14:sldIdLst>
            <p14:sldId id="2229"/>
            <p14:sldId id="2230"/>
          </p14:sldIdLst>
        </p14:section>
        <p14:section name="Waterloo" id="{382096F3-509F-40B6-B0B0-E83E8F50B412}">
          <p14:sldIdLst>
            <p14:sldId id="2231"/>
            <p14:sldId id="2232"/>
          </p14:sldIdLst>
        </p14:section>
        <p14:section name="Roundtable discussion - general" id="{EE4D2B78-1295-46C8-9F7A-1BBFD51C6294}">
          <p14:sldIdLst>
            <p14:sldId id="22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54C"/>
    <a:srgbClr val="70A89E"/>
    <a:srgbClr val="5C948A"/>
    <a:srgbClr val="3E766C"/>
    <a:srgbClr val="F6C370"/>
    <a:srgbClr val="74BBC6"/>
    <a:srgbClr val="FECC9E"/>
    <a:srgbClr val="EFBC64"/>
    <a:srgbClr val="5FCC50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D8C06-0695-CE9A-D063-CCD2DF7BFB78}" v="1" dt="2022-05-15T11:19:44.296"/>
    <p1510:client id="{6FB976AC-F1DD-4982-AB36-89502122A6C0}" v="705" vWet="707" dt="2022-05-15T11:19:58.788"/>
    <p1510:client id="{CFF127E2-8E0F-0045-92E5-F1124E15876B}" v="330" dt="2022-05-15T11:43:14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8503"/>
  </p:normalViewPr>
  <p:slideViewPr>
    <p:cSldViewPr snapToGrid="0">
      <p:cViewPr varScale="1">
        <p:scale>
          <a:sx n="103" d="100"/>
          <a:sy n="103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A40E2-E7A9-4CDA-8EC8-ED992FE61FD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C43CB-0A37-4343-A764-A24CD7BB6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0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89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2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28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45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7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16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71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63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43CB-0A37-4343-A764-A24CD7BB67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8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C2BC-89C9-402D-9DA3-81C0B597D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38F70-DF39-4BF0-B33A-C58C11B98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EE72-A10D-4B62-A83C-2E22534F8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18089-68CD-46FA-AFC4-048D78EB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BBA2F-E72A-45AD-AA43-BC56B45E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5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7853-B32E-482A-B8DB-83532EEC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A7624-0704-4705-A2D6-0CE666F4D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46C00-1207-4CE4-951D-74F2813D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74173-3808-4BE1-9CDA-4C628C37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C1A85-1E5D-4B75-8BF6-B9CD48872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3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055C9-3367-41A7-A835-FE3704D6F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CA89F-CB10-496F-ACFC-DFD285D43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0175-2C2B-4582-9C59-876FBEFF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805A4-905A-41F1-846C-4CA5630F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277A7-6E76-49EC-A3FE-C949BF84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31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333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69345" y="240394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ECC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7479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68E6C80B-DA93-EA34-F230-4DA6A4C6F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88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E6C80B-DA93-EA34-F230-4DA6A4C6F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8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95B5E3D-CB4A-42B4-B4A8-2B0BF3B8AB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12307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95B5E3D-CB4A-42B4-B4A8-2B0BF3B8A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DA92DAC-F488-43C5-9D7F-27FF4541E39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 userDrawn="1"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574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656D9F-25FA-405A-9022-D20B606256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2949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656D9F-25FA-405A-9022-D20B606256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EE6A1B2-F3BE-47E8-B7AB-BED2735E985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 userDrawn="1"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 userDrawn="1"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BAD4D9-14B9-4D74-8ABB-E76DAD68C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8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0642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ADB49A0-8B85-4CDE-8262-9211F1AFE2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 userDrawn="1"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 userDrawn="1"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93F75D9-C30E-4CA2-8807-34327E43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vert="horz" lIns="91440" tIns="0" rIns="0" bIns="45720" rtlCol="0" anchor="ctr"/>
          <a:lstStyle>
            <a:lvl1pPr>
              <a:defRPr lang="en-US" sz="1000" smtClean="0">
                <a:solidFill>
                  <a:srgbClr val="ADAFBB"/>
                </a:solidFill>
              </a:defRPr>
            </a:lvl1pPr>
          </a:lstStyle>
          <a:p>
            <a:fld id="{37F5C94B-8C55-478B-B509-BAE6A06B2E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948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33337E5-F939-452A-8B9D-AD5B5CAF18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2963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33337E5-F939-452A-8B9D-AD5B5CAF1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FE513CA-7CE5-4930-A743-60B6C3068A8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 userDrawn="1"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 userDrawn="1"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970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C571-E73F-4E07-B2AD-060985F5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F5E4-BCA5-4D1F-981E-CE66F51CB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18060-F2E6-4403-8B6E-4CD8D529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D547B-1C21-480B-AD2B-7D700A0B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29698-4D6E-4384-BDB9-233199C2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84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7B69D1-1AC7-4788-B7F1-4214ACF38D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23503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7B69D1-1AC7-4788-B7F1-4214ACF38D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8CC8475-D9DE-4E1C-B79D-4F1693FA344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 userDrawn="1"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 userDrawn="1"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94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22A8FC1-56C6-4CB8-844A-9296528056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2886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22A8FC1-56C6-4CB8-844A-9296528056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88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F3D51A-DDA6-4B22-933D-3CF618BD43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66020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F3D51A-DDA6-4B22-933D-3CF618BD43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C562-AEAF-420A-98CD-A9F699B7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62568-6DF8-453A-8CEB-7A389B372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433A3-8A23-412C-BE26-E5EC4D93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FBAFF-ADBD-411E-A025-70E99571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BD2C0-C24D-4F2D-BF87-CEA17859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2BA9-0975-4E6F-853A-FE181183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1C04-FF17-4A29-9F99-71F64A8BE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A7E84-A548-4966-93EE-DD3A68AC6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E13E7-B411-4DC3-9696-B562B9C2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B9251-5217-479F-A8F0-0D2C75C7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1F6C3-58B1-49B6-ABDF-9F2D6DDF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7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0B9E5-0685-4071-9158-9D5AD983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DDED3-C292-4E99-A32B-3575A8C4E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658AA-7069-4FB5-A06E-84721DDF4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F8514-66C7-43E6-A3AC-017955E39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76C78D-2865-47E6-8DE4-09FC503CF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7F2EB-98B3-426B-AD4E-59809AA30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365F2-E72A-4C65-9DEC-8DB943E4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445FD-7EBA-4065-A272-FDA690347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5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5BC3-1036-4A97-807E-EE1538F5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74A863-842B-4EE3-B725-C51CA705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ED6A4-ADF9-4CFB-A930-350C3498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126F8-677B-43AD-9305-51756E3E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7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6B172-E2F0-4AEC-8DD3-AFFC183D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7B063-D69B-4E46-B180-B0217D3E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3A568-1759-4981-89EA-7DAB0274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7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3C691-4EC9-4416-9D53-BF269D8A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3D252-FCAE-4438-9FE6-4DE114EED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104AE-4540-42BC-ADBA-F6E337AEA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F8D84-14C1-4E9E-9AE7-EBB94D03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A54F-16E6-4135-AC14-DB4A8E51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F7208-495A-4B17-9251-58EBD4DF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0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E836-B731-4103-ADE3-4F454ECD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DAC7E5-C23D-41EB-B8ED-001EC6542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1E319-E941-4EE2-B0F7-051399E30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D3BD3-7C2D-4547-B1D9-C12EE7C3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90EDF-0F75-4E5B-BA4A-94AD590D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599A7-2A85-4006-A0C9-A32FCAD3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20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19.xml"/><Relationship Id="rId9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D8689E-DC1B-43D5-B7FA-97FCD525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325DF-694D-4D05-874E-A688E6B82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9B4F5-E621-49CD-8C62-DE0702522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C5E80-9566-4D2F-B118-E74F4F8530D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E441A-1206-4ABE-9EA9-E5E383CE1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E9797-B833-46B2-A337-5338047CA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0E23-FEE2-4EE3-96A7-DD85F27E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5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  <p:sldLayoutId id="2147483701" r:id="rId13"/>
    <p:sldLayoutId id="2147483702" r:id="rId14"/>
    <p:sldLayoutId id="214748370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33578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2" imgW="344" imgH="344" progId="TCLayout.ActiveDocument.1">
                  <p:embed/>
                </p:oleObj>
              </mc:Choice>
              <mc:Fallback>
                <p:oleObj name="think-cell Slide" r:id="rId12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A767ABE-C4E1-4B07-8DB9-34D6A2E637D2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 userDrawn="1"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 userDrawn="1"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6.jpeg"/><Relationship Id="rId10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37B2C3-4010-6044-8080-E8015D200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8515" y="2403944"/>
            <a:ext cx="5943600" cy="506896"/>
          </a:xfrm>
        </p:spPr>
        <p:txBody>
          <a:bodyPr>
            <a:noAutofit/>
          </a:bodyPr>
          <a:lstStyle/>
          <a:p>
            <a:r>
              <a:rPr lang="en-US" sz="4800" dirty="0"/>
              <a:t>Customer Keynote</a:t>
            </a:r>
            <a:endParaRPr lang="en-I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FB24F-A865-364E-AEF7-8E5CAA3253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14228" y="3589973"/>
            <a:ext cx="5972175" cy="35718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Kristjan Johannsson</a:t>
            </a:r>
            <a:endParaRPr lang="en-I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789F5-3EDB-7F4B-B805-6949FD66350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14228" y="4007486"/>
            <a:ext cx="5972175" cy="506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Chief Commercial Officer</a:t>
            </a:r>
            <a:endParaRPr lang="en-I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427ABFC6-5E6B-067B-08AC-542E767E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79ADC3-08F8-AE06-9975-8883D457F208}"/>
              </a:ext>
            </a:extLst>
          </p:cNvPr>
          <p:cNvSpPr/>
          <p:nvPr/>
        </p:nvSpPr>
        <p:spPr>
          <a:xfrm>
            <a:off x="0" y="1172817"/>
            <a:ext cx="12192000" cy="5685183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ysClr val="windowText" lastClr="00000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15A4D-7689-9DBF-49D8-19EEE4DCF79F}"/>
              </a:ext>
            </a:extLst>
          </p:cNvPr>
          <p:cNvSpPr txBox="1"/>
          <p:nvPr/>
        </p:nvSpPr>
        <p:spPr>
          <a:xfrm>
            <a:off x="727707" y="5153476"/>
            <a:ext cx="61104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FAD54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Prashant Kumar Patel</a:t>
            </a: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 of Operations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27751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742E1DA3-3CBD-1A7B-A84C-F2CC72F96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2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F735EC-53A7-2640-B55D-0D2AD9920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6" b="31250"/>
          <a:stretch/>
        </p:blipFill>
        <p:spPr>
          <a:xfrm>
            <a:off x="2" y="3429001"/>
            <a:ext cx="6095998" cy="3428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0800D1-A249-1FE0-0C5F-0B80D72F74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6096002" y="0"/>
            <a:ext cx="6095998" cy="3428999"/>
          </a:xfrm>
          <a:prstGeom prst="rect">
            <a:avLst/>
          </a:prstGeom>
        </p:spPr>
      </p:pic>
      <p:pic>
        <p:nvPicPr>
          <p:cNvPr id="5" name="Picture 4" descr="A picture containing night&#10;&#10;Description automatically generated">
            <a:extLst>
              <a:ext uri="{FF2B5EF4-FFF2-40B4-BE49-F238E27FC236}">
                <a16:creationId xmlns:a16="http://schemas.microsoft.com/office/drawing/2014/main" id="{456FBE6C-68C9-B25E-8075-EC9DFB3194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3" b="57708"/>
          <a:stretch/>
        </p:blipFill>
        <p:spPr>
          <a:xfrm>
            <a:off x="0" y="-1"/>
            <a:ext cx="6095998" cy="3428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D0A286-3945-C294-C596-71B18D1F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24" y="4479851"/>
            <a:ext cx="1969749" cy="13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946AFF-467C-86AE-330F-84B903FD71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29" y="618711"/>
            <a:ext cx="3896142" cy="2191574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6027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3968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FE0F33FC-8352-A2F1-7FAF-5052103C9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141" y="-186267"/>
            <a:ext cx="12854282" cy="7230534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45EA59C-D76C-210F-628E-72F84EFA5F35}"/>
              </a:ext>
            </a:extLst>
          </p:cNvPr>
          <p:cNvSpPr txBox="1">
            <a:spLocks/>
          </p:cNvSpPr>
          <p:nvPr/>
        </p:nvSpPr>
        <p:spPr>
          <a:xfrm>
            <a:off x="7119257" y="4423305"/>
            <a:ext cx="4136571" cy="262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A8B936A-0005-B533-BFC9-3EA0BE6D7DDE}"/>
              </a:ext>
            </a:extLst>
          </p:cNvPr>
          <p:cNvSpPr txBox="1">
            <a:spLocks/>
          </p:cNvSpPr>
          <p:nvPr/>
        </p:nvSpPr>
        <p:spPr>
          <a:xfrm>
            <a:off x="2987255" y="3146068"/>
            <a:ext cx="7961086" cy="3268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kern="1200">
                <a:solidFill>
                  <a:srgbClr val="5FCC5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6C370"/>
                </a:solidFill>
              </a:rPr>
              <a:t>Nabila Rahim</a:t>
            </a:r>
          </a:p>
          <a:p>
            <a:pPr algn="l">
              <a:spcBef>
                <a:spcPts val="0"/>
              </a:spcBef>
            </a:pPr>
            <a:r>
              <a:rPr lang="en-US" sz="2000" b="0" dirty="0">
                <a:solidFill>
                  <a:schemeClr val="bg1"/>
                </a:solidFill>
              </a:rPr>
              <a:t>Senior Product Owner for Digital Sales Solutions at adidas</a:t>
            </a:r>
          </a:p>
          <a:p>
            <a:pPr algn="l"/>
            <a:r>
              <a:rPr lang="en-US" sz="2800" dirty="0">
                <a:solidFill>
                  <a:srgbClr val="F6C370"/>
                </a:solidFill>
              </a:rPr>
              <a:t>Prashant Kumar Patel</a:t>
            </a:r>
          </a:p>
          <a:p>
            <a:pPr algn="l">
              <a:spcBef>
                <a:spcPts val="0"/>
              </a:spcBef>
            </a:pPr>
            <a:r>
              <a:rPr lang="en-US" sz="2000" b="0" dirty="0">
                <a:solidFill>
                  <a:schemeClr val="bg1"/>
                </a:solidFill>
              </a:rPr>
              <a:t>Director of Operations &amp; Development at University of Waterloo</a:t>
            </a:r>
          </a:p>
          <a:p>
            <a:pPr algn="l"/>
            <a:r>
              <a:rPr lang="en-US" sz="2800" dirty="0">
                <a:solidFill>
                  <a:srgbClr val="F6C370"/>
                </a:solidFill>
              </a:rPr>
              <a:t>Karim Sabri</a:t>
            </a:r>
          </a:p>
          <a:p>
            <a:pPr algn="l">
              <a:spcBef>
                <a:spcPts val="0"/>
              </a:spcBef>
            </a:pPr>
            <a:r>
              <a:rPr lang="en-US" sz="2000" b="0" dirty="0">
                <a:solidFill>
                  <a:schemeClr val="bg1"/>
                </a:solidFill>
              </a:rPr>
              <a:t>Master Version Responsible at Inter IKEA Group</a:t>
            </a:r>
          </a:p>
          <a:p>
            <a:pPr algn="l"/>
            <a:r>
              <a:rPr lang="en-US" sz="2800" dirty="0" err="1">
                <a:solidFill>
                  <a:srgbClr val="F6C370"/>
                </a:solidFill>
              </a:rPr>
              <a:t>Sigurdur</a:t>
            </a:r>
            <a:r>
              <a:rPr lang="en-US" sz="2800" dirty="0">
                <a:solidFill>
                  <a:srgbClr val="F6C370"/>
                </a:solidFill>
              </a:rPr>
              <a:t> Long</a:t>
            </a:r>
          </a:p>
          <a:p>
            <a:pPr algn="l">
              <a:spcBef>
                <a:spcPts val="0"/>
              </a:spcBef>
            </a:pPr>
            <a:r>
              <a:rPr lang="en-US" sz="2000" b="0" dirty="0">
                <a:solidFill>
                  <a:schemeClr val="bg1"/>
                </a:solidFill>
              </a:rPr>
              <a:t>Chief Information Officer at Blue Lagoon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0030A778-D289-7BD9-6E9A-228998C12B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15" y="324107"/>
            <a:ext cx="3540546" cy="2334426"/>
          </a:xfrm>
          <a:prstGeom prst="rect">
            <a:avLst/>
          </a:prstGeom>
        </p:spPr>
      </p:pic>
      <p:pic>
        <p:nvPicPr>
          <p:cNvPr id="13" name="Picture 1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F4FC05BB-D297-7108-C0B6-B241F3091C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1" t="14393" b="11559"/>
          <a:stretch/>
        </p:blipFill>
        <p:spPr>
          <a:xfrm>
            <a:off x="-331141" y="-186267"/>
            <a:ext cx="4637811" cy="723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64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&#10;&#10;Description automatically generated">
            <a:extLst>
              <a:ext uri="{FF2B5EF4-FFF2-40B4-BE49-F238E27FC236}">
                <a16:creationId xmlns:a16="http://schemas.microsoft.com/office/drawing/2014/main" id="{0E143855-E893-F011-D5DB-C1B143C22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3" b="577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F34DD0-84BA-2AB4-F7DE-3C631CBDE8C0}"/>
              </a:ext>
            </a:extLst>
          </p:cNvPr>
          <p:cNvSpPr/>
          <p:nvPr/>
        </p:nvSpPr>
        <p:spPr>
          <a:xfrm>
            <a:off x="1" y="1084881"/>
            <a:ext cx="12192000" cy="5773119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AC6A362-FF73-9D4E-194A-9C10DB552B1E}"/>
              </a:ext>
            </a:extLst>
          </p:cNvPr>
          <p:cNvSpPr txBox="1">
            <a:spLocks/>
          </p:cNvSpPr>
          <p:nvPr/>
        </p:nvSpPr>
        <p:spPr>
          <a:xfrm>
            <a:off x="4642908" y="3971440"/>
            <a:ext cx="7549091" cy="1993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Overview of LS Central at IKEA </a:t>
            </a:r>
          </a:p>
          <a:p>
            <a:pPr marL="282575" indent="-282575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Cooperation since 1986</a:t>
            </a:r>
          </a:p>
          <a:p>
            <a:pPr marL="282575" indent="-282575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IKEA markets operating with LS Central </a:t>
            </a:r>
          </a:p>
          <a:p>
            <a:pPr marL="282575" indent="-282575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Various number of different Customer Meeting Points per market</a:t>
            </a:r>
          </a:p>
        </p:txBody>
      </p:sp>
    </p:spTree>
    <p:extLst>
      <p:ext uri="{BB962C8B-B14F-4D97-AF65-F5344CB8AC3E}">
        <p14:creationId xmlns:p14="http://schemas.microsoft.com/office/powerpoint/2010/main" val="3272762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&#10;&#10;Description automatically generated">
            <a:extLst>
              <a:ext uri="{FF2B5EF4-FFF2-40B4-BE49-F238E27FC236}">
                <a16:creationId xmlns:a16="http://schemas.microsoft.com/office/drawing/2014/main" id="{0E143855-E893-F011-D5DB-C1B143C22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3" b="577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F34DD0-84BA-2AB4-F7DE-3C631CBDE8C0}"/>
              </a:ext>
            </a:extLst>
          </p:cNvPr>
          <p:cNvSpPr/>
          <p:nvPr/>
        </p:nvSpPr>
        <p:spPr>
          <a:xfrm>
            <a:off x="1" y="1084881"/>
            <a:ext cx="12192000" cy="5773119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CD96B-D431-E036-5F66-EE35AB631041}"/>
              </a:ext>
            </a:extLst>
          </p:cNvPr>
          <p:cNvSpPr txBox="1"/>
          <p:nvPr/>
        </p:nvSpPr>
        <p:spPr>
          <a:xfrm>
            <a:off x="786063" y="4777352"/>
            <a:ext cx="3475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EFBC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Karim Sabri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Version Responsible at Inter IKEA Group</a:t>
            </a:r>
          </a:p>
        </p:txBody>
      </p:sp>
    </p:spTree>
    <p:extLst>
      <p:ext uri="{BB962C8B-B14F-4D97-AF65-F5344CB8AC3E}">
        <p14:creationId xmlns:p14="http://schemas.microsoft.com/office/powerpoint/2010/main" val="42708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F3AEF-EBE5-D2AE-33D5-82714094D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7C39B-3D5B-43CC-26FC-307B01FA8208}"/>
              </a:ext>
            </a:extLst>
          </p:cNvPr>
          <p:cNvSpPr/>
          <p:nvPr/>
        </p:nvSpPr>
        <p:spPr>
          <a:xfrm rot="5400000">
            <a:off x="1490133" y="-1490132"/>
            <a:ext cx="6858000" cy="9838268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4F8A7CF-2368-F632-04CC-8221347B12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7" y="139483"/>
            <a:ext cx="4739047" cy="2665709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60279"/>
              </a:srgbClr>
            </a:outerShdw>
          </a:effec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570FB54-0C2F-DB83-3E3C-B62C4A63699E}"/>
              </a:ext>
            </a:extLst>
          </p:cNvPr>
          <p:cNvSpPr txBox="1">
            <a:spLocks/>
          </p:cNvSpPr>
          <p:nvPr/>
        </p:nvSpPr>
        <p:spPr>
          <a:xfrm>
            <a:off x="619927" y="2944673"/>
            <a:ext cx="7207591" cy="2125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Overview of LS Central at Blue Lagoon</a:t>
            </a:r>
          </a:p>
          <a:p>
            <a:pPr marL="282575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Cooperation since 2019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Using retail, hospitality, activities, hotels and ERP 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Number of hotel rooms: 100 in two hotels 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Number of POS: 55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 with all operations (four restaurants, four retail shops, booking engine and two hotels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62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F3AEF-EBE5-D2AE-33D5-82714094D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7C39B-3D5B-43CC-26FC-307B01FA8208}"/>
              </a:ext>
            </a:extLst>
          </p:cNvPr>
          <p:cNvSpPr/>
          <p:nvPr/>
        </p:nvSpPr>
        <p:spPr>
          <a:xfrm rot="5400000">
            <a:off x="1490133" y="-1490132"/>
            <a:ext cx="6858000" cy="9838268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4F8A7CF-2368-F632-04CC-8221347B12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7" y="139483"/>
            <a:ext cx="4739047" cy="2665709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60279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7EE010-CA7E-212B-2941-A0D96D1BD188}"/>
              </a:ext>
            </a:extLst>
          </p:cNvPr>
          <p:cNvSpPr txBox="1"/>
          <p:nvPr/>
        </p:nvSpPr>
        <p:spPr>
          <a:xfrm>
            <a:off x="727707" y="5153476"/>
            <a:ext cx="463126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 err="1">
                <a:solidFill>
                  <a:srgbClr val="74BBC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Sigurdur</a:t>
            </a:r>
            <a:r>
              <a:rPr lang="en-US" sz="4000" b="1" dirty="0">
                <a:solidFill>
                  <a:srgbClr val="74BBC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Long</a:t>
            </a: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Chief Information Officer</a:t>
            </a:r>
          </a:p>
        </p:txBody>
      </p:sp>
    </p:spTree>
    <p:extLst>
      <p:ext uri="{BB962C8B-B14F-4D97-AF65-F5344CB8AC3E}">
        <p14:creationId xmlns:p14="http://schemas.microsoft.com/office/powerpoint/2010/main" val="9446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BB024-E965-F7C2-5237-F40513181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BC125-1C16-F30D-9743-B7B74F40A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6" b="31250"/>
          <a:stretch/>
        </p:blipFill>
        <p:spPr>
          <a:xfrm>
            <a:off x="-247374" y="-139147"/>
            <a:ext cx="12686748" cy="7136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362E94-B508-0826-F1B6-FD05B73B3990}"/>
              </a:ext>
            </a:extLst>
          </p:cNvPr>
          <p:cNvSpPr/>
          <p:nvPr/>
        </p:nvSpPr>
        <p:spPr>
          <a:xfrm rot="5400000">
            <a:off x="218661" y="-218660"/>
            <a:ext cx="6858000" cy="7295323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ysClr val="windowText" lastClr="00000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9E63C-6024-6047-31A2-E8F8AA25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7" y="884983"/>
            <a:ext cx="1969749" cy="13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D0A339-3CE6-3732-0F07-264E3F3B5C60}"/>
              </a:ext>
            </a:extLst>
          </p:cNvPr>
          <p:cNvSpPr txBox="1">
            <a:spLocks/>
          </p:cNvSpPr>
          <p:nvPr/>
        </p:nvSpPr>
        <p:spPr>
          <a:xfrm>
            <a:off x="727707" y="2680570"/>
            <a:ext cx="6054093" cy="2550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00041" indent="-16827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-17303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87451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789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Overview of LS Central at adidas </a:t>
            </a:r>
          </a:p>
          <a:p>
            <a:pPr marL="282575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Cooperation since 2000 with LS Retail</a:t>
            </a:r>
          </a:p>
          <a:p>
            <a:pPr marL="282575" indent="-2825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Number of stores approx. 1400</a:t>
            </a:r>
          </a:p>
          <a:p>
            <a:pPr marL="282575" indent="-2825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Number of POS approx. 4800</a:t>
            </a:r>
          </a:p>
          <a:p>
            <a:pPr marL="282575" indent="-2825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big milestone: Implementation of SAP S4 HANA with LS Central as POS</a:t>
            </a:r>
          </a:p>
          <a:p>
            <a:pPr marL="282575" indent="-282575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42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BB024-E965-F7C2-5237-F40513181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BC125-1C16-F30D-9743-B7B74F40A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6" b="31250"/>
          <a:stretch/>
        </p:blipFill>
        <p:spPr>
          <a:xfrm>
            <a:off x="-247374" y="-139147"/>
            <a:ext cx="12686748" cy="7136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362E94-B508-0826-F1B6-FD05B73B3990}"/>
              </a:ext>
            </a:extLst>
          </p:cNvPr>
          <p:cNvSpPr/>
          <p:nvPr/>
        </p:nvSpPr>
        <p:spPr>
          <a:xfrm rot="5400000">
            <a:off x="218661" y="-218660"/>
            <a:ext cx="6858000" cy="7295323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ysClr val="windowText" lastClr="00000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37CC2-3842-8B18-97BA-79DE66F34C36}"/>
              </a:ext>
            </a:extLst>
          </p:cNvPr>
          <p:cNvSpPr txBox="1"/>
          <p:nvPr/>
        </p:nvSpPr>
        <p:spPr>
          <a:xfrm>
            <a:off x="727707" y="5153476"/>
            <a:ext cx="61104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70A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Nabila Rahim</a:t>
            </a: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Senior Product Owner for Digital Sales Solutions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9E63C-6024-6047-31A2-E8F8AA25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7" y="884983"/>
            <a:ext cx="1969749" cy="13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2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427ABFC6-5E6B-067B-08AC-542E767E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79ADC3-08F8-AE06-9975-8883D457F208}"/>
              </a:ext>
            </a:extLst>
          </p:cNvPr>
          <p:cNvSpPr/>
          <p:nvPr/>
        </p:nvSpPr>
        <p:spPr>
          <a:xfrm>
            <a:off x="0" y="1172817"/>
            <a:ext cx="12192000" cy="5685183"/>
          </a:xfrm>
          <a:prstGeom prst="rect">
            <a:avLst/>
          </a:prstGeom>
          <a:gradFill>
            <a:gsLst>
              <a:gs pos="0">
                <a:srgbClr val="232C28">
                  <a:alpha val="0"/>
                </a:srgbClr>
              </a:gs>
              <a:gs pos="99000">
                <a:sysClr val="windowText" lastClr="00000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8A70A70-8FF1-3E71-795E-A03923E7B257}"/>
              </a:ext>
            </a:extLst>
          </p:cNvPr>
          <p:cNvSpPr txBox="1">
            <a:spLocks/>
          </p:cNvSpPr>
          <p:nvPr/>
        </p:nvSpPr>
        <p:spPr>
          <a:xfrm>
            <a:off x="2842592" y="4015408"/>
            <a:ext cx="9349408" cy="1993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Overview of LS Central at University of Waterloo </a:t>
            </a:r>
          </a:p>
          <a:p>
            <a:pPr marL="282575" indent="-282575"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Cooperation since 2016</a:t>
            </a:r>
          </a:p>
          <a:p>
            <a:pPr marL="282575" indent="-282575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Convenience stores, F&amp;B operations /  restaurants / hospitality </a:t>
            </a:r>
          </a:p>
          <a:p>
            <a:pPr marL="282575" indent="-282575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 Activities  &amp; Member Management </a:t>
            </a:r>
          </a:p>
          <a:p>
            <a:pPr marL="282575" indent="-282575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stores </a:t>
            </a:r>
          </a:p>
          <a:p>
            <a:pPr marL="282575" indent="-282575"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57250" indent="-857250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8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UH_xXmEzv2_WM4PaUPu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pVEWO7WWN9QWB4K3IhIZ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hBuMYoa_dtSDYHoSM8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_SPypkSEHWCdIYyiD1Z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u4gUWU8MlMuyVogI3md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rBXLfPuxm3QOk.BDCf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ca9cd-c846-4cf0-bc3f-68bfcec8a069">
      <UserInfo>
        <DisplayName>Hordur Olafsson</DisplayName>
        <AccountId>131</AccountId>
        <AccountType/>
      </UserInfo>
      <UserInfo>
        <DisplayName>Giada Pezzini</DisplayName>
        <AccountId>133</AccountId>
        <AccountType/>
      </UserInfo>
      <UserInfo>
        <DisplayName>Hana Sediva</DisplayName>
        <AccountId>65</AccountId>
        <AccountType/>
      </UserInfo>
      <UserInfo>
        <DisplayName>Eric Miller</DisplayName>
        <AccountId>122</AccountId>
        <AccountType/>
      </UserInfo>
      <UserInfo>
        <DisplayName>Barry Tipping</DisplayName>
        <AccountId>185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F6DA19-2B3E-49BE-A078-05838B47B8D5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70ed98d0-eded-4eb1-977d-5a790563bc08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33ca9cd-c846-4cf0-bc3f-68bfcec8a06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76326A3-A2D2-4251-994A-6B8DBE009E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ED7110-755D-4039-9ECD-8079544DF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238</Words>
  <Application>Microsoft Office PowerPoint</Application>
  <PresentationFormat>Widescreen</PresentationFormat>
  <Paragraphs>51</Paragraphs>
  <Slides>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Office Theme</vt:lpstr>
      <vt:lpstr>Custom Design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Kristjan Johannsson</dc:creator>
  <cp:lastModifiedBy>Bjorn Jonsson</cp:lastModifiedBy>
  <cp:revision>7</cp:revision>
  <cp:lastPrinted>2022-03-22T11:54:32Z</cp:lastPrinted>
  <dcterms:created xsi:type="dcterms:W3CDTF">2022-03-07T11:55:57Z</dcterms:created>
  <dcterms:modified xsi:type="dcterms:W3CDTF">2022-05-24T14:32:33Z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