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693" r:id="rId6"/>
    <p:sldMasterId id="2147483709" r:id="rId7"/>
    <p:sldMasterId id="2147483719" r:id="rId8"/>
    <p:sldMasterId id="2147483729" r:id="rId9"/>
    <p:sldMasterId id="2147483742" r:id="rId10"/>
    <p:sldMasterId id="2147483746" r:id="rId11"/>
  </p:sldMasterIdLst>
  <p:notesMasterIdLst>
    <p:notesMasterId r:id="rId33"/>
  </p:notesMasterIdLst>
  <p:sldIdLst>
    <p:sldId id="299" r:id="rId12"/>
    <p:sldId id="2146846026" r:id="rId13"/>
    <p:sldId id="2146846049" r:id="rId14"/>
    <p:sldId id="2146846047" r:id="rId15"/>
    <p:sldId id="2146846048" r:id="rId16"/>
    <p:sldId id="2146846045" r:id="rId17"/>
    <p:sldId id="2146846044" r:id="rId18"/>
    <p:sldId id="2146846029" r:id="rId19"/>
    <p:sldId id="2146846030" r:id="rId20"/>
    <p:sldId id="2146846054" r:id="rId21"/>
    <p:sldId id="2146846053" r:id="rId22"/>
    <p:sldId id="2146846031" r:id="rId23"/>
    <p:sldId id="2146846032" r:id="rId24"/>
    <p:sldId id="2146846038" r:id="rId25"/>
    <p:sldId id="2146846051" r:id="rId26"/>
    <p:sldId id="2146846055" r:id="rId27"/>
    <p:sldId id="2146846034" r:id="rId28"/>
    <p:sldId id="2146846035" r:id="rId29"/>
    <p:sldId id="2146846037" r:id="rId30"/>
    <p:sldId id="2146846036" r:id="rId31"/>
    <p:sldId id="2146846024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717138E-E308-C940-A345-391241ED4264}">
          <p14:sldIdLst>
            <p14:sldId id="299"/>
          </p14:sldIdLst>
        </p14:section>
        <p14:section name="Content" id="{AB75DE55-6373-416A-AE1D-18C1F0AA302A}">
          <p14:sldIdLst>
            <p14:sldId id="2146846026"/>
            <p14:sldId id="2146846049"/>
            <p14:sldId id="2146846047"/>
            <p14:sldId id="2146846048"/>
            <p14:sldId id="2146846045"/>
            <p14:sldId id="2146846044"/>
            <p14:sldId id="2146846029"/>
            <p14:sldId id="2146846030"/>
            <p14:sldId id="2146846054"/>
            <p14:sldId id="2146846053"/>
            <p14:sldId id="2146846031"/>
            <p14:sldId id="2146846032"/>
            <p14:sldId id="2146846038"/>
            <p14:sldId id="2146846051"/>
            <p14:sldId id="2146846055"/>
            <p14:sldId id="2146846034"/>
            <p14:sldId id="2146846035"/>
            <p14:sldId id="2146846037"/>
            <p14:sldId id="2146846036"/>
          </p14:sldIdLst>
        </p14:section>
        <p14:section name="Closing" id="{44C0AE92-3065-499F-BE68-81FA321DFDF0}">
          <p14:sldIdLst>
            <p14:sldId id="2146846024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  <p188:author id="{AD9936D2-6D6D-DAE5-2768-E9A75E43479F}" name="Bjarni Asmundsson" initials="BÁ" userId="S::Bjarni@lsretail.com::6a8719c8-66d4-4128-a50a-e4c11da2f60f" providerId="AD"/>
  <p188:author id="{FEDF1CE4-2F2F-2D33-9C0C-E9A070AA2DD0}" name="Damir Babikov" initials="DB" userId="S::damirba@lsretail.com::57cc9772-f8cc-4ae9-84d9-49b34e6b2b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A4"/>
    <a:srgbClr val="351B5C"/>
    <a:srgbClr val="922B48"/>
    <a:srgbClr val="EFBC6E"/>
    <a:srgbClr val="F7F7F7"/>
    <a:srgbClr val="6E63D6"/>
    <a:srgbClr val="70E3DF"/>
    <a:srgbClr val="351C5C"/>
    <a:srgbClr val="403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036EC-DD6F-41B3-BB13-0563CBA51010}" v="44" dt="2026-04-27T21:52:59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5/10/relationships/revisionInfo" Target="revisionInfo.xml"/><Relationship Id="rId21" Type="http://schemas.openxmlformats.org/officeDocument/2006/relationships/slide" Target="slides/slide10.xml"/><Relationship Id="rId34" Type="http://schemas.openxmlformats.org/officeDocument/2006/relationships/tags" Target="tags/tag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4AFE1-E8AE-4AA9-B726-C2612289E1D5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3F944-317F-4295-AB43-77F605FCE8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51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704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45D66-6B0C-ED27-2577-B5B092BA5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E4008-75D1-BF3E-881B-5452E7180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F6F8D4-1922-B930-C2F6-40C5BECD4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0B572-FD24-58EB-E92B-078C1D809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88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6D067-5212-E8EF-623E-753D570E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82763-F46A-0436-893B-B1AADCFC7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F5D9F-5C1F-F449-F042-6BD28FDBE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C6FDE-76E2-8194-A3F0-FE68A8B82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98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6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875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265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855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786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134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15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0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4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262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78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4D0B7-55C5-E328-FC54-6E8F36C58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1CDD5-4929-07FC-0374-2046D0103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89358-C310-E6AE-77B5-F2DF83315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3C3DD-5AD2-A431-AF51-C4FCEA2E2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7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213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2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615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529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546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32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107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4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7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451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4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71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90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5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6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5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9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4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5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2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1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54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75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119A2-0BEC-A061-1BFC-8FAF04962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7B90D4-F0A5-7CC0-809C-EB4B3416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Tooling today, part 2</a:t>
            </a:r>
            <a:endParaRPr lang="en-GB"/>
          </a:p>
        </p:txBody>
      </p:sp>
      <p:pic>
        <p:nvPicPr>
          <p:cNvPr id="7" name="Picture Placeholder 6" descr="A person using a tablet&#10;&#10;AI-generated content may be incorrect.">
            <a:extLst>
              <a:ext uri="{FF2B5EF4-FFF2-40B4-BE49-F238E27FC236}">
                <a16:creationId xmlns:a16="http://schemas.microsoft.com/office/drawing/2014/main" id="{95C09CB7-30D0-0674-5372-19546FA229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592" r="46598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950D5-26C1-C9EA-6D52-2B656162E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latin typeface="Aptos Light"/>
              </a:rPr>
              <a:t>Other tools in the wild:</a:t>
            </a:r>
          </a:p>
          <a:p>
            <a:pPr lvl="1"/>
            <a:r>
              <a:rPr lang="en-GB"/>
              <a:t>Azure Monitor Workbooks</a:t>
            </a:r>
          </a:p>
          <a:p>
            <a:pPr lvl="1"/>
            <a:r>
              <a:rPr lang="en-GB"/>
              <a:t>Power BI reports and dashboards</a:t>
            </a:r>
          </a:p>
          <a:p>
            <a:pPr lvl="1"/>
            <a:r>
              <a:rPr lang="en-GB">
                <a:latin typeface="Aptos Light"/>
              </a:rPr>
              <a:t>Azure Data Explorer (Kusto): Advanced querying and visualization for large telemetry datasets.</a:t>
            </a:r>
          </a:p>
          <a:p>
            <a:pPr lvl="1"/>
            <a:r>
              <a:rPr lang="en-GB"/>
              <a:t>Custom scripts and log viewers</a:t>
            </a:r>
          </a:p>
          <a:p>
            <a:pPr lvl="1"/>
            <a:r>
              <a:rPr lang="en-GB">
                <a:latin typeface="Aptos Light"/>
              </a:rPr>
              <a:t>New: Observability Agent directly in LAW and APPI</a:t>
            </a:r>
            <a:endParaRPr lang="en-GB"/>
          </a:p>
        </p:txBody>
      </p:sp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05D9878-9465-2234-D1E1-58BE5DF12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51" y="4467856"/>
            <a:ext cx="5762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48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7DDF7-C568-C46E-1153-A80C4689E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056D7-CC5D-9980-10E3-059D3F6FC8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02368" y="2048668"/>
            <a:ext cx="7987263" cy="276066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lvl="0" indent="0" algn="ctr">
              <a:buNone/>
            </a:pPr>
            <a:r>
              <a:rPr lang="en-GB" sz="3600" i="1">
                <a:solidFill>
                  <a:srgbClr val="351B5C"/>
                </a:solidFill>
                <a:latin typeface="Aptos Light"/>
              </a:rPr>
              <a:t>“In short: BC Telemetry Buddy is your trusty Swiss Army knife, but AI-Driven Observability is like having a whole toolbox…with a robot assistant who never sleeps!”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1F6006-AA00-B188-19E4-76BDB3582FF5}"/>
              </a:ext>
            </a:extLst>
          </p:cNvPr>
          <p:cNvCxnSpPr/>
          <p:nvPr/>
        </p:nvCxnSpPr>
        <p:spPr>
          <a:xfrm>
            <a:off x="3802451" y="1367073"/>
            <a:ext cx="1557196" cy="0"/>
          </a:xfrm>
          <a:prstGeom prst="line">
            <a:avLst/>
          </a:prstGeom>
          <a:ln w="28575">
            <a:solidFill>
              <a:srgbClr val="351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F64E7F-D5D3-7257-E9D1-21011E71E316}"/>
              </a:ext>
            </a:extLst>
          </p:cNvPr>
          <p:cNvCxnSpPr/>
          <p:nvPr/>
        </p:nvCxnSpPr>
        <p:spPr>
          <a:xfrm>
            <a:off x="7007378" y="1367073"/>
            <a:ext cx="1557196" cy="0"/>
          </a:xfrm>
          <a:prstGeom prst="line">
            <a:avLst/>
          </a:prstGeom>
          <a:ln w="28575">
            <a:solidFill>
              <a:srgbClr val="351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0485791-4C71-B3A9-59FB-2AA15D4CFD2B}"/>
              </a:ext>
            </a:extLst>
          </p:cNvPr>
          <p:cNvSpPr txBox="1">
            <a:spLocks/>
          </p:cNvSpPr>
          <p:nvPr/>
        </p:nvSpPr>
        <p:spPr>
          <a:xfrm>
            <a:off x="1862904" y="524987"/>
            <a:ext cx="8375650" cy="2760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9900" i="1">
                <a:solidFill>
                  <a:srgbClr val="351B5C"/>
                </a:solidFill>
                <a:latin typeface="Aptos Light" panose="020B0004020202020204" pitchFamily="34" charset="0"/>
              </a:rPr>
              <a:t>“</a:t>
            </a:r>
          </a:p>
        </p:txBody>
      </p:sp>
      <p:pic>
        <p:nvPicPr>
          <p:cNvPr id="11" name="Picture 10" descr="A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DA79C176-284B-C558-5C0E-6E850A338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87" y="5787726"/>
            <a:ext cx="2292224" cy="5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6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43B95E-9B71-B785-F068-594AEA03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Why AI-enabled observability is the next step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892A5-5CAE-0A31-45CB-E23C639D7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822671"/>
            <a:ext cx="8922979" cy="551186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350" b="1">
                <a:latin typeface="Aptos Light"/>
              </a:rPr>
              <a:t>Limitations of current tools:</a:t>
            </a:r>
          </a:p>
          <a:p>
            <a:pPr lvl="1"/>
            <a:r>
              <a:rPr lang="en-GB" sz="2350">
                <a:latin typeface="Aptos Light"/>
              </a:rPr>
              <a:t>Manual analysis required – can be time-consuming and error-prone.</a:t>
            </a:r>
          </a:p>
          <a:p>
            <a:pPr lvl="1"/>
            <a:r>
              <a:rPr lang="en-GB" sz="2350">
                <a:latin typeface="Aptos Light"/>
              </a:rPr>
              <a:t>Hard to correlate events across tenants, environments, or BC versions.</a:t>
            </a:r>
          </a:p>
          <a:p>
            <a:pPr lvl="1"/>
            <a:r>
              <a:rPr lang="en-GB" sz="2350">
                <a:latin typeface="Aptos Light"/>
              </a:rPr>
              <a:t>Reactive: You find problems after they happen.</a:t>
            </a:r>
          </a:p>
          <a:p>
            <a:pPr marL="0" lvl="0" indent="0">
              <a:buNone/>
            </a:pPr>
            <a:r>
              <a:rPr lang="en-GB" sz="2350" b="1">
                <a:latin typeface="Aptos Light"/>
              </a:rPr>
              <a:t>AI-enabled observability advantages:</a:t>
            </a:r>
          </a:p>
          <a:p>
            <a:pPr lvl="1"/>
            <a:r>
              <a:rPr lang="en-GB" sz="2350">
                <a:latin typeface="Aptos Light"/>
              </a:rPr>
              <a:t>Proactive anomaly detection – AI spots issues before users do.</a:t>
            </a:r>
          </a:p>
          <a:p>
            <a:pPr lvl="1"/>
            <a:r>
              <a:rPr lang="en-GB" sz="2350">
                <a:latin typeface="Aptos Light"/>
              </a:rPr>
              <a:t>Version-agnostic: Universal schema means no more tool rewrites for every BC update.</a:t>
            </a:r>
          </a:p>
          <a:p>
            <a:pPr lvl="1"/>
            <a:r>
              <a:rPr lang="en-GB" sz="2350">
                <a:latin typeface="Aptos Light"/>
              </a:rPr>
              <a:t>Automated root cause analysis and recommendations.</a:t>
            </a:r>
          </a:p>
          <a:p>
            <a:pPr lvl="1"/>
            <a:r>
              <a:rPr lang="en-GB" sz="2350">
                <a:latin typeface="Aptos Light"/>
              </a:rPr>
              <a:t>Scalable for multi-tenant, high-volume LSC environments.</a:t>
            </a:r>
          </a:p>
          <a:p>
            <a:pPr lvl="1"/>
            <a:r>
              <a:rPr lang="en-GB" sz="2350">
                <a:latin typeface="Aptos Light"/>
              </a:rPr>
              <a:t>Integrates with Azure security and compliance features.</a:t>
            </a:r>
          </a:p>
        </p:txBody>
      </p:sp>
      <p:pic>
        <p:nvPicPr>
          <p:cNvPr id="7" name="Picture 6" descr="A person in a suit and hat&#10;&#10;AI-generated content may be incorrect.">
            <a:extLst>
              <a:ext uri="{FF2B5EF4-FFF2-40B4-BE49-F238E27FC236}">
                <a16:creationId xmlns:a16="http://schemas.microsoft.com/office/drawing/2014/main" id="{2A2C516D-0794-B461-0A05-278FCA1C1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992" y="962526"/>
            <a:ext cx="4063008" cy="58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5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everal computer monitors with pipes coming out of them&#10;&#10;AI-generated content may be incorrect.">
            <a:extLst>
              <a:ext uri="{FF2B5EF4-FFF2-40B4-BE49-F238E27FC236}">
                <a16:creationId xmlns:a16="http://schemas.microsoft.com/office/drawing/2014/main" id="{11638E9C-CC32-AEE1-A47A-009A2C75DF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2" r="862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B0BA548-B2C2-0A95-1245-29A3428A6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Azure cloud architecture for observability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D6E9C0-A936-AD26-7706-0415DB3495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en-GB"/>
              <a:t>Key components:</a:t>
            </a:r>
          </a:p>
          <a:p>
            <a:pPr lvl="1"/>
            <a:r>
              <a:rPr lang="en-GB"/>
              <a:t>BC Telemetry</a:t>
            </a:r>
          </a:p>
          <a:p>
            <a:pPr lvl="1"/>
            <a:r>
              <a:rPr lang="en-GB"/>
              <a:t>Log Analytics Workspace</a:t>
            </a:r>
          </a:p>
          <a:p>
            <a:pPr lvl="1"/>
            <a:r>
              <a:rPr lang="en-GB">
                <a:latin typeface="Aptos Light"/>
              </a:rPr>
              <a:t>Azure OpenAI and ML</a:t>
            </a:r>
            <a:endParaRPr lang="en-GB"/>
          </a:p>
          <a:p>
            <a:pPr lvl="1"/>
            <a:r>
              <a:rPr lang="en-GB"/>
              <a:t>Azure Storage</a:t>
            </a:r>
          </a:p>
          <a:p>
            <a:pPr lvl="0"/>
            <a:r>
              <a:rPr lang="en-GB"/>
              <a:t>Data flows securely from BC/LS Central to Azure for analysis.</a:t>
            </a:r>
          </a:p>
          <a:p>
            <a:pPr lvl="0"/>
            <a:r>
              <a:rPr lang="en-GB"/>
              <a:t>“All the magic happens in the cloud - no rabbits required.”</a:t>
            </a:r>
          </a:p>
        </p:txBody>
      </p:sp>
    </p:spTree>
    <p:extLst>
      <p:ext uri="{BB962C8B-B14F-4D97-AF65-F5344CB8AC3E}">
        <p14:creationId xmlns:p14="http://schemas.microsoft.com/office/powerpoint/2010/main" val="3103093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17A5F-8B14-05CF-69DF-789BB74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6DE4A4-7480-AFE7-63B8-76EFF1C3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AI-driven observability </a:t>
            </a:r>
            <a:br>
              <a:rPr lang="en-GB"/>
            </a:br>
            <a:r>
              <a:rPr lang="en-GB" sz="3600" b="0">
                <a:latin typeface="Aptos"/>
                <a:cs typeface="Segoe UI"/>
              </a:rPr>
              <a:t>How it works</a:t>
            </a:r>
            <a:endParaRPr lang="en-GB" b="0">
              <a:latin typeface="Aptos"/>
              <a:cs typeface="Segoe UI"/>
            </a:endParaRPr>
          </a:p>
        </p:txBody>
      </p:sp>
      <p:pic>
        <p:nvPicPr>
          <p:cNvPr id="9" name="Picture Placeholder 8" descr="A robot sitting at a control panel&#10;&#10;AI-generated content may be incorrect.">
            <a:extLst>
              <a:ext uri="{FF2B5EF4-FFF2-40B4-BE49-F238E27FC236}">
                <a16:creationId xmlns:a16="http://schemas.microsoft.com/office/drawing/2014/main" id="{54AA3850-EB0F-5B9B-DB90-CA482951E4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723" b="4723"/>
          <a:stretch>
            <a:fillRect/>
          </a:stretch>
        </p:blipFill>
        <p:spPr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116270-ACB9-EC00-8CA0-23FEB68361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350334"/>
            <a:ext cx="6978556" cy="5156343"/>
          </a:xfrm>
        </p:spPr>
        <p:txBody>
          <a:bodyPr lIns="91440" tIns="45720" rIns="91440" bIns="45720" anchor="t"/>
          <a:lstStyle/>
          <a:p>
            <a:pPr lvl="0"/>
            <a:r>
              <a:rPr lang="en-GB">
                <a:latin typeface="Aptos Light"/>
              </a:rPr>
              <a:t>AI models analyse telemetry for patterns and anomalies.</a:t>
            </a:r>
          </a:p>
          <a:p>
            <a:pPr lvl="0"/>
            <a:r>
              <a:rPr lang="en-GB">
                <a:latin typeface="Aptos Light"/>
              </a:rPr>
              <a:t>Universal schema: Decouples BC version from analysis.</a:t>
            </a:r>
          </a:p>
          <a:p>
            <a:pPr lvl="0"/>
            <a:r>
              <a:rPr lang="en-GB">
                <a:latin typeface="Aptos Light"/>
              </a:rPr>
              <a:t>Cognitive broker: Orchestrates queries and responses.</a:t>
            </a:r>
          </a:p>
          <a:p>
            <a:pPr lvl="0"/>
            <a:r>
              <a:rPr lang="en-GB"/>
              <a:t>“Think of it as Sherlock Holmes with a GPU.”</a:t>
            </a:r>
          </a:p>
        </p:txBody>
      </p:sp>
    </p:spTree>
    <p:extLst>
      <p:ext uri="{BB962C8B-B14F-4D97-AF65-F5344CB8AC3E}">
        <p14:creationId xmlns:p14="http://schemas.microsoft.com/office/powerpoint/2010/main" val="390684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1BC9-8F0F-B994-4780-95622981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4465"/>
            <a:ext cx="6877740" cy="1807535"/>
          </a:xfrm>
        </p:spPr>
        <p:txBody>
          <a:bodyPr>
            <a:normAutofit/>
          </a:bodyPr>
          <a:lstStyle/>
          <a:p>
            <a:r>
              <a:rPr lang="en-IS" sz="800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CFBBD-6C6B-3304-2A60-264DBD8525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18" y="3868291"/>
            <a:ext cx="6877740" cy="1407418"/>
          </a:xfrm>
        </p:spPr>
        <p:txBody>
          <a:bodyPr/>
          <a:lstStyle/>
          <a:p>
            <a:r>
              <a:rPr lang="en-IS" sz="3600"/>
              <a:t>AI in action</a:t>
            </a:r>
          </a:p>
        </p:txBody>
      </p:sp>
    </p:spTree>
    <p:extLst>
      <p:ext uri="{BB962C8B-B14F-4D97-AF65-F5344CB8AC3E}">
        <p14:creationId xmlns:p14="http://schemas.microsoft.com/office/powerpoint/2010/main" val="274645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E274-D5B9-7184-531F-67CD2DD6A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What was that in plain English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AE844-AC6D-928F-3FF1-3FCDC5CE7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MY">
                <a:latin typeface="Aptos Light"/>
              </a:rPr>
              <a:t>LLM</a:t>
            </a:r>
            <a:endParaRPr lang="en-US">
              <a:latin typeface="Aptos Light"/>
            </a:endParaRPr>
          </a:p>
          <a:p>
            <a:r>
              <a:rPr lang="en-MY">
                <a:latin typeface="Aptos Light"/>
              </a:rPr>
              <a:t>ML / DL</a:t>
            </a:r>
          </a:p>
          <a:p>
            <a:r>
              <a:rPr lang="en-MY">
                <a:latin typeface="Aptos Light"/>
              </a:rPr>
              <a:t>TFT</a:t>
            </a:r>
          </a:p>
          <a:p>
            <a:r>
              <a:rPr lang="en-MY">
                <a:latin typeface="Aptos Light"/>
              </a:rPr>
              <a:t>SRE</a:t>
            </a:r>
            <a:endParaRPr lang="en-MY"/>
          </a:p>
          <a:p>
            <a:r>
              <a:rPr lang="en-MY">
                <a:latin typeface="Aptos Light"/>
              </a:rPr>
              <a:t>DAG</a:t>
            </a:r>
            <a:endParaRPr lang="en-MY"/>
          </a:p>
          <a:p>
            <a:pPr marL="0" indent="0">
              <a:buNone/>
            </a:pPr>
            <a:endParaRPr lang="en-MY"/>
          </a:p>
          <a:p>
            <a:endParaRPr lang="en-MY"/>
          </a:p>
          <a:p>
            <a:endParaRPr lang="en-MY"/>
          </a:p>
        </p:txBody>
      </p:sp>
      <p:pic>
        <p:nvPicPr>
          <p:cNvPr id="4" name="Picture 3" descr="A diagram of a computer&#10;&#10;AI-generated content may be incorrect.">
            <a:extLst>
              <a:ext uri="{FF2B5EF4-FFF2-40B4-BE49-F238E27FC236}">
                <a16:creationId xmlns:a16="http://schemas.microsoft.com/office/drawing/2014/main" id="{C1700E40-582B-30CE-1CB7-A74B519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177" y="962765"/>
            <a:ext cx="9221287" cy="5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4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E4E04C-7481-5640-8266-C7540449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Data privacy &amp; security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26F838-DB47-FD53-0CD5-1ED1BEA2C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6529071" cy="5544152"/>
          </a:xfrm>
        </p:spPr>
        <p:txBody>
          <a:bodyPr lIns="91440" tIns="45720" rIns="91440" bIns="45720" anchor="t"/>
          <a:lstStyle/>
          <a:p>
            <a:pPr lvl="0"/>
            <a:r>
              <a:rPr lang="en-GB" sz="3200">
                <a:latin typeface="Aptos Light"/>
              </a:rPr>
              <a:t>GDPR-compliant data handling.</a:t>
            </a:r>
          </a:p>
          <a:p>
            <a:pPr lvl="0"/>
            <a:r>
              <a:rPr lang="en-GB" sz="3200">
                <a:latin typeface="Aptos Light"/>
              </a:rPr>
              <a:t>PII redaction before AI analysis.</a:t>
            </a:r>
          </a:p>
          <a:p>
            <a:pPr lvl="0"/>
            <a:r>
              <a:rPr lang="en-GB" sz="3200">
                <a:latin typeface="Aptos Light"/>
              </a:rPr>
              <a:t>Tenant isolation: Your data stays yours.</a:t>
            </a:r>
          </a:p>
          <a:p>
            <a:pPr lvl="0"/>
            <a:r>
              <a:rPr lang="en-GB" sz="3200">
                <a:latin typeface="Aptos Light"/>
              </a:rPr>
              <a:t>“Because nobody wants their secrets shared… except on social media.”</a:t>
            </a:r>
          </a:p>
        </p:txBody>
      </p:sp>
      <p:pic>
        <p:nvPicPr>
          <p:cNvPr id="16" name="Picture Placeholder 15" descr="A large room with a door open&#10;&#10;AI-generated content may be incorrect.">
            <a:extLst>
              <a:ext uri="{FF2B5EF4-FFF2-40B4-BE49-F238E27FC236}">
                <a16:creationId xmlns:a16="http://schemas.microsoft.com/office/drawing/2014/main" id="{DD0D970D-A4EF-CA63-201D-4BBA8AE50B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3657" r="23657"/>
          <a:stretch>
            <a:fillRect/>
          </a:stretch>
        </p:blipFill>
        <p:spPr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7456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904DDF40-ACB8-D3FF-683B-8AC63DF3C11E}"/>
              </a:ext>
            </a:extLst>
          </p:cNvPr>
          <p:cNvSpPr/>
          <p:nvPr/>
        </p:nvSpPr>
        <p:spPr>
          <a:xfrm rot="10800000">
            <a:off x="6733183" y="-1"/>
            <a:ext cx="2775557" cy="1369334"/>
          </a:xfrm>
          <a:custGeom>
            <a:avLst/>
            <a:gdLst>
              <a:gd name="connsiteX0" fmla="*/ 2775557 w 2775557"/>
              <a:gd name="connsiteY0" fmla="*/ 1369334 h 1369334"/>
              <a:gd name="connsiteX1" fmla="*/ 0 w 2775557"/>
              <a:gd name="connsiteY1" fmla="*/ 1369334 h 1369334"/>
              <a:gd name="connsiteX2" fmla="*/ 3581 w 2775557"/>
              <a:gd name="connsiteY2" fmla="*/ 1288074 h 1369334"/>
              <a:gd name="connsiteX3" fmla="*/ 1395006 w 2775557"/>
              <a:gd name="connsiteY3" fmla="*/ 0 h 1369334"/>
              <a:gd name="connsiteX4" fmla="*/ 2772112 w 2775557"/>
              <a:gd name="connsiteY4" fmla="*/ 1290516 h 136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5557" h="1369334">
                <a:moveTo>
                  <a:pt x="2775557" y="1369334"/>
                </a:moveTo>
                <a:lnTo>
                  <a:pt x="0" y="1369334"/>
                </a:lnTo>
                <a:lnTo>
                  <a:pt x="3581" y="1288074"/>
                </a:lnTo>
                <a:cubicBezTo>
                  <a:pt x="71217" y="530302"/>
                  <a:pt x="636030" y="0"/>
                  <a:pt x="1395006" y="0"/>
                </a:cubicBezTo>
                <a:cubicBezTo>
                  <a:pt x="2154086" y="0"/>
                  <a:pt x="2706079" y="543324"/>
                  <a:pt x="2772112" y="1290516"/>
                </a:cubicBezTo>
                <a:close/>
              </a:path>
            </a:pathLst>
          </a:custGeom>
          <a:solidFill>
            <a:srgbClr val="341B5C"/>
          </a:solidFill>
          <a:ln w="758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51401F6-F5BF-5573-DA5F-7C17B7FFAA78}"/>
              </a:ext>
            </a:extLst>
          </p:cNvPr>
          <p:cNvSpPr/>
          <p:nvPr/>
        </p:nvSpPr>
        <p:spPr>
          <a:xfrm flipH="1">
            <a:off x="6729983" y="733683"/>
            <a:ext cx="5462016" cy="6124317"/>
          </a:xfrm>
          <a:custGeom>
            <a:avLst/>
            <a:gdLst>
              <a:gd name="connsiteX0" fmla="*/ 150 w 5797763"/>
              <a:gd name="connsiteY0" fmla="*/ 0 h 6500775"/>
              <a:gd name="connsiteX1" fmla="*/ 150 w 5797763"/>
              <a:gd name="connsiteY1" fmla="*/ 1952 h 6500775"/>
              <a:gd name="connsiteX2" fmla="*/ 0 w 5797763"/>
              <a:gd name="connsiteY2" fmla="*/ 0 h 6500775"/>
              <a:gd name="connsiteX3" fmla="*/ 5797763 w 5797763"/>
              <a:gd name="connsiteY3" fmla="*/ 5360963 h 6500775"/>
              <a:gd name="connsiteX4" fmla="*/ 5658380 w 5797763"/>
              <a:gd name="connsiteY4" fmla="*/ 6466422 h 6500775"/>
              <a:gd name="connsiteX5" fmla="*/ 5648261 w 5797763"/>
              <a:gd name="connsiteY5" fmla="*/ 6500775 h 6500775"/>
              <a:gd name="connsiteX6" fmla="*/ 905951 w 5797763"/>
              <a:gd name="connsiteY6" fmla="*/ 6500774 h 6500775"/>
              <a:gd name="connsiteX7" fmla="*/ 1018094 w 5797763"/>
              <a:gd name="connsiteY7" fmla="*/ 6487283 h 6500775"/>
              <a:gd name="connsiteX8" fmla="*/ 1779870 w 5797763"/>
              <a:gd name="connsiteY8" fmla="*/ 6237410 h 6500775"/>
              <a:gd name="connsiteX9" fmla="*/ 2254282 w 5797763"/>
              <a:gd name="connsiteY9" fmla="*/ 5451993 h 6500775"/>
              <a:gd name="connsiteX10" fmla="*/ 2093497 w 5797763"/>
              <a:gd name="connsiteY10" fmla="*/ 4980279 h 6500775"/>
              <a:gd name="connsiteX11" fmla="*/ 1986283 w 5797763"/>
              <a:gd name="connsiteY11" fmla="*/ 4859653 h 6500775"/>
              <a:gd name="connsiteX12" fmla="*/ 1088331 w 5797763"/>
              <a:gd name="connsiteY12" fmla="*/ 4326276 h 6500775"/>
              <a:gd name="connsiteX13" fmla="*/ 997225 w 5797763"/>
              <a:gd name="connsiteY13" fmla="*/ 4288814 h 6500775"/>
              <a:gd name="connsiteX14" fmla="*/ 439724 w 5797763"/>
              <a:gd name="connsiteY14" fmla="*/ 3999312 h 6500775"/>
              <a:gd name="connsiteX15" fmla="*/ 150 w 5797763"/>
              <a:gd name="connsiteY15" fmla="*/ 3318486 h 6500775"/>
              <a:gd name="connsiteX16" fmla="*/ 150 w 5797763"/>
              <a:gd name="connsiteY16" fmla="*/ 1952 h 6500775"/>
              <a:gd name="connsiteX17" fmla="*/ 8784 w 5797763"/>
              <a:gd name="connsiteY17" fmla="*/ 114362 h 6500775"/>
              <a:gd name="connsiteX18" fmla="*/ 557502 w 5797763"/>
              <a:gd name="connsiteY18" fmla="*/ 750504 h 6500775"/>
              <a:gd name="connsiteX19" fmla="*/ 710270 w 5797763"/>
              <a:gd name="connsiteY19" fmla="*/ 833592 h 6500775"/>
              <a:gd name="connsiteX20" fmla="*/ 1763686 w 5797763"/>
              <a:gd name="connsiteY20" fmla="*/ 1273240 h 6500775"/>
              <a:gd name="connsiteX21" fmla="*/ 2018350 w 5797763"/>
              <a:gd name="connsiteY21" fmla="*/ 1367044 h 6500775"/>
              <a:gd name="connsiteX22" fmla="*/ 3353177 w 5797763"/>
              <a:gd name="connsiteY22" fmla="*/ 1911210 h 6500775"/>
              <a:gd name="connsiteX23" fmla="*/ 3559589 w 5797763"/>
              <a:gd name="connsiteY23" fmla="*/ 2013104 h 6500775"/>
              <a:gd name="connsiteX24" fmla="*/ 5052579 w 5797763"/>
              <a:gd name="connsiteY24" fmla="*/ 3152309 h 6500775"/>
              <a:gd name="connsiteX25" fmla="*/ 5797763 w 5797763"/>
              <a:gd name="connsiteY25" fmla="*/ 5360963 h 650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97763" h="6500775">
                <a:moveTo>
                  <a:pt x="150" y="0"/>
                </a:moveTo>
                <a:lnTo>
                  <a:pt x="150" y="1952"/>
                </a:lnTo>
                <a:lnTo>
                  <a:pt x="0" y="0"/>
                </a:lnTo>
                <a:close/>
                <a:moveTo>
                  <a:pt x="5797763" y="5360963"/>
                </a:moveTo>
                <a:cubicBezTo>
                  <a:pt x="5797763" y="5747940"/>
                  <a:pt x="5750643" y="6118176"/>
                  <a:pt x="5658380" y="6466422"/>
                </a:cubicBezTo>
                <a:lnTo>
                  <a:pt x="5648261" y="6500775"/>
                </a:lnTo>
                <a:lnTo>
                  <a:pt x="905951" y="6500774"/>
                </a:lnTo>
                <a:lnTo>
                  <a:pt x="1018094" y="6487283"/>
                </a:lnTo>
                <a:cubicBezTo>
                  <a:pt x="1327059" y="6442428"/>
                  <a:pt x="1582860" y="6357999"/>
                  <a:pt x="1779870" y="6237410"/>
                </a:cubicBezTo>
                <a:cubicBezTo>
                  <a:pt x="2090800" y="6052426"/>
                  <a:pt x="2254282" y="5784427"/>
                  <a:pt x="2254282" y="5451993"/>
                </a:cubicBezTo>
                <a:cubicBezTo>
                  <a:pt x="2254282" y="5275101"/>
                  <a:pt x="2198016" y="5119635"/>
                  <a:pt x="2093497" y="4980279"/>
                </a:cubicBezTo>
                <a:cubicBezTo>
                  <a:pt x="2061356" y="4937349"/>
                  <a:pt x="2026516" y="4897189"/>
                  <a:pt x="1986283" y="4859653"/>
                </a:cubicBezTo>
                <a:cubicBezTo>
                  <a:pt x="1782567" y="4658634"/>
                  <a:pt x="1471637" y="4492455"/>
                  <a:pt x="1088331" y="4326276"/>
                </a:cubicBezTo>
                <a:cubicBezTo>
                  <a:pt x="1058887" y="4312864"/>
                  <a:pt x="1026670" y="4299454"/>
                  <a:pt x="997225" y="4288814"/>
                </a:cubicBezTo>
                <a:cubicBezTo>
                  <a:pt x="774779" y="4189616"/>
                  <a:pt x="587097" y="4095813"/>
                  <a:pt x="439724" y="3999312"/>
                </a:cubicBezTo>
                <a:cubicBezTo>
                  <a:pt x="147524" y="3806310"/>
                  <a:pt x="150" y="3597276"/>
                  <a:pt x="150" y="3318486"/>
                </a:cubicBezTo>
                <a:lnTo>
                  <a:pt x="150" y="1952"/>
                </a:lnTo>
                <a:lnTo>
                  <a:pt x="8784" y="114362"/>
                </a:lnTo>
                <a:cubicBezTo>
                  <a:pt x="49750" y="371712"/>
                  <a:pt x="233844" y="565237"/>
                  <a:pt x="557502" y="750504"/>
                </a:cubicBezTo>
                <a:cubicBezTo>
                  <a:pt x="605753" y="779948"/>
                  <a:pt x="656700" y="806844"/>
                  <a:pt x="710270" y="833592"/>
                </a:cubicBezTo>
                <a:cubicBezTo>
                  <a:pt x="983664" y="972949"/>
                  <a:pt x="1334827" y="1112380"/>
                  <a:pt x="1763686" y="1273240"/>
                </a:cubicBezTo>
                <a:cubicBezTo>
                  <a:pt x="1846777" y="1302686"/>
                  <a:pt x="1932563" y="1334902"/>
                  <a:pt x="2018350" y="1367044"/>
                </a:cubicBezTo>
                <a:cubicBezTo>
                  <a:pt x="2457923" y="1527904"/>
                  <a:pt x="2913604" y="1702099"/>
                  <a:pt x="3353177" y="1911210"/>
                </a:cubicBezTo>
                <a:cubicBezTo>
                  <a:pt x="3422856" y="1943427"/>
                  <a:pt x="3492534" y="1978191"/>
                  <a:pt x="3559589" y="2013104"/>
                </a:cubicBezTo>
                <a:cubicBezTo>
                  <a:pt x="4130502" y="2305229"/>
                  <a:pt x="4655862" y="2667107"/>
                  <a:pt x="5052579" y="3152309"/>
                </a:cubicBezTo>
                <a:cubicBezTo>
                  <a:pt x="5508261" y="3704491"/>
                  <a:pt x="5797763" y="4412063"/>
                  <a:pt x="5797763" y="5360963"/>
                </a:cubicBezTo>
                <a:close/>
              </a:path>
            </a:pathLst>
          </a:custGeom>
          <a:solidFill>
            <a:srgbClr val="922B4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CF3688-DDB7-1C5D-4CC6-69C088F0D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732" y="1201825"/>
            <a:ext cx="4282715" cy="4666605"/>
          </a:xfrm>
        </p:spPr>
        <p:txBody>
          <a:bodyPr lIns="91440" tIns="45720" rIns="91440" bIns="45720" anchor="t"/>
          <a:lstStyle/>
          <a:p>
            <a:pPr lvl="0"/>
            <a:r>
              <a:rPr lang="en-GB" sz="2800"/>
              <a:t>Managed identities for secure access.</a:t>
            </a:r>
          </a:p>
          <a:p>
            <a:pPr lvl="0"/>
            <a:r>
              <a:rPr lang="en-GB" sz="2800"/>
              <a:t>Optional resets for new software versions.</a:t>
            </a:r>
          </a:p>
          <a:p>
            <a:r>
              <a:rPr lang="en-GB" sz="2800">
                <a:latin typeface="Aptos"/>
                <a:cs typeface="Segoe UI"/>
              </a:rPr>
              <a:t>Cost-effective scaling using Azure resources.</a:t>
            </a:r>
          </a:p>
          <a:p>
            <a:pPr lvl="0"/>
            <a:r>
              <a:rPr lang="en-GB" sz="2800"/>
              <a:t>“Observability that won’t break the bank - or your nerves.”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B7EB9C-E651-56AE-C7EF-B23B8745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Operational governance</a:t>
            </a:r>
            <a:endParaRPr lang="en-GB"/>
          </a:p>
        </p:txBody>
      </p:sp>
      <p:pic>
        <p:nvPicPr>
          <p:cNvPr id="11" name="Picture 10" descr="A person wearing sunglasses and a hat&#10;&#10;AI-generated content may be incorrect.">
            <a:extLst>
              <a:ext uri="{FF2B5EF4-FFF2-40B4-BE49-F238E27FC236}">
                <a16:creationId xmlns:a16="http://schemas.microsoft.com/office/drawing/2014/main" id="{3D8114FA-ED39-5602-FC87-F38B8B17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82" y="1095153"/>
            <a:ext cx="4475282" cy="57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22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85CA-43AF-A6ED-4CFE-57ECB6CB5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lue and green step with white text&#10;&#10;AI-generated content may be incorrect.">
            <a:extLst>
              <a:ext uri="{FF2B5EF4-FFF2-40B4-BE49-F238E27FC236}">
                <a16:creationId xmlns:a16="http://schemas.microsoft.com/office/drawing/2014/main" id="{6DF6505B-A073-871F-D476-E0299B24E2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85" r="885"/>
          <a:stretch>
            <a:fillRect/>
          </a:stretch>
        </p:blipFill>
        <p:spPr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4E207EC-CB73-AF53-B58C-4BDA9B11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Implementation path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AEA0E2-B8AD-4E86-B50A-DE27F1993C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5195" y="962526"/>
            <a:ext cx="4919903" cy="5544152"/>
          </a:xfrm>
        </p:spPr>
        <p:txBody>
          <a:bodyPr lIns="91440" tIns="45720" rIns="91440" bIns="45720" anchor="t"/>
          <a:lstStyle/>
          <a:p>
            <a:r>
              <a:rPr lang="en-GB">
                <a:latin typeface="Aptos Light"/>
              </a:rPr>
              <a:t>Enable BC Telemetry + DCR</a:t>
            </a:r>
          </a:p>
          <a:p>
            <a:r>
              <a:rPr lang="en-GB">
                <a:latin typeface="Aptos Light"/>
              </a:rPr>
              <a:t>Decide on KPI </a:t>
            </a:r>
          </a:p>
          <a:p>
            <a:r>
              <a:rPr lang="en-GB">
                <a:latin typeface="Aptos Light"/>
              </a:rPr>
              <a:t>Document architecture</a:t>
            </a:r>
          </a:p>
          <a:p>
            <a:r>
              <a:rPr lang="en-GB">
                <a:latin typeface="Aptos Light"/>
              </a:rPr>
              <a:t>Evaluate data and AI models</a:t>
            </a:r>
          </a:p>
          <a:p>
            <a:r>
              <a:rPr lang="en-GB">
                <a:latin typeface="Aptos Light"/>
              </a:rPr>
              <a:t>POC in Copilot Studio</a:t>
            </a:r>
          </a:p>
          <a:p>
            <a:r>
              <a:rPr lang="en-GB">
                <a:latin typeface="Aptos Light"/>
              </a:rPr>
              <a:t>Enterprise scale using Azure resources including Bot Service for full control</a:t>
            </a:r>
          </a:p>
          <a:p>
            <a:pPr lvl="0"/>
            <a:r>
              <a:rPr lang="en-GB"/>
              <a:t>“Start small, scale smart, and keep your IT team smiling.”</a:t>
            </a:r>
          </a:p>
        </p:txBody>
      </p:sp>
    </p:spTree>
    <p:extLst>
      <p:ext uri="{BB962C8B-B14F-4D97-AF65-F5344CB8AC3E}">
        <p14:creationId xmlns:p14="http://schemas.microsoft.com/office/powerpoint/2010/main" val="72213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8E3950-041C-EB26-48F2-E8113B98B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5605" y="1741118"/>
            <a:ext cx="6350696" cy="3043824"/>
          </a:xfrm>
        </p:spPr>
        <p:txBody>
          <a:bodyPr lIns="91440" tIns="45720" rIns="91440" bIns="45720" anchor="t"/>
          <a:lstStyle/>
          <a:p>
            <a:r>
              <a:rPr lang="en-GB" sz="4000">
                <a:latin typeface="Aptos ExtraBold"/>
              </a:rPr>
              <a:t>BC telemetry &amp; AI: Environmental monitoring and performance intelligence for large-scale LSC deployments</a:t>
            </a:r>
          </a:p>
          <a:p>
            <a:endParaRPr lang="en-GB" sz="4000">
              <a:latin typeface="Aptos Extra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8304A-447B-192A-0666-B46BE2940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434" y="5051881"/>
            <a:ext cx="3361038" cy="706196"/>
          </a:xfrm>
        </p:spPr>
        <p:txBody>
          <a:bodyPr/>
          <a:lstStyle/>
          <a:p>
            <a:r>
              <a:rPr lang="en-GB"/>
              <a:t>Damir Babikov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28A5617-764A-B0F6-265B-CEA4C3A768D2}"/>
              </a:ext>
            </a:extLst>
          </p:cNvPr>
          <p:cNvSpPr txBox="1">
            <a:spLocks/>
          </p:cNvSpPr>
          <p:nvPr/>
        </p:nvSpPr>
        <p:spPr>
          <a:xfrm>
            <a:off x="7200434" y="4643890"/>
            <a:ext cx="3361038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351C5C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Bjarni Asmundsson</a:t>
            </a:r>
          </a:p>
        </p:txBody>
      </p:sp>
    </p:spTree>
    <p:extLst>
      <p:ext uri="{BB962C8B-B14F-4D97-AF65-F5344CB8AC3E}">
        <p14:creationId xmlns:p14="http://schemas.microsoft.com/office/powerpoint/2010/main" val="1112023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ight bulb in a grocery store&#10;&#10;AI-generated content may be incorrect.">
            <a:extLst>
              <a:ext uri="{FF2B5EF4-FFF2-40B4-BE49-F238E27FC236}">
                <a16:creationId xmlns:a16="http://schemas.microsoft.com/office/drawing/2014/main" id="{65F68B43-575B-5A16-2DA1-6FE0CD280E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73" r="873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0C954C-EE3F-EF61-2D53-2CC43C13C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815" y="1372902"/>
            <a:ext cx="3705250" cy="1913351"/>
          </a:xfrm>
        </p:spPr>
        <p:txBody>
          <a:bodyPr lIns="91440" tIns="45720" rIns="91440" bIns="45720" anchor="t"/>
          <a:lstStyle/>
          <a:p>
            <a:pPr lvl="0"/>
            <a:r>
              <a:rPr lang="en-GB" sz="2400">
                <a:latin typeface="Aptos Light"/>
                <a:cs typeface="Segoe UI"/>
              </a:rPr>
              <a:t>Observability is essential for LS Central success.</a:t>
            </a:r>
          </a:p>
          <a:p>
            <a:pPr lvl="0"/>
            <a:r>
              <a:rPr lang="en-GB" sz="2400">
                <a:latin typeface="Aptos Light"/>
                <a:cs typeface="Segoe UI"/>
              </a:rPr>
              <a:t>AI transforms raw data into actionable insights.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77B16-7180-24ED-5D5B-87863E5265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GB"/>
              <a:t>Azure architecture ensures security and scalability.</a:t>
            </a:r>
          </a:p>
          <a:p>
            <a:pPr lvl="0"/>
            <a:r>
              <a:rPr lang="en-GB"/>
              <a:t>“With great observability comes great responsibility - and fewer headaches!”</a:t>
            </a:r>
          </a:p>
          <a:p>
            <a:endParaRPr lang="en-I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9CF0A4-D1F1-FD09-30ED-D885B4F6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Key takeaways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3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7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18E3D-79C8-3655-D2B8-4D8FB245B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5D36F-2764-8745-37AF-1CB1840040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solidFill>
            <a:srgbClr val="F7F7F7"/>
          </a:solidFill>
        </p:spPr>
        <p:txBody>
          <a:bodyPr lIns="274320" tIns="45720" rIns="91440" bIns="45720" anchor="ctr" anchorCtr="0"/>
          <a:lstStyle/>
          <a:p>
            <a:r>
              <a:rPr lang="en-GB" b="0">
                <a:solidFill>
                  <a:srgbClr val="351B5C"/>
                </a:solidFill>
              </a:rPr>
              <a:t>What is observability</a:t>
            </a:r>
            <a:r>
              <a:rPr lang="en-GB" b="0"/>
              <a:t>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BC8369-1DEB-2803-DA3E-F2E951359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274320" tIns="45720" rIns="91440" bIns="45720" anchor="ctr" anchorCtr="0"/>
          <a:lstStyle/>
          <a:p>
            <a:r>
              <a:rPr lang="en-GB"/>
              <a:t>BC telemetry Basics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B6EA48-4E3E-2B2A-16B4-5A6A83F140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274320" tIns="45720" rIns="91440" bIns="45720" anchor="ctr" anchorCtr="0"/>
          <a:lstStyle/>
          <a:p>
            <a:r>
              <a:rPr lang="en-GB"/>
              <a:t>LS Central: Why observability matters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630D32-7F82-4779-CBCD-D52CC8000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274320" tIns="45720" rIns="91440" bIns="45720" anchor="ctr" anchorCtr="0"/>
          <a:lstStyle/>
          <a:p>
            <a:r>
              <a:rPr lang="en-GB"/>
              <a:t>From simple logs to AI insights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BEED14-19B1-F37D-390F-852B608DE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274320" tIns="45720" rIns="91440" bIns="45720" anchor="ctr" anchorCtr="0"/>
          <a:lstStyle/>
          <a:p>
            <a:r>
              <a:rPr lang="en-GB"/>
              <a:t>Tooling today: BC Telemetry Buddy &amp; friends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04BEE9-61CC-2C1F-3CA9-2AB6212040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274320" tIns="45720" rIns="91440" bIns="45720" anchor="ctr" anchorCtr="0"/>
          <a:lstStyle/>
          <a:p>
            <a:r>
              <a:rPr lang="en-GB"/>
              <a:t>Why AI-enabled observability is the next step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38B94E-F5A4-4842-9C0B-9484B8E857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274320" tIns="45720" rIns="91440" bIns="45720" anchor="ctr" anchorCtr="0"/>
          <a:lstStyle/>
          <a:p>
            <a:r>
              <a:rPr lang="en-GB"/>
              <a:t>Azure architecture 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0F1183-1904-424A-DA25-6B277BCA2F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274320" tIns="45720" rIns="91440" bIns="45720" anchor="ctr" anchorCtr="0"/>
          <a:lstStyle/>
          <a:p>
            <a:r>
              <a:rPr lang="en-GB"/>
              <a:t>Demo: AI in action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C7A9BB-EF6E-083C-EEC6-537CD15F56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/>
              <a:t>Q&amp;A (Ask me anything as long as it is simple)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319EEF-5AF1-E516-6024-3EFAD54A8F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0132" y="3432921"/>
            <a:ext cx="2368127" cy="549565"/>
          </a:xfrm>
        </p:spPr>
        <p:txBody>
          <a:bodyPr/>
          <a:lstStyle/>
          <a:p>
            <a:pPr algn="ctr"/>
            <a:r>
              <a:rPr lang="en-I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8544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5A5-82E5-B652-8DBC-4F4569474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What is observability?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3CC61-B4D1-2207-4948-95F51F2023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172844"/>
            <a:ext cx="4885018" cy="5333833"/>
          </a:xfrm>
        </p:spPr>
        <p:txBody>
          <a:bodyPr lIns="91440" tIns="45720" rIns="91440" bIns="45720" anchor="t"/>
          <a:lstStyle/>
          <a:p>
            <a:pPr lvl="0">
              <a:spcAft>
                <a:spcPts val="1200"/>
              </a:spcAft>
            </a:pPr>
            <a:r>
              <a:rPr lang="en-GB" b="1">
                <a:latin typeface="Aptos Light"/>
              </a:rPr>
              <a:t>Observability: </a:t>
            </a:r>
            <a:r>
              <a:rPr lang="en-GB">
                <a:latin typeface="Aptos Light"/>
              </a:rPr>
              <a:t>The art of knowing what’s happening inside your systems—without psychic powers!</a:t>
            </a:r>
          </a:p>
          <a:p>
            <a:pPr lvl="0">
              <a:spcAft>
                <a:spcPts val="1200"/>
              </a:spcAft>
            </a:pPr>
            <a:r>
              <a:rPr lang="en-GB" b="1">
                <a:latin typeface="Aptos Light"/>
              </a:rPr>
              <a:t>Why it matters: </a:t>
            </a:r>
            <a:r>
              <a:rPr lang="en-GB">
                <a:latin typeface="Aptos Light"/>
              </a:rPr>
              <a:t>Proactive issue detection, performance tuning, and happy customers.</a:t>
            </a:r>
          </a:p>
          <a:p>
            <a:pPr lvl="0">
              <a:spcAft>
                <a:spcPts val="1200"/>
              </a:spcAft>
            </a:pPr>
            <a:r>
              <a:rPr lang="en-GB" b="1"/>
              <a:t>Key ingredients: </a:t>
            </a:r>
            <a:r>
              <a:rPr lang="en-GB"/>
              <a:t>Telemetry, monitoring, and a dash of AI.</a:t>
            </a:r>
          </a:p>
        </p:txBody>
      </p:sp>
      <p:pic>
        <p:nvPicPr>
          <p:cNvPr id="7" name="Picture Placeholder 6" descr="A robot looking through binoculars&#10;&#10;AI-generated content may be incorrect.">
            <a:extLst>
              <a:ext uri="{FF2B5EF4-FFF2-40B4-BE49-F238E27FC236}">
                <a16:creationId xmlns:a16="http://schemas.microsoft.com/office/drawing/2014/main" id="{13F377D6-D148-1A28-28FC-3C98F6F5AE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391" b="6391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8466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hand holding a computer&#10;&#10;AI-generated content may be incorrect.">
            <a:extLst>
              <a:ext uri="{FF2B5EF4-FFF2-40B4-BE49-F238E27FC236}">
                <a16:creationId xmlns:a16="http://schemas.microsoft.com/office/drawing/2014/main" id="{03DF3273-BF1E-AA60-8322-22D8226CF5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645" t="12154" r="7491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6F1053-2301-253F-74CC-9D7453ED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BC telemetry basics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066FB-C2E8-D941-F409-F5A1E8BD0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en-GB">
                <a:latin typeface="Aptos Light"/>
              </a:rPr>
              <a:t>Telemetry = Data about what’s happening in Business Central.</a:t>
            </a:r>
          </a:p>
          <a:p>
            <a:pPr lvl="0"/>
            <a:r>
              <a:rPr lang="en-GB"/>
              <a:t>Types:</a:t>
            </a:r>
          </a:p>
          <a:p>
            <a:pPr lvl="1">
              <a:buFont typeface="System Font Regular"/>
              <a:buChar char="-"/>
            </a:pPr>
            <a:r>
              <a:rPr lang="en-GB"/>
              <a:t>Event logs (Who did what, when?)</a:t>
            </a:r>
          </a:p>
          <a:p>
            <a:pPr lvl="1">
              <a:buFont typeface="System Font Regular"/>
              <a:buChar char="-"/>
            </a:pPr>
            <a:r>
              <a:rPr lang="en-GB"/>
              <a:t>Performance counters (How fast? How furious?)</a:t>
            </a:r>
          </a:p>
          <a:p>
            <a:pPr lvl="1">
              <a:buFont typeface="System Font Regular"/>
              <a:buChar char="-"/>
            </a:pPr>
            <a:r>
              <a:rPr lang="en-GB">
                <a:latin typeface="Aptos Light"/>
              </a:rPr>
              <a:t>Custom traces (KPI for LS Central and your extensions)</a:t>
            </a:r>
          </a:p>
          <a:p>
            <a:pPr lvl="0"/>
            <a:r>
              <a:rPr lang="en-GB"/>
              <a:t>“If BC could talk, telemetry is what it would say!”</a:t>
            </a:r>
          </a:p>
        </p:txBody>
      </p:sp>
    </p:spTree>
    <p:extLst>
      <p:ext uri="{BB962C8B-B14F-4D97-AF65-F5344CB8AC3E}">
        <p14:creationId xmlns:p14="http://schemas.microsoft.com/office/powerpoint/2010/main" val="135913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844E-8601-6796-9AD1-740ED3E3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LS Central &amp; telemetry</a:t>
            </a:r>
            <a:endParaRPr lang="en-GB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B5070-1067-E645-7189-018A89EFD2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GB"/>
              <a:t>New extension by LS Retail</a:t>
            </a:r>
          </a:p>
          <a:p>
            <a:pPr lvl="0"/>
            <a:r>
              <a:rPr lang="en-GB"/>
              <a:t>LS Central builds on BC telemetry for retail-specific insights.</a:t>
            </a:r>
          </a:p>
          <a:p>
            <a:pPr lvl="0"/>
            <a:r>
              <a:rPr lang="en-GB"/>
              <a:t>Examples:</a:t>
            </a:r>
          </a:p>
          <a:p>
            <a:pPr lvl="1"/>
            <a:r>
              <a:rPr lang="en-GB"/>
              <a:t>POS transaction posting</a:t>
            </a:r>
          </a:p>
          <a:p>
            <a:pPr lvl="1"/>
            <a:r>
              <a:rPr lang="en-GB"/>
              <a:t>Statement calculation</a:t>
            </a:r>
          </a:p>
          <a:p>
            <a:pPr lvl="1"/>
            <a:r>
              <a:rPr lang="en-GB"/>
              <a:t>Replication health</a:t>
            </a:r>
          </a:p>
          <a:p>
            <a:pPr lvl="1"/>
            <a:r>
              <a:rPr lang="en-GB"/>
              <a:t>Customer journey tracking</a:t>
            </a:r>
          </a:p>
          <a:p>
            <a:pPr lvl="0"/>
            <a:r>
              <a:rPr lang="en-GB"/>
              <a:t>“It’s like CCTV for your retail operations - minus the grainy footage.”</a:t>
            </a:r>
          </a:p>
        </p:txBody>
      </p:sp>
      <p:pic>
        <p:nvPicPr>
          <p:cNvPr id="20" name="Picture Placeholder 19" descr="A blue lines in a dark room&#10;&#10;AI-generated content may be incorrect.">
            <a:extLst>
              <a:ext uri="{FF2B5EF4-FFF2-40B4-BE49-F238E27FC236}">
                <a16:creationId xmlns:a16="http://schemas.microsoft.com/office/drawing/2014/main" id="{E5443C92-28D7-5DD3-1BCB-753C40E225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085" t="16131" r="25950"/>
          <a:stretch>
            <a:fillRect/>
          </a:stretch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pic>
        <p:nvPicPr>
          <p:cNvPr id="4" name="Picture 3" descr="A computer monitor with a screen on&#10;&#10;AI-generated content may be incorrect.">
            <a:extLst>
              <a:ext uri="{FF2B5EF4-FFF2-40B4-BE49-F238E27FC236}">
                <a16:creationId xmlns:a16="http://schemas.microsoft.com/office/drawing/2014/main" id="{A4B705DE-853D-5CE5-074B-9513141CB7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144" y="2846339"/>
            <a:ext cx="4579522" cy="37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7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0085-5AA2-0D7C-8502-0D7EE7DE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Why observability matters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6BC11-C244-D038-E4EB-F7630F5A2A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lvl="0"/>
            <a:r>
              <a:rPr lang="en-GB"/>
              <a:t>Spot issues before customers do </a:t>
            </a:r>
            <a:br>
              <a:rPr lang="en-GB"/>
            </a:br>
            <a:r>
              <a:rPr lang="en-GB"/>
              <a:t>(be the hero, not the villain).</a:t>
            </a:r>
          </a:p>
          <a:p>
            <a:pPr lvl="0"/>
            <a:r>
              <a:rPr lang="en-GB">
                <a:latin typeface="Aptos Light"/>
              </a:rPr>
              <a:t>Optimize performance and reduce downtime.</a:t>
            </a:r>
          </a:p>
          <a:p>
            <a:pPr lvl="0"/>
            <a:r>
              <a:rPr lang="en-GB"/>
              <a:t>Enable data-driven decisions for retail success.</a:t>
            </a:r>
          </a:p>
          <a:p>
            <a:pPr lvl="0"/>
            <a:r>
              <a:rPr lang="en-GB"/>
              <a:t>“Because guessing is for game shows, not business!”</a:t>
            </a:r>
          </a:p>
        </p:txBody>
      </p:sp>
      <p:pic>
        <p:nvPicPr>
          <p:cNvPr id="10" name="Picture Placeholder 9" descr="A person in a green and yellow garment&#10;&#10;AI-generated content may be incorrect.">
            <a:extLst>
              <a:ext uri="{FF2B5EF4-FFF2-40B4-BE49-F238E27FC236}">
                <a16:creationId xmlns:a16="http://schemas.microsoft.com/office/drawing/2014/main" id="{79E432B1-5849-A839-85C5-4C99B0E7C5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698" b="23320"/>
          <a:stretch>
            <a:fillRect/>
          </a:stretch>
        </p:blipFill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67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86C334-7386-FB49-7DED-55F318B7F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Simple to complex – The journey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BC7790-461C-C718-AFE8-C69B314AA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</p:spPr>
        <p:txBody>
          <a:bodyPr/>
          <a:lstStyle/>
          <a:p>
            <a:pPr lvl="0"/>
            <a:r>
              <a:rPr lang="en-GB" b="1"/>
              <a:t>Start: </a:t>
            </a:r>
            <a:r>
              <a:rPr lang="en-GB"/>
              <a:t>Basic log collection (“Did it break?”)</a:t>
            </a:r>
          </a:p>
          <a:p>
            <a:pPr lvl="0"/>
            <a:r>
              <a:rPr lang="en-GB" b="1"/>
              <a:t>Next: </a:t>
            </a:r>
            <a:r>
              <a:rPr lang="en-GB"/>
              <a:t>Correlate events (“Why did it break?”)</a:t>
            </a:r>
          </a:p>
          <a:p>
            <a:pPr lvl="0"/>
            <a:r>
              <a:rPr lang="en-GB" b="1"/>
              <a:t>Advanced: </a:t>
            </a:r>
            <a:r>
              <a:rPr lang="en-GB"/>
              <a:t>AI-driven anomaly detection (“Will it break?”)</a:t>
            </a:r>
          </a:p>
          <a:p>
            <a:pPr lvl="0"/>
            <a:r>
              <a:rPr lang="en-GB"/>
              <a:t>“It’s like evolving from a magnifying glass to a crystal ball.”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B4392A-9EC1-6A80-18BE-1B3602CAFD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4994" y="4140053"/>
            <a:ext cx="1257300" cy="12573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870C237-C970-370D-14E1-BDCF8D5A3E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1848" y="4140053"/>
            <a:ext cx="1257300" cy="12573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FBF6702-D9AF-8032-0B64-162F4D9E34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8701" y="4140053"/>
            <a:ext cx="1257300" cy="12573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E0B82D7-1056-FC00-16B1-688D1CAB32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5103" y="4593264"/>
            <a:ext cx="527641" cy="5276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5C19CB-A370-3182-32A5-655F0F2F45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8452" y="4593264"/>
            <a:ext cx="527641" cy="52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6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492E73-07BA-3F64-EB10-E16B2427C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 ExtraBold"/>
                <a:cs typeface="Segoe UI"/>
              </a:rPr>
              <a:t>Tooling today</a:t>
            </a:r>
            <a:endParaRPr lang="en-GB"/>
          </a:p>
        </p:txBody>
      </p:sp>
      <p:pic>
        <p:nvPicPr>
          <p:cNvPr id="7" name="Picture Placeholder 6" descr="A person using a tablet&#10;&#10;AI-generated content may be incorrect.">
            <a:extLst>
              <a:ext uri="{FF2B5EF4-FFF2-40B4-BE49-F238E27FC236}">
                <a16:creationId xmlns:a16="http://schemas.microsoft.com/office/drawing/2014/main" id="{E89BE942-329F-3098-9CCA-B9AFF5D21D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592" r="46598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71E33F-5C78-86AB-8171-5573D72553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818135" cy="5544152"/>
          </a:xfrm>
        </p:spPr>
        <p:txBody>
          <a:bodyPr lIns="91440" tIns="45720" rIns="91440" bIns="45720" anchor="t"/>
          <a:lstStyle/>
          <a:p>
            <a:pPr marL="0" indent="0">
              <a:spcAft>
                <a:spcPts val="1800"/>
              </a:spcAft>
              <a:buNone/>
            </a:pPr>
            <a:r>
              <a:rPr lang="en-GB" sz="2400" b="1"/>
              <a:t>BC Telemetry Buddy (VS Code Extension by Waldo):</a:t>
            </a:r>
          </a:p>
          <a:p>
            <a:pPr lvl="1"/>
            <a:r>
              <a:rPr lang="en-GB"/>
              <a:t>Powerful, free tool for developers and consultants.</a:t>
            </a:r>
          </a:p>
          <a:p>
            <a:pPr lvl="1"/>
            <a:r>
              <a:rPr lang="en-GB">
                <a:latin typeface="Aptos Light"/>
              </a:rPr>
              <a:t>Query and analyse Business Central telemetry data on demand from within VS Code.</a:t>
            </a:r>
          </a:p>
          <a:p>
            <a:pPr lvl="1"/>
            <a:r>
              <a:rPr lang="en-GB">
                <a:latin typeface="Aptos Light"/>
              </a:rPr>
              <a:t>Features: guided setup, flexible authentication, event catalogue, schema discovery, VSC context aware, </a:t>
            </a:r>
          </a:p>
          <a:p>
            <a:pPr lvl="1"/>
            <a:r>
              <a:rPr lang="en-GB">
                <a:latin typeface="Aptos Light"/>
              </a:rPr>
              <a:t>New: file-based knowledge</a:t>
            </a:r>
          </a:p>
          <a:p>
            <a:pPr lvl="1"/>
            <a:r>
              <a:rPr lang="en-GB">
                <a:latin typeface="Aptos Light"/>
              </a:rPr>
              <a:t>Great for troubleshooting and learning telemetry, not for live/real-time dashboards and SRE support</a:t>
            </a:r>
          </a:p>
        </p:txBody>
      </p:sp>
    </p:spTree>
    <p:extLst>
      <p:ext uri="{BB962C8B-B14F-4D97-AF65-F5344CB8AC3E}">
        <p14:creationId xmlns:p14="http://schemas.microsoft.com/office/powerpoint/2010/main" val="1795015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EVENT_SECTION_UUID" val="5f8b0d4e-3368-4efa-80fe-4936deced953"/>
  <p:tag name="SLIDO_EVENT_UUID" val="d77012bc-658f-45f5-b6aa-acba670150c6"/>
  <p:tag name="SLIDO_PRESENTATION_ID" val="e0f843c2-a2fa-4046-8a16-81c895bb3d3f"/>
</p:tagLst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BFABC9B-57E4-9E48-916B-F5DD363010A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05C7D3E5-530F-9047-BDA5-D35CA44790DB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01B322D8-E266-C548-ACB1-6908BCDE223E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5E45C37A-3E04-E44A-A11F-2EDBD10D7840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C8CD3BFC-6C8E-2A4F-8977-D5463368ED3E}"/>
    </a:ext>
  </a:extLst>
</a:theme>
</file>

<file path=ppt/theme/theme7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3DEDA68E-5A44-AF4C-867C-05788E79AA21}"/>
    </a:ext>
  </a:extLst>
</a:theme>
</file>

<file path=ppt/theme/theme8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839CD1FB-63F4-DF4D-93A7-E7C5C36EFB6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2" ma:contentTypeDescription="Create a new document." ma:contentTypeScope="" ma:versionID="b26d0addc757e9bc629c105cd4b7e0b8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880955e65a183ca08db5b65ae0de7cec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Props1.xml><?xml version="1.0" encoding="utf-8"?>
<ds:datastoreItem xmlns:ds="http://schemas.openxmlformats.org/officeDocument/2006/customXml" ds:itemID="{D919675D-93DB-4F73-BDCE-50DD5F490D99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7D81BE-9890-4774-AD23-ED3AC8A6C645}">
  <ds:schemaRefs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724e71b1-7852-457b-a379-b8a36dd80270"/>
    <ds:schemaRef ds:uri="http://schemas.openxmlformats.org/package/2006/metadata/core-properties"/>
    <ds:schemaRef ds:uri="http://schemas.microsoft.com/office/infopath/2007/PartnerControls"/>
    <ds:schemaRef ds:uri="ce89fd82-aec5-4b3b-b0b3-b7f9193dc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cX26 PowerPoint template</Template>
  <TotalTime>1</TotalTime>
  <Words>843</Words>
  <Application>Microsoft Office PowerPoint</Application>
  <PresentationFormat>Widescreen</PresentationFormat>
  <Paragraphs>136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Aptos</vt:lpstr>
      <vt:lpstr>Aptos Black</vt:lpstr>
      <vt:lpstr>Aptos ExtraBold</vt:lpstr>
      <vt:lpstr>Aptos Light</vt:lpstr>
      <vt:lpstr>Arial</vt:lpstr>
      <vt:lpstr>Segoe UI</vt:lpstr>
      <vt:lpstr>System Font Regular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cX26 Slides</vt:lpstr>
      <vt:lpstr>PowerPoint Presentation</vt:lpstr>
      <vt:lpstr>PowerPoint Presentation</vt:lpstr>
      <vt:lpstr>PowerPoint Presentation</vt:lpstr>
      <vt:lpstr>What is observability?</vt:lpstr>
      <vt:lpstr>BC telemetry basics</vt:lpstr>
      <vt:lpstr>LS Central &amp; telemetry</vt:lpstr>
      <vt:lpstr>Why observability matters</vt:lpstr>
      <vt:lpstr>Simple to complex – The journey</vt:lpstr>
      <vt:lpstr>Tooling today</vt:lpstr>
      <vt:lpstr>Tooling today, part 2</vt:lpstr>
      <vt:lpstr>PowerPoint Presentation</vt:lpstr>
      <vt:lpstr>Why AI-enabled observability is the next step</vt:lpstr>
      <vt:lpstr>Azure cloud architecture for observability</vt:lpstr>
      <vt:lpstr>AI-driven observability  How it works</vt:lpstr>
      <vt:lpstr>DEMO</vt:lpstr>
      <vt:lpstr>What was that in plain English</vt:lpstr>
      <vt:lpstr>Data privacy &amp; security</vt:lpstr>
      <vt:lpstr>Operational governance</vt:lpstr>
      <vt:lpstr>Implementation path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Damir Babikov</dc:creator>
  <cp:lastModifiedBy>Bjorn Jonsson</cp:lastModifiedBy>
  <cp:revision>2</cp:revision>
  <dcterms:created xsi:type="dcterms:W3CDTF">2026-01-25T13:23:32Z</dcterms:created>
  <dcterms:modified xsi:type="dcterms:W3CDTF">2026-04-28T10:10:23Z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