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147481596" r:id="rId2"/>
    <p:sldId id="329" r:id="rId3"/>
    <p:sldId id="2146846010" r:id="rId4"/>
    <p:sldId id="2147481585" r:id="rId5"/>
    <p:sldId id="2147481584" r:id="rId6"/>
    <p:sldId id="2147481590" r:id="rId7"/>
    <p:sldId id="2147481591" r:id="rId8"/>
    <p:sldId id="2147481540" r:id="rId9"/>
    <p:sldId id="2147481532" r:id="rId10"/>
    <p:sldId id="2147481542" r:id="rId11"/>
    <p:sldId id="2147481588" r:id="rId12"/>
    <p:sldId id="2147481593" r:id="rId13"/>
    <p:sldId id="2147481597" r:id="rId14"/>
    <p:sldId id="2147481559" r:id="rId15"/>
    <p:sldId id="2147481556" r:id="rId16"/>
    <p:sldId id="21474815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613" autoAdjust="0"/>
  </p:normalViewPr>
  <p:slideViewPr>
    <p:cSldViewPr snapToGrid="0">
      <p:cViewPr varScale="1">
        <p:scale>
          <a:sx n="69" d="100"/>
          <a:sy n="69" d="100"/>
        </p:scale>
        <p:origin x="219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690AE777-B867-4D0D-9F5A-4FEF82CD5CD3}"/>
    <pc:docChg chg="custSel modSld">
      <pc:chgData name="Bjorn Jonsson" userId="0ba677ab-dff8-4d69-911d-adef4ed2de49" providerId="ADAL" clId="{690AE777-B867-4D0D-9F5A-4FEF82CD5CD3}" dt="2025-09-26T10:52:20.026" v="31" actId="368"/>
      <pc:docMkLst>
        <pc:docMk/>
      </pc:docMkLst>
      <pc:sldChg chg="modNotes">
        <pc:chgData name="Bjorn Jonsson" userId="0ba677ab-dff8-4d69-911d-adef4ed2de49" providerId="ADAL" clId="{690AE777-B867-4D0D-9F5A-4FEF82CD5CD3}" dt="2025-09-26T10:52:19.913" v="3" actId="368"/>
        <pc:sldMkLst>
          <pc:docMk/>
          <pc:sldMk cId="1301832607" sldId="329"/>
        </pc:sldMkLst>
      </pc:sldChg>
      <pc:sldChg chg="modNotes">
        <pc:chgData name="Bjorn Jonsson" userId="0ba677ab-dff8-4d69-911d-adef4ed2de49" providerId="ADAL" clId="{690AE777-B867-4D0D-9F5A-4FEF82CD5CD3}" dt="2025-09-26T10:52:19.918" v="5" actId="368"/>
        <pc:sldMkLst>
          <pc:docMk/>
          <pc:sldMk cId="1427674886" sldId="2146846010"/>
        </pc:sldMkLst>
      </pc:sldChg>
      <pc:sldChg chg="modNotes">
        <pc:chgData name="Bjorn Jonsson" userId="0ba677ab-dff8-4d69-911d-adef4ed2de49" providerId="ADAL" clId="{690AE777-B867-4D0D-9F5A-4FEF82CD5CD3}" dt="2025-09-26T10:52:19.976" v="17" actId="368"/>
        <pc:sldMkLst>
          <pc:docMk/>
          <pc:sldMk cId="1826828039" sldId="2147481532"/>
        </pc:sldMkLst>
      </pc:sldChg>
      <pc:sldChg chg="modNotes">
        <pc:chgData name="Bjorn Jonsson" userId="0ba677ab-dff8-4d69-911d-adef4ed2de49" providerId="ADAL" clId="{690AE777-B867-4D0D-9F5A-4FEF82CD5CD3}" dt="2025-09-26T10:52:19.970" v="15" actId="368"/>
        <pc:sldMkLst>
          <pc:docMk/>
          <pc:sldMk cId="4211345839" sldId="2147481540"/>
        </pc:sldMkLst>
      </pc:sldChg>
      <pc:sldChg chg="modNotes">
        <pc:chgData name="Bjorn Jonsson" userId="0ba677ab-dff8-4d69-911d-adef4ed2de49" providerId="ADAL" clId="{690AE777-B867-4D0D-9F5A-4FEF82CD5CD3}" dt="2025-09-26T10:52:19.986" v="19" actId="368"/>
        <pc:sldMkLst>
          <pc:docMk/>
          <pc:sldMk cId="695831826" sldId="2147481542"/>
        </pc:sldMkLst>
      </pc:sldChg>
      <pc:sldChg chg="modNotes">
        <pc:chgData name="Bjorn Jonsson" userId="0ba677ab-dff8-4d69-911d-adef4ed2de49" providerId="ADAL" clId="{690AE777-B867-4D0D-9F5A-4FEF82CD5CD3}" dt="2025-09-26T10:52:20.022" v="29" actId="368"/>
        <pc:sldMkLst>
          <pc:docMk/>
          <pc:sldMk cId="2226394179" sldId="2147481556"/>
        </pc:sldMkLst>
      </pc:sldChg>
      <pc:sldChg chg="modNotes">
        <pc:chgData name="Bjorn Jonsson" userId="0ba677ab-dff8-4d69-911d-adef4ed2de49" providerId="ADAL" clId="{690AE777-B867-4D0D-9F5A-4FEF82CD5CD3}" dt="2025-09-26T10:52:20.016" v="27" actId="368"/>
        <pc:sldMkLst>
          <pc:docMk/>
          <pc:sldMk cId="3332172393" sldId="2147481559"/>
        </pc:sldMkLst>
      </pc:sldChg>
      <pc:sldChg chg="modNotes">
        <pc:chgData name="Bjorn Jonsson" userId="0ba677ab-dff8-4d69-911d-adef4ed2de49" providerId="ADAL" clId="{690AE777-B867-4D0D-9F5A-4FEF82CD5CD3}" dt="2025-09-26T10:52:19.947" v="9" actId="368"/>
        <pc:sldMkLst>
          <pc:docMk/>
          <pc:sldMk cId="3266381058" sldId="2147481584"/>
        </pc:sldMkLst>
      </pc:sldChg>
      <pc:sldChg chg="modNotes">
        <pc:chgData name="Bjorn Jonsson" userId="0ba677ab-dff8-4d69-911d-adef4ed2de49" providerId="ADAL" clId="{690AE777-B867-4D0D-9F5A-4FEF82CD5CD3}" dt="2025-09-26T10:52:19.939" v="7" actId="368"/>
        <pc:sldMkLst>
          <pc:docMk/>
          <pc:sldMk cId="2697051920" sldId="2147481585"/>
        </pc:sldMkLst>
      </pc:sldChg>
      <pc:sldChg chg="modNotes">
        <pc:chgData name="Bjorn Jonsson" userId="0ba677ab-dff8-4d69-911d-adef4ed2de49" providerId="ADAL" clId="{690AE777-B867-4D0D-9F5A-4FEF82CD5CD3}" dt="2025-09-26T10:52:19.992" v="21" actId="368"/>
        <pc:sldMkLst>
          <pc:docMk/>
          <pc:sldMk cId="1734138930" sldId="2147481588"/>
        </pc:sldMkLst>
      </pc:sldChg>
      <pc:sldChg chg="modNotes">
        <pc:chgData name="Bjorn Jonsson" userId="0ba677ab-dff8-4d69-911d-adef4ed2de49" providerId="ADAL" clId="{690AE777-B867-4D0D-9F5A-4FEF82CD5CD3}" dt="2025-09-26T10:52:19.956" v="11" actId="368"/>
        <pc:sldMkLst>
          <pc:docMk/>
          <pc:sldMk cId="3610692895" sldId="2147481590"/>
        </pc:sldMkLst>
      </pc:sldChg>
      <pc:sldChg chg="modNotes">
        <pc:chgData name="Bjorn Jonsson" userId="0ba677ab-dff8-4d69-911d-adef4ed2de49" providerId="ADAL" clId="{690AE777-B867-4D0D-9F5A-4FEF82CD5CD3}" dt="2025-09-26T10:52:19.963" v="13" actId="368"/>
        <pc:sldMkLst>
          <pc:docMk/>
          <pc:sldMk cId="856606199" sldId="2147481591"/>
        </pc:sldMkLst>
      </pc:sldChg>
      <pc:sldChg chg="modNotes">
        <pc:chgData name="Bjorn Jonsson" userId="0ba677ab-dff8-4d69-911d-adef4ed2de49" providerId="ADAL" clId="{690AE777-B867-4D0D-9F5A-4FEF82CD5CD3}" dt="2025-09-26T10:52:20.001" v="23" actId="368"/>
        <pc:sldMkLst>
          <pc:docMk/>
          <pc:sldMk cId="4287827721" sldId="2147481593"/>
        </pc:sldMkLst>
      </pc:sldChg>
      <pc:sldChg chg="modNotes">
        <pc:chgData name="Bjorn Jonsson" userId="0ba677ab-dff8-4d69-911d-adef4ed2de49" providerId="ADAL" clId="{690AE777-B867-4D0D-9F5A-4FEF82CD5CD3}" dt="2025-09-26T10:52:20.026" v="31" actId="368"/>
        <pc:sldMkLst>
          <pc:docMk/>
          <pc:sldMk cId="1709032241" sldId="2147481594"/>
        </pc:sldMkLst>
      </pc:sldChg>
      <pc:sldChg chg="modNotes">
        <pc:chgData name="Bjorn Jonsson" userId="0ba677ab-dff8-4d69-911d-adef4ed2de49" providerId="ADAL" clId="{690AE777-B867-4D0D-9F5A-4FEF82CD5CD3}" dt="2025-09-26T10:52:19.905" v="1" actId="368"/>
        <pc:sldMkLst>
          <pc:docMk/>
          <pc:sldMk cId="1538315139" sldId="2147481596"/>
        </pc:sldMkLst>
      </pc:sldChg>
      <pc:sldChg chg="modNotes">
        <pc:chgData name="Bjorn Jonsson" userId="0ba677ab-dff8-4d69-911d-adef4ed2de49" providerId="ADAL" clId="{690AE777-B867-4D0D-9F5A-4FEF82CD5CD3}" dt="2025-09-26T10:52:20.007" v="25" actId="368"/>
        <pc:sldMkLst>
          <pc:docMk/>
          <pc:sldMk cId="3069265303" sldId="214748159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6T09:34:58.507"/>
    </inkml:context>
    <inkml:brush xml:id="br0">
      <inkml:brushProperty name="width" value="0.035" units="cm"/>
      <inkml:brushProperty name="height" value="0.035" units="cm"/>
      <inkml:brushProperty name="color" value="#351C5C"/>
    </inkml:brush>
  </inkml:definitions>
  <inkml:trace contextRef="#ctx0" brushRef="#br0">378 343 24575,'25'23'0,"2"-2"0,0-1 0,33 19 0,41 31 0,-100-69 0,1 1 0,-1-1 0,1 1 0,0-1 0,-1 0 0,1 0 0,0 0 0,0 0 0,0 0 0,0 0 0,-1-1 0,1 1 0,0 0 0,4-1 0,-6 0 0,1 0 0,-1 0 0,1-1 0,-1 1 0,1-1 0,-1 1 0,0 0 0,1-1 0,-1 1 0,0-1 0,1 1 0,-1-1 0,0 1 0,0-1 0,1 1 0,-1-1 0,0 1 0,0-1 0,0 0 0,0 1 0,0-1 0,0 1 0,0-1 0,0 1 0,0-1 0,0 1 0,0-1 0,0 0 0,0 1 0,0-1 0,0 1 0,-1-1 0,-2-12 0,0 1 0,-2 0 0,-7-16 0,-33-71 0,-69-113 0,110 204 0,-1 1 0,0 0 0,0 0 0,0 0 0,-1 1 0,0 0 0,0 0 0,0 0 0,-1 1 0,0 0 0,0 0 0,0 1 0,-1 0 0,1 0 0,-1 0 0,0 1 0,0 0 0,-1 1 0,1 0 0,0 0 0,-1 1 0,1 0 0,-1 1 0,1-1 0,-1 2 0,-16 1 0,8 0 0,-6-1 0,-1 2 0,0 0 0,-36 11 0,54-12 0,0 0 0,0 0 0,0 1 0,0 0 0,1 0 0,-1 0 0,1 1 0,0 0 0,0 0 0,0 0 0,1 1 0,-1-1 0,1 1 0,0 0 0,1 0 0,-1 1 0,1-1 0,-4 9 0,2-1 0,2 1 0,-1-1 0,2 1 0,0-1 0,0 1 0,1 0 0,1 0 0,0-1 0,1 1 0,1 0 0,0-1 0,1 1 0,0-1 0,1 1 0,0-1 0,1-1 0,1 1 0,12 21 0,-1-6 0,2 1 0,1-2 0,1-1 0,2 0 0,0-2 0,42 35 0,-64-58 0,0 1 0,1-1 0,-1 0 0,0 0 0,1 1 0,-1-1 0,1 0 0,-1 0 0,1-1 0,-1 1 0,1 0 0,0 0 0,-1-1 0,1 1 0,0-1 0,0 1 0,-1-1 0,1 0 0,0 0 0,0 0 0,0 0 0,-1 0 0,1 0 0,0 0 0,0-1 0,-1 1 0,1-1 0,0 1 0,0-1 0,-1 1 0,1-1 0,-1 0 0,1 0 0,-1 0 0,1 0 0,-1 0 0,1 0 0,-1-1 0,0 1 0,0 0 0,1-1 0,0-1 0,3-6 0,1-2 0,-1 1 0,-1 0 0,0-1 0,4-17 0,-7 23 0,12-44 40,-3-2 0,7-99 0,-14-105-1525,-3 210-5341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6T09:35:05.148"/>
    </inkml:context>
    <inkml:brush xml:id="br0">
      <inkml:brushProperty name="width" value="0.035" units="cm"/>
      <inkml:brushProperty name="height" value="0.035" units="cm"/>
      <inkml:brushProperty name="color" value="#351C5C"/>
    </inkml:brush>
  </inkml:definitions>
  <inkml:trace contextRef="#ctx0" brushRef="#br0">1129 1065 24575,'-1'17'0,"-2"-1"0,0 1 0,-1-1 0,0 0 0,-10 20 0,-2 15 0,-3 16 0,-7 32 0,-79 190 0,104-288 0,1 1 0,-1 0 0,0 0 0,0 0 0,0 0 0,0 0 0,0-1 0,-1 1 0,1-1 0,0 1 0,-1-1 0,1 1 0,-1-1 0,0 0 0,1 1 0,-1-1 0,0 0 0,0 0 0,-2 0 0,2-1 0,1 0 0,0 0 0,-1 0 0,1 0 0,-1 0 0,1-1 0,0 1 0,-1 0 0,1-1 0,0 0 0,0 1 0,-1-1 0,1 0 0,0 1 0,0-1 0,0 0 0,0 0 0,0 0 0,0 0 0,0 0 0,-1-1 0,-5-8 0,1 1 0,0-1 0,0 0 0,1-1 0,-5-14 0,-81-236 0,77 210 0,2 0 0,2-1 0,-4-66 0,13 105 0,1-1 0,0 0 0,1 1 0,1-1 0,6-25 0,-7 36 0,0-1 0,0 1 0,0-1 0,1 1 0,-1-1 0,1 1 0,0 0 0,0 0 0,0 0 0,1 0 0,-1 0 0,1 1 0,0-1 0,-1 1 0,1-1 0,0 1 0,0 0 0,0 0 0,1 1 0,-1-1 0,0 1 0,1-1 0,-1 1 0,1 0 0,0 0 0,4 0 0,43 1 0,-44 1 0,0 0 0,0-1 0,-1 1 0,1-2 0,0 1 0,0-1 0,0 0 0,0 0 0,-1-1 0,1 0 0,-1 0 0,8-4 0,-12 5 0,-1 0 0,0 0 0,0 0 0,0 0 0,1 0 0,-1 0 0,0 0 0,1 1 0,-1-1 0,1 0 0,-1 1 0,1-1 0,-1 1 0,1 0 0,-1-1 0,1 1 0,0 0 0,-1 0 0,1 0 0,-1 0 0,1 0 0,0 0 0,-1 1 0,1-1 0,-1 1 0,1-1 0,-1 1 0,1-1 0,-1 1 0,0 0 0,1 0 0,-1-1 0,0 1 0,2 2 0,0 1 0,-1 0 0,0 0 0,0 1 0,0-1 0,0 1 0,-1-1 0,0 1 0,0 0 0,0-1 0,0 9 0,0 2 0,0-1 0,-1 1 0,0-1 0,-1 1 0,-1-1 0,0 0 0,-1 0 0,-1 0 0,0 0 0,-1 0 0,-8 15 0,-14 49 0,19-52 0,-19 41 0,24-59 0,-2-1 0,1 0 0,-1 0 0,1 0 0,-2-1 0,1 0 0,-1 0 0,0 0 0,-12 9 0,16-14 0,1 0 0,0 0 0,-1 0 0,0-1 0,1 1 0,-1 0 0,1-1 0,-1 1 0,0-1 0,0 1 0,1-1 0,-1 0 0,0 0 0,0 0 0,1 0 0,-1 0 0,0 0 0,0 0 0,1 0 0,-1-1 0,0 1 0,0-1 0,1 1 0,-1-1 0,1 0 0,-1 0 0,0 1 0,1-1 0,0 0 0,-1-1 0,1 1 0,0 0 0,-1 0 0,1 0 0,0-1 0,0 1 0,0-1 0,0 1 0,0-1 0,0 1 0,0-1 0,1 1 0,-2-4 0,-2-6 0,0 1 0,0-1 0,1 0 0,0 0 0,-1-18 0,-1-15 0,3 0 0,3-52 0,0 79 0,1-1 0,0 0 0,2 1 0,0 0 0,1 0 0,1 0 0,0 1 0,12-21 0,-12 24 0,0-1 0,0 0 0,-2 1 0,1-1 0,-2-1 0,0 1 0,0-1 0,-2 1 0,0-1 0,-1-28 0,2-24 0,-2 66 0,0 0 0,-1 0 0,1 0 0,0 0 0,0 0 0,0 0 0,0 0 0,0 0 0,1 0 0,-1 0 0,0 0 0,0 0 0,1 0 0,-1 0 0,1 0 0,-1 0 0,1 0 0,-1 0 0,1 0 0,-1 0 0,1 0 0,0 0 0,0 1 0,-1-1 0,1 0 0,1 0 0,-1 1 0,0 1 0,1-1 0,-1 1 0,0 0 0,0 0 0,0-1 0,0 1 0,0 0 0,0 0 0,0 0 0,0 0 0,0 0 0,-1 0 0,1 0 0,0 0 0,0 0 0,0 2 0,30 63 0,-30-63 0,15 39 0,-3 0 0,-1 1 0,-2 1 0,7 67 0,-9 181 0,-6-248 0,-1-32 0,0 0 0,-1 0 0,0 0 0,-1 0 0,0 0 0,-1 0 0,-5 19 0,7-31 0,0 0 0,-1 0 0,1 1 0,0-1 0,0 0 0,0 0 0,-1 0 0,1 0 0,0 0 0,0 0 0,0 0 0,-1 0 0,1 0 0,0 0 0,0 1 0,-1-1 0,1 0 0,0 0 0,0 0 0,-1-1 0,1 1 0,0 0 0,0 0 0,-1 0 0,1 0 0,0 0 0,0 0 0,0 0 0,-1 0 0,1 0 0,0 0 0,0-1 0,0 1 0,-1 0 0,1 0 0,0 0 0,0 0 0,0-1 0,0 1 0,-1 0 0,1 0 0,0 0 0,0-1 0,0 1 0,0 0 0,0 0 0,0-1 0,0 1 0,0 0 0,0 0 0,0-1 0,0 1 0,-8-15 0,8 15 0,-36-91 0,-44-182 0,58 191 0,-79-358 0,94 386 0,3 0 0,3-77 0,5 119 0,3 19 0,6 27 0,120 558 0,-117-500 0,-4 1 0,-5 0 0,-4 101 0,-2-179 0,3-30 0,4-33 0,5-524 0,-15 365 0,2 206 0,0-5 0,-1 0 0,2-1 0,-1 1 0,1 0 0,3-10 0,-5 16 0,1 0 0,0 0 0,0 0 0,0 1 0,0-1 0,0 0 0,0 0 0,0 0 0,0 0 0,0 1 0,0-1 0,0 0 0,0 0 0,0 0 0,0 0 0,0 1 0,0-1 0,0 0 0,0 0 0,0 0 0,0 0 0,0 1 0,0-1 0,1 0 0,-1 0 0,0 0 0,0 0 0,0 0 0,0 1 0,0-1 0,0 0 0,0 0 0,1 0 0,-1 0 0,0 0 0,0 0 0,0 0 0,0 0 0,1 0 0,-1 1 0,0-1 0,0 0 0,0 0 0,0 0 0,1 0 0,-1 0 0,0 0 0,0 0 0,0 0 0,0 0 0,1 0 0,-1 0 0,0 0 0,0 0 0,0 0 0,0-1 0,1 1 0,-1 0 0,0 0 0,0 0 0,0 0 0,0 0 0,0 0 0,1 0 0,-1 0 0,0 0 0,0-1 0,0 1 0,0 0 0,5 20 0,5 114 0,-7 0 0,-13 140 0,7-217 0,-59 499 0,55-527 0,4-42 0,2-54 0,1 61 0,1-147 0,-3-196 0,-3 253 0,-29-155 0,-11-51 0,32 199 0,11 69 0,3 20 0,4 17 0,17 52 0,-2 1 0,-2 0 0,12 69 0,16 181 0,-8-44 0,-35-241 0,-3-15 0,1 0 0,0-1 0,0 1 0,1 0 0,-1 0 0,1-1 0,0 1 0,6 9 0,-8-15 0,0 0 0,0 0 0,1 0 0,-1 0 0,0 0 0,0 0 0,0 0 0,1 0 0,-1 1 0,0-1 0,0 0 0,0 0 0,0-1 0,1 1 0,-1 0 0,0 0 0,0 0 0,0 0 0,1 0 0,-1 0 0,0 0 0,0 0 0,0 0 0,0 0 0,1 0 0,-1 0 0,0-1 0,0 1 0,0 0 0,0 0 0,0 0 0,1 0 0,-1 0 0,0-1 0,0 1 0,0 0 0,0 0 0,0 0 0,0 0 0,0-1 0,0 1 0,0 0 0,0 0 0,0 0 0,0-1 0,0 1 0,0 0 0,0 0 0,0 0 0,0-1 0,0 1 0,0 0 0,0 0 0,0 0 0,0 0 0,0-1 0,0 1 0,0 0 0,0 0 0,0 0 0,-1-1 0,3-28 0,-2 1 0,-1-1 0,-6-34 0,-1-17 0,-44-570 0,41 223 0,10 423 0,1 6 0,-3 14 0,-3 34 0,-8 622 0,10-170 0,0-461 0,4-40 0,0-1 0,0 0 0,-1 1 0,1-1 0,0 1 0,0-1 0,0 0 0,0 1 0,0-1 0,0 0 0,0 1 0,-1-1 0,1 0 0,0 1 0,0-1 0,0 0 0,-1 1 0,1-1 0,0 0 0,0 1 0,-1-1 0,1 0 0,0 0 0,-1 0 0,1 1 0,0-1 0,-1 0 0,1 0 0,0 0 0,-1 0 0,1 1 0,-1-1 0,1 0 0,0 0 0,-1 0 0,-10-11 0,-6-25 0,16 34 0,-58-168 0,42 114 0,-1 2 0,-4 0 0,-1 1 0,-61-98 0,5 52-113,-4 3 1,-128-115-1,132 135-914,-62-61-5799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5EF9D-CD10-4E82-9AF5-185ADC93432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39CDC-038E-4119-9262-9D0D8F38B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3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A072B-1E81-872F-88D5-D3627CB16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DB411-1040-7CAA-95E1-F61D1D412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82201-3464-F531-E06D-37F953F4A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76C0-53E3-0636-4686-D00989FA7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14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509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0E777-FA8E-0813-F6F9-82572374E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B57DE-85A0-1FA1-50AF-C19F72A06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027583-43C0-6D5E-D160-9C57B95D9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AF8C3-13F6-6F94-2CBE-D67FCECB7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2110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2734-11C7-5E85-F506-47D9C3987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85BA0E-4480-98E6-FB5A-CD0423762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F2094-EB70-71B6-1B51-9C9D140D1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C20E8-F2BE-EBB1-D510-CD0077FEA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557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B77F9-FF48-2483-6A35-9AE3B78C4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A35D5-1849-4BD6-0B00-F765689AC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4EBC9-C1DD-76CE-727A-9D325F33B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8DA1E-DC70-90BA-F08B-81BCDFBD5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2070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3219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1210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11E83-8721-AAE0-CD70-56D2FD01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D24CF5-6B53-FC47-B72B-F95425F64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48C80-2017-FCE6-2E36-DD0107FA1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D1483-95E5-C215-21A7-5DE66CD29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89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534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1440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BE55-F342-EBF7-1284-3DDC37C3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6BC30-CFDB-CE1C-4071-FB0FBC789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3C939-B002-BD6A-4EF9-4321AA020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D6CE4-24EF-8C64-7BBE-2C75A0D67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659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505A-9BF6-9A7B-4364-80D7ED24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93EC31-81EE-7968-E49A-4B485B064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E4AD3-0B86-ABEE-A724-709C809EE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AF614-5679-6ABE-5BD5-0DFD73B5D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8752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DDE8-38C2-8B15-7546-37CB58740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81A50-E6DD-3D1E-EF2F-F5AE998ED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4856A-CAD0-911E-E4F0-2E2C02676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13F60-2839-5302-F9D7-62416858B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9384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A2D11-A683-8986-D72F-907D059DF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521BA-4C9E-9380-BBF6-3E3C9527D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1F84D-7C10-8B86-D0A8-C223B89BB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9983B-36B8-7029-0D55-602ECF887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395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656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4175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E9F98-7386-103F-4178-4C4320B29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58591-0885-B45F-2027-A325C17F6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47E1A-1B5D-BAD1-6FA1-A05B39E0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F2B1-3CEF-30E2-5FF3-AC9D133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AFFD2-EA3D-6877-E6ED-C5BD1361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C3A2-5051-AC57-CADF-7A718FF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E02DD-BDB6-ED21-F2C6-A96EBC73A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30FD-C42F-A11F-4E28-C9116E21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9D488-CA82-A606-7F0F-0100E5F3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05260-8CA1-50A8-777C-16EE2119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1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63179-FB17-69E5-53A9-1637F8098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27C68-9F20-067D-08D9-E7B1299F5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18A8-9587-4345-7FCD-79C81D40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3D9C-B1BD-9622-9652-CD0A6E0F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F701A-AD46-E35E-C750-BEA0DBE9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2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9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2424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600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50422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1858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7139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606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5775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EA5D-EA88-E832-67D8-9E7C86BF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132C-05D0-7632-1EF7-7C3A7537E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ADCCE-74D4-3DC5-6F45-907A8A2B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79B55-578D-E635-B8FB-46370D15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762EB-5015-224A-0583-210E8AAE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0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88770" y="0"/>
            <a:ext cx="6416386" cy="6871156"/>
            <a:chOff x="5775614" y="-13156"/>
            <a:chExt cx="6416386" cy="687115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-13156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30485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6962-AB15-62A1-D66F-D7209C80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28849-8C12-C3CA-9F1B-7BEA1F88E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C4F1E-453E-92A1-AC6C-1D9BB112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E276B-E422-B460-DD41-62081A42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5980F-326D-B495-72DE-82FE7050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2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92143-97D1-4AEF-B3FE-529973DB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9B029-6388-A2D6-32F0-CE5317548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9A1DF-8655-E376-3DFB-C15E8C1B0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82E58-18BE-7423-BBC4-E028A817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DEE09-3105-AC5A-027A-F1BA4223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854B4-CC3D-0E27-2465-0C8C2AAA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535F-D2D5-7F59-350E-8D1968CC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3CE44-F1BB-FE90-B66F-B426D0470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CC3EF-FC4B-C29D-5117-0D1BA7A95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EDCF8-C0A7-5ACD-7204-EA4936AB1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7BE6C-2663-1AE9-656C-13A83ACA8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2C047-B3F2-A59F-806A-BA7A4CDF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EEA34-431D-7057-4484-A78F622F7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6BEE8-88EC-EA83-B8F5-DEA4DE5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B036A-B6DC-DE5C-2834-E17814E0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FAA9E-0BB1-FB04-67B9-89C3595D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008A3-857E-10D0-D312-06B6D9DE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46649-E8D0-AAF4-2E1F-77D3B036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83168-4BB7-A38A-497A-FF07959E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A15BC-4EC6-B62C-B673-2F81766F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4CA0-544D-BF0F-F3DF-38026047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5CE67-7B04-E491-DD5D-D1750CC5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4247-6556-6C05-265F-3B026146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F5B1D-4809-2116-8AC3-9E17DDFA4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B78D9-1131-68F1-839F-04D89041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390FA-3594-9EB4-891F-13390C93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98DC0-D72F-0C17-0E27-364E75E0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6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95FD-B08A-9889-3913-F887BF39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1627A-594B-2A51-D62E-1D5E57BD7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B9673-2CA5-11D6-6ED1-C1BE137E4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13B44-0AD6-37C0-9A83-BAD2D9B0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EE1EA-423D-DFB8-AA51-556D9102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160B7-A52B-933F-C278-3825076C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0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9E26D1-1855-9F59-954D-BBD677B7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AA4E5-1BA1-B9E4-BE87-CBDCB135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E872C-D14C-AC8E-6862-609EFC22C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0BA6D-5BF5-4EFF-A521-01C2D0C6564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D5C69-D258-CF52-83CB-1D6E2A016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8F58-70D5-B396-85C5-582DAE529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6B0507-B588-480A-93D7-FD7C5C627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50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2695D-4641-91D3-002F-BF6B35C12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monitor and cell phones&#10;&#10;AI-generated content may be incorrect.">
            <a:extLst>
              <a:ext uri="{FF2B5EF4-FFF2-40B4-BE49-F238E27FC236}">
                <a16:creationId xmlns:a16="http://schemas.microsoft.com/office/drawing/2014/main" id="{8CAFA5B8-7072-0E31-F567-E54272EE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7A2CCD5-32A4-C6B3-D3AF-360D0BAE7747}"/>
                  </a:ext>
                </a:extLst>
              </p14:cNvPr>
              <p14:cNvContentPartPr/>
              <p14:nvPr/>
            </p14:nvContentPartPr>
            <p14:xfrm>
              <a:off x="4348195" y="1549693"/>
              <a:ext cx="235440" cy="235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7A2CCD5-32A4-C6B3-D3AF-360D0BAE77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2075" y="1543573"/>
                <a:ext cx="2476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F7CA9FF-DB8A-5914-D4D7-69FE65B78C1A}"/>
                  </a:ext>
                </a:extLst>
              </p14:cNvPr>
              <p14:cNvContentPartPr/>
              <p14:nvPr/>
            </p14:nvContentPartPr>
            <p14:xfrm>
              <a:off x="4184755" y="1260613"/>
              <a:ext cx="406800" cy="633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F7CA9FF-DB8A-5914-D4D7-69FE65B78C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8635" y="1254493"/>
                <a:ext cx="419040" cy="646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B1208B-A244-DEE8-A10F-B0E34FD632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7074" y="701676"/>
            <a:ext cx="5986242" cy="67468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6000" b="1">
                <a:solidFill>
                  <a:schemeClr val="bg1"/>
                </a:solidFill>
              </a:rPr>
              <a:t>CentralConnect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094106-9CE3-1C85-E240-DF341A14B4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1296" y="1508294"/>
            <a:ext cx="4903788" cy="110327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>
                <a:solidFill>
                  <a:srgbClr val="BABAE6"/>
                </a:solidFill>
                <a:latin typeface="Aptos" panose="020B0004020202020204" pitchFamily="34" charset="0"/>
              </a:rPr>
              <a:t>LS Central integration to SAP Webinar</a:t>
            </a:r>
          </a:p>
          <a:p>
            <a:pPr marL="0" indent="0">
              <a:buNone/>
            </a:pPr>
            <a:endParaRPr lang="en-US" sz="3600">
              <a:solidFill>
                <a:srgbClr val="BABAE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4BE4D-F6C0-B4FD-C2EF-06EECA56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B9D3A8-8F9D-E45B-5B63-80BA9DE4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Segoe UI"/>
              </a:rPr>
              <a:t>Retail sales flow 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D0920-4799-9777-09B4-6E3DA0CF25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1800">
                <a:latin typeface="Aptos Light"/>
                <a:cs typeface="Segoe UI"/>
              </a:rPr>
              <a:t>Sales data flow from LS Central and into Azure storage</a:t>
            </a:r>
          </a:p>
          <a:p>
            <a:r>
              <a:rPr lang="en-US" sz="1800">
                <a:latin typeface="Aptos Light"/>
                <a:cs typeface="Segoe UI"/>
              </a:rPr>
              <a:t>End of day in LS Central triggers an Azure function</a:t>
            </a:r>
            <a:endParaRPr lang="en-US" sz="1800"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latin typeface="Aptos Light"/>
                <a:cs typeface="Segoe UI"/>
              </a:rPr>
              <a:t>Creates data package with tender information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Aptos Light"/>
                <a:cs typeface="Segoe UI"/>
              </a:rPr>
              <a:t>Trigger import into data management via Rest API</a:t>
            </a:r>
            <a:endParaRPr lang="en-US" sz="2200">
              <a:latin typeface="Aptos Light"/>
            </a:endParaRPr>
          </a:p>
          <a:p>
            <a:endParaRPr lang="en-US" sz="1800">
              <a:cs typeface="Segoe UI"/>
            </a:endParaRPr>
          </a:p>
          <a:p>
            <a:endParaRPr lang="en-US" sz="1800">
              <a:cs typeface="Segoe UI"/>
            </a:endParaRPr>
          </a:p>
          <a:p>
            <a:endParaRPr lang="en-US" sz="1800">
              <a:cs typeface="Segoe UI"/>
            </a:endParaRPr>
          </a:p>
          <a:p>
            <a:endParaRPr lang="en-US" sz="1800">
              <a:cs typeface="Segoe UI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2CBBECD-34AE-3B09-1E5C-F8CA46A06B90}"/>
              </a:ext>
            </a:extLst>
          </p:cNvPr>
          <p:cNvSpPr/>
          <p:nvPr/>
        </p:nvSpPr>
        <p:spPr>
          <a:xfrm>
            <a:off x="7365054" y="3196482"/>
            <a:ext cx="3958434" cy="3387269"/>
          </a:xfrm>
          <a:custGeom>
            <a:avLst/>
            <a:gdLst>
              <a:gd name="connsiteX0" fmla="*/ 56574 w 3135303"/>
              <a:gd name="connsiteY0" fmla="*/ 0 h 3359727"/>
              <a:gd name="connsiteX1" fmla="*/ 497168 w 3135303"/>
              <a:gd name="connsiteY1" fmla="*/ 0 h 3359727"/>
              <a:gd name="connsiteX2" fmla="*/ 2638135 w 3135303"/>
              <a:gd name="connsiteY2" fmla="*/ 0 h 3359727"/>
              <a:gd name="connsiteX3" fmla="*/ 3078729 w 3135303"/>
              <a:gd name="connsiteY3" fmla="*/ 0 h 3359727"/>
              <a:gd name="connsiteX4" fmla="*/ 3135303 w 3135303"/>
              <a:gd name="connsiteY4" fmla="*/ 56574 h 3359727"/>
              <a:gd name="connsiteX5" fmla="*/ 3135303 w 3135303"/>
              <a:gd name="connsiteY5" fmla="*/ 145472 h 3359727"/>
              <a:gd name="connsiteX6" fmla="*/ 3135303 w 3135303"/>
              <a:gd name="connsiteY6" fmla="*/ 282862 h 3359727"/>
              <a:gd name="connsiteX7" fmla="*/ 3135303 w 3135303"/>
              <a:gd name="connsiteY7" fmla="*/ 3076865 h 3359727"/>
              <a:gd name="connsiteX8" fmla="*/ 3135303 w 3135303"/>
              <a:gd name="connsiteY8" fmla="*/ 3241963 h 3359727"/>
              <a:gd name="connsiteX9" fmla="*/ 3135303 w 3135303"/>
              <a:gd name="connsiteY9" fmla="*/ 3303153 h 3359727"/>
              <a:gd name="connsiteX10" fmla="*/ 3078729 w 3135303"/>
              <a:gd name="connsiteY10" fmla="*/ 3359727 h 3359727"/>
              <a:gd name="connsiteX11" fmla="*/ 2638135 w 3135303"/>
              <a:gd name="connsiteY11" fmla="*/ 3359727 h 3359727"/>
              <a:gd name="connsiteX12" fmla="*/ 497168 w 3135303"/>
              <a:gd name="connsiteY12" fmla="*/ 3359727 h 3359727"/>
              <a:gd name="connsiteX13" fmla="*/ 56574 w 3135303"/>
              <a:gd name="connsiteY13" fmla="*/ 3359727 h 3359727"/>
              <a:gd name="connsiteX14" fmla="*/ 0 w 3135303"/>
              <a:gd name="connsiteY14" fmla="*/ 3303153 h 3359727"/>
              <a:gd name="connsiteX15" fmla="*/ 0 w 3135303"/>
              <a:gd name="connsiteY15" fmla="*/ 3076865 h 3359727"/>
              <a:gd name="connsiteX16" fmla="*/ 0 w 3135303"/>
              <a:gd name="connsiteY16" fmla="*/ 282862 h 3359727"/>
              <a:gd name="connsiteX17" fmla="*/ 0 w 3135303"/>
              <a:gd name="connsiteY17" fmla="*/ 145472 h 3359727"/>
              <a:gd name="connsiteX18" fmla="*/ 0 w 3135303"/>
              <a:gd name="connsiteY18" fmla="*/ 56574 h 3359727"/>
              <a:gd name="connsiteX19" fmla="*/ 56574 w 313530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3" h="3359727">
                <a:moveTo>
                  <a:pt x="56574" y="0"/>
                </a:moveTo>
                <a:lnTo>
                  <a:pt x="497168" y="0"/>
                </a:lnTo>
                <a:lnTo>
                  <a:pt x="2638135" y="0"/>
                </a:lnTo>
                <a:lnTo>
                  <a:pt x="3078729" y="0"/>
                </a:lnTo>
                <a:cubicBezTo>
                  <a:pt x="3109974" y="0"/>
                  <a:pt x="3135303" y="25329"/>
                  <a:pt x="3135303" y="56574"/>
                </a:cubicBezTo>
                <a:lnTo>
                  <a:pt x="3135303" y="145472"/>
                </a:lnTo>
                <a:lnTo>
                  <a:pt x="3135303" y="282862"/>
                </a:lnTo>
                <a:lnTo>
                  <a:pt x="3135303" y="3076865"/>
                </a:lnTo>
                <a:lnTo>
                  <a:pt x="3135303" y="3241963"/>
                </a:lnTo>
                <a:lnTo>
                  <a:pt x="3135303" y="3303153"/>
                </a:lnTo>
                <a:cubicBezTo>
                  <a:pt x="3135303" y="3334398"/>
                  <a:pt x="3109974" y="3359727"/>
                  <a:pt x="3078729" y="3359727"/>
                </a:cubicBezTo>
                <a:lnTo>
                  <a:pt x="2638135" y="3359727"/>
                </a:lnTo>
                <a:lnTo>
                  <a:pt x="49716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D547C7F4-328D-3C9B-6090-27CEA13674A8}"/>
              </a:ext>
            </a:extLst>
          </p:cNvPr>
          <p:cNvSpPr/>
          <p:nvPr/>
        </p:nvSpPr>
        <p:spPr>
          <a:xfrm>
            <a:off x="358188" y="3196482"/>
            <a:ext cx="3098582" cy="3387269"/>
          </a:xfrm>
          <a:custGeom>
            <a:avLst/>
            <a:gdLst>
              <a:gd name="connsiteX0" fmla="*/ 56574 w 3135304"/>
              <a:gd name="connsiteY0" fmla="*/ 0 h 3359727"/>
              <a:gd name="connsiteX1" fmla="*/ 497169 w 3135304"/>
              <a:gd name="connsiteY1" fmla="*/ 0 h 3359727"/>
              <a:gd name="connsiteX2" fmla="*/ 2638135 w 3135304"/>
              <a:gd name="connsiteY2" fmla="*/ 0 h 3359727"/>
              <a:gd name="connsiteX3" fmla="*/ 3078730 w 3135304"/>
              <a:gd name="connsiteY3" fmla="*/ 0 h 3359727"/>
              <a:gd name="connsiteX4" fmla="*/ 3135304 w 3135304"/>
              <a:gd name="connsiteY4" fmla="*/ 56574 h 3359727"/>
              <a:gd name="connsiteX5" fmla="*/ 3135304 w 3135304"/>
              <a:gd name="connsiteY5" fmla="*/ 145472 h 3359727"/>
              <a:gd name="connsiteX6" fmla="*/ 3135304 w 3135304"/>
              <a:gd name="connsiteY6" fmla="*/ 282862 h 3359727"/>
              <a:gd name="connsiteX7" fmla="*/ 3135304 w 3135304"/>
              <a:gd name="connsiteY7" fmla="*/ 3076865 h 3359727"/>
              <a:gd name="connsiteX8" fmla="*/ 3135304 w 3135304"/>
              <a:gd name="connsiteY8" fmla="*/ 3241963 h 3359727"/>
              <a:gd name="connsiteX9" fmla="*/ 3135304 w 3135304"/>
              <a:gd name="connsiteY9" fmla="*/ 3303153 h 3359727"/>
              <a:gd name="connsiteX10" fmla="*/ 3078730 w 3135304"/>
              <a:gd name="connsiteY10" fmla="*/ 3359727 h 3359727"/>
              <a:gd name="connsiteX11" fmla="*/ 2638135 w 3135304"/>
              <a:gd name="connsiteY11" fmla="*/ 3359727 h 3359727"/>
              <a:gd name="connsiteX12" fmla="*/ 497169 w 3135304"/>
              <a:gd name="connsiteY12" fmla="*/ 3359727 h 3359727"/>
              <a:gd name="connsiteX13" fmla="*/ 56574 w 3135304"/>
              <a:gd name="connsiteY13" fmla="*/ 3359727 h 3359727"/>
              <a:gd name="connsiteX14" fmla="*/ 0 w 3135304"/>
              <a:gd name="connsiteY14" fmla="*/ 3303153 h 3359727"/>
              <a:gd name="connsiteX15" fmla="*/ 0 w 3135304"/>
              <a:gd name="connsiteY15" fmla="*/ 3076865 h 3359727"/>
              <a:gd name="connsiteX16" fmla="*/ 0 w 3135304"/>
              <a:gd name="connsiteY16" fmla="*/ 282862 h 3359727"/>
              <a:gd name="connsiteX17" fmla="*/ 0 w 3135304"/>
              <a:gd name="connsiteY17" fmla="*/ 145472 h 3359727"/>
              <a:gd name="connsiteX18" fmla="*/ 0 w 3135304"/>
              <a:gd name="connsiteY18" fmla="*/ 56574 h 3359727"/>
              <a:gd name="connsiteX19" fmla="*/ 56574 w 3135304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4" h="3359727">
                <a:moveTo>
                  <a:pt x="56574" y="0"/>
                </a:moveTo>
                <a:lnTo>
                  <a:pt x="497169" y="0"/>
                </a:lnTo>
                <a:lnTo>
                  <a:pt x="2638135" y="0"/>
                </a:lnTo>
                <a:lnTo>
                  <a:pt x="3078730" y="0"/>
                </a:lnTo>
                <a:cubicBezTo>
                  <a:pt x="3109975" y="0"/>
                  <a:pt x="3135304" y="25329"/>
                  <a:pt x="3135304" y="56574"/>
                </a:cubicBezTo>
                <a:lnTo>
                  <a:pt x="3135304" y="145472"/>
                </a:lnTo>
                <a:lnTo>
                  <a:pt x="3135304" y="282862"/>
                </a:lnTo>
                <a:lnTo>
                  <a:pt x="3135304" y="3076865"/>
                </a:lnTo>
                <a:lnTo>
                  <a:pt x="3135304" y="3241963"/>
                </a:lnTo>
                <a:lnTo>
                  <a:pt x="3135304" y="3303153"/>
                </a:lnTo>
                <a:cubicBezTo>
                  <a:pt x="3135304" y="3334398"/>
                  <a:pt x="3109975" y="3359727"/>
                  <a:pt x="3078730" y="3359727"/>
                </a:cubicBezTo>
                <a:lnTo>
                  <a:pt x="2638135" y="3359727"/>
                </a:lnTo>
                <a:lnTo>
                  <a:pt x="497169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126BEDD3-1CA7-62CB-CE35-D63D60B9C2F1}"/>
              </a:ext>
            </a:extLst>
          </p:cNvPr>
          <p:cNvSpPr/>
          <p:nvPr/>
        </p:nvSpPr>
        <p:spPr>
          <a:xfrm>
            <a:off x="3698419" y="3196482"/>
            <a:ext cx="3407217" cy="3387269"/>
          </a:xfrm>
          <a:custGeom>
            <a:avLst/>
            <a:gdLst>
              <a:gd name="connsiteX0" fmla="*/ 56574 w 4765963"/>
              <a:gd name="connsiteY0" fmla="*/ 0 h 3359727"/>
              <a:gd name="connsiteX1" fmla="*/ 2127828 w 4765963"/>
              <a:gd name="connsiteY1" fmla="*/ 0 h 3359727"/>
              <a:gd name="connsiteX2" fmla="*/ 2638135 w 4765963"/>
              <a:gd name="connsiteY2" fmla="*/ 0 h 3359727"/>
              <a:gd name="connsiteX3" fmla="*/ 4709389 w 4765963"/>
              <a:gd name="connsiteY3" fmla="*/ 0 h 3359727"/>
              <a:gd name="connsiteX4" fmla="*/ 4765963 w 4765963"/>
              <a:gd name="connsiteY4" fmla="*/ 56574 h 3359727"/>
              <a:gd name="connsiteX5" fmla="*/ 4765963 w 4765963"/>
              <a:gd name="connsiteY5" fmla="*/ 145472 h 3359727"/>
              <a:gd name="connsiteX6" fmla="*/ 4765963 w 4765963"/>
              <a:gd name="connsiteY6" fmla="*/ 282862 h 3359727"/>
              <a:gd name="connsiteX7" fmla="*/ 4765963 w 4765963"/>
              <a:gd name="connsiteY7" fmla="*/ 3076865 h 3359727"/>
              <a:gd name="connsiteX8" fmla="*/ 4765963 w 4765963"/>
              <a:gd name="connsiteY8" fmla="*/ 3241963 h 3359727"/>
              <a:gd name="connsiteX9" fmla="*/ 4765963 w 4765963"/>
              <a:gd name="connsiteY9" fmla="*/ 3303153 h 3359727"/>
              <a:gd name="connsiteX10" fmla="*/ 4709389 w 4765963"/>
              <a:gd name="connsiteY10" fmla="*/ 3359727 h 3359727"/>
              <a:gd name="connsiteX11" fmla="*/ 2638135 w 4765963"/>
              <a:gd name="connsiteY11" fmla="*/ 3359727 h 3359727"/>
              <a:gd name="connsiteX12" fmla="*/ 2127828 w 4765963"/>
              <a:gd name="connsiteY12" fmla="*/ 3359727 h 3359727"/>
              <a:gd name="connsiteX13" fmla="*/ 56574 w 4765963"/>
              <a:gd name="connsiteY13" fmla="*/ 3359727 h 3359727"/>
              <a:gd name="connsiteX14" fmla="*/ 0 w 4765963"/>
              <a:gd name="connsiteY14" fmla="*/ 3303153 h 3359727"/>
              <a:gd name="connsiteX15" fmla="*/ 0 w 4765963"/>
              <a:gd name="connsiteY15" fmla="*/ 3076865 h 3359727"/>
              <a:gd name="connsiteX16" fmla="*/ 0 w 4765963"/>
              <a:gd name="connsiteY16" fmla="*/ 282862 h 3359727"/>
              <a:gd name="connsiteX17" fmla="*/ 0 w 4765963"/>
              <a:gd name="connsiteY17" fmla="*/ 145472 h 3359727"/>
              <a:gd name="connsiteX18" fmla="*/ 0 w 4765963"/>
              <a:gd name="connsiteY18" fmla="*/ 56574 h 3359727"/>
              <a:gd name="connsiteX19" fmla="*/ 56574 w 476596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5963" h="3359727">
                <a:moveTo>
                  <a:pt x="56574" y="0"/>
                </a:moveTo>
                <a:lnTo>
                  <a:pt x="2127828" y="0"/>
                </a:lnTo>
                <a:lnTo>
                  <a:pt x="2638135" y="0"/>
                </a:lnTo>
                <a:lnTo>
                  <a:pt x="4709389" y="0"/>
                </a:lnTo>
                <a:cubicBezTo>
                  <a:pt x="4740634" y="0"/>
                  <a:pt x="4765963" y="25329"/>
                  <a:pt x="4765963" y="56574"/>
                </a:cubicBezTo>
                <a:lnTo>
                  <a:pt x="4765963" y="145472"/>
                </a:lnTo>
                <a:lnTo>
                  <a:pt x="4765963" y="282862"/>
                </a:lnTo>
                <a:lnTo>
                  <a:pt x="4765963" y="3076865"/>
                </a:lnTo>
                <a:lnTo>
                  <a:pt x="4765963" y="3241963"/>
                </a:lnTo>
                <a:lnTo>
                  <a:pt x="4765963" y="3303153"/>
                </a:lnTo>
                <a:cubicBezTo>
                  <a:pt x="4765963" y="3334398"/>
                  <a:pt x="4740634" y="3359727"/>
                  <a:pt x="4709389" y="3359727"/>
                </a:cubicBezTo>
                <a:lnTo>
                  <a:pt x="2638135" y="3359727"/>
                </a:lnTo>
                <a:lnTo>
                  <a:pt x="212782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2B46C82-AB9E-8EC7-0796-52D32E59E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599" y="3313524"/>
            <a:ext cx="1240401" cy="421078"/>
          </a:xfrm>
          <a:prstGeom prst="rect">
            <a:avLst/>
          </a:prstGeom>
        </p:spPr>
      </p:pic>
      <p:pic>
        <p:nvPicPr>
          <p:cNvPr id="31" name="Graphic 12">
            <a:extLst>
              <a:ext uri="{FF2B5EF4-FFF2-40B4-BE49-F238E27FC236}">
                <a16:creationId xmlns:a16="http://schemas.microsoft.com/office/drawing/2014/main" id="{3C3D4055-F469-6069-C7C5-52680B9671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87322" y="3369186"/>
            <a:ext cx="1499431" cy="26803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514CC6C8-96B4-A84A-23D0-1623998A5AF7}"/>
              </a:ext>
            </a:extLst>
          </p:cNvPr>
          <p:cNvSpPr/>
          <p:nvPr/>
        </p:nvSpPr>
        <p:spPr>
          <a:xfrm>
            <a:off x="4767150" y="5358470"/>
            <a:ext cx="1269755" cy="628528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Storage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0AC9B277-F0FC-E49E-F0FD-60481E5F7C27}"/>
              </a:ext>
            </a:extLst>
          </p:cNvPr>
          <p:cNvSpPr/>
          <p:nvPr/>
        </p:nvSpPr>
        <p:spPr>
          <a:xfrm>
            <a:off x="7965437" y="4215469"/>
            <a:ext cx="1343203" cy="628528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Transactions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235D0A24-5FA8-A28B-067B-FCEE7B5B1543}"/>
              </a:ext>
            </a:extLst>
          </p:cNvPr>
          <p:cNvSpPr/>
          <p:nvPr/>
        </p:nvSpPr>
        <p:spPr>
          <a:xfrm>
            <a:off x="868512" y="4189581"/>
            <a:ext cx="1987191" cy="628528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SAP Retail</a:t>
            </a:r>
            <a:endParaRPr lang="en-US"/>
          </a:p>
        </p:txBody>
      </p:sp>
      <p:sp>
        <p:nvSpPr>
          <p:cNvPr id="11" name="Rounded Rectangle 74">
            <a:extLst>
              <a:ext uri="{FF2B5EF4-FFF2-40B4-BE49-F238E27FC236}">
                <a16:creationId xmlns:a16="http://schemas.microsoft.com/office/drawing/2014/main" id="{96C919B4-9727-2152-6F39-26E17747A52C}"/>
              </a:ext>
            </a:extLst>
          </p:cNvPr>
          <p:cNvSpPr/>
          <p:nvPr/>
        </p:nvSpPr>
        <p:spPr>
          <a:xfrm>
            <a:off x="4768200" y="4215469"/>
            <a:ext cx="1267655" cy="628528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Azure Function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0C965F-1B87-B845-27E7-7D1351A402BA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 flipV="1">
            <a:off x="2855703" y="4503845"/>
            <a:ext cx="1912497" cy="25888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751D66D-636E-4358-6E7B-5CA8779C6662}"/>
              </a:ext>
            </a:extLst>
          </p:cNvPr>
          <p:cNvCxnSpPr>
            <a:stCxn id="11" idx="2"/>
            <a:endCxn id="3" idx="0"/>
          </p:cNvCxnSpPr>
          <p:nvPr/>
        </p:nvCxnSpPr>
        <p:spPr>
          <a:xfrm>
            <a:off x="5402028" y="4843997"/>
            <a:ext cx="0" cy="514473"/>
          </a:xfrm>
          <a:prstGeom prst="straightConnector1">
            <a:avLst/>
          </a:prstGeom>
          <a:ln w="12700"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590B7BA0-7501-4DA9-1484-4D17ED5BA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07" y="3275021"/>
            <a:ext cx="2683602" cy="483047"/>
          </a:xfrm>
          <a:prstGeom prst="rect">
            <a:avLst/>
          </a:prstGeom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FF88B56A-D6EA-B255-03A7-8EAD9872B5B0}"/>
              </a:ext>
            </a:extLst>
          </p:cNvPr>
          <p:cNvSpPr/>
          <p:nvPr/>
        </p:nvSpPr>
        <p:spPr>
          <a:xfrm>
            <a:off x="7961528" y="5602423"/>
            <a:ext cx="1343203" cy="628528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cs typeface="Calibri"/>
              </a:rPr>
              <a:t>Retail documents</a:t>
            </a:r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DC5370FA-2950-845A-61A4-CA9134D63E31}"/>
              </a:ext>
            </a:extLst>
          </p:cNvPr>
          <p:cNvSpPr/>
          <p:nvPr/>
        </p:nvSpPr>
        <p:spPr>
          <a:xfrm>
            <a:off x="7352469" y="3196482"/>
            <a:ext cx="4484870" cy="3387269"/>
          </a:xfrm>
          <a:custGeom>
            <a:avLst/>
            <a:gdLst>
              <a:gd name="connsiteX0" fmla="*/ 56574 w 3135303"/>
              <a:gd name="connsiteY0" fmla="*/ 0 h 3359727"/>
              <a:gd name="connsiteX1" fmla="*/ 497168 w 3135303"/>
              <a:gd name="connsiteY1" fmla="*/ 0 h 3359727"/>
              <a:gd name="connsiteX2" fmla="*/ 2638135 w 3135303"/>
              <a:gd name="connsiteY2" fmla="*/ 0 h 3359727"/>
              <a:gd name="connsiteX3" fmla="*/ 3078729 w 3135303"/>
              <a:gd name="connsiteY3" fmla="*/ 0 h 3359727"/>
              <a:gd name="connsiteX4" fmla="*/ 3135303 w 3135303"/>
              <a:gd name="connsiteY4" fmla="*/ 56574 h 3359727"/>
              <a:gd name="connsiteX5" fmla="*/ 3135303 w 3135303"/>
              <a:gd name="connsiteY5" fmla="*/ 145472 h 3359727"/>
              <a:gd name="connsiteX6" fmla="*/ 3135303 w 3135303"/>
              <a:gd name="connsiteY6" fmla="*/ 282862 h 3359727"/>
              <a:gd name="connsiteX7" fmla="*/ 3135303 w 3135303"/>
              <a:gd name="connsiteY7" fmla="*/ 3076865 h 3359727"/>
              <a:gd name="connsiteX8" fmla="*/ 3135303 w 3135303"/>
              <a:gd name="connsiteY8" fmla="*/ 3241963 h 3359727"/>
              <a:gd name="connsiteX9" fmla="*/ 3135303 w 3135303"/>
              <a:gd name="connsiteY9" fmla="*/ 3303153 h 3359727"/>
              <a:gd name="connsiteX10" fmla="*/ 3078729 w 3135303"/>
              <a:gd name="connsiteY10" fmla="*/ 3359727 h 3359727"/>
              <a:gd name="connsiteX11" fmla="*/ 2638135 w 3135303"/>
              <a:gd name="connsiteY11" fmla="*/ 3359727 h 3359727"/>
              <a:gd name="connsiteX12" fmla="*/ 497168 w 3135303"/>
              <a:gd name="connsiteY12" fmla="*/ 3359727 h 3359727"/>
              <a:gd name="connsiteX13" fmla="*/ 56574 w 3135303"/>
              <a:gd name="connsiteY13" fmla="*/ 3359727 h 3359727"/>
              <a:gd name="connsiteX14" fmla="*/ 0 w 3135303"/>
              <a:gd name="connsiteY14" fmla="*/ 3303153 h 3359727"/>
              <a:gd name="connsiteX15" fmla="*/ 0 w 3135303"/>
              <a:gd name="connsiteY15" fmla="*/ 3076865 h 3359727"/>
              <a:gd name="connsiteX16" fmla="*/ 0 w 3135303"/>
              <a:gd name="connsiteY16" fmla="*/ 282862 h 3359727"/>
              <a:gd name="connsiteX17" fmla="*/ 0 w 3135303"/>
              <a:gd name="connsiteY17" fmla="*/ 145472 h 3359727"/>
              <a:gd name="connsiteX18" fmla="*/ 0 w 3135303"/>
              <a:gd name="connsiteY18" fmla="*/ 56574 h 3359727"/>
              <a:gd name="connsiteX19" fmla="*/ 56574 w 313530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3" h="3359727">
                <a:moveTo>
                  <a:pt x="56574" y="0"/>
                </a:moveTo>
                <a:lnTo>
                  <a:pt x="497168" y="0"/>
                </a:lnTo>
                <a:lnTo>
                  <a:pt x="2638135" y="0"/>
                </a:lnTo>
                <a:lnTo>
                  <a:pt x="3078729" y="0"/>
                </a:lnTo>
                <a:cubicBezTo>
                  <a:pt x="3109974" y="0"/>
                  <a:pt x="3135303" y="25329"/>
                  <a:pt x="3135303" y="56574"/>
                </a:cubicBezTo>
                <a:lnTo>
                  <a:pt x="3135303" y="145472"/>
                </a:lnTo>
                <a:lnTo>
                  <a:pt x="3135303" y="282862"/>
                </a:lnTo>
                <a:lnTo>
                  <a:pt x="3135303" y="3076865"/>
                </a:lnTo>
                <a:lnTo>
                  <a:pt x="3135303" y="3241963"/>
                </a:lnTo>
                <a:lnTo>
                  <a:pt x="3135303" y="3303153"/>
                </a:lnTo>
                <a:cubicBezTo>
                  <a:pt x="3135303" y="3334398"/>
                  <a:pt x="3109974" y="3359727"/>
                  <a:pt x="3078729" y="3359727"/>
                </a:cubicBezTo>
                <a:lnTo>
                  <a:pt x="2638135" y="3359727"/>
                </a:lnTo>
                <a:lnTo>
                  <a:pt x="49716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raphic 12">
            <a:extLst>
              <a:ext uri="{FF2B5EF4-FFF2-40B4-BE49-F238E27FC236}">
                <a16:creationId xmlns:a16="http://schemas.microsoft.com/office/drawing/2014/main" id="{1067C40D-3C1D-557B-E76E-340CAB6DC4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45188" y="3413515"/>
            <a:ext cx="1499431" cy="268030"/>
          </a:xfrm>
          <a:prstGeom prst="rect">
            <a:avLst/>
          </a:prstGeom>
        </p:spPr>
      </p:pic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91AA124A-5D7A-30F5-EC0F-215CBB94474F}"/>
              </a:ext>
            </a:extLst>
          </p:cNvPr>
          <p:cNvSpPr/>
          <p:nvPr/>
        </p:nvSpPr>
        <p:spPr>
          <a:xfrm>
            <a:off x="7965437" y="4215469"/>
            <a:ext cx="1343203" cy="628528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End of day procedure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D1649F1D-46E9-04F5-E22A-881AC352295B}"/>
              </a:ext>
            </a:extLst>
          </p:cNvPr>
          <p:cNvSpPr/>
          <p:nvPr/>
        </p:nvSpPr>
        <p:spPr>
          <a:xfrm>
            <a:off x="9844047" y="4215470"/>
            <a:ext cx="1343203" cy="628528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Daily retail operation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E94B81-1A28-9475-0835-BEC22B43BEBE}"/>
              </a:ext>
            </a:extLst>
          </p:cNvPr>
          <p:cNvCxnSpPr>
            <a:cxnSpLocks/>
            <a:stCxn id="14" idx="1"/>
            <a:endCxn id="13" idx="3"/>
          </p:cNvCxnSpPr>
          <p:nvPr/>
        </p:nvCxnSpPr>
        <p:spPr>
          <a:xfrm flipH="1" flipV="1">
            <a:off x="9308640" y="4529733"/>
            <a:ext cx="535407" cy="1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E1FBA8CB-0867-7596-680A-72F8363D5A33}"/>
              </a:ext>
            </a:extLst>
          </p:cNvPr>
          <p:cNvSpPr/>
          <p:nvPr/>
        </p:nvSpPr>
        <p:spPr>
          <a:xfrm>
            <a:off x="7935443" y="5329989"/>
            <a:ext cx="1640900" cy="628528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cs typeface="Calibri"/>
              </a:rPr>
              <a:t>Retail documents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D206EE-DF70-0579-B691-16F52200E020}"/>
              </a:ext>
            </a:extLst>
          </p:cNvPr>
          <p:cNvCxnSpPr>
            <a:cxnSpLocks/>
            <a:stCxn id="8" idx="1"/>
            <a:endCxn id="11" idx="3"/>
          </p:cNvCxnSpPr>
          <p:nvPr/>
        </p:nvCxnSpPr>
        <p:spPr>
          <a:xfrm flipH="1">
            <a:off x="6035855" y="4529733"/>
            <a:ext cx="1929582" cy="0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51E570-DB1C-BCA4-1D31-814403347BB6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035855" y="4568270"/>
            <a:ext cx="1899588" cy="1075983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83182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156FA-ACD1-BE2A-1A5E-E18D8FB45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A04008-E4B2-B2A9-D732-F9AB2919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Segoe UI"/>
              </a:rPr>
              <a:t>Transaction process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23F879-18A5-B146-698F-3773386A2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1800">
                <a:latin typeface="Aptos Light"/>
                <a:cs typeface="Segoe UI"/>
              </a:rPr>
              <a:t>Transaction data flow from LS Central and into Azure storage</a:t>
            </a:r>
          </a:p>
          <a:p>
            <a:r>
              <a:rPr lang="en-US" sz="1800">
                <a:latin typeface="Aptos Light"/>
                <a:cs typeface="Segoe UI"/>
              </a:rPr>
              <a:t>End of day in LS Central triggers an Azure function</a:t>
            </a:r>
            <a:endParaRPr lang="en-US" sz="1800"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latin typeface="Aptos Light"/>
                <a:cs typeface="Segoe UI"/>
              </a:rPr>
              <a:t>Creates data package</a:t>
            </a:r>
            <a:endParaRPr lang="en-US" sz="1800"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latin typeface="Aptos Light"/>
                <a:cs typeface="Segoe UI"/>
              </a:rPr>
              <a:t>Stored in Azure storage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latin typeface="Aptos Light"/>
                <a:cs typeface="Segoe UI"/>
              </a:rPr>
              <a:t>Azure function to trigger import and packaging</a:t>
            </a:r>
            <a:endParaRPr lang="en-US" sz="1800">
              <a:cs typeface="Segoe UI"/>
            </a:endParaRPr>
          </a:p>
          <a:p>
            <a:endParaRPr lang="en-US" sz="1800">
              <a:cs typeface="Segoe UI"/>
            </a:endParaRPr>
          </a:p>
          <a:p>
            <a:endParaRPr lang="en-US" sz="1800">
              <a:cs typeface="Segoe UI"/>
            </a:endParaRPr>
          </a:p>
          <a:p>
            <a:endParaRPr lang="en-US" sz="1800">
              <a:cs typeface="Segoe UI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0563F68-70EA-F5AB-2409-5A41C6BFBFD1}"/>
              </a:ext>
            </a:extLst>
          </p:cNvPr>
          <p:cNvSpPr/>
          <p:nvPr/>
        </p:nvSpPr>
        <p:spPr>
          <a:xfrm>
            <a:off x="7405331" y="3196482"/>
            <a:ext cx="4484870" cy="3387269"/>
          </a:xfrm>
          <a:custGeom>
            <a:avLst/>
            <a:gdLst>
              <a:gd name="connsiteX0" fmla="*/ 56574 w 3135303"/>
              <a:gd name="connsiteY0" fmla="*/ 0 h 3359727"/>
              <a:gd name="connsiteX1" fmla="*/ 497168 w 3135303"/>
              <a:gd name="connsiteY1" fmla="*/ 0 h 3359727"/>
              <a:gd name="connsiteX2" fmla="*/ 2638135 w 3135303"/>
              <a:gd name="connsiteY2" fmla="*/ 0 h 3359727"/>
              <a:gd name="connsiteX3" fmla="*/ 3078729 w 3135303"/>
              <a:gd name="connsiteY3" fmla="*/ 0 h 3359727"/>
              <a:gd name="connsiteX4" fmla="*/ 3135303 w 3135303"/>
              <a:gd name="connsiteY4" fmla="*/ 56574 h 3359727"/>
              <a:gd name="connsiteX5" fmla="*/ 3135303 w 3135303"/>
              <a:gd name="connsiteY5" fmla="*/ 145472 h 3359727"/>
              <a:gd name="connsiteX6" fmla="*/ 3135303 w 3135303"/>
              <a:gd name="connsiteY6" fmla="*/ 282862 h 3359727"/>
              <a:gd name="connsiteX7" fmla="*/ 3135303 w 3135303"/>
              <a:gd name="connsiteY7" fmla="*/ 3076865 h 3359727"/>
              <a:gd name="connsiteX8" fmla="*/ 3135303 w 3135303"/>
              <a:gd name="connsiteY8" fmla="*/ 3241963 h 3359727"/>
              <a:gd name="connsiteX9" fmla="*/ 3135303 w 3135303"/>
              <a:gd name="connsiteY9" fmla="*/ 3303153 h 3359727"/>
              <a:gd name="connsiteX10" fmla="*/ 3078729 w 3135303"/>
              <a:gd name="connsiteY10" fmla="*/ 3359727 h 3359727"/>
              <a:gd name="connsiteX11" fmla="*/ 2638135 w 3135303"/>
              <a:gd name="connsiteY11" fmla="*/ 3359727 h 3359727"/>
              <a:gd name="connsiteX12" fmla="*/ 497168 w 3135303"/>
              <a:gd name="connsiteY12" fmla="*/ 3359727 h 3359727"/>
              <a:gd name="connsiteX13" fmla="*/ 56574 w 3135303"/>
              <a:gd name="connsiteY13" fmla="*/ 3359727 h 3359727"/>
              <a:gd name="connsiteX14" fmla="*/ 0 w 3135303"/>
              <a:gd name="connsiteY14" fmla="*/ 3303153 h 3359727"/>
              <a:gd name="connsiteX15" fmla="*/ 0 w 3135303"/>
              <a:gd name="connsiteY15" fmla="*/ 3076865 h 3359727"/>
              <a:gd name="connsiteX16" fmla="*/ 0 w 3135303"/>
              <a:gd name="connsiteY16" fmla="*/ 282862 h 3359727"/>
              <a:gd name="connsiteX17" fmla="*/ 0 w 3135303"/>
              <a:gd name="connsiteY17" fmla="*/ 145472 h 3359727"/>
              <a:gd name="connsiteX18" fmla="*/ 0 w 3135303"/>
              <a:gd name="connsiteY18" fmla="*/ 56574 h 3359727"/>
              <a:gd name="connsiteX19" fmla="*/ 56574 w 313530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3" h="3359727">
                <a:moveTo>
                  <a:pt x="56574" y="0"/>
                </a:moveTo>
                <a:lnTo>
                  <a:pt x="497168" y="0"/>
                </a:lnTo>
                <a:lnTo>
                  <a:pt x="2638135" y="0"/>
                </a:lnTo>
                <a:lnTo>
                  <a:pt x="3078729" y="0"/>
                </a:lnTo>
                <a:cubicBezTo>
                  <a:pt x="3109974" y="0"/>
                  <a:pt x="3135303" y="25329"/>
                  <a:pt x="3135303" y="56574"/>
                </a:cubicBezTo>
                <a:lnTo>
                  <a:pt x="3135303" y="145472"/>
                </a:lnTo>
                <a:lnTo>
                  <a:pt x="3135303" y="282862"/>
                </a:lnTo>
                <a:lnTo>
                  <a:pt x="3135303" y="3076865"/>
                </a:lnTo>
                <a:lnTo>
                  <a:pt x="3135303" y="3241963"/>
                </a:lnTo>
                <a:lnTo>
                  <a:pt x="3135303" y="3303153"/>
                </a:lnTo>
                <a:cubicBezTo>
                  <a:pt x="3135303" y="3334398"/>
                  <a:pt x="3109974" y="3359727"/>
                  <a:pt x="3078729" y="3359727"/>
                </a:cubicBezTo>
                <a:lnTo>
                  <a:pt x="2638135" y="3359727"/>
                </a:lnTo>
                <a:lnTo>
                  <a:pt x="49716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1C1EE0A7-822E-3833-EF43-A96370991712}"/>
              </a:ext>
            </a:extLst>
          </p:cNvPr>
          <p:cNvSpPr/>
          <p:nvPr/>
        </p:nvSpPr>
        <p:spPr>
          <a:xfrm>
            <a:off x="358188" y="3196482"/>
            <a:ext cx="3098582" cy="3387269"/>
          </a:xfrm>
          <a:custGeom>
            <a:avLst/>
            <a:gdLst>
              <a:gd name="connsiteX0" fmla="*/ 56574 w 3135304"/>
              <a:gd name="connsiteY0" fmla="*/ 0 h 3359727"/>
              <a:gd name="connsiteX1" fmla="*/ 497169 w 3135304"/>
              <a:gd name="connsiteY1" fmla="*/ 0 h 3359727"/>
              <a:gd name="connsiteX2" fmla="*/ 2638135 w 3135304"/>
              <a:gd name="connsiteY2" fmla="*/ 0 h 3359727"/>
              <a:gd name="connsiteX3" fmla="*/ 3078730 w 3135304"/>
              <a:gd name="connsiteY3" fmla="*/ 0 h 3359727"/>
              <a:gd name="connsiteX4" fmla="*/ 3135304 w 3135304"/>
              <a:gd name="connsiteY4" fmla="*/ 56574 h 3359727"/>
              <a:gd name="connsiteX5" fmla="*/ 3135304 w 3135304"/>
              <a:gd name="connsiteY5" fmla="*/ 145472 h 3359727"/>
              <a:gd name="connsiteX6" fmla="*/ 3135304 w 3135304"/>
              <a:gd name="connsiteY6" fmla="*/ 282862 h 3359727"/>
              <a:gd name="connsiteX7" fmla="*/ 3135304 w 3135304"/>
              <a:gd name="connsiteY7" fmla="*/ 3076865 h 3359727"/>
              <a:gd name="connsiteX8" fmla="*/ 3135304 w 3135304"/>
              <a:gd name="connsiteY8" fmla="*/ 3241963 h 3359727"/>
              <a:gd name="connsiteX9" fmla="*/ 3135304 w 3135304"/>
              <a:gd name="connsiteY9" fmla="*/ 3303153 h 3359727"/>
              <a:gd name="connsiteX10" fmla="*/ 3078730 w 3135304"/>
              <a:gd name="connsiteY10" fmla="*/ 3359727 h 3359727"/>
              <a:gd name="connsiteX11" fmla="*/ 2638135 w 3135304"/>
              <a:gd name="connsiteY11" fmla="*/ 3359727 h 3359727"/>
              <a:gd name="connsiteX12" fmla="*/ 497169 w 3135304"/>
              <a:gd name="connsiteY12" fmla="*/ 3359727 h 3359727"/>
              <a:gd name="connsiteX13" fmla="*/ 56574 w 3135304"/>
              <a:gd name="connsiteY13" fmla="*/ 3359727 h 3359727"/>
              <a:gd name="connsiteX14" fmla="*/ 0 w 3135304"/>
              <a:gd name="connsiteY14" fmla="*/ 3303153 h 3359727"/>
              <a:gd name="connsiteX15" fmla="*/ 0 w 3135304"/>
              <a:gd name="connsiteY15" fmla="*/ 3076865 h 3359727"/>
              <a:gd name="connsiteX16" fmla="*/ 0 w 3135304"/>
              <a:gd name="connsiteY16" fmla="*/ 282862 h 3359727"/>
              <a:gd name="connsiteX17" fmla="*/ 0 w 3135304"/>
              <a:gd name="connsiteY17" fmla="*/ 145472 h 3359727"/>
              <a:gd name="connsiteX18" fmla="*/ 0 w 3135304"/>
              <a:gd name="connsiteY18" fmla="*/ 56574 h 3359727"/>
              <a:gd name="connsiteX19" fmla="*/ 56574 w 3135304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4" h="3359727">
                <a:moveTo>
                  <a:pt x="56574" y="0"/>
                </a:moveTo>
                <a:lnTo>
                  <a:pt x="497169" y="0"/>
                </a:lnTo>
                <a:lnTo>
                  <a:pt x="2638135" y="0"/>
                </a:lnTo>
                <a:lnTo>
                  <a:pt x="3078730" y="0"/>
                </a:lnTo>
                <a:cubicBezTo>
                  <a:pt x="3109975" y="0"/>
                  <a:pt x="3135304" y="25329"/>
                  <a:pt x="3135304" y="56574"/>
                </a:cubicBezTo>
                <a:lnTo>
                  <a:pt x="3135304" y="145472"/>
                </a:lnTo>
                <a:lnTo>
                  <a:pt x="3135304" y="282862"/>
                </a:lnTo>
                <a:lnTo>
                  <a:pt x="3135304" y="3076865"/>
                </a:lnTo>
                <a:lnTo>
                  <a:pt x="3135304" y="3241963"/>
                </a:lnTo>
                <a:lnTo>
                  <a:pt x="3135304" y="3303153"/>
                </a:lnTo>
                <a:cubicBezTo>
                  <a:pt x="3135304" y="3334398"/>
                  <a:pt x="3109975" y="3359727"/>
                  <a:pt x="3078730" y="3359727"/>
                </a:cubicBezTo>
                <a:lnTo>
                  <a:pt x="2638135" y="3359727"/>
                </a:lnTo>
                <a:lnTo>
                  <a:pt x="497169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F743EA0D-5B0B-B0FC-C2D9-B5BE342CBE6F}"/>
              </a:ext>
            </a:extLst>
          </p:cNvPr>
          <p:cNvSpPr/>
          <p:nvPr/>
        </p:nvSpPr>
        <p:spPr>
          <a:xfrm>
            <a:off x="3698419" y="3196482"/>
            <a:ext cx="3407217" cy="3387269"/>
          </a:xfrm>
          <a:custGeom>
            <a:avLst/>
            <a:gdLst>
              <a:gd name="connsiteX0" fmla="*/ 56574 w 4765963"/>
              <a:gd name="connsiteY0" fmla="*/ 0 h 3359727"/>
              <a:gd name="connsiteX1" fmla="*/ 2127828 w 4765963"/>
              <a:gd name="connsiteY1" fmla="*/ 0 h 3359727"/>
              <a:gd name="connsiteX2" fmla="*/ 2638135 w 4765963"/>
              <a:gd name="connsiteY2" fmla="*/ 0 h 3359727"/>
              <a:gd name="connsiteX3" fmla="*/ 4709389 w 4765963"/>
              <a:gd name="connsiteY3" fmla="*/ 0 h 3359727"/>
              <a:gd name="connsiteX4" fmla="*/ 4765963 w 4765963"/>
              <a:gd name="connsiteY4" fmla="*/ 56574 h 3359727"/>
              <a:gd name="connsiteX5" fmla="*/ 4765963 w 4765963"/>
              <a:gd name="connsiteY5" fmla="*/ 145472 h 3359727"/>
              <a:gd name="connsiteX6" fmla="*/ 4765963 w 4765963"/>
              <a:gd name="connsiteY6" fmla="*/ 282862 h 3359727"/>
              <a:gd name="connsiteX7" fmla="*/ 4765963 w 4765963"/>
              <a:gd name="connsiteY7" fmla="*/ 3076865 h 3359727"/>
              <a:gd name="connsiteX8" fmla="*/ 4765963 w 4765963"/>
              <a:gd name="connsiteY8" fmla="*/ 3241963 h 3359727"/>
              <a:gd name="connsiteX9" fmla="*/ 4765963 w 4765963"/>
              <a:gd name="connsiteY9" fmla="*/ 3303153 h 3359727"/>
              <a:gd name="connsiteX10" fmla="*/ 4709389 w 4765963"/>
              <a:gd name="connsiteY10" fmla="*/ 3359727 h 3359727"/>
              <a:gd name="connsiteX11" fmla="*/ 2638135 w 4765963"/>
              <a:gd name="connsiteY11" fmla="*/ 3359727 h 3359727"/>
              <a:gd name="connsiteX12" fmla="*/ 2127828 w 4765963"/>
              <a:gd name="connsiteY12" fmla="*/ 3359727 h 3359727"/>
              <a:gd name="connsiteX13" fmla="*/ 56574 w 4765963"/>
              <a:gd name="connsiteY13" fmla="*/ 3359727 h 3359727"/>
              <a:gd name="connsiteX14" fmla="*/ 0 w 4765963"/>
              <a:gd name="connsiteY14" fmla="*/ 3303153 h 3359727"/>
              <a:gd name="connsiteX15" fmla="*/ 0 w 4765963"/>
              <a:gd name="connsiteY15" fmla="*/ 3076865 h 3359727"/>
              <a:gd name="connsiteX16" fmla="*/ 0 w 4765963"/>
              <a:gd name="connsiteY16" fmla="*/ 282862 h 3359727"/>
              <a:gd name="connsiteX17" fmla="*/ 0 w 4765963"/>
              <a:gd name="connsiteY17" fmla="*/ 145472 h 3359727"/>
              <a:gd name="connsiteX18" fmla="*/ 0 w 4765963"/>
              <a:gd name="connsiteY18" fmla="*/ 56574 h 3359727"/>
              <a:gd name="connsiteX19" fmla="*/ 56574 w 476596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5963" h="3359727">
                <a:moveTo>
                  <a:pt x="56574" y="0"/>
                </a:moveTo>
                <a:lnTo>
                  <a:pt x="2127828" y="0"/>
                </a:lnTo>
                <a:lnTo>
                  <a:pt x="2638135" y="0"/>
                </a:lnTo>
                <a:lnTo>
                  <a:pt x="4709389" y="0"/>
                </a:lnTo>
                <a:cubicBezTo>
                  <a:pt x="4740634" y="0"/>
                  <a:pt x="4765963" y="25329"/>
                  <a:pt x="4765963" y="56574"/>
                </a:cubicBezTo>
                <a:lnTo>
                  <a:pt x="4765963" y="145472"/>
                </a:lnTo>
                <a:lnTo>
                  <a:pt x="4765963" y="282862"/>
                </a:lnTo>
                <a:lnTo>
                  <a:pt x="4765963" y="3076865"/>
                </a:lnTo>
                <a:lnTo>
                  <a:pt x="4765963" y="3241963"/>
                </a:lnTo>
                <a:lnTo>
                  <a:pt x="4765963" y="3303153"/>
                </a:lnTo>
                <a:cubicBezTo>
                  <a:pt x="4765963" y="3334398"/>
                  <a:pt x="4740634" y="3359727"/>
                  <a:pt x="4709389" y="3359727"/>
                </a:cubicBezTo>
                <a:lnTo>
                  <a:pt x="2638135" y="3359727"/>
                </a:lnTo>
                <a:lnTo>
                  <a:pt x="212782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C5712A7-E428-72C9-2CA6-6C527523FF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415" y="3336991"/>
            <a:ext cx="1240401" cy="421078"/>
          </a:xfrm>
          <a:prstGeom prst="rect">
            <a:avLst/>
          </a:prstGeom>
        </p:spPr>
      </p:pic>
      <p:pic>
        <p:nvPicPr>
          <p:cNvPr id="31" name="Graphic 12">
            <a:extLst>
              <a:ext uri="{FF2B5EF4-FFF2-40B4-BE49-F238E27FC236}">
                <a16:creationId xmlns:a16="http://schemas.microsoft.com/office/drawing/2014/main" id="{1E70C6D6-6108-5FD1-F4B8-6033E694B8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45188" y="3413515"/>
            <a:ext cx="1499431" cy="26803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04330ECD-A185-0CB8-CDD7-C854D1C6F143}"/>
              </a:ext>
            </a:extLst>
          </p:cNvPr>
          <p:cNvSpPr/>
          <p:nvPr/>
        </p:nvSpPr>
        <p:spPr>
          <a:xfrm>
            <a:off x="4767150" y="5358470"/>
            <a:ext cx="1269755" cy="628528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Storage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BED175E3-11D8-046E-EF5E-7BC1FF155E90}"/>
              </a:ext>
            </a:extLst>
          </p:cNvPr>
          <p:cNvSpPr/>
          <p:nvPr/>
        </p:nvSpPr>
        <p:spPr>
          <a:xfrm>
            <a:off x="7965437" y="4215469"/>
            <a:ext cx="1610906" cy="628528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End of day procedure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5C21B188-8F7D-CC15-FF38-3495BC0E35DA}"/>
              </a:ext>
            </a:extLst>
          </p:cNvPr>
          <p:cNvSpPr/>
          <p:nvPr/>
        </p:nvSpPr>
        <p:spPr>
          <a:xfrm>
            <a:off x="10469648" y="4729470"/>
            <a:ext cx="1343203" cy="628528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Daily retail operation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58220096-DDC8-4C1D-8DD5-8BC55A6B87EB}"/>
              </a:ext>
            </a:extLst>
          </p:cNvPr>
          <p:cNvSpPr/>
          <p:nvPr/>
        </p:nvSpPr>
        <p:spPr>
          <a:xfrm>
            <a:off x="923787" y="4215469"/>
            <a:ext cx="1987191" cy="628528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SAP Retail</a:t>
            </a:r>
            <a:endParaRPr lang="en-US"/>
          </a:p>
        </p:txBody>
      </p:sp>
      <p:sp>
        <p:nvSpPr>
          <p:cNvPr id="11" name="Rounded Rectangle 74">
            <a:extLst>
              <a:ext uri="{FF2B5EF4-FFF2-40B4-BE49-F238E27FC236}">
                <a16:creationId xmlns:a16="http://schemas.microsoft.com/office/drawing/2014/main" id="{FF21741D-AE70-F41D-60F7-26C61DEDB78D}"/>
              </a:ext>
            </a:extLst>
          </p:cNvPr>
          <p:cNvSpPr/>
          <p:nvPr/>
        </p:nvSpPr>
        <p:spPr>
          <a:xfrm>
            <a:off x="4768200" y="4215469"/>
            <a:ext cx="1267655" cy="628528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Azure Function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7E89EE-68E0-F3BC-54E0-7418D7653563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2910978" y="4529733"/>
            <a:ext cx="1857222" cy="0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69CCA7-E917-CD82-CA46-1543D1C8AA2E}"/>
              </a:ext>
            </a:extLst>
          </p:cNvPr>
          <p:cNvCxnSpPr>
            <a:cxnSpLocks/>
            <a:stCxn id="8" idx="1"/>
            <a:endCxn id="11" idx="3"/>
          </p:cNvCxnSpPr>
          <p:nvPr/>
        </p:nvCxnSpPr>
        <p:spPr>
          <a:xfrm flipH="1">
            <a:off x="6035855" y="4529733"/>
            <a:ext cx="1929582" cy="0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490FFC-8591-BED7-66BD-D950063D29F5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 flipV="1">
            <a:off x="9576343" y="4529733"/>
            <a:ext cx="893305" cy="514001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37067F5-3BFD-2EF8-12ED-44BF8E1083AA}"/>
              </a:ext>
            </a:extLst>
          </p:cNvPr>
          <p:cNvCxnSpPr>
            <a:stCxn id="11" idx="2"/>
            <a:endCxn id="3" idx="0"/>
          </p:cNvCxnSpPr>
          <p:nvPr/>
        </p:nvCxnSpPr>
        <p:spPr>
          <a:xfrm>
            <a:off x="5402028" y="4843997"/>
            <a:ext cx="0" cy="514473"/>
          </a:xfrm>
          <a:prstGeom prst="straightConnector1">
            <a:avLst/>
          </a:prstGeom>
          <a:ln w="12700"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F90309EE-19DB-BC12-FF4E-CD963A9C432F}"/>
              </a:ext>
            </a:extLst>
          </p:cNvPr>
          <p:cNvSpPr/>
          <p:nvPr/>
        </p:nvSpPr>
        <p:spPr>
          <a:xfrm>
            <a:off x="7935443" y="5329989"/>
            <a:ext cx="1640900" cy="628528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Transaction/</a:t>
            </a:r>
          </a:p>
          <a:p>
            <a:pPr algn="ctr"/>
            <a:r>
              <a:rPr lang="en-US" sz="1200">
                <a:solidFill>
                  <a:schemeClr val="bg1"/>
                </a:solidFill>
                <a:cs typeface="Calibri"/>
              </a:rPr>
              <a:t>Retail documents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330A60-DF9B-2096-8D36-633B0735951D}"/>
              </a:ext>
            </a:extLst>
          </p:cNvPr>
          <p:cNvCxnSpPr>
            <a:cxnSpLocks/>
          </p:cNvCxnSpPr>
          <p:nvPr/>
        </p:nvCxnSpPr>
        <p:spPr>
          <a:xfrm flipH="1" flipV="1">
            <a:off x="6026816" y="4529733"/>
            <a:ext cx="1908627" cy="1143000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411CB2-803E-E624-801F-EDE935A2ECD4}"/>
              </a:ext>
            </a:extLst>
          </p:cNvPr>
          <p:cNvCxnSpPr>
            <a:cxnSpLocks/>
            <a:stCxn id="9" idx="1"/>
            <a:endCxn id="4" idx="3"/>
          </p:cNvCxnSpPr>
          <p:nvPr/>
        </p:nvCxnSpPr>
        <p:spPr>
          <a:xfrm flipH="1">
            <a:off x="9576343" y="5043734"/>
            <a:ext cx="893305" cy="600519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13893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777BD-6B5D-DEC9-F44B-EEBD48D88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53614B55-2AD9-1ED8-3DCE-ABDE94E0EF48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81970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Architecture overview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F899996-E472-E611-41A5-55E5C806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95" y="1032400"/>
            <a:ext cx="11887409" cy="47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772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9356-7553-E534-C31C-DE313AFBC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0E9D29-9138-E5FD-8937-FA018062C8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264" y="212725"/>
            <a:ext cx="9555524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351C5C"/>
                </a:solidFill>
                <a:cs typeface="Segoe UI"/>
              </a:rPr>
              <a:t>Click and collect / BOPIS </a:t>
            </a:r>
            <a:endParaRPr lang="en-US" b="1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EB94B-37AF-C643-D870-F8043F5ADA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2047" y="1250065"/>
            <a:ext cx="7454096" cy="525709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457200" lvl="1" indent="0">
              <a:buNone/>
            </a:pPr>
            <a:r>
              <a:rPr lang="en-US" sz="2800" b="1">
                <a:solidFill>
                  <a:srgbClr val="351C5C"/>
                </a:solidFill>
                <a:latin typeface="Aptos SemiBold" panose="020B0004020202020204" pitchFamily="34" charset="0"/>
              </a:rPr>
              <a:t>Ecommerce orders</a:t>
            </a:r>
          </a:p>
          <a:p>
            <a:pPr lvl="2"/>
            <a:r>
              <a:rPr lang="en-US" sz="2400">
                <a:solidFill>
                  <a:srgbClr val="351C5C"/>
                </a:solidFill>
                <a:latin typeface="Aptos Light" panose="020B0004020202020204" pitchFamily="34" charset="0"/>
              </a:rPr>
              <a:t>Work on SAP Backend</a:t>
            </a:r>
          </a:p>
          <a:p>
            <a:pPr lvl="2"/>
            <a:r>
              <a:rPr lang="en-US" sz="2400">
                <a:solidFill>
                  <a:srgbClr val="351C5C"/>
                </a:solidFill>
                <a:latin typeface="Aptos Light" panose="020B0004020202020204" pitchFamily="34" charset="0"/>
              </a:rPr>
              <a:t>Same for Click &amp; Collect</a:t>
            </a:r>
          </a:p>
          <a:p>
            <a:pPr marL="457200" lvl="1" indent="0">
              <a:buNone/>
            </a:pPr>
            <a:r>
              <a:rPr lang="en-US" sz="2800" b="1">
                <a:solidFill>
                  <a:srgbClr val="351C5C"/>
                </a:solidFill>
                <a:latin typeface="Aptos SemiBold" panose="020B0004020202020204" pitchFamily="34" charset="0"/>
              </a:rPr>
              <a:t>Member management, benefits (earn/use Points, Offers and special prices)</a:t>
            </a:r>
          </a:p>
          <a:p>
            <a:pPr lvl="2"/>
            <a:r>
              <a:rPr lang="en-US" sz="2400">
                <a:solidFill>
                  <a:srgbClr val="351C5C"/>
                </a:solidFill>
                <a:latin typeface="Aptos Light" panose="020B0004020202020204" pitchFamily="34" charset="0"/>
              </a:rPr>
              <a:t>Included in LS Central</a:t>
            </a:r>
          </a:p>
          <a:p>
            <a:pPr lvl="2"/>
            <a:r>
              <a:rPr lang="en-US" sz="2400">
                <a:solidFill>
                  <a:srgbClr val="351C5C"/>
                </a:solidFill>
                <a:latin typeface="Aptos Light" panose="020B0004020202020204" pitchFamily="34" charset="0"/>
              </a:rPr>
              <a:t>External options available, can use offer and special prices setup from LS Central.</a:t>
            </a:r>
          </a:p>
          <a:p>
            <a:pPr lvl="2"/>
            <a:r>
              <a:rPr lang="en-US" sz="2400">
                <a:solidFill>
                  <a:srgbClr val="351C5C"/>
                </a:solidFill>
                <a:latin typeface="Aptos Light" panose="020B0004020202020204" pitchFamily="34" charset="0"/>
              </a:rPr>
              <a:t>Different case by case, need further discussions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800">
              <a:solidFill>
                <a:srgbClr val="351C5C"/>
              </a:solidFill>
            </a:endParaRPr>
          </a:p>
          <a:p>
            <a:pPr marL="457200" lvl="1" indent="0">
              <a:buNone/>
            </a:pPr>
            <a:endParaRPr lang="en-US" sz="2800">
              <a:solidFill>
                <a:srgbClr val="351C5C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2800">
              <a:solidFill>
                <a:srgbClr val="351C5C"/>
              </a:solidFill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20AA5B7-FD65-F45E-5B71-653DA9D66D43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9B67B1-B48E-0D28-01E7-C0FDC881E8A7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0E7F8CB-BEFC-0317-FFA1-C81E0D8BCAAB}"/>
              </a:ext>
            </a:extLst>
          </p:cNvPr>
          <p:cNvSpPr/>
          <p:nvPr/>
        </p:nvSpPr>
        <p:spPr>
          <a:xfrm rot="10800000">
            <a:off x="9802703" y="5751116"/>
            <a:ext cx="1991754" cy="1106883"/>
          </a:xfrm>
          <a:custGeom>
            <a:avLst/>
            <a:gdLst>
              <a:gd name="connsiteX0" fmla="*/ 1074359 w 1991754"/>
              <a:gd name="connsiteY0" fmla="*/ 1106883 h 1106883"/>
              <a:gd name="connsiteX1" fmla="*/ 465912 w 1991754"/>
              <a:gd name="connsiteY1" fmla="*/ 635737 h 1106883"/>
              <a:gd name="connsiteX2" fmla="*/ 21972 w 1991754"/>
              <a:gd name="connsiteY2" fmla="*/ 52287 h 1106883"/>
              <a:gd name="connsiteX3" fmla="*/ 0 w 1991754"/>
              <a:gd name="connsiteY3" fmla="*/ 0 h 1106883"/>
              <a:gd name="connsiteX4" fmla="*/ 1991754 w 1991754"/>
              <a:gd name="connsiteY4" fmla="*/ 0 h 1106883"/>
              <a:gd name="connsiteX5" fmla="*/ 1881939 w 1991754"/>
              <a:gd name="connsiteY5" fmla="*/ 234222 h 1106883"/>
              <a:gd name="connsiteX6" fmla="*/ 1074359 w 1991754"/>
              <a:gd name="connsiteY6" fmla="*/ 1106883 h 110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1754" h="1106883">
                <a:moveTo>
                  <a:pt x="1074359" y="1106883"/>
                </a:moveTo>
                <a:cubicBezTo>
                  <a:pt x="892021" y="1012318"/>
                  <a:pt x="686821" y="854709"/>
                  <a:pt x="465912" y="635737"/>
                </a:cubicBezTo>
                <a:cubicBezTo>
                  <a:pt x="276491" y="446607"/>
                  <a:pt x="127851" y="251312"/>
                  <a:pt x="21972" y="52287"/>
                </a:cubicBezTo>
                <a:lnTo>
                  <a:pt x="0" y="0"/>
                </a:lnTo>
                <a:lnTo>
                  <a:pt x="1991754" y="0"/>
                </a:lnTo>
                <a:lnTo>
                  <a:pt x="1881939" y="234222"/>
                </a:lnTo>
                <a:cubicBezTo>
                  <a:pt x="1687223" y="577868"/>
                  <a:pt x="1412349" y="878350"/>
                  <a:pt x="1074359" y="1106883"/>
                </a:cubicBezTo>
                <a:close/>
              </a:path>
            </a:pathLst>
          </a:custGeom>
          <a:solidFill>
            <a:srgbClr val="00BCB5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BBB1C-24D9-628A-9887-87DFDD637D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42" y="2139092"/>
            <a:ext cx="6748040" cy="47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65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using a computer&#10;&#10;AI-generated content may be incorrect.">
            <a:extLst>
              <a:ext uri="{FF2B5EF4-FFF2-40B4-BE49-F238E27FC236}">
                <a16:creationId xmlns:a16="http://schemas.microsoft.com/office/drawing/2014/main" id="{E707A618-90AB-2680-33FD-9E79F1591C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89D95-7532-64E6-34F4-DC00267B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783237"/>
          </a:xfrm>
        </p:spPr>
        <p:txBody>
          <a:bodyPr>
            <a:normAutofit/>
          </a:bodyPr>
          <a:lstStyle/>
          <a:p>
            <a:r>
              <a:rPr lang="en-US" sz="4400"/>
              <a:t>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075B8-BEEE-1E02-E0D2-4B9D96B8D4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1710037"/>
            <a:ext cx="4977414" cy="4152540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en-US">
                <a:latin typeface="Aptos" panose="020B0004020202020204" pitchFamily="34" charset="0"/>
              </a:rPr>
              <a:t>Data needs to be written and read from Azure Storage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" panose="020B0004020202020204" pitchFamily="34" charset="0"/>
              </a:rPr>
              <a:t>Current format is XML</a:t>
            </a:r>
          </a:p>
          <a:p>
            <a:pPr lvl="1">
              <a:spcAft>
                <a:spcPts val="1200"/>
              </a:spcAft>
              <a:buFont typeface="System Font Regular"/>
              <a:buChar char="-"/>
            </a:pPr>
            <a:r>
              <a:rPr lang="en-US"/>
              <a:t>We may support other types such as Json and CSV as well</a:t>
            </a:r>
          </a:p>
          <a:p>
            <a:pPr>
              <a:spcAft>
                <a:spcPts val="1200"/>
              </a:spcAft>
            </a:pPr>
            <a:r>
              <a:rPr lang="en-US" b="1"/>
              <a:t>Customers maintains and creates Azure environment</a:t>
            </a:r>
          </a:p>
        </p:txBody>
      </p:sp>
    </p:spTree>
    <p:extLst>
      <p:ext uri="{BB962C8B-B14F-4D97-AF65-F5344CB8AC3E}">
        <p14:creationId xmlns:p14="http://schemas.microsoft.com/office/powerpoint/2010/main" val="3332172393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6340D3-B612-BEA0-A2BC-1CAF7F193D01}"/>
              </a:ext>
            </a:extLst>
          </p:cNvPr>
          <p:cNvCxnSpPr/>
          <p:nvPr/>
        </p:nvCxnSpPr>
        <p:spPr>
          <a:xfrm flipV="1">
            <a:off x="9920536" y="2645228"/>
            <a:ext cx="0" cy="2188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929B13-CE4C-2960-337D-12CB8B0B4EC4}"/>
              </a:ext>
            </a:extLst>
          </p:cNvPr>
          <p:cNvCxnSpPr/>
          <p:nvPr/>
        </p:nvCxnSpPr>
        <p:spPr>
          <a:xfrm>
            <a:off x="6609352" y="2627725"/>
            <a:ext cx="0" cy="2188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82B70AB-949C-FB3D-D6AF-2722FFD0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Summary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C3651-EF30-170C-6030-6D6957DE7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42474"/>
            <a:ext cx="4529883" cy="5564204"/>
          </a:xfrm>
        </p:spPr>
        <p:txBody>
          <a:bodyPr lIns="91440" tIns="45720" rIns="91440" bIns="45720" anchor="t"/>
          <a:lstStyle/>
          <a:p>
            <a:r>
              <a:rPr lang="en-US"/>
              <a:t>SAP S/4HANA system of record</a:t>
            </a:r>
          </a:p>
          <a:p>
            <a:r>
              <a:rPr lang="en-US"/>
              <a:t>Inventory processes included</a:t>
            </a:r>
          </a:p>
          <a:p>
            <a:r>
              <a:rPr lang="en-US"/>
              <a:t>Azure environment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4D2620B-2B0F-DD08-2779-371D14869286}"/>
              </a:ext>
            </a:extLst>
          </p:cNvPr>
          <p:cNvSpPr/>
          <p:nvPr/>
        </p:nvSpPr>
        <p:spPr>
          <a:xfrm>
            <a:off x="5549397" y="2937589"/>
            <a:ext cx="2236393" cy="712196"/>
          </a:xfrm>
          <a:prstGeom prst="roundRect">
            <a:avLst/>
          </a:prstGeom>
          <a:solidFill>
            <a:srgbClr val="6057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Aptos"/>
              </a:rPr>
              <a:t>Items, Barcodes, Prices, Vendors, Inventory </a:t>
            </a:r>
            <a:r>
              <a:rPr lang="en-US" sz="1400" err="1">
                <a:latin typeface="Aptos"/>
              </a:rPr>
              <a:t>docs,etc</a:t>
            </a:r>
            <a:r>
              <a:rPr lang="en-US" sz="1400">
                <a:latin typeface="Aptos"/>
              </a:rPr>
              <a:t>.</a:t>
            </a:r>
            <a:endParaRPr lang="en-US" sz="1400">
              <a:latin typeface="Aptos" panose="020B0004020202020204" pitchFamily="34" charset="0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5B2165CB-E850-62D2-3A6C-A9894D4E20D9}"/>
              </a:ext>
            </a:extLst>
          </p:cNvPr>
          <p:cNvSpPr/>
          <p:nvPr/>
        </p:nvSpPr>
        <p:spPr>
          <a:xfrm>
            <a:off x="9324887" y="3886611"/>
            <a:ext cx="1238636" cy="585938"/>
          </a:xfrm>
          <a:prstGeom prst="roundRect">
            <a:avLst/>
          </a:prstGeom>
          <a:solidFill>
            <a:srgbClr val="746F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Stock movements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CEAED8C3-AA3D-2A2D-DE1F-9E9B3BEA1C37}"/>
              </a:ext>
            </a:extLst>
          </p:cNvPr>
          <p:cNvSpPr/>
          <p:nvPr/>
        </p:nvSpPr>
        <p:spPr>
          <a:xfrm>
            <a:off x="5366656" y="1088571"/>
            <a:ext cx="6498771" cy="1556657"/>
          </a:xfrm>
          <a:custGeom>
            <a:avLst/>
            <a:gdLst>
              <a:gd name="connsiteX0" fmla="*/ 70759 w 6498771"/>
              <a:gd name="connsiteY0" fmla="*/ 0 h 1556657"/>
              <a:gd name="connsiteX1" fmla="*/ 6428012 w 6498771"/>
              <a:gd name="connsiteY1" fmla="*/ 0 h 1556657"/>
              <a:gd name="connsiteX2" fmla="*/ 6498771 w 6498771"/>
              <a:gd name="connsiteY2" fmla="*/ 70759 h 1556657"/>
              <a:gd name="connsiteX3" fmla="*/ 6498771 w 6498771"/>
              <a:gd name="connsiteY3" fmla="*/ 237677 h 1556657"/>
              <a:gd name="connsiteX4" fmla="*/ 6498771 w 6498771"/>
              <a:gd name="connsiteY4" fmla="*/ 353784 h 1556657"/>
              <a:gd name="connsiteX5" fmla="*/ 6498771 w 6498771"/>
              <a:gd name="connsiteY5" fmla="*/ 1188353 h 1556657"/>
              <a:gd name="connsiteX6" fmla="*/ 6496800 w 6498771"/>
              <a:gd name="connsiteY6" fmla="*/ 1198115 h 1556657"/>
              <a:gd name="connsiteX7" fmla="*/ 6498771 w 6498771"/>
              <a:gd name="connsiteY7" fmla="*/ 1202873 h 1556657"/>
              <a:gd name="connsiteX8" fmla="*/ 6498771 w 6498771"/>
              <a:gd name="connsiteY8" fmla="*/ 1485898 h 1556657"/>
              <a:gd name="connsiteX9" fmla="*/ 6428012 w 6498771"/>
              <a:gd name="connsiteY9" fmla="*/ 1556657 h 1556657"/>
              <a:gd name="connsiteX10" fmla="*/ 70759 w 6498771"/>
              <a:gd name="connsiteY10" fmla="*/ 1556657 h 1556657"/>
              <a:gd name="connsiteX11" fmla="*/ 0 w 6498771"/>
              <a:gd name="connsiteY11" fmla="*/ 1485898 h 1556657"/>
              <a:gd name="connsiteX12" fmla="*/ 0 w 6498771"/>
              <a:gd name="connsiteY12" fmla="*/ 1202873 h 1556657"/>
              <a:gd name="connsiteX13" fmla="*/ 1971 w 6498771"/>
              <a:gd name="connsiteY13" fmla="*/ 1198115 h 1556657"/>
              <a:gd name="connsiteX14" fmla="*/ 0 w 6498771"/>
              <a:gd name="connsiteY14" fmla="*/ 1188353 h 1556657"/>
              <a:gd name="connsiteX15" fmla="*/ 0 w 6498771"/>
              <a:gd name="connsiteY15" fmla="*/ 353784 h 1556657"/>
              <a:gd name="connsiteX16" fmla="*/ 0 w 6498771"/>
              <a:gd name="connsiteY16" fmla="*/ 237677 h 1556657"/>
              <a:gd name="connsiteX17" fmla="*/ 0 w 6498771"/>
              <a:gd name="connsiteY17" fmla="*/ 70759 h 1556657"/>
              <a:gd name="connsiteX18" fmla="*/ 70759 w 6498771"/>
              <a:gd name="connsiteY18" fmla="*/ 0 h 155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98771" h="1556657">
                <a:moveTo>
                  <a:pt x="70759" y="0"/>
                </a:moveTo>
                <a:lnTo>
                  <a:pt x="6428012" y="0"/>
                </a:lnTo>
                <a:cubicBezTo>
                  <a:pt x="6467091" y="0"/>
                  <a:pt x="6498771" y="31680"/>
                  <a:pt x="6498771" y="70759"/>
                </a:cubicBezTo>
                <a:lnTo>
                  <a:pt x="6498771" y="237677"/>
                </a:lnTo>
                <a:lnTo>
                  <a:pt x="6498771" y="353784"/>
                </a:lnTo>
                <a:lnTo>
                  <a:pt x="6498771" y="1188353"/>
                </a:lnTo>
                <a:lnTo>
                  <a:pt x="6496800" y="1198115"/>
                </a:lnTo>
                <a:lnTo>
                  <a:pt x="6498771" y="1202873"/>
                </a:lnTo>
                <a:lnTo>
                  <a:pt x="6498771" y="1485898"/>
                </a:lnTo>
                <a:cubicBezTo>
                  <a:pt x="6498771" y="1524977"/>
                  <a:pt x="6467091" y="1556657"/>
                  <a:pt x="6428012" y="1556657"/>
                </a:cubicBezTo>
                <a:lnTo>
                  <a:pt x="70759" y="1556657"/>
                </a:lnTo>
                <a:cubicBezTo>
                  <a:pt x="31680" y="1556657"/>
                  <a:pt x="0" y="1524977"/>
                  <a:pt x="0" y="1485898"/>
                </a:cubicBezTo>
                <a:lnTo>
                  <a:pt x="0" y="1202873"/>
                </a:lnTo>
                <a:lnTo>
                  <a:pt x="1971" y="1198115"/>
                </a:lnTo>
                <a:lnTo>
                  <a:pt x="0" y="1188353"/>
                </a:lnTo>
                <a:lnTo>
                  <a:pt x="0" y="353784"/>
                </a:lnTo>
                <a:lnTo>
                  <a:pt x="0" y="237677"/>
                </a:lnTo>
                <a:lnTo>
                  <a:pt x="0" y="70759"/>
                </a:lnTo>
                <a:cubicBezTo>
                  <a:pt x="0" y="31680"/>
                  <a:pt x="31680" y="0"/>
                  <a:pt x="707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B7BC2E-5414-18EB-0BBE-BB80EC97566E}"/>
              </a:ext>
            </a:extLst>
          </p:cNvPr>
          <p:cNvCxnSpPr/>
          <p:nvPr/>
        </p:nvCxnSpPr>
        <p:spPr>
          <a:xfrm flipV="1">
            <a:off x="11219145" y="2645228"/>
            <a:ext cx="0" cy="2188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F5466B-04AA-FAAA-9B55-8C78946889E3}"/>
              </a:ext>
            </a:extLst>
          </p:cNvPr>
          <p:cNvGrpSpPr/>
          <p:nvPr/>
        </p:nvGrpSpPr>
        <p:grpSpPr>
          <a:xfrm>
            <a:off x="5366656" y="4833256"/>
            <a:ext cx="6498771" cy="1556657"/>
            <a:chOff x="5366656" y="4833256"/>
            <a:chExt cx="6498771" cy="1556657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42338D4A-FFCE-FFB8-1599-03E9BE090391}"/>
                </a:ext>
              </a:extLst>
            </p:cNvPr>
            <p:cNvSpPr/>
            <p:nvPr/>
          </p:nvSpPr>
          <p:spPr>
            <a:xfrm>
              <a:off x="5366656" y="4833256"/>
              <a:ext cx="6498771" cy="1556657"/>
            </a:xfrm>
            <a:custGeom>
              <a:avLst/>
              <a:gdLst>
                <a:gd name="connsiteX0" fmla="*/ 70759 w 6498771"/>
                <a:gd name="connsiteY0" fmla="*/ 0 h 1556657"/>
                <a:gd name="connsiteX1" fmla="*/ 6428012 w 6498771"/>
                <a:gd name="connsiteY1" fmla="*/ 0 h 1556657"/>
                <a:gd name="connsiteX2" fmla="*/ 6498771 w 6498771"/>
                <a:gd name="connsiteY2" fmla="*/ 70759 h 1556657"/>
                <a:gd name="connsiteX3" fmla="*/ 6498771 w 6498771"/>
                <a:gd name="connsiteY3" fmla="*/ 237677 h 1556657"/>
                <a:gd name="connsiteX4" fmla="*/ 6498771 w 6498771"/>
                <a:gd name="connsiteY4" fmla="*/ 353784 h 1556657"/>
                <a:gd name="connsiteX5" fmla="*/ 6498771 w 6498771"/>
                <a:gd name="connsiteY5" fmla="*/ 1188353 h 1556657"/>
                <a:gd name="connsiteX6" fmla="*/ 6496800 w 6498771"/>
                <a:gd name="connsiteY6" fmla="*/ 1198115 h 1556657"/>
                <a:gd name="connsiteX7" fmla="*/ 6498771 w 6498771"/>
                <a:gd name="connsiteY7" fmla="*/ 1202873 h 1556657"/>
                <a:gd name="connsiteX8" fmla="*/ 6498771 w 6498771"/>
                <a:gd name="connsiteY8" fmla="*/ 1485898 h 1556657"/>
                <a:gd name="connsiteX9" fmla="*/ 6428012 w 6498771"/>
                <a:gd name="connsiteY9" fmla="*/ 1556657 h 1556657"/>
                <a:gd name="connsiteX10" fmla="*/ 70759 w 6498771"/>
                <a:gd name="connsiteY10" fmla="*/ 1556657 h 1556657"/>
                <a:gd name="connsiteX11" fmla="*/ 0 w 6498771"/>
                <a:gd name="connsiteY11" fmla="*/ 1485898 h 1556657"/>
                <a:gd name="connsiteX12" fmla="*/ 0 w 6498771"/>
                <a:gd name="connsiteY12" fmla="*/ 1202873 h 1556657"/>
                <a:gd name="connsiteX13" fmla="*/ 1971 w 6498771"/>
                <a:gd name="connsiteY13" fmla="*/ 1198115 h 1556657"/>
                <a:gd name="connsiteX14" fmla="*/ 0 w 6498771"/>
                <a:gd name="connsiteY14" fmla="*/ 1188353 h 1556657"/>
                <a:gd name="connsiteX15" fmla="*/ 0 w 6498771"/>
                <a:gd name="connsiteY15" fmla="*/ 353784 h 1556657"/>
                <a:gd name="connsiteX16" fmla="*/ 0 w 6498771"/>
                <a:gd name="connsiteY16" fmla="*/ 237677 h 1556657"/>
                <a:gd name="connsiteX17" fmla="*/ 0 w 6498771"/>
                <a:gd name="connsiteY17" fmla="*/ 70759 h 1556657"/>
                <a:gd name="connsiteX18" fmla="*/ 70759 w 6498771"/>
                <a:gd name="connsiteY18" fmla="*/ 0 h 15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8771" h="1556657">
                  <a:moveTo>
                    <a:pt x="70759" y="0"/>
                  </a:moveTo>
                  <a:lnTo>
                    <a:pt x="6428012" y="0"/>
                  </a:lnTo>
                  <a:cubicBezTo>
                    <a:pt x="6467091" y="0"/>
                    <a:pt x="6498771" y="31680"/>
                    <a:pt x="6498771" y="70759"/>
                  </a:cubicBezTo>
                  <a:lnTo>
                    <a:pt x="6498771" y="237677"/>
                  </a:lnTo>
                  <a:lnTo>
                    <a:pt x="6498771" y="353784"/>
                  </a:lnTo>
                  <a:lnTo>
                    <a:pt x="6498771" y="1188353"/>
                  </a:lnTo>
                  <a:lnTo>
                    <a:pt x="6496800" y="1198115"/>
                  </a:lnTo>
                  <a:lnTo>
                    <a:pt x="6498771" y="1202873"/>
                  </a:lnTo>
                  <a:lnTo>
                    <a:pt x="6498771" y="1485898"/>
                  </a:lnTo>
                  <a:cubicBezTo>
                    <a:pt x="6498771" y="1524977"/>
                    <a:pt x="6467091" y="1556657"/>
                    <a:pt x="6428012" y="1556657"/>
                  </a:cubicBezTo>
                  <a:lnTo>
                    <a:pt x="70759" y="1556657"/>
                  </a:lnTo>
                  <a:cubicBezTo>
                    <a:pt x="31680" y="1556657"/>
                    <a:pt x="0" y="1524977"/>
                    <a:pt x="0" y="1485898"/>
                  </a:cubicBezTo>
                  <a:lnTo>
                    <a:pt x="0" y="1202873"/>
                  </a:lnTo>
                  <a:lnTo>
                    <a:pt x="1971" y="1198115"/>
                  </a:lnTo>
                  <a:lnTo>
                    <a:pt x="0" y="1188353"/>
                  </a:lnTo>
                  <a:lnTo>
                    <a:pt x="0" y="353784"/>
                  </a:lnTo>
                  <a:lnTo>
                    <a:pt x="0" y="237677"/>
                  </a:lnTo>
                  <a:lnTo>
                    <a:pt x="0" y="70759"/>
                  </a:lnTo>
                  <a:cubicBezTo>
                    <a:pt x="0" y="31680"/>
                    <a:pt x="31680" y="0"/>
                    <a:pt x="707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F842D1A-208B-FBD8-8804-83F1E04E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55711" y="5312964"/>
              <a:ext cx="3320657" cy="597239"/>
            </a:xfrm>
            <a:prstGeom prst="rect">
              <a:avLst/>
            </a:prstGeom>
          </p:spPr>
        </p:pic>
      </p:grpSp>
      <p:pic>
        <p:nvPicPr>
          <p:cNvPr id="6" name="Picture 5" descr="A couple of people looking at a tablet&#10;&#10;Description automatically generated">
            <a:extLst>
              <a:ext uri="{FF2B5EF4-FFF2-40B4-BE49-F238E27FC236}">
                <a16:creationId xmlns:a16="http://schemas.microsoft.com/office/drawing/2014/main" id="{90152358-1F8B-416D-4C80-5BBE921438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995" y="1156027"/>
            <a:ext cx="6178272" cy="1412588"/>
          </a:xfrm>
          <a:prstGeom prst="rect">
            <a:avLst/>
          </a:prstGeom>
        </p:spPr>
      </p:pic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773B0971-3284-1B25-514F-DB8A1AA6D67E}"/>
              </a:ext>
            </a:extLst>
          </p:cNvPr>
          <p:cNvSpPr/>
          <p:nvPr/>
        </p:nvSpPr>
        <p:spPr>
          <a:xfrm>
            <a:off x="10672780" y="3886611"/>
            <a:ext cx="1174894" cy="585937"/>
          </a:xfrm>
          <a:prstGeom prst="roundRect">
            <a:avLst/>
          </a:prstGeom>
          <a:solidFill>
            <a:srgbClr val="746F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EOD statements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5228C7-29AD-C0DB-8BBB-CA095ECB1040}"/>
              </a:ext>
            </a:extLst>
          </p:cNvPr>
          <p:cNvCxnSpPr>
            <a:cxnSpLocks/>
          </p:cNvCxnSpPr>
          <p:nvPr/>
        </p:nvCxnSpPr>
        <p:spPr>
          <a:xfrm flipH="1" flipV="1">
            <a:off x="8574087" y="2610222"/>
            <a:ext cx="6759" cy="2223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6DC06D2F-7422-D4C5-C438-5430F255AE7A}"/>
              </a:ext>
            </a:extLst>
          </p:cNvPr>
          <p:cNvSpPr/>
          <p:nvPr/>
        </p:nvSpPr>
        <p:spPr>
          <a:xfrm>
            <a:off x="7961528" y="3886611"/>
            <a:ext cx="1238636" cy="594341"/>
          </a:xfrm>
          <a:prstGeom prst="roundRect">
            <a:avLst/>
          </a:prstGeom>
          <a:solidFill>
            <a:srgbClr val="746F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2226394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A1A9D-0701-F6FA-6D84-A34ECE69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D94EB-0A8A-9106-4C51-D249147C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266006"/>
            <a:ext cx="6877740" cy="666357"/>
          </a:xfrm>
        </p:spPr>
        <p:txBody>
          <a:bodyPr>
            <a:noAutofit/>
          </a:bodyPr>
          <a:lstStyle/>
          <a:p>
            <a:r>
              <a:rPr lang="en-US" sz="11500">
                <a:cs typeface="Segoe UI"/>
              </a:rPr>
              <a:t>Q&amp;A</a:t>
            </a:r>
            <a:endParaRPr lang="en-US" sz="11500"/>
          </a:p>
        </p:txBody>
      </p:sp>
    </p:spTree>
    <p:extLst>
      <p:ext uri="{BB962C8B-B14F-4D97-AF65-F5344CB8AC3E}">
        <p14:creationId xmlns:p14="http://schemas.microsoft.com/office/powerpoint/2010/main" val="17090322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E30F-806E-67DC-7BF5-78FF35D4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63" y="1732844"/>
            <a:ext cx="4979271" cy="4364760"/>
          </a:xfrm>
        </p:spPr>
        <p:txBody>
          <a:bodyPr anchor="t" anchorCtr="0"/>
          <a:lstStyle/>
          <a:p>
            <a:r>
              <a:rPr lang="en-US" sz="7200"/>
              <a:t>About</a:t>
            </a:r>
            <a:br>
              <a:rPr lang="en-US"/>
            </a:br>
            <a:r>
              <a:rPr lang="en-US" sz="7200"/>
              <a:t>LS Central   </a:t>
            </a:r>
            <a:r>
              <a:rPr lang="en-US" sz="3600"/>
              <a:t>Built on a solid base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05B77C-EA86-3CC5-9992-86B73EB0E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1772355"/>
            <a:ext cx="5351462" cy="413071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/>
              <a:t>LS Central extends </a:t>
            </a:r>
            <a:r>
              <a:rPr lang="en-US" sz="2400" b="1">
                <a:solidFill>
                  <a:prstClr val="black"/>
                </a:solidFill>
                <a:cs typeface="Segoe UI" panose="020B0502040204020203" pitchFamily="34" charset="0"/>
              </a:rPr>
              <a:t>head-office platforms</a:t>
            </a:r>
            <a:endParaRPr lang="en-US" sz="2400" b="1"/>
          </a:p>
          <a:p>
            <a:pPr marL="0" indent="0" algn="ctr">
              <a:buNone/>
            </a:pPr>
            <a:r>
              <a:rPr lang="en-US" sz="2400"/>
              <a:t>Leveraging the Microsoft Dynamics 365 investment and ecosystem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DF2134-6099-52EB-42AC-5D18D2EE0D9D}"/>
              </a:ext>
            </a:extLst>
          </p:cNvPr>
          <p:cNvGrpSpPr/>
          <p:nvPr/>
        </p:nvGrpSpPr>
        <p:grpSpPr>
          <a:xfrm>
            <a:off x="974210" y="5071761"/>
            <a:ext cx="1671208" cy="366851"/>
            <a:chOff x="7766894" y="1142635"/>
            <a:chExt cx="2108035" cy="46274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4AB86DC-A6F6-894B-74FB-71670EEE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4777"/>
            <a:stretch/>
          </p:blipFill>
          <p:spPr>
            <a:xfrm>
              <a:off x="7766894" y="1142635"/>
              <a:ext cx="531716" cy="46274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885C04A-9CA3-4090-F3FC-A90174278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5224"/>
            <a:stretch/>
          </p:blipFill>
          <p:spPr>
            <a:xfrm>
              <a:off x="8298610" y="1142635"/>
              <a:ext cx="1576319" cy="462740"/>
            </a:xfrm>
            <a:prstGeom prst="rect">
              <a:avLst/>
            </a:prstGeom>
          </p:spPr>
        </p:pic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1693A2-C499-A12E-8DAD-38EBEF2E2D0A}"/>
              </a:ext>
            </a:extLst>
          </p:cNvPr>
          <p:cNvSpPr/>
          <p:nvPr/>
        </p:nvSpPr>
        <p:spPr>
          <a:xfrm>
            <a:off x="6224273" y="3597993"/>
            <a:ext cx="2513328" cy="22096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1600" i="0" u="none" strike="noStrike">
                <a:solidFill>
                  <a:srgbClr val="361C5C"/>
                </a:solidFill>
                <a:effectLst/>
                <a:latin typeface="Aptos" panose="020B0004020202020204" pitchFamily="34" charset="0"/>
                <a:cs typeface="Segoe UI Semibold" panose="020B0702040204020203" pitchFamily="34" charset="0"/>
              </a:rPr>
              <a:t>More than 40,000 businesses use </a:t>
            </a:r>
            <a:r>
              <a:rPr lang="en-GB" sz="1600" b="1" i="0" u="none" strike="noStrike">
                <a:solidFill>
                  <a:srgbClr val="361C5C"/>
                </a:solidFill>
                <a:effectLst/>
                <a:latin typeface="Aptos" panose="020B0004020202020204" pitchFamily="34" charset="0"/>
                <a:cs typeface="Segoe UI Semibold" panose="020B0702040204020203" pitchFamily="34" charset="0"/>
              </a:rPr>
              <a:t>Business Central </a:t>
            </a:r>
            <a:r>
              <a:rPr lang="en-GB" sz="1600" i="0" u="none" strike="noStrike">
                <a:solidFill>
                  <a:srgbClr val="361C5C"/>
                </a:solidFill>
                <a:effectLst/>
                <a:latin typeface="Aptos" panose="020B0004020202020204" pitchFamily="34" charset="0"/>
                <a:cs typeface="Segoe UI Semibold" panose="020B0702040204020203" pitchFamily="34" charset="0"/>
              </a:rPr>
              <a:t>as their ERP</a:t>
            </a:r>
            <a:endParaRPr lang="en-GB" sz="1600">
              <a:solidFill>
                <a:srgbClr val="361C5C"/>
              </a:solidFill>
              <a:latin typeface="Aptos" panose="020B0004020202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EC8E06C-FAF7-A260-F207-9B39D8CDD81A}"/>
              </a:ext>
            </a:extLst>
          </p:cNvPr>
          <p:cNvSpPr/>
          <p:nvPr/>
        </p:nvSpPr>
        <p:spPr>
          <a:xfrm>
            <a:off x="9062406" y="3597993"/>
            <a:ext cx="2513328" cy="22096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1600" i="0" u="none" strike="noStrike">
                <a:solidFill>
                  <a:srgbClr val="361C5C"/>
                </a:solidFill>
                <a:effectLst/>
                <a:latin typeface="Aptos" panose="020B0004020202020204" pitchFamily="34" charset="0"/>
                <a:cs typeface="Segoe UI Semibold" panose="020B0702040204020203" pitchFamily="34" charset="0"/>
              </a:rPr>
              <a:t>LS Central is </a:t>
            </a:r>
            <a:r>
              <a:rPr lang="en-US" sz="1600">
                <a:solidFill>
                  <a:srgbClr val="361C5C"/>
                </a:solidFill>
                <a:latin typeface="Aptos" panose="020B0004020202020204" pitchFamily="34" charset="0"/>
                <a:cs typeface="Segoe UI Semibold" panose="020B0702040204020203" pitchFamily="34" charset="0"/>
              </a:rPr>
              <a:t>recognized by </a:t>
            </a:r>
            <a:r>
              <a:rPr lang="en-US" sz="1600" b="1">
                <a:solidFill>
                  <a:srgbClr val="361C5C"/>
                </a:solidFill>
                <a:latin typeface="Aptos" panose="020B0004020202020204" pitchFamily="34" charset="0"/>
                <a:cs typeface="Segoe UI Semibold" panose="020B0702040204020203" pitchFamily="34" charset="0"/>
              </a:rPr>
              <a:t>Gartner</a:t>
            </a:r>
            <a:r>
              <a:rPr lang="en-US" sz="1600">
                <a:solidFill>
                  <a:srgbClr val="361C5C"/>
                </a:solidFill>
                <a:latin typeface="Aptos" panose="020B0004020202020204" pitchFamily="34" charset="0"/>
                <a:cs typeface="Segoe UI Semibold" panose="020B0702040204020203" pitchFamily="34" charset="0"/>
              </a:rPr>
              <a:t>® as a representative vendor in the Digital-Business-Ready POS applications </a:t>
            </a:r>
            <a:r>
              <a:rPr lang="en-GB" sz="1600" i="0" u="none" strike="noStrike">
                <a:solidFill>
                  <a:srgbClr val="361C5C"/>
                </a:solidFill>
                <a:effectLst/>
                <a:latin typeface="Aptos" panose="020B0004020202020204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1094E-5B3E-4A4B-1451-6F2A363779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029" y="1021927"/>
            <a:ext cx="2014026" cy="59495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ADAB8A0-4A3D-7C0F-ABEA-4230E6DDA9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42236" y="1178279"/>
            <a:ext cx="1569308" cy="2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2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8F509-651B-96EA-3ACB-8285FF0B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/>
              <a:t>A global POS solution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F4E816-AAB7-BC6F-E29C-FEE7829CE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sz="2400">
                <a:cs typeface="Segoe UI"/>
              </a:rPr>
              <a:t>The LS Central Point of Sale solution has a </a:t>
            </a:r>
            <a:r>
              <a:rPr lang="en-US" sz="2400" b="1">
                <a:latin typeface="Aptos" panose="020B0004020202020204" pitchFamily="34" charset="0"/>
                <a:cs typeface="Segoe UI"/>
              </a:rPr>
              <a:t>unique market advantage</a:t>
            </a:r>
          </a:p>
          <a:p>
            <a:r>
              <a:rPr lang="en-US" sz="2400">
                <a:cs typeface="Segoe UI"/>
              </a:rPr>
              <a:t>We have a global presence that is </a:t>
            </a:r>
            <a:r>
              <a:rPr lang="en-US" sz="2400" b="1">
                <a:latin typeface="Aptos" panose="020B0004020202020204" pitchFamily="34" charset="0"/>
                <a:cs typeface="Segoe UI"/>
              </a:rPr>
              <a:t>unmatched by competitors</a:t>
            </a:r>
          </a:p>
          <a:p>
            <a:r>
              <a:rPr lang="en-US" sz="2400">
                <a:latin typeface="Aptos Light"/>
                <a:cs typeface="Segoe UI"/>
              </a:rPr>
              <a:t>This global footprint makes LS Retail the </a:t>
            </a:r>
            <a:r>
              <a:rPr lang="en-US" sz="2400" b="1">
                <a:latin typeface="Aptos Light"/>
                <a:cs typeface="Segoe UI"/>
              </a:rPr>
              <a:t>ideal provider </a:t>
            </a:r>
            <a:r>
              <a:rPr lang="en-US" sz="2400">
                <a:latin typeface="Aptos Light"/>
                <a:cs typeface="Segoe UI"/>
              </a:rPr>
              <a:t>for retailers who want to work with the same solution in all the regions and countries where they operate</a:t>
            </a:r>
          </a:p>
          <a:p>
            <a:pPr lvl="1">
              <a:buFont typeface="System Font Regular"/>
              <a:buChar char="-"/>
            </a:pPr>
            <a:r>
              <a:rPr lang="en-US">
                <a:cs typeface="Segoe UI"/>
              </a:rPr>
              <a:t>Some competitors have good coverage in </a:t>
            </a:r>
            <a:r>
              <a:rPr lang="en-US" b="1">
                <a:latin typeface="Aptos" panose="020B0004020202020204" pitchFamily="34" charset="0"/>
                <a:cs typeface="Segoe UI"/>
              </a:rPr>
              <a:t>multiple regions </a:t>
            </a:r>
            <a:r>
              <a:rPr lang="en-US">
                <a:cs typeface="Segoe UI"/>
              </a:rPr>
              <a:t>with 1-3 verticals</a:t>
            </a:r>
          </a:p>
          <a:p>
            <a:pPr lvl="1">
              <a:buFont typeface="System Font Regular"/>
              <a:buChar char="-"/>
            </a:pPr>
            <a:r>
              <a:rPr lang="en-US">
                <a:cs typeface="Segoe UI"/>
              </a:rPr>
              <a:t>Some competitors have good coverage in </a:t>
            </a:r>
            <a:r>
              <a:rPr lang="en-US" b="1">
                <a:latin typeface="Aptos" panose="020B0004020202020204" pitchFamily="34" charset="0"/>
                <a:cs typeface="Segoe UI"/>
              </a:rPr>
              <a:t>multiple verticals</a:t>
            </a:r>
            <a:r>
              <a:rPr lang="en-US">
                <a:latin typeface="Aptos" panose="020B0004020202020204" pitchFamily="34" charset="0"/>
                <a:cs typeface="Segoe UI"/>
              </a:rPr>
              <a:t> </a:t>
            </a:r>
            <a:r>
              <a:rPr lang="en-US">
                <a:cs typeface="Segoe UI"/>
              </a:rPr>
              <a:t>with 1-3 regions</a:t>
            </a:r>
          </a:p>
          <a:p>
            <a:pPr lvl="1">
              <a:buFont typeface="System Font Regular"/>
              <a:buChar char="-"/>
            </a:pPr>
            <a:r>
              <a:rPr lang="en-US">
                <a:cs typeface="Segoe UI"/>
              </a:rPr>
              <a:t>But LS Retail is unique with coverage in </a:t>
            </a:r>
            <a:r>
              <a:rPr lang="en-US" b="1">
                <a:latin typeface="Aptos" panose="020B0004020202020204" pitchFamily="34" charset="0"/>
                <a:cs typeface="Segoe UI"/>
              </a:rPr>
              <a:t>multiple verticals in multiple countries </a:t>
            </a:r>
            <a:endParaRPr lang="en-US" b="1">
              <a:latin typeface="Aptos" panose="020B0004020202020204" pitchFamily="34" charset="0"/>
            </a:endParaRPr>
          </a:p>
          <a:p>
            <a:endParaRPr lang="en-US" sz="2400">
              <a:latin typeface="Aptos" panose="020B0004020202020204" pitchFamily="34" charset="0"/>
            </a:endParaRPr>
          </a:p>
          <a:p>
            <a:endParaRPr lang="en-US" sz="2400">
              <a:latin typeface="Aptos" panose="020B0004020202020204" pitchFamily="34" charset="0"/>
            </a:endParaRPr>
          </a:p>
        </p:txBody>
      </p:sp>
      <p:pic>
        <p:nvPicPr>
          <p:cNvPr id="6" name="Picture 5" descr="A planet earth with continents and water&#10;&#10;Description automatically generated">
            <a:extLst>
              <a:ext uri="{FF2B5EF4-FFF2-40B4-BE49-F238E27FC236}">
                <a16:creationId xmlns:a16="http://schemas.microsoft.com/office/drawing/2014/main" id="{9901EF53-4E2A-239C-7507-27D3B4C0B3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896" y="711015"/>
            <a:ext cx="4264074" cy="431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4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11EB-E3F8-695A-7600-6F97CE1CC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66BC08-023C-F1AD-822E-CE86A693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/>
              <a:t>What is Central Connect </a:t>
            </a:r>
          </a:p>
        </p:txBody>
      </p:sp>
      <p:pic>
        <p:nvPicPr>
          <p:cNvPr id="6" name="Picture 5" descr="A planet earth with continents and water&#10;&#10;Description automatically generated">
            <a:extLst>
              <a:ext uri="{FF2B5EF4-FFF2-40B4-BE49-F238E27FC236}">
                <a16:creationId xmlns:a16="http://schemas.microsoft.com/office/drawing/2014/main" id="{B4519FFD-165D-45CC-8613-9DBF668DE2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896" y="711015"/>
            <a:ext cx="4264074" cy="43195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CBECC-6F55-D115-C32E-CFF256193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Middleware build by LS Retail in the Microsoft environment</a:t>
            </a:r>
          </a:p>
          <a:p>
            <a:r>
              <a:rPr lang="en-US"/>
              <a:t>Standardized integration framework using the Microsoft Azure environment</a:t>
            </a:r>
          </a:p>
          <a:p>
            <a:r>
              <a:rPr lang="en-US"/>
              <a:t>Master data synchronization</a:t>
            </a:r>
          </a:p>
          <a:p>
            <a:r>
              <a:rPr lang="en-US"/>
              <a:t>Sales export</a:t>
            </a:r>
          </a:p>
          <a:p>
            <a:r>
              <a:rPr lang="en-US"/>
              <a:t>Transaction export</a:t>
            </a:r>
          </a:p>
          <a:p>
            <a:r>
              <a:rPr lang="en-US"/>
              <a:t>Configurable mappings, without custom coding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9F155-34B1-19BC-FC7F-3B1F3D6CC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E472D-340B-21F6-7653-A180194D4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/>
              <a:t>Benefits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B0C2F-B043-8936-2D0D-A8BE4143F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Reduced custom development</a:t>
            </a:r>
          </a:p>
          <a:p>
            <a:r>
              <a:rPr lang="en-US" b="1"/>
              <a:t>Flexibility for hybrid scenarios</a:t>
            </a:r>
          </a:p>
          <a:p>
            <a:pPr lvl="1">
              <a:buFont typeface="System Font Regular"/>
              <a:buChar char="-"/>
            </a:pPr>
            <a:r>
              <a:rPr lang="en-US"/>
              <a:t>E-Commerce</a:t>
            </a:r>
          </a:p>
          <a:p>
            <a:pPr lvl="1">
              <a:buFont typeface="System Font Regular"/>
              <a:buChar char="-"/>
            </a:pPr>
            <a:r>
              <a:rPr lang="en-US"/>
              <a:t>POS click and collect</a:t>
            </a:r>
          </a:p>
          <a:p>
            <a:pPr lvl="1">
              <a:buFont typeface="System Font Regular"/>
              <a:buChar char="-"/>
            </a:pPr>
            <a:r>
              <a:rPr lang="en-US"/>
              <a:t>Drop shipment</a:t>
            </a:r>
          </a:p>
          <a:p>
            <a:r>
              <a:rPr lang="en-US" b="1"/>
              <a:t>Scalability</a:t>
            </a:r>
          </a:p>
          <a:p>
            <a:pPr lvl="1">
              <a:buFont typeface="System Font Regular"/>
              <a:buChar char="-"/>
            </a:pPr>
            <a:r>
              <a:rPr lang="en-US"/>
              <a:t>Acts as a hub, easy to plug in new systems</a:t>
            </a:r>
          </a:p>
          <a:p>
            <a:pPr lvl="1">
              <a:buFont typeface="System Font Regular"/>
              <a:buChar char="-"/>
            </a:pPr>
            <a:r>
              <a:rPr lang="en-US"/>
              <a:t>Easier to adapt to SAP 4/Hana (public/private cloud)</a:t>
            </a:r>
          </a:p>
          <a:p>
            <a:r>
              <a:rPr lang="en-US" b="1"/>
              <a:t>Cost of Ownership</a:t>
            </a:r>
          </a:p>
          <a:p>
            <a:pPr lvl="1">
              <a:buFont typeface="System Font Regular"/>
              <a:buChar char="-"/>
            </a:pPr>
            <a:r>
              <a:rPr lang="en-US"/>
              <a:t>Less custom SAP development</a:t>
            </a:r>
          </a:p>
          <a:p>
            <a:pPr lvl="1">
              <a:buFont typeface="System Font Regular"/>
              <a:buChar char="-"/>
            </a:pPr>
            <a:r>
              <a:rPr lang="en-US"/>
              <a:t>Faster integration projects</a:t>
            </a:r>
          </a:p>
          <a:p>
            <a:pPr lvl="1">
              <a:buFont typeface="System Font Regular"/>
              <a:buChar char="-"/>
            </a:pPr>
            <a:r>
              <a:rPr lang="en-US"/>
              <a:t>Lower long-term support costs </a:t>
            </a:r>
          </a:p>
        </p:txBody>
      </p:sp>
      <p:pic>
        <p:nvPicPr>
          <p:cNvPr id="4" name="Picture 3" descr="A person holding a tablet&#10;&#10;AI-generated content may be incorrect.">
            <a:extLst>
              <a:ext uri="{FF2B5EF4-FFF2-40B4-BE49-F238E27FC236}">
                <a16:creationId xmlns:a16="http://schemas.microsoft.com/office/drawing/2014/main" id="{A4C04FD2-1F79-B038-5920-F1C5A2167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95" y="1393610"/>
            <a:ext cx="4588658" cy="54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36A4B-D9C2-25E0-39DB-A54463C9B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63ABBD-7A4F-272C-D9D8-5C76A188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/>
              <a:t>Supported versions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64BF6-3567-C074-DEC4-7C1365F744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SAP S/4HANA</a:t>
            </a:r>
          </a:p>
          <a:p>
            <a:pPr lvl="1"/>
            <a:r>
              <a:rPr lang="en-US"/>
              <a:t>Public Cloud (via </a:t>
            </a:r>
            <a:r>
              <a:rPr lang="en-US" err="1"/>
              <a:t>Odata</a:t>
            </a:r>
            <a:r>
              <a:rPr lang="en-US"/>
              <a:t> API / API Business hub)</a:t>
            </a:r>
          </a:p>
          <a:p>
            <a:pPr lvl="1"/>
            <a:r>
              <a:rPr lang="en-US"/>
              <a:t>Private Cloud / On-Prem (via </a:t>
            </a:r>
            <a:r>
              <a:rPr lang="en-US" err="1"/>
              <a:t>Odata</a:t>
            </a:r>
            <a:r>
              <a:rPr lang="en-US"/>
              <a:t>, BAPIs)</a:t>
            </a:r>
          </a:p>
          <a:p>
            <a:pPr marL="0" indent="0">
              <a:buNone/>
            </a:pPr>
            <a:r>
              <a:rPr lang="en-US" b="1"/>
              <a:t>Business Central (LS Central)</a:t>
            </a:r>
          </a:p>
          <a:p>
            <a:pPr lvl="1"/>
            <a:r>
              <a:rPr lang="en-US"/>
              <a:t>Business Central SaaS (cloud, API v2.0)</a:t>
            </a:r>
          </a:p>
          <a:p>
            <a:pPr lvl="1"/>
            <a:r>
              <a:rPr lang="en-US"/>
              <a:t>Business Central On-Prem (via API v2.0 / </a:t>
            </a:r>
            <a:r>
              <a:rPr lang="en-US" err="1"/>
              <a:t>Odata</a:t>
            </a:r>
            <a:r>
              <a:rPr lang="en-US"/>
              <a:t>)</a:t>
            </a:r>
          </a:p>
          <a:p>
            <a:pPr marL="0" indent="0">
              <a:buNone/>
            </a:pPr>
            <a:r>
              <a:rPr lang="en-US" b="1"/>
              <a:t>Decoupled via Central connect</a:t>
            </a:r>
          </a:p>
          <a:p>
            <a:pPr lvl="1"/>
            <a:r>
              <a:rPr lang="en-US"/>
              <a:t>Uses Xml + mappings avoids version lock-in</a:t>
            </a:r>
          </a:p>
          <a:p>
            <a:pPr lvl="1"/>
            <a:r>
              <a:rPr lang="en-US"/>
              <a:t>Upgrades on SAP or BC side only require manual changes to data mapping</a:t>
            </a:r>
          </a:p>
        </p:txBody>
      </p:sp>
      <p:pic>
        <p:nvPicPr>
          <p:cNvPr id="7" name="Picture 6" descr="A computer monitor with a screen showing a number of items&#10;&#10;AI-generated content may be incorrect.">
            <a:extLst>
              <a:ext uri="{FF2B5EF4-FFF2-40B4-BE49-F238E27FC236}">
                <a16:creationId xmlns:a16="http://schemas.microsoft.com/office/drawing/2014/main" id="{CAC49239-5CF1-8F8B-1FB8-27DFF725B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658" y="4247909"/>
            <a:ext cx="3411551" cy="2830450"/>
          </a:xfrm>
          <a:prstGeom prst="rect">
            <a:avLst/>
          </a:prstGeom>
        </p:spPr>
      </p:pic>
      <p:pic>
        <p:nvPicPr>
          <p:cNvPr id="8" name="Picture 7" descr="A tablet with a screen showing a number of items&#10;&#10;AI-generated content may be incorrect.">
            <a:extLst>
              <a:ext uri="{FF2B5EF4-FFF2-40B4-BE49-F238E27FC236}">
                <a16:creationId xmlns:a16="http://schemas.microsoft.com/office/drawing/2014/main" id="{497FCF2A-3471-13CA-F8F0-0322B04799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94" y="1706166"/>
            <a:ext cx="2341867" cy="1807850"/>
          </a:xfrm>
          <a:prstGeom prst="rect">
            <a:avLst/>
          </a:prstGeom>
        </p:spPr>
      </p:pic>
      <p:pic>
        <p:nvPicPr>
          <p:cNvPr id="9" name="Picture 8" descr="A close-up of a phone&#10;&#10;AI-generated content may be incorrect.">
            <a:extLst>
              <a:ext uri="{FF2B5EF4-FFF2-40B4-BE49-F238E27FC236}">
                <a16:creationId xmlns:a16="http://schemas.microsoft.com/office/drawing/2014/main" id="{71BE60B3-512F-B39B-5ABD-651A0DC3A3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487" y="2953377"/>
            <a:ext cx="1465781" cy="19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DB60-EB33-C6EB-F2B0-1FB36B65F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2AF42A-6159-49E1-708C-86EB4C8D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/>
              <a:t>Central Connect License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AD89E-718B-989A-9E66-B969D37733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156" y="1430215"/>
            <a:ext cx="6748876" cy="5018712"/>
          </a:xfrm>
        </p:spPr>
        <p:txBody>
          <a:bodyPr/>
          <a:lstStyle/>
          <a:p>
            <a:r>
              <a:rPr lang="en-US"/>
              <a:t>LS Central required</a:t>
            </a:r>
          </a:p>
          <a:p>
            <a:r>
              <a:rPr lang="en-US"/>
              <a:t>Fixed monthly subscription</a:t>
            </a:r>
          </a:p>
          <a:p>
            <a:r>
              <a:rPr lang="en-US"/>
              <a:t>Customer to maintain Azure </a:t>
            </a:r>
            <a:br>
              <a:rPr lang="en-US"/>
            </a:br>
            <a:r>
              <a:rPr lang="en-US"/>
              <a:t>environment and cost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" name="Picture 1" descr="A person holding a computer&#10;&#10;Description automatically generated">
            <a:extLst>
              <a:ext uri="{FF2B5EF4-FFF2-40B4-BE49-F238E27FC236}">
                <a16:creationId xmlns:a16="http://schemas.microsoft.com/office/drawing/2014/main" id="{D7B4BCBA-0FC6-E71C-FAEA-2577AE0BD5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43323" y="1480039"/>
            <a:ext cx="4075521" cy="53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EF3DEB-B7A9-4CA0-9338-47BB7EC20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>
                <a:solidFill>
                  <a:srgbClr val="351C5C"/>
                </a:solidFill>
                <a:cs typeface="Segoe UI"/>
              </a:rPr>
              <a:t>CentralConnect ǀ New &amp; Backlog</a:t>
            </a:r>
          </a:p>
        </p:txBody>
      </p:sp>
      <p:pic>
        <p:nvPicPr>
          <p:cNvPr id="6" name="Picture Placeholder 5" descr="A close up of a glowing light&#10;&#10;Description automatically generated with medium confidence">
            <a:extLst>
              <a:ext uri="{FF2B5EF4-FFF2-40B4-BE49-F238E27FC236}">
                <a16:creationId xmlns:a16="http://schemas.microsoft.com/office/drawing/2014/main" id="{4A19A6A5-6392-084E-5EE3-0F5775622A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19" y="451827"/>
            <a:ext cx="3991987" cy="589348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24BCF-2EFD-328A-A6B4-AF3B0EFB2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2400">
                <a:solidFill>
                  <a:srgbClr val="323133"/>
                </a:solidFill>
                <a:cs typeface="Segoe UI"/>
              </a:rPr>
              <a:t>Streamlined the user interface in LS Central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2400">
                <a:solidFill>
                  <a:srgbClr val="323133"/>
                </a:solidFill>
                <a:cs typeface="Segoe UI"/>
              </a:rPr>
              <a:t>Logging mechanism improved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2400">
                <a:solidFill>
                  <a:srgbClr val="323133"/>
                </a:solidFill>
                <a:cs typeface="Segoe UI"/>
              </a:rPr>
              <a:t>Work in progress: Send transactions near real-time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2400">
                <a:solidFill>
                  <a:srgbClr val="323133"/>
                </a:solidFill>
                <a:cs typeface="Segoe UI"/>
              </a:rPr>
              <a:t>Backlog: Send Inventory adjustments between systems near real-time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2400">
                <a:solidFill>
                  <a:srgbClr val="323133"/>
                </a:solidFill>
                <a:cs typeface="Segoe UI"/>
              </a:rPr>
              <a:t>Backlog: Pick / Receive result sent between systems near real-time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2400">
                <a:solidFill>
                  <a:srgbClr val="323133"/>
                </a:solidFill>
                <a:cs typeface="Segoe UI"/>
              </a:rPr>
              <a:t>Backlog: AI enable Central Connect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endParaRPr lang="en-US" sz="2400">
              <a:solidFill>
                <a:srgbClr val="323133"/>
              </a:solidFill>
              <a:cs typeface="Segoe UI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458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8990EA-2525-8F9A-F7FD-DF3ABECB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Segoe UI"/>
              </a:rPr>
              <a:t>Data flow from head-office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D77BCC-9FCF-AD2D-0D3A-6D1FD2AC60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>
                <a:cs typeface="Segoe UI"/>
              </a:rPr>
              <a:t>Azure storage used for temporary data storage.</a:t>
            </a:r>
            <a:endParaRPr lang="en-US" sz="2400"/>
          </a:p>
          <a:p>
            <a:r>
              <a:rPr lang="en-US" sz="1600">
                <a:cs typeface="Segoe UI"/>
              </a:rPr>
              <a:t>Azure function handles distribution and packaging</a:t>
            </a:r>
            <a:endParaRPr lang="en-US" sz="1600"/>
          </a:p>
          <a:p>
            <a:r>
              <a:rPr lang="en-US" sz="1600">
                <a:cs typeface="Segoe UI"/>
              </a:rPr>
              <a:t>Data packages inserted into Azure storage</a:t>
            </a:r>
            <a:endParaRPr lang="en-US" sz="1600"/>
          </a:p>
          <a:p>
            <a:r>
              <a:rPr lang="en-US" sz="1600">
                <a:cs typeface="Segoe UI"/>
              </a:rPr>
              <a:t>Message created in message queue</a:t>
            </a:r>
            <a:endParaRPr lang="en-US" sz="1600"/>
          </a:p>
          <a:p>
            <a:r>
              <a:rPr lang="en-US" sz="1600">
                <a:cs typeface="Segoe UI"/>
              </a:rPr>
              <a:t>Data imported into LS Central</a:t>
            </a:r>
            <a:endParaRPr lang="en-US" sz="1600"/>
          </a:p>
          <a:p>
            <a:r>
              <a:rPr lang="en-US" sz="1600">
                <a:cs typeface="Segoe UI"/>
              </a:rPr>
              <a:t>Data validated and inserted into LS Central tables</a:t>
            </a:r>
            <a:endParaRPr lang="en-US" sz="1600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DBAE7350-DB5A-8E95-EB6A-F5C96E24E2C8}"/>
              </a:ext>
            </a:extLst>
          </p:cNvPr>
          <p:cNvSpPr/>
          <p:nvPr/>
        </p:nvSpPr>
        <p:spPr>
          <a:xfrm>
            <a:off x="7333456" y="3196481"/>
            <a:ext cx="4396989" cy="3387269"/>
          </a:xfrm>
          <a:custGeom>
            <a:avLst/>
            <a:gdLst>
              <a:gd name="connsiteX0" fmla="*/ 56574 w 3135303"/>
              <a:gd name="connsiteY0" fmla="*/ 0 h 3359727"/>
              <a:gd name="connsiteX1" fmla="*/ 497168 w 3135303"/>
              <a:gd name="connsiteY1" fmla="*/ 0 h 3359727"/>
              <a:gd name="connsiteX2" fmla="*/ 2638135 w 3135303"/>
              <a:gd name="connsiteY2" fmla="*/ 0 h 3359727"/>
              <a:gd name="connsiteX3" fmla="*/ 3078729 w 3135303"/>
              <a:gd name="connsiteY3" fmla="*/ 0 h 3359727"/>
              <a:gd name="connsiteX4" fmla="*/ 3135303 w 3135303"/>
              <a:gd name="connsiteY4" fmla="*/ 56574 h 3359727"/>
              <a:gd name="connsiteX5" fmla="*/ 3135303 w 3135303"/>
              <a:gd name="connsiteY5" fmla="*/ 145472 h 3359727"/>
              <a:gd name="connsiteX6" fmla="*/ 3135303 w 3135303"/>
              <a:gd name="connsiteY6" fmla="*/ 282862 h 3359727"/>
              <a:gd name="connsiteX7" fmla="*/ 3135303 w 3135303"/>
              <a:gd name="connsiteY7" fmla="*/ 3076865 h 3359727"/>
              <a:gd name="connsiteX8" fmla="*/ 3135303 w 3135303"/>
              <a:gd name="connsiteY8" fmla="*/ 3241963 h 3359727"/>
              <a:gd name="connsiteX9" fmla="*/ 3135303 w 3135303"/>
              <a:gd name="connsiteY9" fmla="*/ 3303153 h 3359727"/>
              <a:gd name="connsiteX10" fmla="*/ 3078729 w 3135303"/>
              <a:gd name="connsiteY10" fmla="*/ 3359727 h 3359727"/>
              <a:gd name="connsiteX11" fmla="*/ 2638135 w 3135303"/>
              <a:gd name="connsiteY11" fmla="*/ 3359727 h 3359727"/>
              <a:gd name="connsiteX12" fmla="*/ 497168 w 3135303"/>
              <a:gd name="connsiteY12" fmla="*/ 3359727 h 3359727"/>
              <a:gd name="connsiteX13" fmla="*/ 56574 w 3135303"/>
              <a:gd name="connsiteY13" fmla="*/ 3359727 h 3359727"/>
              <a:gd name="connsiteX14" fmla="*/ 0 w 3135303"/>
              <a:gd name="connsiteY14" fmla="*/ 3303153 h 3359727"/>
              <a:gd name="connsiteX15" fmla="*/ 0 w 3135303"/>
              <a:gd name="connsiteY15" fmla="*/ 3076865 h 3359727"/>
              <a:gd name="connsiteX16" fmla="*/ 0 w 3135303"/>
              <a:gd name="connsiteY16" fmla="*/ 282862 h 3359727"/>
              <a:gd name="connsiteX17" fmla="*/ 0 w 3135303"/>
              <a:gd name="connsiteY17" fmla="*/ 145472 h 3359727"/>
              <a:gd name="connsiteX18" fmla="*/ 0 w 3135303"/>
              <a:gd name="connsiteY18" fmla="*/ 56574 h 3359727"/>
              <a:gd name="connsiteX19" fmla="*/ 56574 w 313530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3" h="3359727">
                <a:moveTo>
                  <a:pt x="56574" y="0"/>
                </a:moveTo>
                <a:lnTo>
                  <a:pt x="497168" y="0"/>
                </a:lnTo>
                <a:lnTo>
                  <a:pt x="2638135" y="0"/>
                </a:lnTo>
                <a:lnTo>
                  <a:pt x="3078729" y="0"/>
                </a:lnTo>
                <a:cubicBezTo>
                  <a:pt x="3109974" y="0"/>
                  <a:pt x="3135303" y="25329"/>
                  <a:pt x="3135303" y="56574"/>
                </a:cubicBezTo>
                <a:lnTo>
                  <a:pt x="3135303" y="145472"/>
                </a:lnTo>
                <a:lnTo>
                  <a:pt x="3135303" y="282862"/>
                </a:lnTo>
                <a:lnTo>
                  <a:pt x="3135303" y="3076865"/>
                </a:lnTo>
                <a:lnTo>
                  <a:pt x="3135303" y="3241963"/>
                </a:lnTo>
                <a:lnTo>
                  <a:pt x="3135303" y="3303153"/>
                </a:lnTo>
                <a:cubicBezTo>
                  <a:pt x="3135303" y="3334398"/>
                  <a:pt x="3109974" y="3359727"/>
                  <a:pt x="3078729" y="3359727"/>
                </a:cubicBezTo>
                <a:lnTo>
                  <a:pt x="2638135" y="3359727"/>
                </a:lnTo>
                <a:lnTo>
                  <a:pt x="49716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8378EC8-7635-EE67-B9F7-83AF794E627C}"/>
              </a:ext>
            </a:extLst>
          </p:cNvPr>
          <p:cNvSpPr/>
          <p:nvPr/>
        </p:nvSpPr>
        <p:spPr>
          <a:xfrm>
            <a:off x="358188" y="3196482"/>
            <a:ext cx="3098582" cy="3387269"/>
          </a:xfrm>
          <a:custGeom>
            <a:avLst/>
            <a:gdLst>
              <a:gd name="connsiteX0" fmla="*/ 56574 w 3135304"/>
              <a:gd name="connsiteY0" fmla="*/ 0 h 3359727"/>
              <a:gd name="connsiteX1" fmla="*/ 497169 w 3135304"/>
              <a:gd name="connsiteY1" fmla="*/ 0 h 3359727"/>
              <a:gd name="connsiteX2" fmla="*/ 2638135 w 3135304"/>
              <a:gd name="connsiteY2" fmla="*/ 0 h 3359727"/>
              <a:gd name="connsiteX3" fmla="*/ 3078730 w 3135304"/>
              <a:gd name="connsiteY3" fmla="*/ 0 h 3359727"/>
              <a:gd name="connsiteX4" fmla="*/ 3135304 w 3135304"/>
              <a:gd name="connsiteY4" fmla="*/ 56574 h 3359727"/>
              <a:gd name="connsiteX5" fmla="*/ 3135304 w 3135304"/>
              <a:gd name="connsiteY5" fmla="*/ 145472 h 3359727"/>
              <a:gd name="connsiteX6" fmla="*/ 3135304 w 3135304"/>
              <a:gd name="connsiteY6" fmla="*/ 282862 h 3359727"/>
              <a:gd name="connsiteX7" fmla="*/ 3135304 w 3135304"/>
              <a:gd name="connsiteY7" fmla="*/ 3076865 h 3359727"/>
              <a:gd name="connsiteX8" fmla="*/ 3135304 w 3135304"/>
              <a:gd name="connsiteY8" fmla="*/ 3241963 h 3359727"/>
              <a:gd name="connsiteX9" fmla="*/ 3135304 w 3135304"/>
              <a:gd name="connsiteY9" fmla="*/ 3303153 h 3359727"/>
              <a:gd name="connsiteX10" fmla="*/ 3078730 w 3135304"/>
              <a:gd name="connsiteY10" fmla="*/ 3359727 h 3359727"/>
              <a:gd name="connsiteX11" fmla="*/ 2638135 w 3135304"/>
              <a:gd name="connsiteY11" fmla="*/ 3359727 h 3359727"/>
              <a:gd name="connsiteX12" fmla="*/ 497169 w 3135304"/>
              <a:gd name="connsiteY12" fmla="*/ 3359727 h 3359727"/>
              <a:gd name="connsiteX13" fmla="*/ 56574 w 3135304"/>
              <a:gd name="connsiteY13" fmla="*/ 3359727 h 3359727"/>
              <a:gd name="connsiteX14" fmla="*/ 0 w 3135304"/>
              <a:gd name="connsiteY14" fmla="*/ 3303153 h 3359727"/>
              <a:gd name="connsiteX15" fmla="*/ 0 w 3135304"/>
              <a:gd name="connsiteY15" fmla="*/ 3076865 h 3359727"/>
              <a:gd name="connsiteX16" fmla="*/ 0 w 3135304"/>
              <a:gd name="connsiteY16" fmla="*/ 282862 h 3359727"/>
              <a:gd name="connsiteX17" fmla="*/ 0 w 3135304"/>
              <a:gd name="connsiteY17" fmla="*/ 145472 h 3359727"/>
              <a:gd name="connsiteX18" fmla="*/ 0 w 3135304"/>
              <a:gd name="connsiteY18" fmla="*/ 56574 h 3359727"/>
              <a:gd name="connsiteX19" fmla="*/ 56574 w 3135304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4" h="3359727">
                <a:moveTo>
                  <a:pt x="56574" y="0"/>
                </a:moveTo>
                <a:lnTo>
                  <a:pt x="497169" y="0"/>
                </a:lnTo>
                <a:lnTo>
                  <a:pt x="2638135" y="0"/>
                </a:lnTo>
                <a:lnTo>
                  <a:pt x="3078730" y="0"/>
                </a:lnTo>
                <a:cubicBezTo>
                  <a:pt x="3109975" y="0"/>
                  <a:pt x="3135304" y="25329"/>
                  <a:pt x="3135304" y="56574"/>
                </a:cubicBezTo>
                <a:lnTo>
                  <a:pt x="3135304" y="145472"/>
                </a:lnTo>
                <a:lnTo>
                  <a:pt x="3135304" y="282862"/>
                </a:lnTo>
                <a:lnTo>
                  <a:pt x="3135304" y="3076865"/>
                </a:lnTo>
                <a:lnTo>
                  <a:pt x="3135304" y="3241963"/>
                </a:lnTo>
                <a:lnTo>
                  <a:pt x="3135304" y="3303153"/>
                </a:lnTo>
                <a:cubicBezTo>
                  <a:pt x="3135304" y="3334398"/>
                  <a:pt x="3109975" y="3359727"/>
                  <a:pt x="3078730" y="3359727"/>
                </a:cubicBezTo>
                <a:lnTo>
                  <a:pt x="2638135" y="3359727"/>
                </a:lnTo>
                <a:lnTo>
                  <a:pt x="497169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BA271EEA-91DF-5921-FFBF-685D003B65A8}"/>
              </a:ext>
            </a:extLst>
          </p:cNvPr>
          <p:cNvSpPr/>
          <p:nvPr/>
        </p:nvSpPr>
        <p:spPr>
          <a:xfrm>
            <a:off x="3698419" y="3196482"/>
            <a:ext cx="3407217" cy="3387269"/>
          </a:xfrm>
          <a:custGeom>
            <a:avLst/>
            <a:gdLst>
              <a:gd name="connsiteX0" fmla="*/ 56574 w 4765963"/>
              <a:gd name="connsiteY0" fmla="*/ 0 h 3359727"/>
              <a:gd name="connsiteX1" fmla="*/ 2127828 w 4765963"/>
              <a:gd name="connsiteY1" fmla="*/ 0 h 3359727"/>
              <a:gd name="connsiteX2" fmla="*/ 2638135 w 4765963"/>
              <a:gd name="connsiteY2" fmla="*/ 0 h 3359727"/>
              <a:gd name="connsiteX3" fmla="*/ 4709389 w 4765963"/>
              <a:gd name="connsiteY3" fmla="*/ 0 h 3359727"/>
              <a:gd name="connsiteX4" fmla="*/ 4765963 w 4765963"/>
              <a:gd name="connsiteY4" fmla="*/ 56574 h 3359727"/>
              <a:gd name="connsiteX5" fmla="*/ 4765963 w 4765963"/>
              <a:gd name="connsiteY5" fmla="*/ 145472 h 3359727"/>
              <a:gd name="connsiteX6" fmla="*/ 4765963 w 4765963"/>
              <a:gd name="connsiteY6" fmla="*/ 282862 h 3359727"/>
              <a:gd name="connsiteX7" fmla="*/ 4765963 w 4765963"/>
              <a:gd name="connsiteY7" fmla="*/ 3076865 h 3359727"/>
              <a:gd name="connsiteX8" fmla="*/ 4765963 w 4765963"/>
              <a:gd name="connsiteY8" fmla="*/ 3241963 h 3359727"/>
              <a:gd name="connsiteX9" fmla="*/ 4765963 w 4765963"/>
              <a:gd name="connsiteY9" fmla="*/ 3303153 h 3359727"/>
              <a:gd name="connsiteX10" fmla="*/ 4709389 w 4765963"/>
              <a:gd name="connsiteY10" fmla="*/ 3359727 h 3359727"/>
              <a:gd name="connsiteX11" fmla="*/ 2638135 w 4765963"/>
              <a:gd name="connsiteY11" fmla="*/ 3359727 h 3359727"/>
              <a:gd name="connsiteX12" fmla="*/ 2127828 w 4765963"/>
              <a:gd name="connsiteY12" fmla="*/ 3359727 h 3359727"/>
              <a:gd name="connsiteX13" fmla="*/ 56574 w 4765963"/>
              <a:gd name="connsiteY13" fmla="*/ 3359727 h 3359727"/>
              <a:gd name="connsiteX14" fmla="*/ 0 w 4765963"/>
              <a:gd name="connsiteY14" fmla="*/ 3303153 h 3359727"/>
              <a:gd name="connsiteX15" fmla="*/ 0 w 4765963"/>
              <a:gd name="connsiteY15" fmla="*/ 3076865 h 3359727"/>
              <a:gd name="connsiteX16" fmla="*/ 0 w 4765963"/>
              <a:gd name="connsiteY16" fmla="*/ 282862 h 3359727"/>
              <a:gd name="connsiteX17" fmla="*/ 0 w 4765963"/>
              <a:gd name="connsiteY17" fmla="*/ 145472 h 3359727"/>
              <a:gd name="connsiteX18" fmla="*/ 0 w 4765963"/>
              <a:gd name="connsiteY18" fmla="*/ 56574 h 3359727"/>
              <a:gd name="connsiteX19" fmla="*/ 56574 w 476596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5963" h="3359727">
                <a:moveTo>
                  <a:pt x="56574" y="0"/>
                </a:moveTo>
                <a:lnTo>
                  <a:pt x="2127828" y="0"/>
                </a:lnTo>
                <a:lnTo>
                  <a:pt x="2638135" y="0"/>
                </a:lnTo>
                <a:lnTo>
                  <a:pt x="4709389" y="0"/>
                </a:lnTo>
                <a:cubicBezTo>
                  <a:pt x="4740634" y="0"/>
                  <a:pt x="4765963" y="25329"/>
                  <a:pt x="4765963" y="56574"/>
                </a:cubicBezTo>
                <a:lnTo>
                  <a:pt x="4765963" y="145472"/>
                </a:lnTo>
                <a:lnTo>
                  <a:pt x="4765963" y="282862"/>
                </a:lnTo>
                <a:lnTo>
                  <a:pt x="4765963" y="3076865"/>
                </a:lnTo>
                <a:lnTo>
                  <a:pt x="4765963" y="3241963"/>
                </a:lnTo>
                <a:lnTo>
                  <a:pt x="4765963" y="3303153"/>
                </a:lnTo>
                <a:cubicBezTo>
                  <a:pt x="4765963" y="3334398"/>
                  <a:pt x="4740634" y="3359727"/>
                  <a:pt x="4709389" y="3359727"/>
                </a:cubicBezTo>
                <a:lnTo>
                  <a:pt x="2638135" y="3359727"/>
                </a:lnTo>
                <a:lnTo>
                  <a:pt x="212782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215C1F-B4E6-E0D9-3D75-AC2A877DCD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92" y="3342249"/>
            <a:ext cx="1240401" cy="421078"/>
          </a:xfrm>
          <a:prstGeom prst="rect">
            <a:avLst/>
          </a:prstGeom>
        </p:spPr>
      </p:pic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BD9C9EC3-ABCA-1897-6328-AF663A75975F}"/>
              </a:ext>
            </a:extLst>
          </p:cNvPr>
          <p:cNvSpPr/>
          <p:nvPr/>
        </p:nvSpPr>
        <p:spPr>
          <a:xfrm>
            <a:off x="5174888" y="4113221"/>
            <a:ext cx="1317380" cy="634876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Storage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517AB542-44A3-E9D9-D071-F910DAD533CA}"/>
              </a:ext>
            </a:extLst>
          </p:cNvPr>
          <p:cNvSpPr/>
          <p:nvPr/>
        </p:nvSpPr>
        <p:spPr>
          <a:xfrm>
            <a:off x="5165708" y="5683034"/>
            <a:ext cx="1329092" cy="671598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Message queue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09818537-03C8-CAE1-F6B2-9167EF29CA14}"/>
              </a:ext>
            </a:extLst>
          </p:cNvPr>
          <p:cNvSpPr/>
          <p:nvPr/>
        </p:nvSpPr>
        <p:spPr>
          <a:xfrm>
            <a:off x="7649787" y="5572865"/>
            <a:ext cx="1047311" cy="891936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Message imported</a:t>
            </a:r>
          </a:p>
        </p:txBody>
      </p:sp>
      <p:sp>
        <p:nvSpPr>
          <p:cNvPr id="35" name="Rounded Rectangle 17">
            <a:extLst>
              <a:ext uri="{FF2B5EF4-FFF2-40B4-BE49-F238E27FC236}">
                <a16:creationId xmlns:a16="http://schemas.microsoft.com/office/drawing/2014/main" id="{7DC86B0A-0816-C68D-D75D-B2FCF422A69D}"/>
              </a:ext>
            </a:extLst>
          </p:cNvPr>
          <p:cNvSpPr/>
          <p:nvPr/>
        </p:nvSpPr>
        <p:spPr>
          <a:xfrm>
            <a:off x="7643089" y="3963352"/>
            <a:ext cx="1048657" cy="934614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Data processed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36" name="Rounded Rectangle 18">
            <a:extLst>
              <a:ext uri="{FF2B5EF4-FFF2-40B4-BE49-F238E27FC236}">
                <a16:creationId xmlns:a16="http://schemas.microsoft.com/office/drawing/2014/main" id="{9B874921-7F5B-0071-30C3-421A4D9FC4DD}"/>
              </a:ext>
            </a:extLst>
          </p:cNvPr>
          <p:cNvSpPr/>
          <p:nvPr/>
        </p:nvSpPr>
        <p:spPr>
          <a:xfrm>
            <a:off x="9001378" y="3964208"/>
            <a:ext cx="1048657" cy="934615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Validation before insert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6C555EAC-EB84-112D-E90D-442A5741CB19}"/>
              </a:ext>
            </a:extLst>
          </p:cNvPr>
          <p:cNvSpPr/>
          <p:nvPr/>
        </p:nvSpPr>
        <p:spPr>
          <a:xfrm>
            <a:off x="908382" y="4852063"/>
            <a:ext cx="1987191" cy="729511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Master Data / 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Retail documents</a:t>
            </a:r>
          </a:p>
        </p:txBody>
      </p:sp>
      <p:sp>
        <p:nvSpPr>
          <p:cNvPr id="44" name="Rounded Rectangle 74">
            <a:extLst>
              <a:ext uri="{FF2B5EF4-FFF2-40B4-BE49-F238E27FC236}">
                <a16:creationId xmlns:a16="http://schemas.microsoft.com/office/drawing/2014/main" id="{9F1DEA3F-C242-BD5D-3D06-A1F5F3884C93}"/>
              </a:ext>
            </a:extLst>
          </p:cNvPr>
          <p:cNvSpPr/>
          <p:nvPr/>
        </p:nvSpPr>
        <p:spPr>
          <a:xfrm>
            <a:off x="4084925" y="4850807"/>
            <a:ext cx="1000192" cy="729516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Azure function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7" name="Elbow Connector 82">
            <a:extLst>
              <a:ext uri="{FF2B5EF4-FFF2-40B4-BE49-F238E27FC236}">
                <a16:creationId xmlns:a16="http://schemas.microsoft.com/office/drawing/2014/main" id="{FCA08E30-8890-5232-2C43-89CE42E3F172}"/>
              </a:ext>
            </a:extLst>
          </p:cNvPr>
          <p:cNvCxnSpPr>
            <a:cxnSpLocks/>
            <a:stCxn id="44" idx="1"/>
            <a:endCxn id="38" idx="3"/>
          </p:cNvCxnSpPr>
          <p:nvPr/>
        </p:nvCxnSpPr>
        <p:spPr>
          <a:xfrm rot="10800000" flipV="1">
            <a:off x="2895573" y="5215565"/>
            <a:ext cx="1189352" cy="1254"/>
          </a:xfrm>
          <a:prstGeom prst="bentConnector3">
            <a:avLst/>
          </a:prstGeom>
          <a:ln w="12700">
            <a:solidFill>
              <a:srgbClr val="351C5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0702E98-DDE4-D6BB-D993-A95B09615C2E}"/>
              </a:ext>
            </a:extLst>
          </p:cNvPr>
          <p:cNvCxnSpPr>
            <a:cxnSpLocks/>
            <a:stCxn id="32" idx="3"/>
            <a:endCxn id="35" idx="1"/>
          </p:cNvCxnSpPr>
          <p:nvPr/>
        </p:nvCxnSpPr>
        <p:spPr>
          <a:xfrm>
            <a:off x="6492268" y="4430659"/>
            <a:ext cx="1150821" cy="0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AFE0B2D-597C-AE6F-DD9F-715BF06D7EAB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6494800" y="6018833"/>
            <a:ext cx="1154987" cy="0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B2C070D-03A1-0B54-90AC-A8455DC9894C}"/>
              </a:ext>
            </a:extLst>
          </p:cNvPr>
          <p:cNvCxnSpPr>
            <a:cxnSpLocks/>
            <a:stCxn id="34" idx="0"/>
            <a:endCxn id="35" idx="2"/>
          </p:cNvCxnSpPr>
          <p:nvPr/>
        </p:nvCxnSpPr>
        <p:spPr>
          <a:xfrm flipH="1" flipV="1">
            <a:off x="8167418" y="4897966"/>
            <a:ext cx="6025" cy="674899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94D7B4-68E6-B6F6-246B-54D543225CC9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8691746" y="4430659"/>
            <a:ext cx="309632" cy="857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6F7A2630-42A9-7404-5930-37B0556F31D5}"/>
              </a:ext>
            </a:extLst>
          </p:cNvPr>
          <p:cNvCxnSpPr>
            <a:cxnSpLocks/>
            <a:stCxn id="44" idx="2"/>
            <a:endCxn id="33" idx="1"/>
          </p:cNvCxnSpPr>
          <p:nvPr/>
        </p:nvCxnSpPr>
        <p:spPr>
          <a:xfrm rot="16200000" flipH="1">
            <a:off x="4656109" y="5509234"/>
            <a:ext cx="438510" cy="580687"/>
          </a:xfrm>
          <a:prstGeom prst="bentConnector2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1EBD4BB1-7AF9-5A89-479A-663F9186C039}"/>
              </a:ext>
            </a:extLst>
          </p:cNvPr>
          <p:cNvCxnSpPr>
            <a:cxnSpLocks/>
            <a:stCxn id="44" idx="0"/>
            <a:endCxn id="32" idx="1"/>
          </p:cNvCxnSpPr>
          <p:nvPr/>
        </p:nvCxnSpPr>
        <p:spPr>
          <a:xfrm rot="5400000" flipH="1" flipV="1">
            <a:off x="4669880" y="4345800"/>
            <a:ext cx="420148" cy="589867"/>
          </a:xfrm>
          <a:prstGeom prst="bentConnector2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96F2C878-6E61-A936-D9C8-C7323D61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28" y="3306463"/>
            <a:ext cx="2719552" cy="489518"/>
          </a:xfrm>
          <a:prstGeom prst="rect">
            <a:avLst/>
          </a:prstGeom>
        </p:spPr>
      </p:pic>
      <p:pic>
        <p:nvPicPr>
          <p:cNvPr id="3" name="Graphic 12">
            <a:extLst>
              <a:ext uri="{FF2B5EF4-FFF2-40B4-BE49-F238E27FC236}">
                <a16:creationId xmlns:a16="http://schemas.microsoft.com/office/drawing/2014/main" id="{34F5E283-027B-1ECB-7354-640B373128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26240" y="3422028"/>
            <a:ext cx="1499431" cy="268030"/>
          </a:xfrm>
          <a:prstGeom prst="rect">
            <a:avLst/>
          </a:prstGeom>
        </p:spPr>
      </p:pic>
      <p:pic>
        <p:nvPicPr>
          <p:cNvPr id="9" name="Graphic 12">
            <a:extLst>
              <a:ext uri="{FF2B5EF4-FFF2-40B4-BE49-F238E27FC236}">
                <a16:creationId xmlns:a16="http://schemas.microsoft.com/office/drawing/2014/main" id="{9CC546DB-93B1-D2C0-31AE-53B8E928D8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63752" y="3263517"/>
            <a:ext cx="2386184" cy="426541"/>
          </a:xfrm>
          <a:prstGeom prst="rect">
            <a:avLst/>
          </a:prstGeom>
        </p:spPr>
      </p:pic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906DB87F-2819-C39C-4A46-76917EB1027E}"/>
              </a:ext>
            </a:extLst>
          </p:cNvPr>
          <p:cNvSpPr/>
          <p:nvPr/>
        </p:nvSpPr>
        <p:spPr>
          <a:xfrm>
            <a:off x="10334786" y="3963352"/>
            <a:ext cx="1048657" cy="934615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</a:rPr>
              <a:t>Insert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A1FB94-79CE-F64B-8EDB-5EFD7AC356EA}"/>
              </a:ext>
            </a:extLst>
          </p:cNvPr>
          <p:cNvCxnSpPr>
            <a:cxnSpLocks/>
          </p:cNvCxnSpPr>
          <p:nvPr/>
        </p:nvCxnSpPr>
        <p:spPr>
          <a:xfrm>
            <a:off x="10036738" y="4421950"/>
            <a:ext cx="309632" cy="857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8280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684</Words>
  <Application>Microsoft Office PowerPoint</Application>
  <PresentationFormat>Widescreen</PresentationFormat>
  <Paragraphs>142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Aptos Black</vt:lpstr>
      <vt:lpstr>Aptos Display</vt:lpstr>
      <vt:lpstr>Aptos ExtraBold</vt:lpstr>
      <vt:lpstr>Aptos Light</vt:lpstr>
      <vt:lpstr>Aptos SemiBold</vt:lpstr>
      <vt:lpstr>Arial</vt:lpstr>
      <vt:lpstr>Calibri</vt:lpstr>
      <vt:lpstr>Courier New</vt:lpstr>
      <vt:lpstr>Segoe UI</vt:lpstr>
      <vt:lpstr>System Font Regular</vt:lpstr>
      <vt:lpstr>Office Theme</vt:lpstr>
      <vt:lpstr>PowerPoint Presentation</vt:lpstr>
      <vt:lpstr>About LS Central   Built on a solid base</vt:lpstr>
      <vt:lpstr>A global POS solution </vt:lpstr>
      <vt:lpstr>What is Central Connect </vt:lpstr>
      <vt:lpstr>Benefits </vt:lpstr>
      <vt:lpstr>Supported versions</vt:lpstr>
      <vt:lpstr>Central Connect License</vt:lpstr>
      <vt:lpstr>PowerPoint Presentation</vt:lpstr>
      <vt:lpstr>Data flow from head-office</vt:lpstr>
      <vt:lpstr>Retail sales flow </vt:lpstr>
      <vt:lpstr>Transaction process</vt:lpstr>
      <vt:lpstr>PowerPoint Presentation</vt:lpstr>
      <vt:lpstr>Click and collect / BOPIS </vt:lpstr>
      <vt:lpstr>Requirements</vt:lpstr>
      <vt:lpstr>Summary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Bjorn Jonsson</dc:creator>
  <cp:lastModifiedBy>Bjorn Jonsson</cp:lastModifiedBy>
  <cp:revision>1</cp:revision>
  <dcterms:created xsi:type="dcterms:W3CDTF">2025-09-25T16:46:03Z</dcterms:created>
  <dcterms:modified xsi:type="dcterms:W3CDTF">2025-09-26T10:52:32Z</dcterms:modified>
</cp:coreProperties>
</file>