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1" r:id="rId5"/>
    <p:sldMasterId id="2147483668" r:id="rId6"/>
    <p:sldMasterId id="2147483692" r:id="rId7"/>
  </p:sldMasterIdLst>
  <p:notesMasterIdLst>
    <p:notesMasterId r:id="rId46"/>
  </p:notesMasterIdLst>
  <p:sldIdLst>
    <p:sldId id="334" r:id="rId8"/>
    <p:sldId id="509" r:id="rId9"/>
    <p:sldId id="337" r:id="rId10"/>
    <p:sldId id="400" r:id="rId11"/>
    <p:sldId id="401" r:id="rId12"/>
    <p:sldId id="399" r:id="rId13"/>
    <p:sldId id="402" r:id="rId14"/>
    <p:sldId id="403" r:id="rId15"/>
    <p:sldId id="404" r:id="rId16"/>
    <p:sldId id="428" r:id="rId17"/>
    <p:sldId id="424" r:id="rId18"/>
    <p:sldId id="405" r:id="rId19"/>
    <p:sldId id="425" r:id="rId20"/>
    <p:sldId id="426" r:id="rId21"/>
    <p:sldId id="375" r:id="rId22"/>
    <p:sldId id="370" r:id="rId23"/>
    <p:sldId id="406" r:id="rId24"/>
    <p:sldId id="407" r:id="rId25"/>
    <p:sldId id="2146845903" r:id="rId26"/>
    <p:sldId id="2146845907" r:id="rId27"/>
    <p:sldId id="2146845917" r:id="rId28"/>
    <p:sldId id="2146845915" r:id="rId29"/>
    <p:sldId id="2146845910" r:id="rId30"/>
    <p:sldId id="2146845925" r:id="rId31"/>
    <p:sldId id="2146845923" r:id="rId32"/>
    <p:sldId id="412" r:id="rId33"/>
    <p:sldId id="409" r:id="rId34"/>
    <p:sldId id="2146845926" r:id="rId35"/>
    <p:sldId id="2146845803" r:id="rId36"/>
    <p:sldId id="2146845807" r:id="rId37"/>
    <p:sldId id="420" r:id="rId38"/>
    <p:sldId id="431" r:id="rId39"/>
    <p:sldId id="434" r:id="rId40"/>
    <p:sldId id="423" r:id="rId41"/>
    <p:sldId id="354" r:id="rId42"/>
    <p:sldId id="2146845800" r:id="rId43"/>
    <p:sldId id="2146845802" r:id="rId44"/>
    <p:sldId id="2146845801" r:id="rId45"/>
  </p:sldIdLst>
  <p:sldSz cx="12192000" cy="6858000"/>
  <p:notesSz cx="6858000" cy="9144000"/>
  <p:defaultTex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uidelines and tips" id="{51C262E7-DE63-B246-933C-2C733FBD6C9C}">
          <p14:sldIdLst/>
        </p14:section>
        <p14:section name="Default Section" id="{FD4F724F-1792-6C4E-99EE-2F55F4712A73}">
          <p14:sldIdLst>
            <p14:sldId id="334"/>
            <p14:sldId id="509"/>
            <p14:sldId id="337"/>
            <p14:sldId id="400"/>
            <p14:sldId id="401"/>
            <p14:sldId id="399"/>
            <p14:sldId id="402"/>
            <p14:sldId id="403"/>
            <p14:sldId id="404"/>
            <p14:sldId id="428"/>
            <p14:sldId id="424"/>
            <p14:sldId id="405"/>
            <p14:sldId id="425"/>
            <p14:sldId id="426"/>
            <p14:sldId id="375"/>
            <p14:sldId id="370"/>
            <p14:sldId id="406"/>
            <p14:sldId id="407"/>
            <p14:sldId id="2146845903"/>
            <p14:sldId id="2146845907"/>
            <p14:sldId id="2146845917"/>
            <p14:sldId id="2146845915"/>
            <p14:sldId id="2146845910"/>
            <p14:sldId id="2146845925"/>
            <p14:sldId id="2146845923"/>
            <p14:sldId id="412"/>
            <p14:sldId id="409"/>
            <p14:sldId id="2146845926"/>
            <p14:sldId id="2146845803"/>
            <p14:sldId id="2146845807"/>
            <p14:sldId id="420"/>
            <p14:sldId id="431"/>
            <p14:sldId id="434"/>
            <p14:sldId id="423"/>
            <p14:sldId id="354"/>
            <p14:sldId id="2146845800"/>
            <p14:sldId id="2146845802"/>
            <p14:sldId id="214684580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AF1FC1-EA8B-17EC-5A04-48DA33D86967}" name="Adalbjorg Karlsdottir" initials="AK" userId="S::adalbjorg@lsretail.com::73a1fade-35d2-4abb-8fff-103bcc4d95d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6C36F"/>
    <a:srgbClr val="F4848C"/>
    <a:srgbClr val="006FFF"/>
    <a:srgbClr val="F9878F"/>
    <a:srgbClr val="FDD89E"/>
    <a:srgbClr val="28B5AA"/>
    <a:srgbClr val="A6D8D5"/>
    <a:srgbClr val="323133"/>
    <a:srgbClr val="29B4A9"/>
    <a:srgbClr val="9432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1E5C7E-3A8C-4511-868E-5DF0919D659D}" v="6" dt="2025-02-13T17:25:05.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535" autoAdjust="0"/>
  </p:normalViewPr>
  <p:slideViewPr>
    <p:cSldViewPr snapToGrid="0">
      <p:cViewPr varScale="1">
        <p:scale>
          <a:sx n="109" d="100"/>
          <a:sy n="109" d="100"/>
        </p:scale>
        <p:origin x="636" y="10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DDF1AF-9330-49F2-9A6D-582E77BA2E32}" type="datetimeFigureOut">
              <a:rPr lang="en-DE" smtClean="0"/>
              <a:t>02/13/2025</a:t>
            </a:fld>
            <a:endParaRPr lang="en-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C497A4-7973-4B73-8764-D010F33B8FAF}" type="slidenum">
              <a:rPr lang="en-DE" smtClean="0"/>
              <a:t>‹#›</a:t>
            </a:fld>
            <a:endParaRPr lang="en-DE"/>
          </a:p>
        </p:txBody>
      </p:sp>
    </p:spTree>
    <p:extLst>
      <p:ext uri="{BB962C8B-B14F-4D97-AF65-F5344CB8AC3E}">
        <p14:creationId xmlns:p14="http://schemas.microsoft.com/office/powerpoint/2010/main" val="415717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71C497A4-7973-4B73-8764-D010F33B8FAF}" type="slidenum">
              <a:rPr lang="en-DE" smtClean="0"/>
              <a:t>1</a:t>
            </a:fld>
            <a:endParaRPr lang="en-DE"/>
          </a:p>
        </p:txBody>
      </p:sp>
    </p:spTree>
    <p:extLst>
      <p:ext uri="{BB962C8B-B14F-4D97-AF65-F5344CB8AC3E}">
        <p14:creationId xmlns:p14="http://schemas.microsoft.com/office/powerpoint/2010/main" val="2716742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A0205F-3CA4-5B49-9C54-EA7C7C8DFE41}" type="slidenum">
              <a:rPr lang="en-IS" smtClean="0"/>
              <a:t>10</a:t>
            </a:fld>
            <a:endParaRPr lang="en-IS"/>
          </a:p>
        </p:txBody>
      </p:sp>
    </p:spTree>
    <p:extLst>
      <p:ext uri="{BB962C8B-B14F-4D97-AF65-F5344CB8AC3E}">
        <p14:creationId xmlns:p14="http://schemas.microsoft.com/office/powerpoint/2010/main" val="687415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E2A0205F-3CA4-5B49-9C54-EA7C7C8DFE41}" type="slidenum">
              <a:rPr lang="en-IS" smtClean="0"/>
              <a:t>11</a:t>
            </a:fld>
            <a:endParaRPr lang="en-IS"/>
          </a:p>
        </p:txBody>
      </p:sp>
    </p:spTree>
    <p:extLst>
      <p:ext uri="{BB962C8B-B14F-4D97-AF65-F5344CB8AC3E}">
        <p14:creationId xmlns:p14="http://schemas.microsoft.com/office/powerpoint/2010/main" val="3029982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0205F-3CA4-5B49-9C54-EA7C7C8DFE41}" type="slidenum">
              <a:rPr lang="en-IS" smtClean="0"/>
              <a:t>12</a:t>
            </a:fld>
            <a:endParaRPr lang="en-IS"/>
          </a:p>
        </p:txBody>
      </p:sp>
    </p:spTree>
    <p:extLst>
      <p:ext uri="{BB962C8B-B14F-4D97-AF65-F5344CB8AC3E}">
        <p14:creationId xmlns:p14="http://schemas.microsoft.com/office/powerpoint/2010/main" val="51553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0205F-3CA4-5B49-9C54-EA7C7C8DFE41}" type="slidenum">
              <a:rPr lang="en-IS" smtClean="0"/>
              <a:t>14</a:t>
            </a:fld>
            <a:endParaRPr lang="en-IS"/>
          </a:p>
        </p:txBody>
      </p:sp>
    </p:spTree>
    <p:extLst>
      <p:ext uri="{BB962C8B-B14F-4D97-AF65-F5344CB8AC3E}">
        <p14:creationId xmlns:p14="http://schemas.microsoft.com/office/powerpoint/2010/main" val="4261656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A0205F-3CA4-5B49-9C54-EA7C7C8DFE41}" type="slidenum">
              <a:rPr lang="en-IS" smtClean="0"/>
              <a:t>15</a:t>
            </a:fld>
            <a:endParaRPr lang="en-IS"/>
          </a:p>
        </p:txBody>
      </p:sp>
    </p:spTree>
    <p:extLst>
      <p:ext uri="{BB962C8B-B14F-4D97-AF65-F5344CB8AC3E}">
        <p14:creationId xmlns:p14="http://schemas.microsoft.com/office/powerpoint/2010/main" val="2969611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A0205F-3CA4-5B49-9C54-EA7C7C8DFE41}" type="slidenum">
              <a:rPr lang="en-IS" smtClean="0"/>
              <a:t>16</a:t>
            </a:fld>
            <a:endParaRPr lang="en-IS"/>
          </a:p>
        </p:txBody>
      </p:sp>
    </p:spTree>
    <p:extLst>
      <p:ext uri="{BB962C8B-B14F-4D97-AF65-F5344CB8AC3E}">
        <p14:creationId xmlns:p14="http://schemas.microsoft.com/office/powerpoint/2010/main" val="3942422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E2A0205F-3CA4-5B49-9C54-EA7C7C8DFE41}" type="slidenum">
              <a:rPr lang="en-IS" smtClean="0"/>
              <a:t>17</a:t>
            </a:fld>
            <a:endParaRPr lang="en-IS"/>
          </a:p>
        </p:txBody>
      </p:sp>
    </p:spTree>
    <p:extLst>
      <p:ext uri="{BB962C8B-B14F-4D97-AF65-F5344CB8AC3E}">
        <p14:creationId xmlns:p14="http://schemas.microsoft.com/office/powerpoint/2010/main" val="40799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E2A0205F-3CA4-5B49-9C54-EA7C7C8DFE41}" type="slidenum">
              <a:rPr lang="en-IS" smtClean="0"/>
              <a:t>18</a:t>
            </a:fld>
            <a:endParaRPr lang="en-IS"/>
          </a:p>
        </p:txBody>
      </p:sp>
    </p:spTree>
    <p:extLst>
      <p:ext uri="{BB962C8B-B14F-4D97-AF65-F5344CB8AC3E}">
        <p14:creationId xmlns:p14="http://schemas.microsoft.com/office/powerpoint/2010/main" val="127112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71C497A4-7973-4B73-8764-D010F33B8FAF}" type="slidenum">
              <a:rPr lang="en-DE" smtClean="0"/>
              <a:t>19</a:t>
            </a:fld>
            <a:endParaRPr lang="en-DE"/>
          </a:p>
        </p:txBody>
      </p:sp>
    </p:spTree>
    <p:extLst>
      <p:ext uri="{BB962C8B-B14F-4D97-AF65-F5344CB8AC3E}">
        <p14:creationId xmlns:p14="http://schemas.microsoft.com/office/powerpoint/2010/main" val="2242227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71C497A4-7973-4B73-8764-D010F33B8FAF}" type="slidenum">
              <a:rPr lang="en-DE" smtClean="0"/>
              <a:t>20</a:t>
            </a:fld>
            <a:endParaRPr lang="en-DE"/>
          </a:p>
        </p:txBody>
      </p:sp>
    </p:spTree>
    <p:extLst>
      <p:ext uri="{BB962C8B-B14F-4D97-AF65-F5344CB8AC3E}">
        <p14:creationId xmlns:p14="http://schemas.microsoft.com/office/powerpoint/2010/main" val="2890801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E2A0205F-3CA4-5B49-9C54-EA7C7C8DFE41}" type="slidenum">
              <a:rPr lang="en-IS" smtClean="0"/>
              <a:t>2</a:t>
            </a:fld>
            <a:endParaRPr lang="en-IS"/>
          </a:p>
        </p:txBody>
      </p:sp>
    </p:spTree>
    <p:extLst>
      <p:ext uri="{BB962C8B-B14F-4D97-AF65-F5344CB8AC3E}">
        <p14:creationId xmlns:p14="http://schemas.microsoft.com/office/powerpoint/2010/main" val="2000354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71C497A4-7973-4B73-8764-D010F33B8FAF}" type="slidenum">
              <a:rPr lang="en-DE" smtClean="0"/>
              <a:t>21</a:t>
            </a:fld>
            <a:endParaRPr lang="en-DE"/>
          </a:p>
        </p:txBody>
      </p:sp>
    </p:spTree>
    <p:extLst>
      <p:ext uri="{BB962C8B-B14F-4D97-AF65-F5344CB8AC3E}">
        <p14:creationId xmlns:p14="http://schemas.microsoft.com/office/powerpoint/2010/main" val="342821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71C497A4-7973-4B73-8764-D010F33B8FAF}" type="slidenum">
              <a:rPr lang="en-DE" smtClean="0"/>
              <a:t>22</a:t>
            </a:fld>
            <a:endParaRPr lang="en-DE"/>
          </a:p>
        </p:txBody>
      </p:sp>
    </p:spTree>
    <p:extLst>
      <p:ext uri="{BB962C8B-B14F-4D97-AF65-F5344CB8AC3E}">
        <p14:creationId xmlns:p14="http://schemas.microsoft.com/office/powerpoint/2010/main" val="3305638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71C497A4-7973-4B73-8764-D010F33B8FAF}" type="slidenum">
              <a:rPr lang="en-DE" smtClean="0"/>
              <a:t>23</a:t>
            </a:fld>
            <a:endParaRPr lang="en-DE"/>
          </a:p>
        </p:txBody>
      </p:sp>
    </p:spTree>
    <p:extLst>
      <p:ext uri="{BB962C8B-B14F-4D97-AF65-F5344CB8AC3E}">
        <p14:creationId xmlns:p14="http://schemas.microsoft.com/office/powerpoint/2010/main" val="1537578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71C497A4-7973-4B73-8764-D010F33B8FAF}" type="slidenum">
              <a:rPr lang="en-DE" smtClean="0"/>
              <a:t>24</a:t>
            </a:fld>
            <a:endParaRPr lang="en-DE"/>
          </a:p>
        </p:txBody>
      </p:sp>
    </p:spTree>
    <p:extLst>
      <p:ext uri="{BB962C8B-B14F-4D97-AF65-F5344CB8AC3E}">
        <p14:creationId xmlns:p14="http://schemas.microsoft.com/office/powerpoint/2010/main" val="4157027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71C497A4-7973-4B73-8764-D010F33B8FAF}" type="slidenum">
              <a:rPr lang="en-DE" smtClean="0"/>
              <a:t>25</a:t>
            </a:fld>
            <a:endParaRPr lang="en-DE"/>
          </a:p>
        </p:txBody>
      </p:sp>
    </p:spTree>
    <p:extLst>
      <p:ext uri="{BB962C8B-B14F-4D97-AF65-F5344CB8AC3E}">
        <p14:creationId xmlns:p14="http://schemas.microsoft.com/office/powerpoint/2010/main" val="178769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71C497A4-7973-4B73-8764-D010F33B8FAF}" type="slidenum">
              <a:rPr lang="en-DE" smtClean="0"/>
              <a:t>26</a:t>
            </a:fld>
            <a:endParaRPr lang="en-DE"/>
          </a:p>
        </p:txBody>
      </p:sp>
    </p:spTree>
    <p:extLst>
      <p:ext uri="{BB962C8B-B14F-4D97-AF65-F5344CB8AC3E}">
        <p14:creationId xmlns:p14="http://schemas.microsoft.com/office/powerpoint/2010/main" val="1265346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71C497A4-7973-4B73-8764-D010F33B8FAF}" type="slidenum">
              <a:rPr lang="en-DE" smtClean="0"/>
              <a:t>27</a:t>
            </a:fld>
            <a:endParaRPr lang="en-DE"/>
          </a:p>
        </p:txBody>
      </p:sp>
    </p:spTree>
    <p:extLst>
      <p:ext uri="{BB962C8B-B14F-4D97-AF65-F5344CB8AC3E}">
        <p14:creationId xmlns:p14="http://schemas.microsoft.com/office/powerpoint/2010/main" val="4518214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D30F3-DB0D-75D5-C850-750A6650A5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EB4F2-D26C-4BAA-30DF-7F39C1255F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039A0B-E337-78C5-8BDD-1FDBE93E46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DE" dirty="0"/>
          </a:p>
        </p:txBody>
      </p:sp>
      <p:sp>
        <p:nvSpPr>
          <p:cNvPr id="4" name="Slide Number Placeholder 3">
            <a:extLst>
              <a:ext uri="{FF2B5EF4-FFF2-40B4-BE49-F238E27FC236}">
                <a16:creationId xmlns:a16="http://schemas.microsoft.com/office/drawing/2014/main" id="{C491FF60-F646-298B-2EF2-C6CAF5F158B2}"/>
              </a:ext>
            </a:extLst>
          </p:cNvPr>
          <p:cNvSpPr>
            <a:spLocks noGrp="1"/>
          </p:cNvSpPr>
          <p:nvPr>
            <p:ph type="sldNum" sz="quarter" idx="5"/>
          </p:nvPr>
        </p:nvSpPr>
        <p:spPr/>
        <p:txBody>
          <a:bodyPr/>
          <a:lstStyle/>
          <a:p>
            <a:fld id="{71C497A4-7973-4B73-8764-D010F33B8FAF}" type="slidenum">
              <a:rPr lang="en-DE" smtClean="0"/>
              <a:t>28</a:t>
            </a:fld>
            <a:endParaRPr lang="en-DE"/>
          </a:p>
        </p:txBody>
      </p:sp>
    </p:spTree>
    <p:extLst>
      <p:ext uri="{BB962C8B-B14F-4D97-AF65-F5344CB8AC3E}">
        <p14:creationId xmlns:p14="http://schemas.microsoft.com/office/powerpoint/2010/main" val="2084898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DE" dirty="0"/>
          </a:p>
        </p:txBody>
      </p:sp>
      <p:sp>
        <p:nvSpPr>
          <p:cNvPr id="4" name="Slide Number Placeholder 3"/>
          <p:cNvSpPr>
            <a:spLocks noGrp="1"/>
          </p:cNvSpPr>
          <p:nvPr>
            <p:ph type="sldNum" sz="quarter" idx="5"/>
          </p:nvPr>
        </p:nvSpPr>
        <p:spPr/>
        <p:txBody>
          <a:bodyPr/>
          <a:lstStyle/>
          <a:p>
            <a:fld id="{71C497A4-7973-4B73-8764-D010F33B8FAF}" type="slidenum">
              <a:rPr lang="en-DE" smtClean="0"/>
              <a:t>29</a:t>
            </a:fld>
            <a:endParaRPr lang="en-DE"/>
          </a:p>
        </p:txBody>
      </p:sp>
    </p:spTree>
    <p:extLst>
      <p:ext uri="{BB962C8B-B14F-4D97-AF65-F5344CB8AC3E}">
        <p14:creationId xmlns:p14="http://schemas.microsoft.com/office/powerpoint/2010/main" val="161574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000"/>
              <a:buFont typeface="Symbol" panose="05050102010706020507" pitchFamily="18" charset="2"/>
              <a:buNone/>
              <a:tabLst>
                <a:tab pos="457200" algn="l"/>
              </a:tabLst>
            </a:pPr>
            <a:endParaRPr lang="en-US" dirty="0"/>
          </a:p>
        </p:txBody>
      </p:sp>
      <p:sp>
        <p:nvSpPr>
          <p:cNvPr id="4" name="Slide Number Placeholder 3"/>
          <p:cNvSpPr>
            <a:spLocks noGrp="1"/>
          </p:cNvSpPr>
          <p:nvPr>
            <p:ph type="sldNum" sz="quarter" idx="5"/>
          </p:nvPr>
        </p:nvSpPr>
        <p:spPr/>
        <p:txBody>
          <a:bodyPr/>
          <a:lstStyle/>
          <a:p>
            <a:fld id="{E2A0205F-3CA4-5B49-9C54-EA7C7C8DFE41}" type="slidenum">
              <a:rPr lang="en-IS" smtClean="0"/>
              <a:t>30</a:t>
            </a:fld>
            <a:endParaRPr lang="en-IS"/>
          </a:p>
        </p:txBody>
      </p:sp>
    </p:spTree>
    <p:extLst>
      <p:ext uri="{BB962C8B-B14F-4D97-AF65-F5344CB8AC3E}">
        <p14:creationId xmlns:p14="http://schemas.microsoft.com/office/powerpoint/2010/main" val="2687749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E2A0205F-3CA4-5B49-9C54-EA7C7C8DFE41}" type="slidenum">
              <a:rPr lang="en-IS" smtClean="0"/>
              <a:t>3</a:t>
            </a:fld>
            <a:endParaRPr lang="en-IS"/>
          </a:p>
        </p:txBody>
      </p:sp>
    </p:spTree>
    <p:extLst>
      <p:ext uri="{BB962C8B-B14F-4D97-AF65-F5344CB8AC3E}">
        <p14:creationId xmlns:p14="http://schemas.microsoft.com/office/powerpoint/2010/main" val="5668854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E2A0205F-3CA4-5B49-9C54-EA7C7C8DFE41}" type="slidenum">
              <a:rPr lang="en-IS" smtClean="0"/>
              <a:t>31</a:t>
            </a:fld>
            <a:endParaRPr lang="en-IS"/>
          </a:p>
        </p:txBody>
      </p:sp>
    </p:spTree>
    <p:extLst>
      <p:ext uri="{BB962C8B-B14F-4D97-AF65-F5344CB8AC3E}">
        <p14:creationId xmlns:p14="http://schemas.microsoft.com/office/powerpoint/2010/main" val="2033579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71C497A4-7973-4B73-8764-D010F33B8FAF}" type="slidenum">
              <a:rPr lang="en-DE" smtClean="0"/>
              <a:t>32</a:t>
            </a:fld>
            <a:endParaRPr lang="en-DE"/>
          </a:p>
        </p:txBody>
      </p:sp>
    </p:spTree>
    <p:extLst>
      <p:ext uri="{BB962C8B-B14F-4D97-AF65-F5344CB8AC3E}">
        <p14:creationId xmlns:p14="http://schemas.microsoft.com/office/powerpoint/2010/main" val="8334478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E2A0205F-3CA4-5B49-9C54-EA7C7C8DFE41}" type="slidenum">
              <a:rPr lang="en-IS" smtClean="0"/>
              <a:t>33</a:t>
            </a:fld>
            <a:endParaRPr lang="en-IS"/>
          </a:p>
        </p:txBody>
      </p:sp>
    </p:spTree>
    <p:extLst>
      <p:ext uri="{BB962C8B-B14F-4D97-AF65-F5344CB8AC3E}">
        <p14:creationId xmlns:p14="http://schemas.microsoft.com/office/powerpoint/2010/main" val="30111999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E2A0205F-3CA4-5B49-9C54-EA7C7C8DFE41}" type="slidenum">
              <a:rPr lang="en-IS" smtClean="0"/>
              <a:t>34</a:t>
            </a:fld>
            <a:endParaRPr lang="en-IS"/>
          </a:p>
        </p:txBody>
      </p:sp>
    </p:spTree>
    <p:extLst>
      <p:ext uri="{BB962C8B-B14F-4D97-AF65-F5344CB8AC3E}">
        <p14:creationId xmlns:p14="http://schemas.microsoft.com/office/powerpoint/2010/main" val="17310617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301A7F4A-34F4-4CF1-AB07-64C16CCB41A4}" type="slidenum">
              <a:rPr lang="en-US"/>
              <a:t>35</a:t>
            </a:fld>
            <a:endParaRPr lang="en-US"/>
          </a:p>
        </p:txBody>
      </p:sp>
    </p:spTree>
    <p:extLst>
      <p:ext uri="{BB962C8B-B14F-4D97-AF65-F5344CB8AC3E}">
        <p14:creationId xmlns:p14="http://schemas.microsoft.com/office/powerpoint/2010/main" val="37358724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36</a:t>
            </a:fld>
            <a:endParaRPr lang="en-US"/>
          </a:p>
        </p:txBody>
      </p:sp>
    </p:spTree>
    <p:extLst>
      <p:ext uri="{BB962C8B-B14F-4D97-AF65-F5344CB8AC3E}">
        <p14:creationId xmlns:p14="http://schemas.microsoft.com/office/powerpoint/2010/main" val="26239733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A0205F-3CA4-5B49-9C54-EA7C7C8DFE41}"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29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A0205F-3CA4-5B49-9C54-EA7C7C8DFE41}" type="slidenum">
              <a:rPr lang="en-IS" smtClean="0"/>
              <a:t>4</a:t>
            </a:fld>
            <a:endParaRPr lang="en-IS"/>
          </a:p>
        </p:txBody>
      </p:sp>
    </p:spTree>
    <p:extLst>
      <p:ext uri="{BB962C8B-B14F-4D97-AF65-F5344CB8AC3E}">
        <p14:creationId xmlns:p14="http://schemas.microsoft.com/office/powerpoint/2010/main" val="3171447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A0205F-3CA4-5B49-9C54-EA7C7C8DFE41}" type="slidenum">
              <a:rPr lang="en-IS" smtClean="0"/>
              <a:t>5</a:t>
            </a:fld>
            <a:endParaRPr lang="en-IS"/>
          </a:p>
        </p:txBody>
      </p:sp>
    </p:spTree>
    <p:extLst>
      <p:ext uri="{BB962C8B-B14F-4D97-AF65-F5344CB8AC3E}">
        <p14:creationId xmlns:p14="http://schemas.microsoft.com/office/powerpoint/2010/main" val="3051552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0205F-3CA4-5B49-9C54-EA7C7C8DFE41}" type="slidenum">
              <a:rPr lang="en-IS" smtClean="0"/>
              <a:t>6</a:t>
            </a:fld>
            <a:endParaRPr lang="en-IS"/>
          </a:p>
        </p:txBody>
      </p:sp>
    </p:spTree>
    <p:extLst>
      <p:ext uri="{BB962C8B-B14F-4D97-AF65-F5344CB8AC3E}">
        <p14:creationId xmlns:p14="http://schemas.microsoft.com/office/powerpoint/2010/main" val="535645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A0205F-3CA4-5B49-9C54-EA7C7C8DFE41}" type="slidenum">
              <a:rPr lang="en-IS" smtClean="0"/>
              <a:t>7</a:t>
            </a:fld>
            <a:endParaRPr lang="en-IS"/>
          </a:p>
        </p:txBody>
      </p:sp>
    </p:spTree>
    <p:extLst>
      <p:ext uri="{BB962C8B-B14F-4D97-AF65-F5344CB8AC3E}">
        <p14:creationId xmlns:p14="http://schemas.microsoft.com/office/powerpoint/2010/main" val="4268749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A0205F-3CA4-5B49-9C54-EA7C7C8DFE41}" type="slidenum">
              <a:rPr lang="en-IS" smtClean="0"/>
              <a:t>8</a:t>
            </a:fld>
            <a:endParaRPr lang="en-IS"/>
          </a:p>
        </p:txBody>
      </p:sp>
    </p:spTree>
    <p:extLst>
      <p:ext uri="{BB962C8B-B14F-4D97-AF65-F5344CB8AC3E}">
        <p14:creationId xmlns:p14="http://schemas.microsoft.com/office/powerpoint/2010/main" val="953113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E2A0205F-3CA4-5B49-9C54-EA7C7C8DFE41}" type="slidenum">
              <a:rPr lang="en-IS" smtClean="0"/>
              <a:t>9</a:t>
            </a:fld>
            <a:endParaRPr lang="en-IS"/>
          </a:p>
        </p:txBody>
      </p:sp>
    </p:spTree>
    <p:extLst>
      <p:ext uri="{BB962C8B-B14F-4D97-AF65-F5344CB8AC3E}">
        <p14:creationId xmlns:p14="http://schemas.microsoft.com/office/powerpoint/2010/main" val="3784696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slide/cover">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812F4C1-9107-094E-74BF-AB7B3A3E993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022221" y="2361448"/>
            <a:ext cx="4147558" cy="1707814"/>
          </a:xfrm>
          <a:prstGeom prst="rect">
            <a:avLst/>
          </a:prstGeom>
        </p:spPr>
      </p:pic>
    </p:spTree>
    <p:extLst>
      <p:ext uri="{BB962C8B-B14F-4D97-AF65-F5344CB8AC3E}">
        <p14:creationId xmlns:p14="http://schemas.microsoft.com/office/powerpoint/2010/main" val="3449590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BDEDCE82-AC3C-FC49-881A-4158E6CF1A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083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F6C370"/>
                </a:solidFill>
              </a:defRPr>
            </a:lvl1pPr>
          </a:lstStyle>
          <a:p>
            <a:r>
              <a:rPr lang="en-GB"/>
              <a:t>Insert slide title</a:t>
            </a:r>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39A094D-326D-C811-8216-2D5EA2BC44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Tree>
    <p:extLst>
      <p:ext uri="{BB962C8B-B14F-4D97-AF65-F5344CB8AC3E}">
        <p14:creationId xmlns:p14="http://schemas.microsoft.com/office/powerpoint/2010/main" val="4096572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1012F36-8998-C1AE-8F2F-279949AFFDBE}"/>
              </a:ext>
            </a:extLst>
          </p:cNvPr>
          <p:cNvSpPr/>
          <p:nvPr userDrawn="1"/>
        </p:nvSpPr>
        <p:spPr>
          <a:xfrm>
            <a:off x="10613876" y="5136020"/>
            <a:ext cx="1578123" cy="1721980"/>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0" y="488601"/>
            <a:ext cx="11511417" cy="588637"/>
          </a:xfrm>
          <a:prstGeom prst="rect">
            <a:avLst/>
          </a:prstGeom>
        </p:spPr>
        <p:txBody>
          <a:bodyPr vert="horz" lIns="91440" tIns="45720" rIns="91440" bIns="45720" rtlCol="0" anchor="t" anchorCtr="0">
            <a:normAutofit/>
          </a:bodyPr>
          <a:lstStyle>
            <a:lvl1pPr>
              <a:defRPr>
                <a:solidFill>
                  <a:srgbClr val="F6C370"/>
                </a:solidFill>
              </a:defRPr>
            </a:lvl1pPr>
          </a:lstStyle>
          <a:p>
            <a:r>
              <a:rPr lang="en-GB"/>
              <a:t>Insert slide title</a:t>
            </a:r>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0" y="1352550"/>
            <a:ext cx="5584521"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6267189" y="1352550"/>
            <a:ext cx="5584518" cy="507365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cxnSp>
        <p:nvCxnSpPr>
          <p:cNvPr id="8" name="Straight Connector 7">
            <a:extLst>
              <a:ext uri="{FF2B5EF4-FFF2-40B4-BE49-F238E27FC236}">
                <a16:creationId xmlns:a16="http://schemas.microsoft.com/office/drawing/2014/main" id="{0C5F1984-C73F-134F-9911-E66EE857E453}"/>
              </a:ext>
            </a:extLst>
          </p:cNvPr>
          <p:cNvCxnSpPr/>
          <p:nvPr userDrawn="1"/>
        </p:nvCxnSpPr>
        <p:spPr>
          <a:xfrm flipH="1">
            <a:off x="340291"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p:nvPr userDrawn="1"/>
        </p:nvCxnSpPr>
        <p:spPr>
          <a:xfrm flipH="1">
            <a:off x="6753616"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2141B79D-5FCA-83B1-9283-020AE2F9F6C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Tree>
    <p:extLst>
      <p:ext uri="{BB962C8B-B14F-4D97-AF65-F5344CB8AC3E}">
        <p14:creationId xmlns:p14="http://schemas.microsoft.com/office/powerpoint/2010/main" val="2200188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0" y="0"/>
            <a:ext cx="487440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F6C370"/>
                </a:solidFill>
              </a:defRPr>
            </a:lvl1pPr>
          </a:lstStyle>
          <a:p>
            <a:r>
              <a:rPr lang="en-GB"/>
              <a:t>Insert slide title</a:t>
            </a:r>
            <a:endParaRPr lang="en-IS"/>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5213445" y="275659"/>
            <a:ext cx="2661514"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9190191" y="275659"/>
            <a:ext cx="2661516"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pic>
        <p:nvPicPr>
          <p:cNvPr id="12" name="Graphic 11">
            <a:extLst>
              <a:ext uri="{FF2B5EF4-FFF2-40B4-BE49-F238E27FC236}">
                <a16:creationId xmlns:a16="http://schemas.microsoft.com/office/drawing/2014/main" id="{B2ED9295-5878-6ABD-0EEE-2B92532E4E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28574" y="94118"/>
            <a:ext cx="1008000" cy="372708"/>
          </a:xfrm>
          <a:prstGeom prst="rect">
            <a:avLst/>
          </a:prstGeom>
        </p:spPr>
      </p:pic>
    </p:spTree>
    <p:extLst>
      <p:ext uri="{BB962C8B-B14F-4D97-AF65-F5344CB8AC3E}">
        <p14:creationId xmlns:p14="http://schemas.microsoft.com/office/powerpoint/2010/main" val="2502578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7609114" y="555177"/>
            <a:ext cx="4582886" cy="6302819"/>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340290" y="275659"/>
            <a:ext cx="8894170"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10549692" y="275659"/>
            <a:ext cx="1642308"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340290" y="1352550"/>
            <a:ext cx="6816054"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12" name="Title Placeholder 12">
            <a:extLst>
              <a:ext uri="{FF2B5EF4-FFF2-40B4-BE49-F238E27FC236}">
                <a16:creationId xmlns:a16="http://schemas.microsoft.com/office/drawing/2014/main" id="{B481A195-D889-E642-93F2-1B3B1F9DA05E}"/>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F6C370"/>
                </a:solidFill>
              </a:defRPr>
            </a:lvl1pPr>
          </a:lstStyle>
          <a:p>
            <a:r>
              <a:rPr lang="en-GB"/>
              <a:t>Insert slide title</a:t>
            </a:r>
            <a:endParaRPr lang="en-IS"/>
          </a:p>
        </p:txBody>
      </p:sp>
      <p:pic>
        <p:nvPicPr>
          <p:cNvPr id="13" name="Graphic 12">
            <a:extLst>
              <a:ext uri="{FF2B5EF4-FFF2-40B4-BE49-F238E27FC236}">
                <a16:creationId xmlns:a16="http://schemas.microsoft.com/office/drawing/2014/main" id="{D24DECEA-C020-205E-B14B-1A6A0C7E64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388075" y="94118"/>
            <a:ext cx="1008000" cy="372708"/>
          </a:xfrm>
          <a:prstGeom prst="rect">
            <a:avLst/>
          </a:prstGeom>
        </p:spPr>
      </p:pic>
    </p:spTree>
    <p:extLst>
      <p:ext uri="{BB962C8B-B14F-4D97-AF65-F5344CB8AC3E}">
        <p14:creationId xmlns:p14="http://schemas.microsoft.com/office/powerpoint/2010/main" val="3637817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766107F-9B7D-5549-BFE5-2215D8B1F7D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72572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presenter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1381251" y="1642075"/>
            <a:ext cx="9406230" cy="487939"/>
          </a:xfrm>
          <a:prstGeom prst="rect">
            <a:avLst/>
          </a:prstGeom>
        </p:spPr>
        <p:txBody>
          <a:bodyPr anchor="ctr" anchorCtr="0"/>
          <a:lstStyle>
            <a:lvl1pPr marL="0" indent="0" algn="ctr">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3581246" y="4263591"/>
            <a:ext cx="3524935" cy="369479"/>
          </a:xfrm>
          <a:prstGeom prst="rect">
            <a:avLst/>
          </a:prstGeom>
        </p:spPr>
        <p:txBody>
          <a:bodyPr/>
          <a:lstStyle>
            <a:lvl1pPr marL="0" indent="0">
              <a:lnSpc>
                <a:spcPct val="100000"/>
              </a:lnSpc>
              <a:spcBef>
                <a:spcPts val="0"/>
              </a:spcBef>
              <a:buNone/>
              <a:defRPr sz="20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name</a:t>
            </a:r>
            <a:endParaRPr lang="en-IS"/>
          </a:p>
        </p:txBody>
      </p:sp>
      <p:sp>
        <p:nvSpPr>
          <p:cNvPr id="6" name="Text Placeholder 22">
            <a:extLst>
              <a:ext uri="{FF2B5EF4-FFF2-40B4-BE49-F238E27FC236}">
                <a16:creationId xmlns:a16="http://schemas.microsoft.com/office/drawing/2014/main" id="{8B04FCC3-E9A5-594C-B932-BB92D8108D62}"/>
              </a:ext>
            </a:extLst>
          </p:cNvPr>
          <p:cNvSpPr>
            <a:spLocks noGrp="1"/>
          </p:cNvSpPr>
          <p:nvPr>
            <p:ph type="body" sz="quarter" idx="13" hasCustomPrompt="1"/>
          </p:nvPr>
        </p:nvSpPr>
        <p:spPr>
          <a:xfrm>
            <a:off x="3581246" y="4652456"/>
            <a:ext cx="3524935" cy="273854"/>
          </a:xfrm>
          <a:prstGeom prst="rect">
            <a:avLst/>
          </a:prstGeom>
        </p:spPr>
        <p:txBody>
          <a:bodyPr lIns="90000" tIns="36000" bIns="36000"/>
          <a:lstStyle>
            <a:lvl1pPr marL="0" indent="0">
              <a:lnSpc>
                <a:spcPct val="100000"/>
              </a:lnSpc>
              <a:spcBef>
                <a:spcPts val="0"/>
              </a:spcBef>
              <a:buNone/>
              <a:defRPr sz="16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Enter your job title</a:t>
            </a:r>
            <a:endParaRPr lang="en-IS"/>
          </a:p>
        </p:txBody>
      </p:sp>
      <p:sp>
        <p:nvSpPr>
          <p:cNvPr id="7" name="Text Placeholder 22">
            <a:extLst>
              <a:ext uri="{FF2B5EF4-FFF2-40B4-BE49-F238E27FC236}">
                <a16:creationId xmlns:a16="http://schemas.microsoft.com/office/drawing/2014/main" id="{38D9C70C-2730-4E44-B8CB-7C5FDCB47DB6}"/>
              </a:ext>
            </a:extLst>
          </p:cNvPr>
          <p:cNvSpPr>
            <a:spLocks noGrp="1"/>
          </p:cNvSpPr>
          <p:nvPr>
            <p:ph type="body" sz="quarter" idx="14" hasCustomPrompt="1"/>
          </p:nvPr>
        </p:nvSpPr>
        <p:spPr>
          <a:xfrm>
            <a:off x="3581246" y="4948332"/>
            <a:ext cx="3524935" cy="273854"/>
          </a:xfrm>
          <a:prstGeom prst="rect">
            <a:avLst/>
          </a:prstGeom>
        </p:spPr>
        <p:txBody>
          <a:bodyPr tIns="36000" bIns="36000"/>
          <a:lstStyle>
            <a:lvl1pPr marL="0" indent="0">
              <a:lnSpc>
                <a:spcPct val="100000"/>
              </a:lnSpc>
              <a:spcBef>
                <a:spcPts val="0"/>
              </a:spcBef>
              <a:buNone/>
              <a:defRPr sz="1200" b="0">
                <a:solidFill>
                  <a:srgbClr val="FFDC8B"/>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a:t>+ Add contact info</a:t>
            </a:r>
            <a:endParaRPr lang="en-IS"/>
          </a:p>
        </p:txBody>
      </p:sp>
      <p:sp>
        <p:nvSpPr>
          <p:cNvPr id="8" name="Picture Placeholder 7">
            <a:extLst>
              <a:ext uri="{FF2B5EF4-FFF2-40B4-BE49-F238E27FC236}">
                <a16:creationId xmlns:a16="http://schemas.microsoft.com/office/drawing/2014/main" id="{F57C2985-8B0F-4744-9243-66993EB29B5F}"/>
              </a:ext>
            </a:extLst>
          </p:cNvPr>
          <p:cNvSpPr>
            <a:spLocks noGrp="1"/>
          </p:cNvSpPr>
          <p:nvPr>
            <p:ph type="pic" sz="quarter" idx="10" hasCustomPrompt="1"/>
          </p:nvPr>
        </p:nvSpPr>
        <p:spPr>
          <a:xfrm>
            <a:off x="2490767"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a:t>Profile</a:t>
            </a:r>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1381252" y="1404520"/>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4D990FC-00B3-A940-BB96-744101E43CD1}"/>
              </a:ext>
            </a:extLst>
          </p:cNvPr>
          <p:cNvCxnSpPr>
            <a:cxnSpLocks/>
          </p:cNvCxnSpPr>
          <p:nvPr userDrawn="1"/>
        </p:nvCxnSpPr>
        <p:spPr>
          <a:xfrm>
            <a:off x="7524206" y="5133965"/>
            <a:ext cx="3263276"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EBC132A-0922-974F-8A88-11F6B216298D}"/>
              </a:ext>
            </a:extLst>
          </p:cNvPr>
          <p:cNvSpPr txBox="1"/>
          <p:nvPr userDrawn="1"/>
        </p:nvSpPr>
        <p:spPr>
          <a:xfrm>
            <a:off x="8130513" y="5133965"/>
            <a:ext cx="20506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err="1">
                <a:solidFill>
                  <a:schemeClr val="bg1"/>
                </a:solidFill>
                <a:latin typeface="Segoe UI" panose="020B0502040204020203" pitchFamily="34" charset="0"/>
                <a:cs typeface="Segoe UI" panose="020B0502040204020203" pitchFamily="34" charset="0"/>
              </a:rPr>
              <a:t>www.LSRetail.com</a:t>
            </a:r>
            <a:endParaRPr lang="en-IS" sz="1000">
              <a:solidFill>
                <a:schemeClr val="bg1"/>
              </a:solidFill>
              <a:latin typeface="Segoe UI" panose="020B0502040204020203" pitchFamily="34" charset="0"/>
              <a:cs typeface="Segoe UI" panose="020B0502040204020203" pitchFamily="34" charset="0"/>
            </a:endParaRPr>
          </a:p>
        </p:txBody>
      </p:sp>
      <p:cxnSp>
        <p:nvCxnSpPr>
          <p:cNvPr id="13" name="Straight Connector 12">
            <a:extLst>
              <a:ext uri="{FF2B5EF4-FFF2-40B4-BE49-F238E27FC236}">
                <a16:creationId xmlns:a16="http://schemas.microsoft.com/office/drawing/2014/main" id="{219B86A3-5850-3F46-B317-855A3B2F970F}"/>
              </a:ext>
            </a:extLst>
          </p:cNvPr>
          <p:cNvCxnSpPr>
            <a:cxnSpLocks/>
          </p:cNvCxnSpPr>
          <p:nvPr userDrawn="1"/>
        </p:nvCxnSpPr>
        <p:spPr>
          <a:xfrm>
            <a:off x="1381251"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85B74DC6-C536-FC4C-95B0-863952CE438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055084" y="2931342"/>
            <a:ext cx="2195670" cy="674016"/>
          </a:xfrm>
          <a:prstGeom prst="rect">
            <a:avLst/>
          </a:prstGeom>
        </p:spPr>
      </p:pic>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3500000">
            <a:off x="4830417" y="3187622"/>
            <a:ext cx="2817967" cy="2450085"/>
          </a:xfrm>
          <a:prstGeom prst="rect">
            <a:avLst/>
          </a:prstGeom>
        </p:spPr>
      </p:pic>
      <p:pic>
        <p:nvPicPr>
          <p:cNvPr id="22" name="Picture 21" descr="Background pattern&#10;&#10;Description automatically generated">
            <a:extLst>
              <a:ext uri="{FF2B5EF4-FFF2-40B4-BE49-F238E27FC236}">
                <a16:creationId xmlns:a16="http://schemas.microsoft.com/office/drawing/2014/main" id="{06BF8495-4172-0B43-B949-68A46D2C4C61}"/>
              </a:ext>
            </a:extLst>
          </p:cNvPr>
          <p:cNvPicPr>
            <a:picLocks noChangeAspect="1"/>
          </p:cNvPicPr>
          <p:nvPr userDrawn="1"/>
        </p:nvPicPr>
        <p:blipFill rotWithShape="1">
          <a:blip r:embed="rId5" cstate="screen">
            <a:alphaModFix amt="80000"/>
            <a:extLst>
              <a:ext uri="{28A0092B-C50C-407E-A947-70E740481C1C}">
                <a14:useLocalDpi xmlns:a14="http://schemas.microsoft.com/office/drawing/2010/main"/>
              </a:ext>
            </a:extLst>
          </a:blip>
          <a:srcRect/>
          <a:stretch/>
        </p:blipFill>
        <p:spPr>
          <a:xfrm>
            <a:off x="1836372" y="2939080"/>
            <a:ext cx="2079961" cy="1713361"/>
          </a:xfrm>
          <a:prstGeom prst="rect">
            <a:avLst/>
          </a:prstGeom>
        </p:spPr>
      </p:pic>
    </p:spTree>
    <p:extLst>
      <p:ext uri="{BB962C8B-B14F-4D97-AF65-F5344CB8AC3E}">
        <p14:creationId xmlns:p14="http://schemas.microsoft.com/office/powerpoint/2010/main" val="3574791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Gradient tit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3358" y="361950"/>
            <a:ext cx="1106686" cy="339725"/>
          </a:xfrm>
          <a:prstGeom prst="rect">
            <a:avLst/>
          </a:prstGeom>
        </p:spPr>
      </p:pic>
      <p:sp>
        <p:nvSpPr>
          <p:cNvPr id="3" name="Text Placeholder 9">
            <a:extLst>
              <a:ext uri="{FF2B5EF4-FFF2-40B4-BE49-F238E27FC236}">
                <a16:creationId xmlns:a16="http://schemas.microsoft.com/office/drawing/2014/main" id="{31A225BF-68C5-E345-B7A0-1833B54CA4B0}"/>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Tree>
    <p:extLst>
      <p:ext uri="{BB962C8B-B14F-4D97-AF65-F5344CB8AC3E}">
        <p14:creationId xmlns:p14="http://schemas.microsoft.com/office/powerpoint/2010/main" val="1625875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FB09E43-AFF0-FF44-8124-695522FA40B0}"/>
              </a:ext>
            </a:extLst>
          </p:cNvPr>
          <p:cNvSpPr>
            <a:spLocks noGrp="1"/>
          </p:cNvSpPr>
          <p:nvPr>
            <p:ph type="pic" sz="quarter" idx="10"/>
          </p:nvPr>
        </p:nvSpPr>
        <p:spPr>
          <a:xfrm>
            <a:off x="0" y="0"/>
            <a:ext cx="12191999" cy="6858000"/>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12021487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 Left image">
    <p:spTree>
      <p:nvGrpSpPr>
        <p:cNvPr id="1" name=""/>
        <p:cNvGrpSpPr/>
        <p:nvPr/>
      </p:nvGrpSpPr>
      <p:grpSpPr>
        <a:xfrm>
          <a:off x="0" y="0"/>
          <a:ext cx="0" cy="0"/>
          <a:chOff x="0" y="0"/>
          <a:chExt cx="0" cy="0"/>
        </a:xfrm>
      </p:grpSpPr>
      <p:pic>
        <p:nvPicPr>
          <p:cNvPr id="17" name="Picture 16" descr="Shape, circle&#10;&#10;Description automatically generated">
            <a:extLst>
              <a:ext uri="{FF2B5EF4-FFF2-40B4-BE49-F238E27FC236}">
                <a16:creationId xmlns:a16="http://schemas.microsoft.com/office/drawing/2014/main" id="{89214C09-98DD-0A49-B06F-AC4822A562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55613" y="3658811"/>
            <a:ext cx="2436387" cy="2788507"/>
          </a:xfrm>
          <a:prstGeom prst="rect">
            <a:avLst/>
          </a:prstGeom>
        </p:spPr>
      </p:pic>
      <p:pic>
        <p:nvPicPr>
          <p:cNvPr id="6" name="Picture 5">
            <a:extLst>
              <a:ext uri="{FF2B5EF4-FFF2-40B4-BE49-F238E27FC236}">
                <a16:creationId xmlns:a16="http://schemas.microsoft.com/office/drawing/2014/main" id="{DFB07AAB-DFA8-7747-B0AB-8AFE607E9E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550148" cy="1728132"/>
          </a:xfrm>
          <a:prstGeom prst="rect">
            <a:avLst/>
          </a:prstGeom>
        </p:spPr>
      </p:pic>
      <p:sp>
        <p:nvSpPr>
          <p:cNvPr id="9" name="Picture Placeholder 8">
            <a:extLst>
              <a:ext uri="{FF2B5EF4-FFF2-40B4-BE49-F238E27FC236}">
                <a16:creationId xmlns:a16="http://schemas.microsoft.com/office/drawing/2014/main" id="{9FF6FC84-DD3B-064C-B507-6104AB8062E2}"/>
              </a:ext>
            </a:extLst>
          </p:cNvPr>
          <p:cNvSpPr>
            <a:spLocks noGrp="1"/>
          </p:cNvSpPr>
          <p:nvPr>
            <p:ph type="pic" sz="quarter" idx="12" hasCustomPrompt="1"/>
          </p:nvPr>
        </p:nvSpPr>
        <p:spPr>
          <a:xfrm>
            <a:off x="318516" y="1987033"/>
            <a:ext cx="5282184" cy="4604508"/>
          </a:xfrm>
          <a:prstGeom prst="rect">
            <a:avLst/>
          </a:prstGeom>
        </p:spPr>
        <p:txBody>
          <a:bodyPr/>
          <a:lstStyle/>
          <a:p>
            <a:r>
              <a:rPr lang="en-IS"/>
              <a:t>Insert photo</a:t>
            </a:r>
          </a:p>
        </p:txBody>
      </p:sp>
      <p:pic>
        <p:nvPicPr>
          <p:cNvPr id="13" name="Picture 12">
            <a:extLst>
              <a:ext uri="{FF2B5EF4-FFF2-40B4-BE49-F238E27FC236}">
                <a16:creationId xmlns:a16="http://schemas.microsoft.com/office/drawing/2014/main" id="{3FE64919-C742-8F42-A3D7-F71C052CD498}"/>
              </a:ext>
            </a:extLst>
          </p:cNvPr>
          <p:cNvPicPr>
            <a:picLocks noChangeAspect="1"/>
          </p:cNvPicPr>
          <p:nvPr userDrawn="1"/>
        </p:nvPicPr>
        <p:blipFill>
          <a:blip r:embed="rId4"/>
          <a:stretch>
            <a:fillRect/>
          </a:stretch>
        </p:blipFill>
        <p:spPr>
          <a:xfrm>
            <a:off x="10734079" y="226156"/>
            <a:ext cx="1457921" cy="612843"/>
          </a:xfrm>
          <a:prstGeom prst="rect">
            <a:avLst/>
          </a:prstGeom>
        </p:spPr>
      </p:pic>
      <p:sp>
        <p:nvSpPr>
          <p:cNvPr id="30" name="Text Placeholder 9">
            <a:extLst>
              <a:ext uri="{FF2B5EF4-FFF2-40B4-BE49-F238E27FC236}">
                <a16:creationId xmlns:a16="http://schemas.microsoft.com/office/drawing/2014/main" id="{D3EA3FEA-DADB-904F-9A7E-D18F028EA78C}"/>
              </a:ext>
            </a:extLst>
          </p:cNvPr>
          <p:cNvSpPr>
            <a:spLocks noGrp="1"/>
          </p:cNvSpPr>
          <p:nvPr>
            <p:ph type="body" sz="quarter" idx="14"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sp>
        <p:nvSpPr>
          <p:cNvPr id="32" name="Text Placeholder 22">
            <a:extLst>
              <a:ext uri="{FF2B5EF4-FFF2-40B4-BE49-F238E27FC236}">
                <a16:creationId xmlns:a16="http://schemas.microsoft.com/office/drawing/2014/main" id="{95ABA20F-0679-8146-AD7C-A70DA5D90D03}"/>
              </a:ext>
            </a:extLst>
          </p:cNvPr>
          <p:cNvSpPr>
            <a:spLocks noGrp="1"/>
          </p:cNvSpPr>
          <p:nvPr>
            <p:ph type="body" sz="quarter" idx="15" hasCustomPrompt="1"/>
          </p:nvPr>
        </p:nvSpPr>
        <p:spPr>
          <a:xfrm>
            <a:off x="5919216" y="1060315"/>
            <a:ext cx="5895391" cy="5064819"/>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34" name="Picture 33">
            <a:extLst>
              <a:ext uri="{FF2B5EF4-FFF2-40B4-BE49-F238E27FC236}">
                <a16:creationId xmlns:a16="http://schemas.microsoft.com/office/drawing/2014/main" id="{091C7217-228B-8649-8197-5A81FBE1B3C9}"/>
              </a:ext>
            </a:extLst>
          </p:cNvPr>
          <p:cNvPicPr>
            <a:picLocks noChangeAspect="1"/>
          </p:cNvPicPr>
          <p:nvPr userDrawn="1"/>
        </p:nvPicPr>
        <p:blipFill>
          <a:blip r:embed="rId5"/>
          <a:stretch>
            <a:fillRect/>
          </a:stretch>
        </p:blipFill>
        <p:spPr>
          <a:xfrm rot="10800000">
            <a:off x="5919216" y="6447318"/>
            <a:ext cx="6272784" cy="410682"/>
          </a:xfrm>
          <a:prstGeom prst="rect">
            <a:avLst/>
          </a:prstGeom>
        </p:spPr>
      </p:pic>
    </p:spTree>
    <p:extLst>
      <p:ext uri="{BB962C8B-B14F-4D97-AF65-F5344CB8AC3E}">
        <p14:creationId xmlns:p14="http://schemas.microsoft.com/office/powerpoint/2010/main" val="3334328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slid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BEB495D-D33F-4B67-34F3-3B068AE15E02}"/>
              </a:ext>
            </a:extLst>
          </p:cNvPr>
          <p:cNvSpPr/>
          <p:nvPr userDrawn="1"/>
        </p:nvSpPr>
        <p:spPr>
          <a:xfrm>
            <a:off x="0" y="0"/>
            <a:ext cx="3546505" cy="1563880"/>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Picture Placeholder 4">
            <a:extLst>
              <a:ext uri="{FF2B5EF4-FFF2-40B4-BE49-F238E27FC236}">
                <a16:creationId xmlns:a16="http://schemas.microsoft.com/office/drawing/2014/main" id="{97FAA307-5791-943D-C4EB-9270E7C244EE}"/>
              </a:ext>
            </a:extLst>
          </p:cNvPr>
          <p:cNvSpPr>
            <a:spLocks noGrp="1"/>
          </p:cNvSpPr>
          <p:nvPr>
            <p:ph type="pic" sz="quarter" idx="10"/>
          </p:nvPr>
        </p:nvSpPr>
        <p:spPr>
          <a:xfrm>
            <a:off x="411998" y="405321"/>
            <a:ext cx="4291605" cy="4328398"/>
          </a:xfrm>
          <a:prstGeom prst="rect">
            <a:avLst/>
          </a:prstGeom>
          <a:ln w="15875">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US"/>
              <a:t>Click icon to add picture</a:t>
            </a:r>
            <a:endParaRPr lang="en-IS"/>
          </a:p>
        </p:txBody>
      </p:sp>
      <p:sp>
        <p:nvSpPr>
          <p:cNvPr id="15" name="Text Placeholder 14">
            <a:extLst>
              <a:ext uri="{FF2B5EF4-FFF2-40B4-BE49-F238E27FC236}">
                <a16:creationId xmlns:a16="http://schemas.microsoft.com/office/drawing/2014/main" id="{7AF329F6-A362-EF03-A812-B1B618ADC898}"/>
              </a:ext>
            </a:extLst>
          </p:cNvPr>
          <p:cNvSpPr>
            <a:spLocks noGrp="1"/>
          </p:cNvSpPr>
          <p:nvPr>
            <p:ph type="body" sz="quarter" idx="11" hasCustomPrompt="1"/>
          </p:nvPr>
        </p:nvSpPr>
        <p:spPr>
          <a:xfrm>
            <a:off x="411998" y="5162399"/>
            <a:ext cx="6967370" cy="536559"/>
          </a:xfrm>
          <a:prstGeom prst="rect">
            <a:avLst/>
          </a:prstGeom>
        </p:spPr>
        <p:txBody>
          <a:bodyPr/>
          <a:lstStyle>
            <a:lvl1pPr marL="0" indent="0">
              <a:buNone/>
              <a:defRPr sz="3200" b="1">
                <a:solidFill>
                  <a:srgbClr val="F6C370"/>
                </a:solidFill>
                <a:latin typeface="Segoe UI" panose="020B0502040204020203" pitchFamily="34" charset="0"/>
                <a:cs typeface="Segoe UI" panose="020B0502040204020203" pitchFamily="34" charset="0"/>
              </a:defRPr>
            </a:lvl1pPr>
          </a:lstStyle>
          <a:p>
            <a:pPr lvl="0"/>
            <a:r>
              <a:rPr lang="en-GB"/>
              <a:t>Insert speaker name</a:t>
            </a:r>
            <a:endParaRPr lang="en-IS"/>
          </a:p>
        </p:txBody>
      </p:sp>
      <p:sp>
        <p:nvSpPr>
          <p:cNvPr id="16" name="Text Placeholder 14">
            <a:extLst>
              <a:ext uri="{FF2B5EF4-FFF2-40B4-BE49-F238E27FC236}">
                <a16:creationId xmlns:a16="http://schemas.microsoft.com/office/drawing/2014/main" id="{F5128807-5C86-2618-AED8-CD0BC59C1166}"/>
              </a:ext>
            </a:extLst>
          </p:cNvPr>
          <p:cNvSpPr>
            <a:spLocks noGrp="1"/>
          </p:cNvSpPr>
          <p:nvPr>
            <p:ph type="body" sz="quarter" idx="12" hasCustomPrompt="1"/>
          </p:nvPr>
        </p:nvSpPr>
        <p:spPr>
          <a:xfrm>
            <a:off x="411998" y="5698959"/>
            <a:ext cx="6967370" cy="376360"/>
          </a:xfrm>
          <a:prstGeom prst="rect">
            <a:avLst/>
          </a:prstGeom>
        </p:spPr>
        <p:txBody>
          <a:bodyPr/>
          <a:lstStyle>
            <a:lvl1pPr marL="0" indent="0">
              <a:buNone/>
              <a:defRPr sz="2400" b="0">
                <a:solidFill>
                  <a:schemeClr val="bg1"/>
                </a:solidFill>
                <a:latin typeface="Segoe UI" panose="020B0502040204020203" pitchFamily="34" charset="0"/>
                <a:cs typeface="Segoe UI" panose="020B0502040204020203" pitchFamily="34" charset="0"/>
              </a:defRPr>
            </a:lvl1pPr>
          </a:lstStyle>
          <a:p>
            <a:pPr lvl="0"/>
            <a:r>
              <a:rPr lang="en-GB"/>
              <a:t>Job title</a:t>
            </a:r>
            <a:endParaRPr lang="en-IS"/>
          </a:p>
        </p:txBody>
      </p:sp>
      <p:sp>
        <p:nvSpPr>
          <p:cNvPr id="17" name="Text Placeholder 14">
            <a:extLst>
              <a:ext uri="{FF2B5EF4-FFF2-40B4-BE49-F238E27FC236}">
                <a16:creationId xmlns:a16="http://schemas.microsoft.com/office/drawing/2014/main" id="{B08A129B-8A0B-082D-128A-76A825E51776}"/>
              </a:ext>
            </a:extLst>
          </p:cNvPr>
          <p:cNvSpPr>
            <a:spLocks noGrp="1"/>
          </p:cNvSpPr>
          <p:nvPr>
            <p:ph type="body" sz="quarter" idx="13" hasCustomPrompt="1"/>
          </p:nvPr>
        </p:nvSpPr>
        <p:spPr>
          <a:xfrm>
            <a:off x="411998" y="6076319"/>
            <a:ext cx="6967370" cy="323894"/>
          </a:xfrm>
          <a:prstGeom prst="rect">
            <a:avLst/>
          </a:prstGeom>
        </p:spPr>
        <p:txBody>
          <a:bodyPr/>
          <a:lstStyle>
            <a:lvl1pPr marL="0" indent="0">
              <a:buNone/>
              <a:defRPr sz="1800" b="0">
                <a:solidFill>
                  <a:srgbClr val="29B4A9"/>
                </a:solidFill>
                <a:latin typeface="Segoe UI" panose="020B0502040204020203" pitchFamily="34" charset="0"/>
                <a:cs typeface="Segoe UI" panose="020B0502040204020203" pitchFamily="34" charset="0"/>
              </a:defRPr>
            </a:lvl1pPr>
          </a:lstStyle>
          <a:p>
            <a:pPr lvl="0"/>
            <a:r>
              <a:rPr lang="en-GB"/>
              <a:t>Email address</a:t>
            </a:r>
            <a:endParaRPr lang="en-IS"/>
          </a:p>
        </p:txBody>
      </p:sp>
      <p:sp>
        <p:nvSpPr>
          <p:cNvPr id="18" name="Rectangle 17">
            <a:extLst>
              <a:ext uri="{FF2B5EF4-FFF2-40B4-BE49-F238E27FC236}">
                <a16:creationId xmlns:a16="http://schemas.microsoft.com/office/drawing/2014/main" id="{BA39651B-F780-6177-DDDC-B62AC38E5F11}"/>
              </a:ext>
            </a:extLst>
          </p:cNvPr>
          <p:cNvSpPr/>
          <p:nvPr userDrawn="1"/>
        </p:nvSpPr>
        <p:spPr>
          <a:xfrm rot="13500000">
            <a:off x="6824148" y="1779113"/>
            <a:ext cx="3247308" cy="3247308"/>
          </a:xfrm>
          <a:prstGeom prst="rect">
            <a:avLst/>
          </a:prstGeom>
          <a:gradFill>
            <a:gsLst>
              <a:gs pos="100000">
                <a:srgbClr val="361D5C">
                  <a:alpha val="0"/>
                </a:srgbClr>
              </a:gs>
              <a:gs pos="0">
                <a:srgbClr val="361D5C">
                  <a:alpha val="0"/>
                </a:srgbClr>
              </a:gs>
              <a:gs pos="50000">
                <a:srgbClr val="361D5C">
                  <a:alpha val="49617"/>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9" name="Straight Connector 18">
            <a:extLst>
              <a:ext uri="{FF2B5EF4-FFF2-40B4-BE49-F238E27FC236}">
                <a16:creationId xmlns:a16="http://schemas.microsoft.com/office/drawing/2014/main" id="{1352EB82-A26E-55FC-EB98-F4D470741FBE}"/>
              </a:ext>
            </a:extLst>
          </p:cNvPr>
          <p:cNvCxnSpPr>
            <a:cxnSpLocks/>
          </p:cNvCxnSpPr>
          <p:nvPr userDrawn="1"/>
        </p:nvCxnSpPr>
        <p:spPr>
          <a:xfrm>
            <a:off x="9537178" y="5310835"/>
            <a:ext cx="457200" cy="457200"/>
          </a:xfrm>
          <a:prstGeom prst="line">
            <a:avLst/>
          </a:prstGeom>
          <a:ln>
            <a:gradFill>
              <a:gsLst>
                <a:gs pos="0">
                  <a:srgbClr val="F6C370"/>
                </a:gs>
                <a:gs pos="100000">
                  <a:srgbClr val="F6C37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C108595-8474-4165-2009-68EEDE3FFDA5}"/>
              </a:ext>
            </a:extLst>
          </p:cNvPr>
          <p:cNvCxnSpPr>
            <a:cxnSpLocks/>
          </p:cNvCxnSpPr>
          <p:nvPr userDrawn="1"/>
        </p:nvCxnSpPr>
        <p:spPr>
          <a:xfrm flipH="1">
            <a:off x="6675510" y="405321"/>
            <a:ext cx="1772290" cy="1772290"/>
          </a:xfrm>
          <a:prstGeom prst="line">
            <a:avLst/>
          </a:prstGeom>
          <a:ln>
            <a:gradFill>
              <a:gsLst>
                <a:gs pos="99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A9459DF-BAB2-B778-5DBF-5D0AB1E37F4A}"/>
              </a:ext>
            </a:extLst>
          </p:cNvPr>
          <p:cNvCxnSpPr>
            <a:cxnSpLocks/>
          </p:cNvCxnSpPr>
          <p:nvPr userDrawn="1"/>
        </p:nvCxnSpPr>
        <p:spPr>
          <a:xfrm flipV="1">
            <a:off x="8447800" y="5310836"/>
            <a:ext cx="1089377" cy="1089377"/>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DB62BD37-2F52-0A73-67D5-3B0A1BC471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065064" y="176833"/>
            <a:ext cx="1966516" cy="809741"/>
          </a:xfrm>
          <a:prstGeom prst="rect">
            <a:avLst/>
          </a:prstGeom>
        </p:spPr>
      </p:pic>
      <p:sp>
        <p:nvSpPr>
          <p:cNvPr id="26" name="Text Placeholder 2">
            <a:extLst>
              <a:ext uri="{FF2B5EF4-FFF2-40B4-BE49-F238E27FC236}">
                <a16:creationId xmlns:a16="http://schemas.microsoft.com/office/drawing/2014/main" id="{2F43E51A-747A-C23E-E965-ACDDCAD8547C}"/>
              </a:ext>
            </a:extLst>
          </p:cNvPr>
          <p:cNvSpPr>
            <a:spLocks noGrp="1"/>
          </p:cNvSpPr>
          <p:nvPr>
            <p:ph type="body" sz="quarter" idx="14" hasCustomPrompt="1"/>
          </p:nvPr>
        </p:nvSpPr>
        <p:spPr>
          <a:xfrm>
            <a:off x="5249033" y="2479536"/>
            <a:ext cx="6397536" cy="624611"/>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a:t>Presentation title</a:t>
            </a:r>
            <a:endParaRPr lang="en-IS"/>
          </a:p>
        </p:txBody>
      </p:sp>
    </p:spTree>
    <p:extLst>
      <p:ext uri="{BB962C8B-B14F-4D97-AF65-F5344CB8AC3E}">
        <p14:creationId xmlns:p14="http://schemas.microsoft.com/office/powerpoint/2010/main" val="8157301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asic title and text">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7" name="Text Placeholder 22">
            <a:extLst>
              <a:ext uri="{FF2B5EF4-FFF2-40B4-BE49-F238E27FC236}">
                <a16:creationId xmlns:a16="http://schemas.microsoft.com/office/drawing/2014/main" id="{48E298CB-16C6-624D-A6D1-435E625C7616}"/>
              </a:ext>
            </a:extLst>
          </p:cNvPr>
          <p:cNvSpPr>
            <a:spLocks noGrp="1"/>
          </p:cNvSpPr>
          <p:nvPr>
            <p:ph type="body" sz="quarter" idx="13" hasCustomPrompt="1"/>
          </p:nvPr>
        </p:nvSpPr>
        <p:spPr>
          <a:xfrm>
            <a:off x="979568" y="1060316"/>
            <a:ext cx="10857298" cy="4990288"/>
          </a:xfrm>
          <a:prstGeom prst="rect">
            <a:avLst/>
          </a:prstGeom>
        </p:spPr>
        <p:txBody>
          <a:bodyPr/>
          <a:lstStyle>
            <a:lvl1pPr marL="0">
              <a:spcBef>
                <a:spcPts val="1200"/>
              </a:spcBef>
              <a:buNone/>
              <a:defRPr sz="20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a:t>Click to add text</a:t>
            </a:r>
            <a:endParaRPr lang="en-IS"/>
          </a:p>
        </p:txBody>
      </p:sp>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Tree>
    <p:extLst>
      <p:ext uri="{BB962C8B-B14F-4D97-AF65-F5344CB8AC3E}">
        <p14:creationId xmlns:p14="http://schemas.microsoft.com/office/powerpoint/2010/main" val="732680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7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ext 2">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297220A-1F5B-AA3B-4F9E-759DB5301ADF}"/>
              </a:ext>
            </a:extLst>
          </p:cNvPr>
          <p:cNvSpPr txBox="1">
            <a:spLocks noGrp="1"/>
          </p:cNvSpPr>
          <p:nvPr>
            <p:ph type="body" sz="quarter" idx="4294967295"/>
          </p:nvPr>
        </p:nvSpPr>
        <p:spPr>
          <a:xfrm>
            <a:off x="340293" y="997528"/>
            <a:ext cx="11484278" cy="5428673"/>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GB" sz="2400" b="0" i="0" u="none" strike="noStrike" cap="none" spc="0" baseline="0">
                <a:solidFill>
                  <a:srgbClr val="323133"/>
                </a:solidFill>
                <a:uFillTx/>
                <a:latin typeface="Segoe UI" pitchFamily="34"/>
                <a:cs typeface="Segoe UI" pitchFamily="34"/>
              </a:defRPr>
            </a:lvl1pPr>
          </a:lstStyle>
          <a:p>
            <a:pPr lvl="0"/>
            <a:r>
              <a:rPr lang="en-GB"/>
              <a:t>Click to edit text</a:t>
            </a:r>
            <a:endParaRPr lang="en-IS"/>
          </a:p>
        </p:txBody>
      </p:sp>
      <p:sp>
        <p:nvSpPr>
          <p:cNvPr id="3" name="Title Placeholder 12">
            <a:extLst>
              <a:ext uri="{FF2B5EF4-FFF2-40B4-BE49-F238E27FC236}">
                <a16:creationId xmlns:a16="http://schemas.microsoft.com/office/drawing/2014/main" id="{70015DF6-6435-B6F0-3680-664643908650}"/>
              </a:ext>
            </a:extLst>
          </p:cNvPr>
          <p:cNvSpPr txBox="1">
            <a:spLocks noGrp="1"/>
          </p:cNvSpPr>
          <p:nvPr>
            <p:ph type="title"/>
          </p:nvPr>
        </p:nvSpPr>
        <p:spPr>
          <a:xfrm>
            <a:off x="340293" y="212186"/>
            <a:ext cx="11484278" cy="588635"/>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en-GB" sz="4000" b="1" i="0" u="none" strike="noStrike" cap="none" spc="0" baseline="0">
                <a:solidFill>
                  <a:srgbClr val="361D5C"/>
                </a:solidFill>
                <a:uFillTx/>
                <a:latin typeface="Segoe UI" pitchFamily="34"/>
                <a:cs typeface="Segoe UI" pitchFamily="34"/>
              </a:defRPr>
            </a:lvl1pPr>
          </a:lstStyle>
          <a:p>
            <a:pPr lvl="0"/>
            <a:r>
              <a:rPr lang="en-GB"/>
              <a:t>Insert slide title</a:t>
            </a:r>
            <a:endParaRPr lang="en-IS"/>
          </a:p>
        </p:txBody>
      </p:sp>
      <p:pic>
        <p:nvPicPr>
          <p:cNvPr id="4" name="Graphic 12">
            <a:extLst>
              <a:ext uri="{FF2B5EF4-FFF2-40B4-BE49-F238E27FC236}">
                <a16:creationId xmlns:a16="http://schemas.microsoft.com/office/drawing/2014/main" id="{BF8C59BF-BF74-2212-65B0-F94DA6EE401D}"/>
              </a:ext>
            </a:extLst>
          </p:cNvPr>
          <p:cNvPicPr>
            <a:picLocks noChangeAspect="1"/>
          </p:cNvPicPr>
          <p:nvPr/>
        </p:nvPicPr>
        <p:blipFill>
          <a:blip r:embed="rId2">
            <a:extLst>
              <a:ext uri="{96DAC541-7B7A-43D3-8B79-37D633B846F1}">
                <asvg:svgBlip xmlns:asvg="http://schemas.microsoft.com/office/drawing/2016/SVG/main" r:embed="rId3"/>
              </a:ext>
            </a:extLst>
          </a:blip>
          <a:srcRect t="15085" r="21253" b="63337"/>
          <a:stretch>
            <a:fillRect/>
          </a:stretch>
        </p:blipFill>
        <p:spPr>
          <a:xfrm>
            <a:off x="7511603" y="5860471"/>
            <a:ext cx="4680392" cy="997528"/>
          </a:xfrm>
          <a:prstGeom prst="rect">
            <a:avLst/>
          </a:prstGeom>
          <a:noFill/>
          <a:ln cap="flat">
            <a:noFill/>
          </a:ln>
        </p:spPr>
      </p:pic>
      <p:grpSp>
        <p:nvGrpSpPr>
          <p:cNvPr id="73" name="Group 3">
            <a:extLst>
              <a:ext uri="{FF2B5EF4-FFF2-40B4-BE49-F238E27FC236}">
                <a16:creationId xmlns:a16="http://schemas.microsoft.com/office/drawing/2014/main" id="{BC7BC809-82EC-8E1D-0C9F-8C79F45123C7}"/>
              </a:ext>
            </a:extLst>
          </p:cNvPr>
          <p:cNvGrpSpPr/>
          <p:nvPr userDrawn="1"/>
        </p:nvGrpSpPr>
        <p:grpSpPr>
          <a:xfrm>
            <a:off x="9448168" y="6253789"/>
            <a:ext cx="1231126" cy="378552"/>
            <a:chOff x="10610584" y="331617"/>
            <a:chExt cx="1231126" cy="378552"/>
          </a:xfrm>
        </p:grpSpPr>
        <p:grpSp>
          <p:nvGrpSpPr>
            <p:cNvPr id="74" name="Graphic 1">
              <a:extLst>
                <a:ext uri="{FF2B5EF4-FFF2-40B4-BE49-F238E27FC236}">
                  <a16:creationId xmlns:a16="http://schemas.microsoft.com/office/drawing/2014/main" id="{4D6D6E92-729D-BAE3-418F-B4F59DA7AA75}"/>
                </a:ext>
              </a:extLst>
            </p:cNvPr>
            <p:cNvGrpSpPr/>
            <p:nvPr/>
          </p:nvGrpSpPr>
          <p:grpSpPr>
            <a:xfrm>
              <a:off x="10610584" y="331617"/>
              <a:ext cx="1231126" cy="292096"/>
              <a:chOff x="10610584" y="331617"/>
              <a:chExt cx="1231126" cy="292096"/>
            </a:xfrm>
            <a:solidFill>
              <a:schemeClr val="bg1"/>
            </a:solidFill>
          </p:grpSpPr>
          <p:grpSp>
            <p:nvGrpSpPr>
              <p:cNvPr id="95" name="Graphic 1">
                <a:extLst>
                  <a:ext uri="{FF2B5EF4-FFF2-40B4-BE49-F238E27FC236}">
                    <a16:creationId xmlns:a16="http://schemas.microsoft.com/office/drawing/2014/main" id="{1C1616F9-F748-CFA4-C6B2-3A85F954B5E1}"/>
                  </a:ext>
                </a:extLst>
              </p:cNvPr>
              <p:cNvGrpSpPr/>
              <p:nvPr/>
            </p:nvGrpSpPr>
            <p:grpSpPr>
              <a:xfrm>
                <a:off x="10977232" y="373442"/>
                <a:ext cx="864478" cy="163814"/>
                <a:chOff x="10977232" y="373442"/>
                <a:chExt cx="864478" cy="163814"/>
              </a:xfrm>
              <a:grpFill/>
            </p:grpSpPr>
            <p:sp>
              <p:nvSpPr>
                <p:cNvPr id="99" name="Freeform 31">
                  <a:extLst>
                    <a:ext uri="{FF2B5EF4-FFF2-40B4-BE49-F238E27FC236}">
                      <a16:creationId xmlns:a16="http://schemas.microsoft.com/office/drawing/2014/main" id="{5DF814D2-DDD9-FC29-05FE-020BA53E935E}"/>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100" name="Freeform 32">
                  <a:extLst>
                    <a:ext uri="{FF2B5EF4-FFF2-40B4-BE49-F238E27FC236}">
                      <a16:creationId xmlns:a16="http://schemas.microsoft.com/office/drawing/2014/main" id="{765E32F8-396F-1072-13F0-F79AE74CEF30}"/>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101" name="Freeform 33">
                  <a:extLst>
                    <a:ext uri="{FF2B5EF4-FFF2-40B4-BE49-F238E27FC236}">
                      <a16:creationId xmlns:a16="http://schemas.microsoft.com/office/drawing/2014/main" id="{C4EB51FE-4692-A11F-593E-0CC301FC6D92}"/>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102" name="Freeform 34">
                  <a:extLst>
                    <a:ext uri="{FF2B5EF4-FFF2-40B4-BE49-F238E27FC236}">
                      <a16:creationId xmlns:a16="http://schemas.microsoft.com/office/drawing/2014/main" id="{EB734C17-A656-0EAB-A889-EEFD9CF6C9C0}"/>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103" name="Freeform 35">
                  <a:extLst>
                    <a:ext uri="{FF2B5EF4-FFF2-40B4-BE49-F238E27FC236}">
                      <a16:creationId xmlns:a16="http://schemas.microsoft.com/office/drawing/2014/main" id="{2A26AA70-33C0-C0B3-2FB3-7F577BF88DA2}"/>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104" name="Freeform 36">
                  <a:extLst>
                    <a:ext uri="{FF2B5EF4-FFF2-40B4-BE49-F238E27FC236}">
                      <a16:creationId xmlns:a16="http://schemas.microsoft.com/office/drawing/2014/main" id="{54AF983B-1DEC-04FA-FB9C-B3B5650128F6}"/>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105" name="Freeform 37">
                  <a:extLst>
                    <a:ext uri="{FF2B5EF4-FFF2-40B4-BE49-F238E27FC236}">
                      <a16:creationId xmlns:a16="http://schemas.microsoft.com/office/drawing/2014/main" id="{53F0A795-AF43-FA08-DC70-C7B537D8E93D}"/>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106" name="Freeform 38">
                  <a:extLst>
                    <a:ext uri="{FF2B5EF4-FFF2-40B4-BE49-F238E27FC236}">
                      <a16:creationId xmlns:a16="http://schemas.microsoft.com/office/drawing/2014/main" id="{6B439E81-3CFB-EEBF-7C06-228C84779AC5}"/>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96" name="Graphic 1">
                <a:extLst>
                  <a:ext uri="{FF2B5EF4-FFF2-40B4-BE49-F238E27FC236}">
                    <a16:creationId xmlns:a16="http://schemas.microsoft.com/office/drawing/2014/main" id="{6950FBC4-3C6F-2968-5E44-76C06EFA463C}"/>
                  </a:ext>
                </a:extLst>
              </p:cNvPr>
              <p:cNvGrpSpPr/>
              <p:nvPr/>
            </p:nvGrpSpPr>
            <p:grpSpPr>
              <a:xfrm>
                <a:off x="10610584" y="331617"/>
                <a:ext cx="291422" cy="292096"/>
                <a:chOff x="10610584" y="331617"/>
                <a:chExt cx="291422" cy="292096"/>
              </a:xfrm>
              <a:grpFill/>
            </p:grpSpPr>
            <p:sp>
              <p:nvSpPr>
                <p:cNvPr id="97" name="Freeform 29">
                  <a:extLst>
                    <a:ext uri="{FF2B5EF4-FFF2-40B4-BE49-F238E27FC236}">
                      <a16:creationId xmlns:a16="http://schemas.microsoft.com/office/drawing/2014/main" id="{3B6783F9-78EA-4297-CF98-5E22C18CC06D}"/>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98" name="Freeform 30">
                  <a:extLst>
                    <a:ext uri="{FF2B5EF4-FFF2-40B4-BE49-F238E27FC236}">
                      <a16:creationId xmlns:a16="http://schemas.microsoft.com/office/drawing/2014/main" id="{DDBB357C-52E3-ECA3-C9D7-C94BBCABBED4}"/>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75" name="Graphic 1">
              <a:extLst>
                <a:ext uri="{FF2B5EF4-FFF2-40B4-BE49-F238E27FC236}">
                  <a16:creationId xmlns:a16="http://schemas.microsoft.com/office/drawing/2014/main" id="{8BDC28FB-1200-7AF6-A3A9-D08F21AA9CD4}"/>
                </a:ext>
              </a:extLst>
            </p:cNvPr>
            <p:cNvGrpSpPr/>
            <p:nvPr/>
          </p:nvGrpSpPr>
          <p:grpSpPr>
            <a:xfrm>
              <a:off x="10977294" y="598174"/>
              <a:ext cx="847919" cy="111995"/>
              <a:chOff x="10977294" y="598174"/>
              <a:chExt cx="847919" cy="111995"/>
            </a:xfrm>
            <a:solidFill>
              <a:schemeClr val="bg1"/>
            </a:solidFill>
          </p:grpSpPr>
          <p:grpSp>
            <p:nvGrpSpPr>
              <p:cNvPr id="76" name="Graphic 1">
                <a:extLst>
                  <a:ext uri="{FF2B5EF4-FFF2-40B4-BE49-F238E27FC236}">
                    <a16:creationId xmlns:a16="http://schemas.microsoft.com/office/drawing/2014/main" id="{B29150DA-733A-CE1E-B0A1-EB8EBB9A34B7}"/>
                  </a:ext>
                </a:extLst>
              </p:cNvPr>
              <p:cNvGrpSpPr/>
              <p:nvPr/>
            </p:nvGrpSpPr>
            <p:grpSpPr>
              <a:xfrm>
                <a:off x="10977294" y="623621"/>
                <a:ext cx="847919" cy="75291"/>
                <a:chOff x="10977294" y="623621"/>
                <a:chExt cx="847919" cy="75291"/>
              </a:xfrm>
              <a:grpFill/>
            </p:grpSpPr>
            <p:sp>
              <p:nvSpPr>
                <p:cNvPr id="85" name="Freeform 17">
                  <a:extLst>
                    <a:ext uri="{FF2B5EF4-FFF2-40B4-BE49-F238E27FC236}">
                      <a16:creationId xmlns:a16="http://schemas.microsoft.com/office/drawing/2014/main" id="{C129D267-77F1-E38F-6496-5C74B3FDD393}"/>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86" name="Freeform 18">
                  <a:extLst>
                    <a:ext uri="{FF2B5EF4-FFF2-40B4-BE49-F238E27FC236}">
                      <a16:creationId xmlns:a16="http://schemas.microsoft.com/office/drawing/2014/main" id="{2857BA07-AF11-CD8A-45D3-BB1A8CC5BD78}"/>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87" name="Freeform 19">
                  <a:extLst>
                    <a:ext uri="{FF2B5EF4-FFF2-40B4-BE49-F238E27FC236}">
                      <a16:creationId xmlns:a16="http://schemas.microsoft.com/office/drawing/2014/main" id="{B1D5A906-8E13-F491-5405-ADDE41881E55}"/>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88" name="Freeform 20">
                  <a:extLst>
                    <a:ext uri="{FF2B5EF4-FFF2-40B4-BE49-F238E27FC236}">
                      <a16:creationId xmlns:a16="http://schemas.microsoft.com/office/drawing/2014/main" id="{D1C35B3F-3C3F-0D10-FEB8-2FA09775822B}"/>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89" name="Freeform 21">
                  <a:extLst>
                    <a:ext uri="{FF2B5EF4-FFF2-40B4-BE49-F238E27FC236}">
                      <a16:creationId xmlns:a16="http://schemas.microsoft.com/office/drawing/2014/main" id="{345389A4-A6EC-92D7-C1A4-E997AADCE3C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90" name="Freeform 22">
                  <a:extLst>
                    <a:ext uri="{FF2B5EF4-FFF2-40B4-BE49-F238E27FC236}">
                      <a16:creationId xmlns:a16="http://schemas.microsoft.com/office/drawing/2014/main" id="{050F8B99-6C11-F3FB-54C6-C37012888218}"/>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91" name="Graphic 1">
                  <a:extLst>
                    <a:ext uri="{FF2B5EF4-FFF2-40B4-BE49-F238E27FC236}">
                      <a16:creationId xmlns:a16="http://schemas.microsoft.com/office/drawing/2014/main" id="{28960B40-7F59-9B1D-5712-CA1E6CFC530A}"/>
                    </a:ext>
                  </a:extLst>
                </p:cNvPr>
                <p:cNvGrpSpPr/>
                <p:nvPr/>
              </p:nvGrpSpPr>
              <p:grpSpPr>
                <a:xfrm>
                  <a:off x="10977294" y="623621"/>
                  <a:ext cx="97294" cy="54872"/>
                  <a:chOff x="10977294" y="623621"/>
                  <a:chExt cx="97294" cy="54872"/>
                </a:xfrm>
                <a:grpFill/>
              </p:grpSpPr>
              <p:sp>
                <p:nvSpPr>
                  <p:cNvPr id="93" name="Freeform 25">
                    <a:extLst>
                      <a:ext uri="{FF2B5EF4-FFF2-40B4-BE49-F238E27FC236}">
                        <a16:creationId xmlns:a16="http://schemas.microsoft.com/office/drawing/2014/main" id="{C61B0AC6-A15C-D972-CA39-2C14F0D38C5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94" name="Freeform 26">
                    <a:extLst>
                      <a:ext uri="{FF2B5EF4-FFF2-40B4-BE49-F238E27FC236}">
                        <a16:creationId xmlns:a16="http://schemas.microsoft.com/office/drawing/2014/main" id="{E3B0FD3E-D07D-EDC8-A585-CCCFAE7F7C84}"/>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92" name="Freeform 24">
                  <a:extLst>
                    <a:ext uri="{FF2B5EF4-FFF2-40B4-BE49-F238E27FC236}">
                      <a16:creationId xmlns:a16="http://schemas.microsoft.com/office/drawing/2014/main" id="{C476D4E7-81EA-D501-D340-506677F9E184}"/>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77" name="Graphic 1">
                <a:extLst>
                  <a:ext uri="{FF2B5EF4-FFF2-40B4-BE49-F238E27FC236}">
                    <a16:creationId xmlns:a16="http://schemas.microsoft.com/office/drawing/2014/main" id="{A09FEB8B-77EF-B8A6-6F0D-3982493FF3A5}"/>
                  </a:ext>
                </a:extLst>
              </p:cNvPr>
              <p:cNvGrpSpPr/>
              <p:nvPr/>
            </p:nvGrpSpPr>
            <p:grpSpPr>
              <a:xfrm>
                <a:off x="11115341" y="598174"/>
                <a:ext cx="267660" cy="111995"/>
                <a:chOff x="11115341" y="598174"/>
                <a:chExt cx="267660" cy="111995"/>
              </a:xfrm>
              <a:grpFill/>
            </p:grpSpPr>
            <p:grpSp>
              <p:nvGrpSpPr>
                <p:cNvPr id="78" name="Graphic 1">
                  <a:extLst>
                    <a:ext uri="{FF2B5EF4-FFF2-40B4-BE49-F238E27FC236}">
                      <a16:creationId xmlns:a16="http://schemas.microsoft.com/office/drawing/2014/main" id="{D3CCD69B-4EC5-8009-C357-332BD6D6A177}"/>
                    </a:ext>
                  </a:extLst>
                </p:cNvPr>
                <p:cNvGrpSpPr/>
                <p:nvPr/>
              </p:nvGrpSpPr>
              <p:grpSpPr>
                <a:xfrm>
                  <a:off x="11115341" y="598174"/>
                  <a:ext cx="267660" cy="111995"/>
                  <a:chOff x="11115341" y="598174"/>
                  <a:chExt cx="267660" cy="111995"/>
                </a:xfrm>
                <a:grpFill/>
              </p:grpSpPr>
              <p:sp>
                <p:nvSpPr>
                  <p:cNvPr id="80" name="Freeform 11">
                    <a:extLst>
                      <a:ext uri="{FF2B5EF4-FFF2-40B4-BE49-F238E27FC236}">
                        <a16:creationId xmlns:a16="http://schemas.microsoft.com/office/drawing/2014/main" id="{8303A171-40C9-6EA0-30ED-E75B1F34545F}"/>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81" name="Freeform 13">
                    <a:extLst>
                      <a:ext uri="{FF2B5EF4-FFF2-40B4-BE49-F238E27FC236}">
                        <a16:creationId xmlns:a16="http://schemas.microsoft.com/office/drawing/2014/main" id="{6A2EE93E-F93F-A4BD-BF2C-D147F5AF1670}"/>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82" name="Freeform 14">
                    <a:extLst>
                      <a:ext uri="{FF2B5EF4-FFF2-40B4-BE49-F238E27FC236}">
                        <a16:creationId xmlns:a16="http://schemas.microsoft.com/office/drawing/2014/main" id="{390F8ADB-CED9-C56F-CC0F-AAD289F19FDC}"/>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83" name="Freeform 15">
                    <a:extLst>
                      <a:ext uri="{FF2B5EF4-FFF2-40B4-BE49-F238E27FC236}">
                        <a16:creationId xmlns:a16="http://schemas.microsoft.com/office/drawing/2014/main" id="{35F1E0D0-3CFD-AA0E-560C-FDE5A16F113A}"/>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84" name="Freeform 16">
                    <a:extLst>
                      <a:ext uri="{FF2B5EF4-FFF2-40B4-BE49-F238E27FC236}">
                        <a16:creationId xmlns:a16="http://schemas.microsoft.com/office/drawing/2014/main" id="{3D4683D9-CC03-2C9F-9C6B-BDEFEF3794E0}"/>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79" name="Freeform 10">
                  <a:extLst>
                    <a:ext uri="{FF2B5EF4-FFF2-40B4-BE49-F238E27FC236}">
                      <a16:creationId xmlns:a16="http://schemas.microsoft.com/office/drawing/2014/main" id="{D8275261-9CC0-8BF8-30E5-E91D5459A9A6}"/>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Tree>
    <p:extLst>
      <p:ext uri="{BB962C8B-B14F-4D97-AF65-F5344CB8AC3E}">
        <p14:creationId xmlns:p14="http://schemas.microsoft.com/office/powerpoint/2010/main" val="858038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ext image 3">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78C2479F-1D2A-CC45-54D2-E5F63163D53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0227" b="21958"/>
          <a:stretch/>
        </p:blipFill>
        <p:spPr>
          <a:xfrm rot="5400000">
            <a:off x="1498914" y="433470"/>
            <a:ext cx="4925616" cy="7923447"/>
          </a:xfrm>
          <a:prstGeom prst="rect">
            <a:avLst/>
          </a:prstGeom>
        </p:spPr>
      </p:pic>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5075296"/>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4F2F6"/>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4691253"/>
          </a:xfrm>
          <a:prstGeom prst="rect">
            <a:avLst/>
          </a:prstGeom>
        </p:spPr>
        <p:txBody>
          <a:bodyPr/>
          <a:lstStyle>
            <a:lvl1pPr>
              <a:defRPr sz="2000">
                <a:latin typeface="Segoe UI" panose="020B0502040204020203"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6253450"/>
            <a:ext cx="1468192" cy="604550"/>
          </a:xfrm>
          <a:prstGeom prst="rect">
            <a:avLst/>
          </a:prstGeom>
        </p:spPr>
      </p:pic>
    </p:spTree>
    <p:extLst>
      <p:ext uri="{BB962C8B-B14F-4D97-AF65-F5344CB8AC3E}">
        <p14:creationId xmlns:p14="http://schemas.microsoft.com/office/powerpoint/2010/main" val="874564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445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BDEDCE82-AC3C-FC49-881A-4158E6CF1A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89305"/>
            <a:ext cx="1008000" cy="372708"/>
          </a:xfrm>
          <a:prstGeom prst="rect">
            <a:avLst/>
          </a:prstGeom>
        </p:spPr>
      </p:pic>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761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1" y="1352550"/>
            <a:ext cx="11484279"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39A094D-326D-C811-8216-2D5EA2BC44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
        <p:nvSpPr>
          <p:cNvPr id="10" name="Rectangle 9">
            <a:extLst>
              <a:ext uri="{FF2B5EF4-FFF2-40B4-BE49-F238E27FC236}">
                <a16:creationId xmlns:a16="http://schemas.microsoft.com/office/drawing/2014/main" id="{E0A31EF8-9C02-C65C-5517-FE232200B4F0}"/>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4087489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A7A9796-70D4-F051-6286-88A912822062}"/>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4" name="Freeform 13">
            <a:extLst>
              <a:ext uri="{FF2B5EF4-FFF2-40B4-BE49-F238E27FC236}">
                <a16:creationId xmlns:a16="http://schemas.microsoft.com/office/drawing/2014/main" id="{CC72C0A1-46D5-2926-AD7B-F2ACE4572520}"/>
              </a:ext>
            </a:extLst>
          </p:cNvPr>
          <p:cNvSpPr/>
          <p:nvPr userDrawn="1"/>
        </p:nvSpPr>
        <p:spPr>
          <a:xfrm flipH="1">
            <a:off x="6822516" y="1493392"/>
            <a:ext cx="5369483" cy="5369482"/>
          </a:xfrm>
          <a:custGeom>
            <a:avLst/>
            <a:gdLst>
              <a:gd name="connsiteX0" fmla="*/ 0 w 5369483"/>
              <a:gd name="connsiteY0" fmla="*/ 0 h 5369482"/>
              <a:gd name="connsiteX1" fmla="*/ 5369483 w 5369483"/>
              <a:gd name="connsiteY1" fmla="*/ 5369482 h 5369482"/>
              <a:gd name="connsiteX2" fmla="*/ 2251404 w 5369483"/>
              <a:gd name="connsiteY2" fmla="*/ 5369482 h 5369482"/>
              <a:gd name="connsiteX3" fmla="*/ 0 w 5369483"/>
              <a:gd name="connsiteY3" fmla="*/ 3118079 h 5369482"/>
            </a:gdLst>
            <a:ahLst/>
            <a:cxnLst>
              <a:cxn ang="0">
                <a:pos x="connsiteX0" y="connsiteY0"/>
              </a:cxn>
              <a:cxn ang="0">
                <a:pos x="connsiteX1" y="connsiteY1"/>
              </a:cxn>
              <a:cxn ang="0">
                <a:pos x="connsiteX2" y="connsiteY2"/>
              </a:cxn>
              <a:cxn ang="0">
                <a:pos x="connsiteX3" y="connsiteY3"/>
              </a:cxn>
            </a:cxnLst>
            <a:rect l="l" t="t" r="r" b="b"/>
            <a:pathLst>
              <a:path w="5369483" h="5369482">
                <a:moveTo>
                  <a:pt x="0" y="0"/>
                </a:moveTo>
                <a:lnTo>
                  <a:pt x="5369483" y="5369482"/>
                </a:lnTo>
                <a:lnTo>
                  <a:pt x="2251404" y="5369482"/>
                </a:lnTo>
                <a:lnTo>
                  <a:pt x="0" y="3118079"/>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0" y="488601"/>
            <a:ext cx="11511417"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0" y="1352550"/>
            <a:ext cx="5584521"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6267189" y="1352550"/>
            <a:ext cx="5584518" cy="5073650"/>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cxnSp>
        <p:nvCxnSpPr>
          <p:cNvPr id="8" name="Straight Connector 7">
            <a:extLst>
              <a:ext uri="{FF2B5EF4-FFF2-40B4-BE49-F238E27FC236}">
                <a16:creationId xmlns:a16="http://schemas.microsoft.com/office/drawing/2014/main" id="{0C5F1984-C73F-134F-9911-E66EE857E453}"/>
              </a:ext>
            </a:extLst>
          </p:cNvPr>
          <p:cNvCxnSpPr/>
          <p:nvPr userDrawn="1"/>
        </p:nvCxnSpPr>
        <p:spPr>
          <a:xfrm flipH="1">
            <a:off x="340291"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p:nvPr userDrawn="1"/>
        </p:nvCxnSpPr>
        <p:spPr>
          <a:xfrm flipH="1">
            <a:off x="6753616"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2141B79D-5FCA-83B1-9283-020AE2F9F6C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Tree>
    <p:extLst>
      <p:ext uri="{BB962C8B-B14F-4D97-AF65-F5344CB8AC3E}">
        <p14:creationId xmlns:p14="http://schemas.microsoft.com/office/powerpoint/2010/main" val="9280035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0" y="10"/>
            <a:ext cx="4874400" cy="6763872"/>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5213445" y="275659"/>
            <a:ext cx="2661514"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9190191" y="275659"/>
            <a:ext cx="2661516"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5213445" y="1352550"/>
            <a:ext cx="6638262"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12" name="Graphic 11">
            <a:extLst>
              <a:ext uri="{FF2B5EF4-FFF2-40B4-BE49-F238E27FC236}">
                <a16:creationId xmlns:a16="http://schemas.microsoft.com/office/drawing/2014/main" id="{B2ED9295-5878-6ABD-0EEE-2B92532E4E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28574" y="94118"/>
            <a:ext cx="1008000" cy="372708"/>
          </a:xfrm>
          <a:prstGeom prst="rect">
            <a:avLst/>
          </a:prstGeom>
        </p:spPr>
      </p:pic>
      <p:sp>
        <p:nvSpPr>
          <p:cNvPr id="9" name="Rectangle 8">
            <a:extLst>
              <a:ext uri="{FF2B5EF4-FFF2-40B4-BE49-F238E27FC236}">
                <a16:creationId xmlns:a16="http://schemas.microsoft.com/office/drawing/2014/main" id="{C927A073-0059-2A4C-42E1-31A5AE78F844}"/>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30275152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7609114" y="555177"/>
            <a:ext cx="4582886" cy="6208705"/>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340290" y="275659"/>
            <a:ext cx="8894170"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10549692" y="275659"/>
            <a:ext cx="1642308"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340290" y="1352550"/>
            <a:ext cx="6816054"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12" name="Title Placeholder 12">
            <a:extLst>
              <a:ext uri="{FF2B5EF4-FFF2-40B4-BE49-F238E27FC236}">
                <a16:creationId xmlns:a16="http://schemas.microsoft.com/office/drawing/2014/main" id="{B481A195-D889-E642-93F2-1B3B1F9DA05E}"/>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pic>
        <p:nvPicPr>
          <p:cNvPr id="13" name="Graphic 12">
            <a:extLst>
              <a:ext uri="{FF2B5EF4-FFF2-40B4-BE49-F238E27FC236}">
                <a16:creationId xmlns:a16="http://schemas.microsoft.com/office/drawing/2014/main" id="{D24DECEA-C020-205E-B14B-1A6A0C7E64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388075" y="94118"/>
            <a:ext cx="1008000" cy="372708"/>
          </a:xfrm>
          <a:prstGeom prst="rect">
            <a:avLst/>
          </a:prstGeom>
        </p:spPr>
      </p:pic>
      <p:sp>
        <p:nvSpPr>
          <p:cNvPr id="14" name="Rectangle 13">
            <a:extLst>
              <a:ext uri="{FF2B5EF4-FFF2-40B4-BE49-F238E27FC236}">
                <a16:creationId xmlns:a16="http://schemas.microsoft.com/office/drawing/2014/main" id="{66D90B3E-3A7F-3711-CF80-812FE43D1EF3}"/>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3650296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speakers slid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7F29889-7A2C-8F94-CAE9-11B28023FC7D}"/>
              </a:ext>
            </a:extLst>
          </p:cNvPr>
          <p:cNvSpPr/>
          <p:nvPr userDrawn="1"/>
        </p:nvSpPr>
        <p:spPr>
          <a:xfrm rot="5400000">
            <a:off x="-361956" y="361957"/>
            <a:ext cx="1826351" cy="1102438"/>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7" name="Rectangle 26">
            <a:extLst>
              <a:ext uri="{FF2B5EF4-FFF2-40B4-BE49-F238E27FC236}">
                <a16:creationId xmlns:a16="http://schemas.microsoft.com/office/drawing/2014/main" id="{10D6977E-AB56-017E-0E2F-1C370C495DEA}"/>
              </a:ext>
            </a:extLst>
          </p:cNvPr>
          <p:cNvSpPr/>
          <p:nvPr userDrawn="1"/>
        </p:nvSpPr>
        <p:spPr>
          <a:xfrm>
            <a:off x="0" y="3168597"/>
            <a:ext cx="3572142" cy="1102438"/>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Picture Placeholder 4">
            <a:extLst>
              <a:ext uri="{FF2B5EF4-FFF2-40B4-BE49-F238E27FC236}">
                <a16:creationId xmlns:a16="http://schemas.microsoft.com/office/drawing/2014/main" id="{97FAA307-5791-943D-C4EB-9270E7C244EE}"/>
              </a:ext>
            </a:extLst>
          </p:cNvPr>
          <p:cNvSpPr>
            <a:spLocks noGrp="1"/>
          </p:cNvSpPr>
          <p:nvPr>
            <p:ph type="pic" sz="quarter" idx="10"/>
          </p:nvPr>
        </p:nvSpPr>
        <p:spPr>
          <a:xfrm>
            <a:off x="411998" y="832664"/>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US"/>
              <a:t>Click icon to add picture</a:t>
            </a:r>
            <a:endParaRPr lang="en-IS"/>
          </a:p>
        </p:txBody>
      </p:sp>
      <p:sp>
        <p:nvSpPr>
          <p:cNvPr id="15" name="Text Placeholder 14">
            <a:extLst>
              <a:ext uri="{FF2B5EF4-FFF2-40B4-BE49-F238E27FC236}">
                <a16:creationId xmlns:a16="http://schemas.microsoft.com/office/drawing/2014/main" id="{7AF329F6-A362-EF03-A812-B1B618ADC898}"/>
              </a:ext>
            </a:extLst>
          </p:cNvPr>
          <p:cNvSpPr>
            <a:spLocks noGrp="1"/>
          </p:cNvSpPr>
          <p:nvPr>
            <p:ph type="body" sz="quarter" idx="11" hasCustomPrompt="1"/>
          </p:nvPr>
        </p:nvSpPr>
        <p:spPr>
          <a:xfrm>
            <a:off x="621361" y="4972417"/>
            <a:ext cx="4118199" cy="407128"/>
          </a:xfrm>
          <a:prstGeom prst="rect">
            <a:avLst/>
          </a:prstGeom>
        </p:spPr>
        <p:txBody>
          <a:bodyPr/>
          <a:lstStyle>
            <a:lvl1pPr marL="0" indent="0" algn="r">
              <a:buNone/>
              <a:defRPr sz="2400" b="1">
                <a:solidFill>
                  <a:srgbClr val="F6C370"/>
                </a:solidFill>
                <a:latin typeface="Segoe UI" panose="020B0502040204020203" pitchFamily="34" charset="0"/>
                <a:cs typeface="Segoe UI" panose="020B0502040204020203" pitchFamily="34" charset="0"/>
              </a:defRPr>
            </a:lvl1pPr>
          </a:lstStyle>
          <a:p>
            <a:pPr lvl="0"/>
            <a:r>
              <a:rPr lang="en-GB"/>
              <a:t>Insert speaker name</a:t>
            </a:r>
            <a:endParaRPr lang="en-IS"/>
          </a:p>
        </p:txBody>
      </p:sp>
      <p:sp>
        <p:nvSpPr>
          <p:cNvPr id="16" name="Text Placeholder 14">
            <a:extLst>
              <a:ext uri="{FF2B5EF4-FFF2-40B4-BE49-F238E27FC236}">
                <a16:creationId xmlns:a16="http://schemas.microsoft.com/office/drawing/2014/main" id="{F5128807-5C86-2618-AED8-CD0BC59C1166}"/>
              </a:ext>
            </a:extLst>
          </p:cNvPr>
          <p:cNvSpPr>
            <a:spLocks noGrp="1"/>
          </p:cNvSpPr>
          <p:nvPr>
            <p:ph type="body" sz="quarter" idx="12" hasCustomPrompt="1"/>
          </p:nvPr>
        </p:nvSpPr>
        <p:spPr>
          <a:xfrm>
            <a:off x="621361" y="5379545"/>
            <a:ext cx="4118199" cy="316100"/>
          </a:xfrm>
          <a:prstGeom prst="rect">
            <a:avLst/>
          </a:prstGeom>
        </p:spPr>
        <p:txBody>
          <a:bodyPr/>
          <a:lstStyle>
            <a:lvl1pPr marL="0" indent="0" algn="r">
              <a:buNone/>
              <a:defRPr sz="1800" b="0">
                <a:solidFill>
                  <a:schemeClr val="bg1"/>
                </a:solidFill>
                <a:latin typeface="Segoe UI" panose="020B0502040204020203" pitchFamily="34" charset="0"/>
                <a:cs typeface="Segoe UI" panose="020B0502040204020203" pitchFamily="34" charset="0"/>
              </a:defRPr>
            </a:lvl1pPr>
          </a:lstStyle>
          <a:p>
            <a:pPr lvl="0"/>
            <a:r>
              <a:rPr lang="en-GB"/>
              <a:t>Job title</a:t>
            </a:r>
            <a:endParaRPr lang="en-IS"/>
          </a:p>
        </p:txBody>
      </p:sp>
      <p:sp>
        <p:nvSpPr>
          <p:cNvPr id="18" name="Rectangle 17">
            <a:extLst>
              <a:ext uri="{FF2B5EF4-FFF2-40B4-BE49-F238E27FC236}">
                <a16:creationId xmlns:a16="http://schemas.microsoft.com/office/drawing/2014/main" id="{BA39651B-F780-6177-DDDC-B62AC38E5F11}"/>
              </a:ext>
            </a:extLst>
          </p:cNvPr>
          <p:cNvSpPr/>
          <p:nvPr userDrawn="1"/>
        </p:nvSpPr>
        <p:spPr>
          <a:xfrm rot="13500000">
            <a:off x="6824148" y="1779113"/>
            <a:ext cx="3247308" cy="3247308"/>
          </a:xfrm>
          <a:prstGeom prst="rect">
            <a:avLst/>
          </a:prstGeom>
          <a:gradFill>
            <a:gsLst>
              <a:gs pos="100000">
                <a:srgbClr val="361D5C">
                  <a:alpha val="0"/>
                </a:srgbClr>
              </a:gs>
              <a:gs pos="0">
                <a:srgbClr val="361D5C">
                  <a:alpha val="0"/>
                </a:srgbClr>
              </a:gs>
              <a:gs pos="50000">
                <a:srgbClr val="361D5C">
                  <a:alpha val="49617"/>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9" name="Straight Connector 18">
            <a:extLst>
              <a:ext uri="{FF2B5EF4-FFF2-40B4-BE49-F238E27FC236}">
                <a16:creationId xmlns:a16="http://schemas.microsoft.com/office/drawing/2014/main" id="{1352EB82-A26E-55FC-EB98-F4D470741FBE}"/>
              </a:ext>
            </a:extLst>
          </p:cNvPr>
          <p:cNvCxnSpPr>
            <a:cxnSpLocks/>
          </p:cNvCxnSpPr>
          <p:nvPr userDrawn="1"/>
        </p:nvCxnSpPr>
        <p:spPr>
          <a:xfrm>
            <a:off x="9537178" y="5310835"/>
            <a:ext cx="457200" cy="457200"/>
          </a:xfrm>
          <a:prstGeom prst="line">
            <a:avLst/>
          </a:prstGeom>
          <a:ln>
            <a:gradFill>
              <a:gsLst>
                <a:gs pos="0">
                  <a:srgbClr val="F6C370"/>
                </a:gs>
                <a:gs pos="100000">
                  <a:srgbClr val="F6C37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C108595-8474-4165-2009-68EEDE3FFDA5}"/>
              </a:ext>
            </a:extLst>
          </p:cNvPr>
          <p:cNvCxnSpPr>
            <a:cxnSpLocks/>
          </p:cNvCxnSpPr>
          <p:nvPr userDrawn="1"/>
        </p:nvCxnSpPr>
        <p:spPr>
          <a:xfrm flipH="1">
            <a:off x="6675510" y="405321"/>
            <a:ext cx="1772290" cy="1772290"/>
          </a:xfrm>
          <a:prstGeom prst="line">
            <a:avLst/>
          </a:prstGeom>
          <a:ln>
            <a:gradFill>
              <a:gsLst>
                <a:gs pos="99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A9459DF-BAB2-B778-5DBF-5D0AB1E37F4A}"/>
              </a:ext>
            </a:extLst>
          </p:cNvPr>
          <p:cNvCxnSpPr>
            <a:cxnSpLocks/>
          </p:cNvCxnSpPr>
          <p:nvPr userDrawn="1"/>
        </p:nvCxnSpPr>
        <p:spPr>
          <a:xfrm flipV="1">
            <a:off x="8447800" y="5310836"/>
            <a:ext cx="1089377" cy="1089377"/>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DB62BD37-2F52-0A73-67D5-3B0A1BC471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065064" y="176833"/>
            <a:ext cx="1966516" cy="809741"/>
          </a:xfrm>
          <a:prstGeom prst="rect">
            <a:avLst/>
          </a:prstGeom>
        </p:spPr>
      </p:pic>
      <p:sp>
        <p:nvSpPr>
          <p:cNvPr id="26" name="Text Placeholder 2">
            <a:extLst>
              <a:ext uri="{FF2B5EF4-FFF2-40B4-BE49-F238E27FC236}">
                <a16:creationId xmlns:a16="http://schemas.microsoft.com/office/drawing/2014/main" id="{2F43E51A-747A-C23E-E965-ACDDCAD8547C}"/>
              </a:ext>
            </a:extLst>
          </p:cNvPr>
          <p:cNvSpPr>
            <a:spLocks noGrp="1"/>
          </p:cNvSpPr>
          <p:nvPr>
            <p:ph type="body" sz="quarter" idx="14" hasCustomPrompt="1"/>
          </p:nvPr>
        </p:nvSpPr>
        <p:spPr>
          <a:xfrm>
            <a:off x="5085314" y="3008421"/>
            <a:ext cx="6724974" cy="624611"/>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a:t>Presentation title</a:t>
            </a:r>
            <a:endParaRPr lang="en-IS"/>
          </a:p>
        </p:txBody>
      </p:sp>
      <p:sp>
        <p:nvSpPr>
          <p:cNvPr id="12" name="Picture Placeholder 4">
            <a:extLst>
              <a:ext uri="{FF2B5EF4-FFF2-40B4-BE49-F238E27FC236}">
                <a16:creationId xmlns:a16="http://schemas.microsoft.com/office/drawing/2014/main" id="{5414FDC7-DA55-3155-E799-63E045356811}"/>
              </a:ext>
            </a:extLst>
          </p:cNvPr>
          <p:cNvSpPr>
            <a:spLocks noGrp="1"/>
          </p:cNvSpPr>
          <p:nvPr>
            <p:ph type="pic" sz="quarter" idx="15"/>
          </p:nvPr>
        </p:nvSpPr>
        <p:spPr>
          <a:xfrm>
            <a:off x="2736647" y="2755414"/>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US"/>
              <a:t>Click icon to add picture</a:t>
            </a:r>
            <a:endParaRPr lang="en-IS"/>
          </a:p>
        </p:txBody>
      </p:sp>
      <p:sp>
        <p:nvSpPr>
          <p:cNvPr id="13" name="Text Placeholder 14">
            <a:extLst>
              <a:ext uri="{FF2B5EF4-FFF2-40B4-BE49-F238E27FC236}">
                <a16:creationId xmlns:a16="http://schemas.microsoft.com/office/drawing/2014/main" id="{2C52DE1B-8B33-CAB2-5BDF-105F3BFCE4A5}"/>
              </a:ext>
            </a:extLst>
          </p:cNvPr>
          <p:cNvSpPr>
            <a:spLocks noGrp="1"/>
          </p:cNvSpPr>
          <p:nvPr>
            <p:ph type="body" sz="quarter" idx="16" hasCustomPrompt="1"/>
          </p:nvPr>
        </p:nvSpPr>
        <p:spPr>
          <a:xfrm>
            <a:off x="621361" y="5695645"/>
            <a:ext cx="4118199" cy="316100"/>
          </a:xfrm>
          <a:prstGeom prst="rect">
            <a:avLst/>
          </a:prstGeom>
        </p:spPr>
        <p:txBody>
          <a:bodyPr/>
          <a:lstStyle>
            <a:lvl1pPr marL="0" indent="0" algn="r">
              <a:buNone/>
              <a:defRPr sz="1400" b="0">
                <a:solidFill>
                  <a:srgbClr val="29B4A9"/>
                </a:solidFill>
                <a:latin typeface="Segoe UI" panose="020B0502040204020203" pitchFamily="34" charset="0"/>
                <a:cs typeface="Segoe UI" panose="020B0502040204020203" pitchFamily="34" charset="0"/>
              </a:defRPr>
            </a:lvl1pPr>
          </a:lstStyle>
          <a:p>
            <a:pPr lvl="0"/>
            <a:r>
              <a:rPr lang="en-GB"/>
              <a:t>Email address</a:t>
            </a:r>
            <a:endParaRPr lang="en-IS"/>
          </a:p>
        </p:txBody>
      </p:sp>
      <p:sp>
        <p:nvSpPr>
          <p:cNvPr id="14" name="Text Placeholder 14">
            <a:extLst>
              <a:ext uri="{FF2B5EF4-FFF2-40B4-BE49-F238E27FC236}">
                <a16:creationId xmlns:a16="http://schemas.microsoft.com/office/drawing/2014/main" id="{EC15EA6F-F6E5-0479-44D0-57A4829411D0}"/>
              </a:ext>
            </a:extLst>
          </p:cNvPr>
          <p:cNvSpPr>
            <a:spLocks noGrp="1"/>
          </p:cNvSpPr>
          <p:nvPr>
            <p:ph type="body" sz="quarter" idx="17" hasCustomPrompt="1"/>
          </p:nvPr>
        </p:nvSpPr>
        <p:spPr>
          <a:xfrm>
            <a:off x="2617788" y="1236822"/>
            <a:ext cx="4118199" cy="407128"/>
          </a:xfrm>
          <a:prstGeom prst="rect">
            <a:avLst/>
          </a:prstGeom>
        </p:spPr>
        <p:txBody>
          <a:bodyPr/>
          <a:lstStyle>
            <a:lvl1pPr marL="0" indent="0">
              <a:buNone/>
              <a:defRPr sz="2400" b="1">
                <a:solidFill>
                  <a:srgbClr val="F6C370"/>
                </a:solidFill>
                <a:latin typeface="Segoe UI" panose="020B0502040204020203" pitchFamily="34" charset="0"/>
                <a:cs typeface="Segoe UI" panose="020B0502040204020203" pitchFamily="34" charset="0"/>
              </a:defRPr>
            </a:lvl1pPr>
          </a:lstStyle>
          <a:p>
            <a:pPr lvl="0"/>
            <a:r>
              <a:rPr lang="en-GB"/>
              <a:t>Insert speaker name</a:t>
            </a:r>
            <a:endParaRPr lang="en-IS"/>
          </a:p>
        </p:txBody>
      </p:sp>
      <p:sp>
        <p:nvSpPr>
          <p:cNvPr id="22" name="Text Placeholder 14">
            <a:extLst>
              <a:ext uri="{FF2B5EF4-FFF2-40B4-BE49-F238E27FC236}">
                <a16:creationId xmlns:a16="http://schemas.microsoft.com/office/drawing/2014/main" id="{00F2E815-4A9F-72CD-9049-7BB8DD671F43}"/>
              </a:ext>
            </a:extLst>
          </p:cNvPr>
          <p:cNvSpPr>
            <a:spLocks noGrp="1"/>
          </p:cNvSpPr>
          <p:nvPr>
            <p:ph type="body" sz="quarter" idx="18" hasCustomPrompt="1"/>
          </p:nvPr>
        </p:nvSpPr>
        <p:spPr>
          <a:xfrm>
            <a:off x="2617788" y="1643950"/>
            <a:ext cx="4118199" cy="316100"/>
          </a:xfrm>
          <a:prstGeom prst="rect">
            <a:avLst/>
          </a:prstGeom>
        </p:spPr>
        <p:txBody>
          <a:bodyPr/>
          <a:lstStyle>
            <a:lvl1pPr marL="0" indent="0">
              <a:buNone/>
              <a:defRPr sz="1800" b="0">
                <a:solidFill>
                  <a:schemeClr val="bg1"/>
                </a:solidFill>
                <a:latin typeface="Segoe UI" panose="020B0502040204020203" pitchFamily="34" charset="0"/>
                <a:cs typeface="Segoe UI" panose="020B0502040204020203" pitchFamily="34" charset="0"/>
              </a:defRPr>
            </a:lvl1pPr>
          </a:lstStyle>
          <a:p>
            <a:pPr lvl="0"/>
            <a:r>
              <a:rPr lang="en-GB"/>
              <a:t>Job title</a:t>
            </a:r>
            <a:endParaRPr lang="en-IS"/>
          </a:p>
        </p:txBody>
      </p:sp>
      <p:sp>
        <p:nvSpPr>
          <p:cNvPr id="23" name="Text Placeholder 14">
            <a:extLst>
              <a:ext uri="{FF2B5EF4-FFF2-40B4-BE49-F238E27FC236}">
                <a16:creationId xmlns:a16="http://schemas.microsoft.com/office/drawing/2014/main" id="{B8E0FD1C-81FF-4F39-2AFB-0CDF5C86263C}"/>
              </a:ext>
            </a:extLst>
          </p:cNvPr>
          <p:cNvSpPr>
            <a:spLocks noGrp="1"/>
          </p:cNvSpPr>
          <p:nvPr>
            <p:ph type="body" sz="quarter" idx="19" hasCustomPrompt="1"/>
          </p:nvPr>
        </p:nvSpPr>
        <p:spPr>
          <a:xfrm>
            <a:off x="2617788" y="1960050"/>
            <a:ext cx="4118199" cy="316100"/>
          </a:xfrm>
          <a:prstGeom prst="rect">
            <a:avLst/>
          </a:prstGeom>
        </p:spPr>
        <p:txBody>
          <a:bodyPr/>
          <a:lstStyle>
            <a:lvl1pPr marL="0" indent="0">
              <a:buNone/>
              <a:defRPr sz="1400" b="0">
                <a:solidFill>
                  <a:srgbClr val="29B4A9"/>
                </a:solidFill>
                <a:latin typeface="Segoe UI" panose="020B0502040204020203" pitchFamily="34" charset="0"/>
                <a:cs typeface="Segoe UI" panose="020B0502040204020203" pitchFamily="34" charset="0"/>
              </a:defRPr>
            </a:lvl1pPr>
          </a:lstStyle>
          <a:p>
            <a:pPr lvl="0"/>
            <a:r>
              <a:rPr lang="en-GB"/>
              <a:t>Job title</a:t>
            </a:r>
            <a:endParaRPr lang="en-IS"/>
          </a:p>
        </p:txBody>
      </p:sp>
    </p:spTree>
    <p:extLst>
      <p:ext uri="{BB962C8B-B14F-4D97-AF65-F5344CB8AC3E}">
        <p14:creationId xmlns:p14="http://schemas.microsoft.com/office/powerpoint/2010/main" val="30736062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S Central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4" name="Graphic 3">
            <a:extLst>
              <a:ext uri="{FF2B5EF4-FFF2-40B4-BE49-F238E27FC236}">
                <a16:creationId xmlns:a16="http://schemas.microsoft.com/office/drawing/2014/main" id="{3138DB38-5290-8E4B-BE35-A79902F8CF4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6398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S Central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chemeClr val="bg1"/>
                </a:solidFill>
              </a:defRPr>
            </a:lvl1pPr>
          </a:lstStyle>
          <a:p>
            <a:endParaRPr lang="en-IS"/>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9" name="Graphic 8">
            <a:extLst>
              <a:ext uri="{FF2B5EF4-FFF2-40B4-BE49-F238E27FC236}">
                <a16:creationId xmlns:a16="http://schemas.microsoft.com/office/drawing/2014/main" id="{6DDB14FA-7509-EA1F-EAA4-4A7E0BB8BB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259927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S Central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8" name="Graphic 7">
            <a:extLst>
              <a:ext uri="{FF2B5EF4-FFF2-40B4-BE49-F238E27FC236}">
                <a16:creationId xmlns:a16="http://schemas.microsoft.com/office/drawing/2014/main" id="{490F9FC8-67C0-D925-2EEF-6A02C4C485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5067212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S Central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6" name="Text Placeholder 8">
            <a:extLst>
              <a:ext uri="{FF2B5EF4-FFF2-40B4-BE49-F238E27FC236}">
                <a16:creationId xmlns:a16="http://schemas.microsoft.com/office/drawing/2014/main" id="{922FECE6-2948-0E42-889E-AB3276D7C136}"/>
              </a:ext>
            </a:extLst>
          </p:cNvPr>
          <p:cNvSpPr>
            <a:spLocks noGrp="1"/>
          </p:cNvSpPr>
          <p:nvPr>
            <p:ph type="body" sz="quarter" idx="10"/>
          </p:nvPr>
        </p:nvSpPr>
        <p:spPr>
          <a:xfrm>
            <a:off x="340290" y="1352550"/>
            <a:ext cx="6816054" cy="4961162"/>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22CA7279-ED52-D80D-06B3-EF649AF750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42917600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S Central empt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712BABA-51B5-E434-495A-10BB676093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5391099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S First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F4848C"/>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698900C-4195-4648-91BE-3BFC7C54BA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4634739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S First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chemeClr val="bg1"/>
                </a:solidFill>
              </a:defRPr>
            </a:lvl1pPr>
          </a:lstStyle>
          <a:p>
            <a:endParaRPr lang="en-IS"/>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9" name="Graphic 8">
            <a:extLst>
              <a:ext uri="{FF2B5EF4-FFF2-40B4-BE49-F238E27FC236}">
                <a16:creationId xmlns:a16="http://schemas.microsoft.com/office/drawing/2014/main" id="{66022C95-D592-2E16-274F-A15E32DB120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42490576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S First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8" name="Graphic 7">
            <a:extLst>
              <a:ext uri="{FF2B5EF4-FFF2-40B4-BE49-F238E27FC236}">
                <a16:creationId xmlns:a16="http://schemas.microsoft.com/office/drawing/2014/main" id="{105DCC40-FD4A-B55F-0C25-288CF4E617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37060138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S First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F4848C"/>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8B739D32-33B0-0BC0-D266-B998ECD162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
        <p:nvSpPr>
          <p:cNvPr id="11" name="Text Placeholder 8">
            <a:extLst>
              <a:ext uri="{FF2B5EF4-FFF2-40B4-BE49-F238E27FC236}">
                <a16:creationId xmlns:a16="http://schemas.microsoft.com/office/drawing/2014/main" id="{EF07EA9E-F3EE-1212-6A8E-1B45F410EDB3}"/>
              </a:ext>
            </a:extLst>
          </p:cNvPr>
          <p:cNvSpPr>
            <a:spLocks noGrp="1"/>
          </p:cNvSpPr>
          <p:nvPr>
            <p:ph type="body" sz="quarter" idx="10"/>
          </p:nvPr>
        </p:nvSpPr>
        <p:spPr>
          <a:xfrm>
            <a:off x="340290" y="1352550"/>
            <a:ext cx="6816054" cy="4961162"/>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Tree>
    <p:extLst>
      <p:ext uri="{BB962C8B-B14F-4D97-AF65-F5344CB8AC3E}">
        <p14:creationId xmlns:p14="http://schemas.microsoft.com/office/powerpoint/2010/main" val="3243526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S First empty">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3FC60F7-914B-007E-C7DF-1C2CA4A755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2961806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speakers slide">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48E058F-DFF2-4523-1214-C4143033F556}"/>
              </a:ext>
            </a:extLst>
          </p:cNvPr>
          <p:cNvSpPr/>
          <p:nvPr userDrawn="1"/>
        </p:nvSpPr>
        <p:spPr>
          <a:xfrm rot="5400000">
            <a:off x="9994552" y="2420846"/>
            <a:ext cx="1398165" cy="2996728"/>
          </a:xfrm>
          <a:prstGeom prst="rect">
            <a:avLst/>
          </a:prstGeom>
          <a:solidFill>
            <a:srgbClr val="94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8" name="Rectangle 27">
            <a:extLst>
              <a:ext uri="{FF2B5EF4-FFF2-40B4-BE49-F238E27FC236}">
                <a16:creationId xmlns:a16="http://schemas.microsoft.com/office/drawing/2014/main" id="{87F29889-7A2C-8F94-CAE9-11B28023FC7D}"/>
              </a:ext>
            </a:extLst>
          </p:cNvPr>
          <p:cNvSpPr/>
          <p:nvPr userDrawn="1"/>
        </p:nvSpPr>
        <p:spPr>
          <a:xfrm rot="5400000">
            <a:off x="783611" y="1492915"/>
            <a:ext cx="1398165" cy="2965393"/>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Picture Placeholder 4">
            <a:extLst>
              <a:ext uri="{FF2B5EF4-FFF2-40B4-BE49-F238E27FC236}">
                <a16:creationId xmlns:a16="http://schemas.microsoft.com/office/drawing/2014/main" id="{97FAA307-5791-943D-C4EB-9270E7C244EE}"/>
              </a:ext>
            </a:extLst>
          </p:cNvPr>
          <p:cNvSpPr>
            <a:spLocks noGrp="1"/>
          </p:cNvSpPr>
          <p:nvPr>
            <p:ph type="pic" sz="quarter" idx="10"/>
          </p:nvPr>
        </p:nvSpPr>
        <p:spPr>
          <a:xfrm>
            <a:off x="2018618" y="2466490"/>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US"/>
              <a:t>Click icon to add picture</a:t>
            </a:r>
            <a:endParaRPr lang="en-IS"/>
          </a:p>
        </p:txBody>
      </p:sp>
      <p:pic>
        <p:nvPicPr>
          <p:cNvPr id="25" name="Graphic 24">
            <a:extLst>
              <a:ext uri="{FF2B5EF4-FFF2-40B4-BE49-F238E27FC236}">
                <a16:creationId xmlns:a16="http://schemas.microsoft.com/office/drawing/2014/main" id="{DB62BD37-2F52-0A73-67D5-3B0A1BC471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139796" y="187974"/>
            <a:ext cx="1912408" cy="787460"/>
          </a:xfrm>
          <a:prstGeom prst="rect">
            <a:avLst/>
          </a:prstGeom>
        </p:spPr>
      </p:pic>
      <p:sp>
        <p:nvSpPr>
          <p:cNvPr id="26" name="Text Placeholder 2">
            <a:extLst>
              <a:ext uri="{FF2B5EF4-FFF2-40B4-BE49-F238E27FC236}">
                <a16:creationId xmlns:a16="http://schemas.microsoft.com/office/drawing/2014/main" id="{2F43E51A-747A-C23E-E965-ACDDCAD8547C}"/>
              </a:ext>
            </a:extLst>
          </p:cNvPr>
          <p:cNvSpPr>
            <a:spLocks noGrp="1"/>
          </p:cNvSpPr>
          <p:nvPr>
            <p:ph type="body" sz="quarter" idx="14" hasCustomPrompt="1"/>
          </p:nvPr>
        </p:nvSpPr>
        <p:spPr>
          <a:xfrm>
            <a:off x="988464" y="1157139"/>
            <a:ext cx="10215072" cy="624611"/>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a:t>Presentation title</a:t>
            </a:r>
            <a:endParaRPr lang="en-IS"/>
          </a:p>
        </p:txBody>
      </p:sp>
      <p:sp>
        <p:nvSpPr>
          <p:cNvPr id="12" name="Picture Placeholder 4">
            <a:extLst>
              <a:ext uri="{FF2B5EF4-FFF2-40B4-BE49-F238E27FC236}">
                <a16:creationId xmlns:a16="http://schemas.microsoft.com/office/drawing/2014/main" id="{5414FDC7-DA55-3155-E799-63E045356811}"/>
              </a:ext>
            </a:extLst>
          </p:cNvPr>
          <p:cNvSpPr>
            <a:spLocks noGrp="1"/>
          </p:cNvSpPr>
          <p:nvPr>
            <p:ph type="pic" sz="quarter" idx="15"/>
          </p:nvPr>
        </p:nvSpPr>
        <p:spPr>
          <a:xfrm>
            <a:off x="5139795" y="2464597"/>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US"/>
              <a:t>Click icon to add picture</a:t>
            </a:r>
            <a:endParaRPr lang="en-IS"/>
          </a:p>
        </p:txBody>
      </p:sp>
      <p:sp>
        <p:nvSpPr>
          <p:cNvPr id="14" name="Text Placeholder 14">
            <a:extLst>
              <a:ext uri="{FF2B5EF4-FFF2-40B4-BE49-F238E27FC236}">
                <a16:creationId xmlns:a16="http://schemas.microsoft.com/office/drawing/2014/main" id="{EC15EA6F-F6E5-0479-44D0-57A4829411D0}"/>
              </a:ext>
            </a:extLst>
          </p:cNvPr>
          <p:cNvSpPr>
            <a:spLocks noGrp="1"/>
          </p:cNvSpPr>
          <p:nvPr>
            <p:ph type="body" sz="quarter" idx="17" hasCustomPrompt="1"/>
          </p:nvPr>
        </p:nvSpPr>
        <p:spPr>
          <a:xfrm>
            <a:off x="7798516" y="4758267"/>
            <a:ext cx="2832464" cy="407128"/>
          </a:xfrm>
          <a:prstGeom prst="rect">
            <a:avLst/>
          </a:prstGeom>
        </p:spPr>
        <p:txBody>
          <a:bodyPr/>
          <a:lstStyle>
            <a:lvl1pPr marL="0" indent="0" algn="ctr">
              <a:buNone/>
              <a:defRPr sz="2000" b="1">
                <a:solidFill>
                  <a:srgbClr val="F6C370"/>
                </a:solidFill>
                <a:latin typeface="Segoe UI" panose="020B0502040204020203" pitchFamily="34" charset="0"/>
                <a:cs typeface="Segoe UI" panose="020B0502040204020203" pitchFamily="34" charset="0"/>
              </a:defRPr>
            </a:lvl1pPr>
          </a:lstStyle>
          <a:p>
            <a:pPr lvl="0"/>
            <a:r>
              <a:rPr lang="en-GB"/>
              <a:t>Insert speaker name</a:t>
            </a:r>
            <a:endParaRPr lang="en-IS"/>
          </a:p>
        </p:txBody>
      </p:sp>
      <p:sp>
        <p:nvSpPr>
          <p:cNvPr id="22" name="Text Placeholder 14">
            <a:extLst>
              <a:ext uri="{FF2B5EF4-FFF2-40B4-BE49-F238E27FC236}">
                <a16:creationId xmlns:a16="http://schemas.microsoft.com/office/drawing/2014/main" id="{00F2E815-4A9F-72CD-9049-7BB8DD671F43}"/>
              </a:ext>
            </a:extLst>
          </p:cNvPr>
          <p:cNvSpPr>
            <a:spLocks noGrp="1"/>
          </p:cNvSpPr>
          <p:nvPr>
            <p:ph type="body" sz="quarter" idx="18" hasCustomPrompt="1"/>
          </p:nvPr>
        </p:nvSpPr>
        <p:spPr>
          <a:xfrm>
            <a:off x="7798516" y="5165395"/>
            <a:ext cx="2832464" cy="316100"/>
          </a:xfrm>
          <a:prstGeom prst="rect">
            <a:avLst/>
          </a:prstGeom>
        </p:spPr>
        <p:txBody>
          <a:bodyPr/>
          <a:lstStyle>
            <a:lvl1pPr marL="0" indent="0" algn="ctr">
              <a:buNone/>
              <a:defRPr sz="1600" b="0">
                <a:solidFill>
                  <a:schemeClr val="bg1"/>
                </a:solidFill>
                <a:latin typeface="Segoe UI" panose="020B0502040204020203" pitchFamily="34" charset="0"/>
                <a:cs typeface="Segoe UI" panose="020B0502040204020203" pitchFamily="34" charset="0"/>
              </a:defRPr>
            </a:lvl1pPr>
          </a:lstStyle>
          <a:p>
            <a:pPr lvl="0"/>
            <a:r>
              <a:rPr lang="en-GB"/>
              <a:t>Job title</a:t>
            </a:r>
            <a:endParaRPr lang="en-IS"/>
          </a:p>
        </p:txBody>
      </p:sp>
      <p:sp>
        <p:nvSpPr>
          <p:cNvPr id="23" name="Text Placeholder 14">
            <a:extLst>
              <a:ext uri="{FF2B5EF4-FFF2-40B4-BE49-F238E27FC236}">
                <a16:creationId xmlns:a16="http://schemas.microsoft.com/office/drawing/2014/main" id="{B8E0FD1C-81FF-4F39-2AFB-0CDF5C86263C}"/>
              </a:ext>
            </a:extLst>
          </p:cNvPr>
          <p:cNvSpPr>
            <a:spLocks noGrp="1"/>
          </p:cNvSpPr>
          <p:nvPr>
            <p:ph type="body" sz="quarter" idx="19" hasCustomPrompt="1"/>
          </p:nvPr>
        </p:nvSpPr>
        <p:spPr>
          <a:xfrm>
            <a:off x="7798516" y="5481495"/>
            <a:ext cx="2832464" cy="316100"/>
          </a:xfrm>
          <a:prstGeom prst="rect">
            <a:avLst/>
          </a:prstGeom>
        </p:spPr>
        <p:txBody>
          <a:bodyPr/>
          <a:lstStyle>
            <a:lvl1pPr marL="0" indent="0" algn="ctr">
              <a:buNone/>
              <a:defRPr sz="1200" b="0">
                <a:solidFill>
                  <a:srgbClr val="29B4A9"/>
                </a:solidFill>
                <a:latin typeface="Segoe UI" panose="020B0502040204020203" pitchFamily="34" charset="0"/>
                <a:cs typeface="Segoe UI" panose="020B0502040204020203" pitchFamily="34" charset="0"/>
              </a:defRPr>
            </a:lvl1pPr>
          </a:lstStyle>
          <a:p>
            <a:pPr lvl="0"/>
            <a:r>
              <a:rPr lang="en-GB"/>
              <a:t>Email address</a:t>
            </a:r>
            <a:endParaRPr lang="en-IS"/>
          </a:p>
        </p:txBody>
      </p:sp>
      <p:sp>
        <p:nvSpPr>
          <p:cNvPr id="24" name="Picture Placeholder 4">
            <a:extLst>
              <a:ext uri="{FF2B5EF4-FFF2-40B4-BE49-F238E27FC236}">
                <a16:creationId xmlns:a16="http://schemas.microsoft.com/office/drawing/2014/main" id="{5A8BCD7E-DA6F-A5C8-8FD9-EC3FB730E013}"/>
              </a:ext>
            </a:extLst>
          </p:cNvPr>
          <p:cNvSpPr>
            <a:spLocks noGrp="1"/>
          </p:cNvSpPr>
          <p:nvPr>
            <p:ph type="pic" sz="quarter" idx="20"/>
          </p:nvPr>
        </p:nvSpPr>
        <p:spPr>
          <a:xfrm>
            <a:off x="8260972" y="2464597"/>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US"/>
              <a:t>Click icon to add picture</a:t>
            </a:r>
            <a:endParaRPr lang="en-IS"/>
          </a:p>
        </p:txBody>
      </p:sp>
      <p:sp>
        <p:nvSpPr>
          <p:cNvPr id="29" name="Text Placeholder 14">
            <a:extLst>
              <a:ext uri="{FF2B5EF4-FFF2-40B4-BE49-F238E27FC236}">
                <a16:creationId xmlns:a16="http://schemas.microsoft.com/office/drawing/2014/main" id="{05554ADB-A1BB-EA53-7906-7F8EE8EDD68D}"/>
              </a:ext>
            </a:extLst>
          </p:cNvPr>
          <p:cNvSpPr>
            <a:spLocks noGrp="1"/>
          </p:cNvSpPr>
          <p:nvPr>
            <p:ph type="body" sz="quarter" idx="21" hasCustomPrompt="1"/>
          </p:nvPr>
        </p:nvSpPr>
        <p:spPr>
          <a:xfrm>
            <a:off x="4679740" y="4758267"/>
            <a:ext cx="2832464" cy="407128"/>
          </a:xfrm>
          <a:prstGeom prst="rect">
            <a:avLst/>
          </a:prstGeom>
        </p:spPr>
        <p:txBody>
          <a:bodyPr/>
          <a:lstStyle>
            <a:lvl1pPr marL="0" indent="0" algn="ctr">
              <a:buNone/>
              <a:defRPr sz="2000" b="1">
                <a:solidFill>
                  <a:srgbClr val="F6C370"/>
                </a:solidFill>
                <a:latin typeface="Segoe UI" panose="020B0502040204020203" pitchFamily="34" charset="0"/>
                <a:cs typeface="Segoe UI" panose="020B0502040204020203" pitchFamily="34" charset="0"/>
              </a:defRPr>
            </a:lvl1pPr>
          </a:lstStyle>
          <a:p>
            <a:pPr lvl="0"/>
            <a:r>
              <a:rPr lang="en-GB"/>
              <a:t>Insert speaker name</a:t>
            </a:r>
            <a:endParaRPr lang="en-IS"/>
          </a:p>
        </p:txBody>
      </p:sp>
      <p:sp>
        <p:nvSpPr>
          <p:cNvPr id="30" name="Text Placeholder 14">
            <a:extLst>
              <a:ext uri="{FF2B5EF4-FFF2-40B4-BE49-F238E27FC236}">
                <a16:creationId xmlns:a16="http://schemas.microsoft.com/office/drawing/2014/main" id="{5D14A476-A3B5-445D-E682-F91E17B8FA93}"/>
              </a:ext>
            </a:extLst>
          </p:cNvPr>
          <p:cNvSpPr>
            <a:spLocks noGrp="1"/>
          </p:cNvSpPr>
          <p:nvPr>
            <p:ph type="body" sz="quarter" idx="22" hasCustomPrompt="1"/>
          </p:nvPr>
        </p:nvSpPr>
        <p:spPr>
          <a:xfrm>
            <a:off x="4679740" y="5165395"/>
            <a:ext cx="2832464" cy="316100"/>
          </a:xfrm>
          <a:prstGeom prst="rect">
            <a:avLst/>
          </a:prstGeom>
        </p:spPr>
        <p:txBody>
          <a:bodyPr/>
          <a:lstStyle>
            <a:lvl1pPr marL="0" indent="0" algn="ctr">
              <a:buNone/>
              <a:defRPr sz="1600" b="0">
                <a:solidFill>
                  <a:schemeClr val="bg1"/>
                </a:solidFill>
                <a:latin typeface="Segoe UI" panose="020B0502040204020203" pitchFamily="34" charset="0"/>
                <a:cs typeface="Segoe UI" panose="020B0502040204020203" pitchFamily="34" charset="0"/>
              </a:defRPr>
            </a:lvl1pPr>
          </a:lstStyle>
          <a:p>
            <a:pPr lvl="0"/>
            <a:r>
              <a:rPr lang="en-GB"/>
              <a:t>Job title</a:t>
            </a:r>
            <a:endParaRPr lang="en-IS"/>
          </a:p>
        </p:txBody>
      </p:sp>
      <p:sp>
        <p:nvSpPr>
          <p:cNvPr id="31" name="Text Placeholder 14">
            <a:extLst>
              <a:ext uri="{FF2B5EF4-FFF2-40B4-BE49-F238E27FC236}">
                <a16:creationId xmlns:a16="http://schemas.microsoft.com/office/drawing/2014/main" id="{D45E67C5-13D8-3059-4CE7-FC711CAF8F3A}"/>
              </a:ext>
            </a:extLst>
          </p:cNvPr>
          <p:cNvSpPr>
            <a:spLocks noGrp="1"/>
          </p:cNvSpPr>
          <p:nvPr>
            <p:ph type="body" sz="quarter" idx="23" hasCustomPrompt="1"/>
          </p:nvPr>
        </p:nvSpPr>
        <p:spPr>
          <a:xfrm>
            <a:off x="4679740" y="5481495"/>
            <a:ext cx="2832464" cy="316100"/>
          </a:xfrm>
          <a:prstGeom prst="rect">
            <a:avLst/>
          </a:prstGeom>
        </p:spPr>
        <p:txBody>
          <a:bodyPr/>
          <a:lstStyle>
            <a:lvl1pPr marL="0" indent="0" algn="ctr">
              <a:buNone/>
              <a:defRPr sz="1200" b="0">
                <a:solidFill>
                  <a:srgbClr val="29B4A9"/>
                </a:solidFill>
                <a:latin typeface="Segoe UI" panose="020B0502040204020203" pitchFamily="34" charset="0"/>
                <a:cs typeface="Segoe UI" panose="020B0502040204020203" pitchFamily="34" charset="0"/>
              </a:defRPr>
            </a:lvl1pPr>
          </a:lstStyle>
          <a:p>
            <a:pPr lvl="0"/>
            <a:r>
              <a:rPr lang="en-GB"/>
              <a:t>Email address</a:t>
            </a:r>
            <a:endParaRPr lang="en-IS"/>
          </a:p>
        </p:txBody>
      </p:sp>
      <p:sp>
        <p:nvSpPr>
          <p:cNvPr id="32" name="Text Placeholder 14">
            <a:extLst>
              <a:ext uri="{FF2B5EF4-FFF2-40B4-BE49-F238E27FC236}">
                <a16:creationId xmlns:a16="http://schemas.microsoft.com/office/drawing/2014/main" id="{8ABE284B-E079-CDAF-8277-72A9FF70E9CE}"/>
              </a:ext>
            </a:extLst>
          </p:cNvPr>
          <p:cNvSpPr>
            <a:spLocks noGrp="1"/>
          </p:cNvSpPr>
          <p:nvPr>
            <p:ph type="body" sz="quarter" idx="24" hasCustomPrompt="1"/>
          </p:nvPr>
        </p:nvSpPr>
        <p:spPr>
          <a:xfrm>
            <a:off x="1553222" y="4758267"/>
            <a:ext cx="2832464" cy="407128"/>
          </a:xfrm>
          <a:prstGeom prst="rect">
            <a:avLst/>
          </a:prstGeom>
        </p:spPr>
        <p:txBody>
          <a:bodyPr/>
          <a:lstStyle>
            <a:lvl1pPr marL="0" indent="0" algn="ctr">
              <a:buNone/>
              <a:defRPr sz="2000" b="1">
                <a:solidFill>
                  <a:srgbClr val="F6C370"/>
                </a:solidFill>
                <a:latin typeface="Segoe UI" panose="020B0502040204020203" pitchFamily="34" charset="0"/>
                <a:cs typeface="Segoe UI" panose="020B0502040204020203" pitchFamily="34" charset="0"/>
              </a:defRPr>
            </a:lvl1pPr>
          </a:lstStyle>
          <a:p>
            <a:pPr lvl="0"/>
            <a:r>
              <a:rPr lang="en-GB"/>
              <a:t>Insert speaker name</a:t>
            </a:r>
            <a:endParaRPr lang="en-IS"/>
          </a:p>
        </p:txBody>
      </p:sp>
      <p:sp>
        <p:nvSpPr>
          <p:cNvPr id="33" name="Text Placeholder 14">
            <a:extLst>
              <a:ext uri="{FF2B5EF4-FFF2-40B4-BE49-F238E27FC236}">
                <a16:creationId xmlns:a16="http://schemas.microsoft.com/office/drawing/2014/main" id="{43509816-BCD1-C310-A99A-936A3635752A}"/>
              </a:ext>
            </a:extLst>
          </p:cNvPr>
          <p:cNvSpPr>
            <a:spLocks noGrp="1"/>
          </p:cNvSpPr>
          <p:nvPr>
            <p:ph type="body" sz="quarter" idx="25" hasCustomPrompt="1"/>
          </p:nvPr>
        </p:nvSpPr>
        <p:spPr>
          <a:xfrm>
            <a:off x="1553222" y="5165395"/>
            <a:ext cx="2832464" cy="316100"/>
          </a:xfrm>
          <a:prstGeom prst="rect">
            <a:avLst/>
          </a:prstGeom>
        </p:spPr>
        <p:txBody>
          <a:bodyPr/>
          <a:lstStyle>
            <a:lvl1pPr marL="0" indent="0" algn="ctr">
              <a:buNone/>
              <a:defRPr sz="1600" b="0">
                <a:solidFill>
                  <a:schemeClr val="bg1"/>
                </a:solidFill>
                <a:latin typeface="Segoe UI" panose="020B0502040204020203" pitchFamily="34" charset="0"/>
                <a:cs typeface="Segoe UI" panose="020B0502040204020203" pitchFamily="34" charset="0"/>
              </a:defRPr>
            </a:lvl1pPr>
          </a:lstStyle>
          <a:p>
            <a:pPr lvl="0"/>
            <a:r>
              <a:rPr lang="en-GB"/>
              <a:t>Job title</a:t>
            </a:r>
            <a:endParaRPr lang="en-IS"/>
          </a:p>
        </p:txBody>
      </p:sp>
      <p:sp>
        <p:nvSpPr>
          <p:cNvPr id="34" name="Text Placeholder 14">
            <a:extLst>
              <a:ext uri="{FF2B5EF4-FFF2-40B4-BE49-F238E27FC236}">
                <a16:creationId xmlns:a16="http://schemas.microsoft.com/office/drawing/2014/main" id="{8134047A-EF15-C520-19EA-E6527EDC1693}"/>
              </a:ext>
            </a:extLst>
          </p:cNvPr>
          <p:cNvSpPr>
            <a:spLocks noGrp="1"/>
          </p:cNvSpPr>
          <p:nvPr>
            <p:ph type="body" sz="quarter" idx="26" hasCustomPrompt="1"/>
          </p:nvPr>
        </p:nvSpPr>
        <p:spPr>
          <a:xfrm>
            <a:off x="1553222" y="5481495"/>
            <a:ext cx="2832464" cy="316100"/>
          </a:xfrm>
          <a:prstGeom prst="rect">
            <a:avLst/>
          </a:prstGeom>
        </p:spPr>
        <p:txBody>
          <a:bodyPr/>
          <a:lstStyle>
            <a:lvl1pPr marL="0" indent="0" algn="ctr">
              <a:buNone/>
              <a:defRPr sz="1200" b="0">
                <a:solidFill>
                  <a:srgbClr val="29B4A9"/>
                </a:solidFill>
                <a:latin typeface="Segoe UI" panose="020B0502040204020203" pitchFamily="34" charset="0"/>
                <a:cs typeface="Segoe UI" panose="020B0502040204020203" pitchFamily="34" charset="0"/>
              </a:defRPr>
            </a:lvl1pPr>
          </a:lstStyle>
          <a:p>
            <a:pPr lvl="0"/>
            <a:r>
              <a:rPr lang="en-GB"/>
              <a:t>Email address</a:t>
            </a:r>
            <a:endParaRPr lang="en-IS"/>
          </a:p>
        </p:txBody>
      </p:sp>
    </p:spTree>
    <p:extLst>
      <p:ext uri="{BB962C8B-B14F-4D97-AF65-F5344CB8AC3E}">
        <p14:creationId xmlns:p14="http://schemas.microsoft.com/office/powerpoint/2010/main" val="1004001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S Express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F2A35E"/>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80D89CA1-3AC3-B24B-B36D-9C10920E98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11596872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S Express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chemeClr val="bg1"/>
                </a:solidFill>
              </a:defRPr>
            </a:lvl1pPr>
          </a:lstStyle>
          <a:p>
            <a:endParaRPr lang="en-IS"/>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p>
            <a:r>
              <a:rPr lang="en-GB"/>
              <a:t>Insert slide title</a:t>
            </a:r>
            <a:endParaRPr lang="en-IS"/>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8" name="Graphic 7">
            <a:extLst>
              <a:ext uri="{FF2B5EF4-FFF2-40B4-BE49-F238E27FC236}">
                <a16:creationId xmlns:a16="http://schemas.microsoft.com/office/drawing/2014/main" id="{96DE2854-8547-45BC-0FC8-7EA7F2AE03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23162779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S Express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8" name="Graphic 7">
            <a:extLst>
              <a:ext uri="{FF2B5EF4-FFF2-40B4-BE49-F238E27FC236}">
                <a16:creationId xmlns:a16="http://schemas.microsoft.com/office/drawing/2014/main" id="{E2DF5CBD-0015-C5D0-E388-FAB9DFC8399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31826077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S Express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F2A35E"/>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21364075-67F8-0499-DB64-26363AEDBD1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
        <p:nvSpPr>
          <p:cNvPr id="11" name="Text Placeholder 8">
            <a:extLst>
              <a:ext uri="{FF2B5EF4-FFF2-40B4-BE49-F238E27FC236}">
                <a16:creationId xmlns:a16="http://schemas.microsoft.com/office/drawing/2014/main" id="{A148E19D-63D5-4A99-0934-1EC6ADF9E845}"/>
              </a:ext>
            </a:extLst>
          </p:cNvPr>
          <p:cNvSpPr>
            <a:spLocks noGrp="1"/>
          </p:cNvSpPr>
          <p:nvPr>
            <p:ph type="body" sz="quarter" idx="10"/>
          </p:nvPr>
        </p:nvSpPr>
        <p:spPr>
          <a:xfrm>
            <a:off x="340290" y="1352550"/>
            <a:ext cx="6816054" cy="4961162"/>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Tree>
    <p:extLst>
      <p:ext uri="{BB962C8B-B14F-4D97-AF65-F5344CB8AC3E}">
        <p14:creationId xmlns:p14="http://schemas.microsoft.com/office/powerpoint/2010/main" val="40842596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S Express empt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C23E2F-20C6-393E-AA59-6FBBF7D75A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37407275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S Central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4" name="Graphic 3">
            <a:extLst>
              <a:ext uri="{FF2B5EF4-FFF2-40B4-BE49-F238E27FC236}">
                <a16:creationId xmlns:a16="http://schemas.microsoft.com/office/drawing/2014/main" id="{3138DB38-5290-8E4B-BE35-A79902F8CF4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9600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S Central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solidFill>
                <a:srgbClr val="323133"/>
              </a:solidFill>
            </a:endParaRPr>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rgbClr val="323133"/>
                </a:solidFill>
              </a:defRPr>
            </a:lvl1pPr>
          </a:lstStyle>
          <a:p>
            <a:endParaRPr lang="en-IS"/>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7" name="Graphic 6">
            <a:extLst>
              <a:ext uri="{FF2B5EF4-FFF2-40B4-BE49-F238E27FC236}">
                <a16:creationId xmlns:a16="http://schemas.microsoft.com/office/drawing/2014/main" id="{43DBE5FD-79C5-FF75-FED6-59BD4F2673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Tree>
    <p:extLst>
      <p:ext uri="{BB962C8B-B14F-4D97-AF65-F5344CB8AC3E}">
        <p14:creationId xmlns:p14="http://schemas.microsoft.com/office/powerpoint/2010/main" val="30668371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S Central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7" name="Graphic 6">
            <a:extLst>
              <a:ext uri="{FF2B5EF4-FFF2-40B4-BE49-F238E27FC236}">
                <a16:creationId xmlns:a16="http://schemas.microsoft.com/office/drawing/2014/main" id="{48C9E10E-7FC2-7904-432A-C9DB2B5CB4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Tree>
    <p:extLst>
      <p:ext uri="{BB962C8B-B14F-4D97-AF65-F5344CB8AC3E}">
        <p14:creationId xmlns:p14="http://schemas.microsoft.com/office/powerpoint/2010/main" val="21167640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S Central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6" name="Text Placeholder 8">
            <a:extLst>
              <a:ext uri="{FF2B5EF4-FFF2-40B4-BE49-F238E27FC236}">
                <a16:creationId xmlns:a16="http://schemas.microsoft.com/office/drawing/2014/main" id="{922FECE6-2948-0E42-889E-AB3276D7C136}"/>
              </a:ext>
            </a:extLst>
          </p:cNvPr>
          <p:cNvSpPr>
            <a:spLocks noGrp="1"/>
          </p:cNvSpPr>
          <p:nvPr>
            <p:ph type="body" sz="quarter" idx="10"/>
          </p:nvPr>
        </p:nvSpPr>
        <p:spPr>
          <a:xfrm>
            <a:off x="340290" y="1352550"/>
            <a:ext cx="6816054" cy="4961162"/>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1BF65061-E009-2280-21BA-6A751A6CBF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Tree>
    <p:extLst>
      <p:ext uri="{BB962C8B-B14F-4D97-AF65-F5344CB8AC3E}">
        <p14:creationId xmlns:p14="http://schemas.microsoft.com/office/powerpoint/2010/main" val="32768496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S Central empt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BF65061-E009-2280-21BA-6A751A6CBF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Tree>
    <p:extLst>
      <p:ext uri="{BB962C8B-B14F-4D97-AF65-F5344CB8AC3E}">
        <p14:creationId xmlns:p14="http://schemas.microsoft.com/office/powerpoint/2010/main" val="4284133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of content/overview">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C297E935-941E-9C2F-563D-E91D013A6EF8}"/>
              </a:ext>
            </a:extLst>
          </p:cNvPr>
          <p:cNvSpPr>
            <a:spLocks noGrp="1"/>
          </p:cNvSpPr>
          <p:nvPr>
            <p:ph type="title" hasCustomPrompt="1"/>
          </p:nvPr>
        </p:nvSpPr>
        <p:spPr>
          <a:xfrm>
            <a:off x="340291" y="488601"/>
            <a:ext cx="9444644" cy="588637"/>
          </a:xfrm>
          <a:prstGeom prst="rect">
            <a:avLst/>
          </a:prstGeom>
        </p:spPr>
        <p:txBody>
          <a:bodyPr vert="horz" lIns="91440" tIns="45720" rIns="91440" bIns="45720" rtlCol="0" anchor="t" anchorCtr="0">
            <a:normAutofit/>
          </a:bodyPr>
          <a:lstStyle>
            <a:lvl1pPr>
              <a:defRPr>
                <a:solidFill>
                  <a:srgbClr val="F6C370"/>
                </a:solidFill>
              </a:defRPr>
            </a:lvl1pPr>
          </a:lstStyle>
          <a:p>
            <a:r>
              <a:rPr lang="en-GB"/>
              <a:t>Insert title</a:t>
            </a:r>
            <a:endParaRPr lang="en-IS"/>
          </a:p>
        </p:txBody>
      </p:sp>
      <p:sp>
        <p:nvSpPr>
          <p:cNvPr id="6" name="Text Placeholder 5">
            <a:extLst>
              <a:ext uri="{FF2B5EF4-FFF2-40B4-BE49-F238E27FC236}">
                <a16:creationId xmlns:a16="http://schemas.microsoft.com/office/drawing/2014/main" id="{09C23583-BBD0-A2D8-FBC2-A8930216CCEC}"/>
              </a:ext>
            </a:extLst>
          </p:cNvPr>
          <p:cNvSpPr>
            <a:spLocks noGrp="1"/>
          </p:cNvSpPr>
          <p:nvPr>
            <p:ph type="body" sz="quarter" idx="10"/>
          </p:nvPr>
        </p:nvSpPr>
        <p:spPr>
          <a:xfrm>
            <a:off x="340291" y="1419225"/>
            <a:ext cx="7667118" cy="467360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7" name="Freeform 6">
            <a:extLst>
              <a:ext uri="{FF2B5EF4-FFF2-40B4-BE49-F238E27FC236}">
                <a16:creationId xmlns:a16="http://schemas.microsoft.com/office/drawing/2014/main" id="{3693C68B-963A-4A71-9ABC-F3D44ED76C6A}"/>
              </a:ext>
            </a:extLst>
          </p:cNvPr>
          <p:cNvSpPr/>
          <p:nvPr userDrawn="1"/>
        </p:nvSpPr>
        <p:spPr>
          <a:xfrm flipH="1">
            <a:off x="7798859" y="2469734"/>
            <a:ext cx="4393140" cy="4393139"/>
          </a:xfrm>
          <a:custGeom>
            <a:avLst/>
            <a:gdLst>
              <a:gd name="connsiteX0" fmla="*/ 0 w 5369483"/>
              <a:gd name="connsiteY0" fmla="*/ 0 h 5369482"/>
              <a:gd name="connsiteX1" fmla="*/ 5369483 w 5369483"/>
              <a:gd name="connsiteY1" fmla="*/ 5369482 h 5369482"/>
              <a:gd name="connsiteX2" fmla="*/ 2251404 w 5369483"/>
              <a:gd name="connsiteY2" fmla="*/ 5369482 h 5369482"/>
              <a:gd name="connsiteX3" fmla="*/ 0 w 5369483"/>
              <a:gd name="connsiteY3" fmla="*/ 3118079 h 5369482"/>
            </a:gdLst>
            <a:ahLst/>
            <a:cxnLst>
              <a:cxn ang="0">
                <a:pos x="connsiteX0" y="connsiteY0"/>
              </a:cxn>
              <a:cxn ang="0">
                <a:pos x="connsiteX1" y="connsiteY1"/>
              </a:cxn>
              <a:cxn ang="0">
                <a:pos x="connsiteX2" y="connsiteY2"/>
              </a:cxn>
              <a:cxn ang="0">
                <a:pos x="connsiteX3" y="connsiteY3"/>
              </a:cxn>
            </a:cxnLst>
            <a:rect l="l" t="t" r="r" b="b"/>
            <a:pathLst>
              <a:path w="5369483" h="5369482">
                <a:moveTo>
                  <a:pt x="0" y="0"/>
                </a:moveTo>
                <a:lnTo>
                  <a:pt x="5369483" y="5369482"/>
                </a:lnTo>
                <a:lnTo>
                  <a:pt x="2251404" y="5369482"/>
                </a:lnTo>
                <a:lnTo>
                  <a:pt x="0" y="3118079"/>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8" name="Graphic 7">
            <a:extLst>
              <a:ext uri="{FF2B5EF4-FFF2-40B4-BE49-F238E27FC236}">
                <a16:creationId xmlns:a16="http://schemas.microsoft.com/office/drawing/2014/main" id="{473C5EEF-A015-C555-A3A3-969AB1ADE4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065064" y="176833"/>
            <a:ext cx="1966516" cy="809741"/>
          </a:xfrm>
          <a:prstGeom prst="rect">
            <a:avLst/>
          </a:prstGeom>
        </p:spPr>
      </p:pic>
      <p:cxnSp>
        <p:nvCxnSpPr>
          <p:cNvPr id="11" name="Straight Connector 10">
            <a:extLst>
              <a:ext uri="{FF2B5EF4-FFF2-40B4-BE49-F238E27FC236}">
                <a16:creationId xmlns:a16="http://schemas.microsoft.com/office/drawing/2014/main" id="{A7111868-D038-7F36-D312-2D4C785095ED}"/>
              </a:ext>
            </a:extLst>
          </p:cNvPr>
          <p:cNvCxnSpPr>
            <a:cxnSpLocks/>
          </p:cNvCxnSpPr>
          <p:nvPr userDrawn="1"/>
        </p:nvCxnSpPr>
        <p:spPr>
          <a:xfrm flipH="1">
            <a:off x="7609474" y="3495230"/>
            <a:ext cx="3362771" cy="3362770"/>
          </a:xfrm>
          <a:prstGeom prst="line">
            <a:avLst/>
          </a:prstGeom>
          <a:ln w="9525">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5D5313-2DAA-3F9F-09F9-5CA20372B46E}"/>
              </a:ext>
            </a:extLst>
          </p:cNvPr>
          <p:cNvCxnSpPr>
            <a:cxnSpLocks/>
          </p:cNvCxnSpPr>
          <p:nvPr userDrawn="1"/>
        </p:nvCxnSpPr>
        <p:spPr>
          <a:xfrm flipH="1">
            <a:off x="11391544" y="5204389"/>
            <a:ext cx="785657" cy="785657"/>
          </a:xfrm>
          <a:prstGeom prst="line">
            <a:avLst/>
          </a:prstGeom>
          <a:ln w="9525">
            <a:solidFill>
              <a:srgbClr val="F6C3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80082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S First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F4848C"/>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698900C-4195-4648-91BE-3BFC7C54BA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37073814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S First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rgbClr val="323133"/>
                </a:solidFill>
              </a:defRPr>
            </a:lvl1pPr>
          </a:lstStyle>
          <a:p>
            <a:endParaRPr lang="en-IS"/>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7" name="Graphic 6">
            <a:extLst>
              <a:ext uri="{FF2B5EF4-FFF2-40B4-BE49-F238E27FC236}">
                <a16:creationId xmlns:a16="http://schemas.microsoft.com/office/drawing/2014/main" id="{4295AFFA-4029-6622-7B89-76E43F0D1E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9705770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S First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7" name="Graphic 6">
            <a:extLst>
              <a:ext uri="{FF2B5EF4-FFF2-40B4-BE49-F238E27FC236}">
                <a16:creationId xmlns:a16="http://schemas.microsoft.com/office/drawing/2014/main" id="{3BC519D1-59D0-96B2-FA55-6B31FB16D8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36031196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S First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F4848C"/>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EF07EA9E-F3EE-1212-6A8E-1B45F410EDB3}"/>
              </a:ext>
            </a:extLst>
          </p:cNvPr>
          <p:cNvSpPr>
            <a:spLocks noGrp="1"/>
          </p:cNvSpPr>
          <p:nvPr>
            <p:ph type="body" sz="quarter" idx="10"/>
          </p:nvPr>
        </p:nvSpPr>
        <p:spPr>
          <a:xfrm>
            <a:off x="340290" y="1352550"/>
            <a:ext cx="6816054" cy="4961162"/>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8" name="Graphic 7">
            <a:extLst>
              <a:ext uri="{FF2B5EF4-FFF2-40B4-BE49-F238E27FC236}">
                <a16:creationId xmlns:a16="http://schemas.microsoft.com/office/drawing/2014/main" id="{A7965E0A-32FC-2A01-E20B-F6F1022AC4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31921993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S First empt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7965E0A-32FC-2A01-E20B-F6F1022AC4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11389780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S Express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F2A35E"/>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80D89CA1-3AC3-B24B-B36D-9C10920E98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26759620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S Express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rgbClr val="323133"/>
                </a:solidFill>
              </a:defRPr>
            </a:lvl1pPr>
          </a:lstStyle>
          <a:p>
            <a:endParaRPr lang="en-IS"/>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7" name="Graphic 6">
            <a:extLst>
              <a:ext uri="{FF2B5EF4-FFF2-40B4-BE49-F238E27FC236}">
                <a16:creationId xmlns:a16="http://schemas.microsoft.com/office/drawing/2014/main" id="{F53D94D2-11F8-0BB7-037B-5EDD8FB429C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32212249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S Express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7" name="Graphic 6">
            <a:extLst>
              <a:ext uri="{FF2B5EF4-FFF2-40B4-BE49-F238E27FC236}">
                <a16:creationId xmlns:a16="http://schemas.microsoft.com/office/drawing/2014/main" id="{5E4EA735-FD69-A983-B0F8-1F6D7308960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12280346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S Express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F2A35E"/>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A148E19D-63D5-4A99-0934-1EC6ADF9E845}"/>
              </a:ext>
            </a:extLst>
          </p:cNvPr>
          <p:cNvSpPr>
            <a:spLocks noGrp="1"/>
          </p:cNvSpPr>
          <p:nvPr>
            <p:ph type="body" sz="quarter" idx="10"/>
          </p:nvPr>
        </p:nvSpPr>
        <p:spPr>
          <a:xfrm>
            <a:off x="340290" y="1352550"/>
            <a:ext cx="6816054" cy="4961162"/>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8" name="Graphic 7">
            <a:extLst>
              <a:ext uri="{FF2B5EF4-FFF2-40B4-BE49-F238E27FC236}">
                <a16:creationId xmlns:a16="http://schemas.microsoft.com/office/drawing/2014/main" id="{A602B03B-8C0D-BD8E-7AB9-D443A9912A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34660776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S Express empt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602B03B-8C0D-BD8E-7AB9-D443A9912A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1295837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Chapter slide 1">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4A9DCC3-E8D7-C445-85E9-C6F9EC110461}"/>
              </a:ext>
            </a:extLst>
          </p:cNvPr>
          <p:cNvSpPr/>
          <p:nvPr userDrawn="1"/>
        </p:nvSpPr>
        <p:spPr>
          <a:xfrm rot="8100000">
            <a:off x="3886857" y="1415805"/>
            <a:ext cx="4418286" cy="4418286"/>
          </a:xfrm>
          <a:prstGeom prst="rect">
            <a:avLst/>
          </a:prstGeom>
          <a:gradFill>
            <a:gsLst>
              <a:gs pos="100000">
                <a:srgbClr val="361D5C">
                  <a:alpha val="0"/>
                </a:srgbClr>
              </a:gs>
              <a:gs pos="0">
                <a:srgbClr val="361D5C">
                  <a:alpha val="0"/>
                </a:srgbClr>
              </a:gs>
              <a:gs pos="50000">
                <a:srgbClr val="361D5C">
                  <a:alpha val="50188"/>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7" name="Rectangle 26">
            <a:extLst>
              <a:ext uri="{FF2B5EF4-FFF2-40B4-BE49-F238E27FC236}">
                <a16:creationId xmlns:a16="http://schemas.microsoft.com/office/drawing/2014/main" id="{CC661F3E-648B-5740-9E11-DC433187044F}"/>
              </a:ext>
            </a:extLst>
          </p:cNvPr>
          <p:cNvSpPr/>
          <p:nvPr userDrawn="1"/>
        </p:nvSpPr>
        <p:spPr>
          <a:xfrm rot="13500000">
            <a:off x="1410758" y="1111004"/>
            <a:ext cx="4418286" cy="4418286"/>
          </a:xfrm>
          <a:prstGeom prst="rect">
            <a:avLst/>
          </a:prstGeom>
          <a:gradFill>
            <a:gsLst>
              <a:gs pos="100000">
                <a:srgbClr val="361D5C">
                  <a:alpha val="0"/>
                </a:srgbClr>
              </a:gs>
              <a:gs pos="0">
                <a:srgbClr val="361D5C">
                  <a:alpha val="0"/>
                </a:srgbClr>
              </a:gs>
              <a:gs pos="50000">
                <a:srgbClr val="361D5C">
                  <a:alpha val="49617"/>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8" name="Rectangle 27">
            <a:extLst>
              <a:ext uri="{FF2B5EF4-FFF2-40B4-BE49-F238E27FC236}">
                <a16:creationId xmlns:a16="http://schemas.microsoft.com/office/drawing/2014/main" id="{CCE0B896-631A-C948-B929-910A701FAD6F}"/>
              </a:ext>
            </a:extLst>
          </p:cNvPr>
          <p:cNvSpPr/>
          <p:nvPr userDrawn="1"/>
        </p:nvSpPr>
        <p:spPr>
          <a:xfrm rot="13500000">
            <a:off x="6362956" y="1111004"/>
            <a:ext cx="4418286" cy="4418286"/>
          </a:xfrm>
          <a:prstGeom prst="rect">
            <a:avLst/>
          </a:prstGeom>
          <a:gradFill>
            <a:gsLst>
              <a:gs pos="100000">
                <a:srgbClr val="361D5C">
                  <a:alpha val="0"/>
                </a:srgbClr>
              </a:gs>
              <a:gs pos="0">
                <a:srgbClr val="361D5C">
                  <a:alpha val="0"/>
                </a:srgbClr>
              </a:gs>
              <a:gs pos="50000">
                <a:srgbClr val="361D5C">
                  <a:alpha val="49419"/>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3" name="Text Placeholder 2">
            <a:extLst>
              <a:ext uri="{FF2B5EF4-FFF2-40B4-BE49-F238E27FC236}">
                <a16:creationId xmlns:a16="http://schemas.microsoft.com/office/drawing/2014/main" id="{0C8F0458-666E-B242-AA9B-31C770B5EB48}"/>
              </a:ext>
            </a:extLst>
          </p:cNvPr>
          <p:cNvSpPr>
            <a:spLocks noGrp="1"/>
          </p:cNvSpPr>
          <p:nvPr>
            <p:ph type="body" sz="quarter" idx="10" hasCustomPrompt="1"/>
          </p:nvPr>
        </p:nvSpPr>
        <p:spPr>
          <a:xfrm>
            <a:off x="736601" y="2836191"/>
            <a:ext cx="10718799" cy="1185620"/>
          </a:xfrm>
          <a:prstGeom prst="rect">
            <a:avLst/>
          </a:prstGeom>
        </p:spPr>
        <p:txBody>
          <a:bodyPr anchor="ctr" anchorCtr="0"/>
          <a:lstStyle>
            <a:lvl1pPr marL="0" indent="0" algn="ctr">
              <a:buNone/>
              <a:defRPr sz="4400" b="1">
                <a:solidFill>
                  <a:schemeClr val="bg1"/>
                </a:solidFill>
                <a:latin typeface="Segoe UI" panose="020B0502040204020203" pitchFamily="34" charset="0"/>
                <a:cs typeface="Segoe UI" panose="020B0502040204020203" pitchFamily="34" charset="0"/>
              </a:defRPr>
            </a:lvl1pPr>
          </a:lstStyle>
          <a:p>
            <a:pPr lvl="0"/>
            <a:r>
              <a:rPr lang="en-GB"/>
              <a:t>Insert title</a:t>
            </a:r>
            <a:endParaRPr lang="en-IS"/>
          </a:p>
        </p:txBody>
      </p:sp>
      <p:cxnSp>
        <p:nvCxnSpPr>
          <p:cNvPr id="5" name="Straight Connector 4">
            <a:extLst>
              <a:ext uri="{FF2B5EF4-FFF2-40B4-BE49-F238E27FC236}">
                <a16:creationId xmlns:a16="http://schemas.microsoft.com/office/drawing/2014/main" id="{85908F9F-CF4A-EE46-A4B1-7A9A1E3B8B7E}"/>
              </a:ext>
            </a:extLst>
          </p:cNvPr>
          <p:cNvCxnSpPr/>
          <p:nvPr userDrawn="1"/>
        </p:nvCxnSpPr>
        <p:spPr>
          <a:xfrm>
            <a:off x="5181600" y="1761223"/>
            <a:ext cx="914400" cy="914400"/>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0042CFF-054F-7944-83F4-1B876D680DE6}"/>
              </a:ext>
            </a:extLst>
          </p:cNvPr>
          <p:cNvCxnSpPr>
            <a:cxnSpLocks/>
          </p:cNvCxnSpPr>
          <p:nvPr userDrawn="1"/>
        </p:nvCxnSpPr>
        <p:spPr>
          <a:xfrm flipH="1">
            <a:off x="6096000" y="195948"/>
            <a:ext cx="2479675" cy="2479675"/>
          </a:xfrm>
          <a:prstGeom prst="line">
            <a:avLst/>
          </a:prstGeom>
          <a:ln>
            <a:gradFill>
              <a:gsLst>
                <a:gs pos="0">
                  <a:srgbClr val="F6C370">
                    <a:alpha val="0"/>
                  </a:srgbClr>
                </a:gs>
                <a:gs pos="100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54E7318-290F-804F-A213-55E78B5F26C0}"/>
              </a:ext>
            </a:extLst>
          </p:cNvPr>
          <p:cNvCxnSpPr>
            <a:cxnSpLocks/>
          </p:cNvCxnSpPr>
          <p:nvPr userDrawn="1"/>
        </p:nvCxnSpPr>
        <p:spPr>
          <a:xfrm>
            <a:off x="4718094" y="5348611"/>
            <a:ext cx="457200" cy="457200"/>
          </a:xfrm>
          <a:prstGeom prst="line">
            <a:avLst/>
          </a:prstGeom>
          <a:ln>
            <a:gradFill>
              <a:gsLst>
                <a:gs pos="0">
                  <a:srgbClr val="F6C370"/>
                </a:gs>
                <a:gs pos="100000">
                  <a:srgbClr val="F6C37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067B4A9-8EE8-D347-A11A-408131288CDC}"/>
              </a:ext>
            </a:extLst>
          </p:cNvPr>
          <p:cNvCxnSpPr>
            <a:cxnSpLocks/>
          </p:cNvCxnSpPr>
          <p:nvPr userDrawn="1"/>
        </p:nvCxnSpPr>
        <p:spPr>
          <a:xfrm flipH="1">
            <a:off x="7897368" y="4649076"/>
            <a:ext cx="2479675" cy="2479675"/>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67C67B9-5ED3-1347-A4EF-E127B283F0FD}"/>
              </a:ext>
            </a:extLst>
          </p:cNvPr>
          <p:cNvCxnSpPr>
            <a:cxnSpLocks/>
          </p:cNvCxnSpPr>
          <p:nvPr userDrawn="1"/>
        </p:nvCxnSpPr>
        <p:spPr>
          <a:xfrm flipH="1">
            <a:off x="1848335" y="195948"/>
            <a:ext cx="1772290" cy="1772290"/>
          </a:xfrm>
          <a:prstGeom prst="line">
            <a:avLst/>
          </a:prstGeom>
          <a:ln>
            <a:gradFill>
              <a:gsLst>
                <a:gs pos="99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BB83C5D-63B4-D04E-B9A2-0530B8F968A5}"/>
              </a:ext>
            </a:extLst>
          </p:cNvPr>
          <p:cNvCxnSpPr>
            <a:cxnSpLocks/>
          </p:cNvCxnSpPr>
          <p:nvPr userDrawn="1"/>
        </p:nvCxnSpPr>
        <p:spPr>
          <a:xfrm flipV="1">
            <a:off x="3628716" y="5348612"/>
            <a:ext cx="1089377" cy="1089377"/>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2442B894-80B9-CF46-9923-AA26009B51E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813959" y="394661"/>
            <a:ext cx="2564084" cy="1055798"/>
          </a:xfrm>
          <a:prstGeom prst="rect">
            <a:avLst/>
          </a:prstGeom>
        </p:spPr>
      </p:pic>
    </p:spTree>
    <p:extLst>
      <p:ext uri="{BB962C8B-B14F-4D97-AF65-F5344CB8AC3E}">
        <p14:creationId xmlns:p14="http://schemas.microsoft.com/office/powerpoint/2010/main" val="3734397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hapter slide 2">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E2FD613-0ADB-094F-9CD2-554E6C78DC68}"/>
              </a:ext>
            </a:extLst>
          </p:cNvPr>
          <p:cNvSpPr/>
          <p:nvPr userDrawn="1"/>
        </p:nvSpPr>
        <p:spPr>
          <a:xfrm rot="8100000">
            <a:off x="2800105" y="1415806"/>
            <a:ext cx="4418286" cy="4418286"/>
          </a:xfrm>
          <a:prstGeom prst="rect">
            <a:avLst/>
          </a:prstGeom>
          <a:gradFill>
            <a:gsLst>
              <a:gs pos="100000">
                <a:srgbClr val="361D5C">
                  <a:alpha val="0"/>
                </a:srgbClr>
              </a:gs>
              <a:gs pos="0">
                <a:srgbClr val="361D5C">
                  <a:alpha val="0"/>
                </a:srgbClr>
              </a:gs>
              <a:gs pos="50000">
                <a:srgbClr val="361D5C">
                  <a:alpha val="49602"/>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3" name="Rectangle 22">
            <a:extLst>
              <a:ext uri="{FF2B5EF4-FFF2-40B4-BE49-F238E27FC236}">
                <a16:creationId xmlns:a16="http://schemas.microsoft.com/office/drawing/2014/main" id="{E9687BCB-1984-9B41-98BA-0B729407F26B}"/>
              </a:ext>
            </a:extLst>
          </p:cNvPr>
          <p:cNvSpPr/>
          <p:nvPr userDrawn="1"/>
        </p:nvSpPr>
        <p:spPr>
          <a:xfrm rot="13500000">
            <a:off x="1410758" y="1111004"/>
            <a:ext cx="4418286" cy="4418286"/>
          </a:xfrm>
          <a:prstGeom prst="rect">
            <a:avLst/>
          </a:prstGeom>
          <a:gradFill>
            <a:gsLst>
              <a:gs pos="100000">
                <a:srgbClr val="361D5C">
                  <a:alpha val="0"/>
                </a:srgbClr>
              </a:gs>
              <a:gs pos="0">
                <a:srgbClr val="361D5C">
                  <a:alpha val="0"/>
                </a:srgbClr>
              </a:gs>
              <a:gs pos="49000">
                <a:srgbClr val="361D5C">
                  <a:alpha val="50137"/>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30" name="Freeform 29">
            <a:extLst>
              <a:ext uri="{FF2B5EF4-FFF2-40B4-BE49-F238E27FC236}">
                <a16:creationId xmlns:a16="http://schemas.microsoft.com/office/drawing/2014/main" id="{FAB0322F-4592-16FF-E490-7890B20626E6}"/>
              </a:ext>
            </a:extLst>
          </p:cNvPr>
          <p:cNvSpPr/>
          <p:nvPr userDrawn="1"/>
        </p:nvSpPr>
        <p:spPr>
          <a:xfrm>
            <a:off x="-5914" y="1493392"/>
            <a:ext cx="5369483" cy="5369482"/>
          </a:xfrm>
          <a:custGeom>
            <a:avLst/>
            <a:gdLst>
              <a:gd name="connsiteX0" fmla="*/ 0 w 5369483"/>
              <a:gd name="connsiteY0" fmla="*/ 0 h 5369482"/>
              <a:gd name="connsiteX1" fmla="*/ 5369483 w 5369483"/>
              <a:gd name="connsiteY1" fmla="*/ 5369482 h 5369482"/>
              <a:gd name="connsiteX2" fmla="*/ 2251404 w 5369483"/>
              <a:gd name="connsiteY2" fmla="*/ 5369482 h 5369482"/>
              <a:gd name="connsiteX3" fmla="*/ 0 w 5369483"/>
              <a:gd name="connsiteY3" fmla="*/ 3118079 h 5369482"/>
            </a:gdLst>
            <a:ahLst/>
            <a:cxnLst>
              <a:cxn ang="0">
                <a:pos x="connsiteX0" y="connsiteY0"/>
              </a:cxn>
              <a:cxn ang="0">
                <a:pos x="connsiteX1" y="connsiteY1"/>
              </a:cxn>
              <a:cxn ang="0">
                <a:pos x="connsiteX2" y="connsiteY2"/>
              </a:cxn>
              <a:cxn ang="0">
                <a:pos x="connsiteX3" y="connsiteY3"/>
              </a:cxn>
            </a:cxnLst>
            <a:rect l="l" t="t" r="r" b="b"/>
            <a:pathLst>
              <a:path w="5369483" h="5369482">
                <a:moveTo>
                  <a:pt x="0" y="0"/>
                </a:moveTo>
                <a:lnTo>
                  <a:pt x="5369483" y="5369482"/>
                </a:lnTo>
                <a:lnTo>
                  <a:pt x="2251404" y="5369482"/>
                </a:lnTo>
                <a:lnTo>
                  <a:pt x="0" y="3118079"/>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2" name="Rectangle 21">
            <a:extLst>
              <a:ext uri="{FF2B5EF4-FFF2-40B4-BE49-F238E27FC236}">
                <a16:creationId xmlns:a16="http://schemas.microsoft.com/office/drawing/2014/main" id="{87566114-CC2C-8545-955D-F090D7E9F93D}"/>
              </a:ext>
            </a:extLst>
          </p:cNvPr>
          <p:cNvSpPr/>
          <p:nvPr userDrawn="1"/>
        </p:nvSpPr>
        <p:spPr>
          <a:xfrm rot="8100000">
            <a:off x="3886857" y="1415805"/>
            <a:ext cx="4418286" cy="4418286"/>
          </a:xfrm>
          <a:prstGeom prst="rect">
            <a:avLst/>
          </a:prstGeom>
          <a:gradFill>
            <a:gsLst>
              <a:gs pos="100000">
                <a:srgbClr val="361D5C">
                  <a:alpha val="0"/>
                </a:srgbClr>
              </a:gs>
              <a:gs pos="0">
                <a:srgbClr val="361D5C">
                  <a:alpha val="0"/>
                </a:srgbClr>
              </a:gs>
              <a:gs pos="50000">
                <a:srgbClr val="361D5C">
                  <a:alpha val="49796"/>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4" name="Rectangle 23">
            <a:extLst>
              <a:ext uri="{FF2B5EF4-FFF2-40B4-BE49-F238E27FC236}">
                <a16:creationId xmlns:a16="http://schemas.microsoft.com/office/drawing/2014/main" id="{5BF7237B-B27F-0248-B221-E849A67812A1}"/>
              </a:ext>
            </a:extLst>
          </p:cNvPr>
          <p:cNvSpPr/>
          <p:nvPr userDrawn="1"/>
        </p:nvSpPr>
        <p:spPr>
          <a:xfrm rot="13500000">
            <a:off x="6362956" y="1111004"/>
            <a:ext cx="4418286" cy="4418286"/>
          </a:xfrm>
          <a:prstGeom prst="rect">
            <a:avLst/>
          </a:prstGeom>
          <a:gradFill>
            <a:gsLst>
              <a:gs pos="100000">
                <a:srgbClr val="361D5C">
                  <a:alpha val="0"/>
                </a:srgbClr>
              </a:gs>
              <a:gs pos="0">
                <a:srgbClr val="361D5C">
                  <a:alpha val="0"/>
                </a:srgbClr>
              </a:gs>
              <a:gs pos="50000">
                <a:srgbClr val="361D5C">
                  <a:alpha val="49682"/>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Picture Placeholder 3">
            <a:extLst>
              <a:ext uri="{FF2B5EF4-FFF2-40B4-BE49-F238E27FC236}">
                <a16:creationId xmlns:a16="http://schemas.microsoft.com/office/drawing/2014/main" id="{86AC0B01-776C-864C-ABD8-1970F34FFF18}"/>
              </a:ext>
            </a:extLst>
          </p:cNvPr>
          <p:cNvSpPr>
            <a:spLocks noGrp="1"/>
          </p:cNvSpPr>
          <p:nvPr>
            <p:ph type="pic" sz="quarter" idx="11" hasCustomPrompt="1"/>
          </p:nvPr>
        </p:nvSpPr>
        <p:spPr>
          <a:xfrm>
            <a:off x="651481" y="711051"/>
            <a:ext cx="5916694" cy="5916694"/>
          </a:xfrm>
          <a:prstGeom prst="diamond">
            <a:avLst/>
          </a:prstGeom>
          <a:ln>
            <a:gradFill>
              <a:gsLst>
                <a:gs pos="0">
                  <a:srgbClr val="F6C370"/>
                </a:gs>
                <a:gs pos="100000">
                  <a:srgbClr val="F6C370">
                    <a:alpha val="0"/>
                  </a:srgbClr>
                </a:gs>
              </a:gsLst>
              <a:lin ang="5400000" scaled="1"/>
            </a:gradFill>
          </a:ln>
          <a:effectLst>
            <a:outerShdw blurRad="152400" dist="101600" dir="5400000" algn="ctr" rotWithShape="0">
              <a:srgbClr val="000000">
                <a:alpha val="34687"/>
              </a:srgbClr>
            </a:outerShdw>
          </a:effectLst>
        </p:spPr>
        <p:txBody>
          <a:bodyPr/>
          <a:lstStyle>
            <a:lvl1pPr algn="ctr">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3" name="Text Placeholder 2">
            <a:extLst>
              <a:ext uri="{FF2B5EF4-FFF2-40B4-BE49-F238E27FC236}">
                <a16:creationId xmlns:a16="http://schemas.microsoft.com/office/drawing/2014/main" id="{0C8F0458-666E-B242-AA9B-31C770B5EB48}"/>
              </a:ext>
            </a:extLst>
          </p:cNvPr>
          <p:cNvSpPr>
            <a:spLocks noGrp="1"/>
          </p:cNvSpPr>
          <p:nvPr>
            <p:ph type="body" sz="quarter" idx="10" hasCustomPrompt="1"/>
          </p:nvPr>
        </p:nvSpPr>
        <p:spPr>
          <a:xfrm>
            <a:off x="6096000" y="4720343"/>
            <a:ext cx="5605219" cy="1185620"/>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a:t>Insert title</a:t>
            </a:r>
            <a:endParaRPr lang="en-IS"/>
          </a:p>
        </p:txBody>
      </p:sp>
      <p:cxnSp>
        <p:nvCxnSpPr>
          <p:cNvPr id="12" name="Straight Connector 11">
            <a:extLst>
              <a:ext uri="{FF2B5EF4-FFF2-40B4-BE49-F238E27FC236}">
                <a16:creationId xmlns:a16="http://schemas.microsoft.com/office/drawing/2014/main" id="{64DD9236-912C-344B-9E5C-FA71BC0D7733}"/>
              </a:ext>
            </a:extLst>
          </p:cNvPr>
          <p:cNvCxnSpPr>
            <a:cxnSpLocks/>
          </p:cNvCxnSpPr>
          <p:nvPr userDrawn="1"/>
        </p:nvCxnSpPr>
        <p:spPr>
          <a:xfrm>
            <a:off x="6672875" y="1073461"/>
            <a:ext cx="515408" cy="515408"/>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EDE2553-0A96-BE4B-BB2B-76B1728C21C7}"/>
              </a:ext>
            </a:extLst>
          </p:cNvPr>
          <p:cNvCxnSpPr>
            <a:cxnSpLocks/>
          </p:cNvCxnSpPr>
          <p:nvPr userDrawn="1"/>
        </p:nvCxnSpPr>
        <p:spPr>
          <a:xfrm flipH="1">
            <a:off x="7182754" y="317350"/>
            <a:ext cx="1266294" cy="1266294"/>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6DC063-E0B5-5C4C-A6BB-44D3156187FC}"/>
              </a:ext>
            </a:extLst>
          </p:cNvPr>
          <p:cNvCxnSpPr>
            <a:cxnSpLocks/>
          </p:cNvCxnSpPr>
          <p:nvPr userDrawn="1"/>
        </p:nvCxnSpPr>
        <p:spPr>
          <a:xfrm flipV="1">
            <a:off x="11026775" y="3322111"/>
            <a:ext cx="674445" cy="674445"/>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E8CBB6-B3C4-D14C-8D91-B662FC73557E}"/>
              </a:ext>
            </a:extLst>
          </p:cNvPr>
          <p:cNvCxnSpPr>
            <a:cxnSpLocks/>
          </p:cNvCxnSpPr>
          <p:nvPr userDrawn="1"/>
        </p:nvCxnSpPr>
        <p:spPr>
          <a:xfrm>
            <a:off x="10031896" y="1652788"/>
            <a:ext cx="1669323" cy="1669323"/>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196931CC-F0F5-8E10-BD0E-9A1AC5B0A30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187671" y="2303488"/>
            <a:ext cx="3421876" cy="1409006"/>
          </a:xfrm>
          <a:prstGeom prst="rect">
            <a:avLst/>
          </a:prstGeom>
        </p:spPr>
      </p:pic>
      <p:cxnSp>
        <p:nvCxnSpPr>
          <p:cNvPr id="28" name="Straight Connector 27">
            <a:extLst>
              <a:ext uri="{FF2B5EF4-FFF2-40B4-BE49-F238E27FC236}">
                <a16:creationId xmlns:a16="http://schemas.microsoft.com/office/drawing/2014/main" id="{074B519A-3357-1943-878B-4FE463E1C5CD}"/>
              </a:ext>
            </a:extLst>
          </p:cNvPr>
          <p:cNvCxnSpPr>
            <a:cxnSpLocks/>
          </p:cNvCxnSpPr>
          <p:nvPr userDrawn="1"/>
        </p:nvCxnSpPr>
        <p:spPr>
          <a:xfrm flipH="1">
            <a:off x="-110123" y="201699"/>
            <a:ext cx="3720821" cy="3720821"/>
          </a:xfrm>
          <a:prstGeom prst="line">
            <a:avLst/>
          </a:prstGeom>
          <a:ln>
            <a:gradFill>
              <a:gsLst>
                <a:gs pos="99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681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hapter slide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67A1442-0956-8C46-8669-1C486AAC27DD}"/>
              </a:ext>
            </a:extLst>
          </p:cNvPr>
          <p:cNvSpPr/>
          <p:nvPr userDrawn="1"/>
        </p:nvSpPr>
        <p:spPr>
          <a:xfrm rot="8100000">
            <a:off x="3886857" y="1399476"/>
            <a:ext cx="4418286" cy="4418286"/>
          </a:xfrm>
          <a:prstGeom prst="rect">
            <a:avLst/>
          </a:prstGeom>
          <a:gradFill>
            <a:gsLst>
              <a:gs pos="99000">
                <a:srgbClr val="361D5C">
                  <a:alpha val="0"/>
                </a:srgbClr>
              </a:gs>
              <a:gs pos="0">
                <a:srgbClr val="361D5C">
                  <a:alpha val="50000"/>
                </a:srgbClr>
              </a:gs>
              <a:gs pos="50000">
                <a:srgbClr val="361D5C">
                  <a:alpha val="50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7" name="Rectangle 16">
            <a:extLst>
              <a:ext uri="{FF2B5EF4-FFF2-40B4-BE49-F238E27FC236}">
                <a16:creationId xmlns:a16="http://schemas.microsoft.com/office/drawing/2014/main" id="{732B65B3-96F2-F64C-91C0-8BEF156AFC47}"/>
              </a:ext>
            </a:extLst>
          </p:cNvPr>
          <p:cNvSpPr/>
          <p:nvPr userDrawn="1"/>
        </p:nvSpPr>
        <p:spPr>
          <a:xfrm rot="13500000">
            <a:off x="1410758" y="1094675"/>
            <a:ext cx="4418286" cy="4418286"/>
          </a:xfrm>
          <a:prstGeom prst="rect">
            <a:avLst/>
          </a:prstGeom>
          <a:gradFill>
            <a:gsLst>
              <a:gs pos="100000">
                <a:srgbClr val="361D5C">
                  <a:alpha val="0"/>
                </a:srgbClr>
              </a:gs>
              <a:gs pos="0">
                <a:srgbClr val="361D5C">
                  <a:alpha val="0"/>
                </a:srgbClr>
              </a:gs>
              <a:gs pos="50000">
                <a:srgbClr val="361D5C">
                  <a:alpha val="49879"/>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2" name="Freeform 21">
            <a:extLst>
              <a:ext uri="{FF2B5EF4-FFF2-40B4-BE49-F238E27FC236}">
                <a16:creationId xmlns:a16="http://schemas.microsoft.com/office/drawing/2014/main" id="{8CF6FC87-6D3A-16B0-0EC5-B3A8870707A1}"/>
              </a:ext>
            </a:extLst>
          </p:cNvPr>
          <p:cNvSpPr/>
          <p:nvPr userDrawn="1"/>
        </p:nvSpPr>
        <p:spPr>
          <a:xfrm rot="5400000">
            <a:off x="1930863" y="-412993"/>
            <a:ext cx="2981370" cy="3799797"/>
          </a:xfrm>
          <a:custGeom>
            <a:avLst/>
            <a:gdLst>
              <a:gd name="connsiteX0" fmla="*/ 0 w 2981370"/>
              <a:gd name="connsiteY0" fmla="*/ 3799797 h 3799797"/>
              <a:gd name="connsiteX1" fmla="*/ 0 w 2981370"/>
              <a:gd name="connsiteY1" fmla="*/ 2162942 h 3799797"/>
              <a:gd name="connsiteX2" fmla="*/ 2162942 w 2981370"/>
              <a:gd name="connsiteY2" fmla="*/ 0 h 3799797"/>
              <a:gd name="connsiteX3" fmla="*/ 2981370 w 2981370"/>
              <a:gd name="connsiteY3" fmla="*/ 818428 h 3799797"/>
            </a:gdLst>
            <a:ahLst/>
            <a:cxnLst>
              <a:cxn ang="0">
                <a:pos x="connsiteX0" y="connsiteY0"/>
              </a:cxn>
              <a:cxn ang="0">
                <a:pos x="connsiteX1" y="connsiteY1"/>
              </a:cxn>
              <a:cxn ang="0">
                <a:pos x="connsiteX2" y="connsiteY2"/>
              </a:cxn>
              <a:cxn ang="0">
                <a:pos x="connsiteX3" y="connsiteY3"/>
              </a:cxn>
            </a:cxnLst>
            <a:rect l="l" t="t" r="r" b="b"/>
            <a:pathLst>
              <a:path w="2981370" h="3799797">
                <a:moveTo>
                  <a:pt x="0" y="3799797"/>
                </a:moveTo>
                <a:lnTo>
                  <a:pt x="0" y="2162942"/>
                </a:lnTo>
                <a:lnTo>
                  <a:pt x="2162942" y="0"/>
                </a:lnTo>
                <a:lnTo>
                  <a:pt x="2981370" y="818428"/>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3" name="Freeform 22">
            <a:extLst>
              <a:ext uri="{FF2B5EF4-FFF2-40B4-BE49-F238E27FC236}">
                <a16:creationId xmlns:a16="http://schemas.microsoft.com/office/drawing/2014/main" id="{D09284C5-3949-7600-4D9E-3B5204E3BCC1}"/>
              </a:ext>
            </a:extLst>
          </p:cNvPr>
          <p:cNvSpPr/>
          <p:nvPr userDrawn="1"/>
        </p:nvSpPr>
        <p:spPr>
          <a:xfrm>
            <a:off x="6596190" y="3479262"/>
            <a:ext cx="5062805" cy="3378738"/>
          </a:xfrm>
          <a:custGeom>
            <a:avLst/>
            <a:gdLst>
              <a:gd name="connsiteX0" fmla="*/ 3378738 w 5062805"/>
              <a:gd name="connsiteY0" fmla="*/ 0 h 3378738"/>
              <a:gd name="connsiteX1" fmla="*/ 5062805 w 5062805"/>
              <a:gd name="connsiteY1" fmla="*/ 1684068 h 3378738"/>
              <a:gd name="connsiteX2" fmla="*/ 3368135 w 5062805"/>
              <a:gd name="connsiteY2" fmla="*/ 3378738 h 3378738"/>
              <a:gd name="connsiteX3" fmla="*/ 0 w 5062805"/>
              <a:gd name="connsiteY3" fmla="*/ 3378738 h 3378738"/>
            </a:gdLst>
            <a:ahLst/>
            <a:cxnLst>
              <a:cxn ang="0">
                <a:pos x="connsiteX0" y="connsiteY0"/>
              </a:cxn>
              <a:cxn ang="0">
                <a:pos x="connsiteX1" y="connsiteY1"/>
              </a:cxn>
              <a:cxn ang="0">
                <a:pos x="connsiteX2" y="connsiteY2"/>
              </a:cxn>
              <a:cxn ang="0">
                <a:pos x="connsiteX3" y="connsiteY3"/>
              </a:cxn>
            </a:cxnLst>
            <a:rect l="l" t="t" r="r" b="b"/>
            <a:pathLst>
              <a:path w="5062805" h="3378738">
                <a:moveTo>
                  <a:pt x="3378738" y="0"/>
                </a:moveTo>
                <a:lnTo>
                  <a:pt x="5062805" y="1684068"/>
                </a:lnTo>
                <a:lnTo>
                  <a:pt x="3368135" y="3378738"/>
                </a:lnTo>
                <a:lnTo>
                  <a:pt x="0" y="3378738"/>
                </a:lnTo>
                <a:close/>
              </a:path>
            </a:pathLst>
          </a:custGeom>
          <a:solidFill>
            <a:srgbClr val="94326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18" name="Rectangle 17">
            <a:extLst>
              <a:ext uri="{FF2B5EF4-FFF2-40B4-BE49-F238E27FC236}">
                <a16:creationId xmlns:a16="http://schemas.microsoft.com/office/drawing/2014/main" id="{9EF3E88F-190A-2B4A-9C4B-83B6B74851BB}"/>
              </a:ext>
            </a:extLst>
          </p:cNvPr>
          <p:cNvSpPr/>
          <p:nvPr userDrawn="1"/>
        </p:nvSpPr>
        <p:spPr>
          <a:xfrm rot="13500000">
            <a:off x="6362956" y="1094675"/>
            <a:ext cx="4418286" cy="4418286"/>
          </a:xfrm>
          <a:prstGeom prst="rect">
            <a:avLst/>
          </a:prstGeom>
          <a:gradFill>
            <a:gsLst>
              <a:gs pos="99000">
                <a:srgbClr val="361D5C">
                  <a:alpha val="0"/>
                </a:srgbClr>
              </a:gs>
              <a:gs pos="0">
                <a:srgbClr val="361D5C">
                  <a:alpha val="0"/>
                </a:srgbClr>
              </a:gs>
              <a:gs pos="49000">
                <a:srgbClr val="361D5C">
                  <a:alpha val="50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Picture Placeholder 3">
            <a:extLst>
              <a:ext uri="{FF2B5EF4-FFF2-40B4-BE49-F238E27FC236}">
                <a16:creationId xmlns:a16="http://schemas.microsoft.com/office/drawing/2014/main" id="{86AC0B01-776C-864C-ABD8-1970F34FFF18}"/>
              </a:ext>
            </a:extLst>
          </p:cNvPr>
          <p:cNvSpPr>
            <a:spLocks noGrp="1"/>
          </p:cNvSpPr>
          <p:nvPr>
            <p:ph type="pic" sz="quarter" idx="11" hasCustomPrompt="1"/>
          </p:nvPr>
        </p:nvSpPr>
        <p:spPr>
          <a:xfrm>
            <a:off x="5620296" y="694722"/>
            <a:ext cx="5916694" cy="5916694"/>
          </a:xfrm>
          <a:prstGeom prst="diamond">
            <a:avLst/>
          </a:prstGeom>
          <a:ln>
            <a:gradFill>
              <a:gsLst>
                <a:gs pos="1000">
                  <a:srgbClr val="F6C370"/>
                </a:gs>
                <a:gs pos="100000">
                  <a:srgbClr val="F6C370">
                    <a:alpha val="0"/>
                  </a:srgbClr>
                </a:gs>
              </a:gsLst>
              <a:lin ang="5400000" scaled="1"/>
            </a:gradFill>
          </a:ln>
          <a:effectLst>
            <a:outerShdw blurRad="152400" dist="101600" dir="5400000" algn="ctr" rotWithShape="0">
              <a:srgbClr val="000000">
                <a:alpha val="34687"/>
              </a:srgbClr>
            </a:outerShdw>
          </a:effectLst>
        </p:spPr>
        <p:txBody>
          <a:bodyPr/>
          <a:lstStyle>
            <a:lvl1pPr algn="ctr">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3" name="Text Placeholder 2">
            <a:extLst>
              <a:ext uri="{FF2B5EF4-FFF2-40B4-BE49-F238E27FC236}">
                <a16:creationId xmlns:a16="http://schemas.microsoft.com/office/drawing/2014/main" id="{0C8F0458-666E-B242-AA9B-31C770B5EB48}"/>
              </a:ext>
            </a:extLst>
          </p:cNvPr>
          <p:cNvSpPr>
            <a:spLocks noGrp="1"/>
          </p:cNvSpPr>
          <p:nvPr>
            <p:ph type="body" sz="quarter" idx="10" hasCustomPrompt="1"/>
          </p:nvPr>
        </p:nvSpPr>
        <p:spPr>
          <a:xfrm>
            <a:off x="813715" y="5367517"/>
            <a:ext cx="5605219" cy="1185620"/>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a:t>Insert title</a:t>
            </a:r>
            <a:endParaRPr lang="en-IS"/>
          </a:p>
        </p:txBody>
      </p:sp>
      <p:cxnSp>
        <p:nvCxnSpPr>
          <p:cNvPr id="12" name="Straight Connector 11">
            <a:extLst>
              <a:ext uri="{FF2B5EF4-FFF2-40B4-BE49-F238E27FC236}">
                <a16:creationId xmlns:a16="http://schemas.microsoft.com/office/drawing/2014/main" id="{64DD9236-912C-344B-9E5C-FA71BC0D7733}"/>
              </a:ext>
            </a:extLst>
          </p:cNvPr>
          <p:cNvCxnSpPr>
            <a:cxnSpLocks/>
          </p:cNvCxnSpPr>
          <p:nvPr userDrawn="1"/>
        </p:nvCxnSpPr>
        <p:spPr>
          <a:xfrm>
            <a:off x="3616325" y="179619"/>
            <a:ext cx="2479675" cy="2479675"/>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EDE2553-0A96-BE4B-BB2B-76B1728C21C7}"/>
              </a:ext>
            </a:extLst>
          </p:cNvPr>
          <p:cNvCxnSpPr>
            <a:cxnSpLocks/>
          </p:cNvCxnSpPr>
          <p:nvPr userDrawn="1"/>
        </p:nvCxnSpPr>
        <p:spPr>
          <a:xfrm flipH="1">
            <a:off x="6096000" y="2044995"/>
            <a:ext cx="614299" cy="614299"/>
          </a:xfrm>
          <a:prstGeom prst="line">
            <a:avLst/>
          </a:prstGeom>
          <a:ln>
            <a:gradFill>
              <a:gsLst>
                <a:gs pos="0">
                  <a:srgbClr val="F6C370">
                    <a:alpha val="0"/>
                  </a:srgbClr>
                </a:gs>
                <a:gs pos="100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E8CBB6-B3C4-D14C-8D91-B662FC73557E}"/>
              </a:ext>
            </a:extLst>
          </p:cNvPr>
          <p:cNvCxnSpPr>
            <a:cxnSpLocks/>
          </p:cNvCxnSpPr>
          <p:nvPr userDrawn="1"/>
        </p:nvCxnSpPr>
        <p:spPr>
          <a:xfrm>
            <a:off x="8572595" y="177511"/>
            <a:ext cx="1669323" cy="1669323"/>
          </a:xfrm>
          <a:prstGeom prst="line">
            <a:avLst/>
          </a:prstGeom>
          <a:ln>
            <a:gradFill>
              <a:gsLst>
                <a:gs pos="100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sp>
        <p:nvSpPr>
          <p:cNvPr id="9" name="Picture Placeholder 3">
            <a:extLst>
              <a:ext uri="{FF2B5EF4-FFF2-40B4-BE49-F238E27FC236}">
                <a16:creationId xmlns:a16="http://schemas.microsoft.com/office/drawing/2014/main" id="{8D380F66-B4D5-184D-94DB-90D0CF1B87FE}"/>
              </a:ext>
            </a:extLst>
          </p:cNvPr>
          <p:cNvSpPr>
            <a:spLocks noGrp="1"/>
          </p:cNvSpPr>
          <p:nvPr>
            <p:ph type="pic" sz="quarter" idx="12" hasCustomPrompt="1"/>
          </p:nvPr>
        </p:nvSpPr>
        <p:spPr>
          <a:xfrm>
            <a:off x="1385078" y="694722"/>
            <a:ext cx="4462492" cy="4462492"/>
          </a:xfrm>
          <a:prstGeom prst="diamond">
            <a:avLst/>
          </a:prstGeom>
          <a:ln>
            <a:gradFill>
              <a:gsLst>
                <a:gs pos="1000">
                  <a:srgbClr val="F6C370"/>
                </a:gs>
                <a:gs pos="100000">
                  <a:srgbClr val="F6C370">
                    <a:alpha val="0"/>
                  </a:srgbClr>
                </a:gs>
              </a:gsLst>
              <a:lin ang="5400000" scaled="1"/>
            </a:gradFill>
          </a:ln>
          <a:effectLst>
            <a:outerShdw blurRad="152400" dist="101600" dir="5400000" algn="ctr" rotWithShape="0">
              <a:srgbClr val="000000">
                <a:alpha val="34687"/>
              </a:srgbClr>
            </a:outerShdw>
          </a:effectLst>
        </p:spPr>
        <p:txBody>
          <a:bodyPr/>
          <a:lstStyle>
            <a:lvl1pPr algn="ctr">
              <a:defRPr>
                <a:solidFill>
                  <a:schemeClr val="bg1"/>
                </a:solidFill>
                <a:latin typeface="Segoe UI" panose="020B0502040204020203" pitchFamily="34" charset="0"/>
                <a:cs typeface="Segoe UI" panose="020B0502040204020203" pitchFamily="34" charset="0"/>
              </a:defRPr>
            </a:lvl1pPr>
          </a:lstStyle>
          <a:p>
            <a:r>
              <a:rPr lang="en-IS"/>
              <a:t>Insert picture</a:t>
            </a:r>
          </a:p>
        </p:txBody>
      </p:sp>
      <p:pic>
        <p:nvPicPr>
          <p:cNvPr id="15" name="Graphic 14">
            <a:extLst>
              <a:ext uri="{FF2B5EF4-FFF2-40B4-BE49-F238E27FC236}">
                <a16:creationId xmlns:a16="http://schemas.microsoft.com/office/drawing/2014/main" id="{BD90AA33-3B20-3886-AA59-59B13EC8BB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813959" y="394661"/>
            <a:ext cx="2564084" cy="1055798"/>
          </a:xfrm>
          <a:prstGeom prst="rect">
            <a:avLst/>
          </a:prstGeom>
        </p:spPr>
      </p:pic>
    </p:spTree>
    <p:extLst>
      <p:ext uri="{BB962C8B-B14F-4D97-AF65-F5344CB8AC3E}">
        <p14:creationId xmlns:p14="http://schemas.microsoft.com/office/powerpoint/2010/main" val="1800630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105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6.sv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5.png"/><Relationship Id="rId2" Type="http://schemas.openxmlformats.org/officeDocument/2006/relationships/slideLayout" Target="../slideLayouts/slideLayout31.xml"/><Relationship Id="rId16" Type="http://schemas.openxmlformats.org/officeDocument/2006/relationships/theme" Target="../theme/theme3.xml"/><Relationship Id="rId20" Type="http://schemas.openxmlformats.org/officeDocument/2006/relationships/image" Target="../media/image2.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image" Target="../media/image1.pn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image" Target="../media/image25.sv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image" Target="../media/image24.png"/><Relationship Id="rId2" Type="http://schemas.openxmlformats.org/officeDocument/2006/relationships/slideLayout" Target="../slideLayouts/slideLayout46.xml"/><Relationship Id="rId16" Type="http://schemas.openxmlformats.org/officeDocument/2006/relationships/theme" Target="../theme/theme4.xml"/><Relationship Id="rId20" Type="http://schemas.openxmlformats.org/officeDocument/2006/relationships/image" Target="../media/image2.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image" Target="../media/image1.pn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361D5C"/>
            </a:gs>
            <a:gs pos="98000">
              <a:srgbClr val="200C3B"/>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1C1D87-411E-BFD4-C010-B40B10B65285}"/>
              </a:ext>
            </a:extLst>
          </p:cNvPr>
          <p:cNvPicPr>
            <a:picLocks noChangeAspect="1"/>
          </p:cNvPicPr>
          <p:nvPr userDrawn="1"/>
        </p:nvPicPr>
        <p:blipFill>
          <a:blip r:embed="rId25"/>
          <a:stretch>
            <a:fillRect/>
          </a:stretch>
        </p:blipFill>
        <p:spPr>
          <a:xfrm>
            <a:off x="-132372" y="0"/>
            <a:ext cx="88900" cy="6858000"/>
          </a:xfrm>
          <a:prstGeom prst="rect">
            <a:avLst/>
          </a:prstGeom>
        </p:spPr>
      </p:pic>
      <p:pic>
        <p:nvPicPr>
          <p:cNvPr id="5" name="Picture 4">
            <a:extLst>
              <a:ext uri="{FF2B5EF4-FFF2-40B4-BE49-F238E27FC236}">
                <a16:creationId xmlns:a16="http://schemas.microsoft.com/office/drawing/2014/main" id="{9C763751-87D5-0F64-4D3A-94B82F873706}"/>
              </a:ext>
            </a:extLst>
          </p:cNvPr>
          <p:cNvPicPr>
            <a:picLocks noChangeAspect="1"/>
          </p:cNvPicPr>
          <p:nvPr userDrawn="1"/>
        </p:nvPicPr>
        <p:blipFill>
          <a:blip r:embed="rId26"/>
          <a:srcRect/>
          <a:stretch/>
        </p:blipFill>
        <p:spPr>
          <a:xfrm>
            <a:off x="12235472" y="0"/>
            <a:ext cx="88900" cy="6858000"/>
          </a:xfrm>
          <a:prstGeom prst="rect">
            <a:avLst/>
          </a:prstGeom>
        </p:spPr>
      </p:pic>
    </p:spTree>
    <p:extLst>
      <p:ext uri="{BB962C8B-B14F-4D97-AF65-F5344CB8AC3E}">
        <p14:creationId xmlns:p14="http://schemas.microsoft.com/office/powerpoint/2010/main" val="3283444625"/>
      </p:ext>
    </p:extLst>
  </p:cSld>
  <p:clrMap bg1="lt1" tx1="dk1" bg2="lt2" tx2="dk2" accent1="accent1" accent2="accent2" accent3="accent3" accent4="accent4" accent5="accent5" accent6="accent6" hlink="hlink" folHlink="folHlink"/>
  <p:sldLayoutIdLst>
    <p:sldLayoutId id="2147483705" r:id="rId1"/>
    <p:sldLayoutId id="2147483666" r:id="rId2"/>
    <p:sldLayoutId id="2147483667" r:id="rId3"/>
    <p:sldLayoutId id="2147483691" r:id="rId4"/>
    <p:sldLayoutId id="2147483706" r:id="rId5"/>
    <p:sldLayoutId id="2147483660" r:id="rId6"/>
    <p:sldLayoutId id="2147483661" r:id="rId7"/>
    <p:sldLayoutId id="2147483662" r:id="rId8"/>
    <p:sldLayoutId id="2147483649" r:id="rId9"/>
    <p:sldLayoutId id="2147483664" r:id="rId10"/>
    <p:sldLayoutId id="2147483665" r:id="rId11"/>
    <p:sldLayoutId id="2147483650" r:id="rId12"/>
    <p:sldLayoutId id="2147483651" r:id="rId13"/>
    <p:sldLayoutId id="2147483663" r:id="rId14"/>
    <p:sldLayoutId id="2147483713" r:id="rId15"/>
    <p:sldLayoutId id="2147483714" r:id="rId16"/>
    <p:sldLayoutId id="2147483715" r:id="rId17"/>
    <p:sldLayoutId id="2147483716" r:id="rId18"/>
    <p:sldLayoutId id="2147483717" r:id="rId19"/>
    <p:sldLayoutId id="2147483718" r:id="rId20"/>
    <p:sldLayoutId id="2147483719" r:id="rId21"/>
    <p:sldLayoutId id="2147483722" r:id="rId22"/>
    <p:sldLayoutId id="2147483723" r:id="rId23"/>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06A422-490E-68ED-166D-62606FAA1BF3}"/>
              </a:ext>
            </a:extLst>
          </p:cNvPr>
          <p:cNvPicPr>
            <a:picLocks noChangeAspect="1"/>
          </p:cNvPicPr>
          <p:nvPr userDrawn="1"/>
        </p:nvPicPr>
        <p:blipFill>
          <a:blip r:embed="rId8"/>
          <a:stretch>
            <a:fillRect/>
          </a:stretch>
        </p:blipFill>
        <p:spPr>
          <a:xfrm>
            <a:off x="-132372" y="0"/>
            <a:ext cx="88900" cy="6858000"/>
          </a:xfrm>
          <a:prstGeom prst="rect">
            <a:avLst/>
          </a:prstGeom>
        </p:spPr>
      </p:pic>
      <p:pic>
        <p:nvPicPr>
          <p:cNvPr id="4" name="Picture 3">
            <a:extLst>
              <a:ext uri="{FF2B5EF4-FFF2-40B4-BE49-F238E27FC236}">
                <a16:creationId xmlns:a16="http://schemas.microsoft.com/office/drawing/2014/main" id="{A6F2C9FD-5195-CC65-B7E7-C6E13A0379EF}"/>
              </a:ext>
            </a:extLst>
          </p:cNvPr>
          <p:cNvPicPr>
            <a:picLocks noChangeAspect="1"/>
          </p:cNvPicPr>
          <p:nvPr userDrawn="1"/>
        </p:nvPicPr>
        <p:blipFill>
          <a:blip r:embed="rId9"/>
          <a:srcRect/>
          <a:stretch/>
        </p:blipFill>
        <p:spPr>
          <a:xfrm>
            <a:off x="12235472" y="0"/>
            <a:ext cx="88900" cy="6858000"/>
          </a:xfrm>
          <a:prstGeom prst="rect">
            <a:avLst/>
          </a:prstGeom>
        </p:spPr>
      </p:pic>
    </p:spTree>
    <p:extLst>
      <p:ext uri="{BB962C8B-B14F-4D97-AF65-F5344CB8AC3E}">
        <p14:creationId xmlns:p14="http://schemas.microsoft.com/office/powerpoint/2010/main" val="5171264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61D5C"/>
            </a:gs>
            <a:gs pos="99000">
              <a:srgbClr val="200C3B"/>
            </a:gs>
          </a:gsLst>
          <a:lin ang="5400000" scaled="1"/>
        </a:gra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7E639B9-1F5C-1F9E-8753-190530B4BF57}"/>
              </a:ext>
            </a:extLst>
          </p:cNvPr>
          <p:cNvPicPr>
            <a:picLocks noChangeAspect="1"/>
          </p:cNvPicPr>
          <p:nvPr userDrawn="1"/>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11028357" y="6408394"/>
            <a:ext cx="1008000" cy="372708"/>
          </a:xfrm>
          <a:prstGeom prst="rect">
            <a:avLst/>
          </a:prstGeom>
        </p:spPr>
      </p:pic>
      <p:pic>
        <p:nvPicPr>
          <p:cNvPr id="3" name="Picture 2">
            <a:extLst>
              <a:ext uri="{FF2B5EF4-FFF2-40B4-BE49-F238E27FC236}">
                <a16:creationId xmlns:a16="http://schemas.microsoft.com/office/drawing/2014/main" id="{91C4C19A-0357-F8C2-A1CB-FAA6583E37C8}"/>
              </a:ext>
            </a:extLst>
          </p:cNvPr>
          <p:cNvPicPr>
            <a:picLocks noChangeAspect="1"/>
          </p:cNvPicPr>
          <p:nvPr userDrawn="1"/>
        </p:nvPicPr>
        <p:blipFill>
          <a:blip r:embed="rId19"/>
          <a:stretch>
            <a:fillRect/>
          </a:stretch>
        </p:blipFill>
        <p:spPr>
          <a:xfrm>
            <a:off x="-132372" y="0"/>
            <a:ext cx="88900" cy="6858000"/>
          </a:xfrm>
          <a:prstGeom prst="rect">
            <a:avLst/>
          </a:prstGeom>
        </p:spPr>
      </p:pic>
      <p:pic>
        <p:nvPicPr>
          <p:cNvPr id="6" name="Picture 5">
            <a:extLst>
              <a:ext uri="{FF2B5EF4-FFF2-40B4-BE49-F238E27FC236}">
                <a16:creationId xmlns:a16="http://schemas.microsoft.com/office/drawing/2014/main" id="{9A69F154-45FA-B773-BDF7-BE175E07F61B}"/>
              </a:ext>
            </a:extLst>
          </p:cNvPr>
          <p:cNvPicPr>
            <a:picLocks noChangeAspect="1"/>
          </p:cNvPicPr>
          <p:nvPr userDrawn="1"/>
        </p:nvPicPr>
        <p:blipFill>
          <a:blip r:embed="rId20"/>
          <a:srcRect/>
          <a:stretch/>
        </p:blipFill>
        <p:spPr>
          <a:xfrm>
            <a:off x="12235472" y="0"/>
            <a:ext cx="88900" cy="6858000"/>
          </a:xfrm>
          <a:prstGeom prst="rect">
            <a:avLst/>
          </a:prstGeom>
        </p:spPr>
      </p:pic>
    </p:spTree>
    <p:extLst>
      <p:ext uri="{BB962C8B-B14F-4D97-AF65-F5344CB8AC3E}">
        <p14:creationId xmlns:p14="http://schemas.microsoft.com/office/powerpoint/2010/main" val="339575191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707" r:id="rId5"/>
    <p:sldLayoutId id="2147483673" r:id="rId6"/>
    <p:sldLayoutId id="2147483674" r:id="rId7"/>
    <p:sldLayoutId id="2147483675" r:id="rId8"/>
    <p:sldLayoutId id="2147483676" r:id="rId9"/>
    <p:sldLayoutId id="2147483708" r:id="rId10"/>
    <p:sldLayoutId id="2147483677" r:id="rId11"/>
    <p:sldLayoutId id="2147483678" r:id="rId12"/>
    <p:sldLayoutId id="2147483679" r:id="rId13"/>
    <p:sldLayoutId id="2147483680" r:id="rId14"/>
    <p:sldLayoutId id="2147483709" r:id="rId15"/>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7E639B9-1F5C-1F9E-8753-190530B4BF57}"/>
              </a:ext>
            </a:extLst>
          </p:cNvPr>
          <p:cNvPicPr>
            <a:picLocks noChangeAspect="1"/>
          </p:cNvPicPr>
          <p:nvPr userDrawn="1"/>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11028357" y="6408394"/>
            <a:ext cx="1008000" cy="372708"/>
          </a:xfrm>
          <a:prstGeom prst="rect">
            <a:avLst/>
          </a:prstGeom>
        </p:spPr>
      </p:pic>
      <p:pic>
        <p:nvPicPr>
          <p:cNvPr id="3" name="Picture 2">
            <a:extLst>
              <a:ext uri="{FF2B5EF4-FFF2-40B4-BE49-F238E27FC236}">
                <a16:creationId xmlns:a16="http://schemas.microsoft.com/office/drawing/2014/main" id="{B6A676C9-CF98-086A-0B38-6B4EEA03177B}"/>
              </a:ext>
            </a:extLst>
          </p:cNvPr>
          <p:cNvPicPr>
            <a:picLocks noChangeAspect="1"/>
          </p:cNvPicPr>
          <p:nvPr userDrawn="1"/>
        </p:nvPicPr>
        <p:blipFill>
          <a:blip r:embed="rId19"/>
          <a:stretch>
            <a:fillRect/>
          </a:stretch>
        </p:blipFill>
        <p:spPr>
          <a:xfrm>
            <a:off x="-132372" y="0"/>
            <a:ext cx="88900" cy="6858000"/>
          </a:xfrm>
          <a:prstGeom prst="rect">
            <a:avLst/>
          </a:prstGeom>
        </p:spPr>
      </p:pic>
      <p:pic>
        <p:nvPicPr>
          <p:cNvPr id="6" name="Picture 5">
            <a:extLst>
              <a:ext uri="{FF2B5EF4-FFF2-40B4-BE49-F238E27FC236}">
                <a16:creationId xmlns:a16="http://schemas.microsoft.com/office/drawing/2014/main" id="{6E4B95C1-875E-3529-235E-A1765AF87032}"/>
              </a:ext>
            </a:extLst>
          </p:cNvPr>
          <p:cNvPicPr>
            <a:picLocks noChangeAspect="1"/>
          </p:cNvPicPr>
          <p:nvPr userDrawn="1"/>
        </p:nvPicPr>
        <p:blipFill>
          <a:blip r:embed="rId20"/>
          <a:srcRect/>
          <a:stretch/>
        </p:blipFill>
        <p:spPr>
          <a:xfrm>
            <a:off x="12235472" y="0"/>
            <a:ext cx="88900" cy="6858000"/>
          </a:xfrm>
          <a:prstGeom prst="rect">
            <a:avLst/>
          </a:prstGeom>
        </p:spPr>
      </p:pic>
    </p:spTree>
    <p:extLst>
      <p:ext uri="{BB962C8B-B14F-4D97-AF65-F5344CB8AC3E}">
        <p14:creationId xmlns:p14="http://schemas.microsoft.com/office/powerpoint/2010/main" val="321352090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710" r:id="rId5"/>
    <p:sldLayoutId id="2147483697" r:id="rId6"/>
    <p:sldLayoutId id="2147483698" r:id="rId7"/>
    <p:sldLayoutId id="2147483699" r:id="rId8"/>
    <p:sldLayoutId id="2147483700" r:id="rId9"/>
    <p:sldLayoutId id="2147483711" r:id="rId10"/>
    <p:sldLayoutId id="2147483701" r:id="rId11"/>
    <p:sldLayoutId id="2147483702" r:id="rId12"/>
    <p:sldLayoutId id="2147483703" r:id="rId13"/>
    <p:sldLayoutId id="2147483704" r:id="rId14"/>
    <p:sldLayoutId id="2147483712" r:id="rId15"/>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help.lscentral.lsretail.com/Content/Implementation-Guide/Customer-Tenant-Admin/Reducing-Data-Stored-In-LSC-SaaS-Database.htm?tocpath=LS%20Central%20Implementation%20Guide%7CSaaS%20Implementation%7CCustomer%20Tenant%20and%20Administration%7C_____3"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hyperlink" Target="a%20href='https:/pngtree.com/so/flat'%3eflat%20png%20from%20pngtree.com%3c/a"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a%20href='https:/pngtree.com/so/job-clipart'%3ejob%20clipart%20png%20from%20pngtree.com%3c/a"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sv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hyperlink" Target="https://help.lscentral.lsretail.com/Content/Implementation-Guide/Data-Migration/Data-Migration.htm?tocpath=LS%20Central%20Implementation%20Guide%7CSaaS%20Implementation%7CData%20Migration%7C_____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help.lscentral.lsretail.com/Content/Implementation-Guide/Upgrade-Or-ReImplementation.htm?tocpath=LS%20Central%20Implementation%20Guide%7C_____2"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help.lscentral.lsretail.com/Content/Implementation-Guide/Online-POS/Hardware-Station.htm?tocpath=LS%20Central%20Implementation%20Guide%7CSaaS%20Implementation%7COnline%20POS%20Model%7CHardware%20Station%20for%20LS%C2%A0Central%7C_____0" TargetMode="External"/><Relationship Id="rId7"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68.jpeg"/><Relationship Id="rId5" Type="http://schemas.openxmlformats.org/officeDocument/2006/relationships/hyperlink" Target="https://help.lscentral.lsretail.com/Content/LS-Retail/Replication/Web-Replication-By-Scheduler.htm?Highlight=web%20replication" TargetMode="External"/><Relationship Id="rId4" Type="http://schemas.openxmlformats.org/officeDocument/2006/relationships/hyperlink" Target="https://help.lscentral.lsretail.com/Content/Implementation-Guide/Online-POS/Hardware-Station-Step-By-Step-Installation.htm?tocpath=LS%20Central%20Implementation%20Guide%7CSaaS%20Implementation%7COnline%20POS%20Model%7CHardware%20Station%20for%20LS%C2%A0Central%7C_____1"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sv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0.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0.png"/><Relationship Id="rId7"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81.svg"/><Relationship Id="rId5" Type="http://schemas.openxmlformats.org/officeDocument/2006/relationships/image" Target="../media/image80.png"/><Relationship Id="rId10" Type="http://schemas.openxmlformats.org/officeDocument/2006/relationships/image" Target="../media/image79.svg"/><Relationship Id="rId4" Type="http://schemas.openxmlformats.org/officeDocument/2006/relationships/image" Target="../media/image71.svg"/><Relationship Id="rId9" Type="http://schemas.openxmlformats.org/officeDocument/2006/relationships/image" Target="../media/image78.png"/></Relationships>
</file>

<file path=ppt/slides/_rels/slide21.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80.png"/><Relationship Id="rId7"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83.svg"/><Relationship Id="rId5" Type="http://schemas.openxmlformats.org/officeDocument/2006/relationships/image" Target="../media/image82.png"/><Relationship Id="rId10" Type="http://schemas.openxmlformats.org/officeDocument/2006/relationships/image" Target="../media/image79.svg"/><Relationship Id="rId4" Type="http://schemas.openxmlformats.org/officeDocument/2006/relationships/image" Target="../media/image81.svg"/><Relationship Id="rId9" Type="http://schemas.openxmlformats.org/officeDocument/2006/relationships/image" Target="../media/image78.png"/></Relationships>
</file>

<file path=ppt/slides/_rels/slide22.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80.png"/><Relationship Id="rId7" Type="http://schemas.openxmlformats.org/officeDocument/2006/relationships/image" Target="../media/image82.png"/><Relationship Id="rId12" Type="http://schemas.openxmlformats.org/officeDocument/2006/relationships/image" Target="../media/image79.sv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85.svg"/><Relationship Id="rId11" Type="http://schemas.openxmlformats.org/officeDocument/2006/relationships/image" Target="../media/image78.png"/><Relationship Id="rId5" Type="http://schemas.openxmlformats.org/officeDocument/2006/relationships/image" Target="../media/image84.png"/><Relationship Id="rId10" Type="http://schemas.openxmlformats.org/officeDocument/2006/relationships/image" Target="../media/image77.svg"/><Relationship Id="rId4" Type="http://schemas.openxmlformats.org/officeDocument/2006/relationships/image" Target="../media/image81.svg"/><Relationship Id="rId9" Type="http://schemas.openxmlformats.org/officeDocument/2006/relationships/image" Target="../media/image76.png"/></Relationships>
</file>

<file path=ppt/slides/_rels/slide23.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80.png"/><Relationship Id="rId7" Type="http://schemas.openxmlformats.org/officeDocument/2006/relationships/image" Target="../media/image76.png"/><Relationship Id="rId12" Type="http://schemas.openxmlformats.org/officeDocument/2006/relationships/image" Target="../media/image83.sv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85.svg"/><Relationship Id="rId11" Type="http://schemas.openxmlformats.org/officeDocument/2006/relationships/image" Target="../media/image82.png"/><Relationship Id="rId5" Type="http://schemas.openxmlformats.org/officeDocument/2006/relationships/image" Target="../media/image84.png"/><Relationship Id="rId10" Type="http://schemas.openxmlformats.org/officeDocument/2006/relationships/image" Target="../media/image79.svg"/><Relationship Id="rId4" Type="http://schemas.openxmlformats.org/officeDocument/2006/relationships/image" Target="../media/image81.svg"/><Relationship Id="rId9" Type="http://schemas.openxmlformats.org/officeDocument/2006/relationships/image" Target="../media/image78.png"/></Relationships>
</file>

<file path=ppt/slides/_rels/slide24.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80.png"/><Relationship Id="rId7" Type="http://schemas.openxmlformats.org/officeDocument/2006/relationships/image" Target="../media/image78.png"/><Relationship Id="rId12" Type="http://schemas.openxmlformats.org/officeDocument/2006/relationships/image" Target="../media/image85.sv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77.svg"/><Relationship Id="rId11" Type="http://schemas.openxmlformats.org/officeDocument/2006/relationships/image" Target="../media/image84.png"/><Relationship Id="rId5" Type="http://schemas.openxmlformats.org/officeDocument/2006/relationships/image" Target="../media/image76.png"/><Relationship Id="rId10" Type="http://schemas.openxmlformats.org/officeDocument/2006/relationships/image" Target="../media/image83.svg"/><Relationship Id="rId4" Type="http://schemas.openxmlformats.org/officeDocument/2006/relationships/image" Target="../media/image81.svg"/><Relationship Id="rId9" Type="http://schemas.openxmlformats.org/officeDocument/2006/relationships/image" Target="../media/image82.png"/></Relationships>
</file>

<file path=ppt/slides/_rels/slide25.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78.png"/><Relationship Id="rId3" Type="http://schemas.openxmlformats.org/officeDocument/2006/relationships/image" Target="../media/image82.png"/><Relationship Id="rId7" Type="http://schemas.openxmlformats.org/officeDocument/2006/relationships/image" Target="../media/image84.png"/><Relationship Id="rId12" Type="http://schemas.openxmlformats.org/officeDocument/2006/relationships/image" Target="../media/image77.sv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81.svg"/><Relationship Id="rId11" Type="http://schemas.openxmlformats.org/officeDocument/2006/relationships/image" Target="../media/image76.png"/><Relationship Id="rId5" Type="http://schemas.openxmlformats.org/officeDocument/2006/relationships/image" Target="../media/image80.png"/><Relationship Id="rId10" Type="http://schemas.openxmlformats.org/officeDocument/2006/relationships/image" Target="../media/image88.svg"/><Relationship Id="rId4" Type="http://schemas.openxmlformats.org/officeDocument/2006/relationships/image" Target="../media/image86.svg"/><Relationship Id="rId9" Type="http://schemas.openxmlformats.org/officeDocument/2006/relationships/image" Target="../media/image87.png"/><Relationship Id="rId14" Type="http://schemas.openxmlformats.org/officeDocument/2006/relationships/image" Target="../media/image79.svg"/></Relationships>
</file>

<file path=ppt/slides/_rels/slide26.xml.rels><?xml version="1.0" encoding="UTF-8" standalone="yes"?>
<Relationships xmlns="http://schemas.openxmlformats.org/package/2006/relationships"><Relationship Id="rId3" Type="http://schemas.openxmlformats.org/officeDocument/2006/relationships/hyperlink" Target="https://docs.microsoft.com/en-us/powershell/?view=powershell-7"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89.png"/><Relationship Id="rId4" Type="http://schemas.openxmlformats.org/officeDocument/2006/relationships/hyperlink" Target="https://help.gocurrent.lsretail.co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hyperlink" Target="https://help.lscentral.lsretail.com/Content/Implementation-Guide/Hybrid-Model/Hybrid-Model-Installation-And-Configuration.htm?tocpath=LS%20Central%20Implementation%20Guide%7CSaaS%20Implementation%7CHybrid%20Component%20Server%20(HCS)%7C_____0"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hyperlink" Target="https://help.lscentral.lsretail.com/Content/Implementation-Guide/Offline-POS/Offline-POS.htm?tocpath=LS%20Central%20Implementation%20Guide%7CSaaS%20Implementation%7COffline%20POS%20Model%7C_____0"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30.xml.rels><?xml version="1.0" encoding="UTF-8" standalone="yes"?>
<Relationships xmlns="http://schemas.openxmlformats.org/package/2006/relationships"><Relationship Id="rId3" Type="http://schemas.openxmlformats.org/officeDocument/2006/relationships/hyperlink" Target="https://learn.microsoft.com/en-us/dynamics365/release-plan/2024wave2/smb/dynamics365-business-central/manage-environment-updates-more-flexibly" TargetMode="External"/><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8" Type="http://schemas.openxmlformats.org/officeDocument/2006/relationships/hyperlink" Target="https://portal.lsretail.com/products/ls-central/release-candidate/" TargetMode="External"/><Relationship Id="rId3" Type="http://schemas.openxmlformats.org/officeDocument/2006/relationships/hyperlink" Target="https://helplscentralimplement.lsretail.com/Content/Managing%20customer%20tenant%20updates.htm?tocpath=SaaS%20Implementation%7CMaintenance%20and%20Upgrades%7C_____1" TargetMode="External"/><Relationship Id="rId7" Type="http://schemas.openxmlformats.org/officeDocument/2006/relationships/hyperlink" Target="https://help.lscentral.lsretail.com/Content/Implementation-Guide/Managing-POS-Updates-Hybrid-Model.htm?tocpath=LS%20Central%20Implementation%20Guide%7CSaaS%20Implementation%7CMaintenance%20and%20Upgrades%7C_____4"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hyperlink" Target="https://help.lscentral.lsretail.com/Content/Implementation-Guide/Managing-POS-Updates-Online-Model.htm?tocpath=LS%20Central%20Implementation%20Guide%7CSaaS%20Implementation%7CMaintenance%20and%20Upgrades%7C_____3" TargetMode="External"/><Relationship Id="rId5" Type="http://schemas.openxmlformats.org/officeDocument/2006/relationships/hyperlink" Target="https://help.lscentral.lsretail.com/Content/Implementation-Guide/Managing-Customer-Tenant-Updates.htm?tocpath=LS%20Central%20Implementation%20Guide%7CSaaS%20Implementation%7CMaintenance%20and%20Upgrades%7C_____1" TargetMode="External"/><Relationship Id="rId4" Type="http://schemas.openxmlformats.org/officeDocument/2006/relationships/hyperlink" Target="https://help.lscentral.lsretail.com/Content/Implementation-Guide/Maintenance-And-Upgrades.htm?tocpath=LS%20Central%20Implementation%20Guide%7CSaaS%20Implementation%7CMaintenance%20and%20Upgrades%7C_____0"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eur01.safelinks.protection.outlook.com/?url=https://docs.microsoft.com/en-us/dynamics365/business-central/dev-itpro/administration/update-rollout-timeline&amp;data=04|01|gua@lsretail.com|7cff118677294ca32bd208d92c166a46|baef60ccecf746d0826df00b389e8064|0|0|637589297052103727|Unknown|TWFpbGZsb3d8eyJWIjoiMC4wLjAwMDAiLCJQIjoiV2luMzIiLCJBTiI6Ik1haWwiLCJXVCI6Mn0%3D|1000&amp;sdata=XYi2ruXUMlOHwShydf6CGVIAQNiKE%2Bg1lcPu0C%2BBy4M%3D&amp;reserved=0"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https://help.lscentral.lsretail.com/Content/Implementation-Guide/Online-POS/Hardware-Station-Step-By-Step-Installation.htm?tocpath=LS%20Central%20Implementation%20Guide%7CSaaS%20Implementation%7COnline%20POS%20Model%7CHardware%20Station%20for%20LS%C2%A0Central%7C_____1#Step4"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hyperlink" Target="https://docs.microsoft.com/en-us/dynamics365/business-central/dev-itpro/administration/telemetry-overview" TargetMode="External"/><Relationship Id="rId7" Type="http://schemas.openxmlformats.org/officeDocument/2006/relationships/hyperlink" Target="a%20href='https:/pngtree.com/so/line-icons'%3eline%20icons%20png%20from%20pngtree.com%3c/a"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hyperlink" Target="https://www.youtube.com/watch?v=tOsYoHQgnaY" TargetMode="External"/><Relationship Id="rId5" Type="http://schemas.openxmlformats.org/officeDocument/2006/relationships/hyperlink" Target="https://github.com/microsoft/BCTech/tree/master/samples/AppInsights/PowerBI/Reports" TargetMode="External"/><Relationship Id="rId4" Type="http://schemas.openxmlformats.org/officeDocument/2006/relationships/hyperlink" Target="https://github.com/microsoft/BCTech/blob/master/samples/AppInsights/VIDEOS.md"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s://calendly.com/lsconboarding/onboarding" TargetMode="External"/><Relationship Id="rId2" Type="http://schemas.openxmlformats.org/officeDocument/2006/relationships/notesSlide" Target="../notesSlides/notesSlide36.xml"/><Relationship Id="rId1" Type="http://schemas.openxmlformats.org/officeDocument/2006/relationships/slideLayout" Target="../slideLayouts/slideLayout21.xml"/><Relationship Id="rId6" Type="http://schemas.openxmlformats.org/officeDocument/2006/relationships/image" Target="../media/image94.png"/><Relationship Id="rId5" Type="http://schemas.openxmlformats.org/officeDocument/2006/relationships/hyperlink" Target="https://portal.lsretail.com/partner-essentials/onboarding-ls-central-in-saas/" TargetMode="External"/><Relationship Id="rId4" Type="http://schemas.openxmlformats.org/officeDocument/2006/relationships/hyperlink" Target="https://calendly.com/lsconboarding/30minsession"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hyperlink" Target="https://portal.lsretail.com/courses-on-demand/" TargetMode="External"/><Relationship Id="rId3" Type="http://schemas.openxmlformats.org/officeDocument/2006/relationships/hyperlink" Target="a%20href='https:/pngtree.com/so/office-clipart'%3eoffice%20clipart%20png%20from%20pngtree.com%3c/a" TargetMode="External"/><Relationship Id="rId7" Type="http://schemas.openxmlformats.org/officeDocument/2006/relationships/hyperlink" Target="https://portal.lsretail.com/introducing-the-new-cloud-accelerator-program/"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hyperlink" Target="https://help.lscentral.lsretail.com/Content/Implementation-Guide/About-LS-Central-Implementation-Guide.htm" TargetMode="External"/><Relationship Id="rId5" Type="http://schemas.openxmlformats.org/officeDocument/2006/relationships/hyperlink" Target="https://portal.lsretail.com/products/ls-central/saas-resources/" TargetMode="External"/><Relationship Id="rId4" Type="http://schemas.openxmlformats.org/officeDocument/2006/relationships/image" Target="../media/image50.png"/><Relationship Id="rId9"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hyperlink" Target="https://help.lscentral.lsretail.com/Content/Implementation-Guide/Support.htm?tocpath=LS%20Central%20Implementation%20Guide%7CSaaS%20Implementation%7CSupport%7C_____0"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2.png"/><Relationship Id="rId4" Type="http://schemas.openxmlformats.org/officeDocument/2006/relationships/hyperlink" Target="a%20href='https:/pngtree.com/so/information'%3einformation%20png%20from%20pngtree.com%3c/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hyperlink" Target="a%20href='https:/pngtree.com/so/elephant'%3eelephant%20png%20from%20pngtree.com%3c/a"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5.png"/><Relationship Id="rId5" Type="http://schemas.microsoft.com/office/2007/relationships/hdphoto" Target="../media/hdphoto1.wdp"/><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921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860BF-C1C7-0F07-58AD-78813BEE46A2}"/>
              </a:ext>
            </a:extLst>
          </p:cNvPr>
          <p:cNvSpPr>
            <a:spLocks noGrp="1"/>
          </p:cNvSpPr>
          <p:nvPr>
            <p:ph type="title"/>
          </p:nvPr>
        </p:nvSpPr>
        <p:spPr/>
        <p:txBody>
          <a:bodyPr>
            <a:normAutofit fontScale="90000"/>
          </a:bodyPr>
          <a:lstStyle/>
          <a:p>
            <a:r>
              <a:rPr lang="en-US"/>
              <a:t>Production Environment</a:t>
            </a:r>
            <a:endParaRPr lang="en-DE"/>
          </a:p>
        </p:txBody>
      </p:sp>
      <p:sp>
        <p:nvSpPr>
          <p:cNvPr id="4" name="Text Placeholder 3">
            <a:extLst>
              <a:ext uri="{FF2B5EF4-FFF2-40B4-BE49-F238E27FC236}">
                <a16:creationId xmlns:a16="http://schemas.microsoft.com/office/drawing/2014/main" id="{CDEA4E18-636A-4A4A-9E51-6FC0EA50F128}"/>
              </a:ext>
            </a:extLst>
          </p:cNvPr>
          <p:cNvSpPr>
            <a:spLocks noGrp="1"/>
          </p:cNvSpPr>
          <p:nvPr>
            <p:ph type="body" sz="quarter" idx="10"/>
          </p:nvPr>
        </p:nvSpPr>
        <p:spPr>
          <a:xfrm>
            <a:off x="5063613" y="1305274"/>
            <a:ext cx="6223819" cy="5064125"/>
          </a:xfrm>
          <a:prstGeom prst="rect">
            <a:avLst/>
          </a:prstGeom>
        </p:spPr>
        <p:txBody>
          <a:bodyPr/>
          <a:lstStyle/>
          <a:p>
            <a:pPr marL="0" indent="0">
              <a:buNone/>
            </a:pPr>
            <a:r>
              <a:rPr lang="en-US" sz="2000" dirty="0">
                <a:solidFill>
                  <a:srgbClr val="F9878F"/>
                </a:solidFill>
                <a:latin typeface="Segoe UI" panose="020B0502040204020203" pitchFamily="34" charset="0"/>
                <a:cs typeface="Segoe UI" panose="020B0502040204020203" pitchFamily="34" charset="0"/>
              </a:rPr>
              <a:t>Every Production Environment comes with 3 sandboxes which all add up to the 80 GB of free space.</a:t>
            </a:r>
          </a:p>
          <a:p>
            <a:endParaRPr lang="en-US" sz="2000" dirty="0">
              <a:solidFill>
                <a:schemeClr val="bg1"/>
              </a:solidFill>
              <a:latin typeface="Segoe UI" panose="020B0502040204020203" pitchFamily="34" charset="0"/>
              <a:cs typeface="Segoe UI" panose="020B0502040204020203" pitchFamily="34" charset="0"/>
            </a:endParaRPr>
          </a:p>
          <a:p>
            <a:pPr marL="114300" indent="-342900">
              <a:buFont typeface="Arial" panose="020B0604020202020204" pitchFamily="34" charset="0"/>
              <a:buChar char="•"/>
            </a:pPr>
            <a:r>
              <a:rPr lang="en-US" sz="2000" dirty="0">
                <a:solidFill>
                  <a:schemeClr val="bg1"/>
                </a:solidFill>
                <a:latin typeface="Segoe UI" panose="020B0502040204020203" pitchFamily="34" charset="0"/>
                <a:cs typeface="Segoe UI" panose="020B0502040204020203" pitchFamily="34" charset="0"/>
              </a:rPr>
              <a:t>Approx 50% compression</a:t>
            </a:r>
          </a:p>
          <a:p>
            <a:pPr marL="0" indent="0">
              <a:buNone/>
            </a:pPr>
            <a:r>
              <a:rPr lang="en-US" sz="2000" dirty="0">
                <a:solidFill>
                  <a:srgbClr val="0070C0"/>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Learn more</a:t>
            </a:r>
            <a:endParaRPr lang="en-US" sz="2000" dirty="0">
              <a:solidFill>
                <a:srgbClr val="0070C0"/>
              </a:solidFill>
              <a:latin typeface="Segoe UI" panose="020B0502040204020203" pitchFamily="34" charset="0"/>
              <a:cs typeface="Segoe UI" panose="020B0502040204020203" pitchFamily="34" charset="0"/>
            </a:endParaRPr>
          </a:p>
          <a:p>
            <a:endParaRPr lang="en-US" dirty="0"/>
          </a:p>
          <a:p>
            <a:endParaRPr lang="en-US" dirty="0"/>
          </a:p>
        </p:txBody>
      </p:sp>
      <p:pic>
        <p:nvPicPr>
          <p:cNvPr id="7" name="Picture Placeholder 6">
            <a:extLst>
              <a:ext uri="{FF2B5EF4-FFF2-40B4-BE49-F238E27FC236}">
                <a16:creationId xmlns:a16="http://schemas.microsoft.com/office/drawing/2014/main" id="{72F5E7FA-09C6-4144-9C5E-D857D7EFA85D}"/>
              </a:ext>
            </a:extLst>
          </p:cNvPr>
          <p:cNvPicPr>
            <a:picLocks noGrp="1" noChangeAspect="1"/>
          </p:cNvPicPr>
          <p:nvPr>
            <p:ph type="pic" sz="quarter" idx="4294967295"/>
          </p:nvPr>
        </p:nvPicPr>
        <p:blipFill>
          <a:blip r:embed="rId4"/>
          <a:srcRect l="1153" r="1153"/>
          <a:stretch>
            <a:fillRect/>
          </a:stretch>
        </p:blipFill>
        <p:spPr>
          <a:xfrm>
            <a:off x="0" y="2995613"/>
            <a:ext cx="4616450" cy="1830387"/>
          </a:xfrm>
          <a:prstGeom prst="rect">
            <a:avLst/>
          </a:prstGeom>
        </p:spPr>
      </p:pic>
      <p:sp>
        <p:nvSpPr>
          <p:cNvPr id="8" name="Rectangle 7">
            <a:extLst>
              <a:ext uri="{FF2B5EF4-FFF2-40B4-BE49-F238E27FC236}">
                <a16:creationId xmlns:a16="http://schemas.microsoft.com/office/drawing/2014/main" id="{BE0C1D89-BEBE-4BCB-9768-255877AFE621}"/>
              </a:ext>
            </a:extLst>
          </p:cNvPr>
          <p:cNvSpPr/>
          <p:nvPr/>
        </p:nvSpPr>
        <p:spPr>
          <a:xfrm>
            <a:off x="4388876" y="4459276"/>
            <a:ext cx="2204450" cy="369332"/>
          </a:xfrm>
          <a:prstGeom prst="rect">
            <a:avLst/>
          </a:prstGeom>
        </p:spPr>
        <p:txBody>
          <a:bodyPr wrap="none">
            <a:spAutoFit/>
          </a:bodyPr>
          <a:lstStyle/>
          <a:p>
            <a:r>
              <a:rPr lang="en-US">
                <a:solidFill>
                  <a:schemeClr val="bg1"/>
                </a:solidFill>
                <a:latin typeface="Segoe UI" panose="020B0502040204020203" pitchFamily="34" charset="0"/>
                <a:cs typeface="Segoe UI" panose="020B0502040204020203" pitchFamily="34" charset="0"/>
              </a:rPr>
              <a:t>+ 3/2/1 GB per user</a:t>
            </a:r>
          </a:p>
        </p:txBody>
      </p:sp>
    </p:spTree>
    <p:extLst>
      <p:ext uri="{BB962C8B-B14F-4D97-AF65-F5344CB8AC3E}">
        <p14:creationId xmlns:p14="http://schemas.microsoft.com/office/powerpoint/2010/main" val="2532798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CC489-6219-05A6-C122-80FA600F2964}"/>
              </a:ext>
            </a:extLst>
          </p:cNvPr>
          <p:cNvSpPr>
            <a:spLocks noGrp="1"/>
          </p:cNvSpPr>
          <p:nvPr>
            <p:ph type="title"/>
          </p:nvPr>
        </p:nvSpPr>
        <p:spPr/>
        <p:txBody>
          <a:bodyPr>
            <a:normAutofit fontScale="90000"/>
          </a:bodyPr>
          <a:lstStyle/>
          <a:p>
            <a:r>
              <a:rPr lang="en-US"/>
              <a:t>What is your support concept?</a:t>
            </a:r>
            <a:endParaRPr lang="en-DE"/>
          </a:p>
        </p:txBody>
      </p:sp>
      <p:sp>
        <p:nvSpPr>
          <p:cNvPr id="4" name="Text Placeholder 3">
            <a:extLst>
              <a:ext uri="{FF2B5EF4-FFF2-40B4-BE49-F238E27FC236}">
                <a16:creationId xmlns:a16="http://schemas.microsoft.com/office/drawing/2014/main" id="{E7ACCDF7-A59B-4CDB-B3F2-A6F0706C37C4}"/>
              </a:ext>
            </a:extLst>
          </p:cNvPr>
          <p:cNvSpPr>
            <a:spLocks noGrp="1"/>
          </p:cNvSpPr>
          <p:nvPr>
            <p:ph type="body" sz="quarter" idx="10"/>
          </p:nvPr>
        </p:nvSpPr>
        <p:spPr>
          <a:xfrm>
            <a:off x="5644470" y="1305274"/>
            <a:ext cx="5894387" cy="5064125"/>
          </a:xfrm>
          <a:prstGeom prst="rect">
            <a:avLst/>
          </a:prstGeom>
        </p:spPr>
        <p:txBody>
          <a:bodyPr/>
          <a:lstStyle/>
          <a:p>
            <a:endParaRPr lang="en-US" dirty="0">
              <a:solidFill>
                <a:schemeClr val="bg1"/>
              </a:solidFill>
              <a:latin typeface="Segoe UI" panose="020B0502040204020203" pitchFamily="34" charset="0"/>
              <a:cs typeface="Segoe UI" panose="020B0502040204020203" pitchFamily="34" charset="0"/>
            </a:endParaRPr>
          </a:p>
          <a:p>
            <a:pPr marL="0" indent="0">
              <a:buNone/>
            </a:pPr>
            <a:r>
              <a:rPr lang="en-US" sz="2000" dirty="0">
                <a:solidFill>
                  <a:schemeClr val="bg1"/>
                </a:solidFill>
                <a:latin typeface="Segoe UI" panose="020B0502040204020203" pitchFamily="34" charset="0"/>
                <a:cs typeface="Segoe UI" panose="020B0502040204020203" pitchFamily="34" charset="0"/>
              </a:rPr>
              <a:t>What is the customer ready to pay for?</a:t>
            </a:r>
          </a:p>
          <a:p>
            <a:pPr marL="800100" lvl="1" indent="-342900">
              <a:buFont typeface="Arial" panose="020B0604020202020204" pitchFamily="34" charset="0"/>
              <a:buChar char="•"/>
            </a:pPr>
            <a:r>
              <a:rPr lang="en-US" sz="2000" dirty="0">
                <a:solidFill>
                  <a:schemeClr val="bg1"/>
                </a:solidFill>
                <a:latin typeface="Segoe UI" panose="020B0502040204020203" pitchFamily="34" charset="0"/>
                <a:cs typeface="Segoe UI" panose="020B0502040204020203" pitchFamily="34" charset="0"/>
              </a:rPr>
              <a:t>Per hour</a:t>
            </a:r>
          </a:p>
          <a:p>
            <a:pPr marL="800100" lvl="1" indent="-342900">
              <a:buFont typeface="Arial" panose="020B0604020202020204" pitchFamily="34" charset="0"/>
              <a:buChar char="•"/>
            </a:pPr>
            <a:r>
              <a:rPr lang="en-US" sz="2000" dirty="0">
                <a:solidFill>
                  <a:schemeClr val="bg1"/>
                </a:solidFill>
                <a:latin typeface="Segoe UI" panose="020B0502040204020203" pitchFamily="34" charset="0"/>
                <a:cs typeface="Segoe UI" panose="020B0502040204020203" pitchFamily="34" charset="0"/>
              </a:rPr>
              <a:t>Monthly service fee</a:t>
            </a:r>
          </a:p>
          <a:p>
            <a:endParaRPr lang="en-US" sz="2000" dirty="0">
              <a:solidFill>
                <a:schemeClr val="bg1"/>
              </a:solidFill>
              <a:latin typeface="Segoe UI" panose="020B0502040204020203" pitchFamily="34" charset="0"/>
              <a:cs typeface="Segoe UI" panose="020B0502040204020203" pitchFamily="34" charset="0"/>
            </a:endParaRPr>
          </a:p>
          <a:p>
            <a:pPr marL="0" indent="0">
              <a:buNone/>
            </a:pPr>
            <a:r>
              <a:rPr lang="en-US" sz="2000" dirty="0">
                <a:solidFill>
                  <a:schemeClr val="bg1"/>
                </a:solidFill>
                <a:latin typeface="Segoe UI" panose="020B0502040204020203" pitchFamily="34" charset="0"/>
                <a:cs typeface="Segoe UI" panose="020B0502040204020203" pitchFamily="34" charset="0"/>
              </a:rPr>
              <a:t>Offline POS - you need more time for support etc.</a:t>
            </a:r>
          </a:p>
          <a:p>
            <a:pPr marL="0" indent="0">
              <a:buNone/>
            </a:pPr>
            <a:r>
              <a:rPr lang="en-US" sz="2000" dirty="0">
                <a:solidFill>
                  <a:schemeClr val="bg1"/>
                </a:solidFill>
                <a:latin typeface="Segoe UI" panose="020B0502040204020203" pitchFamily="34" charset="0"/>
                <a:cs typeface="Segoe UI" panose="020B0502040204020203" pitchFamily="34" charset="0"/>
              </a:rPr>
              <a:t>Online – Hardware Station updates</a:t>
            </a:r>
          </a:p>
          <a:p>
            <a:endParaRPr lang="en-US" dirty="0"/>
          </a:p>
          <a:p>
            <a:endParaRPr lang="en-US" dirty="0"/>
          </a:p>
        </p:txBody>
      </p:sp>
      <p:pic>
        <p:nvPicPr>
          <p:cNvPr id="6" name="Picture Placeholder 5">
            <a:hlinkClick r:id="rId3" action="ppaction://hlinkfile"/>
            <a:extLst>
              <a:ext uri="{FF2B5EF4-FFF2-40B4-BE49-F238E27FC236}">
                <a16:creationId xmlns:a16="http://schemas.microsoft.com/office/drawing/2014/main" id="{D578A3C9-E43B-4AAB-A341-9880B659D5B0}"/>
              </a:ext>
            </a:extLst>
          </p:cNvPr>
          <p:cNvPicPr>
            <a:picLocks noGrp="1" noChangeAspect="1"/>
          </p:cNvPicPr>
          <p:nvPr>
            <p:ph type="pic" sz="quarter" idx="4294967295"/>
          </p:nvPr>
        </p:nvPicPr>
        <p:blipFill>
          <a:blip r:embed="rId4"/>
          <a:srcRect t="6417" b="6417"/>
          <a:stretch>
            <a:fillRect/>
          </a:stretch>
        </p:blipFill>
        <p:spPr>
          <a:xfrm>
            <a:off x="0" y="1987550"/>
            <a:ext cx="5281613" cy="4603750"/>
          </a:xfrm>
          <a:prstGeom prst="rect">
            <a:avLst/>
          </a:prstGeom>
        </p:spPr>
      </p:pic>
    </p:spTree>
    <p:extLst>
      <p:ext uri="{BB962C8B-B14F-4D97-AF65-F5344CB8AC3E}">
        <p14:creationId xmlns:p14="http://schemas.microsoft.com/office/powerpoint/2010/main" val="1109055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0A372-8C20-58A1-A823-D03E8EA9AE63}"/>
              </a:ext>
            </a:extLst>
          </p:cNvPr>
          <p:cNvSpPr>
            <a:spLocks noGrp="1"/>
          </p:cNvSpPr>
          <p:nvPr>
            <p:ph type="title"/>
          </p:nvPr>
        </p:nvSpPr>
        <p:spPr/>
        <p:txBody>
          <a:bodyPr>
            <a:normAutofit fontScale="90000"/>
          </a:bodyPr>
          <a:lstStyle/>
          <a:p>
            <a:r>
              <a:rPr lang="en-US"/>
              <a:t>Template database</a:t>
            </a:r>
            <a:endParaRPr lang="en-DE"/>
          </a:p>
        </p:txBody>
      </p:sp>
      <p:sp>
        <p:nvSpPr>
          <p:cNvPr id="20" name="Text Placeholder 19">
            <a:extLst>
              <a:ext uri="{FF2B5EF4-FFF2-40B4-BE49-F238E27FC236}">
                <a16:creationId xmlns:a16="http://schemas.microsoft.com/office/drawing/2014/main" id="{A2836B7C-4909-41DC-8612-54965D2C3FD7}"/>
              </a:ext>
            </a:extLst>
          </p:cNvPr>
          <p:cNvSpPr>
            <a:spLocks noGrp="1"/>
          </p:cNvSpPr>
          <p:nvPr>
            <p:ph type="body" sz="quarter" idx="10"/>
          </p:nvPr>
        </p:nvSpPr>
        <p:spPr>
          <a:xfrm>
            <a:off x="453721" y="1030949"/>
            <a:ext cx="6734175" cy="4989512"/>
          </a:xfrm>
          <a:prstGeom prst="rect">
            <a:avLst/>
          </a:prstGeom>
        </p:spPr>
        <p:txBody>
          <a:bodyPr/>
          <a:lstStyle/>
          <a:p>
            <a:endParaRPr lang="en-US" sz="1800" dirty="0"/>
          </a:p>
          <a:p>
            <a:pPr marL="0" indent="0">
              <a:buNone/>
            </a:pPr>
            <a:r>
              <a:rPr lang="en-US" sz="1800" dirty="0">
                <a:solidFill>
                  <a:schemeClr val="bg1"/>
                </a:solidFill>
              </a:rPr>
              <a:t>Template database contains standard components </a:t>
            </a:r>
          </a:p>
          <a:p>
            <a:pPr marL="0" indent="0">
              <a:buNone/>
            </a:pPr>
            <a:r>
              <a:rPr lang="en-US" sz="1800" dirty="0">
                <a:solidFill>
                  <a:schemeClr val="bg1"/>
                </a:solidFill>
              </a:rPr>
              <a:t>Creating a customer database from a template:</a:t>
            </a:r>
          </a:p>
          <a:p>
            <a:pPr marL="57150" indent="-285750">
              <a:buFont typeface="Arial" panose="020B0604020202020204" pitchFamily="34" charset="0"/>
              <a:buChar char="•"/>
            </a:pPr>
            <a:r>
              <a:rPr lang="en-US" sz="1800" dirty="0">
                <a:solidFill>
                  <a:schemeClr val="bg1"/>
                </a:solidFill>
              </a:rPr>
              <a:t>Reduces the time for data setup</a:t>
            </a:r>
          </a:p>
          <a:p>
            <a:pPr marL="57150" indent="-285750">
              <a:buFont typeface="Arial" panose="020B0604020202020204" pitchFamily="34" charset="0"/>
              <a:buChar char="•"/>
            </a:pPr>
            <a:r>
              <a:rPr lang="en-US" sz="1800" dirty="0">
                <a:solidFill>
                  <a:schemeClr val="bg1"/>
                </a:solidFill>
              </a:rPr>
              <a:t>Ensures that databases are created consistently</a:t>
            </a:r>
          </a:p>
          <a:p>
            <a:pPr indent="0"/>
            <a:endParaRPr lang="en-US" sz="1800" dirty="0">
              <a:solidFill>
                <a:schemeClr val="bg1"/>
              </a:solidFill>
            </a:endParaRPr>
          </a:p>
          <a:p>
            <a:pPr marL="0" indent="0">
              <a:buNone/>
            </a:pPr>
            <a:r>
              <a:rPr lang="en-US" sz="1800" dirty="0">
                <a:solidFill>
                  <a:schemeClr val="bg1"/>
                </a:solidFill>
              </a:rPr>
              <a:t>Start with on-premise database and create a new company </a:t>
            </a:r>
          </a:p>
          <a:p>
            <a:pPr marL="0" indent="0">
              <a:buNone/>
            </a:pPr>
            <a:r>
              <a:rPr lang="en-US" sz="1800" dirty="0">
                <a:solidFill>
                  <a:schemeClr val="bg1"/>
                </a:solidFill>
              </a:rPr>
              <a:t>Basic Setup needed for running HO, Store and POS</a:t>
            </a:r>
          </a:p>
          <a:p>
            <a:pPr marL="457200" lvl="1" indent="0">
              <a:buNone/>
            </a:pPr>
            <a:r>
              <a:rPr lang="en-US" sz="1800" dirty="0">
                <a:solidFill>
                  <a:schemeClr val="bg1"/>
                </a:solidFill>
              </a:rPr>
              <a:t>Run Retail Setup -&gt; Insert default data</a:t>
            </a:r>
          </a:p>
          <a:p>
            <a:pPr marL="457200" lvl="1" indent="0">
              <a:buNone/>
            </a:pPr>
            <a:r>
              <a:rPr lang="en-US" sz="1800" dirty="0">
                <a:solidFill>
                  <a:schemeClr val="bg1"/>
                </a:solidFill>
              </a:rPr>
              <a:t>Use Import/Export Worksheet to get POS setup data</a:t>
            </a:r>
          </a:p>
          <a:p>
            <a:pPr marL="0" indent="0">
              <a:buNone/>
            </a:pPr>
            <a:endParaRPr lang="en-US" sz="1800" dirty="0"/>
          </a:p>
        </p:txBody>
      </p:sp>
      <p:pic>
        <p:nvPicPr>
          <p:cNvPr id="1026" name="Picture 2" descr="Image result for page">
            <a:extLst>
              <a:ext uri="{FF2B5EF4-FFF2-40B4-BE49-F238E27FC236}">
                <a16:creationId xmlns:a16="http://schemas.microsoft.com/office/drawing/2014/main" id="{209562AD-B8F8-484F-B35A-DDFBA6D37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8713" y="1207120"/>
            <a:ext cx="3468101" cy="4712494"/>
          </a:xfrm>
          <a:prstGeom prst="rect">
            <a:avLst/>
          </a:prstGeom>
          <a:noFill/>
          <a:effectLst>
            <a:outerShdw blurRad="508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6324C44-556A-423E-AA13-1EC40C0176AC}"/>
              </a:ext>
            </a:extLst>
          </p:cNvPr>
          <p:cNvSpPr/>
          <p:nvPr/>
        </p:nvSpPr>
        <p:spPr>
          <a:xfrm>
            <a:off x="8755838" y="1148833"/>
            <a:ext cx="1388522" cy="369332"/>
          </a:xfrm>
          <a:prstGeom prst="rect">
            <a:avLst/>
          </a:prstGeom>
        </p:spPr>
        <p:txBody>
          <a:bodyPr wrap="none">
            <a:spAutoFit/>
          </a:bodyPr>
          <a:lstStyle/>
          <a:p>
            <a:r>
              <a:rPr lang="en-US">
                <a:latin typeface="Bradley Hand ITC" panose="03070402050302030203" pitchFamily="66" charset="0"/>
              </a:rPr>
              <a:t>GL/Account</a:t>
            </a:r>
          </a:p>
        </p:txBody>
      </p:sp>
      <p:sp>
        <p:nvSpPr>
          <p:cNvPr id="6" name="Rectangle 5">
            <a:extLst>
              <a:ext uri="{FF2B5EF4-FFF2-40B4-BE49-F238E27FC236}">
                <a16:creationId xmlns:a16="http://schemas.microsoft.com/office/drawing/2014/main" id="{28C5AB7F-2DD0-4D6C-97C1-F689F8DE28EC}"/>
              </a:ext>
            </a:extLst>
          </p:cNvPr>
          <p:cNvSpPr/>
          <p:nvPr/>
        </p:nvSpPr>
        <p:spPr>
          <a:xfrm>
            <a:off x="8840458" y="1775101"/>
            <a:ext cx="1678665" cy="369332"/>
          </a:xfrm>
          <a:prstGeom prst="rect">
            <a:avLst/>
          </a:prstGeom>
        </p:spPr>
        <p:txBody>
          <a:bodyPr wrap="none">
            <a:spAutoFit/>
          </a:bodyPr>
          <a:lstStyle/>
          <a:p>
            <a:r>
              <a:rPr lang="en-US">
                <a:latin typeface="Bradley Hand ITC" panose="03070402050302030203" pitchFamily="66" charset="0"/>
              </a:rPr>
              <a:t>Posting Groups</a:t>
            </a:r>
          </a:p>
        </p:txBody>
      </p:sp>
      <p:sp>
        <p:nvSpPr>
          <p:cNvPr id="7" name="Rectangle 6">
            <a:extLst>
              <a:ext uri="{FF2B5EF4-FFF2-40B4-BE49-F238E27FC236}">
                <a16:creationId xmlns:a16="http://schemas.microsoft.com/office/drawing/2014/main" id="{F763F2AE-66C0-4427-A172-F8A2A35FFAD3}"/>
              </a:ext>
            </a:extLst>
          </p:cNvPr>
          <p:cNvSpPr/>
          <p:nvPr/>
        </p:nvSpPr>
        <p:spPr>
          <a:xfrm>
            <a:off x="8765015" y="2069066"/>
            <a:ext cx="2271776" cy="369332"/>
          </a:xfrm>
          <a:prstGeom prst="rect">
            <a:avLst/>
          </a:prstGeom>
        </p:spPr>
        <p:txBody>
          <a:bodyPr wrap="none">
            <a:spAutoFit/>
          </a:bodyPr>
          <a:lstStyle/>
          <a:p>
            <a:r>
              <a:rPr lang="en-US">
                <a:latin typeface="Bradley Hand ITC" panose="03070402050302030203" pitchFamily="66" charset="0"/>
              </a:rPr>
              <a:t>General Ledger Setup</a:t>
            </a:r>
          </a:p>
        </p:txBody>
      </p:sp>
      <p:sp>
        <p:nvSpPr>
          <p:cNvPr id="8" name="Rectangle 7">
            <a:extLst>
              <a:ext uri="{FF2B5EF4-FFF2-40B4-BE49-F238E27FC236}">
                <a16:creationId xmlns:a16="http://schemas.microsoft.com/office/drawing/2014/main" id="{115EB84B-D8FE-4A65-B8D8-DAF618BAF1C6}"/>
              </a:ext>
            </a:extLst>
          </p:cNvPr>
          <p:cNvSpPr/>
          <p:nvPr/>
        </p:nvSpPr>
        <p:spPr>
          <a:xfrm>
            <a:off x="8809809" y="2274926"/>
            <a:ext cx="1745991" cy="369332"/>
          </a:xfrm>
          <a:prstGeom prst="rect">
            <a:avLst/>
          </a:prstGeom>
        </p:spPr>
        <p:txBody>
          <a:bodyPr wrap="none">
            <a:spAutoFit/>
          </a:bodyPr>
          <a:lstStyle/>
          <a:p>
            <a:r>
              <a:rPr lang="en-US">
                <a:latin typeface="Bradley Hand ITC" panose="03070402050302030203" pitchFamily="66" charset="0"/>
              </a:rPr>
              <a:t>Unit of Measure</a:t>
            </a:r>
          </a:p>
        </p:txBody>
      </p:sp>
      <p:sp>
        <p:nvSpPr>
          <p:cNvPr id="10" name="Rectangle 9">
            <a:extLst>
              <a:ext uri="{FF2B5EF4-FFF2-40B4-BE49-F238E27FC236}">
                <a16:creationId xmlns:a16="http://schemas.microsoft.com/office/drawing/2014/main" id="{C318F763-9FD4-4AAC-9073-0B527598ED49}"/>
              </a:ext>
            </a:extLst>
          </p:cNvPr>
          <p:cNvSpPr/>
          <p:nvPr/>
        </p:nvSpPr>
        <p:spPr>
          <a:xfrm>
            <a:off x="8811783" y="2547697"/>
            <a:ext cx="1346844" cy="369332"/>
          </a:xfrm>
          <a:prstGeom prst="rect">
            <a:avLst/>
          </a:prstGeom>
        </p:spPr>
        <p:txBody>
          <a:bodyPr wrap="none">
            <a:spAutoFit/>
          </a:bodyPr>
          <a:lstStyle/>
          <a:p>
            <a:r>
              <a:rPr lang="en-US">
                <a:latin typeface="Bradley Hand ITC" panose="03070402050302030203" pitchFamily="66" charset="0"/>
              </a:rPr>
              <a:t>Source Code</a:t>
            </a:r>
          </a:p>
        </p:txBody>
      </p:sp>
      <p:sp>
        <p:nvSpPr>
          <p:cNvPr id="11" name="Rectangle 10">
            <a:extLst>
              <a:ext uri="{FF2B5EF4-FFF2-40B4-BE49-F238E27FC236}">
                <a16:creationId xmlns:a16="http://schemas.microsoft.com/office/drawing/2014/main" id="{875900FA-8B3F-49AA-9585-A6BCF879E2C0}"/>
              </a:ext>
            </a:extLst>
          </p:cNvPr>
          <p:cNvSpPr/>
          <p:nvPr/>
        </p:nvSpPr>
        <p:spPr>
          <a:xfrm>
            <a:off x="8840458" y="2788798"/>
            <a:ext cx="1396536" cy="369332"/>
          </a:xfrm>
          <a:prstGeom prst="rect">
            <a:avLst/>
          </a:prstGeom>
        </p:spPr>
        <p:txBody>
          <a:bodyPr wrap="none">
            <a:spAutoFit/>
          </a:bodyPr>
          <a:lstStyle/>
          <a:p>
            <a:r>
              <a:rPr lang="en-US">
                <a:latin typeface="Bradley Hand ITC" panose="03070402050302030203" pitchFamily="66" charset="0"/>
              </a:rPr>
              <a:t>Reason Code</a:t>
            </a:r>
          </a:p>
        </p:txBody>
      </p:sp>
      <p:sp>
        <p:nvSpPr>
          <p:cNvPr id="12" name="Rectangle 11">
            <a:extLst>
              <a:ext uri="{FF2B5EF4-FFF2-40B4-BE49-F238E27FC236}">
                <a16:creationId xmlns:a16="http://schemas.microsoft.com/office/drawing/2014/main" id="{ACCE4F55-ED02-45EA-8115-390B3DA552CD}"/>
              </a:ext>
            </a:extLst>
          </p:cNvPr>
          <p:cNvSpPr/>
          <p:nvPr/>
        </p:nvSpPr>
        <p:spPr>
          <a:xfrm>
            <a:off x="8785241" y="3026328"/>
            <a:ext cx="1838965" cy="369332"/>
          </a:xfrm>
          <a:prstGeom prst="rect">
            <a:avLst/>
          </a:prstGeom>
        </p:spPr>
        <p:txBody>
          <a:bodyPr wrap="none">
            <a:spAutoFit/>
          </a:bodyPr>
          <a:lstStyle/>
          <a:p>
            <a:r>
              <a:rPr lang="en-US">
                <a:latin typeface="Bradley Hand ITC" panose="03070402050302030203" pitchFamily="66" charset="0"/>
              </a:rPr>
              <a:t>Payment Method</a:t>
            </a:r>
          </a:p>
        </p:txBody>
      </p:sp>
      <p:sp>
        <p:nvSpPr>
          <p:cNvPr id="13" name="Rectangle 12">
            <a:extLst>
              <a:ext uri="{FF2B5EF4-FFF2-40B4-BE49-F238E27FC236}">
                <a16:creationId xmlns:a16="http://schemas.microsoft.com/office/drawing/2014/main" id="{BDA09FF3-9941-41ED-88E4-859595293DD4}"/>
              </a:ext>
            </a:extLst>
          </p:cNvPr>
          <p:cNvSpPr/>
          <p:nvPr/>
        </p:nvSpPr>
        <p:spPr>
          <a:xfrm>
            <a:off x="8786192" y="3277675"/>
            <a:ext cx="1104790" cy="369332"/>
          </a:xfrm>
          <a:prstGeom prst="rect">
            <a:avLst/>
          </a:prstGeom>
        </p:spPr>
        <p:txBody>
          <a:bodyPr wrap="none">
            <a:spAutoFit/>
          </a:bodyPr>
          <a:lstStyle/>
          <a:p>
            <a:r>
              <a:rPr lang="en-US">
                <a:latin typeface="Bradley Hand ITC" panose="03070402050302030203" pitchFamily="66" charset="0"/>
              </a:rPr>
              <a:t>No Series</a:t>
            </a:r>
          </a:p>
        </p:txBody>
      </p:sp>
      <p:sp>
        <p:nvSpPr>
          <p:cNvPr id="14" name="Rectangle 13">
            <a:extLst>
              <a:ext uri="{FF2B5EF4-FFF2-40B4-BE49-F238E27FC236}">
                <a16:creationId xmlns:a16="http://schemas.microsoft.com/office/drawing/2014/main" id="{EFD7212C-F5F8-4986-A8F1-91141740879A}"/>
              </a:ext>
            </a:extLst>
          </p:cNvPr>
          <p:cNvSpPr/>
          <p:nvPr/>
        </p:nvSpPr>
        <p:spPr>
          <a:xfrm>
            <a:off x="8811783" y="3474544"/>
            <a:ext cx="1398140" cy="369332"/>
          </a:xfrm>
          <a:prstGeom prst="rect">
            <a:avLst/>
          </a:prstGeom>
        </p:spPr>
        <p:txBody>
          <a:bodyPr wrap="none">
            <a:spAutoFit/>
          </a:bodyPr>
          <a:lstStyle/>
          <a:p>
            <a:r>
              <a:rPr lang="en-US">
                <a:latin typeface="Bradley Hand ITC" panose="03070402050302030203" pitchFamily="66" charset="0"/>
              </a:rPr>
              <a:t>Retail Setup</a:t>
            </a:r>
          </a:p>
        </p:txBody>
      </p:sp>
      <p:sp>
        <p:nvSpPr>
          <p:cNvPr id="15" name="Rectangle 14">
            <a:extLst>
              <a:ext uri="{FF2B5EF4-FFF2-40B4-BE49-F238E27FC236}">
                <a16:creationId xmlns:a16="http://schemas.microsoft.com/office/drawing/2014/main" id="{B0A44588-26EB-4D68-BDE3-F3DFE2219C87}"/>
              </a:ext>
            </a:extLst>
          </p:cNvPr>
          <p:cNvSpPr/>
          <p:nvPr/>
        </p:nvSpPr>
        <p:spPr>
          <a:xfrm>
            <a:off x="8840458" y="3708941"/>
            <a:ext cx="696024" cy="369332"/>
          </a:xfrm>
          <a:prstGeom prst="rect">
            <a:avLst/>
          </a:prstGeom>
        </p:spPr>
        <p:txBody>
          <a:bodyPr wrap="none">
            <a:spAutoFit/>
          </a:bodyPr>
          <a:lstStyle/>
          <a:p>
            <a:r>
              <a:rPr lang="en-US">
                <a:latin typeface="Bradley Hand ITC" panose="03070402050302030203" pitchFamily="66" charset="0"/>
              </a:rPr>
              <a:t>Store</a:t>
            </a:r>
          </a:p>
        </p:txBody>
      </p:sp>
      <p:sp>
        <p:nvSpPr>
          <p:cNvPr id="16" name="Rectangle 15">
            <a:extLst>
              <a:ext uri="{FF2B5EF4-FFF2-40B4-BE49-F238E27FC236}">
                <a16:creationId xmlns:a16="http://schemas.microsoft.com/office/drawing/2014/main" id="{52D047A3-4D93-4F84-BFD7-B9F5866DF4E0}"/>
              </a:ext>
            </a:extLst>
          </p:cNvPr>
          <p:cNvSpPr/>
          <p:nvPr/>
        </p:nvSpPr>
        <p:spPr>
          <a:xfrm>
            <a:off x="8811783" y="3983590"/>
            <a:ext cx="638316" cy="369332"/>
          </a:xfrm>
          <a:prstGeom prst="rect">
            <a:avLst/>
          </a:prstGeom>
        </p:spPr>
        <p:txBody>
          <a:bodyPr wrap="none">
            <a:spAutoFit/>
          </a:bodyPr>
          <a:lstStyle/>
          <a:p>
            <a:r>
              <a:rPr lang="en-US">
                <a:latin typeface="Bradley Hand ITC" panose="03070402050302030203" pitchFamily="66" charset="0"/>
              </a:rPr>
              <a:t>POS</a:t>
            </a:r>
          </a:p>
        </p:txBody>
      </p:sp>
      <p:sp>
        <p:nvSpPr>
          <p:cNvPr id="17" name="Rectangle 16">
            <a:extLst>
              <a:ext uri="{FF2B5EF4-FFF2-40B4-BE49-F238E27FC236}">
                <a16:creationId xmlns:a16="http://schemas.microsoft.com/office/drawing/2014/main" id="{2C29546F-2442-4A81-807C-801F4FB65B0B}"/>
              </a:ext>
            </a:extLst>
          </p:cNvPr>
          <p:cNvSpPr/>
          <p:nvPr/>
        </p:nvSpPr>
        <p:spPr>
          <a:xfrm>
            <a:off x="8867238" y="4222746"/>
            <a:ext cx="1375698" cy="369332"/>
          </a:xfrm>
          <a:prstGeom prst="rect">
            <a:avLst/>
          </a:prstGeom>
        </p:spPr>
        <p:txBody>
          <a:bodyPr wrap="none">
            <a:spAutoFit/>
          </a:bodyPr>
          <a:lstStyle/>
          <a:p>
            <a:r>
              <a:rPr lang="en-US">
                <a:latin typeface="Bradley Hand ITC" panose="03070402050302030203" pitchFamily="66" charset="0"/>
              </a:rPr>
              <a:t>Tender Type</a:t>
            </a:r>
          </a:p>
        </p:txBody>
      </p:sp>
      <p:sp>
        <p:nvSpPr>
          <p:cNvPr id="18" name="Rectangle 17">
            <a:extLst>
              <a:ext uri="{FF2B5EF4-FFF2-40B4-BE49-F238E27FC236}">
                <a16:creationId xmlns:a16="http://schemas.microsoft.com/office/drawing/2014/main" id="{3D85433E-EC78-4337-A15F-32493EE86C79}"/>
              </a:ext>
            </a:extLst>
          </p:cNvPr>
          <p:cNvSpPr/>
          <p:nvPr/>
        </p:nvSpPr>
        <p:spPr>
          <a:xfrm>
            <a:off x="8840458" y="4486296"/>
            <a:ext cx="1864613" cy="369332"/>
          </a:xfrm>
          <a:prstGeom prst="rect">
            <a:avLst/>
          </a:prstGeom>
        </p:spPr>
        <p:txBody>
          <a:bodyPr wrap="none">
            <a:spAutoFit/>
          </a:bodyPr>
          <a:lstStyle/>
          <a:p>
            <a:r>
              <a:rPr lang="en-US">
                <a:latin typeface="Bradley Hand ITC" panose="03070402050302030203" pitchFamily="66" charset="0"/>
              </a:rPr>
              <a:t>Staff Permission</a:t>
            </a:r>
          </a:p>
        </p:txBody>
      </p:sp>
      <p:sp>
        <p:nvSpPr>
          <p:cNvPr id="19" name="Rectangle 18">
            <a:extLst>
              <a:ext uri="{FF2B5EF4-FFF2-40B4-BE49-F238E27FC236}">
                <a16:creationId xmlns:a16="http://schemas.microsoft.com/office/drawing/2014/main" id="{D6915A2E-8783-4DD9-B58E-47AE089E75B2}"/>
              </a:ext>
            </a:extLst>
          </p:cNvPr>
          <p:cNvSpPr/>
          <p:nvPr/>
        </p:nvSpPr>
        <p:spPr>
          <a:xfrm>
            <a:off x="8867238" y="4685271"/>
            <a:ext cx="1263487" cy="369332"/>
          </a:xfrm>
          <a:prstGeom prst="rect">
            <a:avLst/>
          </a:prstGeom>
        </p:spPr>
        <p:txBody>
          <a:bodyPr wrap="none">
            <a:spAutoFit/>
          </a:bodyPr>
          <a:lstStyle/>
          <a:p>
            <a:r>
              <a:rPr lang="en-US">
                <a:latin typeface="Bradley Hand ITC" panose="03070402050302030203" pitchFamily="66" charset="0"/>
              </a:rPr>
              <a:t>POS Setup</a:t>
            </a:r>
          </a:p>
        </p:txBody>
      </p:sp>
      <p:pic>
        <p:nvPicPr>
          <p:cNvPr id="9" name="Picture 8">
            <a:extLst>
              <a:ext uri="{FF2B5EF4-FFF2-40B4-BE49-F238E27FC236}">
                <a16:creationId xmlns:a16="http://schemas.microsoft.com/office/drawing/2014/main" id="{87ED1CBB-850E-4769-8532-05E25088794C}"/>
              </a:ext>
            </a:extLst>
          </p:cNvPr>
          <p:cNvPicPr>
            <a:picLocks noChangeAspect="1"/>
          </p:cNvPicPr>
          <p:nvPr/>
        </p:nvPicPr>
        <p:blipFill>
          <a:blip r:embed="rId4"/>
          <a:stretch>
            <a:fillRect/>
          </a:stretch>
        </p:blipFill>
        <p:spPr>
          <a:xfrm>
            <a:off x="8187371" y="1560687"/>
            <a:ext cx="438150" cy="198086"/>
          </a:xfrm>
          <a:prstGeom prst="rect">
            <a:avLst/>
          </a:prstGeom>
        </p:spPr>
      </p:pic>
      <p:pic>
        <p:nvPicPr>
          <p:cNvPr id="21" name="Picture 20">
            <a:extLst>
              <a:ext uri="{FF2B5EF4-FFF2-40B4-BE49-F238E27FC236}">
                <a16:creationId xmlns:a16="http://schemas.microsoft.com/office/drawing/2014/main" id="{694D666A-58C9-4226-A5CE-F39AB589F66A}"/>
              </a:ext>
            </a:extLst>
          </p:cNvPr>
          <p:cNvPicPr>
            <a:picLocks noChangeAspect="1"/>
          </p:cNvPicPr>
          <p:nvPr/>
        </p:nvPicPr>
        <p:blipFill>
          <a:blip r:embed="rId4"/>
          <a:stretch>
            <a:fillRect/>
          </a:stretch>
        </p:blipFill>
        <p:spPr>
          <a:xfrm>
            <a:off x="8201065" y="1844396"/>
            <a:ext cx="438150" cy="198086"/>
          </a:xfrm>
          <a:prstGeom prst="rect">
            <a:avLst/>
          </a:prstGeom>
        </p:spPr>
      </p:pic>
      <p:pic>
        <p:nvPicPr>
          <p:cNvPr id="22" name="Picture 21">
            <a:extLst>
              <a:ext uri="{FF2B5EF4-FFF2-40B4-BE49-F238E27FC236}">
                <a16:creationId xmlns:a16="http://schemas.microsoft.com/office/drawing/2014/main" id="{3097492D-F818-42AC-8FE4-1BA17657630B}"/>
              </a:ext>
            </a:extLst>
          </p:cNvPr>
          <p:cNvPicPr>
            <a:picLocks noChangeAspect="1"/>
          </p:cNvPicPr>
          <p:nvPr/>
        </p:nvPicPr>
        <p:blipFill>
          <a:blip r:embed="rId4"/>
          <a:stretch>
            <a:fillRect/>
          </a:stretch>
        </p:blipFill>
        <p:spPr>
          <a:xfrm>
            <a:off x="8185830" y="2120841"/>
            <a:ext cx="438150" cy="198086"/>
          </a:xfrm>
          <a:prstGeom prst="rect">
            <a:avLst/>
          </a:prstGeom>
        </p:spPr>
      </p:pic>
      <p:pic>
        <p:nvPicPr>
          <p:cNvPr id="23" name="Picture 22">
            <a:extLst>
              <a:ext uri="{FF2B5EF4-FFF2-40B4-BE49-F238E27FC236}">
                <a16:creationId xmlns:a16="http://schemas.microsoft.com/office/drawing/2014/main" id="{FBA96ACC-53DA-40CC-B833-420F6899D157}"/>
              </a:ext>
            </a:extLst>
          </p:cNvPr>
          <p:cNvPicPr>
            <a:picLocks noChangeAspect="1"/>
          </p:cNvPicPr>
          <p:nvPr/>
        </p:nvPicPr>
        <p:blipFill>
          <a:blip r:embed="rId4"/>
          <a:stretch>
            <a:fillRect/>
          </a:stretch>
        </p:blipFill>
        <p:spPr>
          <a:xfrm>
            <a:off x="8193832" y="2360549"/>
            <a:ext cx="438150" cy="198086"/>
          </a:xfrm>
          <a:prstGeom prst="rect">
            <a:avLst/>
          </a:prstGeom>
        </p:spPr>
      </p:pic>
      <p:pic>
        <p:nvPicPr>
          <p:cNvPr id="24" name="Picture 23">
            <a:extLst>
              <a:ext uri="{FF2B5EF4-FFF2-40B4-BE49-F238E27FC236}">
                <a16:creationId xmlns:a16="http://schemas.microsoft.com/office/drawing/2014/main" id="{753D5F70-5A7D-41D6-BA8B-5703C54C9544}"/>
              </a:ext>
            </a:extLst>
          </p:cNvPr>
          <p:cNvPicPr>
            <a:picLocks noChangeAspect="1"/>
          </p:cNvPicPr>
          <p:nvPr/>
        </p:nvPicPr>
        <p:blipFill>
          <a:blip r:embed="rId4"/>
          <a:stretch>
            <a:fillRect/>
          </a:stretch>
        </p:blipFill>
        <p:spPr>
          <a:xfrm>
            <a:off x="8189668" y="2582285"/>
            <a:ext cx="438150" cy="198086"/>
          </a:xfrm>
          <a:prstGeom prst="rect">
            <a:avLst/>
          </a:prstGeom>
        </p:spPr>
      </p:pic>
      <p:pic>
        <p:nvPicPr>
          <p:cNvPr id="25" name="Picture 24">
            <a:extLst>
              <a:ext uri="{FF2B5EF4-FFF2-40B4-BE49-F238E27FC236}">
                <a16:creationId xmlns:a16="http://schemas.microsoft.com/office/drawing/2014/main" id="{1266619D-49A4-4F1E-B1FB-EF3C3A52714D}"/>
              </a:ext>
            </a:extLst>
          </p:cNvPr>
          <p:cNvPicPr>
            <a:picLocks noChangeAspect="1"/>
          </p:cNvPicPr>
          <p:nvPr/>
        </p:nvPicPr>
        <p:blipFill>
          <a:blip r:embed="rId4"/>
          <a:stretch>
            <a:fillRect/>
          </a:stretch>
        </p:blipFill>
        <p:spPr>
          <a:xfrm>
            <a:off x="8189668" y="2826833"/>
            <a:ext cx="438150" cy="198086"/>
          </a:xfrm>
          <a:prstGeom prst="rect">
            <a:avLst/>
          </a:prstGeom>
        </p:spPr>
      </p:pic>
      <p:pic>
        <p:nvPicPr>
          <p:cNvPr id="26" name="Picture 25">
            <a:extLst>
              <a:ext uri="{FF2B5EF4-FFF2-40B4-BE49-F238E27FC236}">
                <a16:creationId xmlns:a16="http://schemas.microsoft.com/office/drawing/2014/main" id="{DAF96BD4-612B-4553-B1DE-398D167FEEF0}"/>
              </a:ext>
            </a:extLst>
          </p:cNvPr>
          <p:cNvPicPr>
            <a:picLocks noChangeAspect="1"/>
          </p:cNvPicPr>
          <p:nvPr/>
        </p:nvPicPr>
        <p:blipFill>
          <a:blip r:embed="rId4"/>
          <a:stretch>
            <a:fillRect/>
          </a:stretch>
        </p:blipFill>
        <p:spPr>
          <a:xfrm>
            <a:off x="8242052" y="3063305"/>
            <a:ext cx="438150" cy="198086"/>
          </a:xfrm>
          <a:prstGeom prst="rect">
            <a:avLst/>
          </a:prstGeom>
        </p:spPr>
      </p:pic>
      <p:pic>
        <p:nvPicPr>
          <p:cNvPr id="27" name="Picture 26">
            <a:extLst>
              <a:ext uri="{FF2B5EF4-FFF2-40B4-BE49-F238E27FC236}">
                <a16:creationId xmlns:a16="http://schemas.microsoft.com/office/drawing/2014/main" id="{2ACFDB42-168C-46E2-A758-2590040398DC}"/>
              </a:ext>
            </a:extLst>
          </p:cNvPr>
          <p:cNvPicPr>
            <a:picLocks noChangeAspect="1"/>
          </p:cNvPicPr>
          <p:nvPr/>
        </p:nvPicPr>
        <p:blipFill>
          <a:blip r:embed="rId4"/>
          <a:stretch>
            <a:fillRect/>
          </a:stretch>
        </p:blipFill>
        <p:spPr>
          <a:xfrm>
            <a:off x="8256340" y="3327619"/>
            <a:ext cx="438150" cy="198086"/>
          </a:xfrm>
          <a:prstGeom prst="rect">
            <a:avLst/>
          </a:prstGeom>
        </p:spPr>
      </p:pic>
      <p:pic>
        <p:nvPicPr>
          <p:cNvPr id="28" name="Picture 27">
            <a:extLst>
              <a:ext uri="{FF2B5EF4-FFF2-40B4-BE49-F238E27FC236}">
                <a16:creationId xmlns:a16="http://schemas.microsoft.com/office/drawing/2014/main" id="{5E02E16D-EF37-4FAD-8BBB-397E718C7B91}"/>
              </a:ext>
            </a:extLst>
          </p:cNvPr>
          <p:cNvPicPr>
            <a:picLocks noChangeAspect="1"/>
          </p:cNvPicPr>
          <p:nvPr/>
        </p:nvPicPr>
        <p:blipFill>
          <a:blip r:embed="rId4"/>
          <a:stretch>
            <a:fillRect/>
          </a:stretch>
        </p:blipFill>
        <p:spPr>
          <a:xfrm>
            <a:off x="8256340" y="3563367"/>
            <a:ext cx="438150" cy="198086"/>
          </a:xfrm>
          <a:prstGeom prst="rect">
            <a:avLst/>
          </a:prstGeom>
        </p:spPr>
      </p:pic>
      <p:pic>
        <p:nvPicPr>
          <p:cNvPr id="29" name="Picture 28">
            <a:extLst>
              <a:ext uri="{FF2B5EF4-FFF2-40B4-BE49-F238E27FC236}">
                <a16:creationId xmlns:a16="http://schemas.microsoft.com/office/drawing/2014/main" id="{B59F39AC-A36F-47FF-A934-AC5EF65E1642}"/>
              </a:ext>
            </a:extLst>
          </p:cNvPr>
          <p:cNvPicPr>
            <a:picLocks noChangeAspect="1"/>
          </p:cNvPicPr>
          <p:nvPr/>
        </p:nvPicPr>
        <p:blipFill>
          <a:blip r:embed="rId4"/>
          <a:stretch>
            <a:fillRect/>
          </a:stretch>
        </p:blipFill>
        <p:spPr>
          <a:xfrm>
            <a:off x="8242052" y="3806253"/>
            <a:ext cx="438150" cy="198086"/>
          </a:xfrm>
          <a:prstGeom prst="rect">
            <a:avLst/>
          </a:prstGeom>
        </p:spPr>
      </p:pic>
      <p:pic>
        <p:nvPicPr>
          <p:cNvPr id="30" name="Picture 29">
            <a:extLst>
              <a:ext uri="{FF2B5EF4-FFF2-40B4-BE49-F238E27FC236}">
                <a16:creationId xmlns:a16="http://schemas.microsoft.com/office/drawing/2014/main" id="{446AABBA-E191-42B6-B722-02E1F1799257}"/>
              </a:ext>
            </a:extLst>
          </p:cNvPr>
          <p:cNvPicPr>
            <a:picLocks noChangeAspect="1"/>
          </p:cNvPicPr>
          <p:nvPr/>
        </p:nvPicPr>
        <p:blipFill>
          <a:blip r:embed="rId4"/>
          <a:stretch>
            <a:fillRect/>
          </a:stretch>
        </p:blipFill>
        <p:spPr>
          <a:xfrm>
            <a:off x="8301581" y="4044381"/>
            <a:ext cx="438150" cy="198086"/>
          </a:xfrm>
          <a:prstGeom prst="rect">
            <a:avLst/>
          </a:prstGeom>
        </p:spPr>
      </p:pic>
      <p:pic>
        <p:nvPicPr>
          <p:cNvPr id="31" name="Picture 30">
            <a:extLst>
              <a:ext uri="{FF2B5EF4-FFF2-40B4-BE49-F238E27FC236}">
                <a16:creationId xmlns:a16="http://schemas.microsoft.com/office/drawing/2014/main" id="{0F53F81B-6C9F-44F0-814A-A7A862275251}"/>
              </a:ext>
            </a:extLst>
          </p:cNvPr>
          <p:cNvPicPr>
            <a:picLocks noChangeAspect="1"/>
          </p:cNvPicPr>
          <p:nvPr/>
        </p:nvPicPr>
        <p:blipFill>
          <a:blip r:embed="rId4"/>
          <a:stretch>
            <a:fillRect/>
          </a:stretch>
        </p:blipFill>
        <p:spPr>
          <a:xfrm>
            <a:off x="8289672" y="4296795"/>
            <a:ext cx="438150" cy="198086"/>
          </a:xfrm>
          <a:prstGeom prst="rect">
            <a:avLst/>
          </a:prstGeom>
        </p:spPr>
      </p:pic>
      <p:pic>
        <p:nvPicPr>
          <p:cNvPr id="32" name="Picture 31">
            <a:extLst>
              <a:ext uri="{FF2B5EF4-FFF2-40B4-BE49-F238E27FC236}">
                <a16:creationId xmlns:a16="http://schemas.microsoft.com/office/drawing/2014/main" id="{B5E81B3E-9211-424B-8258-4FAB315A9A7B}"/>
              </a:ext>
            </a:extLst>
          </p:cNvPr>
          <p:cNvPicPr>
            <a:picLocks noChangeAspect="1"/>
          </p:cNvPicPr>
          <p:nvPr/>
        </p:nvPicPr>
        <p:blipFill>
          <a:blip r:embed="rId4"/>
          <a:stretch>
            <a:fillRect/>
          </a:stretch>
        </p:blipFill>
        <p:spPr>
          <a:xfrm>
            <a:off x="8249188" y="4527779"/>
            <a:ext cx="438150" cy="198086"/>
          </a:xfrm>
          <a:prstGeom prst="rect">
            <a:avLst/>
          </a:prstGeom>
        </p:spPr>
      </p:pic>
      <p:pic>
        <p:nvPicPr>
          <p:cNvPr id="33" name="Picture 32">
            <a:extLst>
              <a:ext uri="{FF2B5EF4-FFF2-40B4-BE49-F238E27FC236}">
                <a16:creationId xmlns:a16="http://schemas.microsoft.com/office/drawing/2014/main" id="{8A44E3A1-F78E-4F1E-AE74-E10C80FA39A8}"/>
              </a:ext>
            </a:extLst>
          </p:cNvPr>
          <p:cNvPicPr>
            <a:picLocks noChangeAspect="1"/>
          </p:cNvPicPr>
          <p:nvPr/>
        </p:nvPicPr>
        <p:blipFill>
          <a:blip r:embed="rId4"/>
          <a:stretch>
            <a:fillRect/>
          </a:stretch>
        </p:blipFill>
        <p:spPr>
          <a:xfrm>
            <a:off x="8287289" y="4773051"/>
            <a:ext cx="438150" cy="198086"/>
          </a:xfrm>
          <a:prstGeom prst="rect">
            <a:avLst/>
          </a:prstGeom>
        </p:spPr>
      </p:pic>
      <p:sp>
        <p:nvSpPr>
          <p:cNvPr id="34" name="Rectangle 33">
            <a:extLst>
              <a:ext uri="{FF2B5EF4-FFF2-40B4-BE49-F238E27FC236}">
                <a16:creationId xmlns:a16="http://schemas.microsoft.com/office/drawing/2014/main" id="{155A936C-E86F-49A9-8A86-1FBA0794A219}"/>
              </a:ext>
            </a:extLst>
          </p:cNvPr>
          <p:cNvSpPr/>
          <p:nvPr/>
        </p:nvSpPr>
        <p:spPr>
          <a:xfrm>
            <a:off x="239149" y="5648422"/>
            <a:ext cx="6733273" cy="569997"/>
          </a:xfrm>
          <a:prstGeom prst="rect">
            <a:avLst/>
          </a:prstGeom>
          <a:solidFill>
            <a:srgbClr val="28B5AA"/>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t> Keep the template database up to date on the newest LS Central SaaS version</a:t>
            </a:r>
          </a:p>
          <a:p>
            <a:pPr algn="ctr"/>
            <a:r>
              <a:rPr lang="en-US" sz="1400"/>
              <a:t>Keep it clean!</a:t>
            </a:r>
          </a:p>
        </p:txBody>
      </p:sp>
      <p:pic>
        <p:nvPicPr>
          <p:cNvPr id="35" name="Picture 34">
            <a:extLst>
              <a:ext uri="{FF2B5EF4-FFF2-40B4-BE49-F238E27FC236}">
                <a16:creationId xmlns:a16="http://schemas.microsoft.com/office/drawing/2014/main" id="{DF756D88-3566-4107-8A03-888B5F7F9FFE}"/>
              </a:ext>
            </a:extLst>
          </p:cNvPr>
          <p:cNvPicPr>
            <a:picLocks noChangeAspect="1"/>
          </p:cNvPicPr>
          <p:nvPr/>
        </p:nvPicPr>
        <p:blipFill>
          <a:blip r:embed="rId5"/>
          <a:stretch>
            <a:fillRect/>
          </a:stretch>
        </p:blipFill>
        <p:spPr>
          <a:xfrm>
            <a:off x="152968" y="5423572"/>
            <a:ext cx="386934" cy="386934"/>
          </a:xfrm>
          <a:prstGeom prst="rect">
            <a:avLst/>
          </a:prstGeom>
        </p:spPr>
      </p:pic>
    </p:spTree>
    <p:extLst>
      <p:ext uri="{BB962C8B-B14F-4D97-AF65-F5344CB8AC3E}">
        <p14:creationId xmlns:p14="http://schemas.microsoft.com/office/powerpoint/2010/main" val="3735313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E6727-A798-9815-88A2-01E785907C91}"/>
              </a:ext>
            </a:extLst>
          </p:cNvPr>
          <p:cNvSpPr>
            <a:spLocks noGrp="1"/>
          </p:cNvSpPr>
          <p:nvPr>
            <p:ph type="title"/>
          </p:nvPr>
        </p:nvSpPr>
        <p:spPr/>
        <p:txBody>
          <a:bodyPr>
            <a:normAutofit fontScale="90000"/>
          </a:bodyPr>
          <a:lstStyle/>
          <a:p>
            <a:r>
              <a:rPr lang="en-US"/>
              <a:t>Get ready</a:t>
            </a:r>
            <a:endParaRPr lang="en-DE"/>
          </a:p>
        </p:txBody>
      </p:sp>
      <p:pic>
        <p:nvPicPr>
          <p:cNvPr id="8" name="Picture 7">
            <a:hlinkClick r:id="rId2" action="ppaction://hlinkfile"/>
            <a:extLst>
              <a:ext uri="{FF2B5EF4-FFF2-40B4-BE49-F238E27FC236}">
                <a16:creationId xmlns:a16="http://schemas.microsoft.com/office/drawing/2014/main" id="{05B8C7A8-283A-4AE0-AE7B-C5C08D767046}"/>
              </a:ext>
            </a:extLst>
          </p:cNvPr>
          <p:cNvPicPr>
            <a:picLocks noChangeAspect="1"/>
          </p:cNvPicPr>
          <p:nvPr/>
        </p:nvPicPr>
        <p:blipFill>
          <a:blip r:embed="rId3"/>
          <a:stretch>
            <a:fillRect/>
          </a:stretch>
        </p:blipFill>
        <p:spPr>
          <a:xfrm>
            <a:off x="3218568" y="1463040"/>
            <a:ext cx="4910797" cy="4910797"/>
          </a:xfrm>
          <a:prstGeom prst="rect">
            <a:avLst/>
          </a:prstGeom>
        </p:spPr>
      </p:pic>
    </p:spTree>
    <p:extLst>
      <p:ext uri="{BB962C8B-B14F-4D97-AF65-F5344CB8AC3E}">
        <p14:creationId xmlns:p14="http://schemas.microsoft.com/office/powerpoint/2010/main" val="2725192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751451-59CE-3A07-82EE-DA9DD3442005}"/>
              </a:ext>
            </a:extLst>
          </p:cNvPr>
          <p:cNvSpPr>
            <a:spLocks noGrp="1"/>
          </p:cNvSpPr>
          <p:nvPr>
            <p:ph type="title"/>
          </p:nvPr>
        </p:nvSpPr>
        <p:spPr/>
        <p:txBody>
          <a:bodyPr>
            <a:normAutofit fontScale="90000"/>
          </a:bodyPr>
          <a:lstStyle/>
          <a:p>
            <a:r>
              <a:rPr lang="en-US"/>
              <a:t>A stress-free go-live</a:t>
            </a:r>
            <a:endParaRPr lang="en-DE"/>
          </a:p>
        </p:txBody>
      </p:sp>
      <p:sp>
        <p:nvSpPr>
          <p:cNvPr id="2" name="Text Placeholder 1">
            <a:extLst>
              <a:ext uri="{FF2B5EF4-FFF2-40B4-BE49-F238E27FC236}">
                <a16:creationId xmlns:a16="http://schemas.microsoft.com/office/drawing/2014/main" id="{D593032E-1C73-4D5C-BEE1-AB5E83FCCA05}"/>
              </a:ext>
            </a:extLst>
          </p:cNvPr>
          <p:cNvSpPr>
            <a:spLocks noGrp="1"/>
          </p:cNvSpPr>
          <p:nvPr>
            <p:ph type="body" sz="quarter" idx="10"/>
          </p:nvPr>
        </p:nvSpPr>
        <p:spPr>
          <a:xfrm>
            <a:off x="431573" y="1180192"/>
            <a:ext cx="10856912" cy="2632075"/>
          </a:xfrm>
          <a:prstGeom prst="rect">
            <a:avLst/>
          </a:prstGeom>
        </p:spPr>
        <p:txBody>
          <a:bodyPr/>
          <a:lstStyle/>
          <a:p>
            <a:endParaRPr lang="en-US" sz="2400"/>
          </a:p>
          <a:p>
            <a:pPr marL="0" indent="0">
              <a:buNone/>
            </a:pPr>
            <a:r>
              <a:rPr lang="en-US" sz="2400">
                <a:solidFill>
                  <a:schemeClr val="bg1"/>
                </a:solidFill>
                <a:latin typeface="Segoe UI" panose="020B0502040204020203" pitchFamily="34" charset="0"/>
                <a:cs typeface="Segoe UI" panose="020B0502040204020203" pitchFamily="34" charset="0"/>
              </a:rPr>
              <a:t>Do a test implementation before starting the customer implementation</a:t>
            </a:r>
          </a:p>
          <a:p>
            <a:pPr marL="0" indent="0">
              <a:buNone/>
            </a:pPr>
            <a:r>
              <a:rPr lang="en-US" sz="2400">
                <a:solidFill>
                  <a:schemeClr val="bg1"/>
                </a:solidFill>
                <a:latin typeface="Segoe UI" panose="020B0502040204020203" pitchFamily="34" charset="0"/>
                <a:cs typeface="Segoe UI" panose="020B0502040204020203" pitchFamily="34" charset="0"/>
              </a:rPr>
              <a:t>Develop a plan for onboarding</a:t>
            </a:r>
          </a:p>
          <a:p>
            <a:endParaRPr lang="en-US" sz="2400"/>
          </a:p>
        </p:txBody>
      </p:sp>
      <p:pic>
        <p:nvPicPr>
          <p:cNvPr id="5" name="Picture 4">
            <a:extLst>
              <a:ext uri="{FF2B5EF4-FFF2-40B4-BE49-F238E27FC236}">
                <a16:creationId xmlns:a16="http://schemas.microsoft.com/office/drawing/2014/main" id="{55DDD5FA-AACB-41E8-A50B-E2A2E78DE885}"/>
              </a:ext>
            </a:extLst>
          </p:cNvPr>
          <p:cNvPicPr>
            <a:picLocks noChangeAspect="1"/>
          </p:cNvPicPr>
          <p:nvPr/>
        </p:nvPicPr>
        <p:blipFill>
          <a:blip r:embed="rId3"/>
          <a:stretch>
            <a:fillRect/>
          </a:stretch>
        </p:blipFill>
        <p:spPr>
          <a:xfrm>
            <a:off x="1100708" y="3005858"/>
            <a:ext cx="3961905" cy="2380952"/>
          </a:xfrm>
          <a:prstGeom prst="rect">
            <a:avLst/>
          </a:prstGeom>
        </p:spPr>
      </p:pic>
    </p:spTree>
    <p:extLst>
      <p:ext uri="{BB962C8B-B14F-4D97-AF65-F5344CB8AC3E}">
        <p14:creationId xmlns:p14="http://schemas.microsoft.com/office/powerpoint/2010/main" val="3750684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50F205-188C-47DA-93FF-8D4814421008}"/>
              </a:ext>
            </a:extLst>
          </p:cNvPr>
          <p:cNvSpPr>
            <a:spLocks noGrp="1"/>
          </p:cNvSpPr>
          <p:nvPr>
            <p:ph type="title"/>
          </p:nvPr>
        </p:nvSpPr>
        <p:spPr>
          <a:xfrm>
            <a:off x="340291" y="302993"/>
            <a:ext cx="9444644" cy="588637"/>
          </a:xfrm>
        </p:spPr>
        <p:txBody>
          <a:bodyPr>
            <a:normAutofit fontScale="90000"/>
          </a:bodyPr>
          <a:lstStyle/>
          <a:p>
            <a:r>
              <a:rPr lang="en-US"/>
              <a:t>Onboarding with a new Customer</a:t>
            </a:r>
            <a:endParaRPr lang="en-DE"/>
          </a:p>
        </p:txBody>
      </p:sp>
      <p:sp>
        <p:nvSpPr>
          <p:cNvPr id="5" name="Rectangle 4">
            <a:extLst>
              <a:ext uri="{FF2B5EF4-FFF2-40B4-BE49-F238E27FC236}">
                <a16:creationId xmlns:a16="http://schemas.microsoft.com/office/drawing/2014/main" id="{BD0B56F8-A2F8-42BA-B300-FC2088C321AC}"/>
              </a:ext>
            </a:extLst>
          </p:cNvPr>
          <p:cNvSpPr/>
          <p:nvPr/>
        </p:nvSpPr>
        <p:spPr>
          <a:xfrm>
            <a:off x="785441" y="1406453"/>
            <a:ext cx="2078389" cy="276999"/>
          </a:xfrm>
          <a:prstGeom prst="rect">
            <a:avLst/>
          </a:prstGeom>
        </p:spPr>
        <p:txBody>
          <a:bodyPr wrap="none">
            <a:spAutoFit/>
          </a:bodyPr>
          <a:lstStyle/>
          <a:p>
            <a:r>
              <a:rPr lang="en-US" sz="1200">
                <a:solidFill>
                  <a:schemeClr val="bg1"/>
                </a:solidFill>
                <a:latin typeface="Segoe UI" panose="020B0502040204020203" pitchFamily="34" charset="0"/>
                <a:cs typeface="Segoe UI" panose="020B0502040204020203" pitchFamily="34" charset="0"/>
              </a:rPr>
              <a:t>Copy of Template  Database</a:t>
            </a:r>
          </a:p>
        </p:txBody>
      </p:sp>
      <p:cxnSp>
        <p:nvCxnSpPr>
          <p:cNvPr id="8" name="Straight Arrow Connector 7">
            <a:extLst>
              <a:ext uri="{FF2B5EF4-FFF2-40B4-BE49-F238E27FC236}">
                <a16:creationId xmlns:a16="http://schemas.microsoft.com/office/drawing/2014/main" id="{4BC5C238-2EAE-4176-ADF0-C53177342CA6}"/>
              </a:ext>
            </a:extLst>
          </p:cNvPr>
          <p:cNvCxnSpPr>
            <a:cxnSpLocks/>
          </p:cNvCxnSpPr>
          <p:nvPr/>
        </p:nvCxnSpPr>
        <p:spPr>
          <a:xfrm>
            <a:off x="2115521" y="2303216"/>
            <a:ext cx="1257306" cy="649534"/>
          </a:xfrm>
          <a:prstGeom prst="straightConnector1">
            <a:avLst/>
          </a:prstGeom>
          <a:ln w="12700">
            <a:prstDash val="dashDot"/>
            <a:tailEnd type="triangle"/>
          </a:ln>
        </p:spPr>
        <p:style>
          <a:lnRef idx="1">
            <a:schemeClr val="accent2"/>
          </a:lnRef>
          <a:fillRef idx="0">
            <a:schemeClr val="accent2"/>
          </a:fillRef>
          <a:effectRef idx="0">
            <a:schemeClr val="accent2"/>
          </a:effectRef>
          <a:fontRef idx="minor">
            <a:schemeClr val="tx1"/>
          </a:fontRef>
        </p:style>
      </p:cxnSp>
      <p:sp>
        <p:nvSpPr>
          <p:cNvPr id="9" name="Rectangle 8">
            <a:extLst>
              <a:ext uri="{FF2B5EF4-FFF2-40B4-BE49-F238E27FC236}">
                <a16:creationId xmlns:a16="http://schemas.microsoft.com/office/drawing/2014/main" id="{00705802-7090-4596-B7CD-8D85B0DC967E}"/>
              </a:ext>
            </a:extLst>
          </p:cNvPr>
          <p:cNvSpPr/>
          <p:nvPr/>
        </p:nvSpPr>
        <p:spPr>
          <a:xfrm>
            <a:off x="3466667" y="1977503"/>
            <a:ext cx="910189" cy="461665"/>
          </a:xfrm>
          <a:prstGeom prst="rect">
            <a:avLst/>
          </a:prstGeom>
        </p:spPr>
        <p:txBody>
          <a:bodyPr wrap="square">
            <a:spAutoFit/>
          </a:bodyPr>
          <a:lstStyle/>
          <a:p>
            <a:r>
              <a:rPr lang="en-US" sz="1200">
                <a:solidFill>
                  <a:schemeClr val="bg1"/>
                </a:solidFill>
                <a:latin typeface="Segoe UI" panose="020B0502040204020203" pitchFamily="34" charset="0"/>
                <a:cs typeface="Segoe UI" panose="020B0502040204020203" pitchFamily="34" charset="0"/>
              </a:rPr>
              <a:t>Customer</a:t>
            </a:r>
          </a:p>
          <a:p>
            <a:r>
              <a:rPr lang="en-US" sz="1200">
                <a:solidFill>
                  <a:schemeClr val="bg1"/>
                </a:solidFill>
                <a:latin typeface="Segoe UI" panose="020B0502040204020203" pitchFamily="34" charset="0"/>
                <a:cs typeface="Segoe UI" panose="020B0502040204020203" pitchFamily="34" charset="0"/>
              </a:rPr>
              <a:t>Database</a:t>
            </a:r>
          </a:p>
        </p:txBody>
      </p:sp>
      <p:sp>
        <p:nvSpPr>
          <p:cNvPr id="10" name="Rectangle: Rounded Corners 9">
            <a:extLst>
              <a:ext uri="{FF2B5EF4-FFF2-40B4-BE49-F238E27FC236}">
                <a16:creationId xmlns:a16="http://schemas.microsoft.com/office/drawing/2014/main" id="{87230238-181E-4B1B-8611-F71B4CA070E4}"/>
              </a:ext>
            </a:extLst>
          </p:cNvPr>
          <p:cNvSpPr/>
          <p:nvPr/>
        </p:nvSpPr>
        <p:spPr>
          <a:xfrm>
            <a:off x="650081" y="992933"/>
            <a:ext cx="5445919" cy="54500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Rectangle 14">
            <a:extLst>
              <a:ext uri="{FF2B5EF4-FFF2-40B4-BE49-F238E27FC236}">
                <a16:creationId xmlns:a16="http://schemas.microsoft.com/office/drawing/2014/main" id="{AFD367E9-957E-4DDB-B049-0077EF810651}"/>
              </a:ext>
            </a:extLst>
          </p:cNvPr>
          <p:cNvSpPr/>
          <p:nvPr/>
        </p:nvSpPr>
        <p:spPr>
          <a:xfrm>
            <a:off x="2995469" y="3939056"/>
            <a:ext cx="1491232" cy="461665"/>
          </a:xfrm>
          <a:prstGeom prst="rect">
            <a:avLst/>
          </a:prstGeom>
        </p:spPr>
        <p:txBody>
          <a:bodyPr wrap="square">
            <a:spAutoFit/>
          </a:bodyPr>
          <a:lstStyle/>
          <a:p>
            <a:r>
              <a:rPr lang="en-US" sz="1200">
                <a:solidFill>
                  <a:schemeClr val="bg1"/>
                </a:solidFill>
                <a:latin typeface="Segoe UI" panose="020B0502040204020203" pitchFamily="34" charset="0"/>
                <a:cs typeface="Segoe UI" panose="020B0502040204020203" pitchFamily="34" charset="0"/>
              </a:rPr>
              <a:t>Customer test</a:t>
            </a:r>
          </a:p>
          <a:p>
            <a:r>
              <a:rPr lang="en-US" sz="1200">
                <a:solidFill>
                  <a:schemeClr val="bg1"/>
                </a:solidFill>
                <a:latin typeface="Segoe UI" panose="020B0502040204020203" pitchFamily="34" charset="0"/>
                <a:cs typeface="Segoe UI" panose="020B0502040204020203" pitchFamily="34" charset="0"/>
              </a:rPr>
              <a:t>Database/company</a:t>
            </a:r>
          </a:p>
        </p:txBody>
      </p:sp>
      <p:sp>
        <p:nvSpPr>
          <p:cNvPr id="16" name="Rectangle 15">
            <a:extLst>
              <a:ext uri="{FF2B5EF4-FFF2-40B4-BE49-F238E27FC236}">
                <a16:creationId xmlns:a16="http://schemas.microsoft.com/office/drawing/2014/main" id="{9BDF0C47-CE2D-4A52-BDFB-CE04FDF9ABB7}"/>
              </a:ext>
            </a:extLst>
          </p:cNvPr>
          <p:cNvSpPr/>
          <p:nvPr/>
        </p:nvSpPr>
        <p:spPr>
          <a:xfrm>
            <a:off x="4630133" y="1703486"/>
            <a:ext cx="1878403" cy="646331"/>
          </a:xfrm>
          <a:prstGeom prst="rect">
            <a:avLst/>
          </a:prstGeom>
        </p:spPr>
        <p:txBody>
          <a:bodyPr wrap="square">
            <a:spAutoFit/>
          </a:bodyPr>
          <a:lstStyle/>
          <a:p>
            <a:r>
              <a:rPr lang="en-US" sz="1200">
                <a:solidFill>
                  <a:schemeClr val="bg1"/>
                </a:solidFill>
                <a:latin typeface="Segoe UI" panose="020B0502040204020203" pitchFamily="34" charset="0"/>
                <a:cs typeface="Segoe UI" panose="020B0502040204020203" pitchFamily="34" charset="0"/>
              </a:rPr>
              <a:t>- Master data</a:t>
            </a:r>
          </a:p>
          <a:p>
            <a:r>
              <a:rPr lang="en-US" sz="1200">
                <a:solidFill>
                  <a:schemeClr val="bg1"/>
                </a:solidFill>
                <a:latin typeface="Segoe UI" panose="020B0502040204020203" pitchFamily="34" charset="0"/>
                <a:cs typeface="Segoe UI" panose="020B0502040204020203" pitchFamily="34" charset="0"/>
              </a:rPr>
              <a:t>- Opening balance</a:t>
            </a:r>
          </a:p>
          <a:p>
            <a:r>
              <a:rPr lang="en-US" sz="1200">
                <a:solidFill>
                  <a:schemeClr val="bg1"/>
                </a:solidFill>
                <a:latin typeface="Segoe UI" panose="020B0502040204020203" pitchFamily="34" charset="0"/>
                <a:cs typeface="Segoe UI" panose="020B0502040204020203" pitchFamily="34" charset="0"/>
              </a:rPr>
              <a:t>- Quantities</a:t>
            </a:r>
          </a:p>
        </p:txBody>
      </p:sp>
      <p:cxnSp>
        <p:nvCxnSpPr>
          <p:cNvPr id="17" name="Straight Arrow Connector 16">
            <a:extLst>
              <a:ext uri="{FF2B5EF4-FFF2-40B4-BE49-F238E27FC236}">
                <a16:creationId xmlns:a16="http://schemas.microsoft.com/office/drawing/2014/main" id="{F0941E5D-2235-412D-B3A3-E370D349E0A3}"/>
              </a:ext>
            </a:extLst>
          </p:cNvPr>
          <p:cNvCxnSpPr>
            <a:cxnSpLocks/>
            <a:stCxn id="16" idx="1"/>
          </p:cNvCxnSpPr>
          <p:nvPr/>
        </p:nvCxnSpPr>
        <p:spPr>
          <a:xfrm flipH="1">
            <a:off x="4325327" y="2026652"/>
            <a:ext cx="304806" cy="926098"/>
          </a:xfrm>
          <a:prstGeom prst="straightConnector1">
            <a:avLst/>
          </a:prstGeom>
          <a:ln w="12700">
            <a:prstDash val="dashDot"/>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416AA46E-C948-4A74-AB84-E8B391F04339}"/>
              </a:ext>
            </a:extLst>
          </p:cNvPr>
          <p:cNvCxnSpPr>
            <a:cxnSpLocks/>
            <a:endCxn id="15" idx="0"/>
          </p:cNvCxnSpPr>
          <p:nvPr/>
        </p:nvCxnSpPr>
        <p:spPr>
          <a:xfrm flipH="1">
            <a:off x="3741085" y="3429000"/>
            <a:ext cx="107992" cy="510056"/>
          </a:xfrm>
          <a:prstGeom prst="straightConnector1">
            <a:avLst/>
          </a:prstGeom>
          <a:ln w="12700">
            <a:prstDash val="dashDot"/>
            <a:tailEnd type="triangle"/>
          </a:ln>
        </p:spPr>
        <p:style>
          <a:lnRef idx="1">
            <a:schemeClr val="accent2"/>
          </a:lnRef>
          <a:fillRef idx="0">
            <a:schemeClr val="accent2"/>
          </a:fillRef>
          <a:effectRef idx="0">
            <a:schemeClr val="accent2"/>
          </a:effectRef>
          <a:fontRef idx="minor">
            <a:schemeClr val="tx1"/>
          </a:fontRef>
        </p:style>
      </p:cxnSp>
      <p:sp>
        <p:nvSpPr>
          <p:cNvPr id="26" name="Rectangle 25">
            <a:extLst>
              <a:ext uri="{FF2B5EF4-FFF2-40B4-BE49-F238E27FC236}">
                <a16:creationId xmlns:a16="http://schemas.microsoft.com/office/drawing/2014/main" id="{73E6F9BE-ABCE-40C6-B00C-BE088CF30DB0}"/>
              </a:ext>
            </a:extLst>
          </p:cNvPr>
          <p:cNvSpPr/>
          <p:nvPr/>
        </p:nvSpPr>
        <p:spPr>
          <a:xfrm>
            <a:off x="3347906" y="5413300"/>
            <a:ext cx="664091" cy="461665"/>
          </a:xfrm>
          <a:prstGeom prst="rect">
            <a:avLst/>
          </a:prstGeom>
        </p:spPr>
        <p:txBody>
          <a:bodyPr wrap="square">
            <a:spAutoFit/>
          </a:bodyPr>
          <a:lstStyle/>
          <a:p>
            <a:r>
              <a:rPr lang="en-US" sz="1200">
                <a:solidFill>
                  <a:schemeClr val="bg1"/>
                </a:solidFill>
                <a:latin typeface="Segoe UI" panose="020B0502040204020203" pitchFamily="34" charset="0"/>
                <a:cs typeface="Segoe UI" panose="020B0502040204020203" pitchFamily="34" charset="0"/>
              </a:rPr>
              <a:t>Test</a:t>
            </a:r>
          </a:p>
          <a:p>
            <a:endParaRPr lang="en-US" sz="1200">
              <a:solidFill>
                <a:schemeClr val="bg1"/>
              </a:solidFill>
              <a:latin typeface="Segoe UI" panose="020B0502040204020203" pitchFamily="34" charset="0"/>
              <a:cs typeface="Segoe UI" panose="020B0502040204020203" pitchFamily="34" charset="0"/>
            </a:endParaRPr>
          </a:p>
        </p:txBody>
      </p:sp>
      <p:sp>
        <p:nvSpPr>
          <p:cNvPr id="27" name="Rectangle 26">
            <a:extLst>
              <a:ext uri="{FF2B5EF4-FFF2-40B4-BE49-F238E27FC236}">
                <a16:creationId xmlns:a16="http://schemas.microsoft.com/office/drawing/2014/main" id="{186B6031-1CF6-4B83-BA7C-D89096F18B4F}"/>
              </a:ext>
            </a:extLst>
          </p:cNvPr>
          <p:cNvSpPr/>
          <p:nvPr/>
        </p:nvSpPr>
        <p:spPr>
          <a:xfrm>
            <a:off x="2057956" y="3773179"/>
            <a:ext cx="664091" cy="646331"/>
          </a:xfrm>
          <a:prstGeom prst="rect">
            <a:avLst/>
          </a:prstGeom>
        </p:spPr>
        <p:txBody>
          <a:bodyPr wrap="square">
            <a:spAutoFit/>
          </a:bodyPr>
          <a:lstStyle/>
          <a:p>
            <a:r>
              <a:rPr lang="en-US" sz="1200">
                <a:solidFill>
                  <a:schemeClr val="bg1"/>
                </a:solidFill>
                <a:latin typeface="Segoe UI" panose="020B0502040204020203" pitchFamily="34" charset="0"/>
                <a:cs typeface="Segoe UI" panose="020B0502040204020203" pitchFamily="34" charset="0"/>
              </a:rPr>
              <a:t>Adjust setup</a:t>
            </a:r>
          </a:p>
          <a:p>
            <a:endParaRPr lang="en-US" sz="1200">
              <a:solidFill>
                <a:schemeClr val="bg1"/>
              </a:solidFill>
              <a:latin typeface="Segoe UI" panose="020B0502040204020203" pitchFamily="34" charset="0"/>
              <a:cs typeface="Segoe UI" panose="020B0502040204020203" pitchFamily="34" charset="0"/>
            </a:endParaRPr>
          </a:p>
        </p:txBody>
      </p:sp>
      <p:cxnSp>
        <p:nvCxnSpPr>
          <p:cNvPr id="29" name="Connector: Curved 28">
            <a:extLst>
              <a:ext uri="{FF2B5EF4-FFF2-40B4-BE49-F238E27FC236}">
                <a16:creationId xmlns:a16="http://schemas.microsoft.com/office/drawing/2014/main" id="{D0C9DA58-5FB7-451A-9AE8-7D562C1E8D90}"/>
              </a:ext>
            </a:extLst>
          </p:cNvPr>
          <p:cNvCxnSpPr>
            <a:cxnSpLocks/>
            <a:stCxn id="26" idx="1"/>
          </p:cNvCxnSpPr>
          <p:nvPr/>
        </p:nvCxnSpPr>
        <p:spPr>
          <a:xfrm rot="10800000" flipH="1">
            <a:off x="3347905" y="3429001"/>
            <a:ext cx="501171" cy="2215133"/>
          </a:xfrm>
          <a:prstGeom prst="curvedConnector4">
            <a:avLst>
              <a:gd name="adj1" fmla="val -228066"/>
              <a:gd name="adj2" fmla="val 93265"/>
            </a:avLst>
          </a:prstGeom>
          <a:ln>
            <a:prstDash val="dash"/>
            <a:tailEnd type="triangle"/>
          </a:ln>
        </p:spPr>
        <p:style>
          <a:lnRef idx="1">
            <a:schemeClr val="accent2"/>
          </a:lnRef>
          <a:fillRef idx="0">
            <a:schemeClr val="accent2"/>
          </a:fillRef>
          <a:effectRef idx="0">
            <a:schemeClr val="accent2"/>
          </a:effectRef>
          <a:fontRef idx="minor">
            <a:schemeClr val="tx1"/>
          </a:fontRef>
        </p:style>
      </p:cxnSp>
      <p:cxnSp>
        <p:nvCxnSpPr>
          <p:cNvPr id="32" name="Connector: Elbow 31">
            <a:extLst>
              <a:ext uri="{FF2B5EF4-FFF2-40B4-BE49-F238E27FC236}">
                <a16:creationId xmlns:a16="http://schemas.microsoft.com/office/drawing/2014/main" id="{15109C42-1BAC-47D6-A5BF-4541E9975603}"/>
              </a:ext>
            </a:extLst>
          </p:cNvPr>
          <p:cNvCxnSpPr>
            <a:cxnSpLocks/>
          </p:cNvCxnSpPr>
          <p:nvPr/>
        </p:nvCxnSpPr>
        <p:spPr>
          <a:xfrm flipV="1">
            <a:off x="4325327" y="2627983"/>
            <a:ext cx="3832836" cy="324767"/>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AE14C9D4-AB19-4B33-8535-C71330A27C56}"/>
              </a:ext>
            </a:extLst>
          </p:cNvPr>
          <p:cNvSpPr/>
          <p:nvPr/>
        </p:nvSpPr>
        <p:spPr>
          <a:xfrm>
            <a:off x="4914437" y="2521414"/>
            <a:ext cx="977960" cy="369332"/>
          </a:xfrm>
          <a:prstGeom prst="rect">
            <a:avLst/>
          </a:prstGeom>
        </p:spPr>
        <p:txBody>
          <a:bodyPr wrap="none">
            <a:spAutoFit/>
          </a:bodyPr>
          <a:lstStyle/>
          <a:p>
            <a:r>
              <a:rPr lang="en-US">
                <a:solidFill>
                  <a:schemeClr val="bg1"/>
                </a:solidFill>
                <a:latin typeface="Segoe UI" panose="020B0502040204020203" pitchFamily="34" charset="0"/>
                <a:cs typeface="Segoe UI" panose="020B0502040204020203" pitchFamily="34" charset="0"/>
              </a:rPr>
              <a:t>Migrate</a:t>
            </a:r>
          </a:p>
        </p:txBody>
      </p:sp>
      <p:sp>
        <p:nvSpPr>
          <p:cNvPr id="41" name="Rectangle 40">
            <a:extLst>
              <a:ext uri="{FF2B5EF4-FFF2-40B4-BE49-F238E27FC236}">
                <a16:creationId xmlns:a16="http://schemas.microsoft.com/office/drawing/2014/main" id="{9F03E401-139F-43CB-878C-36BD6FF23FE8}"/>
              </a:ext>
            </a:extLst>
          </p:cNvPr>
          <p:cNvSpPr/>
          <p:nvPr/>
        </p:nvSpPr>
        <p:spPr>
          <a:xfrm>
            <a:off x="2724973" y="923342"/>
            <a:ext cx="1302601" cy="369332"/>
          </a:xfrm>
          <a:prstGeom prst="rect">
            <a:avLst/>
          </a:prstGeom>
        </p:spPr>
        <p:txBody>
          <a:bodyPr wrap="none">
            <a:spAutoFit/>
          </a:bodyPr>
          <a:lstStyle/>
          <a:p>
            <a:r>
              <a:rPr lang="en-US" b="1"/>
              <a:t>On-Premise</a:t>
            </a:r>
          </a:p>
        </p:txBody>
      </p:sp>
      <p:sp>
        <p:nvSpPr>
          <p:cNvPr id="42" name="Rectangle 41">
            <a:extLst>
              <a:ext uri="{FF2B5EF4-FFF2-40B4-BE49-F238E27FC236}">
                <a16:creationId xmlns:a16="http://schemas.microsoft.com/office/drawing/2014/main" id="{7D9915F2-FA64-4678-BAF4-5C3FBC22DCB3}"/>
              </a:ext>
            </a:extLst>
          </p:cNvPr>
          <p:cNvSpPr/>
          <p:nvPr/>
        </p:nvSpPr>
        <p:spPr>
          <a:xfrm>
            <a:off x="9343662" y="1688475"/>
            <a:ext cx="1846980" cy="369332"/>
          </a:xfrm>
          <a:prstGeom prst="rect">
            <a:avLst/>
          </a:prstGeom>
        </p:spPr>
        <p:txBody>
          <a:bodyPr wrap="none">
            <a:spAutoFit/>
          </a:bodyPr>
          <a:lstStyle/>
          <a:p>
            <a:r>
              <a:rPr lang="en-US" b="1">
                <a:solidFill>
                  <a:schemeClr val="bg1"/>
                </a:solidFill>
                <a:latin typeface="Segoe UI" panose="020B0502040204020203" pitchFamily="34" charset="0"/>
                <a:cs typeface="Segoe UI" panose="020B0502040204020203" pitchFamily="34" charset="0"/>
              </a:rPr>
              <a:t>LS Central SaaS</a:t>
            </a:r>
          </a:p>
        </p:txBody>
      </p:sp>
      <p:sp>
        <p:nvSpPr>
          <p:cNvPr id="43" name="Rectangle 42">
            <a:extLst>
              <a:ext uri="{FF2B5EF4-FFF2-40B4-BE49-F238E27FC236}">
                <a16:creationId xmlns:a16="http://schemas.microsoft.com/office/drawing/2014/main" id="{63A46A08-86F4-4A2F-AB3C-50E78DB1168E}"/>
              </a:ext>
            </a:extLst>
          </p:cNvPr>
          <p:cNvSpPr/>
          <p:nvPr/>
        </p:nvSpPr>
        <p:spPr>
          <a:xfrm>
            <a:off x="8439854" y="1658704"/>
            <a:ext cx="910189" cy="461665"/>
          </a:xfrm>
          <a:prstGeom prst="rect">
            <a:avLst/>
          </a:prstGeom>
        </p:spPr>
        <p:txBody>
          <a:bodyPr wrap="square">
            <a:spAutoFit/>
          </a:bodyPr>
          <a:lstStyle/>
          <a:p>
            <a:r>
              <a:rPr lang="en-US" sz="1200">
                <a:solidFill>
                  <a:schemeClr val="bg1"/>
                </a:solidFill>
                <a:latin typeface="Segoe UI" panose="020B0502040204020203" pitchFamily="34" charset="0"/>
                <a:cs typeface="Segoe UI" panose="020B0502040204020203" pitchFamily="34" charset="0"/>
              </a:rPr>
              <a:t>Customer</a:t>
            </a:r>
          </a:p>
          <a:p>
            <a:r>
              <a:rPr lang="en-US" sz="1200">
                <a:solidFill>
                  <a:schemeClr val="bg1"/>
                </a:solidFill>
                <a:latin typeface="Segoe UI" panose="020B0502040204020203" pitchFamily="34" charset="0"/>
                <a:cs typeface="Segoe UI" panose="020B0502040204020203" pitchFamily="34" charset="0"/>
              </a:rPr>
              <a:t>Tenant</a:t>
            </a:r>
          </a:p>
        </p:txBody>
      </p:sp>
      <p:pic>
        <p:nvPicPr>
          <p:cNvPr id="44" name="Picture 43">
            <a:extLst>
              <a:ext uri="{FF2B5EF4-FFF2-40B4-BE49-F238E27FC236}">
                <a16:creationId xmlns:a16="http://schemas.microsoft.com/office/drawing/2014/main" id="{FF29164A-F292-44DF-B1F2-30097C329213}"/>
              </a:ext>
            </a:extLst>
          </p:cNvPr>
          <p:cNvPicPr>
            <a:picLocks noChangeAspect="1"/>
          </p:cNvPicPr>
          <p:nvPr/>
        </p:nvPicPr>
        <p:blipFill>
          <a:blip r:embed="rId3"/>
          <a:stretch>
            <a:fillRect/>
          </a:stretch>
        </p:blipFill>
        <p:spPr>
          <a:xfrm>
            <a:off x="8928614" y="3474881"/>
            <a:ext cx="1911886" cy="1070656"/>
          </a:xfrm>
          <a:prstGeom prst="rect">
            <a:avLst/>
          </a:prstGeom>
        </p:spPr>
      </p:pic>
      <p:cxnSp>
        <p:nvCxnSpPr>
          <p:cNvPr id="45" name="Straight Arrow Connector 44">
            <a:extLst>
              <a:ext uri="{FF2B5EF4-FFF2-40B4-BE49-F238E27FC236}">
                <a16:creationId xmlns:a16="http://schemas.microsoft.com/office/drawing/2014/main" id="{DB590B5A-F5B6-470F-9A12-1CA0440A7257}"/>
              </a:ext>
            </a:extLst>
          </p:cNvPr>
          <p:cNvCxnSpPr>
            <a:cxnSpLocks/>
          </p:cNvCxnSpPr>
          <p:nvPr/>
        </p:nvCxnSpPr>
        <p:spPr>
          <a:xfrm>
            <a:off x="8912914" y="2956048"/>
            <a:ext cx="545411" cy="761907"/>
          </a:xfrm>
          <a:prstGeom prst="straightConnector1">
            <a:avLst/>
          </a:prstGeom>
          <a:ln w="12700">
            <a:prstDash val="dashDot"/>
            <a:tailEnd type="triangle"/>
          </a:ln>
        </p:spPr>
        <p:style>
          <a:lnRef idx="1">
            <a:schemeClr val="accent2"/>
          </a:lnRef>
          <a:fillRef idx="0">
            <a:schemeClr val="accent2"/>
          </a:fillRef>
          <a:effectRef idx="0">
            <a:schemeClr val="accent2"/>
          </a:effectRef>
          <a:fontRef idx="minor">
            <a:schemeClr val="tx1"/>
          </a:fontRef>
        </p:style>
      </p:cxnSp>
      <p:sp>
        <p:nvSpPr>
          <p:cNvPr id="47" name="Rectangle 46">
            <a:extLst>
              <a:ext uri="{FF2B5EF4-FFF2-40B4-BE49-F238E27FC236}">
                <a16:creationId xmlns:a16="http://schemas.microsoft.com/office/drawing/2014/main" id="{F2DA6C78-D374-4C1A-8DC1-EE95A10788A1}"/>
              </a:ext>
            </a:extLst>
          </p:cNvPr>
          <p:cNvSpPr/>
          <p:nvPr/>
        </p:nvSpPr>
        <p:spPr>
          <a:xfrm>
            <a:off x="9627467" y="4626274"/>
            <a:ext cx="664091" cy="461665"/>
          </a:xfrm>
          <a:prstGeom prst="rect">
            <a:avLst/>
          </a:prstGeom>
        </p:spPr>
        <p:txBody>
          <a:bodyPr wrap="square">
            <a:spAutoFit/>
          </a:bodyPr>
          <a:lstStyle/>
          <a:p>
            <a:r>
              <a:rPr lang="en-US" sz="1200">
                <a:solidFill>
                  <a:schemeClr val="bg1"/>
                </a:solidFill>
                <a:latin typeface="Segoe UI" panose="020B0502040204020203" pitchFamily="34" charset="0"/>
                <a:cs typeface="Segoe UI" panose="020B0502040204020203" pitchFamily="34" charset="0"/>
              </a:rPr>
              <a:t>Test</a:t>
            </a:r>
          </a:p>
          <a:p>
            <a:endParaRPr lang="en-US" sz="1200">
              <a:solidFill>
                <a:schemeClr val="bg1"/>
              </a:solidFill>
              <a:latin typeface="Segoe UI" panose="020B0502040204020203" pitchFamily="34" charset="0"/>
              <a:cs typeface="Segoe UI" panose="020B0502040204020203" pitchFamily="34" charset="0"/>
            </a:endParaRPr>
          </a:p>
        </p:txBody>
      </p:sp>
      <p:cxnSp>
        <p:nvCxnSpPr>
          <p:cNvPr id="68" name="Connector: Curved 67">
            <a:extLst>
              <a:ext uri="{FF2B5EF4-FFF2-40B4-BE49-F238E27FC236}">
                <a16:creationId xmlns:a16="http://schemas.microsoft.com/office/drawing/2014/main" id="{52D60FA4-941B-4C68-8C79-90183D1B034F}"/>
              </a:ext>
            </a:extLst>
          </p:cNvPr>
          <p:cNvCxnSpPr>
            <a:cxnSpLocks/>
            <a:stCxn id="47" idx="1"/>
          </p:cNvCxnSpPr>
          <p:nvPr/>
        </p:nvCxnSpPr>
        <p:spPr>
          <a:xfrm rot="10800000">
            <a:off x="8465279" y="2940347"/>
            <a:ext cx="1162188" cy="1916760"/>
          </a:xfrm>
          <a:prstGeom prst="curvedConnector2">
            <a:avLst/>
          </a:prstGeom>
          <a:ln>
            <a:prstDash val="dash"/>
            <a:tailEnd type="triangle"/>
          </a:ln>
        </p:spPr>
        <p:style>
          <a:lnRef idx="1">
            <a:schemeClr val="accent2"/>
          </a:lnRef>
          <a:fillRef idx="0">
            <a:schemeClr val="accent2"/>
          </a:fillRef>
          <a:effectRef idx="0">
            <a:schemeClr val="accent2"/>
          </a:effectRef>
          <a:fontRef idx="minor">
            <a:schemeClr val="tx1"/>
          </a:fontRef>
        </p:style>
      </p:cxnSp>
      <p:sp>
        <p:nvSpPr>
          <p:cNvPr id="86" name="Rectangle 85">
            <a:extLst>
              <a:ext uri="{FF2B5EF4-FFF2-40B4-BE49-F238E27FC236}">
                <a16:creationId xmlns:a16="http://schemas.microsoft.com/office/drawing/2014/main" id="{21323185-A090-48D5-981B-13D1ABF11EA2}"/>
              </a:ext>
            </a:extLst>
          </p:cNvPr>
          <p:cNvSpPr/>
          <p:nvPr/>
        </p:nvSpPr>
        <p:spPr>
          <a:xfrm>
            <a:off x="8225084" y="3561478"/>
            <a:ext cx="664091" cy="646331"/>
          </a:xfrm>
          <a:prstGeom prst="rect">
            <a:avLst/>
          </a:prstGeom>
        </p:spPr>
        <p:txBody>
          <a:bodyPr wrap="square">
            <a:spAutoFit/>
          </a:bodyPr>
          <a:lstStyle/>
          <a:p>
            <a:r>
              <a:rPr lang="en-US" sz="1200">
                <a:solidFill>
                  <a:schemeClr val="bg1"/>
                </a:solidFill>
                <a:latin typeface="Segoe UI" panose="020B0502040204020203" pitchFamily="34" charset="0"/>
                <a:cs typeface="Segoe UI" panose="020B0502040204020203" pitchFamily="34" charset="0"/>
              </a:rPr>
              <a:t>Adjust setup</a:t>
            </a:r>
          </a:p>
          <a:p>
            <a:endParaRPr lang="en-US" sz="1200">
              <a:solidFill>
                <a:schemeClr val="bg1"/>
              </a:solidFill>
              <a:latin typeface="Segoe UI" panose="020B0502040204020203" pitchFamily="34" charset="0"/>
              <a:cs typeface="Segoe UI" panose="020B0502040204020203" pitchFamily="34" charset="0"/>
            </a:endParaRPr>
          </a:p>
        </p:txBody>
      </p:sp>
      <p:sp>
        <p:nvSpPr>
          <p:cNvPr id="3" name="Rectangle 2">
            <a:extLst>
              <a:ext uri="{FF2B5EF4-FFF2-40B4-BE49-F238E27FC236}">
                <a16:creationId xmlns:a16="http://schemas.microsoft.com/office/drawing/2014/main" id="{071084CC-B35A-41E6-961E-643DA539FE53}"/>
              </a:ext>
            </a:extLst>
          </p:cNvPr>
          <p:cNvSpPr/>
          <p:nvPr/>
        </p:nvSpPr>
        <p:spPr>
          <a:xfrm>
            <a:off x="4325327" y="3055077"/>
            <a:ext cx="1779270" cy="369332"/>
          </a:xfrm>
          <a:prstGeom prst="rect">
            <a:avLst/>
          </a:prstGeom>
        </p:spPr>
        <p:txBody>
          <a:bodyPr wrap="none">
            <a:spAutoFit/>
          </a:bodyPr>
          <a:lstStyle/>
          <a:p>
            <a:r>
              <a:rPr lang="en-US" dirty="0">
                <a:solidFill>
                  <a:schemeClr val="bg1"/>
                </a:solidFill>
                <a:latin typeface="Segoe UI" panose="020B0502040204020203" pitchFamily="34" charset="0"/>
                <a:cs typeface="Segoe UI" panose="020B0502040204020203" pitchFamily="34" charset="0"/>
              </a:rPr>
              <a:t>How to </a:t>
            </a:r>
            <a:r>
              <a:rPr lang="en-US" dirty="0">
                <a:solidFill>
                  <a:srgbClr val="0070C0"/>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Migrate</a:t>
            </a:r>
            <a:endParaRPr lang="en-US" dirty="0">
              <a:solidFill>
                <a:srgbClr val="0070C0"/>
              </a:solidFill>
              <a:latin typeface="Segoe UI" panose="020B0502040204020203" pitchFamily="34" charset="0"/>
              <a:cs typeface="Segoe UI" panose="020B0502040204020203" pitchFamily="34" charset="0"/>
            </a:endParaRPr>
          </a:p>
        </p:txBody>
      </p:sp>
      <p:sp>
        <p:nvSpPr>
          <p:cNvPr id="30" name="Cloud 29">
            <a:extLst>
              <a:ext uri="{FF2B5EF4-FFF2-40B4-BE49-F238E27FC236}">
                <a16:creationId xmlns:a16="http://schemas.microsoft.com/office/drawing/2014/main" id="{2652D479-0814-4059-91D7-B0F01891CE6D}"/>
              </a:ext>
            </a:extLst>
          </p:cNvPr>
          <p:cNvSpPr/>
          <p:nvPr/>
        </p:nvSpPr>
        <p:spPr>
          <a:xfrm>
            <a:off x="6671292" y="1055970"/>
            <a:ext cx="5100637" cy="474605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pic>
        <p:nvPicPr>
          <p:cNvPr id="2" name="Graphic 1">
            <a:extLst>
              <a:ext uri="{FF2B5EF4-FFF2-40B4-BE49-F238E27FC236}">
                <a16:creationId xmlns:a16="http://schemas.microsoft.com/office/drawing/2014/main" id="{10E29661-4568-9841-031B-31F3D4EC27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35690" y="1698239"/>
            <a:ext cx="768571" cy="819328"/>
          </a:xfrm>
          <a:prstGeom prst="rect">
            <a:avLst/>
          </a:prstGeom>
        </p:spPr>
      </p:pic>
      <p:pic>
        <p:nvPicPr>
          <p:cNvPr id="12" name="Graphic 11">
            <a:extLst>
              <a:ext uri="{FF2B5EF4-FFF2-40B4-BE49-F238E27FC236}">
                <a16:creationId xmlns:a16="http://schemas.microsoft.com/office/drawing/2014/main" id="{67BE8DE2-7016-0DE3-563A-2AB3FB7CE4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62916" y="2496088"/>
            <a:ext cx="768571" cy="819328"/>
          </a:xfrm>
          <a:prstGeom prst="rect">
            <a:avLst/>
          </a:prstGeom>
        </p:spPr>
      </p:pic>
      <p:pic>
        <p:nvPicPr>
          <p:cNvPr id="13" name="Graphic 12">
            <a:extLst>
              <a:ext uri="{FF2B5EF4-FFF2-40B4-BE49-F238E27FC236}">
                <a16:creationId xmlns:a16="http://schemas.microsoft.com/office/drawing/2014/main" id="{EF311A40-9E1D-E2D2-E696-870709039D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14204" y="4626274"/>
            <a:ext cx="768571" cy="819328"/>
          </a:xfrm>
          <a:prstGeom prst="rect">
            <a:avLst/>
          </a:prstGeom>
        </p:spPr>
      </p:pic>
      <p:sp>
        <p:nvSpPr>
          <p:cNvPr id="14" name="Freeform: Shape 13">
            <a:extLst>
              <a:ext uri="{FF2B5EF4-FFF2-40B4-BE49-F238E27FC236}">
                <a16:creationId xmlns:a16="http://schemas.microsoft.com/office/drawing/2014/main" id="{910CE1D4-05F7-B511-114F-07EA006FCE59}"/>
              </a:ext>
            </a:extLst>
          </p:cNvPr>
          <p:cNvSpPr/>
          <p:nvPr/>
        </p:nvSpPr>
        <p:spPr>
          <a:xfrm>
            <a:off x="8175146" y="2085206"/>
            <a:ext cx="1326054" cy="766564"/>
          </a:xfrm>
          <a:custGeom>
            <a:avLst/>
            <a:gdLst>
              <a:gd name="connsiteX0" fmla="*/ 688783 w 806456"/>
              <a:gd name="connsiteY0" fmla="*/ 218087 h 490711"/>
              <a:gd name="connsiteX1" fmla="*/ 623055 w 806456"/>
              <a:gd name="connsiteY1" fmla="*/ 111169 h 490711"/>
              <a:gd name="connsiteX2" fmla="*/ 497732 w 806456"/>
              <a:gd name="connsiteY2" fmla="*/ 84878 h 490711"/>
              <a:gd name="connsiteX3" fmla="*/ 341675 w 806456"/>
              <a:gd name="connsiteY3" fmla="*/ 0 h 490711"/>
              <a:gd name="connsiteX4" fmla="*/ 298794 w 806456"/>
              <a:gd name="connsiteY4" fmla="*/ 5031 h 490711"/>
              <a:gd name="connsiteX5" fmla="*/ 156821 w 806456"/>
              <a:gd name="connsiteY5" fmla="*/ 162823 h 490711"/>
              <a:gd name="connsiteX6" fmla="*/ 31499 w 806456"/>
              <a:gd name="connsiteY6" fmla="*/ 227675 h 490711"/>
              <a:gd name="connsiteX7" fmla="*/ 14847 w 806456"/>
              <a:gd name="connsiteY7" fmla="*/ 395940 h 490711"/>
              <a:gd name="connsiteX8" fmla="*/ 152439 w 806456"/>
              <a:gd name="connsiteY8" fmla="*/ 489712 h 490711"/>
              <a:gd name="connsiteX9" fmla="*/ 201691 w 806456"/>
              <a:gd name="connsiteY9" fmla="*/ 489712 h 490711"/>
              <a:gd name="connsiteX10" fmla="*/ 184164 w 806456"/>
              <a:gd name="connsiteY10" fmla="*/ 472185 h 490711"/>
              <a:gd name="connsiteX11" fmla="*/ 152912 w 806456"/>
              <a:gd name="connsiteY11" fmla="*/ 472185 h 490711"/>
              <a:gd name="connsiteX12" fmla="*/ 30806 w 806456"/>
              <a:gd name="connsiteY12" fmla="*/ 388885 h 490711"/>
              <a:gd name="connsiteX13" fmla="*/ 45564 w 806456"/>
              <a:gd name="connsiteY13" fmla="*/ 238148 h 490711"/>
              <a:gd name="connsiteX14" fmla="*/ 157390 w 806456"/>
              <a:gd name="connsiteY14" fmla="*/ 180420 h 490711"/>
              <a:gd name="connsiteX15" fmla="*/ 171947 w 806456"/>
              <a:gd name="connsiteY15" fmla="*/ 179895 h 490711"/>
              <a:gd name="connsiteX16" fmla="*/ 174103 w 806456"/>
              <a:gd name="connsiteY16" fmla="*/ 165487 h 490711"/>
              <a:gd name="connsiteX17" fmla="*/ 302861 w 806456"/>
              <a:gd name="connsiteY17" fmla="*/ 22103 h 490711"/>
              <a:gd name="connsiteX18" fmla="*/ 341640 w 806456"/>
              <a:gd name="connsiteY18" fmla="*/ 17484 h 490711"/>
              <a:gd name="connsiteX19" fmla="*/ 483018 w 806456"/>
              <a:gd name="connsiteY19" fmla="*/ 94421 h 490711"/>
              <a:gd name="connsiteX20" fmla="*/ 489503 w 806456"/>
              <a:gd name="connsiteY20" fmla="*/ 104351 h 490711"/>
              <a:gd name="connsiteX21" fmla="*/ 501133 w 806456"/>
              <a:gd name="connsiteY21" fmla="*/ 102020 h 490711"/>
              <a:gd name="connsiteX22" fmla="*/ 612731 w 806456"/>
              <a:gd name="connsiteY22" fmla="*/ 125323 h 490711"/>
              <a:gd name="connsiteX23" fmla="*/ 671448 w 806456"/>
              <a:gd name="connsiteY23" fmla="*/ 220909 h 490711"/>
              <a:gd name="connsiteX24" fmla="*/ 673508 w 806456"/>
              <a:gd name="connsiteY24" fmla="*/ 233520 h 490711"/>
              <a:gd name="connsiteX25" fmla="*/ 686145 w 806456"/>
              <a:gd name="connsiteY25" fmla="*/ 235413 h 490711"/>
              <a:gd name="connsiteX26" fmla="*/ 787708 w 806456"/>
              <a:gd name="connsiteY26" fmla="*/ 370495 h 490711"/>
              <a:gd name="connsiteX27" fmla="*/ 672999 w 806456"/>
              <a:gd name="connsiteY27" fmla="*/ 473184 h 490711"/>
              <a:gd name="connsiteX28" fmla="*/ 621126 w 806456"/>
              <a:gd name="connsiteY28" fmla="*/ 473184 h 490711"/>
              <a:gd name="connsiteX29" fmla="*/ 603599 w 806456"/>
              <a:gd name="connsiteY29" fmla="*/ 490711 h 490711"/>
              <a:gd name="connsiteX30" fmla="*/ 673008 w 806456"/>
              <a:gd name="connsiteY30" fmla="*/ 490711 h 490711"/>
              <a:gd name="connsiteX31" fmla="*/ 806409 w 806456"/>
              <a:gd name="connsiteY31" fmla="*/ 350161 h 490711"/>
              <a:gd name="connsiteX32" fmla="*/ 688783 w 806456"/>
              <a:gd name="connsiteY32" fmla="*/ 218087 h 49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6456" h="490711">
                <a:moveTo>
                  <a:pt x="688783" y="218087"/>
                </a:moveTo>
                <a:cubicBezTo>
                  <a:pt x="681812" y="175181"/>
                  <a:pt x="658192" y="136759"/>
                  <a:pt x="623055" y="111169"/>
                </a:cubicBezTo>
                <a:cubicBezTo>
                  <a:pt x="586629" y="85648"/>
                  <a:pt x="541344" y="76147"/>
                  <a:pt x="497732" y="84878"/>
                </a:cubicBezTo>
                <a:cubicBezTo>
                  <a:pt x="463331" y="32105"/>
                  <a:pt x="404670" y="200"/>
                  <a:pt x="341675" y="0"/>
                </a:cubicBezTo>
                <a:cubicBezTo>
                  <a:pt x="327233" y="-25"/>
                  <a:pt x="312839" y="1664"/>
                  <a:pt x="298794" y="5031"/>
                </a:cubicBezTo>
                <a:cubicBezTo>
                  <a:pt x="224136" y="24443"/>
                  <a:pt x="168269" y="86537"/>
                  <a:pt x="156821" y="162823"/>
                </a:cubicBezTo>
                <a:cubicBezTo>
                  <a:pt x="107435" y="164553"/>
                  <a:pt x="61433" y="188358"/>
                  <a:pt x="31499" y="227675"/>
                </a:cubicBezTo>
                <a:cubicBezTo>
                  <a:pt x="-3452" y="276859"/>
                  <a:pt x="-9785" y="340859"/>
                  <a:pt x="14847" y="395940"/>
                </a:cubicBezTo>
                <a:cubicBezTo>
                  <a:pt x="39973" y="450124"/>
                  <a:pt x="92819" y="486141"/>
                  <a:pt x="152439" y="489712"/>
                </a:cubicBezTo>
                <a:lnTo>
                  <a:pt x="201691" y="489712"/>
                </a:lnTo>
                <a:lnTo>
                  <a:pt x="184164" y="472185"/>
                </a:lnTo>
                <a:lnTo>
                  <a:pt x="152912" y="472185"/>
                </a:lnTo>
                <a:cubicBezTo>
                  <a:pt x="100041" y="468832"/>
                  <a:pt x="53216" y="436888"/>
                  <a:pt x="30806" y="388885"/>
                </a:cubicBezTo>
                <a:cubicBezTo>
                  <a:pt x="8879" y="339539"/>
                  <a:pt x="14483" y="282303"/>
                  <a:pt x="45564" y="238148"/>
                </a:cubicBezTo>
                <a:cubicBezTo>
                  <a:pt x="72404" y="203238"/>
                  <a:pt x="113387" y="182082"/>
                  <a:pt x="157390" y="180420"/>
                </a:cubicBezTo>
                <a:lnTo>
                  <a:pt x="171947" y="179895"/>
                </a:lnTo>
                <a:lnTo>
                  <a:pt x="174103" y="165487"/>
                </a:lnTo>
                <a:cubicBezTo>
                  <a:pt x="184321" y="96166"/>
                  <a:pt x="235034" y="39691"/>
                  <a:pt x="302861" y="22103"/>
                </a:cubicBezTo>
                <a:cubicBezTo>
                  <a:pt x="315559" y="19036"/>
                  <a:pt x="328577" y="17486"/>
                  <a:pt x="341640" y="17484"/>
                </a:cubicBezTo>
                <a:cubicBezTo>
                  <a:pt x="398759" y="17514"/>
                  <a:pt x="451976" y="46475"/>
                  <a:pt x="483018" y="94421"/>
                </a:cubicBezTo>
                <a:lnTo>
                  <a:pt x="489503" y="104351"/>
                </a:lnTo>
                <a:lnTo>
                  <a:pt x="501133" y="102020"/>
                </a:lnTo>
                <a:cubicBezTo>
                  <a:pt x="539954" y="94254"/>
                  <a:pt x="580262" y="102671"/>
                  <a:pt x="612731" y="125323"/>
                </a:cubicBezTo>
                <a:cubicBezTo>
                  <a:pt x="644059" y="148272"/>
                  <a:pt x="665140" y="182590"/>
                  <a:pt x="671448" y="220909"/>
                </a:cubicBezTo>
                <a:lnTo>
                  <a:pt x="673508" y="233520"/>
                </a:lnTo>
                <a:lnTo>
                  <a:pt x="686145" y="235413"/>
                </a:lnTo>
                <a:cubicBezTo>
                  <a:pt x="751492" y="244670"/>
                  <a:pt x="796963" y="305148"/>
                  <a:pt x="787708" y="370495"/>
                </a:cubicBezTo>
                <a:cubicBezTo>
                  <a:pt x="779551" y="428076"/>
                  <a:pt x="731129" y="471425"/>
                  <a:pt x="672999" y="473184"/>
                </a:cubicBezTo>
                <a:lnTo>
                  <a:pt x="621126" y="473184"/>
                </a:lnTo>
                <a:lnTo>
                  <a:pt x="603599" y="490711"/>
                </a:lnTo>
                <a:lnTo>
                  <a:pt x="673008" y="490711"/>
                </a:lnTo>
                <a:cubicBezTo>
                  <a:pt x="748657" y="488737"/>
                  <a:pt x="808383" y="425811"/>
                  <a:pt x="806409" y="350161"/>
                </a:cubicBezTo>
                <a:cubicBezTo>
                  <a:pt x="804665" y="283339"/>
                  <a:pt x="754958" y="227527"/>
                  <a:pt x="688783" y="218087"/>
                </a:cubicBezTo>
                <a:close/>
              </a:path>
            </a:pathLst>
          </a:custGeom>
          <a:solidFill>
            <a:schemeClr val="tx2">
              <a:lumMod val="20000"/>
              <a:lumOff val="80000"/>
            </a:schemeClr>
          </a:solidFill>
          <a:ln w="33528" cap="flat">
            <a:solidFill>
              <a:schemeClr val="tx2">
                <a:lumMod val="20000"/>
                <a:lumOff val="80000"/>
              </a:schemeClr>
            </a:solidFill>
            <a:prstDash val="solid"/>
            <a:miter/>
          </a:ln>
        </p:spPr>
        <p:txBody>
          <a:bodyPr rtlCol="0" anchor="ctr"/>
          <a:lstStyle/>
          <a:p>
            <a:endParaRPr lang="en-US">
              <a:latin typeface="Segoe UI" panose="020B0502040204020203" pitchFamily="34" charset="0"/>
              <a:cs typeface="Segoe UI" panose="020B0502040204020203" pitchFamily="34" charset="0"/>
            </a:endParaRPr>
          </a:p>
        </p:txBody>
      </p:sp>
      <p:pic>
        <p:nvPicPr>
          <p:cNvPr id="18" name="Graphic 17">
            <a:extLst>
              <a:ext uri="{FF2B5EF4-FFF2-40B4-BE49-F238E27FC236}">
                <a16:creationId xmlns:a16="http://schemas.microsoft.com/office/drawing/2014/main" id="{854C7088-8ED7-0E1A-91AB-8CEBD3B9968B}"/>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8430363" y="2248184"/>
            <a:ext cx="768571" cy="819328"/>
          </a:xfrm>
          <a:prstGeom prst="rect">
            <a:avLst/>
          </a:prstGeom>
        </p:spPr>
      </p:pic>
    </p:spTree>
    <p:extLst>
      <p:ext uri="{BB962C8B-B14F-4D97-AF65-F5344CB8AC3E}">
        <p14:creationId xmlns:p14="http://schemas.microsoft.com/office/powerpoint/2010/main" val="1552431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E0E6DE-DE4A-3F3B-C000-7DAE430C7807}"/>
              </a:ext>
            </a:extLst>
          </p:cNvPr>
          <p:cNvSpPr>
            <a:spLocks noGrp="1"/>
          </p:cNvSpPr>
          <p:nvPr>
            <p:ph type="title"/>
          </p:nvPr>
        </p:nvSpPr>
        <p:spPr/>
        <p:txBody>
          <a:bodyPr>
            <a:normAutofit fontScale="90000"/>
          </a:bodyPr>
          <a:lstStyle/>
          <a:p>
            <a:r>
              <a:rPr lang="en-US" sz="4000"/>
              <a:t>Onboarding with On-Premise Customer</a:t>
            </a:r>
            <a:br>
              <a:rPr lang="en-US" sz="4000"/>
            </a:br>
            <a:endParaRPr lang="en-DE"/>
          </a:p>
        </p:txBody>
      </p:sp>
      <p:sp>
        <p:nvSpPr>
          <p:cNvPr id="6" name="Text Placeholder 5">
            <a:extLst>
              <a:ext uri="{FF2B5EF4-FFF2-40B4-BE49-F238E27FC236}">
                <a16:creationId xmlns:a16="http://schemas.microsoft.com/office/drawing/2014/main" id="{7FAE1222-4471-4A71-BB35-F58EBB032458}"/>
              </a:ext>
            </a:extLst>
          </p:cNvPr>
          <p:cNvSpPr>
            <a:spLocks noGrp="1"/>
          </p:cNvSpPr>
          <p:nvPr>
            <p:ph type="body" sz="quarter" idx="10"/>
          </p:nvPr>
        </p:nvSpPr>
        <p:spPr>
          <a:xfrm>
            <a:off x="5655356" y="1125537"/>
            <a:ext cx="5894387" cy="5064125"/>
          </a:xfrm>
          <a:prstGeom prst="rect">
            <a:avLst/>
          </a:prstGeom>
        </p:spPr>
        <p:txBody>
          <a:bodyPr/>
          <a:lstStyle/>
          <a:p>
            <a:endParaRPr lang="en-US" sz="2000" dirty="0">
              <a:solidFill>
                <a:schemeClr val="bg1"/>
              </a:solidFill>
              <a:latin typeface="Segoe UI" panose="020B0502040204020203" pitchFamily="34" charset="0"/>
              <a:cs typeface="Segoe UI" panose="020B0502040204020203" pitchFamily="34" charset="0"/>
            </a:endParaRPr>
          </a:p>
          <a:p>
            <a:pPr marL="0" indent="0">
              <a:buNone/>
            </a:pPr>
            <a:r>
              <a:rPr lang="en-US" sz="2000" dirty="0">
                <a:solidFill>
                  <a:schemeClr val="bg1"/>
                </a:solidFill>
                <a:latin typeface="Segoe UI" panose="020B0502040204020203" pitchFamily="34" charset="0"/>
                <a:cs typeface="Segoe UI" panose="020B0502040204020203" pitchFamily="34" charset="0"/>
              </a:rPr>
              <a:t>When it is time to decide whether to undertake upgrade or re-implementation, our advice is to re-implement if LS Central's version is older than v15 and has extensive customizations.</a:t>
            </a:r>
          </a:p>
          <a:p>
            <a:endParaRPr lang="en-US" sz="2000" dirty="0">
              <a:solidFill>
                <a:schemeClr val="bg1"/>
              </a:solidFill>
              <a:latin typeface="Segoe UI" panose="020B0502040204020203" pitchFamily="34" charset="0"/>
              <a:cs typeface="Segoe UI" panose="020B0502040204020203" pitchFamily="34" charset="0"/>
            </a:endParaRPr>
          </a:p>
          <a:p>
            <a:pPr marL="0" indent="0">
              <a:buNone/>
            </a:pPr>
            <a:r>
              <a:rPr lang="en-US" sz="2000" dirty="0">
                <a:solidFill>
                  <a:schemeClr val="bg1"/>
                </a:solidFill>
                <a:latin typeface="Segoe UI" panose="020B0502040204020203" pitchFamily="34" charset="0"/>
                <a:cs typeface="Segoe UI" panose="020B0502040204020203" pitchFamily="34" charset="0"/>
              </a:rPr>
              <a:t>In the case of upgrades and migration, we strongly advise you to review the data before migration. </a:t>
            </a:r>
          </a:p>
          <a:p>
            <a:pPr marL="800100" lvl="1" indent="-342900">
              <a:buFont typeface="Arial" panose="020B0604020202020204" pitchFamily="34" charset="0"/>
              <a:buChar char="•"/>
            </a:pPr>
            <a:r>
              <a:rPr lang="en-US" sz="2000" dirty="0">
                <a:solidFill>
                  <a:schemeClr val="bg1"/>
                </a:solidFill>
                <a:latin typeface="Segoe UI" panose="020B0502040204020203" pitchFamily="34" charset="0"/>
                <a:cs typeface="Segoe UI" panose="020B0502040204020203" pitchFamily="34" charset="0"/>
              </a:rPr>
              <a:t>Which elements might be left behind? </a:t>
            </a:r>
          </a:p>
          <a:p>
            <a:pPr marL="800100" lvl="1" indent="-342900">
              <a:buFont typeface="Arial" panose="020B0604020202020204" pitchFamily="34" charset="0"/>
              <a:buChar char="•"/>
            </a:pPr>
            <a:r>
              <a:rPr lang="en-US" sz="2000" dirty="0">
                <a:solidFill>
                  <a:schemeClr val="bg1"/>
                </a:solidFill>
                <a:latin typeface="Segoe UI" panose="020B0502040204020203" pitchFamily="34" charset="0"/>
                <a:cs typeface="Segoe UI" panose="020B0502040204020203" pitchFamily="34" charset="0"/>
              </a:rPr>
              <a:t>The value of old data? </a:t>
            </a:r>
          </a:p>
          <a:p>
            <a:endParaRPr lang="en-US" dirty="0"/>
          </a:p>
          <a:p>
            <a:pPr marL="0" indent="0">
              <a:buNone/>
            </a:pPr>
            <a:r>
              <a:rPr lang="en-US" dirty="0">
                <a:solidFill>
                  <a:srgbClr val="0070C0"/>
                </a:solidFill>
                <a:hlinkClick r:id="rId3">
                  <a:extLst>
                    <a:ext uri="{A12FA001-AC4F-418D-AE19-62706E023703}">
                      <ahyp:hlinkClr xmlns:ahyp="http://schemas.microsoft.com/office/drawing/2018/hyperlinkcolor" val="tx"/>
                    </a:ext>
                  </a:extLst>
                </a:hlinkClick>
              </a:rPr>
              <a:t>Learn more</a:t>
            </a:r>
            <a:endParaRPr lang="en-US" dirty="0">
              <a:solidFill>
                <a:srgbClr val="0070C0"/>
              </a:solidFill>
            </a:endParaRPr>
          </a:p>
        </p:txBody>
      </p:sp>
      <p:pic>
        <p:nvPicPr>
          <p:cNvPr id="7" name="Picture Placeholder 6">
            <a:extLst>
              <a:ext uri="{FF2B5EF4-FFF2-40B4-BE49-F238E27FC236}">
                <a16:creationId xmlns:a16="http://schemas.microsoft.com/office/drawing/2014/main" id="{D23DECFD-F5EE-4E8E-A434-D54454266A91}"/>
              </a:ext>
            </a:extLst>
          </p:cNvPr>
          <p:cNvPicPr>
            <a:picLocks noGrp="1" noChangeAspect="1"/>
          </p:cNvPicPr>
          <p:nvPr>
            <p:ph type="pic" sz="quarter" idx="4294967295"/>
          </p:nvPr>
        </p:nvPicPr>
        <p:blipFill>
          <a:blip r:embed="rId4"/>
          <a:srcRect l="4470" r="4470"/>
          <a:stretch>
            <a:fillRect/>
          </a:stretch>
        </p:blipFill>
        <p:spPr>
          <a:xfrm>
            <a:off x="0" y="1617663"/>
            <a:ext cx="4679950" cy="4079875"/>
          </a:xfrm>
          <a:prstGeom prst="rect">
            <a:avLst/>
          </a:prstGeom>
        </p:spPr>
      </p:pic>
      <p:sp>
        <p:nvSpPr>
          <p:cNvPr id="2" name="Rectangle 1">
            <a:extLst>
              <a:ext uri="{FF2B5EF4-FFF2-40B4-BE49-F238E27FC236}">
                <a16:creationId xmlns:a16="http://schemas.microsoft.com/office/drawing/2014/main" id="{27D8593D-E8D5-4CB8-B087-DA1ECFF9E6AC}"/>
              </a:ext>
            </a:extLst>
          </p:cNvPr>
          <p:cNvSpPr/>
          <p:nvPr/>
        </p:nvSpPr>
        <p:spPr>
          <a:xfrm>
            <a:off x="65792" y="5800640"/>
            <a:ext cx="5589564" cy="542952"/>
          </a:xfrm>
          <a:prstGeom prst="rect">
            <a:avLst/>
          </a:prstGeom>
          <a:solidFill>
            <a:srgbClr val="28B5AA"/>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t> We advice you to: </a:t>
            </a:r>
          </a:p>
          <a:p>
            <a:pPr algn="ctr"/>
            <a:r>
              <a:rPr lang="en-US" sz="1400"/>
              <a:t>Upgrade to latest version before you migrate to LS Central SaaS</a:t>
            </a:r>
          </a:p>
        </p:txBody>
      </p:sp>
      <p:pic>
        <p:nvPicPr>
          <p:cNvPr id="3" name="Picture 2">
            <a:extLst>
              <a:ext uri="{FF2B5EF4-FFF2-40B4-BE49-F238E27FC236}">
                <a16:creationId xmlns:a16="http://schemas.microsoft.com/office/drawing/2014/main" id="{F5785060-5B44-48D7-8518-EF2105D3C484}"/>
              </a:ext>
            </a:extLst>
          </p:cNvPr>
          <p:cNvPicPr>
            <a:picLocks noChangeAspect="1"/>
          </p:cNvPicPr>
          <p:nvPr/>
        </p:nvPicPr>
        <p:blipFill>
          <a:blip r:embed="rId5"/>
          <a:stretch>
            <a:fillRect/>
          </a:stretch>
        </p:blipFill>
        <p:spPr>
          <a:xfrm>
            <a:off x="146824" y="5878649"/>
            <a:ext cx="386934" cy="386934"/>
          </a:xfrm>
          <a:prstGeom prst="rect">
            <a:avLst/>
          </a:prstGeom>
        </p:spPr>
      </p:pic>
    </p:spTree>
    <p:extLst>
      <p:ext uri="{BB962C8B-B14F-4D97-AF65-F5344CB8AC3E}">
        <p14:creationId xmlns:p14="http://schemas.microsoft.com/office/powerpoint/2010/main" val="3637584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E77F9-DD64-7562-4F10-76BC852D0CBB}"/>
              </a:ext>
            </a:extLst>
          </p:cNvPr>
          <p:cNvSpPr>
            <a:spLocks noGrp="1"/>
          </p:cNvSpPr>
          <p:nvPr>
            <p:ph type="title"/>
          </p:nvPr>
        </p:nvSpPr>
        <p:spPr/>
        <p:txBody>
          <a:bodyPr>
            <a:normAutofit fontScale="90000"/>
          </a:bodyPr>
          <a:lstStyle/>
          <a:p>
            <a:r>
              <a:rPr lang="en-US"/>
              <a:t>Online or offline POS?</a:t>
            </a:r>
            <a:br>
              <a:rPr lang="en-US"/>
            </a:br>
            <a:endParaRPr lang="en-DE"/>
          </a:p>
        </p:txBody>
      </p:sp>
      <p:sp>
        <p:nvSpPr>
          <p:cNvPr id="4" name="Text Placeholder 3">
            <a:extLst>
              <a:ext uri="{FF2B5EF4-FFF2-40B4-BE49-F238E27FC236}">
                <a16:creationId xmlns:a16="http://schemas.microsoft.com/office/drawing/2014/main" id="{F23785B1-1E30-4766-ABC9-41F05F5CEAB3}"/>
              </a:ext>
            </a:extLst>
          </p:cNvPr>
          <p:cNvSpPr>
            <a:spLocks noGrp="1"/>
          </p:cNvSpPr>
          <p:nvPr>
            <p:ph type="body" sz="quarter" idx="10"/>
          </p:nvPr>
        </p:nvSpPr>
        <p:spPr>
          <a:xfrm>
            <a:off x="5285242" y="1298476"/>
            <a:ext cx="5894387" cy="5064125"/>
          </a:xfrm>
          <a:prstGeom prst="rect">
            <a:avLst/>
          </a:prstGeom>
        </p:spPr>
        <p:txBody>
          <a:bodyPr/>
          <a:lstStyle/>
          <a:p>
            <a:pPr marL="0" indent="0">
              <a:buNone/>
            </a:pPr>
            <a:r>
              <a:rPr lang="en-US" sz="2000">
                <a:solidFill>
                  <a:schemeClr val="bg1"/>
                </a:solidFill>
                <a:latin typeface="Segoe UI" panose="020B0502040204020203" pitchFamily="34" charset="0"/>
                <a:cs typeface="Segoe UI" panose="020B0502040204020203" pitchFamily="34" charset="0"/>
              </a:rPr>
              <a:t>In LS Central SaaS, you can choose between two deployment options: </a:t>
            </a:r>
          </a:p>
          <a:p>
            <a:pPr marL="800100" lvl="1" indent="-342900">
              <a:buFont typeface="Arial" panose="020B0604020202020204" pitchFamily="34" charset="0"/>
              <a:buChar char="•"/>
            </a:pPr>
            <a:r>
              <a:rPr lang="en-US" sz="2000">
                <a:solidFill>
                  <a:schemeClr val="bg1"/>
                </a:solidFill>
                <a:latin typeface="Segoe UI" panose="020B0502040204020203" pitchFamily="34" charset="0"/>
                <a:cs typeface="Segoe UI" panose="020B0502040204020203" pitchFamily="34" charset="0"/>
              </a:rPr>
              <a:t>Online POS</a:t>
            </a:r>
          </a:p>
          <a:p>
            <a:pPr marL="800100" lvl="1" indent="-342900">
              <a:buFont typeface="Arial" panose="020B0604020202020204" pitchFamily="34" charset="0"/>
              <a:buChar char="•"/>
            </a:pPr>
            <a:r>
              <a:rPr lang="en-US" sz="2000">
                <a:solidFill>
                  <a:schemeClr val="bg1"/>
                </a:solidFill>
                <a:latin typeface="Segoe UI" panose="020B0502040204020203" pitchFamily="34" charset="0"/>
                <a:cs typeface="Segoe UI" panose="020B0502040204020203" pitchFamily="34" charset="0"/>
              </a:rPr>
              <a:t>Offline POS. </a:t>
            </a:r>
          </a:p>
          <a:p>
            <a:pPr marL="0" indent="0">
              <a:buNone/>
            </a:pPr>
            <a:r>
              <a:rPr lang="en-US" sz="2000">
                <a:solidFill>
                  <a:schemeClr val="bg1"/>
                </a:solidFill>
                <a:latin typeface="Segoe UI" panose="020B0502040204020203" pitchFamily="34" charset="0"/>
                <a:cs typeface="Segoe UI" panose="020B0502040204020203" pitchFamily="34" charset="0"/>
              </a:rPr>
              <a:t>You can also combine the two. </a:t>
            </a:r>
          </a:p>
          <a:p>
            <a:endParaRPr lang="en-US" sz="2000">
              <a:solidFill>
                <a:schemeClr val="bg1"/>
              </a:solidFill>
              <a:latin typeface="Segoe UI" panose="020B0502040204020203" pitchFamily="34" charset="0"/>
              <a:cs typeface="Segoe UI" panose="020B0502040204020203" pitchFamily="34" charset="0"/>
            </a:endParaRPr>
          </a:p>
          <a:p>
            <a:pPr marL="0" indent="0">
              <a:buNone/>
            </a:pPr>
            <a:r>
              <a:rPr lang="en-US" sz="2000">
                <a:solidFill>
                  <a:schemeClr val="bg1"/>
                </a:solidFill>
                <a:latin typeface="Segoe UI" panose="020B0502040204020203" pitchFamily="34" charset="0"/>
                <a:cs typeface="Segoe UI" panose="020B0502040204020203" pitchFamily="34" charset="0"/>
              </a:rPr>
              <a:t>To select the right deployment option for each customer, consider:</a:t>
            </a:r>
          </a:p>
          <a:p>
            <a:pPr marL="800100" lvl="1" indent="-342900">
              <a:buFont typeface="Arial" panose="020B0604020202020204" pitchFamily="34" charset="0"/>
              <a:buChar char="•"/>
            </a:pPr>
            <a:r>
              <a:rPr lang="en-US" sz="2000">
                <a:solidFill>
                  <a:schemeClr val="bg1"/>
                </a:solidFill>
                <a:latin typeface="Segoe UI" panose="020B0502040204020203" pitchFamily="34" charset="0"/>
                <a:cs typeface="Segoe UI" panose="020B0502040204020203" pitchFamily="34" charset="0"/>
              </a:rPr>
              <a:t>The pros and cons of each option alongside specific customer factors (volume of transactions, stability and quality of internet connection, etc.)</a:t>
            </a:r>
          </a:p>
        </p:txBody>
      </p:sp>
      <p:pic>
        <p:nvPicPr>
          <p:cNvPr id="6" name="Picture Placeholder 5">
            <a:extLst>
              <a:ext uri="{FF2B5EF4-FFF2-40B4-BE49-F238E27FC236}">
                <a16:creationId xmlns:a16="http://schemas.microsoft.com/office/drawing/2014/main" id="{4D109591-D211-4D65-A472-919F44E49D06}"/>
              </a:ext>
            </a:extLst>
          </p:cNvPr>
          <p:cNvPicPr>
            <a:picLocks noGrp="1" noChangeAspect="1"/>
          </p:cNvPicPr>
          <p:nvPr>
            <p:ph type="pic" sz="quarter" idx="4294967295"/>
          </p:nvPr>
        </p:nvPicPr>
        <p:blipFill>
          <a:blip r:embed="rId3"/>
          <a:srcRect t="3" b="3"/>
          <a:stretch>
            <a:fillRect/>
          </a:stretch>
        </p:blipFill>
        <p:spPr>
          <a:xfrm>
            <a:off x="0" y="1920875"/>
            <a:ext cx="4446588" cy="3875088"/>
          </a:xfrm>
          <a:prstGeom prst="rect">
            <a:avLst/>
          </a:prstGeom>
        </p:spPr>
      </p:pic>
    </p:spTree>
    <p:extLst>
      <p:ext uri="{BB962C8B-B14F-4D97-AF65-F5344CB8AC3E}">
        <p14:creationId xmlns:p14="http://schemas.microsoft.com/office/powerpoint/2010/main" val="860822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FF574-5A1F-1FDB-2F0A-28DC7506FA45}"/>
              </a:ext>
            </a:extLst>
          </p:cNvPr>
          <p:cNvSpPr>
            <a:spLocks noGrp="1"/>
          </p:cNvSpPr>
          <p:nvPr>
            <p:ph type="title"/>
          </p:nvPr>
        </p:nvSpPr>
        <p:spPr/>
        <p:txBody>
          <a:bodyPr>
            <a:normAutofit fontScale="90000"/>
          </a:bodyPr>
          <a:lstStyle/>
          <a:p>
            <a:r>
              <a:rPr lang="en-US"/>
              <a:t>Online POS</a:t>
            </a:r>
            <a:br>
              <a:rPr lang="en-US"/>
            </a:br>
            <a:endParaRPr lang="en-DE"/>
          </a:p>
        </p:txBody>
      </p:sp>
      <p:sp>
        <p:nvSpPr>
          <p:cNvPr id="4" name="Text Placeholder 3">
            <a:extLst>
              <a:ext uri="{FF2B5EF4-FFF2-40B4-BE49-F238E27FC236}">
                <a16:creationId xmlns:a16="http://schemas.microsoft.com/office/drawing/2014/main" id="{9F3E1D6C-0FC1-47A5-BBE9-825CB364F280}"/>
              </a:ext>
            </a:extLst>
          </p:cNvPr>
          <p:cNvSpPr>
            <a:spLocks noGrp="1"/>
          </p:cNvSpPr>
          <p:nvPr>
            <p:ph type="body" sz="quarter" idx="10"/>
          </p:nvPr>
        </p:nvSpPr>
        <p:spPr>
          <a:xfrm>
            <a:off x="4898572" y="896937"/>
            <a:ext cx="6193972" cy="5064125"/>
          </a:xfrm>
          <a:prstGeom prst="rect">
            <a:avLst/>
          </a:prstGeom>
        </p:spPr>
        <p:txBody>
          <a:bodyPr/>
          <a:lstStyle/>
          <a:p>
            <a:pPr marL="0" indent="0">
              <a:buNone/>
            </a:pPr>
            <a:r>
              <a:rPr lang="en-US" dirty="0">
                <a:solidFill>
                  <a:schemeClr val="bg1"/>
                </a:solidFill>
              </a:rPr>
              <a:t>POSs and back-office users run a modern web client and connect to the LS Central SaaS and are reliant on the internet works and they have access to the LS Central SaaS always</a:t>
            </a:r>
          </a:p>
          <a:p>
            <a:pPr marL="0" indent="0">
              <a:buNone/>
            </a:pPr>
            <a:r>
              <a:rPr lang="en-US" dirty="0">
                <a:solidFill>
                  <a:schemeClr val="bg1"/>
                </a:solidFill>
              </a:rPr>
              <a:t>Software installation: </a:t>
            </a:r>
            <a:br>
              <a:rPr lang="en-US" dirty="0">
                <a:solidFill>
                  <a:schemeClr val="bg1"/>
                </a:solidFill>
              </a:rPr>
            </a:br>
            <a:r>
              <a:rPr lang="en-US" dirty="0">
                <a:solidFill>
                  <a:srgbClr val="0070C0"/>
                </a:solidFill>
                <a:hlinkClick r:id="rId3">
                  <a:extLst>
                    <a:ext uri="{A12FA001-AC4F-418D-AE19-62706E023703}">
                      <ahyp:hlinkClr xmlns:ahyp="http://schemas.microsoft.com/office/drawing/2018/hyperlinkcolor" val="tx"/>
                    </a:ext>
                  </a:extLst>
                </a:hlinkClick>
              </a:rPr>
              <a:t>Hardware station</a:t>
            </a:r>
            <a:br>
              <a:rPr lang="en-US" dirty="0">
                <a:solidFill>
                  <a:schemeClr val="bg1"/>
                </a:solidFill>
              </a:rPr>
            </a:br>
            <a:r>
              <a:rPr lang="en-US" dirty="0">
                <a:solidFill>
                  <a:srgbClr val="0070C0"/>
                </a:solidFill>
                <a:hlinkClick r:id="rId4">
                  <a:extLst>
                    <a:ext uri="{A12FA001-AC4F-418D-AE19-62706E023703}">
                      <ahyp:hlinkClr xmlns:ahyp="http://schemas.microsoft.com/office/drawing/2018/hyperlinkcolor" val="tx"/>
                    </a:ext>
                  </a:extLst>
                </a:hlinkClick>
              </a:rPr>
              <a:t>Install Hardware Station using Update Service</a:t>
            </a:r>
            <a:br>
              <a:rPr lang="en-US" dirty="0">
                <a:solidFill>
                  <a:srgbClr val="0070C0"/>
                </a:solidFill>
              </a:rPr>
            </a:br>
            <a:br>
              <a:rPr lang="en-US" dirty="0">
                <a:solidFill>
                  <a:srgbClr val="0070C0"/>
                </a:solidFill>
              </a:rPr>
            </a:br>
            <a:r>
              <a:rPr lang="en-US" dirty="0">
                <a:solidFill>
                  <a:srgbClr val="0070C0"/>
                </a:solidFill>
                <a:hlinkClick r:id="rId5"/>
              </a:rPr>
              <a:t>Web Replication</a:t>
            </a:r>
            <a:br>
              <a:rPr lang="en-US" dirty="0">
                <a:solidFill>
                  <a:schemeClr val="bg1"/>
                </a:solidFill>
              </a:rPr>
            </a:br>
            <a:endParaRPr lang="en-US" dirty="0">
              <a:solidFill>
                <a:schemeClr val="bg1"/>
              </a:solidFill>
            </a:endParaRPr>
          </a:p>
          <a:p>
            <a:endParaRPr lang="en-US" dirty="0"/>
          </a:p>
          <a:p>
            <a:endParaRPr lang="en-US" dirty="0"/>
          </a:p>
        </p:txBody>
      </p:sp>
      <p:pic>
        <p:nvPicPr>
          <p:cNvPr id="9" name="Picture Placeholder 8">
            <a:extLst>
              <a:ext uri="{FF2B5EF4-FFF2-40B4-BE49-F238E27FC236}">
                <a16:creationId xmlns:a16="http://schemas.microsoft.com/office/drawing/2014/main" id="{7D695B0C-B77F-4461-9BD4-0A86FEC3FAB5}"/>
              </a:ext>
            </a:extLst>
          </p:cNvPr>
          <p:cNvPicPr>
            <a:picLocks noGrp="1" noChangeAspect="1"/>
          </p:cNvPicPr>
          <p:nvPr>
            <p:ph type="pic" sz="quarter" idx="4294967295"/>
          </p:nvPr>
        </p:nvPicPr>
        <p:blipFill>
          <a:blip r:embed="rId6"/>
          <a:srcRect l="7757" r="7757"/>
          <a:stretch>
            <a:fillRect/>
          </a:stretch>
        </p:blipFill>
        <p:spPr>
          <a:xfrm>
            <a:off x="0" y="2622550"/>
            <a:ext cx="4330700" cy="2884488"/>
          </a:xfrm>
          <a:prstGeom prst="rect">
            <a:avLst/>
          </a:prstGeom>
        </p:spPr>
      </p:pic>
      <p:pic>
        <p:nvPicPr>
          <p:cNvPr id="11" name="Picture 10">
            <a:extLst>
              <a:ext uri="{FF2B5EF4-FFF2-40B4-BE49-F238E27FC236}">
                <a16:creationId xmlns:a16="http://schemas.microsoft.com/office/drawing/2014/main" id="{6C5F78AB-F172-46D6-9A28-6E301F9CE159}"/>
              </a:ext>
            </a:extLst>
          </p:cNvPr>
          <p:cNvPicPr>
            <a:picLocks noChangeAspect="1"/>
          </p:cNvPicPr>
          <p:nvPr/>
        </p:nvPicPr>
        <p:blipFill>
          <a:blip r:embed="rId7"/>
          <a:stretch>
            <a:fillRect/>
          </a:stretch>
        </p:blipFill>
        <p:spPr>
          <a:xfrm>
            <a:off x="9183328" y="4332589"/>
            <a:ext cx="2899874" cy="2348898"/>
          </a:xfrm>
          <a:prstGeom prst="rect">
            <a:avLst/>
          </a:prstGeom>
        </p:spPr>
      </p:pic>
    </p:spTree>
    <p:extLst>
      <p:ext uri="{BB962C8B-B14F-4D97-AF65-F5344CB8AC3E}">
        <p14:creationId xmlns:p14="http://schemas.microsoft.com/office/powerpoint/2010/main" val="3988790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C43AE3-65F0-516E-8746-BB09FBCAC154}"/>
              </a:ext>
            </a:extLst>
          </p:cNvPr>
          <p:cNvSpPr>
            <a:spLocks noGrp="1"/>
          </p:cNvSpPr>
          <p:nvPr>
            <p:ph type="body" sz="quarter" idx="12"/>
          </p:nvPr>
        </p:nvSpPr>
        <p:spPr/>
        <p:txBody>
          <a:bodyPr/>
          <a:lstStyle/>
          <a:p>
            <a:r>
              <a:rPr lang="en-US"/>
              <a:t>SaaS</a:t>
            </a:r>
          </a:p>
          <a:p>
            <a:pPr lvl="1"/>
            <a:r>
              <a:rPr lang="en-US"/>
              <a:t>Hybrid Component Server</a:t>
            </a:r>
          </a:p>
        </p:txBody>
      </p:sp>
      <p:sp>
        <p:nvSpPr>
          <p:cNvPr id="45" name="TextBox 44">
            <a:extLst>
              <a:ext uri="{FF2B5EF4-FFF2-40B4-BE49-F238E27FC236}">
                <a16:creationId xmlns:a16="http://schemas.microsoft.com/office/drawing/2014/main" id="{FAC6CE70-4ADA-C13C-E869-52A693012B37}"/>
              </a:ext>
            </a:extLst>
          </p:cNvPr>
          <p:cNvSpPr txBox="1"/>
          <p:nvPr/>
        </p:nvSpPr>
        <p:spPr>
          <a:xfrm>
            <a:off x="4970685" y="1381257"/>
            <a:ext cx="24868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0" i="0" u="none" strike="noStrike" kern="1200" cap="none" spc="0" normalizeH="0" baseline="0" noProof="0">
                <a:ln>
                  <a:noFill/>
                </a:ln>
                <a:solidFill>
                  <a:prstClr val="black">
                    <a:lumMod val="75000"/>
                    <a:lumOff val="25000"/>
                  </a:prstClr>
                </a:solidFill>
                <a:effectLst/>
                <a:uLnTx/>
                <a:uFillTx/>
                <a:latin typeface="Segoe UI Black" panose="020B0502040204020203" pitchFamily="34" charset="0"/>
                <a:ea typeface="+mn-ea"/>
                <a:cs typeface="Segoe UI Black" panose="020B0502040204020203" pitchFamily="34" charset="0"/>
              </a:rPr>
              <a:t>HEAD OFFICE IN </a:t>
            </a:r>
            <a:br>
              <a:rPr kumimoji="0" lang="en-US" sz="1600" b="0" i="0" u="none" strike="noStrike" kern="1200" cap="none" spc="0" normalizeH="0" baseline="0" noProof="0">
                <a:ln>
                  <a:noFill/>
                </a:ln>
                <a:solidFill>
                  <a:prstClr val="black">
                    <a:lumMod val="75000"/>
                    <a:lumOff val="25000"/>
                  </a:prstClr>
                </a:solidFill>
                <a:effectLst/>
                <a:uLnTx/>
                <a:uFillTx/>
                <a:latin typeface="Segoe UI Black" panose="020B0502040204020203" pitchFamily="34" charset="0"/>
                <a:ea typeface="+mn-ea"/>
                <a:cs typeface="Segoe UI Black" panose="020B0502040204020203" pitchFamily="34" charset="0"/>
              </a:rPr>
            </a:br>
            <a:r>
              <a:rPr kumimoji="0" lang="en-US" sz="1600" b="0" i="0" u="none" strike="noStrike" kern="1200" cap="none" spc="0" normalizeH="0" baseline="0" noProof="0">
                <a:ln>
                  <a:noFill/>
                </a:ln>
                <a:solidFill>
                  <a:prstClr val="black">
                    <a:lumMod val="75000"/>
                    <a:lumOff val="25000"/>
                  </a:prstClr>
                </a:solidFill>
                <a:effectLst/>
                <a:uLnTx/>
                <a:uFillTx/>
                <a:latin typeface="Segoe UI Black" panose="020B0502040204020203" pitchFamily="34" charset="0"/>
                <a:ea typeface="+mn-ea"/>
                <a:cs typeface="Segoe UI Black" panose="020B0502040204020203" pitchFamily="34" charset="0"/>
              </a:rPr>
              <a:t>BC SaaS</a:t>
            </a:r>
            <a:endParaRPr kumimoji="0" lang="en-IS" sz="1600" b="0" i="0" u="none" strike="noStrike" kern="1200" cap="none" spc="0" normalizeH="0" baseline="0" noProof="0">
              <a:ln>
                <a:noFill/>
              </a:ln>
              <a:solidFill>
                <a:prstClr val="black">
                  <a:lumMod val="75000"/>
                  <a:lumOff val="25000"/>
                </a:prstClr>
              </a:solidFill>
              <a:effectLst/>
              <a:uLnTx/>
              <a:uFillTx/>
              <a:latin typeface="Segoe UI Black" panose="020B0502040204020203" pitchFamily="34" charset="0"/>
              <a:ea typeface="+mn-ea"/>
              <a:cs typeface="Segoe UI Black" panose="020B0502040204020203" pitchFamily="34" charset="0"/>
            </a:endParaRPr>
          </a:p>
        </p:txBody>
      </p:sp>
      <p:cxnSp>
        <p:nvCxnSpPr>
          <p:cNvPr id="42" name="Straight Arrow Connector 41">
            <a:extLst>
              <a:ext uri="{FF2B5EF4-FFF2-40B4-BE49-F238E27FC236}">
                <a16:creationId xmlns:a16="http://schemas.microsoft.com/office/drawing/2014/main" id="{644161C7-F44F-B6A3-A4BD-13D2191B7FAD}"/>
              </a:ext>
            </a:extLst>
          </p:cNvPr>
          <p:cNvCxnSpPr>
            <a:cxnSpLocks/>
          </p:cNvCxnSpPr>
          <p:nvPr/>
        </p:nvCxnSpPr>
        <p:spPr>
          <a:xfrm flipV="1">
            <a:off x="7883034" y="2156592"/>
            <a:ext cx="0" cy="303991"/>
          </a:xfrm>
          <a:prstGeom prst="straightConnector1">
            <a:avLst/>
          </a:prstGeom>
          <a:ln w="174625">
            <a:solidFill>
              <a:srgbClr val="2F5597"/>
            </a:solidFill>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C27280A-BE30-5633-3931-F0A0F2ACC9E5}"/>
              </a:ext>
            </a:extLst>
          </p:cNvPr>
          <p:cNvCxnSpPr>
            <a:cxnSpLocks/>
          </p:cNvCxnSpPr>
          <p:nvPr/>
        </p:nvCxnSpPr>
        <p:spPr>
          <a:xfrm flipV="1">
            <a:off x="7883034" y="2536213"/>
            <a:ext cx="0" cy="111324"/>
          </a:xfrm>
          <a:prstGeom prst="straightConnector1">
            <a:avLst/>
          </a:prstGeom>
          <a:ln w="95250">
            <a:solidFill>
              <a:srgbClr val="2F5597"/>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F163CC4-3215-EFF0-612D-B123A2A31430}"/>
              </a:ext>
            </a:extLst>
          </p:cNvPr>
          <p:cNvSpPr txBox="1"/>
          <p:nvPr/>
        </p:nvSpPr>
        <p:spPr>
          <a:xfrm>
            <a:off x="8177016" y="2109866"/>
            <a:ext cx="20200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DD Webservice mode</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a:t>
            </a:r>
          </a:p>
        </p:txBody>
      </p:sp>
      <p:sp>
        <p:nvSpPr>
          <p:cNvPr id="8" name="Rectangle 7">
            <a:extLst>
              <a:ext uri="{FF2B5EF4-FFF2-40B4-BE49-F238E27FC236}">
                <a16:creationId xmlns:a16="http://schemas.microsoft.com/office/drawing/2014/main" id="{BB9B0350-B537-3DDE-D666-5310762C20A2}"/>
              </a:ext>
            </a:extLst>
          </p:cNvPr>
          <p:cNvSpPr/>
          <p:nvPr/>
        </p:nvSpPr>
        <p:spPr>
          <a:xfrm>
            <a:off x="5699375" y="2734005"/>
            <a:ext cx="4353910" cy="1391724"/>
          </a:xfrm>
          <a:prstGeom prst="rect">
            <a:avLst/>
          </a:prstGeom>
          <a:solidFill>
            <a:schemeClr val="bg1">
              <a:lumMod val="65000"/>
              <a:alpha val="72000"/>
            </a:schemeClr>
          </a:solidFill>
          <a:ln w="38100">
            <a:solidFill>
              <a:srgbClr val="188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9F8BD6C-4BDE-659C-A1CC-24E39AB1B141}"/>
              </a:ext>
            </a:extLst>
          </p:cNvPr>
          <p:cNvSpPr txBox="1"/>
          <p:nvPr/>
        </p:nvSpPr>
        <p:spPr>
          <a:xfrm>
            <a:off x="5709216" y="2819401"/>
            <a:ext cx="412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HYBRID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COMPONENT SERVER</a:t>
            </a:r>
            <a:endParaRPr kumimoji="0" lang="en-IS" sz="20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10" name="Graphic 9">
            <a:extLst>
              <a:ext uri="{FF2B5EF4-FFF2-40B4-BE49-F238E27FC236}">
                <a16:creationId xmlns:a16="http://schemas.microsoft.com/office/drawing/2014/main" id="{4F699369-AD93-84F8-275E-C7E5BBCBC3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1800" y="3327421"/>
            <a:ext cx="471768" cy="444017"/>
          </a:xfrm>
          <a:prstGeom prst="rect">
            <a:avLst/>
          </a:prstGeom>
        </p:spPr>
      </p:pic>
      <p:grpSp>
        <p:nvGrpSpPr>
          <p:cNvPr id="11" name="Group 10">
            <a:extLst>
              <a:ext uri="{FF2B5EF4-FFF2-40B4-BE49-F238E27FC236}">
                <a16:creationId xmlns:a16="http://schemas.microsoft.com/office/drawing/2014/main" id="{C893FDEC-A006-5D9E-5537-FC3BF7378906}"/>
              </a:ext>
            </a:extLst>
          </p:cNvPr>
          <p:cNvGrpSpPr/>
          <p:nvPr/>
        </p:nvGrpSpPr>
        <p:grpSpPr>
          <a:xfrm>
            <a:off x="6727217" y="3353073"/>
            <a:ext cx="1556171" cy="779250"/>
            <a:chOff x="3113388" y="3361903"/>
            <a:chExt cx="2161348" cy="1082292"/>
          </a:xfrm>
        </p:grpSpPr>
        <p:sp>
          <p:nvSpPr>
            <p:cNvPr id="38" name="TextBox 37">
              <a:extLst>
                <a:ext uri="{FF2B5EF4-FFF2-40B4-BE49-F238E27FC236}">
                  <a16:creationId xmlns:a16="http://schemas.microsoft.com/office/drawing/2014/main" id="{E563EE31-7752-0EEB-F167-A7591175884B}"/>
                </a:ext>
              </a:extLst>
            </p:cNvPr>
            <p:cNvSpPr txBox="1"/>
            <p:nvPr/>
          </p:nvSpPr>
          <p:spPr>
            <a:xfrm>
              <a:off x="3113388" y="4013755"/>
              <a:ext cx="1195694" cy="2778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7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POS MASTER</a:t>
              </a:r>
            </a:p>
          </p:txBody>
        </p:sp>
        <p:sp>
          <p:nvSpPr>
            <p:cNvPr id="39" name="TextBox 38">
              <a:extLst>
                <a:ext uri="{FF2B5EF4-FFF2-40B4-BE49-F238E27FC236}">
                  <a16:creationId xmlns:a16="http://schemas.microsoft.com/office/drawing/2014/main" id="{01725467-0909-9CEE-8B30-3104ACB83F4F}"/>
                </a:ext>
              </a:extLst>
            </p:cNvPr>
            <p:cNvSpPr txBox="1"/>
            <p:nvPr/>
          </p:nvSpPr>
          <p:spPr>
            <a:xfrm>
              <a:off x="4079042" y="4016727"/>
              <a:ext cx="1195694" cy="4274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7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DATA DIRECTOR</a:t>
              </a:r>
            </a:p>
          </p:txBody>
        </p:sp>
        <p:pic>
          <p:nvPicPr>
            <p:cNvPr id="40" name="Picture 39" descr="Icon&#10;&#10;Description automatically generated">
              <a:extLst>
                <a:ext uri="{FF2B5EF4-FFF2-40B4-BE49-F238E27FC236}">
                  <a16:creationId xmlns:a16="http://schemas.microsoft.com/office/drawing/2014/main" id="{D6E55A99-218B-B95D-465D-75102FF2FFC1}"/>
                </a:ext>
              </a:extLst>
            </p:cNvPr>
            <p:cNvPicPr>
              <a:picLocks noChangeAspect="1"/>
            </p:cNvPicPr>
            <p:nvPr/>
          </p:nvPicPr>
          <p:blipFill>
            <a:blip r:embed="rId5"/>
            <a:stretch>
              <a:fillRect/>
            </a:stretch>
          </p:blipFill>
          <p:spPr>
            <a:xfrm>
              <a:off x="4365676" y="3387196"/>
              <a:ext cx="622427" cy="510639"/>
            </a:xfrm>
            <a:prstGeom prst="rect">
              <a:avLst/>
            </a:prstGeom>
          </p:spPr>
        </p:pic>
        <p:pic>
          <p:nvPicPr>
            <p:cNvPr id="41" name="Picture 40" descr="Icon&#10;&#10;Description automatically generated">
              <a:extLst>
                <a:ext uri="{FF2B5EF4-FFF2-40B4-BE49-F238E27FC236}">
                  <a16:creationId xmlns:a16="http://schemas.microsoft.com/office/drawing/2014/main" id="{D8A0D0C1-8267-373F-334A-1387B7186141}"/>
                </a:ext>
              </a:extLst>
            </p:cNvPr>
            <p:cNvPicPr>
              <a:picLocks noChangeAspect="1"/>
            </p:cNvPicPr>
            <p:nvPr/>
          </p:nvPicPr>
          <p:blipFill>
            <a:blip r:embed="rId6"/>
            <a:stretch>
              <a:fillRect/>
            </a:stretch>
          </p:blipFill>
          <p:spPr>
            <a:xfrm>
              <a:off x="3462591" y="3361903"/>
              <a:ext cx="517019" cy="522378"/>
            </a:xfrm>
            <a:prstGeom prst="rect">
              <a:avLst/>
            </a:prstGeom>
          </p:spPr>
        </p:pic>
      </p:grpSp>
      <p:sp>
        <p:nvSpPr>
          <p:cNvPr id="12" name="TextBox 11">
            <a:extLst>
              <a:ext uri="{FF2B5EF4-FFF2-40B4-BE49-F238E27FC236}">
                <a16:creationId xmlns:a16="http://schemas.microsoft.com/office/drawing/2014/main" id="{2D7F4020-64B3-5165-3AA6-7A87C9C76C3E}"/>
              </a:ext>
            </a:extLst>
          </p:cNvPr>
          <p:cNvSpPr txBox="1"/>
          <p:nvPr/>
        </p:nvSpPr>
        <p:spPr>
          <a:xfrm>
            <a:off x="8171179" y="3824546"/>
            <a:ext cx="860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7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UPDATE SERVICE</a:t>
            </a:r>
          </a:p>
        </p:txBody>
      </p:sp>
      <p:sp>
        <p:nvSpPr>
          <p:cNvPr id="56" name="Freeform: Shape 55">
            <a:extLst>
              <a:ext uri="{FF2B5EF4-FFF2-40B4-BE49-F238E27FC236}">
                <a16:creationId xmlns:a16="http://schemas.microsoft.com/office/drawing/2014/main" id="{417BB155-27C2-7B82-D295-85634945692F}"/>
              </a:ext>
            </a:extLst>
          </p:cNvPr>
          <p:cNvSpPr/>
          <p:nvPr/>
        </p:nvSpPr>
        <p:spPr>
          <a:xfrm>
            <a:off x="7220007" y="1214060"/>
            <a:ext cx="1326054" cy="766565"/>
          </a:xfrm>
          <a:custGeom>
            <a:avLst/>
            <a:gdLst>
              <a:gd name="connsiteX0" fmla="*/ 688783 w 806456"/>
              <a:gd name="connsiteY0" fmla="*/ 218087 h 490711"/>
              <a:gd name="connsiteX1" fmla="*/ 623055 w 806456"/>
              <a:gd name="connsiteY1" fmla="*/ 111169 h 490711"/>
              <a:gd name="connsiteX2" fmla="*/ 497732 w 806456"/>
              <a:gd name="connsiteY2" fmla="*/ 84878 h 490711"/>
              <a:gd name="connsiteX3" fmla="*/ 341675 w 806456"/>
              <a:gd name="connsiteY3" fmla="*/ 0 h 490711"/>
              <a:gd name="connsiteX4" fmla="*/ 298794 w 806456"/>
              <a:gd name="connsiteY4" fmla="*/ 5031 h 490711"/>
              <a:gd name="connsiteX5" fmla="*/ 156821 w 806456"/>
              <a:gd name="connsiteY5" fmla="*/ 162823 h 490711"/>
              <a:gd name="connsiteX6" fmla="*/ 31499 w 806456"/>
              <a:gd name="connsiteY6" fmla="*/ 227675 h 490711"/>
              <a:gd name="connsiteX7" fmla="*/ 14847 w 806456"/>
              <a:gd name="connsiteY7" fmla="*/ 395940 h 490711"/>
              <a:gd name="connsiteX8" fmla="*/ 152439 w 806456"/>
              <a:gd name="connsiteY8" fmla="*/ 489712 h 490711"/>
              <a:gd name="connsiteX9" fmla="*/ 201691 w 806456"/>
              <a:gd name="connsiteY9" fmla="*/ 489712 h 490711"/>
              <a:gd name="connsiteX10" fmla="*/ 184164 w 806456"/>
              <a:gd name="connsiteY10" fmla="*/ 472185 h 490711"/>
              <a:gd name="connsiteX11" fmla="*/ 152912 w 806456"/>
              <a:gd name="connsiteY11" fmla="*/ 472185 h 490711"/>
              <a:gd name="connsiteX12" fmla="*/ 30806 w 806456"/>
              <a:gd name="connsiteY12" fmla="*/ 388885 h 490711"/>
              <a:gd name="connsiteX13" fmla="*/ 45564 w 806456"/>
              <a:gd name="connsiteY13" fmla="*/ 238148 h 490711"/>
              <a:gd name="connsiteX14" fmla="*/ 157390 w 806456"/>
              <a:gd name="connsiteY14" fmla="*/ 180420 h 490711"/>
              <a:gd name="connsiteX15" fmla="*/ 171947 w 806456"/>
              <a:gd name="connsiteY15" fmla="*/ 179895 h 490711"/>
              <a:gd name="connsiteX16" fmla="*/ 174103 w 806456"/>
              <a:gd name="connsiteY16" fmla="*/ 165487 h 490711"/>
              <a:gd name="connsiteX17" fmla="*/ 302861 w 806456"/>
              <a:gd name="connsiteY17" fmla="*/ 22103 h 490711"/>
              <a:gd name="connsiteX18" fmla="*/ 341640 w 806456"/>
              <a:gd name="connsiteY18" fmla="*/ 17484 h 490711"/>
              <a:gd name="connsiteX19" fmla="*/ 483018 w 806456"/>
              <a:gd name="connsiteY19" fmla="*/ 94421 h 490711"/>
              <a:gd name="connsiteX20" fmla="*/ 489503 w 806456"/>
              <a:gd name="connsiteY20" fmla="*/ 104351 h 490711"/>
              <a:gd name="connsiteX21" fmla="*/ 501133 w 806456"/>
              <a:gd name="connsiteY21" fmla="*/ 102020 h 490711"/>
              <a:gd name="connsiteX22" fmla="*/ 612731 w 806456"/>
              <a:gd name="connsiteY22" fmla="*/ 125323 h 490711"/>
              <a:gd name="connsiteX23" fmla="*/ 671448 w 806456"/>
              <a:gd name="connsiteY23" fmla="*/ 220909 h 490711"/>
              <a:gd name="connsiteX24" fmla="*/ 673508 w 806456"/>
              <a:gd name="connsiteY24" fmla="*/ 233520 h 490711"/>
              <a:gd name="connsiteX25" fmla="*/ 686145 w 806456"/>
              <a:gd name="connsiteY25" fmla="*/ 235413 h 490711"/>
              <a:gd name="connsiteX26" fmla="*/ 787708 w 806456"/>
              <a:gd name="connsiteY26" fmla="*/ 370495 h 490711"/>
              <a:gd name="connsiteX27" fmla="*/ 672999 w 806456"/>
              <a:gd name="connsiteY27" fmla="*/ 473184 h 490711"/>
              <a:gd name="connsiteX28" fmla="*/ 621126 w 806456"/>
              <a:gd name="connsiteY28" fmla="*/ 473184 h 490711"/>
              <a:gd name="connsiteX29" fmla="*/ 603599 w 806456"/>
              <a:gd name="connsiteY29" fmla="*/ 490711 h 490711"/>
              <a:gd name="connsiteX30" fmla="*/ 673008 w 806456"/>
              <a:gd name="connsiteY30" fmla="*/ 490711 h 490711"/>
              <a:gd name="connsiteX31" fmla="*/ 806409 w 806456"/>
              <a:gd name="connsiteY31" fmla="*/ 350161 h 490711"/>
              <a:gd name="connsiteX32" fmla="*/ 688783 w 806456"/>
              <a:gd name="connsiteY32" fmla="*/ 218087 h 49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6456" h="490711">
                <a:moveTo>
                  <a:pt x="688783" y="218087"/>
                </a:moveTo>
                <a:cubicBezTo>
                  <a:pt x="681812" y="175181"/>
                  <a:pt x="658192" y="136759"/>
                  <a:pt x="623055" y="111169"/>
                </a:cubicBezTo>
                <a:cubicBezTo>
                  <a:pt x="586629" y="85648"/>
                  <a:pt x="541344" y="76147"/>
                  <a:pt x="497732" y="84878"/>
                </a:cubicBezTo>
                <a:cubicBezTo>
                  <a:pt x="463331" y="32105"/>
                  <a:pt x="404670" y="200"/>
                  <a:pt x="341675" y="0"/>
                </a:cubicBezTo>
                <a:cubicBezTo>
                  <a:pt x="327233" y="-25"/>
                  <a:pt x="312839" y="1664"/>
                  <a:pt x="298794" y="5031"/>
                </a:cubicBezTo>
                <a:cubicBezTo>
                  <a:pt x="224136" y="24443"/>
                  <a:pt x="168269" y="86537"/>
                  <a:pt x="156821" y="162823"/>
                </a:cubicBezTo>
                <a:cubicBezTo>
                  <a:pt x="107435" y="164553"/>
                  <a:pt x="61433" y="188358"/>
                  <a:pt x="31499" y="227675"/>
                </a:cubicBezTo>
                <a:cubicBezTo>
                  <a:pt x="-3452" y="276859"/>
                  <a:pt x="-9785" y="340859"/>
                  <a:pt x="14847" y="395940"/>
                </a:cubicBezTo>
                <a:cubicBezTo>
                  <a:pt x="39973" y="450124"/>
                  <a:pt x="92819" y="486141"/>
                  <a:pt x="152439" y="489712"/>
                </a:cubicBezTo>
                <a:lnTo>
                  <a:pt x="201691" y="489712"/>
                </a:lnTo>
                <a:lnTo>
                  <a:pt x="184164" y="472185"/>
                </a:lnTo>
                <a:lnTo>
                  <a:pt x="152912" y="472185"/>
                </a:lnTo>
                <a:cubicBezTo>
                  <a:pt x="100041" y="468832"/>
                  <a:pt x="53216" y="436888"/>
                  <a:pt x="30806" y="388885"/>
                </a:cubicBezTo>
                <a:cubicBezTo>
                  <a:pt x="8879" y="339539"/>
                  <a:pt x="14483" y="282303"/>
                  <a:pt x="45564" y="238148"/>
                </a:cubicBezTo>
                <a:cubicBezTo>
                  <a:pt x="72404" y="203238"/>
                  <a:pt x="113387" y="182082"/>
                  <a:pt x="157390" y="180420"/>
                </a:cubicBezTo>
                <a:lnTo>
                  <a:pt x="171947" y="179895"/>
                </a:lnTo>
                <a:lnTo>
                  <a:pt x="174103" y="165487"/>
                </a:lnTo>
                <a:cubicBezTo>
                  <a:pt x="184321" y="96166"/>
                  <a:pt x="235034" y="39691"/>
                  <a:pt x="302861" y="22103"/>
                </a:cubicBezTo>
                <a:cubicBezTo>
                  <a:pt x="315559" y="19036"/>
                  <a:pt x="328577" y="17486"/>
                  <a:pt x="341640" y="17484"/>
                </a:cubicBezTo>
                <a:cubicBezTo>
                  <a:pt x="398759" y="17514"/>
                  <a:pt x="451976" y="46475"/>
                  <a:pt x="483018" y="94421"/>
                </a:cubicBezTo>
                <a:lnTo>
                  <a:pt x="489503" y="104351"/>
                </a:lnTo>
                <a:lnTo>
                  <a:pt x="501133" y="102020"/>
                </a:lnTo>
                <a:cubicBezTo>
                  <a:pt x="539954" y="94254"/>
                  <a:pt x="580262" y="102671"/>
                  <a:pt x="612731" y="125323"/>
                </a:cubicBezTo>
                <a:cubicBezTo>
                  <a:pt x="644059" y="148272"/>
                  <a:pt x="665140" y="182590"/>
                  <a:pt x="671448" y="220909"/>
                </a:cubicBezTo>
                <a:lnTo>
                  <a:pt x="673508" y="233520"/>
                </a:lnTo>
                <a:lnTo>
                  <a:pt x="686145" y="235413"/>
                </a:lnTo>
                <a:cubicBezTo>
                  <a:pt x="751492" y="244670"/>
                  <a:pt x="796963" y="305148"/>
                  <a:pt x="787708" y="370495"/>
                </a:cubicBezTo>
                <a:cubicBezTo>
                  <a:pt x="779551" y="428076"/>
                  <a:pt x="731129" y="471425"/>
                  <a:pt x="672999" y="473184"/>
                </a:cubicBezTo>
                <a:lnTo>
                  <a:pt x="621126" y="473184"/>
                </a:lnTo>
                <a:lnTo>
                  <a:pt x="603599" y="490711"/>
                </a:lnTo>
                <a:lnTo>
                  <a:pt x="673008" y="490711"/>
                </a:lnTo>
                <a:cubicBezTo>
                  <a:pt x="748657" y="488737"/>
                  <a:pt x="808383" y="425811"/>
                  <a:pt x="806409" y="350161"/>
                </a:cubicBezTo>
                <a:cubicBezTo>
                  <a:pt x="804665" y="283339"/>
                  <a:pt x="754958" y="227527"/>
                  <a:pt x="688783" y="218087"/>
                </a:cubicBezTo>
                <a:close/>
              </a:path>
            </a:pathLst>
          </a:custGeom>
          <a:solidFill>
            <a:schemeClr val="accent4">
              <a:lumMod val="40000"/>
              <a:lumOff val="60000"/>
            </a:schemeClr>
          </a:solidFill>
          <a:ln w="33528" cap="flat">
            <a:solidFill>
              <a:srgbClr val="2F5597"/>
            </a:solidFill>
            <a:prstDash val="solid"/>
            <a:miter/>
          </a:ln>
        </p:spPr>
        <p:txBody>
          <a:bodyPr rtlCol="0" anchor="ctr"/>
          <a:lstStyle/>
          <a:p>
            <a:endParaRPr lang="en-US"/>
          </a:p>
        </p:txBody>
      </p:sp>
      <p:pic>
        <p:nvPicPr>
          <p:cNvPr id="57" name="Graphic 56">
            <a:extLst>
              <a:ext uri="{FF2B5EF4-FFF2-40B4-BE49-F238E27FC236}">
                <a16:creationId xmlns:a16="http://schemas.microsoft.com/office/drawing/2014/main" id="{22CED6DA-0DAC-C248-C20C-6A68026A57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75224" y="1377039"/>
            <a:ext cx="768571" cy="819329"/>
          </a:xfrm>
          <a:prstGeom prst="rect">
            <a:avLst/>
          </a:prstGeom>
        </p:spPr>
      </p:pic>
      <p:cxnSp>
        <p:nvCxnSpPr>
          <p:cNvPr id="35" name="Straight Arrow Connector 34">
            <a:extLst>
              <a:ext uri="{FF2B5EF4-FFF2-40B4-BE49-F238E27FC236}">
                <a16:creationId xmlns:a16="http://schemas.microsoft.com/office/drawing/2014/main" id="{9261F4CA-8769-FB1A-DAE3-E1403D499BB7}"/>
              </a:ext>
            </a:extLst>
          </p:cNvPr>
          <p:cNvCxnSpPr>
            <a:cxnSpLocks/>
          </p:cNvCxnSpPr>
          <p:nvPr/>
        </p:nvCxnSpPr>
        <p:spPr>
          <a:xfrm flipH="1">
            <a:off x="5704400" y="3998527"/>
            <a:ext cx="635308" cy="556195"/>
          </a:xfrm>
          <a:prstGeom prst="straightConnector1">
            <a:avLst/>
          </a:prstGeom>
          <a:ln w="63500">
            <a:solidFill>
              <a:srgbClr val="FFDC8B"/>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97A5B83-D45A-3B7A-755E-305E56BDF673}"/>
              </a:ext>
            </a:extLst>
          </p:cNvPr>
          <p:cNvSpPr txBox="1"/>
          <p:nvPr/>
        </p:nvSpPr>
        <p:spPr>
          <a:xfrm rot="19112552">
            <a:off x="5453106" y="4135856"/>
            <a:ext cx="819595" cy="24375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DD</a:t>
            </a:r>
            <a:endParaRPr kumimoji="0" lang="en-US"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cxnSp>
        <p:nvCxnSpPr>
          <p:cNvPr id="37" name="Straight Arrow Connector 36">
            <a:extLst>
              <a:ext uri="{FF2B5EF4-FFF2-40B4-BE49-F238E27FC236}">
                <a16:creationId xmlns:a16="http://schemas.microsoft.com/office/drawing/2014/main" id="{3BAD4494-3B7B-A725-6DB9-B1DA89B9243C}"/>
              </a:ext>
            </a:extLst>
          </p:cNvPr>
          <p:cNvCxnSpPr>
            <a:cxnSpLocks/>
          </p:cNvCxnSpPr>
          <p:nvPr/>
        </p:nvCxnSpPr>
        <p:spPr>
          <a:xfrm>
            <a:off x="9114405" y="3998527"/>
            <a:ext cx="471088" cy="502272"/>
          </a:xfrm>
          <a:prstGeom prst="straightConnector1">
            <a:avLst/>
          </a:prstGeom>
          <a:ln w="63500">
            <a:solidFill>
              <a:srgbClr val="FFDC8B"/>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D0D1A2C-04BA-17D5-947B-133E7996A917}"/>
              </a:ext>
            </a:extLst>
          </p:cNvPr>
          <p:cNvSpPr txBox="1"/>
          <p:nvPr/>
        </p:nvSpPr>
        <p:spPr>
          <a:xfrm rot="2690154">
            <a:off x="9101778" y="4131638"/>
            <a:ext cx="789448" cy="24375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DD</a:t>
            </a:r>
            <a:endParaRPr kumimoji="0" lang="en-US"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cxnSp>
        <p:nvCxnSpPr>
          <p:cNvPr id="2" name="Straight Connector 1">
            <a:extLst>
              <a:ext uri="{FF2B5EF4-FFF2-40B4-BE49-F238E27FC236}">
                <a16:creationId xmlns:a16="http://schemas.microsoft.com/office/drawing/2014/main" id="{FACE9052-7377-D108-F327-7FAC553902F2}"/>
              </a:ext>
            </a:extLst>
          </p:cNvPr>
          <p:cNvCxnSpPr>
            <a:cxnSpLocks/>
          </p:cNvCxnSpPr>
          <p:nvPr/>
        </p:nvCxnSpPr>
        <p:spPr>
          <a:xfrm>
            <a:off x="4818565" y="4424394"/>
            <a:ext cx="6583680" cy="0"/>
          </a:xfrm>
          <a:prstGeom prst="line">
            <a:avLst/>
          </a:prstGeom>
          <a:ln w="9525" cap="flat" cmpd="sng" algn="ctr">
            <a:solidFill>
              <a:srgbClr val="00206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6660D9BA-25AE-370B-37B3-585EB12CC672}"/>
              </a:ext>
            </a:extLst>
          </p:cNvPr>
          <p:cNvSpPr txBox="1"/>
          <p:nvPr/>
        </p:nvSpPr>
        <p:spPr>
          <a:xfrm>
            <a:off x="4411680" y="4479813"/>
            <a:ext cx="1278598" cy="243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1" i="0" u="none" strike="noStrike" kern="1200" cap="none" spc="0" normalizeH="0" baseline="0" noProof="0">
                <a:ln>
                  <a:noFill/>
                </a:ln>
                <a:solidFill>
                  <a:prstClr val="black">
                    <a:lumMod val="65000"/>
                    <a:lumOff val="35000"/>
                  </a:prstClr>
                </a:solidFill>
                <a:effectLst/>
                <a:uLnTx/>
                <a:uFillTx/>
                <a:latin typeface="Segoe UI Black" panose="020B0502040204020203" pitchFamily="34" charset="0"/>
                <a:ea typeface="+mn-ea"/>
                <a:cs typeface="Segoe UI Black" panose="020B0502040204020203" pitchFamily="34" charset="0"/>
              </a:rPr>
              <a:t>STORE 1</a:t>
            </a:r>
          </a:p>
        </p:txBody>
      </p:sp>
      <p:cxnSp>
        <p:nvCxnSpPr>
          <p:cNvPr id="6" name="Straight Arrow Connector 5">
            <a:extLst>
              <a:ext uri="{FF2B5EF4-FFF2-40B4-BE49-F238E27FC236}">
                <a16:creationId xmlns:a16="http://schemas.microsoft.com/office/drawing/2014/main" id="{40D12FD1-8C8A-41C6-ECC5-877E74B6A24B}"/>
              </a:ext>
            </a:extLst>
          </p:cNvPr>
          <p:cNvCxnSpPr>
            <a:cxnSpLocks/>
          </p:cNvCxnSpPr>
          <p:nvPr/>
        </p:nvCxnSpPr>
        <p:spPr>
          <a:xfrm>
            <a:off x="10043862" y="4730196"/>
            <a:ext cx="284063" cy="343603"/>
          </a:xfrm>
          <a:prstGeom prst="straightConnector1">
            <a:avLst/>
          </a:prstGeom>
          <a:ln w="19050">
            <a:solidFill>
              <a:srgbClr val="2F559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D181B71-A232-A443-7D14-97DAFA94273A}"/>
              </a:ext>
            </a:extLst>
          </p:cNvPr>
          <p:cNvCxnSpPr>
            <a:cxnSpLocks/>
          </p:cNvCxnSpPr>
          <p:nvPr/>
        </p:nvCxnSpPr>
        <p:spPr>
          <a:xfrm flipH="1">
            <a:off x="9196194" y="4748932"/>
            <a:ext cx="274764" cy="324868"/>
          </a:xfrm>
          <a:prstGeom prst="straightConnector1">
            <a:avLst/>
          </a:prstGeom>
          <a:ln w="19050">
            <a:solidFill>
              <a:srgbClr val="2F559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CD563C4-DD84-2F5A-CB85-6A160E24B797}"/>
              </a:ext>
            </a:extLst>
          </p:cNvPr>
          <p:cNvSpPr txBox="1"/>
          <p:nvPr/>
        </p:nvSpPr>
        <p:spPr>
          <a:xfrm>
            <a:off x="10372392" y="4477757"/>
            <a:ext cx="1278598" cy="243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1" i="0" u="none" strike="noStrike" kern="1200" cap="none" spc="0" normalizeH="0" baseline="0" noProof="0">
                <a:ln>
                  <a:noFill/>
                </a:ln>
                <a:solidFill>
                  <a:prstClr val="black">
                    <a:lumMod val="65000"/>
                    <a:lumOff val="35000"/>
                  </a:prstClr>
                </a:solidFill>
                <a:effectLst/>
                <a:uLnTx/>
                <a:uFillTx/>
                <a:latin typeface="Segoe UI Black" panose="020B0502040204020203" pitchFamily="34" charset="0"/>
                <a:ea typeface="+mn-ea"/>
                <a:cs typeface="Segoe UI Black" panose="020B0502040204020203" pitchFamily="34" charset="0"/>
              </a:rPr>
              <a:t>STORE 2</a:t>
            </a:r>
          </a:p>
        </p:txBody>
      </p:sp>
      <p:sp>
        <p:nvSpPr>
          <p:cNvPr id="46" name="TextBox 45">
            <a:extLst>
              <a:ext uri="{FF2B5EF4-FFF2-40B4-BE49-F238E27FC236}">
                <a16:creationId xmlns:a16="http://schemas.microsoft.com/office/drawing/2014/main" id="{532D9EB9-4004-1B0A-94FD-7006B299A5DC}"/>
              </a:ext>
            </a:extLst>
          </p:cNvPr>
          <p:cNvSpPr txBox="1"/>
          <p:nvPr/>
        </p:nvSpPr>
        <p:spPr>
          <a:xfrm>
            <a:off x="9942928" y="5566326"/>
            <a:ext cx="961135" cy="2215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Semibold" panose="020B0502040204020203" pitchFamily="34" charset="0"/>
                <a:ea typeface="+mn-ea"/>
                <a:cs typeface="Segoe UI Semibold" panose="020B0502040204020203" pitchFamily="34" charset="0"/>
              </a:rPr>
              <a:t>Offline POS</a:t>
            </a:r>
          </a:p>
        </p:txBody>
      </p:sp>
      <p:sp>
        <p:nvSpPr>
          <p:cNvPr id="47" name="TextBox 46">
            <a:extLst>
              <a:ext uri="{FF2B5EF4-FFF2-40B4-BE49-F238E27FC236}">
                <a16:creationId xmlns:a16="http://schemas.microsoft.com/office/drawing/2014/main" id="{EF4D83C0-6852-8F3D-2923-965F4BCDC0AD}"/>
              </a:ext>
            </a:extLst>
          </p:cNvPr>
          <p:cNvSpPr txBox="1"/>
          <p:nvPr/>
        </p:nvSpPr>
        <p:spPr>
          <a:xfrm>
            <a:off x="8689641" y="5566326"/>
            <a:ext cx="961135" cy="2215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Semibold" panose="020B0502040204020203" pitchFamily="34" charset="0"/>
                <a:ea typeface="+mn-ea"/>
                <a:cs typeface="Segoe UI Semibold" panose="020B0502040204020203" pitchFamily="34" charset="0"/>
              </a:rPr>
              <a:t>Offline POS</a:t>
            </a:r>
          </a:p>
        </p:txBody>
      </p:sp>
      <p:sp>
        <p:nvSpPr>
          <p:cNvPr id="48" name="TextBox 47">
            <a:extLst>
              <a:ext uri="{FF2B5EF4-FFF2-40B4-BE49-F238E27FC236}">
                <a16:creationId xmlns:a16="http://schemas.microsoft.com/office/drawing/2014/main" id="{B4BD340B-72B6-5125-02AA-7B4BEFF3FEC0}"/>
              </a:ext>
            </a:extLst>
          </p:cNvPr>
          <p:cNvSpPr txBox="1"/>
          <p:nvPr/>
        </p:nvSpPr>
        <p:spPr>
          <a:xfrm>
            <a:off x="5227564" y="5580902"/>
            <a:ext cx="961135" cy="2215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Semibold" panose="020B0502040204020203" pitchFamily="34" charset="0"/>
                <a:ea typeface="+mn-ea"/>
                <a:cs typeface="Segoe UI Semibold" panose="020B0502040204020203" pitchFamily="34" charset="0"/>
              </a:rPr>
              <a:t>Offline POS</a:t>
            </a:r>
          </a:p>
        </p:txBody>
      </p:sp>
      <p:sp>
        <p:nvSpPr>
          <p:cNvPr id="49" name="TextBox 48">
            <a:extLst>
              <a:ext uri="{FF2B5EF4-FFF2-40B4-BE49-F238E27FC236}">
                <a16:creationId xmlns:a16="http://schemas.microsoft.com/office/drawing/2014/main" id="{D796D571-F862-E5D9-A9A3-E68CB66D02FA}"/>
              </a:ext>
            </a:extLst>
          </p:cNvPr>
          <p:cNvSpPr txBox="1"/>
          <p:nvPr/>
        </p:nvSpPr>
        <p:spPr>
          <a:xfrm>
            <a:off x="6402452" y="5580218"/>
            <a:ext cx="961135" cy="2215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Semibold" panose="020B0502040204020203" pitchFamily="34" charset="0"/>
                <a:ea typeface="+mn-ea"/>
                <a:cs typeface="Segoe UI Semibold" panose="020B0502040204020203" pitchFamily="34" charset="0"/>
              </a:rPr>
              <a:t>Offline POS</a:t>
            </a:r>
          </a:p>
        </p:txBody>
      </p:sp>
      <p:grpSp>
        <p:nvGrpSpPr>
          <p:cNvPr id="52" name="Group 51">
            <a:extLst>
              <a:ext uri="{FF2B5EF4-FFF2-40B4-BE49-F238E27FC236}">
                <a16:creationId xmlns:a16="http://schemas.microsoft.com/office/drawing/2014/main" id="{A843F4F6-9448-83B8-E2B5-1F97FC77789D}"/>
              </a:ext>
            </a:extLst>
          </p:cNvPr>
          <p:cNvGrpSpPr/>
          <p:nvPr/>
        </p:nvGrpSpPr>
        <p:grpSpPr>
          <a:xfrm>
            <a:off x="5451222" y="4831405"/>
            <a:ext cx="533599" cy="856777"/>
            <a:chOff x="4653705" y="2369542"/>
            <a:chExt cx="939103" cy="1509346"/>
          </a:xfrm>
        </p:grpSpPr>
        <p:pic>
          <p:nvPicPr>
            <p:cNvPr id="53" name="Graphic 52" descr="Monitor with solid fill">
              <a:extLst>
                <a:ext uri="{FF2B5EF4-FFF2-40B4-BE49-F238E27FC236}">
                  <a16:creationId xmlns:a16="http://schemas.microsoft.com/office/drawing/2014/main" id="{15F1DAEB-5A6E-C3C1-2489-80C21170B0D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78408" y="2964488"/>
              <a:ext cx="914400" cy="914400"/>
            </a:xfrm>
            <a:prstGeom prst="rect">
              <a:avLst/>
            </a:prstGeom>
          </p:spPr>
        </p:pic>
        <p:pic>
          <p:nvPicPr>
            <p:cNvPr id="54" name="Graphic 53" descr="Server with solid fill">
              <a:extLst>
                <a:ext uri="{FF2B5EF4-FFF2-40B4-BE49-F238E27FC236}">
                  <a16:creationId xmlns:a16="http://schemas.microsoft.com/office/drawing/2014/main" id="{23E62D06-38CB-9B53-92E6-E332E9AD8EF5}"/>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3624" t="-2810" r="3624" b="29435"/>
            <a:stretch/>
          </p:blipFill>
          <p:spPr>
            <a:xfrm>
              <a:off x="4653705" y="2369542"/>
              <a:ext cx="914400" cy="670939"/>
            </a:xfrm>
            <a:prstGeom prst="rect">
              <a:avLst/>
            </a:prstGeom>
          </p:spPr>
        </p:pic>
      </p:grpSp>
      <p:grpSp>
        <p:nvGrpSpPr>
          <p:cNvPr id="55" name="Group 54">
            <a:extLst>
              <a:ext uri="{FF2B5EF4-FFF2-40B4-BE49-F238E27FC236}">
                <a16:creationId xmlns:a16="http://schemas.microsoft.com/office/drawing/2014/main" id="{CAC9F03E-686A-E546-DC18-8B41E3265122}"/>
              </a:ext>
            </a:extLst>
          </p:cNvPr>
          <p:cNvGrpSpPr/>
          <p:nvPr/>
        </p:nvGrpSpPr>
        <p:grpSpPr>
          <a:xfrm>
            <a:off x="6618778" y="4832984"/>
            <a:ext cx="533599" cy="856777"/>
            <a:chOff x="4653705" y="2369542"/>
            <a:chExt cx="939103" cy="1509346"/>
          </a:xfrm>
        </p:grpSpPr>
        <p:pic>
          <p:nvPicPr>
            <p:cNvPr id="58" name="Graphic 57" descr="Monitor with solid fill">
              <a:extLst>
                <a:ext uri="{FF2B5EF4-FFF2-40B4-BE49-F238E27FC236}">
                  <a16:creationId xmlns:a16="http://schemas.microsoft.com/office/drawing/2014/main" id="{7385F4E1-FA6A-6DDE-1A1C-93AE108E265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78408" y="2964488"/>
              <a:ext cx="914400" cy="914400"/>
            </a:xfrm>
            <a:prstGeom prst="rect">
              <a:avLst/>
            </a:prstGeom>
          </p:spPr>
        </p:pic>
        <p:pic>
          <p:nvPicPr>
            <p:cNvPr id="59" name="Graphic 58" descr="Server with solid fill">
              <a:extLst>
                <a:ext uri="{FF2B5EF4-FFF2-40B4-BE49-F238E27FC236}">
                  <a16:creationId xmlns:a16="http://schemas.microsoft.com/office/drawing/2014/main" id="{CF5BF091-697D-09FA-E21A-952314AF7C03}"/>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3624" t="-2810" r="3624" b="29435"/>
            <a:stretch/>
          </p:blipFill>
          <p:spPr>
            <a:xfrm>
              <a:off x="4653705" y="2369542"/>
              <a:ext cx="914400" cy="670939"/>
            </a:xfrm>
            <a:prstGeom prst="rect">
              <a:avLst/>
            </a:prstGeom>
          </p:spPr>
        </p:pic>
      </p:grpSp>
      <p:pic>
        <p:nvPicPr>
          <p:cNvPr id="60" name="Graphic 59" descr="Monitor with solid fill">
            <a:extLst>
              <a:ext uri="{FF2B5EF4-FFF2-40B4-BE49-F238E27FC236}">
                <a16:creationId xmlns:a16="http://schemas.microsoft.com/office/drawing/2014/main" id="{827594B9-5057-EFE7-D6A9-54899FA9EFF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20554" y="5080158"/>
            <a:ext cx="519563" cy="519057"/>
          </a:xfrm>
          <a:prstGeom prst="rect">
            <a:avLst/>
          </a:prstGeom>
        </p:spPr>
      </p:pic>
      <p:pic>
        <p:nvPicPr>
          <p:cNvPr id="61" name="Graphic 60" descr="Server with solid fill">
            <a:extLst>
              <a:ext uri="{FF2B5EF4-FFF2-40B4-BE49-F238E27FC236}">
                <a16:creationId xmlns:a16="http://schemas.microsoft.com/office/drawing/2014/main" id="{BBA0D064-E3F2-D37D-C99A-966C9D4C0ACA}"/>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3624" t="-2810" r="3624" b="29435"/>
          <a:stretch/>
        </p:blipFill>
        <p:spPr>
          <a:xfrm>
            <a:off x="9505584" y="4481457"/>
            <a:ext cx="519563" cy="380857"/>
          </a:xfrm>
          <a:prstGeom prst="rect">
            <a:avLst/>
          </a:prstGeom>
        </p:spPr>
      </p:pic>
      <p:pic>
        <p:nvPicPr>
          <p:cNvPr id="62" name="Graphic 61" descr="Monitor with solid fill">
            <a:extLst>
              <a:ext uri="{FF2B5EF4-FFF2-40B4-BE49-F238E27FC236}">
                <a16:creationId xmlns:a16="http://schemas.microsoft.com/office/drawing/2014/main" id="{2031E518-5CFE-0A0A-DD00-067F24B19F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36836" y="5080158"/>
            <a:ext cx="519563" cy="519057"/>
          </a:xfrm>
          <a:prstGeom prst="rect">
            <a:avLst/>
          </a:prstGeom>
        </p:spPr>
      </p:pic>
      <p:sp>
        <p:nvSpPr>
          <p:cNvPr id="14" name="Title 1">
            <a:extLst>
              <a:ext uri="{FF2B5EF4-FFF2-40B4-BE49-F238E27FC236}">
                <a16:creationId xmlns:a16="http://schemas.microsoft.com/office/drawing/2014/main" id="{FC34D59F-813F-1C0E-F162-9B4735A1C202}"/>
              </a:ext>
            </a:extLst>
          </p:cNvPr>
          <p:cNvSpPr txBox="1">
            <a:spLocks/>
          </p:cNvSpPr>
          <p:nvPr/>
        </p:nvSpPr>
        <p:spPr>
          <a:xfrm>
            <a:off x="347314" y="181974"/>
            <a:ext cx="9444644" cy="646331"/>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000" b="1" kern="1200">
                <a:solidFill>
                  <a:srgbClr val="361D5C"/>
                </a:solidFill>
                <a:latin typeface="Segoe UI" panose="020B0502040204020203" pitchFamily="34" charset="0"/>
                <a:ea typeface="+mj-ea"/>
                <a:cs typeface="Segoe UI" panose="020B0502040204020203" pitchFamily="34" charset="0"/>
              </a:defRPr>
            </a:lvl1pPr>
          </a:lstStyle>
          <a:p>
            <a:r>
              <a:rPr lang="en-US" dirty="0">
                <a:solidFill>
                  <a:srgbClr val="FDD89E"/>
                </a:solidFill>
              </a:rPr>
              <a:t>Offline POS overview</a:t>
            </a:r>
            <a:br>
              <a:rPr lang="en-US" dirty="0">
                <a:solidFill>
                  <a:srgbClr val="FDD89E"/>
                </a:solidFill>
              </a:rPr>
            </a:br>
            <a:endParaRPr lang="en-DE" dirty="0"/>
          </a:p>
        </p:txBody>
      </p:sp>
    </p:spTree>
    <p:extLst>
      <p:ext uri="{BB962C8B-B14F-4D97-AF65-F5344CB8AC3E}">
        <p14:creationId xmlns:p14="http://schemas.microsoft.com/office/powerpoint/2010/main" val="4265634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descr="A person with long hair wearing a black sweater">
            <a:extLst>
              <a:ext uri="{FF2B5EF4-FFF2-40B4-BE49-F238E27FC236}">
                <a16:creationId xmlns:a16="http://schemas.microsoft.com/office/drawing/2014/main" id="{A40618BE-80B7-4D38-D4BD-51C7ED7E0BE4}"/>
              </a:ext>
            </a:extLst>
          </p:cNvPr>
          <p:cNvPicPr>
            <a:picLocks noGrp="1" noChangeAspect="1"/>
          </p:cNvPicPr>
          <p:nvPr>
            <p:ph type="pic" sz="quarter" idx="10"/>
          </p:nvPr>
        </p:nvPicPr>
        <p:blipFill>
          <a:blip r:embed="rId3"/>
          <a:srcRect l="16964" r="16964"/>
          <a:stretch>
            <a:fillRect/>
          </a:stretch>
        </p:blipFill>
        <p:spPr>
          <a:xfrm>
            <a:off x="3527420" y="2464596"/>
            <a:ext cx="1912409" cy="1928805"/>
          </a:xfrm>
        </p:spPr>
      </p:pic>
      <p:sp>
        <p:nvSpPr>
          <p:cNvPr id="13" name="Text Placeholder 12">
            <a:extLst>
              <a:ext uri="{FF2B5EF4-FFF2-40B4-BE49-F238E27FC236}">
                <a16:creationId xmlns:a16="http://schemas.microsoft.com/office/drawing/2014/main" id="{BBB97FA7-9FD9-440A-8A18-AE3DB9051DF1}"/>
              </a:ext>
            </a:extLst>
          </p:cNvPr>
          <p:cNvSpPr>
            <a:spLocks noGrp="1"/>
          </p:cNvSpPr>
          <p:nvPr>
            <p:ph type="body" sz="quarter" idx="14"/>
          </p:nvPr>
        </p:nvSpPr>
        <p:spPr>
          <a:xfrm>
            <a:off x="896100" y="630666"/>
            <a:ext cx="10215072" cy="624611"/>
          </a:xfrm>
        </p:spPr>
        <p:txBody>
          <a:bodyPr/>
          <a:lstStyle/>
          <a:p>
            <a:br>
              <a:rPr lang="en-US">
                <a:solidFill>
                  <a:srgbClr val="F6C36F"/>
                </a:solidFill>
              </a:rPr>
            </a:br>
            <a:r>
              <a:rPr lang="en-US">
                <a:solidFill>
                  <a:srgbClr val="F6C36F"/>
                </a:solidFill>
              </a:rPr>
              <a:t>LS Central in SaaS - Onboarding</a:t>
            </a:r>
          </a:p>
        </p:txBody>
      </p:sp>
      <p:pic>
        <p:nvPicPr>
          <p:cNvPr id="20" name="Picture Placeholder 19" descr="A person in a suit&#10;&#10;Description automatically generated with medium confidence">
            <a:extLst>
              <a:ext uri="{FF2B5EF4-FFF2-40B4-BE49-F238E27FC236}">
                <a16:creationId xmlns:a16="http://schemas.microsoft.com/office/drawing/2014/main" id="{AA34FFBA-6222-A741-3E05-C1E19A1D5C29}"/>
              </a:ext>
            </a:extLst>
          </p:cNvPr>
          <p:cNvPicPr>
            <a:picLocks noGrp="1" noChangeAspect="1"/>
          </p:cNvPicPr>
          <p:nvPr>
            <p:ph type="pic" sz="quarter" idx="15"/>
          </p:nvPr>
        </p:nvPicPr>
        <p:blipFill>
          <a:blip r:embed="rId4"/>
          <a:srcRect l="412" r="412"/>
          <a:stretch>
            <a:fillRect/>
          </a:stretch>
        </p:blipFill>
        <p:spPr>
          <a:xfrm>
            <a:off x="6432169" y="2464597"/>
            <a:ext cx="1912409" cy="1928805"/>
          </a:xfrm>
        </p:spPr>
      </p:pic>
      <p:sp>
        <p:nvSpPr>
          <p:cNvPr id="14" name="Text Placeholder 13">
            <a:extLst>
              <a:ext uri="{FF2B5EF4-FFF2-40B4-BE49-F238E27FC236}">
                <a16:creationId xmlns:a16="http://schemas.microsoft.com/office/drawing/2014/main" id="{EABFAA64-CBE7-4474-A3AB-33077729201C}"/>
              </a:ext>
            </a:extLst>
          </p:cNvPr>
          <p:cNvSpPr>
            <a:spLocks noGrp="1"/>
          </p:cNvSpPr>
          <p:nvPr>
            <p:ph type="body" sz="quarter" idx="17"/>
          </p:nvPr>
        </p:nvSpPr>
        <p:spPr>
          <a:xfrm>
            <a:off x="5969713" y="4758267"/>
            <a:ext cx="2832464" cy="407128"/>
          </a:xfrm>
        </p:spPr>
        <p:txBody>
          <a:bodyPr/>
          <a:lstStyle/>
          <a:p>
            <a:r>
              <a:rPr lang="en-US"/>
              <a:t>Ricardo Moinhos</a:t>
            </a:r>
          </a:p>
        </p:txBody>
      </p:sp>
      <p:sp>
        <p:nvSpPr>
          <p:cNvPr id="15" name="Text Placeholder 14">
            <a:extLst>
              <a:ext uri="{FF2B5EF4-FFF2-40B4-BE49-F238E27FC236}">
                <a16:creationId xmlns:a16="http://schemas.microsoft.com/office/drawing/2014/main" id="{680DDBCE-ED8A-4F2C-A71F-8D3661E11122}"/>
              </a:ext>
            </a:extLst>
          </p:cNvPr>
          <p:cNvSpPr>
            <a:spLocks noGrp="1"/>
          </p:cNvSpPr>
          <p:nvPr>
            <p:ph type="body" sz="quarter" idx="18"/>
          </p:nvPr>
        </p:nvSpPr>
        <p:spPr>
          <a:xfrm>
            <a:off x="5969713" y="5165395"/>
            <a:ext cx="2832464" cy="316100"/>
          </a:xfrm>
        </p:spPr>
        <p:txBody>
          <a:bodyPr/>
          <a:lstStyle/>
          <a:p>
            <a:r>
              <a:rPr lang="en-US"/>
              <a:t>Senior Onboarding Specialist</a:t>
            </a:r>
          </a:p>
        </p:txBody>
      </p:sp>
      <p:sp>
        <p:nvSpPr>
          <p:cNvPr id="16" name="Text Placeholder 15">
            <a:extLst>
              <a:ext uri="{FF2B5EF4-FFF2-40B4-BE49-F238E27FC236}">
                <a16:creationId xmlns:a16="http://schemas.microsoft.com/office/drawing/2014/main" id="{7C76F584-DD6B-4E64-8B61-2D382117ACE9}"/>
              </a:ext>
            </a:extLst>
          </p:cNvPr>
          <p:cNvSpPr>
            <a:spLocks noGrp="1"/>
          </p:cNvSpPr>
          <p:nvPr>
            <p:ph type="body" sz="quarter" idx="19"/>
          </p:nvPr>
        </p:nvSpPr>
        <p:spPr>
          <a:xfrm>
            <a:off x="5969713" y="5481495"/>
            <a:ext cx="2832464" cy="316100"/>
          </a:xfrm>
        </p:spPr>
        <p:txBody>
          <a:bodyPr/>
          <a:lstStyle/>
          <a:p>
            <a:r>
              <a:rPr lang="en-US"/>
              <a:t>Ricardomo@lsretail.com</a:t>
            </a:r>
          </a:p>
        </p:txBody>
      </p:sp>
      <p:sp>
        <p:nvSpPr>
          <p:cNvPr id="8" name="Text Placeholder 7">
            <a:extLst>
              <a:ext uri="{FF2B5EF4-FFF2-40B4-BE49-F238E27FC236}">
                <a16:creationId xmlns:a16="http://schemas.microsoft.com/office/drawing/2014/main" id="{CD5349B3-F14D-0549-5725-86F434300582}"/>
              </a:ext>
            </a:extLst>
          </p:cNvPr>
          <p:cNvSpPr>
            <a:spLocks noGrp="1"/>
          </p:cNvSpPr>
          <p:nvPr>
            <p:ph type="body" sz="quarter" idx="21"/>
          </p:nvPr>
        </p:nvSpPr>
        <p:spPr>
          <a:xfrm>
            <a:off x="3067393" y="4758267"/>
            <a:ext cx="2832464" cy="407128"/>
          </a:xfrm>
        </p:spPr>
        <p:txBody>
          <a:bodyPr/>
          <a:lstStyle/>
          <a:p>
            <a:r>
              <a:rPr lang="en-US"/>
              <a:t>Adalbjorg Karlsdottir</a:t>
            </a:r>
            <a:endParaRPr lang="en-DE"/>
          </a:p>
        </p:txBody>
      </p:sp>
      <p:sp>
        <p:nvSpPr>
          <p:cNvPr id="9" name="Text Placeholder 8">
            <a:extLst>
              <a:ext uri="{FF2B5EF4-FFF2-40B4-BE49-F238E27FC236}">
                <a16:creationId xmlns:a16="http://schemas.microsoft.com/office/drawing/2014/main" id="{7E34E902-F684-78B6-4788-C1C10BB43480}"/>
              </a:ext>
            </a:extLst>
          </p:cNvPr>
          <p:cNvSpPr>
            <a:spLocks noGrp="1"/>
          </p:cNvSpPr>
          <p:nvPr>
            <p:ph type="body" sz="quarter" idx="22"/>
          </p:nvPr>
        </p:nvSpPr>
        <p:spPr>
          <a:xfrm>
            <a:off x="3067393" y="5165395"/>
            <a:ext cx="2832464" cy="316100"/>
          </a:xfrm>
        </p:spPr>
        <p:txBody>
          <a:bodyPr/>
          <a:lstStyle/>
          <a:p>
            <a:r>
              <a:rPr lang="en-US"/>
              <a:t>Onboarding Lead</a:t>
            </a:r>
            <a:endParaRPr lang="en-DE"/>
          </a:p>
        </p:txBody>
      </p:sp>
      <p:sp>
        <p:nvSpPr>
          <p:cNvPr id="10" name="Text Placeholder 9">
            <a:extLst>
              <a:ext uri="{FF2B5EF4-FFF2-40B4-BE49-F238E27FC236}">
                <a16:creationId xmlns:a16="http://schemas.microsoft.com/office/drawing/2014/main" id="{6A898068-B13E-5F4B-0033-DAF970EA9F30}"/>
              </a:ext>
            </a:extLst>
          </p:cNvPr>
          <p:cNvSpPr>
            <a:spLocks noGrp="1"/>
          </p:cNvSpPr>
          <p:nvPr>
            <p:ph type="body" sz="quarter" idx="23"/>
          </p:nvPr>
        </p:nvSpPr>
        <p:spPr>
          <a:xfrm>
            <a:off x="3067393" y="5481495"/>
            <a:ext cx="2832464" cy="316100"/>
          </a:xfrm>
        </p:spPr>
        <p:txBody>
          <a:bodyPr/>
          <a:lstStyle/>
          <a:p>
            <a:r>
              <a:rPr lang="en-US"/>
              <a:t>adalbjorg@lsretail.com</a:t>
            </a:r>
            <a:endParaRPr lang="en-DE"/>
          </a:p>
        </p:txBody>
      </p:sp>
    </p:spTree>
    <p:extLst>
      <p:ext uri="{BB962C8B-B14F-4D97-AF65-F5344CB8AC3E}">
        <p14:creationId xmlns:p14="http://schemas.microsoft.com/office/powerpoint/2010/main" val="674226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C43AE3-65F0-516E-8746-BB09FBCAC154}"/>
              </a:ext>
            </a:extLst>
          </p:cNvPr>
          <p:cNvSpPr>
            <a:spLocks noGrp="1"/>
          </p:cNvSpPr>
          <p:nvPr>
            <p:ph type="body" sz="quarter" idx="12"/>
          </p:nvPr>
        </p:nvSpPr>
        <p:spPr/>
        <p:txBody>
          <a:bodyPr/>
          <a:lstStyle/>
          <a:p>
            <a:r>
              <a:rPr lang="en-US"/>
              <a:t>The NEW replication</a:t>
            </a:r>
          </a:p>
          <a:p>
            <a:pPr lvl="1"/>
            <a:r>
              <a:rPr lang="en-US"/>
              <a:t>Azure Storage Replication</a:t>
            </a:r>
          </a:p>
          <a:p>
            <a:pPr lvl="1"/>
            <a:r>
              <a:rPr lang="en-US"/>
              <a:t>LS24.0</a:t>
            </a:r>
          </a:p>
          <a:p>
            <a:pPr lvl="1"/>
            <a:r>
              <a:rPr lang="en-US"/>
              <a:t>No more Hybrid Component Server</a:t>
            </a:r>
          </a:p>
        </p:txBody>
      </p:sp>
      <p:sp>
        <p:nvSpPr>
          <p:cNvPr id="45" name="TextBox 44">
            <a:extLst>
              <a:ext uri="{FF2B5EF4-FFF2-40B4-BE49-F238E27FC236}">
                <a16:creationId xmlns:a16="http://schemas.microsoft.com/office/drawing/2014/main" id="{FAC6CE70-4ADA-C13C-E869-52A693012B37}"/>
              </a:ext>
            </a:extLst>
          </p:cNvPr>
          <p:cNvSpPr txBox="1"/>
          <p:nvPr/>
        </p:nvSpPr>
        <p:spPr>
          <a:xfrm>
            <a:off x="4970685" y="1381257"/>
            <a:ext cx="24868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0" i="0" u="none" strike="noStrike" kern="1200" cap="none" spc="0" normalizeH="0" baseline="0" noProof="0">
                <a:ln>
                  <a:noFill/>
                </a:ln>
                <a:solidFill>
                  <a:prstClr val="black">
                    <a:lumMod val="75000"/>
                    <a:lumOff val="25000"/>
                  </a:prstClr>
                </a:solidFill>
                <a:effectLst/>
                <a:uLnTx/>
                <a:uFillTx/>
                <a:latin typeface="Segoe UI Black" panose="020B0502040204020203" pitchFamily="34" charset="0"/>
                <a:ea typeface="+mn-ea"/>
                <a:cs typeface="Segoe UI Black" panose="020B0502040204020203" pitchFamily="34" charset="0"/>
              </a:rPr>
              <a:t>HEAD OFFICE IN </a:t>
            </a:r>
            <a:br>
              <a:rPr kumimoji="0" lang="en-US" sz="1600" b="0" i="0" u="none" strike="noStrike" kern="1200" cap="none" spc="0" normalizeH="0" baseline="0" noProof="0">
                <a:ln>
                  <a:noFill/>
                </a:ln>
                <a:solidFill>
                  <a:prstClr val="black">
                    <a:lumMod val="75000"/>
                    <a:lumOff val="25000"/>
                  </a:prstClr>
                </a:solidFill>
                <a:effectLst/>
                <a:uLnTx/>
                <a:uFillTx/>
                <a:latin typeface="Segoe UI Black" panose="020B0502040204020203" pitchFamily="34" charset="0"/>
                <a:ea typeface="+mn-ea"/>
                <a:cs typeface="Segoe UI Black" panose="020B0502040204020203" pitchFamily="34" charset="0"/>
              </a:rPr>
            </a:br>
            <a:r>
              <a:rPr kumimoji="0" lang="en-US" sz="1600" b="0" i="0" u="none" strike="noStrike" kern="1200" cap="none" spc="0" normalizeH="0" baseline="0" noProof="0">
                <a:ln>
                  <a:noFill/>
                </a:ln>
                <a:solidFill>
                  <a:prstClr val="black">
                    <a:lumMod val="75000"/>
                    <a:lumOff val="25000"/>
                  </a:prstClr>
                </a:solidFill>
                <a:effectLst/>
                <a:uLnTx/>
                <a:uFillTx/>
                <a:latin typeface="Segoe UI Black" panose="020B0502040204020203" pitchFamily="34" charset="0"/>
                <a:ea typeface="+mn-ea"/>
                <a:cs typeface="Segoe UI Black" panose="020B0502040204020203" pitchFamily="34" charset="0"/>
              </a:rPr>
              <a:t>BC SaaS</a:t>
            </a:r>
            <a:endParaRPr kumimoji="0" lang="en-IS" sz="1600" b="0" i="0" u="none" strike="noStrike" kern="1200" cap="none" spc="0" normalizeH="0" baseline="0" noProof="0">
              <a:ln>
                <a:noFill/>
              </a:ln>
              <a:solidFill>
                <a:prstClr val="black">
                  <a:lumMod val="75000"/>
                  <a:lumOff val="25000"/>
                </a:prstClr>
              </a:solidFill>
              <a:effectLst/>
              <a:uLnTx/>
              <a:uFillTx/>
              <a:latin typeface="Segoe UI Black" panose="020B0502040204020203" pitchFamily="34" charset="0"/>
              <a:ea typeface="+mn-ea"/>
              <a:cs typeface="Segoe UI Black" panose="020B0502040204020203" pitchFamily="34" charset="0"/>
            </a:endParaRPr>
          </a:p>
        </p:txBody>
      </p:sp>
      <p:grpSp>
        <p:nvGrpSpPr>
          <p:cNvPr id="6" name="Group 5">
            <a:extLst>
              <a:ext uri="{FF2B5EF4-FFF2-40B4-BE49-F238E27FC236}">
                <a16:creationId xmlns:a16="http://schemas.microsoft.com/office/drawing/2014/main" id="{9E677BA7-83A8-ABD1-4A71-67F7C0360696}"/>
              </a:ext>
            </a:extLst>
          </p:cNvPr>
          <p:cNvGrpSpPr/>
          <p:nvPr/>
        </p:nvGrpSpPr>
        <p:grpSpPr>
          <a:xfrm>
            <a:off x="4893648" y="2827519"/>
            <a:ext cx="1128406" cy="1128674"/>
            <a:chOff x="5699375" y="2997055"/>
            <a:chExt cx="1128406" cy="1128674"/>
          </a:xfrm>
        </p:grpSpPr>
        <p:sp>
          <p:nvSpPr>
            <p:cNvPr id="8" name="Rectangle 7">
              <a:extLst>
                <a:ext uri="{FF2B5EF4-FFF2-40B4-BE49-F238E27FC236}">
                  <a16:creationId xmlns:a16="http://schemas.microsoft.com/office/drawing/2014/main" id="{BB9B0350-B537-3DDE-D666-5310762C20A2}"/>
                </a:ext>
              </a:extLst>
            </p:cNvPr>
            <p:cNvSpPr/>
            <p:nvPr/>
          </p:nvSpPr>
          <p:spPr>
            <a:xfrm>
              <a:off x="5699375" y="2997055"/>
              <a:ext cx="1128406" cy="1128674"/>
            </a:xfrm>
            <a:prstGeom prst="rect">
              <a:avLst/>
            </a:prstGeom>
            <a:solidFill>
              <a:schemeClr val="bg1">
                <a:lumMod val="65000"/>
                <a:alpha val="72000"/>
              </a:schemeClr>
            </a:solidFill>
            <a:ln w="38100">
              <a:solidFill>
                <a:srgbClr val="188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4F699369-AD93-84F8-275E-C7E5BBCBC3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27694" y="3310186"/>
              <a:ext cx="471768" cy="444017"/>
            </a:xfrm>
            <a:prstGeom prst="rect">
              <a:avLst/>
            </a:prstGeom>
          </p:spPr>
        </p:pic>
      </p:grpSp>
      <p:sp>
        <p:nvSpPr>
          <p:cNvPr id="50" name="Freeform: Shape 49">
            <a:extLst>
              <a:ext uri="{FF2B5EF4-FFF2-40B4-BE49-F238E27FC236}">
                <a16:creationId xmlns:a16="http://schemas.microsoft.com/office/drawing/2014/main" id="{AB501FB6-1020-1BE4-ABE8-32CC8B2B4200}"/>
              </a:ext>
            </a:extLst>
          </p:cNvPr>
          <p:cNvSpPr/>
          <p:nvPr/>
        </p:nvSpPr>
        <p:spPr>
          <a:xfrm>
            <a:off x="7377709" y="1287769"/>
            <a:ext cx="1326054" cy="766564"/>
          </a:xfrm>
          <a:custGeom>
            <a:avLst/>
            <a:gdLst>
              <a:gd name="connsiteX0" fmla="*/ 688783 w 806456"/>
              <a:gd name="connsiteY0" fmla="*/ 218087 h 490711"/>
              <a:gd name="connsiteX1" fmla="*/ 623055 w 806456"/>
              <a:gd name="connsiteY1" fmla="*/ 111169 h 490711"/>
              <a:gd name="connsiteX2" fmla="*/ 497732 w 806456"/>
              <a:gd name="connsiteY2" fmla="*/ 84878 h 490711"/>
              <a:gd name="connsiteX3" fmla="*/ 341675 w 806456"/>
              <a:gd name="connsiteY3" fmla="*/ 0 h 490711"/>
              <a:gd name="connsiteX4" fmla="*/ 298794 w 806456"/>
              <a:gd name="connsiteY4" fmla="*/ 5031 h 490711"/>
              <a:gd name="connsiteX5" fmla="*/ 156821 w 806456"/>
              <a:gd name="connsiteY5" fmla="*/ 162823 h 490711"/>
              <a:gd name="connsiteX6" fmla="*/ 31499 w 806456"/>
              <a:gd name="connsiteY6" fmla="*/ 227675 h 490711"/>
              <a:gd name="connsiteX7" fmla="*/ 14847 w 806456"/>
              <a:gd name="connsiteY7" fmla="*/ 395940 h 490711"/>
              <a:gd name="connsiteX8" fmla="*/ 152439 w 806456"/>
              <a:gd name="connsiteY8" fmla="*/ 489712 h 490711"/>
              <a:gd name="connsiteX9" fmla="*/ 201691 w 806456"/>
              <a:gd name="connsiteY9" fmla="*/ 489712 h 490711"/>
              <a:gd name="connsiteX10" fmla="*/ 184164 w 806456"/>
              <a:gd name="connsiteY10" fmla="*/ 472185 h 490711"/>
              <a:gd name="connsiteX11" fmla="*/ 152912 w 806456"/>
              <a:gd name="connsiteY11" fmla="*/ 472185 h 490711"/>
              <a:gd name="connsiteX12" fmla="*/ 30806 w 806456"/>
              <a:gd name="connsiteY12" fmla="*/ 388885 h 490711"/>
              <a:gd name="connsiteX13" fmla="*/ 45564 w 806456"/>
              <a:gd name="connsiteY13" fmla="*/ 238148 h 490711"/>
              <a:gd name="connsiteX14" fmla="*/ 157390 w 806456"/>
              <a:gd name="connsiteY14" fmla="*/ 180420 h 490711"/>
              <a:gd name="connsiteX15" fmla="*/ 171947 w 806456"/>
              <a:gd name="connsiteY15" fmla="*/ 179895 h 490711"/>
              <a:gd name="connsiteX16" fmla="*/ 174103 w 806456"/>
              <a:gd name="connsiteY16" fmla="*/ 165487 h 490711"/>
              <a:gd name="connsiteX17" fmla="*/ 302861 w 806456"/>
              <a:gd name="connsiteY17" fmla="*/ 22103 h 490711"/>
              <a:gd name="connsiteX18" fmla="*/ 341640 w 806456"/>
              <a:gd name="connsiteY18" fmla="*/ 17484 h 490711"/>
              <a:gd name="connsiteX19" fmla="*/ 483018 w 806456"/>
              <a:gd name="connsiteY19" fmla="*/ 94421 h 490711"/>
              <a:gd name="connsiteX20" fmla="*/ 489503 w 806456"/>
              <a:gd name="connsiteY20" fmla="*/ 104351 h 490711"/>
              <a:gd name="connsiteX21" fmla="*/ 501133 w 806456"/>
              <a:gd name="connsiteY21" fmla="*/ 102020 h 490711"/>
              <a:gd name="connsiteX22" fmla="*/ 612731 w 806456"/>
              <a:gd name="connsiteY22" fmla="*/ 125323 h 490711"/>
              <a:gd name="connsiteX23" fmla="*/ 671448 w 806456"/>
              <a:gd name="connsiteY23" fmla="*/ 220909 h 490711"/>
              <a:gd name="connsiteX24" fmla="*/ 673508 w 806456"/>
              <a:gd name="connsiteY24" fmla="*/ 233520 h 490711"/>
              <a:gd name="connsiteX25" fmla="*/ 686145 w 806456"/>
              <a:gd name="connsiteY25" fmla="*/ 235413 h 490711"/>
              <a:gd name="connsiteX26" fmla="*/ 787708 w 806456"/>
              <a:gd name="connsiteY26" fmla="*/ 370495 h 490711"/>
              <a:gd name="connsiteX27" fmla="*/ 672999 w 806456"/>
              <a:gd name="connsiteY27" fmla="*/ 473184 h 490711"/>
              <a:gd name="connsiteX28" fmla="*/ 621126 w 806456"/>
              <a:gd name="connsiteY28" fmla="*/ 473184 h 490711"/>
              <a:gd name="connsiteX29" fmla="*/ 603599 w 806456"/>
              <a:gd name="connsiteY29" fmla="*/ 490711 h 490711"/>
              <a:gd name="connsiteX30" fmla="*/ 673008 w 806456"/>
              <a:gd name="connsiteY30" fmla="*/ 490711 h 490711"/>
              <a:gd name="connsiteX31" fmla="*/ 806409 w 806456"/>
              <a:gd name="connsiteY31" fmla="*/ 350161 h 490711"/>
              <a:gd name="connsiteX32" fmla="*/ 688783 w 806456"/>
              <a:gd name="connsiteY32" fmla="*/ 218087 h 49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6456" h="490711">
                <a:moveTo>
                  <a:pt x="688783" y="218087"/>
                </a:moveTo>
                <a:cubicBezTo>
                  <a:pt x="681812" y="175181"/>
                  <a:pt x="658192" y="136759"/>
                  <a:pt x="623055" y="111169"/>
                </a:cubicBezTo>
                <a:cubicBezTo>
                  <a:pt x="586629" y="85648"/>
                  <a:pt x="541344" y="76147"/>
                  <a:pt x="497732" y="84878"/>
                </a:cubicBezTo>
                <a:cubicBezTo>
                  <a:pt x="463331" y="32105"/>
                  <a:pt x="404670" y="200"/>
                  <a:pt x="341675" y="0"/>
                </a:cubicBezTo>
                <a:cubicBezTo>
                  <a:pt x="327233" y="-25"/>
                  <a:pt x="312839" y="1664"/>
                  <a:pt x="298794" y="5031"/>
                </a:cubicBezTo>
                <a:cubicBezTo>
                  <a:pt x="224136" y="24443"/>
                  <a:pt x="168269" y="86537"/>
                  <a:pt x="156821" y="162823"/>
                </a:cubicBezTo>
                <a:cubicBezTo>
                  <a:pt x="107435" y="164553"/>
                  <a:pt x="61433" y="188358"/>
                  <a:pt x="31499" y="227675"/>
                </a:cubicBezTo>
                <a:cubicBezTo>
                  <a:pt x="-3452" y="276859"/>
                  <a:pt x="-9785" y="340859"/>
                  <a:pt x="14847" y="395940"/>
                </a:cubicBezTo>
                <a:cubicBezTo>
                  <a:pt x="39973" y="450124"/>
                  <a:pt x="92819" y="486141"/>
                  <a:pt x="152439" y="489712"/>
                </a:cubicBezTo>
                <a:lnTo>
                  <a:pt x="201691" y="489712"/>
                </a:lnTo>
                <a:lnTo>
                  <a:pt x="184164" y="472185"/>
                </a:lnTo>
                <a:lnTo>
                  <a:pt x="152912" y="472185"/>
                </a:lnTo>
                <a:cubicBezTo>
                  <a:pt x="100041" y="468832"/>
                  <a:pt x="53216" y="436888"/>
                  <a:pt x="30806" y="388885"/>
                </a:cubicBezTo>
                <a:cubicBezTo>
                  <a:pt x="8879" y="339539"/>
                  <a:pt x="14483" y="282303"/>
                  <a:pt x="45564" y="238148"/>
                </a:cubicBezTo>
                <a:cubicBezTo>
                  <a:pt x="72404" y="203238"/>
                  <a:pt x="113387" y="182082"/>
                  <a:pt x="157390" y="180420"/>
                </a:cubicBezTo>
                <a:lnTo>
                  <a:pt x="171947" y="179895"/>
                </a:lnTo>
                <a:lnTo>
                  <a:pt x="174103" y="165487"/>
                </a:lnTo>
                <a:cubicBezTo>
                  <a:pt x="184321" y="96166"/>
                  <a:pt x="235034" y="39691"/>
                  <a:pt x="302861" y="22103"/>
                </a:cubicBezTo>
                <a:cubicBezTo>
                  <a:pt x="315559" y="19036"/>
                  <a:pt x="328577" y="17486"/>
                  <a:pt x="341640" y="17484"/>
                </a:cubicBezTo>
                <a:cubicBezTo>
                  <a:pt x="398759" y="17514"/>
                  <a:pt x="451976" y="46475"/>
                  <a:pt x="483018" y="94421"/>
                </a:cubicBezTo>
                <a:lnTo>
                  <a:pt x="489503" y="104351"/>
                </a:lnTo>
                <a:lnTo>
                  <a:pt x="501133" y="102020"/>
                </a:lnTo>
                <a:cubicBezTo>
                  <a:pt x="539954" y="94254"/>
                  <a:pt x="580262" y="102671"/>
                  <a:pt x="612731" y="125323"/>
                </a:cubicBezTo>
                <a:cubicBezTo>
                  <a:pt x="644059" y="148272"/>
                  <a:pt x="665140" y="182590"/>
                  <a:pt x="671448" y="220909"/>
                </a:cubicBezTo>
                <a:lnTo>
                  <a:pt x="673508" y="233520"/>
                </a:lnTo>
                <a:lnTo>
                  <a:pt x="686145" y="235413"/>
                </a:lnTo>
                <a:cubicBezTo>
                  <a:pt x="751492" y="244670"/>
                  <a:pt x="796963" y="305148"/>
                  <a:pt x="787708" y="370495"/>
                </a:cubicBezTo>
                <a:cubicBezTo>
                  <a:pt x="779551" y="428076"/>
                  <a:pt x="731129" y="471425"/>
                  <a:pt x="672999" y="473184"/>
                </a:cubicBezTo>
                <a:lnTo>
                  <a:pt x="621126" y="473184"/>
                </a:lnTo>
                <a:lnTo>
                  <a:pt x="603599" y="490711"/>
                </a:lnTo>
                <a:lnTo>
                  <a:pt x="673008" y="490711"/>
                </a:lnTo>
                <a:cubicBezTo>
                  <a:pt x="748657" y="488737"/>
                  <a:pt x="808383" y="425811"/>
                  <a:pt x="806409" y="350161"/>
                </a:cubicBezTo>
                <a:cubicBezTo>
                  <a:pt x="804665" y="283339"/>
                  <a:pt x="754958" y="227527"/>
                  <a:pt x="688783" y="218087"/>
                </a:cubicBezTo>
                <a:close/>
              </a:path>
            </a:pathLst>
          </a:custGeom>
          <a:solidFill>
            <a:schemeClr val="accent4">
              <a:lumMod val="40000"/>
              <a:lumOff val="60000"/>
            </a:schemeClr>
          </a:solidFill>
          <a:ln w="33528" cap="flat">
            <a:solidFill>
              <a:srgbClr val="2F5597"/>
            </a:solidFill>
            <a:prstDash val="solid"/>
            <a:miter/>
          </a:ln>
        </p:spPr>
        <p:txBody>
          <a:bodyPr rtlCol="0" anchor="ctr"/>
          <a:lstStyle/>
          <a:p>
            <a:endParaRPr lang="en-US"/>
          </a:p>
        </p:txBody>
      </p:sp>
      <p:pic>
        <p:nvPicPr>
          <p:cNvPr id="52" name="Graphic 51">
            <a:extLst>
              <a:ext uri="{FF2B5EF4-FFF2-40B4-BE49-F238E27FC236}">
                <a16:creationId xmlns:a16="http://schemas.microsoft.com/office/drawing/2014/main" id="{6F218D0D-B96D-2436-023C-F0FAF54CCE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32926" y="1450747"/>
            <a:ext cx="768571" cy="819328"/>
          </a:xfrm>
          <a:prstGeom prst="rect">
            <a:avLst/>
          </a:prstGeom>
        </p:spPr>
      </p:pic>
      <p:cxnSp>
        <p:nvCxnSpPr>
          <p:cNvPr id="2" name="Straight Connector 1">
            <a:extLst>
              <a:ext uri="{FF2B5EF4-FFF2-40B4-BE49-F238E27FC236}">
                <a16:creationId xmlns:a16="http://schemas.microsoft.com/office/drawing/2014/main" id="{E024E7A0-C76D-00EF-262F-9325C77E682B}"/>
              </a:ext>
            </a:extLst>
          </p:cNvPr>
          <p:cNvCxnSpPr>
            <a:cxnSpLocks/>
          </p:cNvCxnSpPr>
          <p:nvPr/>
        </p:nvCxnSpPr>
        <p:spPr>
          <a:xfrm>
            <a:off x="4818565" y="4424394"/>
            <a:ext cx="6583680" cy="0"/>
          </a:xfrm>
          <a:prstGeom prst="line">
            <a:avLst/>
          </a:prstGeom>
          <a:ln w="9525" cap="flat" cmpd="sng" algn="ctr">
            <a:solidFill>
              <a:srgbClr val="00206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39585A64-A021-E7F4-70E6-17831E31EE50}"/>
              </a:ext>
            </a:extLst>
          </p:cNvPr>
          <p:cNvSpPr txBox="1"/>
          <p:nvPr/>
        </p:nvSpPr>
        <p:spPr>
          <a:xfrm>
            <a:off x="4411680" y="4479813"/>
            <a:ext cx="1278598" cy="243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1" i="0" u="none" strike="noStrike" kern="1200" cap="none" spc="0" normalizeH="0" baseline="0" noProof="0">
                <a:ln>
                  <a:noFill/>
                </a:ln>
                <a:solidFill>
                  <a:prstClr val="black">
                    <a:lumMod val="65000"/>
                    <a:lumOff val="35000"/>
                  </a:prstClr>
                </a:solidFill>
                <a:effectLst/>
                <a:uLnTx/>
                <a:uFillTx/>
                <a:latin typeface="Segoe UI Black" panose="020B0502040204020203" pitchFamily="34" charset="0"/>
                <a:ea typeface="+mn-ea"/>
                <a:cs typeface="Segoe UI Black" panose="020B0502040204020203" pitchFamily="34" charset="0"/>
              </a:rPr>
              <a:t>STORE 1</a:t>
            </a:r>
          </a:p>
        </p:txBody>
      </p:sp>
      <p:cxnSp>
        <p:nvCxnSpPr>
          <p:cNvPr id="7" name="Straight Arrow Connector 6">
            <a:extLst>
              <a:ext uri="{FF2B5EF4-FFF2-40B4-BE49-F238E27FC236}">
                <a16:creationId xmlns:a16="http://schemas.microsoft.com/office/drawing/2014/main" id="{A8925104-9F24-8AED-58AA-7A88117284E8}"/>
              </a:ext>
            </a:extLst>
          </p:cNvPr>
          <p:cNvCxnSpPr>
            <a:cxnSpLocks/>
          </p:cNvCxnSpPr>
          <p:nvPr/>
        </p:nvCxnSpPr>
        <p:spPr>
          <a:xfrm>
            <a:off x="10043862" y="4730196"/>
            <a:ext cx="284063" cy="343603"/>
          </a:xfrm>
          <a:prstGeom prst="straightConnector1">
            <a:avLst/>
          </a:prstGeom>
          <a:ln w="19050">
            <a:solidFill>
              <a:srgbClr val="2F559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F3EB48C-89FF-62F2-5F0F-917EE3541B4D}"/>
              </a:ext>
            </a:extLst>
          </p:cNvPr>
          <p:cNvCxnSpPr>
            <a:cxnSpLocks/>
          </p:cNvCxnSpPr>
          <p:nvPr/>
        </p:nvCxnSpPr>
        <p:spPr>
          <a:xfrm flipH="1">
            <a:off x="9196194" y="4748932"/>
            <a:ext cx="274764" cy="324868"/>
          </a:xfrm>
          <a:prstGeom prst="straightConnector1">
            <a:avLst/>
          </a:prstGeom>
          <a:ln w="19050">
            <a:solidFill>
              <a:srgbClr val="2F559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A70C1C5-35E4-D1B8-1A18-FA24441D4E71}"/>
              </a:ext>
            </a:extLst>
          </p:cNvPr>
          <p:cNvSpPr txBox="1"/>
          <p:nvPr/>
        </p:nvSpPr>
        <p:spPr>
          <a:xfrm>
            <a:off x="10372392" y="4477757"/>
            <a:ext cx="1278598" cy="243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1" i="0" u="none" strike="noStrike" kern="1200" cap="none" spc="0" normalizeH="0" baseline="0" noProof="0">
                <a:ln>
                  <a:noFill/>
                </a:ln>
                <a:solidFill>
                  <a:prstClr val="black">
                    <a:lumMod val="65000"/>
                    <a:lumOff val="35000"/>
                  </a:prstClr>
                </a:solidFill>
                <a:effectLst/>
                <a:uLnTx/>
                <a:uFillTx/>
                <a:latin typeface="Segoe UI Black" panose="020B0502040204020203" pitchFamily="34" charset="0"/>
                <a:ea typeface="+mn-ea"/>
                <a:cs typeface="Segoe UI Black" panose="020B0502040204020203" pitchFamily="34" charset="0"/>
              </a:rPr>
              <a:t>STORE 2</a:t>
            </a:r>
          </a:p>
        </p:txBody>
      </p:sp>
      <p:sp>
        <p:nvSpPr>
          <p:cNvPr id="12" name="TextBox 11">
            <a:extLst>
              <a:ext uri="{FF2B5EF4-FFF2-40B4-BE49-F238E27FC236}">
                <a16:creationId xmlns:a16="http://schemas.microsoft.com/office/drawing/2014/main" id="{8415E97C-2557-6B8E-AE3F-80727E7601FC}"/>
              </a:ext>
            </a:extLst>
          </p:cNvPr>
          <p:cNvSpPr txBox="1"/>
          <p:nvPr/>
        </p:nvSpPr>
        <p:spPr>
          <a:xfrm>
            <a:off x="9942928" y="5566326"/>
            <a:ext cx="961135" cy="2215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Semibold" panose="020B0502040204020203" pitchFamily="34" charset="0"/>
                <a:ea typeface="+mn-ea"/>
                <a:cs typeface="Segoe UI Semibold" panose="020B0502040204020203" pitchFamily="34" charset="0"/>
              </a:rPr>
              <a:t>Offline POS</a:t>
            </a:r>
          </a:p>
        </p:txBody>
      </p:sp>
      <p:sp>
        <p:nvSpPr>
          <p:cNvPr id="13" name="TextBox 12">
            <a:extLst>
              <a:ext uri="{FF2B5EF4-FFF2-40B4-BE49-F238E27FC236}">
                <a16:creationId xmlns:a16="http://schemas.microsoft.com/office/drawing/2014/main" id="{7A7486DF-9B4E-B4D0-DAC1-E3B1ACC071B0}"/>
              </a:ext>
            </a:extLst>
          </p:cNvPr>
          <p:cNvSpPr txBox="1"/>
          <p:nvPr/>
        </p:nvSpPr>
        <p:spPr>
          <a:xfrm>
            <a:off x="8689641" y="5566326"/>
            <a:ext cx="961135" cy="2215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Semibold" panose="020B0502040204020203" pitchFamily="34" charset="0"/>
                <a:ea typeface="+mn-ea"/>
                <a:cs typeface="Segoe UI Semibold" panose="020B0502040204020203" pitchFamily="34" charset="0"/>
              </a:rPr>
              <a:t>Offline POS</a:t>
            </a:r>
          </a:p>
        </p:txBody>
      </p:sp>
      <p:sp>
        <p:nvSpPr>
          <p:cNvPr id="34" name="TextBox 33">
            <a:extLst>
              <a:ext uri="{FF2B5EF4-FFF2-40B4-BE49-F238E27FC236}">
                <a16:creationId xmlns:a16="http://schemas.microsoft.com/office/drawing/2014/main" id="{5B774F15-22AF-534C-1D7F-4AD6ACDA323F}"/>
              </a:ext>
            </a:extLst>
          </p:cNvPr>
          <p:cNvSpPr txBox="1"/>
          <p:nvPr/>
        </p:nvSpPr>
        <p:spPr>
          <a:xfrm>
            <a:off x="5227564" y="5580902"/>
            <a:ext cx="961135" cy="2215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Semibold" panose="020B0502040204020203" pitchFamily="34" charset="0"/>
                <a:ea typeface="+mn-ea"/>
                <a:cs typeface="Segoe UI Semibold" panose="020B0502040204020203" pitchFamily="34" charset="0"/>
              </a:rPr>
              <a:t>Offline POS</a:t>
            </a:r>
          </a:p>
        </p:txBody>
      </p:sp>
      <p:sp>
        <p:nvSpPr>
          <p:cNvPr id="35" name="TextBox 34">
            <a:extLst>
              <a:ext uri="{FF2B5EF4-FFF2-40B4-BE49-F238E27FC236}">
                <a16:creationId xmlns:a16="http://schemas.microsoft.com/office/drawing/2014/main" id="{786C255D-6086-653B-06E8-9BF6D7DC6C0D}"/>
              </a:ext>
            </a:extLst>
          </p:cNvPr>
          <p:cNvSpPr txBox="1"/>
          <p:nvPr/>
        </p:nvSpPr>
        <p:spPr>
          <a:xfrm>
            <a:off x="6402452" y="5580218"/>
            <a:ext cx="961135" cy="2215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Semibold" panose="020B0502040204020203" pitchFamily="34" charset="0"/>
                <a:ea typeface="+mn-ea"/>
                <a:cs typeface="Segoe UI Semibold" panose="020B0502040204020203" pitchFamily="34" charset="0"/>
              </a:rPr>
              <a:t>Offline POS</a:t>
            </a:r>
          </a:p>
        </p:txBody>
      </p:sp>
      <p:grpSp>
        <p:nvGrpSpPr>
          <p:cNvPr id="38" name="Group 37">
            <a:extLst>
              <a:ext uri="{FF2B5EF4-FFF2-40B4-BE49-F238E27FC236}">
                <a16:creationId xmlns:a16="http://schemas.microsoft.com/office/drawing/2014/main" id="{A396F8C5-4AD0-9257-EB6C-9DA30D099253}"/>
              </a:ext>
            </a:extLst>
          </p:cNvPr>
          <p:cNvGrpSpPr/>
          <p:nvPr/>
        </p:nvGrpSpPr>
        <p:grpSpPr>
          <a:xfrm>
            <a:off x="5451222" y="4831405"/>
            <a:ext cx="533599" cy="856777"/>
            <a:chOff x="4653705" y="2369542"/>
            <a:chExt cx="939103" cy="1509346"/>
          </a:xfrm>
        </p:grpSpPr>
        <p:pic>
          <p:nvPicPr>
            <p:cNvPr id="39" name="Graphic 38" descr="Monitor with solid fill">
              <a:extLst>
                <a:ext uri="{FF2B5EF4-FFF2-40B4-BE49-F238E27FC236}">
                  <a16:creationId xmlns:a16="http://schemas.microsoft.com/office/drawing/2014/main" id="{38DC7D7D-32FE-806A-AAA6-FF7EFA88AE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78408" y="2964488"/>
              <a:ext cx="914400" cy="914400"/>
            </a:xfrm>
            <a:prstGeom prst="rect">
              <a:avLst/>
            </a:prstGeom>
          </p:spPr>
        </p:pic>
        <p:pic>
          <p:nvPicPr>
            <p:cNvPr id="40" name="Graphic 39" descr="Server with solid fill">
              <a:extLst>
                <a:ext uri="{FF2B5EF4-FFF2-40B4-BE49-F238E27FC236}">
                  <a16:creationId xmlns:a16="http://schemas.microsoft.com/office/drawing/2014/main" id="{B33857A7-D1F0-3014-F410-FF2015352368}"/>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3624" t="-2810" r="3624" b="29435"/>
            <a:stretch/>
          </p:blipFill>
          <p:spPr>
            <a:xfrm>
              <a:off x="4653705" y="2369542"/>
              <a:ext cx="914400" cy="670939"/>
            </a:xfrm>
            <a:prstGeom prst="rect">
              <a:avLst/>
            </a:prstGeom>
          </p:spPr>
        </p:pic>
      </p:grpSp>
      <p:grpSp>
        <p:nvGrpSpPr>
          <p:cNvPr id="41" name="Group 40">
            <a:extLst>
              <a:ext uri="{FF2B5EF4-FFF2-40B4-BE49-F238E27FC236}">
                <a16:creationId xmlns:a16="http://schemas.microsoft.com/office/drawing/2014/main" id="{AE76F339-DF31-7493-EB95-5790A9B5A13C}"/>
              </a:ext>
            </a:extLst>
          </p:cNvPr>
          <p:cNvGrpSpPr/>
          <p:nvPr/>
        </p:nvGrpSpPr>
        <p:grpSpPr>
          <a:xfrm>
            <a:off x="6618778" y="4832984"/>
            <a:ext cx="533599" cy="856777"/>
            <a:chOff x="4653705" y="2369542"/>
            <a:chExt cx="939103" cy="1509346"/>
          </a:xfrm>
        </p:grpSpPr>
        <p:pic>
          <p:nvPicPr>
            <p:cNvPr id="42" name="Graphic 41" descr="Monitor with solid fill">
              <a:extLst>
                <a:ext uri="{FF2B5EF4-FFF2-40B4-BE49-F238E27FC236}">
                  <a16:creationId xmlns:a16="http://schemas.microsoft.com/office/drawing/2014/main" id="{66699F60-73AB-8AB3-5589-4C5E973741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78408" y="2964488"/>
              <a:ext cx="914400" cy="914400"/>
            </a:xfrm>
            <a:prstGeom prst="rect">
              <a:avLst/>
            </a:prstGeom>
          </p:spPr>
        </p:pic>
        <p:pic>
          <p:nvPicPr>
            <p:cNvPr id="43" name="Graphic 42" descr="Server with solid fill">
              <a:extLst>
                <a:ext uri="{FF2B5EF4-FFF2-40B4-BE49-F238E27FC236}">
                  <a16:creationId xmlns:a16="http://schemas.microsoft.com/office/drawing/2014/main" id="{6903E1D6-1856-032C-CD46-0358FC18E5DA}"/>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3624" t="-2810" r="3624" b="29435"/>
            <a:stretch/>
          </p:blipFill>
          <p:spPr>
            <a:xfrm>
              <a:off x="4653705" y="2369542"/>
              <a:ext cx="914400" cy="670939"/>
            </a:xfrm>
            <a:prstGeom prst="rect">
              <a:avLst/>
            </a:prstGeom>
          </p:spPr>
        </p:pic>
      </p:grpSp>
      <p:pic>
        <p:nvPicPr>
          <p:cNvPr id="44" name="Graphic 43" descr="Monitor with solid fill">
            <a:extLst>
              <a:ext uri="{FF2B5EF4-FFF2-40B4-BE49-F238E27FC236}">
                <a16:creationId xmlns:a16="http://schemas.microsoft.com/office/drawing/2014/main" id="{B5832F25-02E5-88B9-1FBE-C39EEF3805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20554" y="5080158"/>
            <a:ext cx="519563" cy="519057"/>
          </a:xfrm>
          <a:prstGeom prst="rect">
            <a:avLst/>
          </a:prstGeom>
        </p:spPr>
      </p:pic>
      <p:pic>
        <p:nvPicPr>
          <p:cNvPr id="46" name="Graphic 45" descr="Server with solid fill">
            <a:extLst>
              <a:ext uri="{FF2B5EF4-FFF2-40B4-BE49-F238E27FC236}">
                <a16:creationId xmlns:a16="http://schemas.microsoft.com/office/drawing/2014/main" id="{21ABB7D3-3762-3FA8-ECE2-F62EA6F0D53E}"/>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3624" t="-2810" r="3624" b="29435"/>
          <a:stretch/>
        </p:blipFill>
        <p:spPr>
          <a:xfrm>
            <a:off x="9505584" y="4481457"/>
            <a:ext cx="519563" cy="380857"/>
          </a:xfrm>
          <a:prstGeom prst="rect">
            <a:avLst/>
          </a:prstGeom>
        </p:spPr>
      </p:pic>
      <p:pic>
        <p:nvPicPr>
          <p:cNvPr id="47" name="Graphic 46" descr="Monitor with solid fill">
            <a:extLst>
              <a:ext uri="{FF2B5EF4-FFF2-40B4-BE49-F238E27FC236}">
                <a16:creationId xmlns:a16="http://schemas.microsoft.com/office/drawing/2014/main" id="{61C63C38-C17F-02A2-8A02-9BD1CC3DB1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36836" y="5080158"/>
            <a:ext cx="519563" cy="519057"/>
          </a:xfrm>
          <a:prstGeom prst="rect">
            <a:avLst/>
          </a:prstGeom>
        </p:spPr>
      </p:pic>
      <p:sp>
        <p:nvSpPr>
          <p:cNvPr id="14" name="Title 1">
            <a:extLst>
              <a:ext uri="{FF2B5EF4-FFF2-40B4-BE49-F238E27FC236}">
                <a16:creationId xmlns:a16="http://schemas.microsoft.com/office/drawing/2014/main" id="{308DB512-4A89-934A-B570-F7CC99C43AB9}"/>
              </a:ext>
            </a:extLst>
          </p:cNvPr>
          <p:cNvSpPr txBox="1">
            <a:spLocks/>
          </p:cNvSpPr>
          <p:nvPr/>
        </p:nvSpPr>
        <p:spPr>
          <a:xfrm>
            <a:off x="347314" y="181974"/>
            <a:ext cx="9444644" cy="646331"/>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000" b="1" kern="1200">
                <a:solidFill>
                  <a:srgbClr val="361D5C"/>
                </a:solidFill>
                <a:latin typeface="Segoe UI" panose="020B0502040204020203" pitchFamily="34" charset="0"/>
                <a:ea typeface="+mj-ea"/>
                <a:cs typeface="Segoe UI" panose="020B0502040204020203" pitchFamily="34" charset="0"/>
              </a:defRPr>
            </a:lvl1pPr>
          </a:lstStyle>
          <a:p>
            <a:r>
              <a:rPr lang="en-US" sz="3600" dirty="0">
                <a:solidFill>
                  <a:srgbClr val="FDD89E"/>
                </a:solidFill>
              </a:rPr>
              <a:t>Offline </a:t>
            </a:r>
            <a:r>
              <a:rPr lang="en-US" dirty="0">
                <a:solidFill>
                  <a:srgbClr val="FDD89E"/>
                </a:solidFill>
              </a:rPr>
              <a:t>POS</a:t>
            </a:r>
            <a:r>
              <a:rPr lang="en-US" sz="3600" dirty="0">
                <a:solidFill>
                  <a:srgbClr val="FDD89E"/>
                </a:solidFill>
              </a:rPr>
              <a:t> overview</a:t>
            </a:r>
            <a:br>
              <a:rPr lang="en-US" sz="3600" dirty="0">
                <a:solidFill>
                  <a:srgbClr val="FDD89E"/>
                </a:solidFill>
              </a:rPr>
            </a:br>
            <a:endParaRPr lang="en-DE" sz="3600" dirty="0"/>
          </a:p>
        </p:txBody>
      </p:sp>
    </p:spTree>
    <p:extLst>
      <p:ext uri="{BB962C8B-B14F-4D97-AF65-F5344CB8AC3E}">
        <p14:creationId xmlns:p14="http://schemas.microsoft.com/office/powerpoint/2010/main" val="2045916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C43AE3-65F0-516E-8746-BB09FBCAC154}"/>
              </a:ext>
            </a:extLst>
          </p:cNvPr>
          <p:cNvSpPr>
            <a:spLocks noGrp="1"/>
          </p:cNvSpPr>
          <p:nvPr>
            <p:ph type="body" sz="quarter" idx="12"/>
          </p:nvPr>
        </p:nvSpPr>
        <p:spPr/>
        <p:txBody>
          <a:bodyPr/>
          <a:lstStyle/>
          <a:p>
            <a:pPr marL="0" indent="0">
              <a:buNone/>
            </a:pPr>
            <a:r>
              <a:rPr lang="en-US" b="1"/>
              <a:t>Azure Storage Account </a:t>
            </a:r>
          </a:p>
          <a:p>
            <a:pPr lvl="1"/>
            <a:r>
              <a:rPr lang="en-US" sz="1900">
                <a:latin typeface="Segoe UI" panose="020B0502040204020203" pitchFamily="34" charset="0"/>
                <a:cs typeface="Segoe UI" panose="020B0502040204020203" pitchFamily="34" charset="0"/>
              </a:rPr>
              <a:t>Owned by customer</a:t>
            </a:r>
          </a:p>
          <a:p>
            <a:pPr marL="914400" lvl="2" indent="0">
              <a:buNone/>
            </a:pPr>
            <a:endParaRPr lang="en-US">
              <a:latin typeface="Segoe UI" panose="020B0502040204020203" pitchFamily="34" charset="0"/>
              <a:cs typeface="Segoe UI" panose="020B0502040204020203" pitchFamily="34" charset="0"/>
            </a:endParaRPr>
          </a:p>
        </p:txBody>
      </p:sp>
      <p:sp>
        <p:nvSpPr>
          <p:cNvPr id="3" name="Title 2">
            <a:extLst>
              <a:ext uri="{FF2B5EF4-FFF2-40B4-BE49-F238E27FC236}">
                <a16:creationId xmlns:a16="http://schemas.microsoft.com/office/drawing/2014/main" id="{7380502A-F104-8314-5552-6A4B35B6D1DD}"/>
              </a:ext>
            </a:extLst>
          </p:cNvPr>
          <p:cNvSpPr>
            <a:spLocks noGrp="1"/>
          </p:cNvSpPr>
          <p:nvPr>
            <p:ph type="title"/>
          </p:nvPr>
        </p:nvSpPr>
        <p:spPr>
          <a:xfrm>
            <a:off x="343802" y="243435"/>
            <a:ext cx="11504395" cy="588637"/>
          </a:xfrm>
        </p:spPr>
        <p:txBody>
          <a:bodyPr/>
          <a:lstStyle/>
          <a:p>
            <a:r>
              <a:rPr lang="en-US" sz="4000" dirty="0">
                <a:solidFill>
                  <a:srgbClr val="FDD89E"/>
                </a:solidFill>
              </a:rPr>
              <a:t>Offline POS -  Web Repl. Using Azure Storage</a:t>
            </a:r>
            <a:endParaRPr lang="en-US" dirty="0"/>
          </a:p>
        </p:txBody>
      </p:sp>
      <p:sp>
        <p:nvSpPr>
          <p:cNvPr id="45" name="TextBox 44">
            <a:extLst>
              <a:ext uri="{FF2B5EF4-FFF2-40B4-BE49-F238E27FC236}">
                <a16:creationId xmlns:a16="http://schemas.microsoft.com/office/drawing/2014/main" id="{FAC6CE70-4ADA-C13C-E869-52A693012B37}"/>
              </a:ext>
            </a:extLst>
          </p:cNvPr>
          <p:cNvSpPr txBox="1"/>
          <p:nvPr/>
        </p:nvSpPr>
        <p:spPr>
          <a:xfrm>
            <a:off x="4970685" y="1381257"/>
            <a:ext cx="24868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HEAD OFFICE IN </a:t>
            </a:r>
            <a:br>
              <a:rPr kumimoji="0" lang="en-U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br>
            <a:r>
              <a:rPr kumimoji="0" lang="en-U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BC SaaS</a:t>
            </a:r>
            <a:endParaRPr kumimoji="0" lang="en-I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endParaRPr>
          </a:p>
        </p:txBody>
      </p:sp>
      <p:sp>
        <p:nvSpPr>
          <p:cNvPr id="50" name="Freeform: Shape 49">
            <a:extLst>
              <a:ext uri="{FF2B5EF4-FFF2-40B4-BE49-F238E27FC236}">
                <a16:creationId xmlns:a16="http://schemas.microsoft.com/office/drawing/2014/main" id="{AB501FB6-1020-1BE4-ABE8-32CC8B2B4200}"/>
              </a:ext>
            </a:extLst>
          </p:cNvPr>
          <p:cNvSpPr/>
          <p:nvPr/>
        </p:nvSpPr>
        <p:spPr>
          <a:xfrm>
            <a:off x="7377709" y="1287769"/>
            <a:ext cx="1326054" cy="766564"/>
          </a:xfrm>
          <a:custGeom>
            <a:avLst/>
            <a:gdLst>
              <a:gd name="connsiteX0" fmla="*/ 688783 w 806456"/>
              <a:gd name="connsiteY0" fmla="*/ 218087 h 490711"/>
              <a:gd name="connsiteX1" fmla="*/ 623055 w 806456"/>
              <a:gd name="connsiteY1" fmla="*/ 111169 h 490711"/>
              <a:gd name="connsiteX2" fmla="*/ 497732 w 806456"/>
              <a:gd name="connsiteY2" fmla="*/ 84878 h 490711"/>
              <a:gd name="connsiteX3" fmla="*/ 341675 w 806456"/>
              <a:gd name="connsiteY3" fmla="*/ 0 h 490711"/>
              <a:gd name="connsiteX4" fmla="*/ 298794 w 806456"/>
              <a:gd name="connsiteY4" fmla="*/ 5031 h 490711"/>
              <a:gd name="connsiteX5" fmla="*/ 156821 w 806456"/>
              <a:gd name="connsiteY5" fmla="*/ 162823 h 490711"/>
              <a:gd name="connsiteX6" fmla="*/ 31499 w 806456"/>
              <a:gd name="connsiteY6" fmla="*/ 227675 h 490711"/>
              <a:gd name="connsiteX7" fmla="*/ 14847 w 806456"/>
              <a:gd name="connsiteY7" fmla="*/ 395940 h 490711"/>
              <a:gd name="connsiteX8" fmla="*/ 152439 w 806456"/>
              <a:gd name="connsiteY8" fmla="*/ 489712 h 490711"/>
              <a:gd name="connsiteX9" fmla="*/ 201691 w 806456"/>
              <a:gd name="connsiteY9" fmla="*/ 489712 h 490711"/>
              <a:gd name="connsiteX10" fmla="*/ 184164 w 806456"/>
              <a:gd name="connsiteY10" fmla="*/ 472185 h 490711"/>
              <a:gd name="connsiteX11" fmla="*/ 152912 w 806456"/>
              <a:gd name="connsiteY11" fmla="*/ 472185 h 490711"/>
              <a:gd name="connsiteX12" fmla="*/ 30806 w 806456"/>
              <a:gd name="connsiteY12" fmla="*/ 388885 h 490711"/>
              <a:gd name="connsiteX13" fmla="*/ 45564 w 806456"/>
              <a:gd name="connsiteY13" fmla="*/ 238148 h 490711"/>
              <a:gd name="connsiteX14" fmla="*/ 157390 w 806456"/>
              <a:gd name="connsiteY14" fmla="*/ 180420 h 490711"/>
              <a:gd name="connsiteX15" fmla="*/ 171947 w 806456"/>
              <a:gd name="connsiteY15" fmla="*/ 179895 h 490711"/>
              <a:gd name="connsiteX16" fmla="*/ 174103 w 806456"/>
              <a:gd name="connsiteY16" fmla="*/ 165487 h 490711"/>
              <a:gd name="connsiteX17" fmla="*/ 302861 w 806456"/>
              <a:gd name="connsiteY17" fmla="*/ 22103 h 490711"/>
              <a:gd name="connsiteX18" fmla="*/ 341640 w 806456"/>
              <a:gd name="connsiteY18" fmla="*/ 17484 h 490711"/>
              <a:gd name="connsiteX19" fmla="*/ 483018 w 806456"/>
              <a:gd name="connsiteY19" fmla="*/ 94421 h 490711"/>
              <a:gd name="connsiteX20" fmla="*/ 489503 w 806456"/>
              <a:gd name="connsiteY20" fmla="*/ 104351 h 490711"/>
              <a:gd name="connsiteX21" fmla="*/ 501133 w 806456"/>
              <a:gd name="connsiteY21" fmla="*/ 102020 h 490711"/>
              <a:gd name="connsiteX22" fmla="*/ 612731 w 806456"/>
              <a:gd name="connsiteY22" fmla="*/ 125323 h 490711"/>
              <a:gd name="connsiteX23" fmla="*/ 671448 w 806456"/>
              <a:gd name="connsiteY23" fmla="*/ 220909 h 490711"/>
              <a:gd name="connsiteX24" fmla="*/ 673508 w 806456"/>
              <a:gd name="connsiteY24" fmla="*/ 233520 h 490711"/>
              <a:gd name="connsiteX25" fmla="*/ 686145 w 806456"/>
              <a:gd name="connsiteY25" fmla="*/ 235413 h 490711"/>
              <a:gd name="connsiteX26" fmla="*/ 787708 w 806456"/>
              <a:gd name="connsiteY26" fmla="*/ 370495 h 490711"/>
              <a:gd name="connsiteX27" fmla="*/ 672999 w 806456"/>
              <a:gd name="connsiteY27" fmla="*/ 473184 h 490711"/>
              <a:gd name="connsiteX28" fmla="*/ 621126 w 806456"/>
              <a:gd name="connsiteY28" fmla="*/ 473184 h 490711"/>
              <a:gd name="connsiteX29" fmla="*/ 603599 w 806456"/>
              <a:gd name="connsiteY29" fmla="*/ 490711 h 490711"/>
              <a:gd name="connsiteX30" fmla="*/ 673008 w 806456"/>
              <a:gd name="connsiteY30" fmla="*/ 490711 h 490711"/>
              <a:gd name="connsiteX31" fmla="*/ 806409 w 806456"/>
              <a:gd name="connsiteY31" fmla="*/ 350161 h 490711"/>
              <a:gd name="connsiteX32" fmla="*/ 688783 w 806456"/>
              <a:gd name="connsiteY32" fmla="*/ 218087 h 49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6456" h="490711">
                <a:moveTo>
                  <a:pt x="688783" y="218087"/>
                </a:moveTo>
                <a:cubicBezTo>
                  <a:pt x="681812" y="175181"/>
                  <a:pt x="658192" y="136759"/>
                  <a:pt x="623055" y="111169"/>
                </a:cubicBezTo>
                <a:cubicBezTo>
                  <a:pt x="586629" y="85648"/>
                  <a:pt x="541344" y="76147"/>
                  <a:pt x="497732" y="84878"/>
                </a:cubicBezTo>
                <a:cubicBezTo>
                  <a:pt x="463331" y="32105"/>
                  <a:pt x="404670" y="200"/>
                  <a:pt x="341675" y="0"/>
                </a:cubicBezTo>
                <a:cubicBezTo>
                  <a:pt x="327233" y="-25"/>
                  <a:pt x="312839" y="1664"/>
                  <a:pt x="298794" y="5031"/>
                </a:cubicBezTo>
                <a:cubicBezTo>
                  <a:pt x="224136" y="24443"/>
                  <a:pt x="168269" y="86537"/>
                  <a:pt x="156821" y="162823"/>
                </a:cubicBezTo>
                <a:cubicBezTo>
                  <a:pt x="107435" y="164553"/>
                  <a:pt x="61433" y="188358"/>
                  <a:pt x="31499" y="227675"/>
                </a:cubicBezTo>
                <a:cubicBezTo>
                  <a:pt x="-3452" y="276859"/>
                  <a:pt x="-9785" y="340859"/>
                  <a:pt x="14847" y="395940"/>
                </a:cubicBezTo>
                <a:cubicBezTo>
                  <a:pt x="39973" y="450124"/>
                  <a:pt x="92819" y="486141"/>
                  <a:pt x="152439" y="489712"/>
                </a:cubicBezTo>
                <a:lnTo>
                  <a:pt x="201691" y="489712"/>
                </a:lnTo>
                <a:lnTo>
                  <a:pt x="184164" y="472185"/>
                </a:lnTo>
                <a:lnTo>
                  <a:pt x="152912" y="472185"/>
                </a:lnTo>
                <a:cubicBezTo>
                  <a:pt x="100041" y="468832"/>
                  <a:pt x="53216" y="436888"/>
                  <a:pt x="30806" y="388885"/>
                </a:cubicBezTo>
                <a:cubicBezTo>
                  <a:pt x="8879" y="339539"/>
                  <a:pt x="14483" y="282303"/>
                  <a:pt x="45564" y="238148"/>
                </a:cubicBezTo>
                <a:cubicBezTo>
                  <a:pt x="72404" y="203238"/>
                  <a:pt x="113387" y="182082"/>
                  <a:pt x="157390" y="180420"/>
                </a:cubicBezTo>
                <a:lnTo>
                  <a:pt x="171947" y="179895"/>
                </a:lnTo>
                <a:lnTo>
                  <a:pt x="174103" y="165487"/>
                </a:lnTo>
                <a:cubicBezTo>
                  <a:pt x="184321" y="96166"/>
                  <a:pt x="235034" y="39691"/>
                  <a:pt x="302861" y="22103"/>
                </a:cubicBezTo>
                <a:cubicBezTo>
                  <a:pt x="315559" y="19036"/>
                  <a:pt x="328577" y="17486"/>
                  <a:pt x="341640" y="17484"/>
                </a:cubicBezTo>
                <a:cubicBezTo>
                  <a:pt x="398759" y="17514"/>
                  <a:pt x="451976" y="46475"/>
                  <a:pt x="483018" y="94421"/>
                </a:cubicBezTo>
                <a:lnTo>
                  <a:pt x="489503" y="104351"/>
                </a:lnTo>
                <a:lnTo>
                  <a:pt x="501133" y="102020"/>
                </a:lnTo>
                <a:cubicBezTo>
                  <a:pt x="539954" y="94254"/>
                  <a:pt x="580262" y="102671"/>
                  <a:pt x="612731" y="125323"/>
                </a:cubicBezTo>
                <a:cubicBezTo>
                  <a:pt x="644059" y="148272"/>
                  <a:pt x="665140" y="182590"/>
                  <a:pt x="671448" y="220909"/>
                </a:cubicBezTo>
                <a:lnTo>
                  <a:pt x="673508" y="233520"/>
                </a:lnTo>
                <a:lnTo>
                  <a:pt x="686145" y="235413"/>
                </a:lnTo>
                <a:cubicBezTo>
                  <a:pt x="751492" y="244670"/>
                  <a:pt x="796963" y="305148"/>
                  <a:pt x="787708" y="370495"/>
                </a:cubicBezTo>
                <a:cubicBezTo>
                  <a:pt x="779551" y="428076"/>
                  <a:pt x="731129" y="471425"/>
                  <a:pt x="672999" y="473184"/>
                </a:cubicBezTo>
                <a:lnTo>
                  <a:pt x="621126" y="473184"/>
                </a:lnTo>
                <a:lnTo>
                  <a:pt x="603599" y="490711"/>
                </a:lnTo>
                <a:lnTo>
                  <a:pt x="673008" y="490711"/>
                </a:lnTo>
                <a:cubicBezTo>
                  <a:pt x="748657" y="488737"/>
                  <a:pt x="808383" y="425811"/>
                  <a:pt x="806409" y="350161"/>
                </a:cubicBezTo>
                <a:cubicBezTo>
                  <a:pt x="804665" y="283339"/>
                  <a:pt x="754958" y="227527"/>
                  <a:pt x="688783" y="218087"/>
                </a:cubicBezTo>
                <a:close/>
              </a:path>
            </a:pathLst>
          </a:custGeom>
          <a:solidFill>
            <a:schemeClr val="accent4">
              <a:lumMod val="40000"/>
              <a:lumOff val="60000"/>
            </a:schemeClr>
          </a:solidFill>
          <a:ln w="33528" cap="flat">
            <a:solidFill>
              <a:srgbClr val="2F5597"/>
            </a:solidFill>
            <a:prstDash val="solid"/>
            <a:miter/>
          </a:ln>
        </p:spPr>
        <p:txBody>
          <a:bodyPr rtlCol="0" anchor="ctr"/>
          <a:lstStyle/>
          <a:p>
            <a:endParaRPr lang="en-US">
              <a:latin typeface="Segoe UI" panose="020B0502040204020203" pitchFamily="34" charset="0"/>
              <a:cs typeface="Segoe UI" panose="020B0502040204020203" pitchFamily="34" charset="0"/>
            </a:endParaRPr>
          </a:p>
        </p:txBody>
      </p:sp>
      <p:pic>
        <p:nvPicPr>
          <p:cNvPr id="52" name="Graphic 51">
            <a:extLst>
              <a:ext uri="{FF2B5EF4-FFF2-40B4-BE49-F238E27FC236}">
                <a16:creationId xmlns:a16="http://schemas.microsoft.com/office/drawing/2014/main" id="{6F218D0D-B96D-2436-023C-F0FAF54CCE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32926" y="1450747"/>
            <a:ext cx="768571" cy="819328"/>
          </a:xfrm>
          <a:prstGeom prst="rect">
            <a:avLst/>
          </a:prstGeom>
        </p:spPr>
      </p:pic>
      <p:pic>
        <p:nvPicPr>
          <p:cNvPr id="2" name="Graphic 1" descr="Download from cloud outline">
            <a:extLst>
              <a:ext uri="{FF2B5EF4-FFF2-40B4-BE49-F238E27FC236}">
                <a16:creationId xmlns:a16="http://schemas.microsoft.com/office/drawing/2014/main" id="{39E07E0E-2E00-7CAA-6391-A84EF0F3112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487135" y="1138893"/>
            <a:ext cx="1337158" cy="1337158"/>
          </a:xfrm>
          <a:prstGeom prst="rect">
            <a:avLst/>
          </a:prstGeom>
        </p:spPr>
      </p:pic>
      <p:cxnSp>
        <p:nvCxnSpPr>
          <p:cNvPr id="5" name="Straight Connector 4">
            <a:extLst>
              <a:ext uri="{FF2B5EF4-FFF2-40B4-BE49-F238E27FC236}">
                <a16:creationId xmlns:a16="http://schemas.microsoft.com/office/drawing/2014/main" id="{2F11704E-7946-F448-BA02-6DCAD6C3C127}"/>
              </a:ext>
            </a:extLst>
          </p:cNvPr>
          <p:cNvCxnSpPr>
            <a:cxnSpLocks/>
          </p:cNvCxnSpPr>
          <p:nvPr/>
        </p:nvCxnSpPr>
        <p:spPr>
          <a:xfrm>
            <a:off x="4818565" y="4424394"/>
            <a:ext cx="6583680" cy="0"/>
          </a:xfrm>
          <a:prstGeom prst="line">
            <a:avLst/>
          </a:prstGeom>
          <a:ln w="9525" cap="flat" cmpd="sng" algn="ctr">
            <a:solidFill>
              <a:srgbClr val="00206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 name="TextBox 5">
            <a:extLst>
              <a:ext uri="{FF2B5EF4-FFF2-40B4-BE49-F238E27FC236}">
                <a16:creationId xmlns:a16="http://schemas.microsoft.com/office/drawing/2014/main" id="{19DA8E96-6C45-DCC1-73DB-182C8B1C6EC3}"/>
              </a:ext>
            </a:extLst>
          </p:cNvPr>
          <p:cNvSpPr txBox="1"/>
          <p:nvPr/>
        </p:nvSpPr>
        <p:spPr>
          <a:xfrm>
            <a:off x="4411680" y="4479813"/>
            <a:ext cx="12785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1" i="0" u="none" strike="noStrike" kern="1200" cap="none" spc="0" normalizeH="0" baseline="0" noProof="0">
                <a:ln>
                  <a:noFill/>
                </a:ln>
                <a:solidFill>
                  <a:prstClr val="black">
                    <a:lumMod val="65000"/>
                    <a:lumOff val="35000"/>
                  </a:prstClr>
                </a:solidFill>
                <a:effectLst/>
                <a:uLnTx/>
                <a:uFillTx/>
                <a:latin typeface="Segoe UI" panose="020B0502040204020203" pitchFamily="34" charset="0"/>
                <a:cs typeface="Segoe UI" panose="020B0502040204020203" pitchFamily="34" charset="0"/>
              </a:rPr>
              <a:t>STORE 1</a:t>
            </a:r>
          </a:p>
        </p:txBody>
      </p:sp>
      <p:cxnSp>
        <p:nvCxnSpPr>
          <p:cNvPr id="7" name="Straight Arrow Connector 6">
            <a:extLst>
              <a:ext uri="{FF2B5EF4-FFF2-40B4-BE49-F238E27FC236}">
                <a16:creationId xmlns:a16="http://schemas.microsoft.com/office/drawing/2014/main" id="{2D16B5F8-A19D-2EBD-2A9D-6F0038A0340E}"/>
              </a:ext>
            </a:extLst>
          </p:cNvPr>
          <p:cNvCxnSpPr>
            <a:cxnSpLocks/>
          </p:cNvCxnSpPr>
          <p:nvPr/>
        </p:nvCxnSpPr>
        <p:spPr>
          <a:xfrm>
            <a:off x="10043862" y="4730196"/>
            <a:ext cx="284063" cy="343603"/>
          </a:xfrm>
          <a:prstGeom prst="straightConnector1">
            <a:avLst/>
          </a:prstGeom>
          <a:ln w="19050">
            <a:solidFill>
              <a:srgbClr val="2F559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C6E5C74-20B8-8747-64F4-5EE9BB22BC2E}"/>
              </a:ext>
            </a:extLst>
          </p:cNvPr>
          <p:cNvCxnSpPr>
            <a:cxnSpLocks/>
          </p:cNvCxnSpPr>
          <p:nvPr/>
        </p:nvCxnSpPr>
        <p:spPr>
          <a:xfrm flipH="1">
            <a:off x="9196194" y="4748932"/>
            <a:ext cx="274764" cy="324868"/>
          </a:xfrm>
          <a:prstGeom prst="straightConnector1">
            <a:avLst/>
          </a:prstGeom>
          <a:ln w="19050">
            <a:solidFill>
              <a:srgbClr val="2F559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7E13B7D-4297-8B8D-FC50-57A4A97B4207}"/>
              </a:ext>
            </a:extLst>
          </p:cNvPr>
          <p:cNvSpPr txBox="1"/>
          <p:nvPr/>
        </p:nvSpPr>
        <p:spPr>
          <a:xfrm>
            <a:off x="10372392" y="4477757"/>
            <a:ext cx="12785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1" i="0" u="none" strike="noStrike" kern="1200" cap="none" spc="0" normalizeH="0" baseline="0" noProof="0">
                <a:ln>
                  <a:noFill/>
                </a:ln>
                <a:solidFill>
                  <a:prstClr val="black">
                    <a:lumMod val="65000"/>
                    <a:lumOff val="35000"/>
                  </a:prstClr>
                </a:solidFill>
                <a:effectLst/>
                <a:uLnTx/>
                <a:uFillTx/>
                <a:latin typeface="Segoe UI" panose="020B0502040204020203" pitchFamily="34" charset="0"/>
                <a:cs typeface="Segoe UI" panose="020B0502040204020203" pitchFamily="34" charset="0"/>
              </a:rPr>
              <a:t>STORE 2</a:t>
            </a:r>
          </a:p>
        </p:txBody>
      </p:sp>
      <p:sp>
        <p:nvSpPr>
          <p:cNvPr id="10" name="TextBox 9">
            <a:extLst>
              <a:ext uri="{FF2B5EF4-FFF2-40B4-BE49-F238E27FC236}">
                <a16:creationId xmlns:a16="http://schemas.microsoft.com/office/drawing/2014/main" id="{50CB0397-CFAC-8DED-430C-1A933091E6A9}"/>
              </a:ext>
            </a:extLst>
          </p:cNvPr>
          <p:cNvSpPr txBox="1"/>
          <p:nvPr/>
        </p:nvSpPr>
        <p:spPr>
          <a:xfrm>
            <a:off x="9942928" y="5566326"/>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sp>
        <p:nvSpPr>
          <p:cNvPr id="11" name="TextBox 10">
            <a:extLst>
              <a:ext uri="{FF2B5EF4-FFF2-40B4-BE49-F238E27FC236}">
                <a16:creationId xmlns:a16="http://schemas.microsoft.com/office/drawing/2014/main" id="{55BCCCD4-B412-B617-7145-0BCA4B135347}"/>
              </a:ext>
            </a:extLst>
          </p:cNvPr>
          <p:cNvSpPr txBox="1"/>
          <p:nvPr/>
        </p:nvSpPr>
        <p:spPr>
          <a:xfrm>
            <a:off x="8689641" y="5566326"/>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sp>
        <p:nvSpPr>
          <p:cNvPr id="12" name="TextBox 11">
            <a:extLst>
              <a:ext uri="{FF2B5EF4-FFF2-40B4-BE49-F238E27FC236}">
                <a16:creationId xmlns:a16="http://schemas.microsoft.com/office/drawing/2014/main" id="{89F028EE-BE39-A869-458C-1AB087E6D2FC}"/>
              </a:ext>
            </a:extLst>
          </p:cNvPr>
          <p:cNvSpPr txBox="1"/>
          <p:nvPr/>
        </p:nvSpPr>
        <p:spPr>
          <a:xfrm>
            <a:off x="5227564" y="5580902"/>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sp>
        <p:nvSpPr>
          <p:cNvPr id="13" name="TextBox 12">
            <a:extLst>
              <a:ext uri="{FF2B5EF4-FFF2-40B4-BE49-F238E27FC236}">
                <a16:creationId xmlns:a16="http://schemas.microsoft.com/office/drawing/2014/main" id="{DB5C4AED-3CC6-82BB-4003-11631AD6560A}"/>
              </a:ext>
            </a:extLst>
          </p:cNvPr>
          <p:cNvSpPr txBox="1"/>
          <p:nvPr/>
        </p:nvSpPr>
        <p:spPr>
          <a:xfrm>
            <a:off x="6402452" y="5580218"/>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grpSp>
        <p:nvGrpSpPr>
          <p:cNvPr id="36" name="Group 35">
            <a:extLst>
              <a:ext uri="{FF2B5EF4-FFF2-40B4-BE49-F238E27FC236}">
                <a16:creationId xmlns:a16="http://schemas.microsoft.com/office/drawing/2014/main" id="{84F81485-E939-5EC0-90C1-AA8B98AD2028}"/>
              </a:ext>
            </a:extLst>
          </p:cNvPr>
          <p:cNvGrpSpPr/>
          <p:nvPr/>
        </p:nvGrpSpPr>
        <p:grpSpPr>
          <a:xfrm>
            <a:off x="5451222" y="4831405"/>
            <a:ext cx="533599" cy="856777"/>
            <a:chOff x="4653705" y="2369542"/>
            <a:chExt cx="939103" cy="1509346"/>
          </a:xfrm>
        </p:grpSpPr>
        <p:pic>
          <p:nvPicPr>
            <p:cNvPr id="37" name="Graphic 36" descr="Monitor with solid fill">
              <a:extLst>
                <a:ext uri="{FF2B5EF4-FFF2-40B4-BE49-F238E27FC236}">
                  <a16:creationId xmlns:a16="http://schemas.microsoft.com/office/drawing/2014/main" id="{4B9A0307-CF96-1576-1154-2B27E1C614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78408" y="2964488"/>
              <a:ext cx="914400" cy="914400"/>
            </a:xfrm>
            <a:prstGeom prst="rect">
              <a:avLst/>
            </a:prstGeom>
          </p:spPr>
        </p:pic>
        <p:pic>
          <p:nvPicPr>
            <p:cNvPr id="38" name="Graphic 37" descr="Server with solid fill">
              <a:extLst>
                <a:ext uri="{FF2B5EF4-FFF2-40B4-BE49-F238E27FC236}">
                  <a16:creationId xmlns:a16="http://schemas.microsoft.com/office/drawing/2014/main" id="{721144B1-234E-6342-F5C8-A9CC71B34AAE}"/>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3624" t="-2810" r="3624" b="29435"/>
            <a:stretch/>
          </p:blipFill>
          <p:spPr>
            <a:xfrm>
              <a:off x="4653705" y="2369542"/>
              <a:ext cx="914400" cy="670939"/>
            </a:xfrm>
            <a:prstGeom prst="rect">
              <a:avLst/>
            </a:prstGeom>
          </p:spPr>
        </p:pic>
      </p:grpSp>
      <p:grpSp>
        <p:nvGrpSpPr>
          <p:cNvPr id="39" name="Group 38">
            <a:extLst>
              <a:ext uri="{FF2B5EF4-FFF2-40B4-BE49-F238E27FC236}">
                <a16:creationId xmlns:a16="http://schemas.microsoft.com/office/drawing/2014/main" id="{09EDCD70-2E23-4873-4E5D-49870C026F9F}"/>
              </a:ext>
            </a:extLst>
          </p:cNvPr>
          <p:cNvGrpSpPr/>
          <p:nvPr/>
        </p:nvGrpSpPr>
        <p:grpSpPr>
          <a:xfrm>
            <a:off x="6618778" y="4832984"/>
            <a:ext cx="533599" cy="856777"/>
            <a:chOff x="4653705" y="2369542"/>
            <a:chExt cx="939103" cy="1509346"/>
          </a:xfrm>
        </p:grpSpPr>
        <p:pic>
          <p:nvPicPr>
            <p:cNvPr id="40" name="Graphic 39" descr="Monitor with solid fill">
              <a:extLst>
                <a:ext uri="{FF2B5EF4-FFF2-40B4-BE49-F238E27FC236}">
                  <a16:creationId xmlns:a16="http://schemas.microsoft.com/office/drawing/2014/main" id="{D43CB800-DDF2-3DC0-EF56-5AE6B4CFC29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78408" y="2964488"/>
              <a:ext cx="914400" cy="914400"/>
            </a:xfrm>
            <a:prstGeom prst="rect">
              <a:avLst/>
            </a:prstGeom>
          </p:spPr>
        </p:pic>
        <p:pic>
          <p:nvPicPr>
            <p:cNvPr id="41" name="Graphic 40" descr="Server with solid fill">
              <a:extLst>
                <a:ext uri="{FF2B5EF4-FFF2-40B4-BE49-F238E27FC236}">
                  <a16:creationId xmlns:a16="http://schemas.microsoft.com/office/drawing/2014/main" id="{56935EE6-612A-8766-0948-5B9A8EAA068A}"/>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3624" t="-2810" r="3624" b="29435"/>
            <a:stretch/>
          </p:blipFill>
          <p:spPr>
            <a:xfrm>
              <a:off x="4653705" y="2369542"/>
              <a:ext cx="914400" cy="670939"/>
            </a:xfrm>
            <a:prstGeom prst="rect">
              <a:avLst/>
            </a:prstGeom>
          </p:spPr>
        </p:pic>
      </p:grpSp>
      <p:pic>
        <p:nvPicPr>
          <p:cNvPr id="42" name="Graphic 41" descr="Monitor with solid fill">
            <a:extLst>
              <a:ext uri="{FF2B5EF4-FFF2-40B4-BE49-F238E27FC236}">
                <a16:creationId xmlns:a16="http://schemas.microsoft.com/office/drawing/2014/main" id="{DC673CBD-4C7B-6F46-8156-E4FD5D7A23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20554" y="5080158"/>
            <a:ext cx="519563" cy="519057"/>
          </a:xfrm>
          <a:prstGeom prst="rect">
            <a:avLst/>
          </a:prstGeom>
        </p:spPr>
      </p:pic>
      <p:pic>
        <p:nvPicPr>
          <p:cNvPr id="43" name="Graphic 42" descr="Server with solid fill">
            <a:extLst>
              <a:ext uri="{FF2B5EF4-FFF2-40B4-BE49-F238E27FC236}">
                <a16:creationId xmlns:a16="http://schemas.microsoft.com/office/drawing/2014/main" id="{18A65497-C218-4A7F-4A68-1F0AC0FFF0C6}"/>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3624" t="-2810" r="3624" b="29435"/>
          <a:stretch/>
        </p:blipFill>
        <p:spPr>
          <a:xfrm>
            <a:off x="9505584" y="4481457"/>
            <a:ext cx="519563" cy="380857"/>
          </a:xfrm>
          <a:prstGeom prst="rect">
            <a:avLst/>
          </a:prstGeom>
        </p:spPr>
      </p:pic>
      <p:pic>
        <p:nvPicPr>
          <p:cNvPr id="44" name="Graphic 43" descr="Monitor with solid fill">
            <a:extLst>
              <a:ext uri="{FF2B5EF4-FFF2-40B4-BE49-F238E27FC236}">
                <a16:creationId xmlns:a16="http://schemas.microsoft.com/office/drawing/2014/main" id="{A4440321-2ACF-6064-181F-A8976F13BF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36836" y="5080158"/>
            <a:ext cx="519563" cy="519057"/>
          </a:xfrm>
          <a:prstGeom prst="rect">
            <a:avLst/>
          </a:prstGeom>
        </p:spPr>
      </p:pic>
    </p:spTree>
    <p:extLst>
      <p:ext uri="{BB962C8B-B14F-4D97-AF65-F5344CB8AC3E}">
        <p14:creationId xmlns:p14="http://schemas.microsoft.com/office/powerpoint/2010/main" val="34508634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C43AE3-65F0-516E-8746-BB09FBCAC154}"/>
              </a:ext>
            </a:extLst>
          </p:cNvPr>
          <p:cNvSpPr>
            <a:spLocks noGrp="1"/>
          </p:cNvSpPr>
          <p:nvPr>
            <p:ph type="body" sz="quarter" idx="12"/>
          </p:nvPr>
        </p:nvSpPr>
        <p:spPr/>
        <p:txBody>
          <a:bodyPr/>
          <a:lstStyle/>
          <a:p>
            <a:pPr marL="0" indent="0">
              <a:buNone/>
            </a:pPr>
            <a:r>
              <a:rPr lang="en-US" b="1">
                <a:solidFill>
                  <a:schemeClr val="bg2">
                    <a:lumMod val="50000"/>
                  </a:schemeClr>
                </a:solidFill>
              </a:rPr>
              <a:t>Azure Storage Account </a:t>
            </a:r>
          </a:p>
          <a:p>
            <a:pPr lvl="1"/>
            <a:r>
              <a:rPr lang="en-US" sz="1900">
                <a:solidFill>
                  <a:schemeClr val="bg2">
                    <a:lumMod val="50000"/>
                  </a:schemeClr>
                </a:solidFill>
                <a:latin typeface="Segoe UI" panose="020B0502040204020203" pitchFamily="34" charset="0"/>
                <a:cs typeface="Segoe UI" panose="020B0502040204020203" pitchFamily="34" charset="0"/>
              </a:rPr>
              <a:t>Owned by customer</a:t>
            </a:r>
          </a:p>
          <a:p>
            <a:pPr marL="0" indent="0">
              <a:buNone/>
            </a:pPr>
            <a:r>
              <a:rPr lang="en-US" b="1"/>
              <a:t>Scheduler Replication Job</a:t>
            </a:r>
          </a:p>
          <a:p>
            <a:pPr lvl="1"/>
            <a:r>
              <a:rPr lang="en-US" sz="1900">
                <a:latin typeface="Segoe UI" panose="020B0502040204020203" pitchFamily="34" charset="0"/>
                <a:cs typeface="Segoe UI" panose="020B0502040204020203" pitchFamily="34" charset="0"/>
              </a:rPr>
              <a:t>Creates a package</a:t>
            </a:r>
          </a:p>
          <a:p>
            <a:pPr lvl="1"/>
            <a:r>
              <a:rPr lang="en-US" sz="1900">
                <a:latin typeface="Segoe UI" panose="020B0502040204020203" pitchFamily="34" charset="0"/>
                <a:cs typeface="Segoe UI" panose="020B0502040204020203" pitchFamily="34" charset="0"/>
              </a:rPr>
              <a:t>Registers destinations</a:t>
            </a:r>
          </a:p>
        </p:txBody>
      </p:sp>
      <p:sp>
        <p:nvSpPr>
          <p:cNvPr id="3" name="Title 2">
            <a:extLst>
              <a:ext uri="{FF2B5EF4-FFF2-40B4-BE49-F238E27FC236}">
                <a16:creationId xmlns:a16="http://schemas.microsoft.com/office/drawing/2014/main" id="{7380502A-F104-8314-5552-6A4B35B6D1DD}"/>
              </a:ext>
            </a:extLst>
          </p:cNvPr>
          <p:cNvSpPr>
            <a:spLocks noGrp="1"/>
          </p:cNvSpPr>
          <p:nvPr>
            <p:ph type="title"/>
          </p:nvPr>
        </p:nvSpPr>
        <p:spPr/>
        <p:txBody>
          <a:bodyPr/>
          <a:lstStyle/>
          <a:p>
            <a:r>
              <a:rPr lang="en-US" dirty="0"/>
              <a:t>Offline POS history</a:t>
            </a:r>
          </a:p>
        </p:txBody>
      </p:sp>
      <p:sp>
        <p:nvSpPr>
          <p:cNvPr id="45" name="TextBox 44">
            <a:extLst>
              <a:ext uri="{FF2B5EF4-FFF2-40B4-BE49-F238E27FC236}">
                <a16:creationId xmlns:a16="http://schemas.microsoft.com/office/drawing/2014/main" id="{FAC6CE70-4ADA-C13C-E869-52A693012B37}"/>
              </a:ext>
            </a:extLst>
          </p:cNvPr>
          <p:cNvSpPr txBox="1"/>
          <p:nvPr/>
        </p:nvSpPr>
        <p:spPr>
          <a:xfrm>
            <a:off x="4970685" y="1381257"/>
            <a:ext cx="24868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HEAD OFFICE IN </a:t>
            </a:r>
            <a:br>
              <a:rPr kumimoji="0" lang="en-U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br>
            <a:r>
              <a:rPr kumimoji="0" lang="en-U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BC SaaS</a:t>
            </a:r>
            <a:endParaRPr kumimoji="0" lang="en-I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endParaRPr>
          </a:p>
        </p:txBody>
      </p:sp>
      <p:sp>
        <p:nvSpPr>
          <p:cNvPr id="50" name="Freeform: Shape 49">
            <a:extLst>
              <a:ext uri="{FF2B5EF4-FFF2-40B4-BE49-F238E27FC236}">
                <a16:creationId xmlns:a16="http://schemas.microsoft.com/office/drawing/2014/main" id="{AB501FB6-1020-1BE4-ABE8-32CC8B2B4200}"/>
              </a:ext>
            </a:extLst>
          </p:cNvPr>
          <p:cNvSpPr/>
          <p:nvPr/>
        </p:nvSpPr>
        <p:spPr>
          <a:xfrm>
            <a:off x="7377709" y="1287769"/>
            <a:ext cx="1326054" cy="766564"/>
          </a:xfrm>
          <a:custGeom>
            <a:avLst/>
            <a:gdLst>
              <a:gd name="connsiteX0" fmla="*/ 688783 w 806456"/>
              <a:gd name="connsiteY0" fmla="*/ 218087 h 490711"/>
              <a:gd name="connsiteX1" fmla="*/ 623055 w 806456"/>
              <a:gd name="connsiteY1" fmla="*/ 111169 h 490711"/>
              <a:gd name="connsiteX2" fmla="*/ 497732 w 806456"/>
              <a:gd name="connsiteY2" fmla="*/ 84878 h 490711"/>
              <a:gd name="connsiteX3" fmla="*/ 341675 w 806456"/>
              <a:gd name="connsiteY3" fmla="*/ 0 h 490711"/>
              <a:gd name="connsiteX4" fmla="*/ 298794 w 806456"/>
              <a:gd name="connsiteY4" fmla="*/ 5031 h 490711"/>
              <a:gd name="connsiteX5" fmla="*/ 156821 w 806456"/>
              <a:gd name="connsiteY5" fmla="*/ 162823 h 490711"/>
              <a:gd name="connsiteX6" fmla="*/ 31499 w 806456"/>
              <a:gd name="connsiteY6" fmla="*/ 227675 h 490711"/>
              <a:gd name="connsiteX7" fmla="*/ 14847 w 806456"/>
              <a:gd name="connsiteY7" fmla="*/ 395940 h 490711"/>
              <a:gd name="connsiteX8" fmla="*/ 152439 w 806456"/>
              <a:gd name="connsiteY8" fmla="*/ 489712 h 490711"/>
              <a:gd name="connsiteX9" fmla="*/ 201691 w 806456"/>
              <a:gd name="connsiteY9" fmla="*/ 489712 h 490711"/>
              <a:gd name="connsiteX10" fmla="*/ 184164 w 806456"/>
              <a:gd name="connsiteY10" fmla="*/ 472185 h 490711"/>
              <a:gd name="connsiteX11" fmla="*/ 152912 w 806456"/>
              <a:gd name="connsiteY11" fmla="*/ 472185 h 490711"/>
              <a:gd name="connsiteX12" fmla="*/ 30806 w 806456"/>
              <a:gd name="connsiteY12" fmla="*/ 388885 h 490711"/>
              <a:gd name="connsiteX13" fmla="*/ 45564 w 806456"/>
              <a:gd name="connsiteY13" fmla="*/ 238148 h 490711"/>
              <a:gd name="connsiteX14" fmla="*/ 157390 w 806456"/>
              <a:gd name="connsiteY14" fmla="*/ 180420 h 490711"/>
              <a:gd name="connsiteX15" fmla="*/ 171947 w 806456"/>
              <a:gd name="connsiteY15" fmla="*/ 179895 h 490711"/>
              <a:gd name="connsiteX16" fmla="*/ 174103 w 806456"/>
              <a:gd name="connsiteY16" fmla="*/ 165487 h 490711"/>
              <a:gd name="connsiteX17" fmla="*/ 302861 w 806456"/>
              <a:gd name="connsiteY17" fmla="*/ 22103 h 490711"/>
              <a:gd name="connsiteX18" fmla="*/ 341640 w 806456"/>
              <a:gd name="connsiteY18" fmla="*/ 17484 h 490711"/>
              <a:gd name="connsiteX19" fmla="*/ 483018 w 806456"/>
              <a:gd name="connsiteY19" fmla="*/ 94421 h 490711"/>
              <a:gd name="connsiteX20" fmla="*/ 489503 w 806456"/>
              <a:gd name="connsiteY20" fmla="*/ 104351 h 490711"/>
              <a:gd name="connsiteX21" fmla="*/ 501133 w 806456"/>
              <a:gd name="connsiteY21" fmla="*/ 102020 h 490711"/>
              <a:gd name="connsiteX22" fmla="*/ 612731 w 806456"/>
              <a:gd name="connsiteY22" fmla="*/ 125323 h 490711"/>
              <a:gd name="connsiteX23" fmla="*/ 671448 w 806456"/>
              <a:gd name="connsiteY23" fmla="*/ 220909 h 490711"/>
              <a:gd name="connsiteX24" fmla="*/ 673508 w 806456"/>
              <a:gd name="connsiteY24" fmla="*/ 233520 h 490711"/>
              <a:gd name="connsiteX25" fmla="*/ 686145 w 806456"/>
              <a:gd name="connsiteY25" fmla="*/ 235413 h 490711"/>
              <a:gd name="connsiteX26" fmla="*/ 787708 w 806456"/>
              <a:gd name="connsiteY26" fmla="*/ 370495 h 490711"/>
              <a:gd name="connsiteX27" fmla="*/ 672999 w 806456"/>
              <a:gd name="connsiteY27" fmla="*/ 473184 h 490711"/>
              <a:gd name="connsiteX28" fmla="*/ 621126 w 806456"/>
              <a:gd name="connsiteY28" fmla="*/ 473184 h 490711"/>
              <a:gd name="connsiteX29" fmla="*/ 603599 w 806456"/>
              <a:gd name="connsiteY29" fmla="*/ 490711 h 490711"/>
              <a:gd name="connsiteX30" fmla="*/ 673008 w 806456"/>
              <a:gd name="connsiteY30" fmla="*/ 490711 h 490711"/>
              <a:gd name="connsiteX31" fmla="*/ 806409 w 806456"/>
              <a:gd name="connsiteY31" fmla="*/ 350161 h 490711"/>
              <a:gd name="connsiteX32" fmla="*/ 688783 w 806456"/>
              <a:gd name="connsiteY32" fmla="*/ 218087 h 49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6456" h="490711">
                <a:moveTo>
                  <a:pt x="688783" y="218087"/>
                </a:moveTo>
                <a:cubicBezTo>
                  <a:pt x="681812" y="175181"/>
                  <a:pt x="658192" y="136759"/>
                  <a:pt x="623055" y="111169"/>
                </a:cubicBezTo>
                <a:cubicBezTo>
                  <a:pt x="586629" y="85648"/>
                  <a:pt x="541344" y="76147"/>
                  <a:pt x="497732" y="84878"/>
                </a:cubicBezTo>
                <a:cubicBezTo>
                  <a:pt x="463331" y="32105"/>
                  <a:pt x="404670" y="200"/>
                  <a:pt x="341675" y="0"/>
                </a:cubicBezTo>
                <a:cubicBezTo>
                  <a:pt x="327233" y="-25"/>
                  <a:pt x="312839" y="1664"/>
                  <a:pt x="298794" y="5031"/>
                </a:cubicBezTo>
                <a:cubicBezTo>
                  <a:pt x="224136" y="24443"/>
                  <a:pt x="168269" y="86537"/>
                  <a:pt x="156821" y="162823"/>
                </a:cubicBezTo>
                <a:cubicBezTo>
                  <a:pt x="107435" y="164553"/>
                  <a:pt x="61433" y="188358"/>
                  <a:pt x="31499" y="227675"/>
                </a:cubicBezTo>
                <a:cubicBezTo>
                  <a:pt x="-3452" y="276859"/>
                  <a:pt x="-9785" y="340859"/>
                  <a:pt x="14847" y="395940"/>
                </a:cubicBezTo>
                <a:cubicBezTo>
                  <a:pt x="39973" y="450124"/>
                  <a:pt x="92819" y="486141"/>
                  <a:pt x="152439" y="489712"/>
                </a:cubicBezTo>
                <a:lnTo>
                  <a:pt x="201691" y="489712"/>
                </a:lnTo>
                <a:lnTo>
                  <a:pt x="184164" y="472185"/>
                </a:lnTo>
                <a:lnTo>
                  <a:pt x="152912" y="472185"/>
                </a:lnTo>
                <a:cubicBezTo>
                  <a:pt x="100041" y="468832"/>
                  <a:pt x="53216" y="436888"/>
                  <a:pt x="30806" y="388885"/>
                </a:cubicBezTo>
                <a:cubicBezTo>
                  <a:pt x="8879" y="339539"/>
                  <a:pt x="14483" y="282303"/>
                  <a:pt x="45564" y="238148"/>
                </a:cubicBezTo>
                <a:cubicBezTo>
                  <a:pt x="72404" y="203238"/>
                  <a:pt x="113387" y="182082"/>
                  <a:pt x="157390" y="180420"/>
                </a:cubicBezTo>
                <a:lnTo>
                  <a:pt x="171947" y="179895"/>
                </a:lnTo>
                <a:lnTo>
                  <a:pt x="174103" y="165487"/>
                </a:lnTo>
                <a:cubicBezTo>
                  <a:pt x="184321" y="96166"/>
                  <a:pt x="235034" y="39691"/>
                  <a:pt x="302861" y="22103"/>
                </a:cubicBezTo>
                <a:cubicBezTo>
                  <a:pt x="315559" y="19036"/>
                  <a:pt x="328577" y="17486"/>
                  <a:pt x="341640" y="17484"/>
                </a:cubicBezTo>
                <a:cubicBezTo>
                  <a:pt x="398759" y="17514"/>
                  <a:pt x="451976" y="46475"/>
                  <a:pt x="483018" y="94421"/>
                </a:cubicBezTo>
                <a:lnTo>
                  <a:pt x="489503" y="104351"/>
                </a:lnTo>
                <a:lnTo>
                  <a:pt x="501133" y="102020"/>
                </a:lnTo>
                <a:cubicBezTo>
                  <a:pt x="539954" y="94254"/>
                  <a:pt x="580262" y="102671"/>
                  <a:pt x="612731" y="125323"/>
                </a:cubicBezTo>
                <a:cubicBezTo>
                  <a:pt x="644059" y="148272"/>
                  <a:pt x="665140" y="182590"/>
                  <a:pt x="671448" y="220909"/>
                </a:cubicBezTo>
                <a:lnTo>
                  <a:pt x="673508" y="233520"/>
                </a:lnTo>
                <a:lnTo>
                  <a:pt x="686145" y="235413"/>
                </a:lnTo>
                <a:cubicBezTo>
                  <a:pt x="751492" y="244670"/>
                  <a:pt x="796963" y="305148"/>
                  <a:pt x="787708" y="370495"/>
                </a:cubicBezTo>
                <a:cubicBezTo>
                  <a:pt x="779551" y="428076"/>
                  <a:pt x="731129" y="471425"/>
                  <a:pt x="672999" y="473184"/>
                </a:cubicBezTo>
                <a:lnTo>
                  <a:pt x="621126" y="473184"/>
                </a:lnTo>
                <a:lnTo>
                  <a:pt x="603599" y="490711"/>
                </a:lnTo>
                <a:lnTo>
                  <a:pt x="673008" y="490711"/>
                </a:lnTo>
                <a:cubicBezTo>
                  <a:pt x="748657" y="488737"/>
                  <a:pt x="808383" y="425811"/>
                  <a:pt x="806409" y="350161"/>
                </a:cubicBezTo>
                <a:cubicBezTo>
                  <a:pt x="804665" y="283339"/>
                  <a:pt x="754958" y="227527"/>
                  <a:pt x="688783" y="218087"/>
                </a:cubicBezTo>
                <a:close/>
              </a:path>
            </a:pathLst>
          </a:custGeom>
          <a:solidFill>
            <a:schemeClr val="accent4">
              <a:lumMod val="40000"/>
              <a:lumOff val="60000"/>
            </a:schemeClr>
          </a:solidFill>
          <a:ln w="33528" cap="flat">
            <a:solidFill>
              <a:srgbClr val="2F5597"/>
            </a:solidFill>
            <a:prstDash val="solid"/>
            <a:miter/>
          </a:ln>
        </p:spPr>
        <p:txBody>
          <a:bodyPr rtlCol="0" anchor="ctr"/>
          <a:lstStyle/>
          <a:p>
            <a:endParaRPr lang="en-US">
              <a:latin typeface="Segoe UI" panose="020B0502040204020203" pitchFamily="34" charset="0"/>
              <a:cs typeface="Segoe UI" panose="020B0502040204020203" pitchFamily="34" charset="0"/>
            </a:endParaRPr>
          </a:p>
        </p:txBody>
      </p:sp>
      <p:pic>
        <p:nvPicPr>
          <p:cNvPr id="52" name="Graphic 51">
            <a:extLst>
              <a:ext uri="{FF2B5EF4-FFF2-40B4-BE49-F238E27FC236}">
                <a16:creationId xmlns:a16="http://schemas.microsoft.com/office/drawing/2014/main" id="{6F218D0D-B96D-2436-023C-F0FAF54CCE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32926" y="1450747"/>
            <a:ext cx="768571" cy="819328"/>
          </a:xfrm>
          <a:prstGeom prst="rect">
            <a:avLst/>
          </a:prstGeom>
        </p:spPr>
      </p:pic>
      <p:cxnSp>
        <p:nvCxnSpPr>
          <p:cNvPr id="5" name="Straight Arrow Connector 4">
            <a:extLst>
              <a:ext uri="{FF2B5EF4-FFF2-40B4-BE49-F238E27FC236}">
                <a16:creationId xmlns:a16="http://schemas.microsoft.com/office/drawing/2014/main" id="{D0DED90E-8691-46D2-7A0E-08A7FA054288}"/>
              </a:ext>
            </a:extLst>
          </p:cNvPr>
          <p:cNvCxnSpPr>
            <a:cxnSpLocks/>
          </p:cNvCxnSpPr>
          <p:nvPr/>
        </p:nvCxnSpPr>
        <p:spPr>
          <a:xfrm flipH="1">
            <a:off x="8404709" y="1840846"/>
            <a:ext cx="883451" cy="0"/>
          </a:xfrm>
          <a:prstGeom prst="straightConnector1">
            <a:avLst/>
          </a:prstGeom>
          <a:ln w="38100">
            <a:solidFill>
              <a:srgbClr val="2F5597"/>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13" name="Graphic 12" descr="Box with solid fill">
            <a:extLst>
              <a:ext uri="{FF2B5EF4-FFF2-40B4-BE49-F238E27FC236}">
                <a16:creationId xmlns:a16="http://schemas.microsoft.com/office/drawing/2014/main" id="{D701A208-938F-6BE5-ED44-379E1C65AE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00821" y="1239493"/>
            <a:ext cx="574678" cy="574678"/>
          </a:xfrm>
          <a:prstGeom prst="rect">
            <a:avLst/>
          </a:prstGeom>
        </p:spPr>
      </p:pic>
      <p:pic>
        <p:nvPicPr>
          <p:cNvPr id="2" name="Graphic 1" descr="Download from cloud outline">
            <a:extLst>
              <a:ext uri="{FF2B5EF4-FFF2-40B4-BE49-F238E27FC236}">
                <a16:creationId xmlns:a16="http://schemas.microsoft.com/office/drawing/2014/main" id="{5D23D7AF-345F-D202-53A4-C1D8FE3FE8F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487135" y="1138893"/>
            <a:ext cx="1337158" cy="1337158"/>
          </a:xfrm>
          <a:prstGeom prst="rect">
            <a:avLst/>
          </a:prstGeom>
        </p:spPr>
      </p:pic>
      <p:cxnSp>
        <p:nvCxnSpPr>
          <p:cNvPr id="6" name="Straight Connector 5">
            <a:extLst>
              <a:ext uri="{FF2B5EF4-FFF2-40B4-BE49-F238E27FC236}">
                <a16:creationId xmlns:a16="http://schemas.microsoft.com/office/drawing/2014/main" id="{AECE96E9-D7FA-7EE6-98B3-6B17F53BBA85}"/>
              </a:ext>
            </a:extLst>
          </p:cNvPr>
          <p:cNvCxnSpPr>
            <a:cxnSpLocks/>
          </p:cNvCxnSpPr>
          <p:nvPr/>
        </p:nvCxnSpPr>
        <p:spPr>
          <a:xfrm>
            <a:off x="4818565" y="4424394"/>
            <a:ext cx="6583680" cy="0"/>
          </a:xfrm>
          <a:prstGeom prst="line">
            <a:avLst/>
          </a:prstGeom>
          <a:ln w="9525" cap="flat" cmpd="sng" algn="ctr">
            <a:solidFill>
              <a:srgbClr val="00206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TextBox 6">
            <a:extLst>
              <a:ext uri="{FF2B5EF4-FFF2-40B4-BE49-F238E27FC236}">
                <a16:creationId xmlns:a16="http://schemas.microsoft.com/office/drawing/2014/main" id="{7B0F0C81-00BE-F017-4F4F-A55DB9A30DA3}"/>
              </a:ext>
            </a:extLst>
          </p:cNvPr>
          <p:cNvSpPr txBox="1"/>
          <p:nvPr/>
        </p:nvSpPr>
        <p:spPr>
          <a:xfrm>
            <a:off x="4411680" y="4479813"/>
            <a:ext cx="12785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1" i="0" u="none" strike="noStrike" kern="1200" cap="none" spc="0" normalizeH="0" baseline="0" noProof="0">
                <a:ln>
                  <a:noFill/>
                </a:ln>
                <a:solidFill>
                  <a:prstClr val="black">
                    <a:lumMod val="65000"/>
                    <a:lumOff val="35000"/>
                  </a:prstClr>
                </a:solidFill>
                <a:effectLst/>
                <a:uLnTx/>
                <a:uFillTx/>
                <a:latin typeface="Segoe UI" panose="020B0502040204020203" pitchFamily="34" charset="0"/>
                <a:cs typeface="Segoe UI" panose="020B0502040204020203" pitchFamily="34" charset="0"/>
              </a:rPr>
              <a:t>STORE 1</a:t>
            </a:r>
          </a:p>
        </p:txBody>
      </p:sp>
      <p:cxnSp>
        <p:nvCxnSpPr>
          <p:cNvPr id="8" name="Straight Arrow Connector 7">
            <a:extLst>
              <a:ext uri="{FF2B5EF4-FFF2-40B4-BE49-F238E27FC236}">
                <a16:creationId xmlns:a16="http://schemas.microsoft.com/office/drawing/2014/main" id="{4415F930-3F1E-062A-ED42-32200B7ADFF7}"/>
              </a:ext>
            </a:extLst>
          </p:cNvPr>
          <p:cNvCxnSpPr>
            <a:cxnSpLocks/>
          </p:cNvCxnSpPr>
          <p:nvPr/>
        </p:nvCxnSpPr>
        <p:spPr>
          <a:xfrm>
            <a:off x="10043862" y="4730196"/>
            <a:ext cx="284063" cy="343603"/>
          </a:xfrm>
          <a:prstGeom prst="straightConnector1">
            <a:avLst/>
          </a:prstGeom>
          <a:ln w="19050">
            <a:solidFill>
              <a:srgbClr val="2F559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F6C6D05-E49E-CA68-2B3F-FD234E0B0E48}"/>
              </a:ext>
            </a:extLst>
          </p:cNvPr>
          <p:cNvCxnSpPr>
            <a:cxnSpLocks/>
          </p:cNvCxnSpPr>
          <p:nvPr/>
        </p:nvCxnSpPr>
        <p:spPr>
          <a:xfrm flipH="1">
            <a:off x="9196194" y="4748932"/>
            <a:ext cx="274764" cy="324868"/>
          </a:xfrm>
          <a:prstGeom prst="straightConnector1">
            <a:avLst/>
          </a:prstGeom>
          <a:ln w="19050">
            <a:solidFill>
              <a:srgbClr val="2F559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A487887-23BD-2382-4C94-E4A624F30E67}"/>
              </a:ext>
            </a:extLst>
          </p:cNvPr>
          <p:cNvSpPr txBox="1"/>
          <p:nvPr/>
        </p:nvSpPr>
        <p:spPr>
          <a:xfrm>
            <a:off x="10372392" y="4477757"/>
            <a:ext cx="12785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1" i="0" u="none" strike="noStrike" kern="1200" cap="none" spc="0" normalizeH="0" baseline="0" noProof="0">
                <a:ln>
                  <a:noFill/>
                </a:ln>
                <a:solidFill>
                  <a:prstClr val="black">
                    <a:lumMod val="65000"/>
                    <a:lumOff val="35000"/>
                  </a:prstClr>
                </a:solidFill>
                <a:effectLst/>
                <a:uLnTx/>
                <a:uFillTx/>
                <a:latin typeface="Segoe UI" panose="020B0502040204020203" pitchFamily="34" charset="0"/>
                <a:cs typeface="Segoe UI" panose="020B0502040204020203" pitchFamily="34" charset="0"/>
              </a:rPr>
              <a:t>STORE 2</a:t>
            </a:r>
          </a:p>
        </p:txBody>
      </p:sp>
      <p:sp>
        <p:nvSpPr>
          <p:cNvPr id="11" name="TextBox 10">
            <a:extLst>
              <a:ext uri="{FF2B5EF4-FFF2-40B4-BE49-F238E27FC236}">
                <a16:creationId xmlns:a16="http://schemas.microsoft.com/office/drawing/2014/main" id="{59388D17-727E-A280-4BAD-E7A14C994FF8}"/>
              </a:ext>
            </a:extLst>
          </p:cNvPr>
          <p:cNvSpPr txBox="1"/>
          <p:nvPr/>
        </p:nvSpPr>
        <p:spPr>
          <a:xfrm>
            <a:off x="9942928" y="5566326"/>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sp>
        <p:nvSpPr>
          <p:cNvPr id="12" name="TextBox 11">
            <a:extLst>
              <a:ext uri="{FF2B5EF4-FFF2-40B4-BE49-F238E27FC236}">
                <a16:creationId xmlns:a16="http://schemas.microsoft.com/office/drawing/2014/main" id="{C9AE94CA-7A58-78A0-1447-76AF2CA5A563}"/>
              </a:ext>
            </a:extLst>
          </p:cNvPr>
          <p:cNvSpPr txBox="1"/>
          <p:nvPr/>
        </p:nvSpPr>
        <p:spPr>
          <a:xfrm>
            <a:off x="8689641" y="5566326"/>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sp>
        <p:nvSpPr>
          <p:cNvPr id="34" name="TextBox 33">
            <a:extLst>
              <a:ext uri="{FF2B5EF4-FFF2-40B4-BE49-F238E27FC236}">
                <a16:creationId xmlns:a16="http://schemas.microsoft.com/office/drawing/2014/main" id="{FF1441B0-C6A5-853F-9D48-198539479B1B}"/>
              </a:ext>
            </a:extLst>
          </p:cNvPr>
          <p:cNvSpPr txBox="1"/>
          <p:nvPr/>
        </p:nvSpPr>
        <p:spPr>
          <a:xfrm>
            <a:off x="5227564" y="5580902"/>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sp>
        <p:nvSpPr>
          <p:cNvPr id="35" name="TextBox 34">
            <a:extLst>
              <a:ext uri="{FF2B5EF4-FFF2-40B4-BE49-F238E27FC236}">
                <a16:creationId xmlns:a16="http://schemas.microsoft.com/office/drawing/2014/main" id="{F8F2871F-3F03-29B1-993C-F44FA9396277}"/>
              </a:ext>
            </a:extLst>
          </p:cNvPr>
          <p:cNvSpPr txBox="1"/>
          <p:nvPr/>
        </p:nvSpPr>
        <p:spPr>
          <a:xfrm>
            <a:off x="6402452" y="5580218"/>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grpSp>
        <p:nvGrpSpPr>
          <p:cNvPr id="38" name="Group 37">
            <a:extLst>
              <a:ext uri="{FF2B5EF4-FFF2-40B4-BE49-F238E27FC236}">
                <a16:creationId xmlns:a16="http://schemas.microsoft.com/office/drawing/2014/main" id="{3955F4E3-38F2-5B18-7EDB-CE48C15E024D}"/>
              </a:ext>
            </a:extLst>
          </p:cNvPr>
          <p:cNvGrpSpPr/>
          <p:nvPr/>
        </p:nvGrpSpPr>
        <p:grpSpPr>
          <a:xfrm>
            <a:off x="5451222" y="4831405"/>
            <a:ext cx="533599" cy="856777"/>
            <a:chOff x="4653705" y="2369542"/>
            <a:chExt cx="939103" cy="1509346"/>
          </a:xfrm>
        </p:grpSpPr>
        <p:pic>
          <p:nvPicPr>
            <p:cNvPr id="39" name="Graphic 38" descr="Monitor with solid fill">
              <a:extLst>
                <a:ext uri="{FF2B5EF4-FFF2-40B4-BE49-F238E27FC236}">
                  <a16:creationId xmlns:a16="http://schemas.microsoft.com/office/drawing/2014/main" id="{966C18A7-2CC8-5538-5CCB-B5DE62BEA6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78408" y="2964488"/>
              <a:ext cx="914400" cy="914400"/>
            </a:xfrm>
            <a:prstGeom prst="rect">
              <a:avLst/>
            </a:prstGeom>
          </p:spPr>
        </p:pic>
        <p:pic>
          <p:nvPicPr>
            <p:cNvPr id="40" name="Graphic 39" descr="Server with solid fill">
              <a:extLst>
                <a:ext uri="{FF2B5EF4-FFF2-40B4-BE49-F238E27FC236}">
                  <a16:creationId xmlns:a16="http://schemas.microsoft.com/office/drawing/2014/main" id="{C1C106F7-B09C-20AE-A12A-DD004DA6F153}"/>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3624" t="-2810" r="3624" b="29435"/>
            <a:stretch/>
          </p:blipFill>
          <p:spPr>
            <a:xfrm>
              <a:off x="4653705" y="2369542"/>
              <a:ext cx="914400" cy="670939"/>
            </a:xfrm>
            <a:prstGeom prst="rect">
              <a:avLst/>
            </a:prstGeom>
          </p:spPr>
        </p:pic>
      </p:grpSp>
      <p:grpSp>
        <p:nvGrpSpPr>
          <p:cNvPr id="41" name="Group 40">
            <a:extLst>
              <a:ext uri="{FF2B5EF4-FFF2-40B4-BE49-F238E27FC236}">
                <a16:creationId xmlns:a16="http://schemas.microsoft.com/office/drawing/2014/main" id="{C0B7E423-AF0C-462E-8596-E28D96560485}"/>
              </a:ext>
            </a:extLst>
          </p:cNvPr>
          <p:cNvGrpSpPr/>
          <p:nvPr/>
        </p:nvGrpSpPr>
        <p:grpSpPr>
          <a:xfrm>
            <a:off x="6618778" y="4832984"/>
            <a:ext cx="533599" cy="856777"/>
            <a:chOff x="4653705" y="2369542"/>
            <a:chExt cx="939103" cy="1509346"/>
          </a:xfrm>
        </p:grpSpPr>
        <p:pic>
          <p:nvPicPr>
            <p:cNvPr id="42" name="Graphic 41" descr="Monitor with solid fill">
              <a:extLst>
                <a:ext uri="{FF2B5EF4-FFF2-40B4-BE49-F238E27FC236}">
                  <a16:creationId xmlns:a16="http://schemas.microsoft.com/office/drawing/2014/main" id="{F68BDE36-6A23-5385-FFB0-51EFDBEB056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78408" y="2964488"/>
              <a:ext cx="914400" cy="914400"/>
            </a:xfrm>
            <a:prstGeom prst="rect">
              <a:avLst/>
            </a:prstGeom>
          </p:spPr>
        </p:pic>
        <p:pic>
          <p:nvPicPr>
            <p:cNvPr id="43" name="Graphic 42" descr="Server with solid fill">
              <a:extLst>
                <a:ext uri="{FF2B5EF4-FFF2-40B4-BE49-F238E27FC236}">
                  <a16:creationId xmlns:a16="http://schemas.microsoft.com/office/drawing/2014/main" id="{638FB94B-8DCE-1C34-2B6C-41A35C9D3518}"/>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3624" t="-2810" r="3624" b="29435"/>
            <a:stretch/>
          </p:blipFill>
          <p:spPr>
            <a:xfrm>
              <a:off x="4653705" y="2369542"/>
              <a:ext cx="914400" cy="670939"/>
            </a:xfrm>
            <a:prstGeom prst="rect">
              <a:avLst/>
            </a:prstGeom>
          </p:spPr>
        </p:pic>
      </p:grpSp>
      <p:pic>
        <p:nvPicPr>
          <p:cNvPr id="44" name="Graphic 43" descr="Monitor with solid fill">
            <a:extLst>
              <a:ext uri="{FF2B5EF4-FFF2-40B4-BE49-F238E27FC236}">
                <a16:creationId xmlns:a16="http://schemas.microsoft.com/office/drawing/2014/main" id="{8B0F1C5C-39CF-315D-6177-E7DB2033258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20554" y="5080158"/>
            <a:ext cx="519563" cy="519057"/>
          </a:xfrm>
          <a:prstGeom prst="rect">
            <a:avLst/>
          </a:prstGeom>
        </p:spPr>
      </p:pic>
      <p:pic>
        <p:nvPicPr>
          <p:cNvPr id="46" name="Graphic 45" descr="Server with solid fill">
            <a:extLst>
              <a:ext uri="{FF2B5EF4-FFF2-40B4-BE49-F238E27FC236}">
                <a16:creationId xmlns:a16="http://schemas.microsoft.com/office/drawing/2014/main" id="{22DDD0B2-B617-977A-D8F1-9F4D25BF47A4}"/>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3624" t="-2810" r="3624" b="29435"/>
          <a:stretch/>
        </p:blipFill>
        <p:spPr>
          <a:xfrm>
            <a:off x="9505584" y="4481457"/>
            <a:ext cx="519563" cy="380857"/>
          </a:xfrm>
          <a:prstGeom prst="rect">
            <a:avLst/>
          </a:prstGeom>
        </p:spPr>
      </p:pic>
      <p:pic>
        <p:nvPicPr>
          <p:cNvPr id="48" name="Graphic 47" descr="Monitor with solid fill">
            <a:extLst>
              <a:ext uri="{FF2B5EF4-FFF2-40B4-BE49-F238E27FC236}">
                <a16:creationId xmlns:a16="http://schemas.microsoft.com/office/drawing/2014/main" id="{0EBB52B6-41AC-6C56-8361-F65052C49A5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36836" y="5080158"/>
            <a:ext cx="519563" cy="519057"/>
          </a:xfrm>
          <a:prstGeom prst="rect">
            <a:avLst/>
          </a:prstGeom>
        </p:spPr>
      </p:pic>
      <p:sp>
        <p:nvSpPr>
          <p:cNvPr id="14" name="TextBox 13">
            <a:extLst>
              <a:ext uri="{FF2B5EF4-FFF2-40B4-BE49-F238E27FC236}">
                <a16:creationId xmlns:a16="http://schemas.microsoft.com/office/drawing/2014/main" id="{8D361F1D-3A38-78E2-1C67-EECB4C335477}"/>
              </a:ext>
            </a:extLst>
          </p:cNvPr>
          <p:cNvSpPr txBox="1"/>
          <p:nvPr/>
        </p:nvSpPr>
        <p:spPr>
          <a:xfrm>
            <a:off x="6674170" y="5215424"/>
            <a:ext cx="416189" cy="338554"/>
          </a:xfrm>
          <a:prstGeom prst="rect">
            <a:avLst/>
          </a:prstGeom>
          <a:noFill/>
        </p:spPr>
        <p:txBody>
          <a:bodyPr wrap="square" rtlCol="0">
            <a:spAutoFit/>
          </a:bodyPr>
          <a:lstStyle/>
          <a:p>
            <a:pPr algn="ctr"/>
            <a:r>
              <a:rPr lang="en-US" sz="1600">
                <a:latin typeface="Segoe UI" panose="020B0502040204020203" pitchFamily="34" charset="0"/>
                <a:cs typeface="Segoe UI" panose="020B0502040204020203" pitchFamily="34" charset="0"/>
              </a:rPr>
              <a:t>15</a:t>
            </a:r>
          </a:p>
        </p:txBody>
      </p:sp>
      <p:sp>
        <p:nvSpPr>
          <p:cNvPr id="15" name="TextBox 14">
            <a:extLst>
              <a:ext uri="{FF2B5EF4-FFF2-40B4-BE49-F238E27FC236}">
                <a16:creationId xmlns:a16="http://schemas.microsoft.com/office/drawing/2014/main" id="{06509F1B-0273-DFD2-7408-B3438D0F1CB7}"/>
              </a:ext>
            </a:extLst>
          </p:cNvPr>
          <p:cNvSpPr txBox="1"/>
          <p:nvPr/>
        </p:nvSpPr>
        <p:spPr>
          <a:xfrm>
            <a:off x="5516944" y="5214214"/>
            <a:ext cx="416189" cy="338554"/>
          </a:xfrm>
          <a:prstGeom prst="rect">
            <a:avLst/>
          </a:prstGeom>
          <a:noFill/>
        </p:spPr>
        <p:txBody>
          <a:bodyPr wrap="square" rtlCol="0">
            <a:spAutoFit/>
          </a:bodyPr>
          <a:lstStyle/>
          <a:p>
            <a:pPr algn="ctr"/>
            <a:r>
              <a:rPr lang="en-US" sz="1600">
                <a:latin typeface="Segoe UI" panose="020B0502040204020203" pitchFamily="34" charset="0"/>
                <a:cs typeface="Segoe UI" panose="020B0502040204020203" pitchFamily="34" charset="0"/>
              </a:rPr>
              <a:t>10</a:t>
            </a:r>
          </a:p>
        </p:txBody>
      </p:sp>
      <p:graphicFrame>
        <p:nvGraphicFramePr>
          <p:cNvPr id="18" name="Table 17">
            <a:extLst>
              <a:ext uri="{FF2B5EF4-FFF2-40B4-BE49-F238E27FC236}">
                <a16:creationId xmlns:a16="http://schemas.microsoft.com/office/drawing/2014/main" id="{A54012B2-13AF-F03F-E28D-CB394F28D448}"/>
              </a:ext>
            </a:extLst>
          </p:cNvPr>
          <p:cNvGraphicFramePr>
            <a:graphicFrameLocks noGrp="1"/>
          </p:cNvGraphicFramePr>
          <p:nvPr/>
        </p:nvGraphicFramePr>
        <p:xfrm>
          <a:off x="4613659" y="2405585"/>
          <a:ext cx="2524684" cy="876878"/>
        </p:xfrm>
        <a:graphic>
          <a:graphicData uri="http://schemas.openxmlformats.org/drawingml/2006/table">
            <a:tbl>
              <a:tblPr firstRow="1" bandRow="1">
                <a:tableStyleId>{5C22544A-7EE6-4342-B048-85BDC9FD1C3A}</a:tableStyleId>
              </a:tblPr>
              <a:tblGrid>
                <a:gridCol w="631171">
                  <a:extLst>
                    <a:ext uri="{9D8B030D-6E8A-4147-A177-3AD203B41FA5}">
                      <a16:colId xmlns:a16="http://schemas.microsoft.com/office/drawing/2014/main" val="1465948854"/>
                    </a:ext>
                  </a:extLst>
                </a:gridCol>
                <a:gridCol w="631171">
                  <a:extLst>
                    <a:ext uri="{9D8B030D-6E8A-4147-A177-3AD203B41FA5}">
                      <a16:colId xmlns:a16="http://schemas.microsoft.com/office/drawing/2014/main" val="2319295699"/>
                    </a:ext>
                  </a:extLst>
                </a:gridCol>
                <a:gridCol w="631171">
                  <a:extLst>
                    <a:ext uri="{9D8B030D-6E8A-4147-A177-3AD203B41FA5}">
                      <a16:colId xmlns:a16="http://schemas.microsoft.com/office/drawing/2014/main" val="1973446745"/>
                    </a:ext>
                  </a:extLst>
                </a:gridCol>
                <a:gridCol w="631171">
                  <a:extLst>
                    <a:ext uri="{9D8B030D-6E8A-4147-A177-3AD203B41FA5}">
                      <a16:colId xmlns:a16="http://schemas.microsoft.com/office/drawing/2014/main" val="142055116"/>
                    </a:ext>
                  </a:extLst>
                </a:gridCol>
              </a:tblGrid>
              <a:tr h="267278">
                <a:tc>
                  <a:txBody>
                    <a:bodyPr/>
                    <a:lstStyle/>
                    <a:p>
                      <a:pPr algn="ctr"/>
                      <a:r>
                        <a:rPr lang="en-US" sz="1100" b="0">
                          <a:latin typeface="+mj-lt"/>
                        </a:rPr>
                        <a:t>POS</a:t>
                      </a:r>
                    </a:p>
                  </a:txBody>
                  <a:tcPr/>
                </a:tc>
                <a:tc>
                  <a:txBody>
                    <a:bodyPr/>
                    <a:lstStyle/>
                    <a:p>
                      <a:pPr algn="ctr"/>
                      <a:r>
                        <a:rPr lang="en-US" sz="1100" b="0">
                          <a:latin typeface="+mj-lt"/>
                        </a:rPr>
                        <a:t>Created</a:t>
                      </a:r>
                    </a:p>
                  </a:txBody>
                  <a:tcPr/>
                </a:tc>
                <a:tc>
                  <a:txBody>
                    <a:bodyPr/>
                    <a:lstStyle/>
                    <a:p>
                      <a:pPr algn="ctr"/>
                      <a:r>
                        <a:rPr lang="en-US" sz="1100" b="0">
                          <a:latin typeface="+mj-lt"/>
                        </a:rPr>
                        <a:t>Inform.</a:t>
                      </a:r>
                    </a:p>
                  </a:txBody>
                  <a:tcPr/>
                </a:tc>
                <a:tc>
                  <a:txBody>
                    <a:bodyPr/>
                    <a:lstStyle/>
                    <a:p>
                      <a:pPr algn="ctr"/>
                      <a:r>
                        <a:rPr lang="en-US" sz="1100" b="0">
                          <a:latin typeface="+mj-lt"/>
                        </a:rPr>
                        <a:t>Import.</a:t>
                      </a:r>
                    </a:p>
                  </a:txBody>
                  <a:tcPr/>
                </a:tc>
                <a:extLst>
                  <a:ext uri="{0D108BD9-81ED-4DB2-BD59-A6C34878D82A}">
                    <a16:rowId xmlns:a16="http://schemas.microsoft.com/office/drawing/2014/main" val="1332774942"/>
                  </a:ext>
                </a:extLst>
              </a:tr>
              <a:tr h="251458">
                <a:tc>
                  <a:txBody>
                    <a:bodyPr/>
                    <a:lstStyle/>
                    <a:p>
                      <a:pPr algn="ctr"/>
                      <a:r>
                        <a:rPr lang="en-US" sz="1400" b="0">
                          <a:latin typeface="+mj-lt"/>
                        </a:rPr>
                        <a:t>10</a:t>
                      </a:r>
                    </a:p>
                  </a:txBody>
                  <a:tcPr/>
                </a:tc>
                <a:tc>
                  <a:txBody>
                    <a:bodyPr/>
                    <a:lstStyle/>
                    <a:p>
                      <a:pPr algn="ctr"/>
                      <a:r>
                        <a:rPr lang="en-US" sz="1400" b="0">
                          <a:latin typeface="+mj-lt"/>
                        </a:rPr>
                        <a:t>X</a:t>
                      </a:r>
                    </a:p>
                  </a:txBody>
                  <a:tcPr/>
                </a:tc>
                <a:tc>
                  <a:txBody>
                    <a:bodyPr/>
                    <a:lstStyle/>
                    <a:p>
                      <a:pPr algn="ctr"/>
                      <a:endParaRPr lang="en-US" sz="1400" b="0">
                        <a:latin typeface="+mj-lt"/>
                      </a:endParaRPr>
                    </a:p>
                  </a:txBody>
                  <a:tcPr/>
                </a:tc>
                <a:tc>
                  <a:txBody>
                    <a:bodyPr/>
                    <a:lstStyle/>
                    <a:p>
                      <a:pPr algn="ctr"/>
                      <a:endParaRPr lang="en-US" sz="1400" b="0">
                        <a:latin typeface="+mj-lt"/>
                      </a:endParaRPr>
                    </a:p>
                  </a:txBody>
                  <a:tcPr/>
                </a:tc>
                <a:extLst>
                  <a:ext uri="{0D108BD9-81ED-4DB2-BD59-A6C34878D82A}">
                    <a16:rowId xmlns:a16="http://schemas.microsoft.com/office/drawing/2014/main" val="653456381"/>
                  </a:ext>
                </a:extLst>
              </a:tr>
              <a:tr h="255691">
                <a:tc>
                  <a:txBody>
                    <a:bodyPr/>
                    <a:lstStyle/>
                    <a:p>
                      <a:pPr algn="ctr"/>
                      <a:r>
                        <a:rPr lang="en-US" sz="1400" b="0">
                          <a:latin typeface="+mj-lt"/>
                        </a:rPr>
                        <a:t>15</a:t>
                      </a:r>
                    </a:p>
                  </a:txBody>
                  <a:tcPr/>
                </a:tc>
                <a:tc>
                  <a:txBody>
                    <a:bodyPr/>
                    <a:lstStyle/>
                    <a:p>
                      <a:pPr algn="ctr"/>
                      <a:r>
                        <a:rPr lang="en-US" sz="1400" b="0">
                          <a:latin typeface="+mj-lt"/>
                        </a:rPr>
                        <a:t>X</a:t>
                      </a:r>
                    </a:p>
                  </a:txBody>
                  <a:tcPr/>
                </a:tc>
                <a:tc>
                  <a:txBody>
                    <a:bodyPr/>
                    <a:lstStyle/>
                    <a:p>
                      <a:pPr algn="ctr"/>
                      <a:endParaRPr lang="en-US" sz="1400" b="0">
                        <a:latin typeface="+mj-lt"/>
                      </a:endParaRPr>
                    </a:p>
                  </a:txBody>
                  <a:tcPr/>
                </a:tc>
                <a:tc>
                  <a:txBody>
                    <a:bodyPr/>
                    <a:lstStyle/>
                    <a:p>
                      <a:pPr algn="ctr"/>
                      <a:endParaRPr lang="en-US" sz="1400" b="0" dirty="0">
                        <a:latin typeface="+mj-lt"/>
                      </a:endParaRPr>
                    </a:p>
                  </a:txBody>
                  <a:tcPr/>
                </a:tc>
                <a:extLst>
                  <a:ext uri="{0D108BD9-81ED-4DB2-BD59-A6C34878D82A}">
                    <a16:rowId xmlns:a16="http://schemas.microsoft.com/office/drawing/2014/main" val="1025683737"/>
                  </a:ext>
                </a:extLst>
              </a:tr>
            </a:tbl>
          </a:graphicData>
        </a:graphic>
      </p:graphicFrame>
      <p:sp>
        <p:nvSpPr>
          <p:cNvPr id="16" name="Title 2">
            <a:extLst>
              <a:ext uri="{FF2B5EF4-FFF2-40B4-BE49-F238E27FC236}">
                <a16:creationId xmlns:a16="http://schemas.microsoft.com/office/drawing/2014/main" id="{83C4262B-9F1D-DA56-6B73-BB69B57165D0}"/>
              </a:ext>
            </a:extLst>
          </p:cNvPr>
          <p:cNvSpPr txBox="1">
            <a:spLocks/>
          </p:cNvSpPr>
          <p:nvPr/>
        </p:nvSpPr>
        <p:spPr>
          <a:xfrm>
            <a:off x="343802" y="243435"/>
            <a:ext cx="11504395" cy="58863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000" b="1" kern="1200">
                <a:solidFill>
                  <a:srgbClr val="361D5C"/>
                </a:solidFill>
                <a:latin typeface="Segoe UI" panose="020B0502040204020203" pitchFamily="34" charset="0"/>
                <a:ea typeface="+mj-ea"/>
                <a:cs typeface="Segoe UI" panose="020B0502040204020203" pitchFamily="34" charset="0"/>
              </a:defRPr>
            </a:lvl1pPr>
          </a:lstStyle>
          <a:p>
            <a:r>
              <a:rPr lang="en-US">
                <a:solidFill>
                  <a:srgbClr val="FDD89E"/>
                </a:solidFill>
              </a:rPr>
              <a:t>Offline POS -  Web Repl. Using Azure Storage</a:t>
            </a:r>
            <a:endParaRPr lang="en-US" dirty="0"/>
          </a:p>
        </p:txBody>
      </p:sp>
    </p:spTree>
    <p:extLst>
      <p:ext uri="{BB962C8B-B14F-4D97-AF65-F5344CB8AC3E}">
        <p14:creationId xmlns:p14="http://schemas.microsoft.com/office/powerpoint/2010/main" val="7101064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C43AE3-65F0-516E-8746-BB09FBCAC154}"/>
              </a:ext>
            </a:extLst>
          </p:cNvPr>
          <p:cNvSpPr>
            <a:spLocks noGrp="1"/>
          </p:cNvSpPr>
          <p:nvPr>
            <p:ph type="body" sz="quarter" idx="12"/>
          </p:nvPr>
        </p:nvSpPr>
        <p:spPr/>
        <p:txBody>
          <a:bodyPr lIns="91440" tIns="45720" rIns="91440" bIns="45720" anchor="t"/>
          <a:lstStyle/>
          <a:p>
            <a:pPr marL="0" indent="0">
              <a:buNone/>
            </a:pPr>
            <a:r>
              <a:rPr lang="en-US" b="1">
                <a:solidFill>
                  <a:schemeClr val="bg2">
                    <a:lumMod val="50000"/>
                  </a:schemeClr>
                </a:solidFill>
              </a:rPr>
              <a:t>Azure Storage Account </a:t>
            </a:r>
          </a:p>
          <a:p>
            <a:pPr lvl="1"/>
            <a:r>
              <a:rPr lang="en-US" sz="1900">
                <a:solidFill>
                  <a:schemeClr val="bg2">
                    <a:lumMod val="50000"/>
                  </a:schemeClr>
                </a:solidFill>
                <a:latin typeface="Segoe UI" panose="020B0502040204020203" pitchFamily="34" charset="0"/>
                <a:cs typeface="Segoe UI" panose="020B0502040204020203" pitchFamily="34" charset="0"/>
              </a:rPr>
              <a:t>Owned by customer</a:t>
            </a:r>
          </a:p>
          <a:p>
            <a:pPr marL="0" indent="0">
              <a:buNone/>
            </a:pPr>
            <a:r>
              <a:rPr lang="en-US" b="1">
                <a:solidFill>
                  <a:schemeClr val="bg2">
                    <a:lumMod val="50000"/>
                  </a:schemeClr>
                </a:solidFill>
              </a:rPr>
              <a:t>Scheduler Replication Job</a:t>
            </a:r>
          </a:p>
          <a:p>
            <a:pPr lvl="1"/>
            <a:r>
              <a:rPr lang="en-US" sz="1900">
                <a:solidFill>
                  <a:schemeClr val="bg2">
                    <a:lumMod val="50000"/>
                  </a:schemeClr>
                </a:solidFill>
                <a:latin typeface="Segoe UI" panose="020B0502040204020203" pitchFamily="34" charset="0"/>
                <a:cs typeface="Segoe UI" panose="020B0502040204020203" pitchFamily="34" charset="0"/>
              </a:rPr>
              <a:t>Creates a package</a:t>
            </a:r>
          </a:p>
          <a:p>
            <a:pPr lvl="1"/>
            <a:r>
              <a:rPr lang="en-US" sz="1900">
                <a:solidFill>
                  <a:schemeClr val="bg2">
                    <a:lumMod val="50000"/>
                  </a:schemeClr>
                </a:solidFill>
                <a:latin typeface="Segoe UI" panose="020B0502040204020203" pitchFamily="34" charset="0"/>
                <a:cs typeface="Segoe UI" panose="020B0502040204020203" pitchFamily="34" charset="0"/>
              </a:rPr>
              <a:t>Registers destinations</a:t>
            </a:r>
          </a:p>
          <a:p>
            <a:pPr marL="0" indent="0">
              <a:buNone/>
            </a:pPr>
            <a:r>
              <a:rPr lang="en-US" b="1"/>
              <a:t>POS inquires about data for that POS</a:t>
            </a:r>
          </a:p>
          <a:p>
            <a:pPr lvl="1"/>
            <a:r>
              <a:rPr lang="en-US" sz="1900">
                <a:latin typeface="Segoe UI" panose="020B0502040204020203" pitchFamily="34" charset="0"/>
                <a:cs typeface="Segoe UI" panose="020B0502040204020203" pitchFamily="34" charset="0"/>
              </a:rPr>
              <a:t>POS fetches package information from HO</a:t>
            </a:r>
          </a:p>
        </p:txBody>
      </p:sp>
      <p:sp>
        <p:nvSpPr>
          <p:cNvPr id="3" name="Title 2">
            <a:extLst>
              <a:ext uri="{FF2B5EF4-FFF2-40B4-BE49-F238E27FC236}">
                <a16:creationId xmlns:a16="http://schemas.microsoft.com/office/drawing/2014/main" id="{7380502A-F104-8314-5552-6A4B35B6D1DD}"/>
              </a:ext>
            </a:extLst>
          </p:cNvPr>
          <p:cNvSpPr>
            <a:spLocks noGrp="1"/>
          </p:cNvSpPr>
          <p:nvPr>
            <p:ph type="title"/>
          </p:nvPr>
        </p:nvSpPr>
        <p:spPr/>
        <p:txBody>
          <a:bodyPr/>
          <a:lstStyle/>
          <a:p>
            <a:r>
              <a:rPr lang="en-US" dirty="0"/>
              <a:t>Offline POS history</a:t>
            </a:r>
          </a:p>
        </p:txBody>
      </p:sp>
      <p:sp>
        <p:nvSpPr>
          <p:cNvPr id="45" name="TextBox 44">
            <a:extLst>
              <a:ext uri="{FF2B5EF4-FFF2-40B4-BE49-F238E27FC236}">
                <a16:creationId xmlns:a16="http://schemas.microsoft.com/office/drawing/2014/main" id="{FAC6CE70-4ADA-C13C-E869-52A693012B37}"/>
              </a:ext>
            </a:extLst>
          </p:cNvPr>
          <p:cNvSpPr txBox="1"/>
          <p:nvPr/>
        </p:nvSpPr>
        <p:spPr>
          <a:xfrm>
            <a:off x="4970685" y="1381257"/>
            <a:ext cx="24868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HEAD OFFICE IN </a:t>
            </a:r>
            <a:br>
              <a:rPr kumimoji="0" lang="en-U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br>
            <a:r>
              <a:rPr kumimoji="0" lang="en-U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BC SaaS</a:t>
            </a:r>
            <a:endParaRPr kumimoji="0" lang="en-I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endParaRPr>
          </a:p>
        </p:txBody>
      </p:sp>
      <p:sp>
        <p:nvSpPr>
          <p:cNvPr id="50" name="Freeform: Shape 49">
            <a:extLst>
              <a:ext uri="{FF2B5EF4-FFF2-40B4-BE49-F238E27FC236}">
                <a16:creationId xmlns:a16="http://schemas.microsoft.com/office/drawing/2014/main" id="{AB501FB6-1020-1BE4-ABE8-32CC8B2B4200}"/>
              </a:ext>
            </a:extLst>
          </p:cNvPr>
          <p:cNvSpPr/>
          <p:nvPr/>
        </p:nvSpPr>
        <p:spPr>
          <a:xfrm>
            <a:off x="7377709" y="1287769"/>
            <a:ext cx="1326054" cy="766564"/>
          </a:xfrm>
          <a:custGeom>
            <a:avLst/>
            <a:gdLst>
              <a:gd name="connsiteX0" fmla="*/ 688783 w 806456"/>
              <a:gd name="connsiteY0" fmla="*/ 218087 h 490711"/>
              <a:gd name="connsiteX1" fmla="*/ 623055 w 806456"/>
              <a:gd name="connsiteY1" fmla="*/ 111169 h 490711"/>
              <a:gd name="connsiteX2" fmla="*/ 497732 w 806456"/>
              <a:gd name="connsiteY2" fmla="*/ 84878 h 490711"/>
              <a:gd name="connsiteX3" fmla="*/ 341675 w 806456"/>
              <a:gd name="connsiteY3" fmla="*/ 0 h 490711"/>
              <a:gd name="connsiteX4" fmla="*/ 298794 w 806456"/>
              <a:gd name="connsiteY4" fmla="*/ 5031 h 490711"/>
              <a:gd name="connsiteX5" fmla="*/ 156821 w 806456"/>
              <a:gd name="connsiteY5" fmla="*/ 162823 h 490711"/>
              <a:gd name="connsiteX6" fmla="*/ 31499 w 806456"/>
              <a:gd name="connsiteY6" fmla="*/ 227675 h 490711"/>
              <a:gd name="connsiteX7" fmla="*/ 14847 w 806456"/>
              <a:gd name="connsiteY7" fmla="*/ 395940 h 490711"/>
              <a:gd name="connsiteX8" fmla="*/ 152439 w 806456"/>
              <a:gd name="connsiteY8" fmla="*/ 489712 h 490711"/>
              <a:gd name="connsiteX9" fmla="*/ 201691 w 806456"/>
              <a:gd name="connsiteY9" fmla="*/ 489712 h 490711"/>
              <a:gd name="connsiteX10" fmla="*/ 184164 w 806456"/>
              <a:gd name="connsiteY10" fmla="*/ 472185 h 490711"/>
              <a:gd name="connsiteX11" fmla="*/ 152912 w 806456"/>
              <a:gd name="connsiteY11" fmla="*/ 472185 h 490711"/>
              <a:gd name="connsiteX12" fmla="*/ 30806 w 806456"/>
              <a:gd name="connsiteY12" fmla="*/ 388885 h 490711"/>
              <a:gd name="connsiteX13" fmla="*/ 45564 w 806456"/>
              <a:gd name="connsiteY13" fmla="*/ 238148 h 490711"/>
              <a:gd name="connsiteX14" fmla="*/ 157390 w 806456"/>
              <a:gd name="connsiteY14" fmla="*/ 180420 h 490711"/>
              <a:gd name="connsiteX15" fmla="*/ 171947 w 806456"/>
              <a:gd name="connsiteY15" fmla="*/ 179895 h 490711"/>
              <a:gd name="connsiteX16" fmla="*/ 174103 w 806456"/>
              <a:gd name="connsiteY16" fmla="*/ 165487 h 490711"/>
              <a:gd name="connsiteX17" fmla="*/ 302861 w 806456"/>
              <a:gd name="connsiteY17" fmla="*/ 22103 h 490711"/>
              <a:gd name="connsiteX18" fmla="*/ 341640 w 806456"/>
              <a:gd name="connsiteY18" fmla="*/ 17484 h 490711"/>
              <a:gd name="connsiteX19" fmla="*/ 483018 w 806456"/>
              <a:gd name="connsiteY19" fmla="*/ 94421 h 490711"/>
              <a:gd name="connsiteX20" fmla="*/ 489503 w 806456"/>
              <a:gd name="connsiteY20" fmla="*/ 104351 h 490711"/>
              <a:gd name="connsiteX21" fmla="*/ 501133 w 806456"/>
              <a:gd name="connsiteY21" fmla="*/ 102020 h 490711"/>
              <a:gd name="connsiteX22" fmla="*/ 612731 w 806456"/>
              <a:gd name="connsiteY22" fmla="*/ 125323 h 490711"/>
              <a:gd name="connsiteX23" fmla="*/ 671448 w 806456"/>
              <a:gd name="connsiteY23" fmla="*/ 220909 h 490711"/>
              <a:gd name="connsiteX24" fmla="*/ 673508 w 806456"/>
              <a:gd name="connsiteY24" fmla="*/ 233520 h 490711"/>
              <a:gd name="connsiteX25" fmla="*/ 686145 w 806456"/>
              <a:gd name="connsiteY25" fmla="*/ 235413 h 490711"/>
              <a:gd name="connsiteX26" fmla="*/ 787708 w 806456"/>
              <a:gd name="connsiteY26" fmla="*/ 370495 h 490711"/>
              <a:gd name="connsiteX27" fmla="*/ 672999 w 806456"/>
              <a:gd name="connsiteY27" fmla="*/ 473184 h 490711"/>
              <a:gd name="connsiteX28" fmla="*/ 621126 w 806456"/>
              <a:gd name="connsiteY28" fmla="*/ 473184 h 490711"/>
              <a:gd name="connsiteX29" fmla="*/ 603599 w 806456"/>
              <a:gd name="connsiteY29" fmla="*/ 490711 h 490711"/>
              <a:gd name="connsiteX30" fmla="*/ 673008 w 806456"/>
              <a:gd name="connsiteY30" fmla="*/ 490711 h 490711"/>
              <a:gd name="connsiteX31" fmla="*/ 806409 w 806456"/>
              <a:gd name="connsiteY31" fmla="*/ 350161 h 490711"/>
              <a:gd name="connsiteX32" fmla="*/ 688783 w 806456"/>
              <a:gd name="connsiteY32" fmla="*/ 218087 h 49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6456" h="490711">
                <a:moveTo>
                  <a:pt x="688783" y="218087"/>
                </a:moveTo>
                <a:cubicBezTo>
                  <a:pt x="681812" y="175181"/>
                  <a:pt x="658192" y="136759"/>
                  <a:pt x="623055" y="111169"/>
                </a:cubicBezTo>
                <a:cubicBezTo>
                  <a:pt x="586629" y="85648"/>
                  <a:pt x="541344" y="76147"/>
                  <a:pt x="497732" y="84878"/>
                </a:cubicBezTo>
                <a:cubicBezTo>
                  <a:pt x="463331" y="32105"/>
                  <a:pt x="404670" y="200"/>
                  <a:pt x="341675" y="0"/>
                </a:cubicBezTo>
                <a:cubicBezTo>
                  <a:pt x="327233" y="-25"/>
                  <a:pt x="312839" y="1664"/>
                  <a:pt x="298794" y="5031"/>
                </a:cubicBezTo>
                <a:cubicBezTo>
                  <a:pt x="224136" y="24443"/>
                  <a:pt x="168269" y="86537"/>
                  <a:pt x="156821" y="162823"/>
                </a:cubicBezTo>
                <a:cubicBezTo>
                  <a:pt x="107435" y="164553"/>
                  <a:pt x="61433" y="188358"/>
                  <a:pt x="31499" y="227675"/>
                </a:cubicBezTo>
                <a:cubicBezTo>
                  <a:pt x="-3452" y="276859"/>
                  <a:pt x="-9785" y="340859"/>
                  <a:pt x="14847" y="395940"/>
                </a:cubicBezTo>
                <a:cubicBezTo>
                  <a:pt x="39973" y="450124"/>
                  <a:pt x="92819" y="486141"/>
                  <a:pt x="152439" y="489712"/>
                </a:cubicBezTo>
                <a:lnTo>
                  <a:pt x="201691" y="489712"/>
                </a:lnTo>
                <a:lnTo>
                  <a:pt x="184164" y="472185"/>
                </a:lnTo>
                <a:lnTo>
                  <a:pt x="152912" y="472185"/>
                </a:lnTo>
                <a:cubicBezTo>
                  <a:pt x="100041" y="468832"/>
                  <a:pt x="53216" y="436888"/>
                  <a:pt x="30806" y="388885"/>
                </a:cubicBezTo>
                <a:cubicBezTo>
                  <a:pt x="8879" y="339539"/>
                  <a:pt x="14483" y="282303"/>
                  <a:pt x="45564" y="238148"/>
                </a:cubicBezTo>
                <a:cubicBezTo>
                  <a:pt x="72404" y="203238"/>
                  <a:pt x="113387" y="182082"/>
                  <a:pt x="157390" y="180420"/>
                </a:cubicBezTo>
                <a:lnTo>
                  <a:pt x="171947" y="179895"/>
                </a:lnTo>
                <a:lnTo>
                  <a:pt x="174103" y="165487"/>
                </a:lnTo>
                <a:cubicBezTo>
                  <a:pt x="184321" y="96166"/>
                  <a:pt x="235034" y="39691"/>
                  <a:pt x="302861" y="22103"/>
                </a:cubicBezTo>
                <a:cubicBezTo>
                  <a:pt x="315559" y="19036"/>
                  <a:pt x="328577" y="17486"/>
                  <a:pt x="341640" y="17484"/>
                </a:cubicBezTo>
                <a:cubicBezTo>
                  <a:pt x="398759" y="17514"/>
                  <a:pt x="451976" y="46475"/>
                  <a:pt x="483018" y="94421"/>
                </a:cubicBezTo>
                <a:lnTo>
                  <a:pt x="489503" y="104351"/>
                </a:lnTo>
                <a:lnTo>
                  <a:pt x="501133" y="102020"/>
                </a:lnTo>
                <a:cubicBezTo>
                  <a:pt x="539954" y="94254"/>
                  <a:pt x="580262" y="102671"/>
                  <a:pt x="612731" y="125323"/>
                </a:cubicBezTo>
                <a:cubicBezTo>
                  <a:pt x="644059" y="148272"/>
                  <a:pt x="665140" y="182590"/>
                  <a:pt x="671448" y="220909"/>
                </a:cubicBezTo>
                <a:lnTo>
                  <a:pt x="673508" y="233520"/>
                </a:lnTo>
                <a:lnTo>
                  <a:pt x="686145" y="235413"/>
                </a:lnTo>
                <a:cubicBezTo>
                  <a:pt x="751492" y="244670"/>
                  <a:pt x="796963" y="305148"/>
                  <a:pt x="787708" y="370495"/>
                </a:cubicBezTo>
                <a:cubicBezTo>
                  <a:pt x="779551" y="428076"/>
                  <a:pt x="731129" y="471425"/>
                  <a:pt x="672999" y="473184"/>
                </a:cubicBezTo>
                <a:lnTo>
                  <a:pt x="621126" y="473184"/>
                </a:lnTo>
                <a:lnTo>
                  <a:pt x="603599" y="490711"/>
                </a:lnTo>
                <a:lnTo>
                  <a:pt x="673008" y="490711"/>
                </a:lnTo>
                <a:cubicBezTo>
                  <a:pt x="748657" y="488737"/>
                  <a:pt x="808383" y="425811"/>
                  <a:pt x="806409" y="350161"/>
                </a:cubicBezTo>
                <a:cubicBezTo>
                  <a:pt x="804665" y="283339"/>
                  <a:pt x="754958" y="227527"/>
                  <a:pt x="688783" y="218087"/>
                </a:cubicBezTo>
                <a:close/>
              </a:path>
            </a:pathLst>
          </a:custGeom>
          <a:solidFill>
            <a:schemeClr val="accent4">
              <a:lumMod val="40000"/>
              <a:lumOff val="60000"/>
            </a:schemeClr>
          </a:solidFill>
          <a:ln w="33528" cap="flat">
            <a:solidFill>
              <a:srgbClr val="2F5597"/>
            </a:solidFill>
            <a:prstDash val="solid"/>
            <a:miter/>
          </a:ln>
        </p:spPr>
        <p:txBody>
          <a:bodyPr rtlCol="0" anchor="ctr"/>
          <a:lstStyle/>
          <a:p>
            <a:endParaRPr lang="en-US">
              <a:latin typeface="Segoe UI" panose="020B0502040204020203" pitchFamily="34" charset="0"/>
              <a:cs typeface="Segoe UI" panose="020B0502040204020203" pitchFamily="34" charset="0"/>
            </a:endParaRPr>
          </a:p>
        </p:txBody>
      </p:sp>
      <p:pic>
        <p:nvPicPr>
          <p:cNvPr id="52" name="Graphic 51">
            <a:extLst>
              <a:ext uri="{FF2B5EF4-FFF2-40B4-BE49-F238E27FC236}">
                <a16:creationId xmlns:a16="http://schemas.microsoft.com/office/drawing/2014/main" id="{6F218D0D-B96D-2436-023C-F0FAF54CCE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32926" y="1450747"/>
            <a:ext cx="768571" cy="819328"/>
          </a:xfrm>
          <a:prstGeom prst="rect">
            <a:avLst/>
          </a:prstGeom>
        </p:spPr>
      </p:pic>
      <p:pic>
        <p:nvPicPr>
          <p:cNvPr id="13" name="Graphic 12" descr="Box with solid fill">
            <a:extLst>
              <a:ext uri="{FF2B5EF4-FFF2-40B4-BE49-F238E27FC236}">
                <a16:creationId xmlns:a16="http://schemas.microsoft.com/office/drawing/2014/main" id="{D701A208-938F-6BE5-ED44-379E1C65AE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00821" y="1239493"/>
            <a:ext cx="574678" cy="574678"/>
          </a:xfrm>
          <a:prstGeom prst="rect">
            <a:avLst/>
          </a:prstGeom>
        </p:spPr>
      </p:pic>
      <p:cxnSp>
        <p:nvCxnSpPr>
          <p:cNvPr id="36" name="Straight Arrow Connector 35">
            <a:extLst>
              <a:ext uri="{FF2B5EF4-FFF2-40B4-BE49-F238E27FC236}">
                <a16:creationId xmlns:a16="http://schemas.microsoft.com/office/drawing/2014/main" id="{E0283C5A-17D2-3094-656D-63FB3C0EBED5}"/>
              </a:ext>
            </a:extLst>
          </p:cNvPr>
          <p:cNvCxnSpPr>
            <a:cxnSpLocks/>
          </p:cNvCxnSpPr>
          <p:nvPr/>
        </p:nvCxnSpPr>
        <p:spPr>
          <a:xfrm flipH="1">
            <a:off x="6848189" y="2230946"/>
            <a:ext cx="977842" cy="2321720"/>
          </a:xfrm>
          <a:prstGeom prst="straightConnector1">
            <a:avLst/>
          </a:prstGeom>
          <a:ln w="38100">
            <a:solidFill>
              <a:srgbClr val="2F5597"/>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93A3110-8FDD-BB40-BDE9-ECB815189E16}"/>
              </a:ext>
            </a:extLst>
          </p:cNvPr>
          <p:cNvCxnSpPr>
            <a:cxnSpLocks/>
          </p:cNvCxnSpPr>
          <p:nvPr/>
        </p:nvCxnSpPr>
        <p:spPr>
          <a:xfrm flipH="1">
            <a:off x="7000589" y="2328986"/>
            <a:ext cx="977842" cy="2321720"/>
          </a:xfrm>
          <a:prstGeom prst="straightConnector1">
            <a:avLst/>
          </a:prstGeom>
          <a:ln w="38100">
            <a:solidFill>
              <a:srgbClr val="2F559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657E158-00B1-C864-38EF-EF46E8F946EE}"/>
              </a:ext>
            </a:extLst>
          </p:cNvPr>
          <p:cNvCxnSpPr>
            <a:cxnSpLocks/>
          </p:cNvCxnSpPr>
          <p:nvPr/>
        </p:nvCxnSpPr>
        <p:spPr>
          <a:xfrm>
            <a:off x="4818565" y="4424394"/>
            <a:ext cx="6583680" cy="0"/>
          </a:xfrm>
          <a:prstGeom prst="line">
            <a:avLst/>
          </a:prstGeom>
          <a:ln w="9525" cap="flat" cmpd="sng" algn="ctr">
            <a:solidFill>
              <a:srgbClr val="00206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3" name="TextBox 52">
            <a:extLst>
              <a:ext uri="{FF2B5EF4-FFF2-40B4-BE49-F238E27FC236}">
                <a16:creationId xmlns:a16="http://schemas.microsoft.com/office/drawing/2014/main" id="{9C5FE44C-6DED-12B5-E492-DE1E5B0F6A84}"/>
              </a:ext>
            </a:extLst>
          </p:cNvPr>
          <p:cNvSpPr txBox="1"/>
          <p:nvPr/>
        </p:nvSpPr>
        <p:spPr>
          <a:xfrm>
            <a:off x="4411680" y="4479813"/>
            <a:ext cx="12785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1" i="0" u="none" strike="noStrike" kern="1200" cap="none" spc="0" normalizeH="0" baseline="0" noProof="0">
                <a:ln>
                  <a:noFill/>
                </a:ln>
                <a:solidFill>
                  <a:prstClr val="black">
                    <a:lumMod val="65000"/>
                    <a:lumOff val="35000"/>
                  </a:prstClr>
                </a:solidFill>
                <a:effectLst/>
                <a:uLnTx/>
                <a:uFillTx/>
                <a:latin typeface="Segoe UI" panose="020B0502040204020203" pitchFamily="34" charset="0"/>
                <a:cs typeface="Segoe UI" panose="020B0502040204020203" pitchFamily="34" charset="0"/>
              </a:rPr>
              <a:t>STORE 1</a:t>
            </a:r>
          </a:p>
        </p:txBody>
      </p:sp>
      <p:cxnSp>
        <p:nvCxnSpPr>
          <p:cNvPr id="54" name="Straight Arrow Connector 53">
            <a:extLst>
              <a:ext uri="{FF2B5EF4-FFF2-40B4-BE49-F238E27FC236}">
                <a16:creationId xmlns:a16="http://schemas.microsoft.com/office/drawing/2014/main" id="{316614A9-AF2C-88CC-3992-425C702D5357}"/>
              </a:ext>
            </a:extLst>
          </p:cNvPr>
          <p:cNvCxnSpPr>
            <a:cxnSpLocks/>
          </p:cNvCxnSpPr>
          <p:nvPr/>
        </p:nvCxnSpPr>
        <p:spPr>
          <a:xfrm>
            <a:off x="10043862" y="4730196"/>
            <a:ext cx="284063" cy="343603"/>
          </a:xfrm>
          <a:prstGeom prst="straightConnector1">
            <a:avLst/>
          </a:prstGeom>
          <a:ln w="19050">
            <a:solidFill>
              <a:srgbClr val="2F559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52C8A44-A1BC-5CED-BE72-049DD74C5342}"/>
              </a:ext>
            </a:extLst>
          </p:cNvPr>
          <p:cNvCxnSpPr>
            <a:cxnSpLocks/>
          </p:cNvCxnSpPr>
          <p:nvPr/>
        </p:nvCxnSpPr>
        <p:spPr>
          <a:xfrm flipH="1">
            <a:off x="9196194" y="4748932"/>
            <a:ext cx="274764" cy="324868"/>
          </a:xfrm>
          <a:prstGeom prst="straightConnector1">
            <a:avLst/>
          </a:prstGeom>
          <a:ln w="19050">
            <a:solidFill>
              <a:srgbClr val="2F559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DD41BA93-38EE-8A09-CAB9-EBF911280725}"/>
              </a:ext>
            </a:extLst>
          </p:cNvPr>
          <p:cNvSpPr txBox="1"/>
          <p:nvPr/>
        </p:nvSpPr>
        <p:spPr>
          <a:xfrm>
            <a:off x="10372392" y="4477757"/>
            <a:ext cx="12785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1" i="0" u="none" strike="noStrike" kern="1200" cap="none" spc="0" normalizeH="0" baseline="0" noProof="0">
                <a:ln>
                  <a:noFill/>
                </a:ln>
                <a:solidFill>
                  <a:prstClr val="black">
                    <a:lumMod val="65000"/>
                    <a:lumOff val="35000"/>
                  </a:prstClr>
                </a:solidFill>
                <a:effectLst/>
                <a:uLnTx/>
                <a:uFillTx/>
                <a:latin typeface="Segoe UI" panose="020B0502040204020203" pitchFamily="34" charset="0"/>
                <a:cs typeface="Segoe UI" panose="020B0502040204020203" pitchFamily="34" charset="0"/>
              </a:rPr>
              <a:t>STORE 2</a:t>
            </a:r>
          </a:p>
        </p:txBody>
      </p:sp>
      <p:sp>
        <p:nvSpPr>
          <p:cNvPr id="57" name="TextBox 56">
            <a:extLst>
              <a:ext uri="{FF2B5EF4-FFF2-40B4-BE49-F238E27FC236}">
                <a16:creationId xmlns:a16="http://schemas.microsoft.com/office/drawing/2014/main" id="{A0C45EB0-9A8E-16CE-9334-1CD19ED7B091}"/>
              </a:ext>
            </a:extLst>
          </p:cNvPr>
          <p:cNvSpPr txBox="1"/>
          <p:nvPr/>
        </p:nvSpPr>
        <p:spPr>
          <a:xfrm>
            <a:off x="9942928" y="5566326"/>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sp>
        <p:nvSpPr>
          <p:cNvPr id="58" name="TextBox 57">
            <a:extLst>
              <a:ext uri="{FF2B5EF4-FFF2-40B4-BE49-F238E27FC236}">
                <a16:creationId xmlns:a16="http://schemas.microsoft.com/office/drawing/2014/main" id="{54A318A8-0992-5E19-F161-803134E42606}"/>
              </a:ext>
            </a:extLst>
          </p:cNvPr>
          <p:cNvSpPr txBox="1"/>
          <p:nvPr/>
        </p:nvSpPr>
        <p:spPr>
          <a:xfrm>
            <a:off x="8689641" y="5566326"/>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sp>
        <p:nvSpPr>
          <p:cNvPr id="59" name="TextBox 58">
            <a:extLst>
              <a:ext uri="{FF2B5EF4-FFF2-40B4-BE49-F238E27FC236}">
                <a16:creationId xmlns:a16="http://schemas.microsoft.com/office/drawing/2014/main" id="{0190C550-99E7-D72F-7565-2F99B47A39B9}"/>
              </a:ext>
            </a:extLst>
          </p:cNvPr>
          <p:cNvSpPr txBox="1"/>
          <p:nvPr/>
        </p:nvSpPr>
        <p:spPr>
          <a:xfrm>
            <a:off x="5227564" y="5580902"/>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sp>
        <p:nvSpPr>
          <p:cNvPr id="60" name="TextBox 59">
            <a:extLst>
              <a:ext uri="{FF2B5EF4-FFF2-40B4-BE49-F238E27FC236}">
                <a16:creationId xmlns:a16="http://schemas.microsoft.com/office/drawing/2014/main" id="{2C95C57E-7B30-E705-7DCF-099F0AA56A2A}"/>
              </a:ext>
            </a:extLst>
          </p:cNvPr>
          <p:cNvSpPr txBox="1"/>
          <p:nvPr/>
        </p:nvSpPr>
        <p:spPr>
          <a:xfrm>
            <a:off x="6402452" y="5580218"/>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grpSp>
        <p:nvGrpSpPr>
          <p:cNvPr id="63" name="Group 62">
            <a:extLst>
              <a:ext uri="{FF2B5EF4-FFF2-40B4-BE49-F238E27FC236}">
                <a16:creationId xmlns:a16="http://schemas.microsoft.com/office/drawing/2014/main" id="{D63618B9-81EC-9A74-BF61-A08B7A25AAB8}"/>
              </a:ext>
            </a:extLst>
          </p:cNvPr>
          <p:cNvGrpSpPr/>
          <p:nvPr/>
        </p:nvGrpSpPr>
        <p:grpSpPr>
          <a:xfrm>
            <a:off x="5451222" y="4831405"/>
            <a:ext cx="533599" cy="856777"/>
            <a:chOff x="4653705" y="2369542"/>
            <a:chExt cx="939103" cy="1509346"/>
          </a:xfrm>
        </p:grpSpPr>
        <p:pic>
          <p:nvPicPr>
            <p:cNvPr id="64" name="Graphic 63" descr="Monitor with solid fill">
              <a:extLst>
                <a:ext uri="{FF2B5EF4-FFF2-40B4-BE49-F238E27FC236}">
                  <a16:creationId xmlns:a16="http://schemas.microsoft.com/office/drawing/2014/main" id="{B081DDC5-1893-4309-94AA-1C6DD27210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78408" y="2964488"/>
              <a:ext cx="914400" cy="914400"/>
            </a:xfrm>
            <a:prstGeom prst="rect">
              <a:avLst/>
            </a:prstGeom>
          </p:spPr>
        </p:pic>
        <p:pic>
          <p:nvPicPr>
            <p:cNvPr id="65" name="Graphic 64" descr="Server with solid fill">
              <a:extLst>
                <a:ext uri="{FF2B5EF4-FFF2-40B4-BE49-F238E27FC236}">
                  <a16:creationId xmlns:a16="http://schemas.microsoft.com/office/drawing/2014/main" id="{F54834E2-24FF-E9C1-D8F8-A85FA88AD16D}"/>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3624" t="-2810" r="3624" b="29435"/>
            <a:stretch/>
          </p:blipFill>
          <p:spPr>
            <a:xfrm>
              <a:off x="4653705" y="2369542"/>
              <a:ext cx="914400" cy="670939"/>
            </a:xfrm>
            <a:prstGeom prst="rect">
              <a:avLst/>
            </a:prstGeom>
          </p:spPr>
        </p:pic>
      </p:grpSp>
      <p:grpSp>
        <p:nvGrpSpPr>
          <p:cNvPr id="66" name="Group 65">
            <a:extLst>
              <a:ext uri="{FF2B5EF4-FFF2-40B4-BE49-F238E27FC236}">
                <a16:creationId xmlns:a16="http://schemas.microsoft.com/office/drawing/2014/main" id="{E63A6F03-76D1-4BA7-4E0B-A12D2CF85DCF}"/>
              </a:ext>
            </a:extLst>
          </p:cNvPr>
          <p:cNvGrpSpPr/>
          <p:nvPr/>
        </p:nvGrpSpPr>
        <p:grpSpPr>
          <a:xfrm>
            <a:off x="6618778" y="4832984"/>
            <a:ext cx="533599" cy="856777"/>
            <a:chOff x="4653705" y="2369542"/>
            <a:chExt cx="939103" cy="1509346"/>
          </a:xfrm>
        </p:grpSpPr>
        <p:pic>
          <p:nvPicPr>
            <p:cNvPr id="67" name="Graphic 66" descr="Monitor with solid fill">
              <a:extLst>
                <a:ext uri="{FF2B5EF4-FFF2-40B4-BE49-F238E27FC236}">
                  <a16:creationId xmlns:a16="http://schemas.microsoft.com/office/drawing/2014/main" id="{3BD32929-0685-8A36-F50F-5B0CEDD4FA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78408" y="2964488"/>
              <a:ext cx="914400" cy="914400"/>
            </a:xfrm>
            <a:prstGeom prst="rect">
              <a:avLst/>
            </a:prstGeom>
          </p:spPr>
        </p:pic>
        <p:pic>
          <p:nvPicPr>
            <p:cNvPr id="68" name="Graphic 67" descr="Server with solid fill">
              <a:extLst>
                <a:ext uri="{FF2B5EF4-FFF2-40B4-BE49-F238E27FC236}">
                  <a16:creationId xmlns:a16="http://schemas.microsoft.com/office/drawing/2014/main" id="{C214D075-2FAE-B206-576B-DD771AFA474D}"/>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3624" t="-2810" r="3624" b="29435"/>
            <a:stretch/>
          </p:blipFill>
          <p:spPr>
            <a:xfrm>
              <a:off x="4653705" y="2369542"/>
              <a:ext cx="914400" cy="670939"/>
            </a:xfrm>
            <a:prstGeom prst="rect">
              <a:avLst/>
            </a:prstGeom>
          </p:spPr>
        </p:pic>
      </p:grpSp>
      <p:pic>
        <p:nvPicPr>
          <p:cNvPr id="69" name="Graphic 68" descr="Monitor with solid fill">
            <a:extLst>
              <a:ext uri="{FF2B5EF4-FFF2-40B4-BE49-F238E27FC236}">
                <a16:creationId xmlns:a16="http://schemas.microsoft.com/office/drawing/2014/main" id="{340A4C06-5CB1-6CC6-BB05-72E9909AE8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20554" y="5080158"/>
            <a:ext cx="519563" cy="519057"/>
          </a:xfrm>
          <a:prstGeom prst="rect">
            <a:avLst/>
          </a:prstGeom>
        </p:spPr>
      </p:pic>
      <p:pic>
        <p:nvPicPr>
          <p:cNvPr id="70" name="Graphic 69" descr="Server with solid fill">
            <a:extLst>
              <a:ext uri="{FF2B5EF4-FFF2-40B4-BE49-F238E27FC236}">
                <a16:creationId xmlns:a16="http://schemas.microsoft.com/office/drawing/2014/main" id="{753F63C8-B66D-812A-1326-7ECAB0E1129E}"/>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3624" t="-2810" r="3624" b="29435"/>
          <a:stretch/>
        </p:blipFill>
        <p:spPr>
          <a:xfrm>
            <a:off x="9505584" y="4481457"/>
            <a:ext cx="519563" cy="380857"/>
          </a:xfrm>
          <a:prstGeom prst="rect">
            <a:avLst/>
          </a:prstGeom>
        </p:spPr>
      </p:pic>
      <p:pic>
        <p:nvPicPr>
          <p:cNvPr id="71" name="Graphic 70" descr="Monitor with solid fill">
            <a:extLst>
              <a:ext uri="{FF2B5EF4-FFF2-40B4-BE49-F238E27FC236}">
                <a16:creationId xmlns:a16="http://schemas.microsoft.com/office/drawing/2014/main" id="{90BCCB2E-A385-8D3B-8F99-0726B552008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36836" y="5080158"/>
            <a:ext cx="519563" cy="519057"/>
          </a:xfrm>
          <a:prstGeom prst="rect">
            <a:avLst/>
          </a:prstGeom>
        </p:spPr>
      </p:pic>
      <p:pic>
        <p:nvPicPr>
          <p:cNvPr id="73" name="Graphic 72" descr="Download from cloud outline">
            <a:extLst>
              <a:ext uri="{FF2B5EF4-FFF2-40B4-BE49-F238E27FC236}">
                <a16:creationId xmlns:a16="http://schemas.microsoft.com/office/drawing/2014/main" id="{F883902C-C94C-073C-B9BA-0DEFFC1D8E9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487135" y="1138893"/>
            <a:ext cx="1337158" cy="1337158"/>
          </a:xfrm>
          <a:prstGeom prst="rect">
            <a:avLst/>
          </a:prstGeom>
        </p:spPr>
      </p:pic>
      <p:sp>
        <p:nvSpPr>
          <p:cNvPr id="2" name="TextBox 1">
            <a:extLst>
              <a:ext uri="{FF2B5EF4-FFF2-40B4-BE49-F238E27FC236}">
                <a16:creationId xmlns:a16="http://schemas.microsoft.com/office/drawing/2014/main" id="{E6C0991E-38F8-2BA3-FFAC-754DE81A72E6}"/>
              </a:ext>
            </a:extLst>
          </p:cNvPr>
          <p:cNvSpPr txBox="1"/>
          <p:nvPr/>
        </p:nvSpPr>
        <p:spPr>
          <a:xfrm>
            <a:off x="6674170" y="5214853"/>
            <a:ext cx="416189" cy="338554"/>
          </a:xfrm>
          <a:prstGeom prst="rect">
            <a:avLst/>
          </a:prstGeom>
          <a:noFill/>
        </p:spPr>
        <p:txBody>
          <a:bodyPr wrap="square" lIns="91440" tIns="45720" rIns="91440" bIns="45720" rtlCol="0" anchor="t">
            <a:spAutoFit/>
          </a:bodyPr>
          <a:lstStyle/>
          <a:p>
            <a:pPr algn="ctr"/>
            <a:r>
              <a:rPr lang="en-US" sz="1600">
                <a:latin typeface="Segoe UI" panose="020B0502040204020203" pitchFamily="34" charset="0"/>
                <a:cs typeface="Segoe UI" panose="020B0502040204020203" pitchFamily="34" charset="0"/>
              </a:rPr>
              <a:t>15</a:t>
            </a:r>
          </a:p>
        </p:txBody>
      </p:sp>
      <p:sp>
        <p:nvSpPr>
          <p:cNvPr id="5" name="TextBox 4">
            <a:extLst>
              <a:ext uri="{FF2B5EF4-FFF2-40B4-BE49-F238E27FC236}">
                <a16:creationId xmlns:a16="http://schemas.microsoft.com/office/drawing/2014/main" id="{A79E395E-BB00-5CD8-B2D3-533309693769}"/>
              </a:ext>
            </a:extLst>
          </p:cNvPr>
          <p:cNvSpPr txBox="1"/>
          <p:nvPr/>
        </p:nvSpPr>
        <p:spPr>
          <a:xfrm>
            <a:off x="5516944" y="5213643"/>
            <a:ext cx="416189" cy="338554"/>
          </a:xfrm>
          <a:prstGeom prst="rect">
            <a:avLst/>
          </a:prstGeom>
          <a:noFill/>
        </p:spPr>
        <p:txBody>
          <a:bodyPr wrap="square" lIns="91440" tIns="45720" rIns="91440" bIns="45720" rtlCol="0" anchor="t">
            <a:spAutoFit/>
          </a:bodyPr>
          <a:lstStyle/>
          <a:p>
            <a:pPr algn="ctr"/>
            <a:r>
              <a:rPr lang="en-US" sz="1600">
                <a:latin typeface="Segoe UI" panose="020B0502040204020203" pitchFamily="34" charset="0"/>
                <a:cs typeface="Segoe UI" panose="020B0502040204020203" pitchFamily="34" charset="0"/>
              </a:rPr>
              <a:t>10</a:t>
            </a:r>
          </a:p>
        </p:txBody>
      </p:sp>
      <p:graphicFrame>
        <p:nvGraphicFramePr>
          <p:cNvPr id="6" name="Table 5">
            <a:extLst>
              <a:ext uri="{FF2B5EF4-FFF2-40B4-BE49-F238E27FC236}">
                <a16:creationId xmlns:a16="http://schemas.microsoft.com/office/drawing/2014/main" id="{2081F960-729A-016C-F53D-C1885D7579F5}"/>
              </a:ext>
            </a:extLst>
          </p:cNvPr>
          <p:cNvGraphicFramePr>
            <a:graphicFrameLocks noGrp="1"/>
          </p:cNvGraphicFramePr>
          <p:nvPr/>
        </p:nvGraphicFramePr>
        <p:xfrm>
          <a:off x="4613659" y="2405585"/>
          <a:ext cx="2524684" cy="876878"/>
        </p:xfrm>
        <a:graphic>
          <a:graphicData uri="http://schemas.openxmlformats.org/drawingml/2006/table">
            <a:tbl>
              <a:tblPr firstRow="1" bandRow="1">
                <a:tableStyleId>{5C22544A-7EE6-4342-B048-85BDC9FD1C3A}</a:tableStyleId>
              </a:tblPr>
              <a:tblGrid>
                <a:gridCol w="631171">
                  <a:extLst>
                    <a:ext uri="{9D8B030D-6E8A-4147-A177-3AD203B41FA5}">
                      <a16:colId xmlns:a16="http://schemas.microsoft.com/office/drawing/2014/main" val="1465948854"/>
                    </a:ext>
                  </a:extLst>
                </a:gridCol>
                <a:gridCol w="631171">
                  <a:extLst>
                    <a:ext uri="{9D8B030D-6E8A-4147-A177-3AD203B41FA5}">
                      <a16:colId xmlns:a16="http://schemas.microsoft.com/office/drawing/2014/main" val="2319295699"/>
                    </a:ext>
                  </a:extLst>
                </a:gridCol>
                <a:gridCol w="631171">
                  <a:extLst>
                    <a:ext uri="{9D8B030D-6E8A-4147-A177-3AD203B41FA5}">
                      <a16:colId xmlns:a16="http://schemas.microsoft.com/office/drawing/2014/main" val="1973446745"/>
                    </a:ext>
                  </a:extLst>
                </a:gridCol>
                <a:gridCol w="631171">
                  <a:extLst>
                    <a:ext uri="{9D8B030D-6E8A-4147-A177-3AD203B41FA5}">
                      <a16:colId xmlns:a16="http://schemas.microsoft.com/office/drawing/2014/main" val="142055116"/>
                    </a:ext>
                  </a:extLst>
                </a:gridCol>
              </a:tblGrid>
              <a:tr h="267278">
                <a:tc>
                  <a:txBody>
                    <a:bodyPr/>
                    <a:lstStyle/>
                    <a:p>
                      <a:pPr algn="ctr"/>
                      <a:r>
                        <a:rPr lang="en-US" sz="1100" b="0">
                          <a:latin typeface="+mj-lt"/>
                        </a:rPr>
                        <a:t>POS</a:t>
                      </a:r>
                    </a:p>
                  </a:txBody>
                  <a:tcPr/>
                </a:tc>
                <a:tc>
                  <a:txBody>
                    <a:bodyPr/>
                    <a:lstStyle/>
                    <a:p>
                      <a:pPr algn="ctr"/>
                      <a:r>
                        <a:rPr lang="en-US" sz="1100" b="0">
                          <a:latin typeface="+mj-lt"/>
                        </a:rPr>
                        <a:t>Created</a:t>
                      </a:r>
                    </a:p>
                  </a:txBody>
                  <a:tcPr/>
                </a:tc>
                <a:tc>
                  <a:txBody>
                    <a:bodyPr/>
                    <a:lstStyle/>
                    <a:p>
                      <a:pPr algn="ctr"/>
                      <a:r>
                        <a:rPr lang="en-US" sz="1100" b="0">
                          <a:latin typeface="+mj-lt"/>
                        </a:rPr>
                        <a:t>Inform.</a:t>
                      </a:r>
                    </a:p>
                  </a:txBody>
                  <a:tcPr/>
                </a:tc>
                <a:tc>
                  <a:txBody>
                    <a:bodyPr/>
                    <a:lstStyle/>
                    <a:p>
                      <a:pPr algn="ctr"/>
                      <a:r>
                        <a:rPr lang="en-US" sz="1100" b="0">
                          <a:latin typeface="+mj-lt"/>
                        </a:rPr>
                        <a:t>Import.</a:t>
                      </a:r>
                    </a:p>
                  </a:txBody>
                  <a:tcPr/>
                </a:tc>
                <a:extLst>
                  <a:ext uri="{0D108BD9-81ED-4DB2-BD59-A6C34878D82A}">
                    <a16:rowId xmlns:a16="http://schemas.microsoft.com/office/drawing/2014/main" val="1332774942"/>
                  </a:ext>
                </a:extLst>
              </a:tr>
              <a:tr h="251458">
                <a:tc>
                  <a:txBody>
                    <a:bodyPr/>
                    <a:lstStyle/>
                    <a:p>
                      <a:pPr algn="ctr"/>
                      <a:r>
                        <a:rPr lang="en-US" sz="1400" b="0">
                          <a:latin typeface="+mj-lt"/>
                        </a:rPr>
                        <a:t>10</a:t>
                      </a:r>
                    </a:p>
                  </a:txBody>
                  <a:tcPr/>
                </a:tc>
                <a:tc>
                  <a:txBody>
                    <a:bodyPr/>
                    <a:lstStyle/>
                    <a:p>
                      <a:pPr algn="ctr"/>
                      <a:r>
                        <a:rPr lang="en-US" sz="1400" b="0">
                          <a:latin typeface="+mj-lt"/>
                        </a:rPr>
                        <a:t>X</a:t>
                      </a:r>
                    </a:p>
                  </a:txBody>
                  <a:tcPr/>
                </a:tc>
                <a:tc>
                  <a:txBody>
                    <a:bodyPr/>
                    <a:lstStyle/>
                    <a:p>
                      <a:pPr algn="ctr"/>
                      <a:endParaRPr lang="en-US" sz="1400" b="0">
                        <a:latin typeface="+mj-lt"/>
                      </a:endParaRPr>
                    </a:p>
                  </a:txBody>
                  <a:tcPr/>
                </a:tc>
                <a:tc>
                  <a:txBody>
                    <a:bodyPr/>
                    <a:lstStyle/>
                    <a:p>
                      <a:pPr algn="ctr"/>
                      <a:endParaRPr lang="en-US" sz="1400" b="0">
                        <a:latin typeface="+mj-lt"/>
                      </a:endParaRPr>
                    </a:p>
                  </a:txBody>
                  <a:tcPr/>
                </a:tc>
                <a:extLst>
                  <a:ext uri="{0D108BD9-81ED-4DB2-BD59-A6C34878D82A}">
                    <a16:rowId xmlns:a16="http://schemas.microsoft.com/office/drawing/2014/main" val="653456381"/>
                  </a:ext>
                </a:extLst>
              </a:tr>
              <a:tr h="255691">
                <a:tc>
                  <a:txBody>
                    <a:bodyPr/>
                    <a:lstStyle/>
                    <a:p>
                      <a:pPr algn="ctr"/>
                      <a:r>
                        <a:rPr lang="en-US" sz="1400" b="0">
                          <a:latin typeface="+mj-lt"/>
                        </a:rPr>
                        <a:t>15</a:t>
                      </a:r>
                    </a:p>
                  </a:txBody>
                  <a:tcPr/>
                </a:tc>
                <a:tc>
                  <a:txBody>
                    <a:bodyPr/>
                    <a:lstStyle/>
                    <a:p>
                      <a:pPr algn="ctr"/>
                      <a:r>
                        <a:rPr lang="en-US" sz="1400" b="0">
                          <a:latin typeface="+mj-lt"/>
                        </a:rPr>
                        <a:t>X</a:t>
                      </a:r>
                    </a:p>
                  </a:txBody>
                  <a:tcPr/>
                </a:tc>
                <a:tc>
                  <a:txBody>
                    <a:bodyPr/>
                    <a:lstStyle/>
                    <a:p>
                      <a:pPr algn="ctr"/>
                      <a:r>
                        <a:rPr lang="en-US" sz="1400" b="0">
                          <a:latin typeface="+mj-lt"/>
                        </a:rPr>
                        <a:t>X</a:t>
                      </a:r>
                    </a:p>
                  </a:txBody>
                  <a:tcPr/>
                </a:tc>
                <a:tc>
                  <a:txBody>
                    <a:bodyPr/>
                    <a:lstStyle/>
                    <a:p>
                      <a:pPr algn="ctr"/>
                      <a:endParaRPr lang="en-US" sz="1400" b="0" dirty="0">
                        <a:latin typeface="+mj-lt"/>
                      </a:endParaRPr>
                    </a:p>
                  </a:txBody>
                  <a:tcPr/>
                </a:tc>
                <a:extLst>
                  <a:ext uri="{0D108BD9-81ED-4DB2-BD59-A6C34878D82A}">
                    <a16:rowId xmlns:a16="http://schemas.microsoft.com/office/drawing/2014/main" val="1025683737"/>
                  </a:ext>
                </a:extLst>
              </a:tr>
            </a:tbl>
          </a:graphicData>
        </a:graphic>
      </p:graphicFrame>
      <p:sp>
        <p:nvSpPr>
          <p:cNvPr id="7" name="Title 2">
            <a:extLst>
              <a:ext uri="{FF2B5EF4-FFF2-40B4-BE49-F238E27FC236}">
                <a16:creationId xmlns:a16="http://schemas.microsoft.com/office/drawing/2014/main" id="{DEEB8CA4-A017-6703-B8D5-47BC263F3EC9}"/>
              </a:ext>
            </a:extLst>
          </p:cNvPr>
          <p:cNvSpPr txBox="1">
            <a:spLocks/>
          </p:cNvSpPr>
          <p:nvPr/>
        </p:nvSpPr>
        <p:spPr>
          <a:xfrm>
            <a:off x="343802" y="243435"/>
            <a:ext cx="11504395" cy="58863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000" b="1" kern="1200">
                <a:solidFill>
                  <a:srgbClr val="361D5C"/>
                </a:solidFill>
                <a:latin typeface="Segoe UI" panose="020B0502040204020203" pitchFamily="34" charset="0"/>
                <a:ea typeface="+mj-ea"/>
                <a:cs typeface="Segoe UI" panose="020B0502040204020203" pitchFamily="34" charset="0"/>
              </a:defRPr>
            </a:lvl1pPr>
          </a:lstStyle>
          <a:p>
            <a:r>
              <a:rPr lang="en-US">
                <a:solidFill>
                  <a:srgbClr val="FDD89E"/>
                </a:solidFill>
              </a:rPr>
              <a:t>Offline POS -  Web Repl. Using Azure Storage</a:t>
            </a:r>
            <a:endParaRPr lang="en-US" dirty="0"/>
          </a:p>
        </p:txBody>
      </p:sp>
    </p:spTree>
    <p:extLst>
      <p:ext uri="{BB962C8B-B14F-4D97-AF65-F5344CB8AC3E}">
        <p14:creationId xmlns:p14="http://schemas.microsoft.com/office/powerpoint/2010/main" val="13211185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C43AE3-65F0-516E-8746-BB09FBCAC154}"/>
              </a:ext>
            </a:extLst>
          </p:cNvPr>
          <p:cNvSpPr>
            <a:spLocks noGrp="1"/>
          </p:cNvSpPr>
          <p:nvPr>
            <p:ph type="body" sz="quarter" idx="12"/>
          </p:nvPr>
        </p:nvSpPr>
        <p:spPr/>
        <p:txBody>
          <a:bodyPr lIns="91440" tIns="45720" rIns="91440" bIns="45720" anchor="t">
            <a:noAutofit/>
          </a:bodyPr>
          <a:lstStyle/>
          <a:p>
            <a:pPr marL="0" indent="0">
              <a:buNone/>
            </a:pPr>
            <a:r>
              <a:rPr lang="en-US" b="1">
                <a:solidFill>
                  <a:schemeClr val="bg2">
                    <a:lumMod val="50000"/>
                  </a:schemeClr>
                </a:solidFill>
              </a:rPr>
              <a:t>Azure Storage Account </a:t>
            </a:r>
          </a:p>
          <a:p>
            <a:pPr lvl="1"/>
            <a:r>
              <a:rPr lang="en-US" sz="1900">
                <a:solidFill>
                  <a:schemeClr val="bg2">
                    <a:lumMod val="50000"/>
                  </a:schemeClr>
                </a:solidFill>
                <a:latin typeface="Segoe UI" panose="020B0502040204020203" pitchFamily="34" charset="0"/>
                <a:cs typeface="Segoe UI" panose="020B0502040204020203" pitchFamily="34" charset="0"/>
              </a:rPr>
              <a:t>Owned by customer</a:t>
            </a:r>
          </a:p>
          <a:p>
            <a:pPr marL="0" indent="0">
              <a:buNone/>
            </a:pPr>
            <a:r>
              <a:rPr lang="en-US" b="1">
                <a:solidFill>
                  <a:schemeClr val="bg2">
                    <a:lumMod val="50000"/>
                  </a:schemeClr>
                </a:solidFill>
              </a:rPr>
              <a:t>Scheduler Replication Job</a:t>
            </a:r>
          </a:p>
          <a:p>
            <a:pPr lvl="1"/>
            <a:r>
              <a:rPr lang="en-US" sz="1900">
                <a:solidFill>
                  <a:schemeClr val="bg2">
                    <a:lumMod val="50000"/>
                  </a:schemeClr>
                </a:solidFill>
                <a:latin typeface="Segoe UI" panose="020B0502040204020203" pitchFamily="34" charset="0"/>
                <a:cs typeface="Segoe UI" panose="020B0502040204020203" pitchFamily="34" charset="0"/>
              </a:rPr>
              <a:t>Creates a package</a:t>
            </a:r>
          </a:p>
          <a:p>
            <a:pPr lvl="1"/>
            <a:r>
              <a:rPr lang="en-US" sz="1900">
                <a:solidFill>
                  <a:schemeClr val="bg2">
                    <a:lumMod val="50000"/>
                  </a:schemeClr>
                </a:solidFill>
                <a:latin typeface="Segoe UI" panose="020B0502040204020203" pitchFamily="34" charset="0"/>
                <a:cs typeface="Segoe UI" panose="020B0502040204020203" pitchFamily="34" charset="0"/>
              </a:rPr>
              <a:t>Registers destinations</a:t>
            </a:r>
          </a:p>
          <a:p>
            <a:pPr marL="0" indent="0">
              <a:buNone/>
            </a:pPr>
            <a:r>
              <a:rPr lang="en-US" b="1">
                <a:solidFill>
                  <a:schemeClr val="bg2">
                    <a:lumMod val="50000"/>
                  </a:schemeClr>
                </a:solidFill>
              </a:rPr>
              <a:t>POS inquires about data for that POS</a:t>
            </a:r>
          </a:p>
          <a:p>
            <a:pPr lvl="1"/>
            <a:r>
              <a:rPr lang="en-US" sz="1900">
                <a:solidFill>
                  <a:schemeClr val="bg2">
                    <a:lumMod val="50000"/>
                  </a:schemeClr>
                </a:solidFill>
                <a:latin typeface="Segoe UI" panose="020B0502040204020203" pitchFamily="34" charset="0"/>
                <a:cs typeface="Segoe UI" panose="020B0502040204020203" pitchFamily="34" charset="0"/>
              </a:rPr>
              <a:t>POS fetches package information from HO</a:t>
            </a:r>
          </a:p>
          <a:p>
            <a:pPr marL="0" indent="0">
              <a:buNone/>
            </a:pPr>
            <a:r>
              <a:rPr lang="en-US" b="1"/>
              <a:t>POS fetches the package from Azure Storage Account</a:t>
            </a:r>
          </a:p>
        </p:txBody>
      </p:sp>
      <p:sp>
        <p:nvSpPr>
          <p:cNvPr id="3" name="Title 2">
            <a:extLst>
              <a:ext uri="{FF2B5EF4-FFF2-40B4-BE49-F238E27FC236}">
                <a16:creationId xmlns:a16="http://schemas.microsoft.com/office/drawing/2014/main" id="{7380502A-F104-8314-5552-6A4B35B6D1DD}"/>
              </a:ext>
            </a:extLst>
          </p:cNvPr>
          <p:cNvSpPr>
            <a:spLocks noGrp="1"/>
          </p:cNvSpPr>
          <p:nvPr>
            <p:ph type="title"/>
          </p:nvPr>
        </p:nvSpPr>
        <p:spPr/>
        <p:txBody>
          <a:bodyPr/>
          <a:lstStyle/>
          <a:p>
            <a:r>
              <a:rPr lang="en-US" dirty="0"/>
              <a:t>Offline POS history</a:t>
            </a:r>
          </a:p>
        </p:txBody>
      </p:sp>
      <p:sp>
        <p:nvSpPr>
          <p:cNvPr id="45" name="TextBox 44">
            <a:extLst>
              <a:ext uri="{FF2B5EF4-FFF2-40B4-BE49-F238E27FC236}">
                <a16:creationId xmlns:a16="http://schemas.microsoft.com/office/drawing/2014/main" id="{FAC6CE70-4ADA-C13C-E869-52A693012B37}"/>
              </a:ext>
            </a:extLst>
          </p:cNvPr>
          <p:cNvSpPr txBox="1"/>
          <p:nvPr/>
        </p:nvSpPr>
        <p:spPr>
          <a:xfrm>
            <a:off x="4970685" y="1381257"/>
            <a:ext cx="24868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HEAD OFFICE IN </a:t>
            </a:r>
            <a:br>
              <a:rPr kumimoji="0" lang="en-U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br>
            <a:r>
              <a:rPr kumimoji="0" lang="en-U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BC SaaS</a:t>
            </a:r>
            <a:endParaRPr kumimoji="0" lang="en-I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endParaRPr>
          </a:p>
        </p:txBody>
      </p:sp>
      <p:sp>
        <p:nvSpPr>
          <p:cNvPr id="50" name="Freeform: Shape 49">
            <a:extLst>
              <a:ext uri="{FF2B5EF4-FFF2-40B4-BE49-F238E27FC236}">
                <a16:creationId xmlns:a16="http://schemas.microsoft.com/office/drawing/2014/main" id="{AB501FB6-1020-1BE4-ABE8-32CC8B2B4200}"/>
              </a:ext>
            </a:extLst>
          </p:cNvPr>
          <p:cNvSpPr/>
          <p:nvPr/>
        </p:nvSpPr>
        <p:spPr>
          <a:xfrm>
            <a:off x="7377709" y="1287769"/>
            <a:ext cx="1326054" cy="766564"/>
          </a:xfrm>
          <a:custGeom>
            <a:avLst/>
            <a:gdLst>
              <a:gd name="connsiteX0" fmla="*/ 688783 w 806456"/>
              <a:gd name="connsiteY0" fmla="*/ 218087 h 490711"/>
              <a:gd name="connsiteX1" fmla="*/ 623055 w 806456"/>
              <a:gd name="connsiteY1" fmla="*/ 111169 h 490711"/>
              <a:gd name="connsiteX2" fmla="*/ 497732 w 806456"/>
              <a:gd name="connsiteY2" fmla="*/ 84878 h 490711"/>
              <a:gd name="connsiteX3" fmla="*/ 341675 w 806456"/>
              <a:gd name="connsiteY3" fmla="*/ 0 h 490711"/>
              <a:gd name="connsiteX4" fmla="*/ 298794 w 806456"/>
              <a:gd name="connsiteY4" fmla="*/ 5031 h 490711"/>
              <a:gd name="connsiteX5" fmla="*/ 156821 w 806456"/>
              <a:gd name="connsiteY5" fmla="*/ 162823 h 490711"/>
              <a:gd name="connsiteX6" fmla="*/ 31499 w 806456"/>
              <a:gd name="connsiteY6" fmla="*/ 227675 h 490711"/>
              <a:gd name="connsiteX7" fmla="*/ 14847 w 806456"/>
              <a:gd name="connsiteY7" fmla="*/ 395940 h 490711"/>
              <a:gd name="connsiteX8" fmla="*/ 152439 w 806456"/>
              <a:gd name="connsiteY8" fmla="*/ 489712 h 490711"/>
              <a:gd name="connsiteX9" fmla="*/ 201691 w 806456"/>
              <a:gd name="connsiteY9" fmla="*/ 489712 h 490711"/>
              <a:gd name="connsiteX10" fmla="*/ 184164 w 806456"/>
              <a:gd name="connsiteY10" fmla="*/ 472185 h 490711"/>
              <a:gd name="connsiteX11" fmla="*/ 152912 w 806456"/>
              <a:gd name="connsiteY11" fmla="*/ 472185 h 490711"/>
              <a:gd name="connsiteX12" fmla="*/ 30806 w 806456"/>
              <a:gd name="connsiteY12" fmla="*/ 388885 h 490711"/>
              <a:gd name="connsiteX13" fmla="*/ 45564 w 806456"/>
              <a:gd name="connsiteY13" fmla="*/ 238148 h 490711"/>
              <a:gd name="connsiteX14" fmla="*/ 157390 w 806456"/>
              <a:gd name="connsiteY14" fmla="*/ 180420 h 490711"/>
              <a:gd name="connsiteX15" fmla="*/ 171947 w 806456"/>
              <a:gd name="connsiteY15" fmla="*/ 179895 h 490711"/>
              <a:gd name="connsiteX16" fmla="*/ 174103 w 806456"/>
              <a:gd name="connsiteY16" fmla="*/ 165487 h 490711"/>
              <a:gd name="connsiteX17" fmla="*/ 302861 w 806456"/>
              <a:gd name="connsiteY17" fmla="*/ 22103 h 490711"/>
              <a:gd name="connsiteX18" fmla="*/ 341640 w 806456"/>
              <a:gd name="connsiteY18" fmla="*/ 17484 h 490711"/>
              <a:gd name="connsiteX19" fmla="*/ 483018 w 806456"/>
              <a:gd name="connsiteY19" fmla="*/ 94421 h 490711"/>
              <a:gd name="connsiteX20" fmla="*/ 489503 w 806456"/>
              <a:gd name="connsiteY20" fmla="*/ 104351 h 490711"/>
              <a:gd name="connsiteX21" fmla="*/ 501133 w 806456"/>
              <a:gd name="connsiteY21" fmla="*/ 102020 h 490711"/>
              <a:gd name="connsiteX22" fmla="*/ 612731 w 806456"/>
              <a:gd name="connsiteY22" fmla="*/ 125323 h 490711"/>
              <a:gd name="connsiteX23" fmla="*/ 671448 w 806456"/>
              <a:gd name="connsiteY23" fmla="*/ 220909 h 490711"/>
              <a:gd name="connsiteX24" fmla="*/ 673508 w 806456"/>
              <a:gd name="connsiteY24" fmla="*/ 233520 h 490711"/>
              <a:gd name="connsiteX25" fmla="*/ 686145 w 806456"/>
              <a:gd name="connsiteY25" fmla="*/ 235413 h 490711"/>
              <a:gd name="connsiteX26" fmla="*/ 787708 w 806456"/>
              <a:gd name="connsiteY26" fmla="*/ 370495 h 490711"/>
              <a:gd name="connsiteX27" fmla="*/ 672999 w 806456"/>
              <a:gd name="connsiteY27" fmla="*/ 473184 h 490711"/>
              <a:gd name="connsiteX28" fmla="*/ 621126 w 806456"/>
              <a:gd name="connsiteY28" fmla="*/ 473184 h 490711"/>
              <a:gd name="connsiteX29" fmla="*/ 603599 w 806456"/>
              <a:gd name="connsiteY29" fmla="*/ 490711 h 490711"/>
              <a:gd name="connsiteX30" fmla="*/ 673008 w 806456"/>
              <a:gd name="connsiteY30" fmla="*/ 490711 h 490711"/>
              <a:gd name="connsiteX31" fmla="*/ 806409 w 806456"/>
              <a:gd name="connsiteY31" fmla="*/ 350161 h 490711"/>
              <a:gd name="connsiteX32" fmla="*/ 688783 w 806456"/>
              <a:gd name="connsiteY32" fmla="*/ 218087 h 49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6456" h="490711">
                <a:moveTo>
                  <a:pt x="688783" y="218087"/>
                </a:moveTo>
                <a:cubicBezTo>
                  <a:pt x="681812" y="175181"/>
                  <a:pt x="658192" y="136759"/>
                  <a:pt x="623055" y="111169"/>
                </a:cubicBezTo>
                <a:cubicBezTo>
                  <a:pt x="586629" y="85648"/>
                  <a:pt x="541344" y="76147"/>
                  <a:pt x="497732" y="84878"/>
                </a:cubicBezTo>
                <a:cubicBezTo>
                  <a:pt x="463331" y="32105"/>
                  <a:pt x="404670" y="200"/>
                  <a:pt x="341675" y="0"/>
                </a:cubicBezTo>
                <a:cubicBezTo>
                  <a:pt x="327233" y="-25"/>
                  <a:pt x="312839" y="1664"/>
                  <a:pt x="298794" y="5031"/>
                </a:cubicBezTo>
                <a:cubicBezTo>
                  <a:pt x="224136" y="24443"/>
                  <a:pt x="168269" y="86537"/>
                  <a:pt x="156821" y="162823"/>
                </a:cubicBezTo>
                <a:cubicBezTo>
                  <a:pt x="107435" y="164553"/>
                  <a:pt x="61433" y="188358"/>
                  <a:pt x="31499" y="227675"/>
                </a:cubicBezTo>
                <a:cubicBezTo>
                  <a:pt x="-3452" y="276859"/>
                  <a:pt x="-9785" y="340859"/>
                  <a:pt x="14847" y="395940"/>
                </a:cubicBezTo>
                <a:cubicBezTo>
                  <a:pt x="39973" y="450124"/>
                  <a:pt x="92819" y="486141"/>
                  <a:pt x="152439" y="489712"/>
                </a:cubicBezTo>
                <a:lnTo>
                  <a:pt x="201691" y="489712"/>
                </a:lnTo>
                <a:lnTo>
                  <a:pt x="184164" y="472185"/>
                </a:lnTo>
                <a:lnTo>
                  <a:pt x="152912" y="472185"/>
                </a:lnTo>
                <a:cubicBezTo>
                  <a:pt x="100041" y="468832"/>
                  <a:pt x="53216" y="436888"/>
                  <a:pt x="30806" y="388885"/>
                </a:cubicBezTo>
                <a:cubicBezTo>
                  <a:pt x="8879" y="339539"/>
                  <a:pt x="14483" y="282303"/>
                  <a:pt x="45564" y="238148"/>
                </a:cubicBezTo>
                <a:cubicBezTo>
                  <a:pt x="72404" y="203238"/>
                  <a:pt x="113387" y="182082"/>
                  <a:pt x="157390" y="180420"/>
                </a:cubicBezTo>
                <a:lnTo>
                  <a:pt x="171947" y="179895"/>
                </a:lnTo>
                <a:lnTo>
                  <a:pt x="174103" y="165487"/>
                </a:lnTo>
                <a:cubicBezTo>
                  <a:pt x="184321" y="96166"/>
                  <a:pt x="235034" y="39691"/>
                  <a:pt x="302861" y="22103"/>
                </a:cubicBezTo>
                <a:cubicBezTo>
                  <a:pt x="315559" y="19036"/>
                  <a:pt x="328577" y="17486"/>
                  <a:pt x="341640" y="17484"/>
                </a:cubicBezTo>
                <a:cubicBezTo>
                  <a:pt x="398759" y="17514"/>
                  <a:pt x="451976" y="46475"/>
                  <a:pt x="483018" y="94421"/>
                </a:cubicBezTo>
                <a:lnTo>
                  <a:pt x="489503" y="104351"/>
                </a:lnTo>
                <a:lnTo>
                  <a:pt x="501133" y="102020"/>
                </a:lnTo>
                <a:cubicBezTo>
                  <a:pt x="539954" y="94254"/>
                  <a:pt x="580262" y="102671"/>
                  <a:pt x="612731" y="125323"/>
                </a:cubicBezTo>
                <a:cubicBezTo>
                  <a:pt x="644059" y="148272"/>
                  <a:pt x="665140" y="182590"/>
                  <a:pt x="671448" y="220909"/>
                </a:cubicBezTo>
                <a:lnTo>
                  <a:pt x="673508" y="233520"/>
                </a:lnTo>
                <a:lnTo>
                  <a:pt x="686145" y="235413"/>
                </a:lnTo>
                <a:cubicBezTo>
                  <a:pt x="751492" y="244670"/>
                  <a:pt x="796963" y="305148"/>
                  <a:pt x="787708" y="370495"/>
                </a:cubicBezTo>
                <a:cubicBezTo>
                  <a:pt x="779551" y="428076"/>
                  <a:pt x="731129" y="471425"/>
                  <a:pt x="672999" y="473184"/>
                </a:cubicBezTo>
                <a:lnTo>
                  <a:pt x="621126" y="473184"/>
                </a:lnTo>
                <a:lnTo>
                  <a:pt x="603599" y="490711"/>
                </a:lnTo>
                <a:lnTo>
                  <a:pt x="673008" y="490711"/>
                </a:lnTo>
                <a:cubicBezTo>
                  <a:pt x="748657" y="488737"/>
                  <a:pt x="808383" y="425811"/>
                  <a:pt x="806409" y="350161"/>
                </a:cubicBezTo>
                <a:cubicBezTo>
                  <a:pt x="804665" y="283339"/>
                  <a:pt x="754958" y="227527"/>
                  <a:pt x="688783" y="218087"/>
                </a:cubicBezTo>
                <a:close/>
              </a:path>
            </a:pathLst>
          </a:custGeom>
          <a:solidFill>
            <a:schemeClr val="accent4">
              <a:lumMod val="40000"/>
              <a:lumOff val="60000"/>
            </a:schemeClr>
          </a:solidFill>
          <a:ln w="33528" cap="flat">
            <a:solidFill>
              <a:srgbClr val="2F5597"/>
            </a:solidFill>
            <a:prstDash val="solid"/>
            <a:miter/>
          </a:ln>
        </p:spPr>
        <p:txBody>
          <a:bodyPr rtlCol="0" anchor="ctr"/>
          <a:lstStyle/>
          <a:p>
            <a:endParaRPr lang="en-US">
              <a:latin typeface="Segoe UI" panose="020B0502040204020203" pitchFamily="34" charset="0"/>
              <a:cs typeface="Segoe UI" panose="020B0502040204020203" pitchFamily="34" charset="0"/>
            </a:endParaRPr>
          </a:p>
        </p:txBody>
      </p:sp>
      <p:pic>
        <p:nvPicPr>
          <p:cNvPr id="52" name="Graphic 51">
            <a:extLst>
              <a:ext uri="{FF2B5EF4-FFF2-40B4-BE49-F238E27FC236}">
                <a16:creationId xmlns:a16="http://schemas.microsoft.com/office/drawing/2014/main" id="{6F218D0D-B96D-2436-023C-F0FAF54CCE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32926" y="1450747"/>
            <a:ext cx="768571" cy="819328"/>
          </a:xfrm>
          <a:prstGeom prst="rect">
            <a:avLst/>
          </a:prstGeom>
        </p:spPr>
      </p:pic>
      <p:grpSp>
        <p:nvGrpSpPr>
          <p:cNvPr id="5" name="Group 4">
            <a:extLst>
              <a:ext uri="{FF2B5EF4-FFF2-40B4-BE49-F238E27FC236}">
                <a16:creationId xmlns:a16="http://schemas.microsoft.com/office/drawing/2014/main" id="{452F780D-1609-C32E-A896-19C05293F80C}"/>
              </a:ext>
            </a:extLst>
          </p:cNvPr>
          <p:cNvGrpSpPr/>
          <p:nvPr/>
        </p:nvGrpSpPr>
        <p:grpSpPr>
          <a:xfrm>
            <a:off x="7038161" y="2224941"/>
            <a:ext cx="2530260" cy="2605101"/>
            <a:chOff x="7038161" y="2224941"/>
            <a:chExt cx="2530260" cy="2605101"/>
          </a:xfrm>
        </p:grpSpPr>
        <p:cxnSp>
          <p:nvCxnSpPr>
            <p:cNvPr id="36" name="Straight Arrow Connector 35">
              <a:extLst>
                <a:ext uri="{FF2B5EF4-FFF2-40B4-BE49-F238E27FC236}">
                  <a16:creationId xmlns:a16="http://schemas.microsoft.com/office/drawing/2014/main" id="{E0283C5A-17D2-3094-656D-63FB3C0EBED5}"/>
                </a:ext>
              </a:extLst>
            </p:cNvPr>
            <p:cNvCxnSpPr>
              <a:cxnSpLocks/>
            </p:cNvCxnSpPr>
            <p:nvPr/>
          </p:nvCxnSpPr>
          <p:spPr>
            <a:xfrm flipH="1">
              <a:off x="7038161" y="2224941"/>
              <a:ext cx="2350198" cy="2480800"/>
            </a:xfrm>
            <a:prstGeom prst="straightConnector1">
              <a:avLst/>
            </a:prstGeom>
            <a:ln w="38100">
              <a:solidFill>
                <a:srgbClr val="2F5597"/>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93A3110-8FDD-BB40-BDE9-ECB815189E16}"/>
                </a:ext>
              </a:extLst>
            </p:cNvPr>
            <p:cNvCxnSpPr>
              <a:cxnSpLocks/>
            </p:cNvCxnSpPr>
            <p:nvPr/>
          </p:nvCxnSpPr>
          <p:spPr>
            <a:xfrm flipH="1">
              <a:off x="7218223" y="2349242"/>
              <a:ext cx="2350198" cy="2480800"/>
            </a:xfrm>
            <a:prstGeom prst="straightConnector1">
              <a:avLst/>
            </a:prstGeom>
            <a:ln w="38100">
              <a:solidFill>
                <a:srgbClr val="2F559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a16="http://schemas.microsoft.com/office/drawing/2014/main" id="{8657E158-00B1-C864-38EF-EF46E8F946EE}"/>
              </a:ext>
            </a:extLst>
          </p:cNvPr>
          <p:cNvCxnSpPr>
            <a:cxnSpLocks/>
          </p:cNvCxnSpPr>
          <p:nvPr/>
        </p:nvCxnSpPr>
        <p:spPr>
          <a:xfrm>
            <a:off x="4818565" y="4424394"/>
            <a:ext cx="6583680" cy="0"/>
          </a:xfrm>
          <a:prstGeom prst="line">
            <a:avLst/>
          </a:prstGeom>
          <a:ln w="9525" cap="flat" cmpd="sng" algn="ctr">
            <a:solidFill>
              <a:srgbClr val="00206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3" name="TextBox 52">
            <a:extLst>
              <a:ext uri="{FF2B5EF4-FFF2-40B4-BE49-F238E27FC236}">
                <a16:creationId xmlns:a16="http://schemas.microsoft.com/office/drawing/2014/main" id="{9C5FE44C-6DED-12B5-E492-DE1E5B0F6A84}"/>
              </a:ext>
            </a:extLst>
          </p:cNvPr>
          <p:cNvSpPr txBox="1"/>
          <p:nvPr/>
        </p:nvSpPr>
        <p:spPr>
          <a:xfrm>
            <a:off x="4411680" y="4479813"/>
            <a:ext cx="12785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1" i="0" u="none" strike="noStrike" kern="1200" cap="none" spc="0" normalizeH="0" baseline="0" noProof="0">
                <a:ln>
                  <a:noFill/>
                </a:ln>
                <a:solidFill>
                  <a:prstClr val="black">
                    <a:lumMod val="65000"/>
                    <a:lumOff val="35000"/>
                  </a:prstClr>
                </a:solidFill>
                <a:effectLst/>
                <a:uLnTx/>
                <a:uFillTx/>
                <a:latin typeface="Segoe UI" panose="020B0502040204020203" pitchFamily="34" charset="0"/>
                <a:cs typeface="Segoe UI" panose="020B0502040204020203" pitchFamily="34" charset="0"/>
              </a:rPr>
              <a:t>STORE 1</a:t>
            </a:r>
          </a:p>
        </p:txBody>
      </p:sp>
      <p:cxnSp>
        <p:nvCxnSpPr>
          <p:cNvPr id="54" name="Straight Arrow Connector 53">
            <a:extLst>
              <a:ext uri="{FF2B5EF4-FFF2-40B4-BE49-F238E27FC236}">
                <a16:creationId xmlns:a16="http://schemas.microsoft.com/office/drawing/2014/main" id="{316614A9-AF2C-88CC-3992-425C702D5357}"/>
              </a:ext>
            </a:extLst>
          </p:cNvPr>
          <p:cNvCxnSpPr>
            <a:cxnSpLocks/>
          </p:cNvCxnSpPr>
          <p:nvPr/>
        </p:nvCxnSpPr>
        <p:spPr>
          <a:xfrm>
            <a:off x="10043862" y="4730196"/>
            <a:ext cx="284063" cy="343603"/>
          </a:xfrm>
          <a:prstGeom prst="straightConnector1">
            <a:avLst/>
          </a:prstGeom>
          <a:ln w="19050">
            <a:solidFill>
              <a:srgbClr val="2F559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52C8A44-A1BC-5CED-BE72-049DD74C5342}"/>
              </a:ext>
            </a:extLst>
          </p:cNvPr>
          <p:cNvCxnSpPr>
            <a:cxnSpLocks/>
          </p:cNvCxnSpPr>
          <p:nvPr/>
        </p:nvCxnSpPr>
        <p:spPr>
          <a:xfrm flipH="1">
            <a:off x="9196194" y="4748932"/>
            <a:ext cx="274764" cy="324868"/>
          </a:xfrm>
          <a:prstGeom prst="straightConnector1">
            <a:avLst/>
          </a:prstGeom>
          <a:ln w="19050">
            <a:solidFill>
              <a:srgbClr val="2F559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DD41BA93-38EE-8A09-CAB9-EBF911280725}"/>
              </a:ext>
            </a:extLst>
          </p:cNvPr>
          <p:cNvSpPr txBox="1"/>
          <p:nvPr/>
        </p:nvSpPr>
        <p:spPr>
          <a:xfrm>
            <a:off x="10372392" y="4477757"/>
            <a:ext cx="12785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1" i="0" u="none" strike="noStrike" kern="1200" cap="none" spc="0" normalizeH="0" baseline="0" noProof="0">
                <a:ln>
                  <a:noFill/>
                </a:ln>
                <a:solidFill>
                  <a:prstClr val="black">
                    <a:lumMod val="65000"/>
                    <a:lumOff val="35000"/>
                  </a:prstClr>
                </a:solidFill>
                <a:effectLst/>
                <a:uLnTx/>
                <a:uFillTx/>
                <a:latin typeface="Segoe UI" panose="020B0502040204020203" pitchFamily="34" charset="0"/>
                <a:cs typeface="Segoe UI" panose="020B0502040204020203" pitchFamily="34" charset="0"/>
              </a:rPr>
              <a:t>STORE 2</a:t>
            </a:r>
          </a:p>
        </p:txBody>
      </p:sp>
      <p:sp>
        <p:nvSpPr>
          <p:cNvPr id="57" name="TextBox 56">
            <a:extLst>
              <a:ext uri="{FF2B5EF4-FFF2-40B4-BE49-F238E27FC236}">
                <a16:creationId xmlns:a16="http://schemas.microsoft.com/office/drawing/2014/main" id="{A0C45EB0-9A8E-16CE-9334-1CD19ED7B091}"/>
              </a:ext>
            </a:extLst>
          </p:cNvPr>
          <p:cNvSpPr txBox="1"/>
          <p:nvPr/>
        </p:nvSpPr>
        <p:spPr>
          <a:xfrm>
            <a:off x="9942928" y="5566326"/>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sp>
        <p:nvSpPr>
          <p:cNvPr id="58" name="TextBox 57">
            <a:extLst>
              <a:ext uri="{FF2B5EF4-FFF2-40B4-BE49-F238E27FC236}">
                <a16:creationId xmlns:a16="http://schemas.microsoft.com/office/drawing/2014/main" id="{54A318A8-0992-5E19-F161-803134E42606}"/>
              </a:ext>
            </a:extLst>
          </p:cNvPr>
          <p:cNvSpPr txBox="1"/>
          <p:nvPr/>
        </p:nvSpPr>
        <p:spPr>
          <a:xfrm>
            <a:off x="8689641" y="5566326"/>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sp>
        <p:nvSpPr>
          <p:cNvPr id="59" name="TextBox 58">
            <a:extLst>
              <a:ext uri="{FF2B5EF4-FFF2-40B4-BE49-F238E27FC236}">
                <a16:creationId xmlns:a16="http://schemas.microsoft.com/office/drawing/2014/main" id="{0190C550-99E7-D72F-7565-2F99B47A39B9}"/>
              </a:ext>
            </a:extLst>
          </p:cNvPr>
          <p:cNvSpPr txBox="1"/>
          <p:nvPr/>
        </p:nvSpPr>
        <p:spPr>
          <a:xfrm>
            <a:off x="5227564" y="5580902"/>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sp>
        <p:nvSpPr>
          <p:cNvPr id="60" name="TextBox 59">
            <a:extLst>
              <a:ext uri="{FF2B5EF4-FFF2-40B4-BE49-F238E27FC236}">
                <a16:creationId xmlns:a16="http://schemas.microsoft.com/office/drawing/2014/main" id="{2C95C57E-7B30-E705-7DCF-099F0AA56A2A}"/>
              </a:ext>
            </a:extLst>
          </p:cNvPr>
          <p:cNvSpPr txBox="1"/>
          <p:nvPr/>
        </p:nvSpPr>
        <p:spPr>
          <a:xfrm>
            <a:off x="6402452" y="5580218"/>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grpSp>
        <p:nvGrpSpPr>
          <p:cNvPr id="63" name="Group 62">
            <a:extLst>
              <a:ext uri="{FF2B5EF4-FFF2-40B4-BE49-F238E27FC236}">
                <a16:creationId xmlns:a16="http://schemas.microsoft.com/office/drawing/2014/main" id="{D63618B9-81EC-9A74-BF61-A08B7A25AAB8}"/>
              </a:ext>
            </a:extLst>
          </p:cNvPr>
          <p:cNvGrpSpPr/>
          <p:nvPr/>
        </p:nvGrpSpPr>
        <p:grpSpPr>
          <a:xfrm>
            <a:off x="5451222" y="4831405"/>
            <a:ext cx="533599" cy="856777"/>
            <a:chOff x="4653705" y="2369542"/>
            <a:chExt cx="939103" cy="1509346"/>
          </a:xfrm>
        </p:grpSpPr>
        <p:pic>
          <p:nvPicPr>
            <p:cNvPr id="64" name="Graphic 63" descr="Monitor with solid fill">
              <a:extLst>
                <a:ext uri="{FF2B5EF4-FFF2-40B4-BE49-F238E27FC236}">
                  <a16:creationId xmlns:a16="http://schemas.microsoft.com/office/drawing/2014/main" id="{B081DDC5-1893-4309-94AA-1C6DD27210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78408" y="2964488"/>
              <a:ext cx="914400" cy="914400"/>
            </a:xfrm>
            <a:prstGeom prst="rect">
              <a:avLst/>
            </a:prstGeom>
          </p:spPr>
        </p:pic>
        <p:pic>
          <p:nvPicPr>
            <p:cNvPr id="65" name="Graphic 64" descr="Server with solid fill">
              <a:extLst>
                <a:ext uri="{FF2B5EF4-FFF2-40B4-BE49-F238E27FC236}">
                  <a16:creationId xmlns:a16="http://schemas.microsoft.com/office/drawing/2014/main" id="{F54834E2-24FF-E9C1-D8F8-A85FA88AD16D}"/>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3624" t="-2810" r="3624" b="29435"/>
            <a:stretch/>
          </p:blipFill>
          <p:spPr>
            <a:xfrm>
              <a:off x="4653705" y="2369542"/>
              <a:ext cx="914400" cy="670939"/>
            </a:xfrm>
            <a:prstGeom prst="rect">
              <a:avLst/>
            </a:prstGeom>
          </p:spPr>
        </p:pic>
      </p:grpSp>
      <p:grpSp>
        <p:nvGrpSpPr>
          <p:cNvPr id="66" name="Group 65">
            <a:extLst>
              <a:ext uri="{FF2B5EF4-FFF2-40B4-BE49-F238E27FC236}">
                <a16:creationId xmlns:a16="http://schemas.microsoft.com/office/drawing/2014/main" id="{E63A6F03-76D1-4BA7-4E0B-A12D2CF85DCF}"/>
              </a:ext>
            </a:extLst>
          </p:cNvPr>
          <p:cNvGrpSpPr/>
          <p:nvPr/>
        </p:nvGrpSpPr>
        <p:grpSpPr>
          <a:xfrm>
            <a:off x="6618778" y="4832984"/>
            <a:ext cx="533599" cy="856777"/>
            <a:chOff x="4653705" y="2369542"/>
            <a:chExt cx="939103" cy="1509346"/>
          </a:xfrm>
        </p:grpSpPr>
        <p:pic>
          <p:nvPicPr>
            <p:cNvPr id="67" name="Graphic 66" descr="Monitor with solid fill">
              <a:extLst>
                <a:ext uri="{FF2B5EF4-FFF2-40B4-BE49-F238E27FC236}">
                  <a16:creationId xmlns:a16="http://schemas.microsoft.com/office/drawing/2014/main" id="{3BD32929-0685-8A36-F50F-5B0CEDD4FA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78408" y="2964488"/>
              <a:ext cx="914400" cy="914400"/>
            </a:xfrm>
            <a:prstGeom prst="rect">
              <a:avLst/>
            </a:prstGeom>
          </p:spPr>
        </p:pic>
        <p:pic>
          <p:nvPicPr>
            <p:cNvPr id="68" name="Graphic 67" descr="Server with solid fill">
              <a:extLst>
                <a:ext uri="{FF2B5EF4-FFF2-40B4-BE49-F238E27FC236}">
                  <a16:creationId xmlns:a16="http://schemas.microsoft.com/office/drawing/2014/main" id="{C214D075-2FAE-B206-576B-DD771AFA474D}"/>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3624" t="-2810" r="3624" b="29435"/>
            <a:stretch/>
          </p:blipFill>
          <p:spPr>
            <a:xfrm>
              <a:off x="4653705" y="2369542"/>
              <a:ext cx="914400" cy="670939"/>
            </a:xfrm>
            <a:prstGeom prst="rect">
              <a:avLst/>
            </a:prstGeom>
          </p:spPr>
        </p:pic>
      </p:grpSp>
      <p:pic>
        <p:nvPicPr>
          <p:cNvPr id="69" name="Graphic 68" descr="Monitor with solid fill">
            <a:extLst>
              <a:ext uri="{FF2B5EF4-FFF2-40B4-BE49-F238E27FC236}">
                <a16:creationId xmlns:a16="http://schemas.microsoft.com/office/drawing/2014/main" id="{340A4C06-5CB1-6CC6-BB05-72E9909AE8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20554" y="5080158"/>
            <a:ext cx="519563" cy="519057"/>
          </a:xfrm>
          <a:prstGeom prst="rect">
            <a:avLst/>
          </a:prstGeom>
        </p:spPr>
      </p:pic>
      <p:pic>
        <p:nvPicPr>
          <p:cNvPr id="70" name="Graphic 69" descr="Server with solid fill">
            <a:extLst>
              <a:ext uri="{FF2B5EF4-FFF2-40B4-BE49-F238E27FC236}">
                <a16:creationId xmlns:a16="http://schemas.microsoft.com/office/drawing/2014/main" id="{753F63C8-B66D-812A-1326-7ECAB0E1129E}"/>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3624" t="-2810" r="3624" b="29435"/>
          <a:stretch/>
        </p:blipFill>
        <p:spPr>
          <a:xfrm>
            <a:off x="9505584" y="4481457"/>
            <a:ext cx="519563" cy="380857"/>
          </a:xfrm>
          <a:prstGeom prst="rect">
            <a:avLst/>
          </a:prstGeom>
        </p:spPr>
      </p:pic>
      <p:pic>
        <p:nvPicPr>
          <p:cNvPr id="71" name="Graphic 70" descr="Monitor with solid fill">
            <a:extLst>
              <a:ext uri="{FF2B5EF4-FFF2-40B4-BE49-F238E27FC236}">
                <a16:creationId xmlns:a16="http://schemas.microsoft.com/office/drawing/2014/main" id="{90BCCB2E-A385-8D3B-8F99-0726B55200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36836" y="5080158"/>
            <a:ext cx="519563" cy="519057"/>
          </a:xfrm>
          <a:prstGeom prst="rect">
            <a:avLst/>
          </a:prstGeom>
        </p:spPr>
      </p:pic>
      <p:pic>
        <p:nvPicPr>
          <p:cNvPr id="73" name="Graphic 72" descr="Download from cloud outline">
            <a:extLst>
              <a:ext uri="{FF2B5EF4-FFF2-40B4-BE49-F238E27FC236}">
                <a16:creationId xmlns:a16="http://schemas.microsoft.com/office/drawing/2014/main" id="{F883902C-C94C-073C-B9BA-0DEFFC1D8E9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487135" y="1138893"/>
            <a:ext cx="1337158" cy="1337158"/>
          </a:xfrm>
          <a:prstGeom prst="rect">
            <a:avLst/>
          </a:prstGeom>
        </p:spPr>
      </p:pic>
      <p:pic>
        <p:nvPicPr>
          <p:cNvPr id="6" name="Graphic 5" descr="Box with solid fill">
            <a:extLst>
              <a:ext uri="{FF2B5EF4-FFF2-40B4-BE49-F238E27FC236}">
                <a16:creationId xmlns:a16="http://schemas.microsoft.com/office/drawing/2014/main" id="{87BE48C0-1B9A-21B2-954A-F9BDBE7D563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70205" y="4297745"/>
            <a:ext cx="574678" cy="574678"/>
          </a:xfrm>
          <a:prstGeom prst="rect">
            <a:avLst/>
          </a:prstGeom>
        </p:spPr>
      </p:pic>
      <p:graphicFrame>
        <p:nvGraphicFramePr>
          <p:cNvPr id="2" name="Table 1">
            <a:extLst>
              <a:ext uri="{FF2B5EF4-FFF2-40B4-BE49-F238E27FC236}">
                <a16:creationId xmlns:a16="http://schemas.microsoft.com/office/drawing/2014/main" id="{E11DF1A5-9C11-2EC0-3EF8-9EC3578A0CFE}"/>
              </a:ext>
            </a:extLst>
          </p:cNvPr>
          <p:cNvGraphicFramePr>
            <a:graphicFrameLocks noGrp="1"/>
          </p:cNvGraphicFramePr>
          <p:nvPr/>
        </p:nvGraphicFramePr>
        <p:xfrm>
          <a:off x="4613659" y="2405585"/>
          <a:ext cx="2524684" cy="876878"/>
        </p:xfrm>
        <a:graphic>
          <a:graphicData uri="http://schemas.openxmlformats.org/drawingml/2006/table">
            <a:tbl>
              <a:tblPr firstRow="1" bandRow="1">
                <a:tableStyleId>{5C22544A-7EE6-4342-B048-85BDC9FD1C3A}</a:tableStyleId>
              </a:tblPr>
              <a:tblGrid>
                <a:gridCol w="631171">
                  <a:extLst>
                    <a:ext uri="{9D8B030D-6E8A-4147-A177-3AD203B41FA5}">
                      <a16:colId xmlns:a16="http://schemas.microsoft.com/office/drawing/2014/main" val="1465948854"/>
                    </a:ext>
                  </a:extLst>
                </a:gridCol>
                <a:gridCol w="631171">
                  <a:extLst>
                    <a:ext uri="{9D8B030D-6E8A-4147-A177-3AD203B41FA5}">
                      <a16:colId xmlns:a16="http://schemas.microsoft.com/office/drawing/2014/main" val="2319295699"/>
                    </a:ext>
                  </a:extLst>
                </a:gridCol>
                <a:gridCol w="631171">
                  <a:extLst>
                    <a:ext uri="{9D8B030D-6E8A-4147-A177-3AD203B41FA5}">
                      <a16:colId xmlns:a16="http://schemas.microsoft.com/office/drawing/2014/main" val="1973446745"/>
                    </a:ext>
                  </a:extLst>
                </a:gridCol>
                <a:gridCol w="631171">
                  <a:extLst>
                    <a:ext uri="{9D8B030D-6E8A-4147-A177-3AD203B41FA5}">
                      <a16:colId xmlns:a16="http://schemas.microsoft.com/office/drawing/2014/main" val="142055116"/>
                    </a:ext>
                  </a:extLst>
                </a:gridCol>
              </a:tblGrid>
              <a:tr h="267278">
                <a:tc>
                  <a:txBody>
                    <a:bodyPr/>
                    <a:lstStyle/>
                    <a:p>
                      <a:pPr algn="ctr"/>
                      <a:r>
                        <a:rPr lang="en-US" sz="1100" b="0">
                          <a:latin typeface="+mj-lt"/>
                        </a:rPr>
                        <a:t>POS</a:t>
                      </a:r>
                    </a:p>
                  </a:txBody>
                  <a:tcPr/>
                </a:tc>
                <a:tc>
                  <a:txBody>
                    <a:bodyPr/>
                    <a:lstStyle/>
                    <a:p>
                      <a:pPr algn="ctr"/>
                      <a:r>
                        <a:rPr lang="en-US" sz="1100" b="0">
                          <a:latin typeface="+mj-lt"/>
                        </a:rPr>
                        <a:t>Created</a:t>
                      </a:r>
                    </a:p>
                  </a:txBody>
                  <a:tcPr/>
                </a:tc>
                <a:tc>
                  <a:txBody>
                    <a:bodyPr/>
                    <a:lstStyle/>
                    <a:p>
                      <a:pPr algn="ctr"/>
                      <a:r>
                        <a:rPr lang="en-US" sz="1100" b="0">
                          <a:latin typeface="+mj-lt"/>
                        </a:rPr>
                        <a:t>Inform.</a:t>
                      </a:r>
                    </a:p>
                  </a:txBody>
                  <a:tcPr/>
                </a:tc>
                <a:tc>
                  <a:txBody>
                    <a:bodyPr/>
                    <a:lstStyle/>
                    <a:p>
                      <a:pPr algn="ctr"/>
                      <a:r>
                        <a:rPr lang="en-US" sz="1100" b="0">
                          <a:latin typeface="+mj-lt"/>
                        </a:rPr>
                        <a:t>Import.</a:t>
                      </a:r>
                    </a:p>
                  </a:txBody>
                  <a:tcPr/>
                </a:tc>
                <a:extLst>
                  <a:ext uri="{0D108BD9-81ED-4DB2-BD59-A6C34878D82A}">
                    <a16:rowId xmlns:a16="http://schemas.microsoft.com/office/drawing/2014/main" val="1332774942"/>
                  </a:ext>
                </a:extLst>
              </a:tr>
              <a:tr h="251458">
                <a:tc>
                  <a:txBody>
                    <a:bodyPr/>
                    <a:lstStyle/>
                    <a:p>
                      <a:pPr algn="ctr"/>
                      <a:r>
                        <a:rPr lang="en-US" sz="1400" b="0">
                          <a:latin typeface="+mj-lt"/>
                        </a:rPr>
                        <a:t>10</a:t>
                      </a:r>
                    </a:p>
                  </a:txBody>
                  <a:tcPr/>
                </a:tc>
                <a:tc>
                  <a:txBody>
                    <a:bodyPr/>
                    <a:lstStyle/>
                    <a:p>
                      <a:pPr algn="ctr"/>
                      <a:r>
                        <a:rPr lang="en-US" sz="1400" b="0">
                          <a:latin typeface="+mj-lt"/>
                        </a:rPr>
                        <a:t>X</a:t>
                      </a:r>
                    </a:p>
                  </a:txBody>
                  <a:tcPr/>
                </a:tc>
                <a:tc>
                  <a:txBody>
                    <a:bodyPr/>
                    <a:lstStyle/>
                    <a:p>
                      <a:pPr algn="ctr"/>
                      <a:endParaRPr lang="en-US" sz="1400" b="0">
                        <a:latin typeface="+mj-lt"/>
                      </a:endParaRPr>
                    </a:p>
                  </a:txBody>
                  <a:tcPr/>
                </a:tc>
                <a:tc>
                  <a:txBody>
                    <a:bodyPr/>
                    <a:lstStyle/>
                    <a:p>
                      <a:pPr algn="ctr"/>
                      <a:endParaRPr lang="en-US" sz="1400" b="0">
                        <a:latin typeface="+mj-lt"/>
                      </a:endParaRPr>
                    </a:p>
                  </a:txBody>
                  <a:tcPr/>
                </a:tc>
                <a:extLst>
                  <a:ext uri="{0D108BD9-81ED-4DB2-BD59-A6C34878D82A}">
                    <a16:rowId xmlns:a16="http://schemas.microsoft.com/office/drawing/2014/main" val="653456381"/>
                  </a:ext>
                </a:extLst>
              </a:tr>
              <a:tr h="255691">
                <a:tc>
                  <a:txBody>
                    <a:bodyPr/>
                    <a:lstStyle/>
                    <a:p>
                      <a:pPr algn="ctr"/>
                      <a:r>
                        <a:rPr lang="en-US" sz="1400" b="0">
                          <a:latin typeface="+mj-lt"/>
                        </a:rPr>
                        <a:t>15</a:t>
                      </a:r>
                    </a:p>
                  </a:txBody>
                  <a:tcPr/>
                </a:tc>
                <a:tc>
                  <a:txBody>
                    <a:bodyPr/>
                    <a:lstStyle/>
                    <a:p>
                      <a:pPr algn="ctr"/>
                      <a:r>
                        <a:rPr lang="en-US" sz="1400" b="0">
                          <a:latin typeface="+mj-lt"/>
                        </a:rPr>
                        <a:t>X</a:t>
                      </a:r>
                    </a:p>
                  </a:txBody>
                  <a:tcPr/>
                </a:tc>
                <a:tc>
                  <a:txBody>
                    <a:bodyPr/>
                    <a:lstStyle/>
                    <a:p>
                      <a:pPr algn="ctr"/>
                      <a:r>
                        <a:rPr lang="en-US" sz="1400" b="0">
                          <a:latin typeface="+mj-lt"/>
                        </a:rPr>
                        <a:t>X</a:t>
                      </a:r>
                    </a:p>
                  </a:txBody>
                  <a:tcPr/>
                </a:tc>
                <a:tc>
                  <a:txBody>
                    <a:bodyPr/>
                    <a:lstStyle/>
                    <a:p>
                      <a:pPr algn="ctr"/>
                      <a:endParaRPr lang="en-US" sz="1400" b="0" dirty="0">
                        <a:latin typeface="+mj-lt"/>
                      </a:endParaRPr>
                    </a:p>
                  </a:txBody>
                  <a:tcPr/>
                </a:tc>
                <a:extLst>
                  <a:ext uri="{0D108BD9-81ED-4DB2-BD59-A6C34878D82A}">
                    <a16:rowId xmlns:a16="http://schemas.microsoft.com/office/drawing/2014/main" val="1025683737"/>
                  </a:ext>
                </a:extLst>
              </a:tr>
            </a:tbl>
          </a:graphicData>
        </a:graphic>
      </p:graphicFrame>
      <p:sp>
        <p:nvSpPr>
          <p:cNvPr id="7" name="TextBox 6">
            <a:extLst>
              <a:ext uri="{FF2B5EF4-FFF2-40B4-BE49-F238E27FC236}">
                <a16:creationId xmlns:a16="http://schemas.microsoft.com/office/drawing/2014/main" id="{14C1AD62-1E44-9565-0375-FF4A8DBE12CA}"/>
              </a:ext>
            </a:extLst>
          </p:cNvPr>
          <p:cNvSpPr txBox="1"/>
          <p:nvPr/>
        </p:nvSpPr>
        <p:spPr>
          <a:xfrm>
            <a:off x="6674170" y="5216570"/>
            <a:ext cx="416189" cy="338554"/>
          </a:xfrm>
          <a:prstGeom prst="rect">
            <a:avLst/>
          </a:prstGeom>
          <a:noFill/>
        </p:spPr>
        <p:txBody>
          <a:bodyPr wrap="square" lIns="91440" tIns="45720" rIns="91440" bIns="45720" rtlCol="0" anchor="t">
            <a:spAutoFit/>
          </a:bodyPr>
          <a:lstStyle/>
          <a:p>
            <a:pPr algn="ctr"/>
            <a:r>
              <a:rPr lang="en-US" sz="1600">
                <a:latin typeface="Segoe UI" panose="020B0502040204020203" pitchFamily="34" charset="0"/>
                <a:cs typeface="Segoe UI" panose="020B0502040204020203" pitchFamily="34" charset="0"/>
              </a:rPr>
              <a:t>15</a:t>
            </a:r>
          </a:p>
        </p:txBody>
      </p:sp>
      <p:sp>
        <p:nvSpPr>
          <p:cNvPr id="8" name="TextBox 7">
            <a:extLst>
              <a:ext uri="{FF2B5EF4-FFF2-40B4-BE49-F238E27FC236}">
                <a16:creationId xmlns:a16="http://schemas.microsoft.com/office/drawing/2014/main" id="{F5620AAD-E852-F228-5712-3359EB167949}"/>
              </a:ext>
            </a:extLst>
          </p:cNvPr>
          <p:cNvSpPr txBox="1"/>
          <p:nvPr/>
        </p:nvSpPr>
        <p:spPr>
          <a:xfrm>
            <a:off x="5516944" y="5215360"/>
            <a:ext cx="416189" cy="338554"/>
          </a:xfrm>
          <a:prstGeom prst="rect">
            <a:avLst/>
          </a:prstGeom>
          <a:noFill/>
        </p:spPr>
        <p:txBody>
          <a:bodyPr wrap="square" lIns="91440" tIns="45720" rIns="91440" bIns="45720" rtlCol="0" anchor="t">
            <a:spAutoFit/>
          </a:bodyPr>
          <a:lstStyle/>
          <a:p>
            <a:pPr algn="ctr"/>
            <a:r>
              <a:rPr lang="en-US" sz="1600">
                <a:latin typeface="Segoe UI" panose="020B0502040204020203" pitchFamily="34" charset="0"/>
                <a:cs typeface="Segoe UI" panose="020B0502040204020203" pitchFamily="34" charset="0"/>
              </a:rPr>
              <a:t>10</a:t>
            </a:r>
          </a:p>
        </p:txBody>
      </p:sp>
      <p:sp>
        <p:nvSpPr>
          <p:cNvPr id="9" name="Title 2">
            <a:extLst>
              <a:ext uri="{FF2B5EF4-FFF2-40B4-BE49-F238E27FC236}">
                <a16:creationId xmlns:a16="http://schemas.microsoft.com/office/drawing/2014/main" id="{3F07ABAA-E18B-2B72-63C4-0890BA4B7948}"/>
              </a:ext>
            </a:extLst>
          </p:cNvPr>
          <p:cNvSpPr txBox="1">
            <a:spLocks/>
          </p:cNvSpPr>
          <p:nvPr/>
        </p:nvSpPr>
        <p:spPr>
          <a:xfrm>
            <a:off x="343802" y="243435"/>
            <a:ext cx="11504395" cy="58863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000" b="1" kern="1200">
                <a:solidFill>
                  <a:srgbClr val="361D5C"/>
                </a:solidFill>
                <a:latin typeface="Segoe UI" panose="020B0502040204020203" pitchFamily="34" charset="0"/>
                <a:ea typeface="+mj-ea"/>
                <a:cs typeface="Segoe UI" panose="020B0502040204020203" pitchFamily="34" charset="0"/>
              </a:defRPr>
            </a:lvl1pPr>
          </a:lstStyle>
          <a:p>
            <a:r>
              <a:rPr lang="en-US">
                <a:solidFill>
                  <a:srgbClr val="FDD89E"/>
                </a:solidFill>
              </a:rPr>
              <a:t>Offline POS -  Web Repl. Using Azure Storage</a:t>
            </a:r>
            <a:endParaRPr lang="en-US" dirty="0"/>
          </a:p>
        </p:txBody>
      </p:sp>
    </p:spTree>
    <p:extLst>
      <p:ext uri="{BB962C8B-B14F-4D97-AF65-F5344CB8AC3E}">
        <p14:creationId xmlns:p14="http://schemas.microsoft.com/office/powerpoint/2010/main" val="19045372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C43AE3-65F0-516E-8746-BB09FBCAC154}"/>
              </a:ext>
            </a:extLst>
          </p:cNvPr>
          <p:cNvSpPr>
            <a:spLocks noGrp="1"/>
          </p:cNvSpPr>
          <p:nvPr>
            <p:ph type="body" sz="quarter" idx="12"/>
          </p:nvPr>
        </p:nvSpPr>
        <p:spPr/>
        <p:txBody>
          <a:bodyPr lIns="91440" tIns="45720" rIns="91440" bIns="45720" anchor="t">
            <a:normAutofit fontScale="92500" lnSpcReduction="10000"/>
          </a:bodyPr>
          <a:lstStyle/>
          <a:p>
            <a:pPr marL="0" indent="0">
              <a:buNone/>
            </a:pPr>
            <a:r>
              <a:rPr lang="en-US" sz="2200" b="1">
                <a:solidFill>
                  <a:schemeClr val="bg2">
                    <a:lumMod val="50000"/>
                  </a:schemeClr>
                </a:solidFill>
              </a:rPr>
              <a:t>Azure Storage Account </a:t>
            </a:r>
          </a:p>
          <a:p>
            <a:pPr lvl="1"/>
            <a:r>
              <a:rPr lang="en-US" sz="2000">
                <a:solidFill>
                  <a:schemeClr val="bg2">
                    <a:lumMod val="50000"/>
                  </a:schemeClr>
                </a:solidFill>
                <a:latin typeface="Segoe UI" panose="020B0502040204020203" pitchFamily="34" charset="0"/>
                <a:cs typeface="Segoe UI" panose="020B0502040204020203" pitchFamily="34" charset="0"/>
              </a:rPr>
              <a:t>Owned by customer</a:t>
            </a:r>
          </a:p>
          <a:p>
            <a:pPr marL="0" indent="0">
              <a:buNone/>
            </a:pPr>
            <a:r>
              <a:rPr lang="en-US" sz="2200">
                <a:solidFill>
                  <a:schemeClr val="bg2">
                    <a:lumMod val="50000"/>
                  </a:schemeClr>
                </a:solidFill>
              </a:rPr>
              <a:t>Scheduler Replication Job</a:t>
            </a:r>
          </a:p>
          <a:p>
            <a:pPr lvl="1"/>
            <a:r>
              <a:rPr lang="en-US" sz="2000">
                <a:solidFill>
                  <a:schemeClr val="bg2">
                    <a:lumMod val="50000"/>
                  </a:schemeClr>
                </a:solidFill>
                <a:latin typeface="Segoe UI" panose="020B0502040204020203" pitchFamily="34" charset="0"/>
                <a:cs typeface="Segoe UI" panose="020B0502040204020203" pitchFamily="34" charset="0"/>
              </a:rPr>
              <a:t>Creates a package</a:t>
            </a:r>
          </a:p>
          <a:p>
            <a:pPr lvl="1"/>
            <a:r>
              <a:rPr lang="en-US" sz="2000">
                <a:solidFill>
                  <a:schemeClr val="bg2">
                    <a:lumMod val="50000"/>
                  </a:schemeClr>
                </a:solidFill>
                <a:latin typeface="Segoe UI" panose="020B0502040204020203" pitchFamily="34" charset="0"/>
                <a:cs typeface="Segoe UI" panose="020B0502040204020203" pitchFamily="34" charset="0"/>
              </a:rPr>
              <a:t>Registers destinations</a:t>
            </a:r>
          </a:p>
          <a:p>
            <a:pPr marL="0" indent="0">
              <a:buNone/>
            </a:pPr>
            <a:r>
              <a:rPr lang="en-US" sz="2200" b="1">
                <a:solidFill>
                  <a:schemeClr val="bg2">
                    <a:lumMod val="50000"/>
                  </a:schemeClr>
                </a:solidFill>
              </a:rPr>
              <a:t>POS inquires about data for that POS</a:t>
            </a:r>
          </a:p>
          <a:p>
            <a:pPr lvl="1"/>
            <a:r>
              <a:rPr lang="en-US" sz="2000">
                <a:solidFill>
                  <a:schemeClr val="bg2">
                    <a:lumMod val="50000"/>
                  </a:schemeClr>
                </a:solidFill>
                <a:latin typeface="Segoe UI" panose="020B0502040204020203" pitchFamily="34" charset="0"/>
                <a:cs typeface="Segoe UI" panose="020B0502040204020203" pitchFamily="34" charset="0"/>
              </a:rPr>
              <a:t>POS fetches package information from HO</a:t>
            </a:r>
          </a:p>
          <a:p>
            <a:pPr marL="0" indent="0">
              <a:buNone/>
            </a:pPr>
            <a:r>
              <a:rPr lang="en-US" sz="2200" b="1">
                <a:solidFill>
                  <a:schemeClr val="bg2">
                    <a:lumMod val="50000"/>
                  </a:schemeClr>
                </a:solidFill>
              </a:rPr>
              <a:t>POS fetches the package from Azure Storage Account</a:t>
            </a:r>
          </a:p>
          <a:p>
            <a:pPr marL="0" indent="0">
              <a:buNone/>
            </a:pPr>
            <a:r>
              <a:rPr lang="en-US" sz="2200" b="1"/>
              <a:t>Package imported to POS and marked as completed at HO</a:t>
            </a:r>
          </a:p>
        </p:txBody>
      </p:sp>
      <p:sp>
        <p:nvSpPr>
          <p:cNvPr id="3" name="Title 2">
            <a:extLst>
              <a:ext uri="{FF2B5EF4-FFF2-40B4-BE49-F238E27FC236}">
                <a16:creationId xmlns:a16="http://schemas.microsoft.com/office/drawing/2014/main" id="{7380502A-F104-8314-5552-6A4B35B6D1DD}"/>
              </a:ext>
            </a:extLst>
          </p:cNvPr>
          <p:cNvSpPr>
            <a:spLocks noGrp="1"/>
          </p:cNvSpPr>
          <p:nvPr>
            <p:ph type="title"/>
          </p:nvPr>
        </p:nvSpPr>
        <p:spPr/>
        <p:txBody>
          <a:bodyPr/>
          <a:lstStyle/>
          <a:p>
            <a:r>
              <a:rPr lang="en-US" dirty="0"/>
              <a:t>Offline POS history</a:t>
            </a:r>
          </a:p>
        </p:txBody>
      </p:sp>
      <p:sp>
        <p:nvSpPr>
          <p:cNvPr id="45" name="TextBox 44">
            <a:extLst>
              <a:ext uri="{FF2B5EF4-FFF2-40B4-BE49-F238E27FC236}">
                <a16:creationId xmlns:a16="http://schemas.microsoft.com/office/drawing/2014/main" id="{FAC6CE70-4ADA-C13C-E869-52A693012B37}"/>
              </a:ext>
            </a:extLst>
          </p:cNvPr>
          <p:cNvSpPr txBox="1"/>
          <p:nvPr/>
        </p:nvSpPr>
        <p:spPr>
          <a:xfrm>
            <a:off x="4970685" y="1381257"/>
            <a:ext cx="24868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HEAD OFFICE IN </a:t>
            </a:r>
            <a:br>
              <a:rPr kumimoji="0" lang="en-U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br>
            <a:r>
              <a:rPr kumimoji="0" lang="en-U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BC SaaS</a:t>
            </a:r>
            <a:endParaRPr kumimoji="0" lang="en-IS"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endParaRPr>
          </a:p>
        </p:txBody>
      </p:sp>
      <p:cxnSp>
        <p:nvCxnSpPr>
          <p:cNvPr id="15" name="Straight Connector 14">
            <a:extLst>
              <a:ext uri="{FF2B5EF4-FFF2-40B4-BE49-F238E27FC236}">
                <a16:creationId xmlns:a16="http://schemas.microsoft.com/office/drawing/2014/main" id="{A9AF7D45-D1DE-4A49-F291-87C9A8099E92}"/>
              </a:ext>
            </a:extLst>
          </p:cNvPr>
          <p:cNvCxnSpPr>
            <a:cxnSpLocks/>
          </p:cNvCxnSpPr>
          <p:nvPr/>
        </p:nvCxnSpPr>
        <p:spPr>
          <a:xfrm>
            <a:off x="4818565" y="4424394"/>
            <a:ext cx="6583680" cy="0"/>
          </a:xfrm>
          <a:prstGeom prst="line">
            <a:avLst/>
          </a:prstGeom>
          <a:ln w="9525" cap="flat" cmpd="sng" algn="ctr">
            <a:solidFill>
              <a:srgbClr val="00206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TextBox 16">
            <a:extLst>
              <a:ext uri="{FF2B5EF4-FFF2-40B4-BE49-F238E27FC236}">
                <a16:creationId xmlns:a16="http://schemas.microsoft.com/office/drawing/2014/main" id="{565B7EB1-6BE2-0FF1-5E8C-3CC1A0B62670}"/>
              </a:ext>
            </a:extLst>
          </p:cNvPr>
          <p:cNvSpPr txBox="1"/>
          <p:nvPr/>
        </p:nvSpPr>
        <p:spPr>
          <a:xfrm>
            <a:off x="4411680" y="4479813"/>
            <a:ext cx="12785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1" i="0" u="none" strike="noStrike" kern="1200" cap="none" spc="0" normalizeH="0" baseline="0" noProof="0">
                <a:ln>
                  <a:noFill/>
                </a:ln>
                <a:solidFill>
                  <a:prstClr val="black">
                    <a:lumMod val="65000"/>
                    <a:lumOff val="35000"/>
                  </a:prstClr>
                </a:solidFill>
                <a:effectLst/>
                <a:uLnTx/>
                <a:uFillTx/>
                <a:latin typeface="Segoe UI" panose="020B0502040204020203" pitchFamily="34" charset="0"/>
                <a:cs typeface="Segoe UI" panose="020B0502040204020203" pitchFamily="34" charset="0"/>
              </a:rPr>
              <a:t>STORE 1</a:t>
            </a:r>
          </a:p>
        </p:txBody>
      </p:sp>
      <p:cxnSp>
        <p:nvCxnSpPr>
          <p:cNvPr id="26" name="Straight Arrow Connector 25">
            <a:extLst>
              <a:ext uri="{FF2B5EF4-FFF2-40B4-BE49-F238E27FC236}">
                <a16:creationId xmlns:a16="http://schemas.microsoft.com/office/drawing/2014/main" id="{B6A6C072-C0B1-89B6-6CBC-FFC940D7B5FE}"/>
              </a:ext>
            </a:extLst>
          </p:cNvPr>
          <p:cNvCxnSpPr>
            <a:cxnSpLocks/>
          </p:cNvCxnSpPr>
          <p:nvPr/>
        </p:nvCxnSpPr>
        <p:spPr>
          <a:xfrm>
            <a:off x="10043862" y="4730196"/>
            <a:ext cx="284063" cy="343603"/>
          </a:xfrm>
          <a:prstGeom prst="straightConnector1">
            <a:avLst/>
          </a:prstGeom>
          <a:ln w="19050">
            <a:solidFill>
              <a:srgbClr val="2F559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F1F75CA-5FD1-29BD-E40E-4ECBA462C359}"/>
              </a:ext>
            </a:extLst>
          </p:cNvPr>
          <p:cNvCxnSpPr>
            <a:cxnSpLocks/>
          </p:cNvCxnSpPr>
          <p:nvPr/>
        </p:nvCxnSpPr>
        <p:spPr>
          <a:xfrm flipH="1">
            <a:off x="9196194" y="4748932"/>
            <a:ext cx="274764" cy="324868"/>
          </a:xfrm>
          <a:prstGeom prst="straightConnector1">
            <a:avLst/>
          </a:prstGeom>
          <a:ln w="19050">
            <a:solidFill>
              <a:srgbClr val="2F559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4008A2A-0CCC-BCEE-F6D2-71703C6735B0}"/>
              </a:ext>
            </a:extLst>
          </p:cNvPr>
          <p:cNvSpPr txBox="1"/>
          <p:nvPr/>
        </p:nvSpPr>
        <p:spPr>
          <a:xfrm>
            <a:off x="10372392" y="4477757"/>
            <a:ext cx="12785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600" b="1" i="0" u="none" strike="noStrike" kern="1200" cap="none" spc="0" normalizeH="0" baseline="0" noProof="0">
                <a:ln>
                  <a:noFill/>
                </a:ln>
                <a:solidFill>
                  <a:prstClr val="black">
                    <a:lumMod val="65000"/>
                    <a:lumOff val="35000"/>
                  </a:prstClr>
                </a:solidFill>
                <a:effectLst/>
                <a:uLnTx/>
                <a:uFillTx/>
                <a:latin typeface="Segoe UI" panose="020B0502040204020203" pitchFamily="34" charset="0"/>
                <a:cs typeface="Segoe UI" panose="020B0502040204020203" pitchFamily="34" charset="0"/>
              </a:rPr>
              <a:t>STORE 2</a:t>
            </a:r>
          </a:p>
        </p:txBody>
      </p:sp>
      <p:sp>
        <p:nvSpPr>
          <p:cNvPr id="29" name="TextBox 28">
            <a:extLst>
              <a:ext uri="{FF2B5EF4-FFF2-40B4-BE49-F238E27FC236}">
                <a16:creationId xmlns:a16="http://schemas.microsoft.com/office/drawing/2014/main" id="{1AF794BB-9CB4-678A-DF87-20F6EA667140}"/>
              </a:ext>
            </a:extLst>
          </p:cNvPr>
          <p:cNvSpPr txBox="1"/>
          <p:nvPr/>
        </p:nvSpPr>
        <p:spPr>
          <a:xfrm>
            <a:off x="9942928" y="5566326"/>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sp>
        <p:nvSpPr>
          <p:cNvPr id="30" name="TextBox 29">
            <a:extLst>
              <a:ext uri="{FF2B5EF4-FFF2-40B4-BE49-F238E27FC236}">
                <a16:creationId xmlns:a16="http://schemas.microsoft.com/office/drawing/2014/main" id="{96298E97-4BE6-5741-AF89-EBAFF8D2CFAD}"/>
              </a:ext>
            </a:extLst>
          </p:cNvPr>
          <p:cNvSpPr txBox="1"/>
          <p:nvPr/>
        </p:nvSpPr>
        <p:spPr>
          <a:xfrm>
            <a:off x="8689641" y="5566326"/>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sp>
        <p:nvSpPr>
          <p:cNvPr id="20" name="TextBox 19">
            <a:extLst>
              <a:ext uri="{FF2B5EF4-FFF2-40B4-BE49-F238E27FC236}">
                <a16:creationId xmlns:a16="http://schemas.microsoft.com/office/drawing/2014/main" id="{1480542E-4389-8A2A-8A29-1E6D263298CD}"/>
              </a:ext>
            </a:extLst>
          </p:cNvPr>
          <p:cNvSpPr txBox="1"/>
          <p:nvPr/>
        </p:nvSpPr>
        <p:spPr>
          <a:xfrm>
            <a:off x="5227564" y="5580902"/>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sp>
        <p:nvSpPr>
          <p:cNvPr id="21" name="TextBox 20">
            <a:extLst>
              <a:ext uri="{FF2B5EF4-FFF2-40B4-BE49-F238E27FC236}">
                <a16:creationId xmlns:a16="http://schemas.microsoft.com/office/drawing/2014/main" id="{425D5C6F-477C-8A34-16A4-70DA3BF34465}"/>
              </a:ext>
            </a:extLst>
          </p:cNvPr>
          <p:cNvSpPr txBox="1"/>
          <p:nvPr/>
        </p:nvSpPr>
        <p:spPr>
          <a:xfrm>
            <a:off x="6402452" y="5580218"/>
            <a:ext cx="9611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S" sz="1400" b="1" i="0" u="none" strike="noStrike" kern="1200" cap="none" spc="0" normalizeH="0" baseline="0" noProof="0">
                <a:ln>
                  <a:noFill/>
                </a:ln>
                <a:solidFill>
                  <a:prstClr val="black">
                    <a:lumMod val="75000"/>
                    <a:lumOff val="25000"/>
                  </a:prstClr>
                </a:solidFill>
                <a:effectLst/>
                <a:uLnTx/>
                <a:uFillTx/>
                <a:latin typeface="Segoe UI" panose="020B0502040204020203" pitchFamily="34" charset="0"/>
                <a:cs typeface="Segoe UI" panose="020B0502040204020203" pitchFamily="34" charset="0"/>
              </a:rPr>
              <a:t>Offline POS</a:t>
            </a:r>
          </a:p>
        </p:txBody>
      </p:sp>
      <p:pic>
        <p:nvPicPr>
          <p:cNvPr id="47" name="Graphic 46" descr="Download from cloud outline">
            <a:extLst>
              <a:ext uri="{FF2B5EF4-FFF2-40B4-BE49-F238E27FC236}">
                <a16:creationId xmlns:a16="http://schemas.microsoft.com/office/drawing/2014/main" id="{B32A9EF3-231E-26BB-F67C-050FCF6BD35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87135" y="1138893"/>
            <a:ext cx="1337158" cy="1337158"/>
          </a:xfrm>
          <a:prstGeom prst="rect">
            <a:avLst/>
          </a:prstGeom>
        </p:spPr>
      </p:pic>
      <p:sp>
        <p:nvSpPr>
          <p:cNvPr id="50" name="Freeform: Shape 49">
            <a:extLst>
              <a:ext uri="{FF2B5EF4-FFF2-40B4-BE49-F238E27FC236}">
                <a16:creationId xmlns:a16="http://schemas.microsoft.com/office/drawing/2014/main" id="{AB501FB6-1020-1BE4-ABE8-32CC8B2B4200}"/>
              </a:ext>
            </a:extLst>
          </p:cNvPr>
          <p:cNvSpPr/>
          <p:nvPr/>
        </p:nvSpPr>
        <p:spPr>
          <a:xfrm>
            <a:off x="7377709" y="1287769"/>
            <a:ext cx="1326054" cy="766564"/>
          </a:xfrm>
          <a:custGeom>
            <a:avLst/>
            <a:gdLst>
              <a:gd name="connsiteX0" fmla="*/ 688783 w 806456"/>
              <a:gd name="connsiteY0" fmla="*/ 218087 h 490711"/>
              <a:gd name="connsiteX1" fmla="*/ 623055 w 806456"/>
              <a:gd name="connsiteY1" fmla="*/ 111169 h 490711"/>
              <a:gd name="connsiteX2" fmla="*/ 497732 w 806456"/>
              <a:gd name="connsiteY2" fmla="*/ 84878 h 490711"/>
              <a:gd name="connsiteX3" fmla="*/ 341675 w 806456"/>
              <a:gd name="connsiteY3" fmla="*/ 0 h 490711"/>
              <a:gd name="connsiteX4" fmla="*/ 298794 w 806456"/>
              <a:gd name="connsiteY4" fmla="*/ 5031 h 490711"/>
              <a:gd name="connsiteX5" fmla="*/ 156821 w 806456"/>
              <a:gd name="connsiteY5" fmla="*/ 162823 h 490711"/>
              <a:gd name="connsiteX6" fmla="*/ 31499 w 806456"/>
              <a:gd name="connsiteY6" fmla="*/ 227675 h 490711"/>
              <a:gd name="connsiteX7" fmla="*/ 14847 w 806456"/>
              <a:gd name="connsiteY7" fmla="*/ 395940 h 490711"/>
              <a:gd name="connsiteX8" fmla="*/ 152439 w 806456"/>
              <a:gd name="connsiteY8" fmla="*/ 489712 h 490711"/>
              <a:gd name="connsiteX9" fmla="*/ 201691 w 806456"/>
              <a:gd name="connsiteY9" fmla="*/ 489712 h 490711"/>
              <a:gd name="connsiteX10" fmla="*/ 184164 w 806456"/>
              <a:gd name="connsiteY10" fmla="*/ 472185 h 490711"/>
              <a:gd name="connsiteX11" fmla="*/ 152912 w 806456"/>
              <a:gd name="connsiteY11" fmla="*/ 472185 h 490711"/>
              <a:gd name="connsiteX12" fmla="*/ 30806 w 806456"/>
              <a:gd name="connsiteY12" fmla="*/ 388885 h 490711"/>
              <a:gd name="connsiteX13" fmla="*/ 45564 w 806456"/>
              <a:gd name="connsiteY13" fmla="*/ 238148 h 490711"/>
              <a:gd name="connsiteX14" fmla="*/ 157390 w 806456"/>
              <a:gd name="connsiteY14" fmla="*/ 180420 h 490711"/>
              <a:gd name="connsiteX15" fmla="*/ 171947 w 806456"/>
              <a:gd name="connsiteY15" fmla="*/ 179895 h 490711"/>
              <a:gd name="connsiteX16" fmla="*/ 174103 w 806456"/>
              <a:gd name="connsiteY16" fmla="*/ 165487 h 490711"/>
              <a:gd name="connsiteX17" fmla="*/ 302861 w 806456"/>
              <a:gd name="connsiteY17" fmla="*/ 22103 h 490711"/>
              <a:gd name="connsiteX18" fmla="*/ 341640 w 806456"/>
              <a:gd name="connsiteY18" fmla="*/ 17484 h 490711"/>
              <a:gd name="connsiteX19" fmla="*/ 483018 w 806456"/>
              <a:gd name="connsiteY19" fmla="*/ 94421 h 490711"/>
              <a:gd name="connsiteX20" fmla="*/ 489503 w 806456"/>
              <a:gd name="connsiteY20" fmla="*/ 104351 h 490711"/>
              <a:gd name="connsiteX21" fmla="*/ 501133 w 806456"/>
              <a:gd name="connsiteY21" fmla="*/ 102020 h 490711"/>
              <a:gd name="connsiteX22" fmla="*/ 612731 w 806456"/>
              <a:gd name="connsiteY22" fmla="*/ 125323 h 490711"/>
              <a:gd name="connsiteX23" fmla="*/ 671448 w 806456"/>
              <a:gd name="connsiteY23" fmla="*/ 220909 h 490711"/>
              <a:gd name="connsiteX24" fmla="*/ 673508 w 806456"/>
              <a:gd name="connsiteY24" fmla="*/ 233520 h 490711"/>
              <a:gd name="connsiteX25" fmla="*/ 686145 w 806456"/>
              <a:gd name="connsiteY25" fmla="*/ 235413 h 490711"/>
              <a:gd name="connsiteX26" fmla="*/ 787708 w 806456"/>
              <a:gd name="connsiteY26" fmla="*/ 370495 h 490711"/>
              <a:gd name="connsiteX27" fmla="*/ 672999 w 806456"/>
              <a:gd name="connsiteY27" fmla="*/ 473184 h 490711"/>
              <a:gd name="connsiteX28" fmla="*/ 621126 w 806456"/>
              <a:gd name="connsiteY28" fmla="*/ 473184 h 490711"/>
              <a:gd name="connsiteX29" fmla="*/ 603599 w 806456"/>
              <a:gd name="connsiteY29" fmla="*/ 490711 h 490711"/>
              <a:gd name="connsiteX30" fmla="*/ 673008 w 806456"/>
              <a:gd name="connsiteY30" fmla="*/ 490711 h 490711"/>
              <a:gd name="connsiteX31" fmla="*/ 806409 w 806456"/>
              <a:gd name="connsiteY31" fmla="*/ 350161 h 490711"/>
              <a:gd name="connsiteX32" fmla="*/ 688783 w 806456"/>
              <a:gd name="connsiteY32" fmla="*/ 218087 h 49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6456" h="490711">
                <a:moveTo>
                  <a:pt x="688783" y="218087"/>
                </a:moveTo>
                <a:cubicBezTo>
                  <a:pt x="681812" y="175181"/>
                  <a:pt x="658192" y="136759"/>
                  <a:pt x="623055" y="111169"/>
                </a:cubicBezTo>
                <a:cubicBezTo>
                  <a:pt x="586629" y="85648"/>
                  <a:pt x="541344" y="76147"/>
                  <a:pt x="497732" y="84878"/>
                </a:cubicBezTo>
                <a:cubicBezTo>
                  <a:pt x="463331" y="32105"/>
                  <a:pt x="404670" y="200"/>
                  <a:pt x="341675" y="0"/>
                </a:cubicBezTo>
                <a:cubicBezTo>
                  <a:pt x="327233" y="-25"/>
                  <a:pt x="312839" y="1664"/>
                  <a:pt x="298794" y="5031"/>
                </a:cubicBezTo>
                <a:cubicBezTo>
                  <a:pt x="224136" y="24443"/>
                  <a:pt x="168269" y="86537"/>
                  <a:pt x="156821" y="162823"/>
                </a:cubicBezTo>
                <a:cubicBezTo>
                  <a:pt x="107435" y="164553"/>
                  <a:pt x="61433" y="188358"/>
                  <a:pt x="31499" y="227675"/>
                </a:cubicBezTo>
                <a:cubicBezTo>
                  <a:pt x="-3452" y="276859"/>
                  <a:pt x="-9785" y="340859"/>
                  <a:pt x="14847" y="395940"/>
                </a:cubicBezTo>
                <a:cubicBezTo>
                  <a:pt x="39973" y="450124"/>
                  <a:pt x="92819" y="486141"/>
                  <a:pt x="152439" y="489712"/>
                </a:cubicBezTo>
                <a:lnTo>
                  <a:pt x="201691" y="489712"/>
                </a:lnTo>
                <a:lnTo>
                  <a:pt x="184164" y="472185"/>
                </a:lnTo>
                <a:lnTo>
                  <a:pt x="152912" y="472185"/>
                </a:lnTo>
                <a:cubicBezTo>
                  <a:pt x="100041" y="468832"/>
                  <a:pt x="53216" y="436888"/>
                  <a:pt x="30806" y="388885"/>
                </a:cubicBezTo>
                <a:cubicBezTo>
                  <a:pt x="8879" y="339539"/>
                  <a:pt x="14483" y="282303"/>
                  <a:pt x="45564" y="238148"/>
                </a:cubicBezTo>
                <a:cubicBezTo>
                  <a:pt x="72404" y="203238"/>
                  <a:pt x="113387" y="182082"/>
                  <a:pt x="157390" y="180420"/>
                </a:cubicBezTo>
                <a:lnTo>
                  <a:pt x="171947" y="179895"/>
                </a:lnTo>
                <a:lnTo>
                  <a:pt x="174103" y="165487"/>
                </a:lnTo>
                <a:cubicBezTo>
                  <a:pt x="184321" y="96166"/>
                  <a:pt x="235034" y="39691"/>
                  <a:pt x="302861" y="22103"/>
                </a:cubicBezTo>
                <a:cubicBezTo>
                  <a:pt x="315559" y="19036"/>
                  <a:pt x="328577" y="17486"/>
                  <a:pt x="341640" y="17484"/>
                </a:cubicBezTo>
                <a:cubicBezTo>
                  <a:pt x="398759" y="17514"/>
                  <a:pt x="451976" y="46475"/>
                  <a:pt x="483018" y="94421"/>
                </a:cubicBezTo>
                <a:lnTo>
                  <a:pt x="489503" y="104351"/>
                </a:lnTo>
                <a:lnTo>
                  <a:pt x="501133" y="102020"/>
                </a:lnTo>
                <a:cubicBezTo>
                  <a:pt x="539954" y="94254"/>
                  <a:pt x="580262" y="102671"/>
                  <a:pt x="612731" y="125323"/>
                </a:cubicBezTo>
                <a:cubicBezTo>
                  <a:pt x="644059" y="148272"/>
                  <a:pt x="665140" y="182590"/>
                  <a:pt x="671448" y="220909"/>
                </a:cubicBezTo>
                <a:lnTo>
                  <a:pt x="673508" y="233520"/>
                </a:lnTo>
                <a:lnTo>
                  <a:pt x="686145" y="235413"/>
                </a:lnTo>
                <a:cubicBezTo>
                  <a:pt x="751492" y="244670"/>
                  <a:pt x="796963" y="305148"/>
                  <a:pt x="787708" y="370495"/>
                </a:cubicBezTo>
                <a:cubicBezTo>
                  <a:pt x="779551" y="428076"/>
                  <a:pt x="731129" y="471425"/>
                  <a:pt x="672999" y="473184"/>
                </a:cubicBezTo>
                <a:lnTo>
                  <a:pt x="621126" y="473184"/>
                </a:lnTo>
                <a:lnTo>
                  <a:pt x="603599" y="490711"/>
                </a:lnTo>
                <a:lnTo>
                  <a:pt x="673008" y="490711"/>
                </a:lnTo>
                <a:cubicBezTo>
                  <a:pt x="748657" y="488737"/>
                  <a:pt x="808383" y="425811"/>
                  <a:pt x="806409" y="350161"/>
                </a:cubicBezTo>
                <a:cubicBezTo>
                  <a:pt x="804665" y="283339"/>
                  <a:pt x="754958" y="227527"/>
                  <a:pt x="688783" y="218087"/>
                </a:cubicBezTo>
                <a:close/>
              </a:path>
            </a:pathLst>
          </a:custGeom>
          <a:solidFill>
            <a:schemeClr val="accent4">
              <a:lumMod val="40000"/>
              <a:lumOff val="60000"/>
            </a:schemeClr>
          </a:solidFill>
          <a:ln w="38100" cap="flat">
            <a:solidFill>
              <a:srgbClr val="2F5597"/>
            </a:solidFill>
            <a:prstDash val="solid"/>
            <a:miter/>
          </a:ln>
        </p:spPr>
        <p:txBody>
          <a:bodyPr rtlCol="0" anchor="ctr"/>
          <a:lstStyle/>
          <a:p>
            <a:endParaRPr lang="en-US">
              <a:latin typeface="Segoe UI" panose="020B0502040204020203" pitchFamily="34" charset="0"/>
              <a:cs typeface="Segoe UI" panose="020B0502040204020203" pitchFamily="34" charset="0"/>
            </a:endParaRPr>
          </a:p>
        </p:txBody>
      </p:sp>
      <p:pic>
        <p:nvPicPr>
          <p:cNvPr id="52" name="Graphic 51">
            <a:extLst>
              <a:ext uri="{FF2B5EF4-FFF2-40B4-BE49-F238E27FC236}">
                <a16:creationId xmlns:a16="http://schemas.microsoft.com/office/drawing/2014/main" id="{6F218D0D-B96D-2436-023C-F0FAF54CCE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32926" y="1450747"/>
            <a:ext cx="768571" cy="819328"/>
          </a:xfrm>
          <a:prstGeom prst="rect">
            <a:avLst/>
          </a:prstGeom>
        </p:spPr>
      </p:pic>
      <p:pic>
        <p:nvPicPr>
          <p:cNvPr id="43" name="Graphic 42" descr="Box with solid fill">
            <a:extLst>
              <a:ext uri="{FF2B5EF4-FFF2-40B4-BE49-F238E27FC236}">
                <a16:creationId xmlns:a16="http://schemas.microsoft.com/office/drawing/2014/main" id="{4C1DB221-513A-B012-BD31-B70B34C5B3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53960" y="4252382"/>
            <a:ext cx="574678" cy="574678"/>
          </a:xfrm>
          <a:prstGeom prst="rect">
            <a:avLst/>
          </a:prstGeom>
        </p:spPr>
      </p:pic>
      <p:pic>
        <p:nvPicPr>
          <p:cNvPr id="2" name="Graphic 1" descr="Single gear with solid fill">
            <a:extLst>
              <a:ext uri="{FF2B5EF4-FFF2-40B4-BE49-F238E27FC236}">
                <a16:creationId xmlns:a16="http://schemas.microsoft.com/office/drawing/2014/main" id="{F3D5E1D0-A8E7-1A54-EF1B-20E42B9FA39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43206" y="4563280"/>
            <a:ext cx="698093" cy="698093"/>
          </a:xfrm>
          <a:prstGeom prst="rect">
            <a:avLst/>
          </a:prstGeom>
        </p:spPr>
      </p:pic>
      <p:cxnSp>
        <p:nvCxnSpPr>
          <p:cNvPr id="9" name="Straight Arrow Connector 8">
            <a:extLst>
              <a:ext uri="{FF2B5EF4-FFF2-40B4-BE49-F238E27FC236}">
                <a16:creationId xmlns:a16="http://schemas.microsoft.com/office/drawing/2014/main" id="{A4A880DC-E5C5-D874-EE2B-A3DEBC10F2AE}"/>
              </a:ext>
            </a:extLst>
          </p:cNvPr>
          <p:cNvCxnSpPr>
            <a:cxnSpLocks/>
          </p:cNvCxnSpPr>
          <p:nvPr/>
        </p:nvCxnSpPr>
        <p:spPr>
          <a:xfrm flipH="1">
            <a:off x="6848189" y="2230946"/>
            <a:ext cx="977842" cy="2321720"/>
          </a:xfrm>
          <a:prstGeom prst="straightConnector1">
            <a:avLst/>
          </a:prstGeom>
          <a:ln w="38100">
            <a:solidFill>
              <a:srgbClr val="2F5597"/>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A911C80-D84D-B6C0-B577-41179AD852B0}"/>
              </a:ext>
            </a:extLst>
          </p:cNvPr>
          <p:cNvGrpSpPr/>
          <p:nvPr/>
        </p:nvGrpSpPr>
        <p:grpSpPr>
          <a:xfrm>
            <a:off x="5451222" y="4831405"/>
            <a:ext cx="533599" cy="856777"/>
            <a:chOff x="4653705" y="2369542"/>
            <a:chExt cx="939103" cy="1509346"/>
          </a:xfrm>
        </p:grpSpPr>
        <p:pic>
          <p:nvPicPr>
            <p:cNvPr id="6" name="Graphic 5" descr="Monitor with solid fill">
              <a:extLst>
                <a:ext uri="{FF2B5EF4-FFF2-40B4-BE49-F238E27FC236}">
                  <a16:creationId xmlns:a16="http://schemas.microsoft.com/office/drawing/2014/main" id="{68D61372-79ED-A890-68D9-874B82CB9B0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78408" y="2964488"/>
              <a:ext cx="914400" cy="914400"/>
            </a:xfrm>
            <a:prstGeom prst="rect">
              <a:avLst/>
            </a:prstGeom>
          </p:spPr>
        </p:pic>
        <p:pic>
          <p:nvPicPr>
            <p:cNvPr id="11" name="Graphic 10" descr="Server with solid fill">
              <a:extLst>
                <a:ext uri="{FF2B5EF4-FFF2-40B4-BE49-F238E27FC236}">
                  <a16:creationId xmlns:a16="http://schemas.microsoft.com/office/drawing/2014/main" id="{209CE252-6048-370A-240B-2C3ECC33AD8C}"/>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l="-3624" t="-2810" r="3624" b="29435"/>
            <a:stretch/>
          </p:blipFill>
          <p:spPr>
            <a:xfrm>
              <a:off x="4653705" y="2369542"/>
              <a:ext cx="914400" cy="670939"/>
            </a:xfrm>
            <a:prstGeom prst="rect">
              <a:avLst/>
            </a:prstGeom>
          </p:spPr>
        </p:pic>
      </p:grpSp>
      <p:grpSp>
        <p:nvGrpSpPr>
          <p:cNvPr id="7" name="Group 6">
            <a:extLst>
              <a:ext uri="{FF2B5EF4-FFF2-40B4-BE49-F238E27FC236}">
                <a16:creationId xmlns:a16="http://schemas.microsoft.com/office/drawing/2014/main" id="{3D16E4F4-99C0-9870-7011-AC5ABF2595CA}"/>
              </a:ext>
            </a:extLst>
          </p:cNvPr>
          <p:cNvGrpSpPr/>
          <p:nvPr/>
        </p:nvGrpSpPr>
        <p:grpSpPr>
          <a:xfrm>
            <a:off x="6618778" y="4832984"/>
            <a:ext cx="533599" cy="856777"/>
            <a:chOff x="4653705" y="2369542"/>
            <a:chExt cx="939103" cy="1509346"/>
          </a:xfrm>
        </p:grpSpPr>
        <p:pic>
          <p:nvPicPr>
            <p:cNvPr id="10" name="Graphic 9" descr="Monitor with solid fill">
              <a:extLst>
                <a:ext uri="{FF2B5EF4-FFF2-40B4-BE49-F238E27FC236}">
                  <a16:creationId xmlns:a16="http://schemas.microsoft.com/office/drawing/2014/main" id="{4CBA97A6-D6D6-F1E8-8F92-4CD836EB044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78408" y="2964488"/>
              <a:ext cx="914400" cy="914400"/>
            </a:xfrm>
            <a:prstGeom prst="rect">
              <a:avLst/>
            </a:prstGeom>
          </p:spPr>
        </p:pic>
        <p:pic>
          <p:nvPicPr>
            <p:cNvPr id="12" name="Graphic 11" descr="Server with solid fill">
              <a:extLst>
                <a:ext uri="{FF2B5EF4-FFF2-40B4-BE49-F238E27FC236}">
                  <a16:creationId xmlns:a16="http://schemas.microsoft.com/office/drawing/2014/main" id="{2D3FC1ED-B83F-D8DF-AF4D-75175EDFEC5D}"/>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l="-3624" t="-2810" r="3624" b="29435"/>
            <a:stretch/>
          </p:blipFill>
          <p:spPr>
            <a:xfrm>
              <a:off x="4653705" y="2369542"/>
              <a:ext cx="914400" cy="670939"/>
            </a:xfrm>
            <a:prstGeom prst="rect">
              <a:avLst/>
            </a:prstGeom>
          </p:spPr>
        </p:pic>
      </p:grpSp>
      <p:pic>
        <p:nvPicPr>
          <p:cNvPr id="14" name="Graphic 13" descr="Monitor with solid fill">
            <a:extLst>
              <a:ext uri="{FF2B5EF4-FFF2-40B4-BE49-F238E27FC236}">
                <a16:creationId xmlns:a16="http://schemas.microsoft.com/office/drawing/2014/main" id="{34405111-79FB-EB1B-4652-76FE20D3B7E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20554" y="5080158"/>
            <a:ext cx="519563" cy="519057"/>
          </a:xfrm>
          <a:prstGeom prst="rect">
            <a:avLst/>
          </a:prstGeom>
        </p:spPr>
      </p:pic>
      <p:pic>
        <p:nvPicPr>
          <p:cNvPr id="16" name="Graphic 15" descr="Server with solid fill">
            <a:extLst>
              <a:ext uri="{FF2B5EF4-FFF2-40B4-BE49-F238E27FC236}">
                <a16:creationId xmlns:a16="http://schemas.microsoft.com/office/drawing/2014/main" id="{2925FFC3-D5F4-D9AF-E989-4807D36EF136}"/>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l="-3624" t="-2810" r="3624" b="29435"/>
          <a:stretch/>
        </p:blipFill>
        <p:spPr>
          <a:xfrm>
            <a:off x="9505584" y="4481457"/>
            <a:ext cx="519563" cy="380857"/>
          </a:xfrm>
          <a:prstGeom prst="rect">
            <a:avLst/>
          </a:prstGeom>
        </p:spPr>
      </p:pic>
      <p:pic>
        <p:nvPicPr>
          <p:cNvPr id="19" name="Graphic 18" descr="Monitor with solid fill">
            <a:extLst>
              <a:ext uri="{FF2B5EF4-FFF2-40B4-BE49-F238E27FC236}">
                <a16:creationId xmlns:a16="http://schemas.microsoft.com/office/drawing/2014/main" id="{3E40408A-49AE-93DF-00D8-30B8F0DEF7D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36836" y="5080158"/>
            <a:ext cx="519563" cy="519057"/>
          </a:xfrm>
          <a:prstGeom prst="rect">
            <a:avLst/>
          </a:prstGeom>
        </p:spPr>
      </p:pic>
      <p:sp>
        <p:nvSpPr>
          <p:cNvPr id="8" name="TextBox 7">
            <a:extLst>
              <a:ext uri="{FF2B5EF4-FFF2-40B4-BE49-F238E27FC236}">
                <a16:creationId xmlns:a16="http://schemas.microsoft.com/office/drawing/2014/main" id="{C9DF7E3A-7E10-29EC-9961-A76DE15B88AC}"/>
              </a:ext>
            </a:extLst>
          </p:cNvPr>
          <p:cNvSpPr txBox="1"/>
          <p:nvPr/>
        </p:nvSpPr>
        <p:spPr>
          <a:xfrm>
            <a:off x="6674170" y="5214853"/>
            <a:ext cx="416189" cy="338554"/>
          </a:xfrm>
          <a:prstGeom prst="rect">
            <a:avLst/>
          </a:prstGeom>
          <a:noFill/>
        </p:spPr>
        <p:txBody>
          <a:bodyPr wrap="square" lIns="91440" tIns="45720" rIns="91440" bIns="45720" rtlCol="0" anchor="t">
            <a:spAutoFit/>
          </a:bodyPr>
          <a:lstStyle/>
          <a:p>
            <a:pPr algn="ctr"/>
            <a:r>
              <a:rPr lang="en-US" sz="1600">
                <a:latin typeface="Segoe UI" panose="020B0502040204020203" pitchFamily="34" charset="0"/>
                <a:cs typeface="Segoe UI" panose="020B0502040204020203" pitchFamily="34" charset="0"/>
              </a:rPr>
              <a:t>15</a:t>
            </a:r>
          </a:p>
        </p:txBody>
      </p:sp>
      <p:sp>
        <p:nvSpPr>
          <p:cNvPr id="13" name="TextBox 12">
            <a:extLst>
              <a:ext uri="{FF2B5EF4-FFF2-40B4-BE49-F238E27FC236}">
                <a16:creationId xmlns:a16="http://schemas.microsoft.com/office/drawing/2014/main" id="{346361E9-CD56-ED30-DC1C-0867D325061C}"/>
              </a:ext>
            </a:extLst>
          </p:cNvPr>
          <p:cNvSpPr txBox="1"/>
          <p:nvPr/>
        </p:nvSpPr>
        <p:spPr>
          <a:xfrm>
            <a:off x="5516944" y="5213643"/>
            <a:ext cx="416189" cy="338554"/>
          </a:xfrm>
          <a:prstGeom prst="rect">
            <a:avLst/>
          </a:prstGeom>
          <a:noFill/>
        </p:spPr>
        <p:txBody>
          <a:bodyPr wrap="square" lIns="91440" tIns="45720" rIns="91440" bIns="45720" rtlCol="0" anchor="t">
            <a:spAutoFit/>
          </a:bodyPr>
          <a:lstStyle/>
          <a:p>
            <a:pPr algn="ctr"/>
            <a:r>
              <a:rPr lang="en-US" sz="1600">
                <a:latin typeface="Segoe UI" panose="020B0502040204020203" pitchFamily="34" charset="0"/>
                <a:cs typeface="Segoe UI" panose="020B0502040204020203" pitchFamily="34" charset="0"/>
              </a:rPr>
              <a:t>10</a:t>
            </a:r>
          </a:p>
        </p:txBody>
      </p:sp>
      <p:graphicFrame>
        <p:nvGraphicFramePr>
          <p:cNvPr id="18" name="Table 17">
            <a:extLst>
              <a:ext uri="{FF2B5EF4-FFF2-40B4-BE49-F238E27FC236}">
                <a16:creationId xmlns:a16="http://schemas.microsoft.com/office/drawing/2014/main" id="{538AC164-A34D-8245-0556-F0F8D398806C}"/>
              </a:ext>
            </a:extLst>
          </p:cNvPr>
          <p:cNvGraphicFramePr>
            <a:graphicFrameLocks noGrp="1"/>
          </p:cNvGraphicFramePr>
          <p:nvPr/>
        </p:nvGraphicFramePr>
        <p:xfrm>
          <a:off x="4613659" y="2405585"/>
          <a:ext cx="2524684" cy="876878"/>
        </p:xfrm>
        <a:graphic>
          <a:graphicData uri="http://schemas.openxmlformats.org/drawingml/2006/table">
            <a:tbl>
              <a:tblPr firstRow="1" bandRow="1">
                <a:tableStyleId>{5C22544A-7EE6-4342-B048-85BDC9FD1C3A}</a:tableStyleId>
              </a:tblPr>
              <a:tblGrid>
                <a:gridCol w="631171">
                  <a:extLst>
                    <a:ext uri="{9D8B030D-6E8A-4147-A177-3AD203B41FA5}">
                      <a16:colId xmlns:a16="http://schemas.microsoft.com/office/drawing/2014/main" val="1465948854"/>
                    </a:ext>
                  </a:extLst>
                </a:gridCol>
                <a:gridCol w="631171">
                  <a:extLst>
                    <a:ext uri="{9D8B030D-6E8A-4147-A177-3AD203B41FA5}">
                      <a16:colId xmlns:a16="http://schemas.microsoft.com/office/drawing/2014/main" val="2319295699"/>
                    </a:ext>
                  </a:extLst>
                </a:gridCol>
                <a:gridCol w="631171">
                  <a:extLst>
                    <a:ext uri="{9D8B030D-6E8A-4147-A177-3AD203B41FA5}">
                      <a16:colId xmlns:a16="http://schemas.microsoft.com/office/drawing/2014/main" val="1973446745"/>
                    </a:ext>
                  </a:extLst>
                </a:gridCol>
                <a:gridCol w="631171">
                  <a:extLst>
                    <a:ext uri="{9D8B030D-6E8A-4147-A177-3AD203B41FA5}">
                      <a16:colId xmlns:a16="http://schemas.microsoft.com/office/drawing/2014/main" val="142055116"/>
                    </a:ext>
                  </a:extLst>
                </a:gridCol>
              </a:tblGrid>
              <a:tr h="267278">
                <a:tc>
                  <a:txBody>
                    <a:bodyPr/>
                    <a:lstStyle/>
                    <a:p>
                      <a:pPr algn="ctr"/>
                      <a:r>
                        <a:rPr lang="en-US" sz="1100" b="0">
                          <a:latin typeface="+mj-lt"/>
                        </a:rPr>
                        <a:t>POS</a:t>
                      </a:r>
                    </a:p>
                  </a:txBody>
                  <a:tcPr/>
                </a:tc>
                <a:tc>
                  <a:txBody>
                    <a:bodyPr/>
                    <a:lstStyle/>
                    <a:p>
                      <a:pPr algn="ctr"/>
                      <a:r>
                        <a:rPr lang="en-US" sz="1100" b="0">
                          <a:latin typeface="+mj-lt"/>
                        </a:rPr>
                        <a:t>Created</a:t>
                      </a:r>
                    </a:p>
                  </a:txBody>
                  <a:tcPr/>
                </a:tc>
                <a:tc>
                  <a:txBody>
                    <a:bodyPr/>
                    <a:lstStyle/>
                    <a:p>
                      <a:pPr algn="ctr"/>
                      <a:r>
                        <a:rPr lang="en-US" sz="1100" b="0">
                          <a:latin typeface="+mj-lt"/>
                        </a:rPr>
                        <a:t>Inform.</a:t>
                      </a:r>
                    </a:p>
                  </a:txBody>
                  <a:tcPr/>
                </a:tc>
                <a:tc>
                  <a:txBody>
                    <a:bodyPr/>
                    <a:lstStyle/>
                    <a:p>
                      <a:pPr algn="ctr"/>
                      <a:r>
                        <a:rPr lang="en-US" sz="1100" b="0">
                          <a:latin typeface="+mj-lt"/>
                        </a:rPr>
                        <a:t>Import.</a:t>
                      </a:r>
                    </a:p>
                  </a:txBody>
                  <a:tcPr/>
                </a:tc>
                <a:extLst>
                  <a:ext uri="{0D108BD9-81ED-4DB2-BD59-A6C34878D82A}">
                    <a16:rowId xmlns:a16="http://schemas.microsoft.com/office/drawing/2014/main" val="1332774942"/>
                  </a:ext>
                </a:extLst>
              </a:tr>
              <a:tr h="251458">
                <a:tc>
                  <a:txBody>
                    <a:bodyPr/>
                    <a:lstStyle/>
                    <a:p>
                      <a:pPr algn="ctr"/>
                      <a:r>
                        <a:rPr lang="en-US" sz="1400" b="0">
                          <a:latin typeface="+mj-lt"/>
                        </a:rPr>
                        <a:t>10</a:t>
                      </a:r>
                    </a:p>
                  </a:txBody>
                  <a:tcPr/>
                </a:tc>
                <a:tc>
                  <a:txBody>
                    <a:bodyPr/>
                    <a:lstStyle/>
                    <a:p>
                      <a:pPr algn="ctr"/>
                      <a:r>
                        <a:rPr lang="en-US" sz="1400" b="0">
                          <a:latin typeface="+mj-lt"/>
                        </a:rPr>
                        <a:t>X</a:t>
                      </a:r>
                    </a:p>
                  </a:txBody>
                  <a:tcPr/>
                </a:tc>
                <a:tc>
                  <a:txBody>
                    <a:bodyPr/>
                    <a:lstStyle/>
                    <a:p>
                      <a:pPr algn="ctr"/>
                      <a:endParaRPr lang="en-US" sz="1400" b="0">
                        <a:latin typeface="+mj-lt"/>
                      </a:endParaRPr>
                    </a:p>
                  </a:txBody>
                  <a:tcPr/>
                </a:tc>
                <a:tc>
                  <a:txBody>
                    <a:bodyPr/>
                    <a:lstStyle/>
                    <a:p>
                      <a:pPr algn="ctr"/>
                      <a:endParaRPr lang="en-US" sz="1400" b="0">
                        <a:latin typeface="+mj-lt"/>
                      </a:endParaRPr>
                    </a:p>
                  </a:txBody>
                  <a:tcPr/>
                </a:tc>
                <a:extLst>
                  <a:ext uri="{0D108BD9-81ED-4DB2-BD59-A6C34878D82A}">
                    <a16:rowId xmlns:a16="http://schemas.microsoft.com/office/drawing/2014/main" val="653456381"/>
                  </a:ext>
                </a:extLst>
              </a:tr>
              <a:tr h="255691">
                <a:tc>
                  <a:txBody>
                    <a:bodyPr/>
                    <a:lstStyle/>
                    <a:p>
                      <a:pPr algn="ctr"/>
                      <a:r>
                        <a:rPr lang="en-US" sz="1400" b="0">
                          <a:latin typeface="+mj-lt"/>
                        </a:rPr>
                        <a:t>15</a:t>
                      </a:r>
                    </a:p>
                  </a:txBody>
                  <a:tcPr/>
                </a:tc>
                <a:tc>
                  <a:txBody>
                    <a:bodyPr/>
                    <a:lstStyle/>
                    <a:p>
                      <a:pPr algn="ctr"/>
                      <a:r>
                        <a:rPr lang="en-US" sz="1400" b="0">
                          <a:latin typeface="+mj-lt"/>
                        </a:rPr>
                        <a:t>X</a:t>
                      </a:r>
                    </a:p>
                  </a:txBody>
                  <a:tcPr/>
                </a:tc>
                <a:tc>
                  <a:txBody>
                    <a:bodyPr/>
                    <a:lstStyle/>
                    <a:p>
                      <a:pPr algn="ctr"/>
                      <a:r>
                        <a:rPr lang="en-US" sz="1400" b="0">
                          <a:latin typeface="+mj-lt"/>
                        </a:rPr>
                        <a:t>X</a:t>
                      </a:r>
                    </a:p>
                  </a:txBody>
                  <a:tcPr/>
                </a:tc>
                <a:tc>
                  <a:txBody>
                    <a:bodyPr/>
                    <a:lstStyle/>
                    <a:p>
                      <a:pPr algn="ctr"/>
                      <a:r>
                        <a:rPr lang="en-US" sz="1400" b="0" dirty="0">
                          <a:latin typeface="+mj-lt"/>
                        </a:rPr>
                        <a:t>X</a:t>
                      </a:r>
                    </a:p>
                  </a:txBody>
                  <a:tcPr/>
                </a:tc>
                <a:extLst>
                  <a:ext uri="{0D108BD9-81ED-4DB2-BD59-A6C34878D82A}">
                    <a16:rowId xmlns:a16="http://schemas.microsoft.com/office/drawing/2014/main" val="1025683737"/>
                  </a:ext>
                </a:extLst>
              </a:tr>
            </a:tbl>
          </a:graphicData>
        </a:graphic>
      </p:graphicFrame>
      <p:sp>
        <p:nvSpPr>
          <p:cNvPr id="22" name="Title 2">
            <a:extLst>
              <a:ext uri="{FF2B5EF4-FFF2-40B4-BE49-F238E27FC236}">
                <a16:creationId xmlns:a16="http://schemas.microsoft.com/office/drawing/2014/main" id="{865A14AD-CB1E-DEDB-DE64-29D4BCBA8DE9}"/>
              </a:ext>
            </a:extLst>
          </p:cNvPr>
          <p:cNvSpPr txBox="1">
            <a:spLocks/>
          </p:cNvSpPr>
          <p:nvPr/>
        </p:nvSpPr>
        <p:spPr>
          <a:xfrm>
            <a:off x="343802" y="243435"/>
            <a:ext cx="11504395" cy="58863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000" b="1" kern="1200">
                <a:solidFill>
                  <a:srgbClr val="361D5C"/>
                </a:solidFill>
                <a:latin typeface="Segoe UI" panose="020B0502040204020203" pitchFamily="34" charset="0"/>
                <a:ea typeface="+mj-ea"/>
                <a:cs typeface="Segoe UI" panose="020B0502040204020203" pitchFamily="34" charset="0"/>
              </a:defRPr>
            </a:lvl1pPr>
          </a:lstStyle>
          <a:p>
            <a:r>
              <a:rPr lang="en-US">
                <a:solidFill>
                  <a:srgbClr val="FDD89E"/>
                </a:solidFill>
              </a:rPr>
              <a:t>Offline POS -  Web Repl. Using Azure Storage</a:t>
            </a:r>
            <a:endParaRPr lang="en-US" dirty="0"/>
          </a:p>
        </p:txBody>
      </p:sp>
    </p:spTree>
    <p:extLst>
      <p:ext uri="{BB962C8B-B14F-4D97-AF65-F5344CB8AC3E}">
        <p14:creationId xmlns:p14="http://schemas.microsoft.com/office/powerpoint/2010/main" val="11383150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0B153-3461-DDCF-819B-22E406B9228B}"/>
              </a:ext>
            </a:extLst>
          </p:cNvPr>
          <p:cNvSpPr>
            <a:spLocks noGrp="1"/>
          </p:cNvSpPr>
          <p:nvPr>
            <p:ph type="title"/>
          </p:nvPr>
        </p:nvSpPr>
        <p:spPr/>
        <p:txBody>
          <a:bodyPr>
            <a:normAutofit fontScale="90000"/>
          </a:bodyPr>
          <a:lstStyle/>
          <a:p>
            <a:r>
              <a:rPr lang="en-US"/>
              <a:t>Before you start</a:t>
            </a:r>
            <a:br>
              <a:rPr lang="en-US"/>
            </a:br>
            <a:endParaRPr lang="en-DE"/>
          </a:p>
        </p:txBody>
      </p:sp>
      <p:sp>
        <p:nvSpPr>
          <p:cNvPr id="4" name="Text Placeholder 3">
            <a:extLst>
              <a:ext uri="{FF2B5EF4-FFF2-40B4-BE49-F238E27FC236}">
                <a16:creationId xmlns:a16="http://schemas.microsoft.com/office/drawing/2014/main" id="{565975D2-A7A6-4EC4-A449-6B312421EFC4}"/>
              </a:ext>
            </a:extLst>
          </p:cNvPr>
          <p:cNvSpPr>
            <a:spLocks noGrp="1"/>
          </p:cNvSpPr>
          <p:nvPr>
            <p:ph type="body" sz="quarter" idx="10"/>
          </p:nvPr>
        </p:nvSpPr>
        <p:spPr>
          <a:xfrm>
            <a:off x="4912520" y="896937"/>
            <a:ext cx="6440487" cy="5064125"/>
          </a:xfrm>
          <a:prstGeom prst="rect">
            <a:avLst/>
          </a:prstGeom>
        </p:spPr>
        <p:txBody>
          <a:bodyPr/>
          <a:lstStyle/>
          <a:p>
            <a:endParaRPr lang="en-US" dirty="0"/>
          </a:p>
          <a:p>
            <a:endParaRPr lang="en-US" dirty="0">
              <a:solidFill>
                <a:schemeClr val="bg1"/>
              </a:solidFill>
              <a:latin typeface="Segoe UI" panose="020B0502040204020203" pitchFamily="34" charset="0"/>
              <a:cs typeface="Segoe UI" panose="020B0502040204020203" pitchFamily="34" charset="0"/>
            </a:endParaRPr>
          </a:p>
          <a:p>
            <a:pPr marL="0" indent="0">
              <a:buNone/>
            </a:pPr>
            <a:r>
              <a:rPr lang="en-US" b="1" dirty="0">
                <a:solidFill>
                  <a:schemeClr val="bg1"/>
                </a:solidFill>
                <a:latin typeface="Segoe UI" panose="020B0502040204020203" pitchFamily="34" charset="0"/>
                <a:cs typeface="Segoe UI" panose="020B0502040204020203" pitchFamily="34" charset="0"/>
              </a:rPr>
              <a:t>It is important that you:</a:t>
            </a:r>
          </a:p>
          <a:p>
            <a:pPr marL="114300" indent="-342900">
              <a:buFont typeface="Arial" panose="020B0604020202020204" pitchFamily="34" charset="0"/>
              <a:buChar char="•"/>
            </a:pPr>
            <a:r>
              <a:rPr lang="en-US" sz="1800" dirty="0">
                <a:solidFill>
                  <a:schemeClr val="bg1"/>
                </a:solidFill>
                <a:latin typeface="Segoe UI" panose="020B0502040204020203" pitchFamily="34" charset="0"/>
                <a:cs typeface="Segoe UI" panose="020B0502040204020203" pitchFamily="34" charset="0"/>
              </a:rPr>
              <a:t>Have finished the LS Central General Base Course training</a:t>
            </a:r>
          </a:p>
          <a:p>
            <a:pPr marL="114300" indent="-342900">
              <a:buFont typeface="Arial" panose="020B0604020202020204" pitchFamily="34" charset="0"/>
              <a:buChar char="•"/>
            </a:pPr>
            <a:r>
              <a:rPr lang="en-US" sz="1800" dirty="0">
                <a:solidFill>
                  <a:schemeClr val="bg1"/>
                </a:solidFill>
                <a:latin typeface="Segoe UI" panose="020B0502040204020203" pitchFamily="34" charset="0"/>
                <a:cs typeface="Segoe UI" panose="020B0502040204020203" pitchFamily="34" charset="0"/>
              </a:rPr>
              <a:t>Know how Data Distribution and Replication is set up and </a:t>
            </a:r>
            <a:r>
              <a:rPr lang="en-US" sz="1800" dirty="0"/>
              <a:t>  </a:t>
            </a:r>
            <a:r>
              <a:rPr lang="en-US" sz="1800" dirty="0">
                <a:solidFill>
                  <a:schemeClr val="bg1"/>
                </a:solidFill>
                <a:latin typeface="Segoe UI" panose="020B0502040204020203" pitchFamily="34" charset="0"/>
                <a:cs typeface="Segoe UI" panose="020B0502040204020203" pitchFamily="34" charset="0"/>
              </a:rPr>
              <a:t>works in LS Central</a:t>
            </a:r>
          </a:p>
          <a:p>
            <a:pPr marL="114300" indent="-342900">
              <a:buFont typeface="Arial" panose="020B0604020202020204" pitchFamily="34" charset="0"/>
              <a:buChar char="•"/>
            </a:pPr>
            <a:r>
              <a:rPr lang="en-US" sz="1800" dirty="0">
                <a:solidFill>
                  <a:schemeClr val="bg1"/>
                </a:solidFill>
                <a:latin typeface="Segoe UI" panose="020B0502040204020203" pitchFamily="34" charset="0"/>
                <a:cs typeface="Segoe UI" panose="020B0502040204020203" pitchFamily="34" charset="0"/>
              </a:rPr>
              <a:t>Basic PowerShell knowledge (</a:t>
            </a:r>
            <a:r>
              <a:rPr lang="en-US" sz="1800" dirty="0">
                <a:solidFill>
                  <a:srgbClr val="0070C0"/>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Learn more</a:t>
            </a:r>
            <a:r>
              <a:rPr lang="en-US" sz="1800" dirty="0">
                <a:solidFill>
                  <a:schemeClr val="bg1"/>
                </a:solidFill>
                <a:latin typeface="Segoe UI" panose="020B0502040204020203" pitchFamily="34" charset="0"/>
                <a:cs typeface="Segoe UI" panose="020B0502040204020203" pitchFamily="34" charset="0"/>
              </a:rPr>
              <a:t>)</a:t>
            </a:r>
          </a:p>
          <a:p>
            <a:pPr marL="114300" indent="-342900">
              <a:buFont typeface="Arial" panose="020B0604020202020204" pitchFamily="34" charset="0"/>
              <a:buChar char="•"/>
            </a:pPr>
            <a:r>
              <a:rPr lang="en-US" sz="1800" dirty="0">
                <a:solidFill>
                  <a:schemeClr val="bg1"/>
                </a:solidFill>
                <a:latin typeface="Segoe UI" panose="020B0502040204020203" pitchFamily="34" charset="0"/>
                <a:cs typeface="Segoe UI" panose="020B0502040204020203" pitchFamily="34" charset="0"/>
              </a:rPr>
              <a:t>Are familiar with Update Service (</a:t>
            </a:r>
            <a:r>
              <a:rPr lang="en-US" sz="1800" dirty="0">
                <a:solidFill>
                  <a:srgbClr val="0070C0"/>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Learn more</a:t>
            </a:r>
            <a:r>
              <a:rPr lang="en-US" sz="1800" dirty="0">
                <a:solidFill>
                  <a:schemeClr val="bg1"/>
                </a:solidFill>
                <a:latin typeface="Segoe UI" panose="020B0502040204020203" pitchFamily="34" charset="0"/>
                <a:cs typeface="Segoe UI" panose="020B0502040204020203" pitchFamily="34" charset="0"/>
              </a:rPr>
              <a:t>) </a:t>
            </a:r>
          </a:p>
        </p:txBody>
      </p:sp>
      <p:pic>
        <p:nvPicPr>
          <p:cNvPr id="8" name="Picture Placeholder 7">
            <a:extLst>
              <a:ext uri="{FF2B5EF4-FFF2-40B4-BE49-F238E27FC236}">
                <a16:creationId xmlns:a16="http://schemas.microsoft.com/office/drawing/2014/main" id="{09F9145B-0EB1-4F36-A87F-CEE3DDDC4CD5}"/>
              </a:ext>
            </a:extLst>
          </p:cNvPr>
          <p:cNvPicPr>
            <a:picLocks noGrp="1" noChangeAspect="1"/>
          </p:cNvPicPr>
          <p:nvPr>
            <p:ph type="pic" sz="quarter" idx="4294967295"/>
          </p:nvPr>
        </p:nvPicPr>
        <p:blipFill>
          <a:blip r:embed="rId5"/>
          <a:srcRect l="2198" r="2198"/>
          <a:stretch>
            <a:fillRect/>
          </a:stretch>
        </p:blipFill>
        <p:spPr>
          <a:xfrm>
            <a:off x="0" y="2222500"/>
            <a:ext cx="4059238" cy="3538538"/>
          </a:xfrm>
          <a:prstGeom prst="rect">
            <a:avLst/>
          </a:prstGeom>
        </p:spPr>
      </p:pic>
    </p:spTree>
    <p:extLst>
      <p:ext uri="{BB962C8B-B14F-4D97-AF65-F5344CB8AC3E}">
        <p14:creationId xmlns:p14="http://schemas.microsoft.com/office/powerpoint/2010/main" val="1013473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5B0E4-E2FB-0877-68E9-3E7237087C2E}"/>
              </a:ext>
            </a:extLst>
          </p:cNvPr>
          <p:cNvSpPr>
            <a:spLocks noGrp="1"/>
          </p:cNvSpPr>
          <p:nvPr>
            <p:ph type="title"/>
          </p:nvPr>
        </p:nvSpPr>
        <p:spPr/>
        <p:txBody>
          <a:bodyPr>
            <a:normAutofit fontScale="90000"/>
          </a:bodyPr>
          <a:lstStyle/>
          <a:p>
            <a:r>
              <a:rPr lang="en-US"/>
              <a:t>Head Office in LS Central SaaS</a:t>
            </a:r>
            <a:endParaRPr lang="en-DE"/>
          </a:p>
        </p:txBody>
      </p:sp>
      <p:sp>
        <p:nvSpPr>
          <p:cNvPr id="4" name="Text Placeholder 3">
            <a:extLst>
              <a:ext uri="{FF2B5EF4-FFF2-40B4-BE49-F238E27FC236}">
                <a16:creationId xmlns:a16="http://schemas.microsoft.com/office/drawing/2014/main" id="{D17E1DC5-F196-451E-BF14-707B1BE9D100}"/>
              </a:ext>
            </a:extLst>
          </p:cNvPr>
          <p:cNvSpPr>
            <a:spLocks noGrp="1"/>
          </p:cNvSpPr>
          <p:nvPr>
            <p:ph type="body" sz="quarter" idx="10"/>
          </p:nvPr>
        </p:nvSpPr>
        <p:spPr>
          <a:xfrm>
            <a:off x="377393" y="1209376"/>
            <a:ext cx="5637213" cy="774700"/>
          </a:xfrm>
          <a:prstGeom prst="rect">
            <a:avLst/>
          </a:prstGeom>
        </p:spPr>
        <p:txBody>
          <a:bodyPr/>
          <a:lstStyle/>
          <a:p>
            <a:pPr marL="0" indent="0">
              <a:buNone/>
            </a:pPr>
            <a:r>
              <a:rPr lang="en-US">
                <a:solidFill>
                  <a:schemeClr val="bg1"/>
                </a:solidFill>
                <a:latin typeface="Segoe UI" panose="020B0502040204020203" pitchFamily="34" charset="0"/>
                <a:cs typeface="Segoe UI" panose="020B0502040204020203" pitchFamily="34" charset="0"/>
              </a:rPr>
              <a:t>It’s important to finish all setup in the Head Office Tenant before you start implementing. </a:t>
            </a:r>
          </a:p>
        </p:txBody>
      </p:sp>
      <p:pic>
        <p:nvPicPr>
          <p:cNvPr id="7" name="Picture Placeholder 6" descr="A picture containing text&#10;&#10;Description automatically generated">
            <a:extLst>
              <a:ext uri="{FF2B5EF4-FFF2-40B4-BE49-F238E27FC236}">
                <a16:creationId xmlns:a16="http://schemas.microsoft.com/office/drawing/2014/main" id="{8C26B798-BF9A-408B-9DAB-F4BF26602809}"/>
              </a:ext>
            </a:extLst>
          </p:cNvPr>
          <p:cNvPicPr>
            <a:picLocks noGrp="1" noChangeAspect="1"/>
          </p:cNvPicPr>
          <p:nvPr>
            <p:ph type="pic" sz="quarter" idx="4294967295"/>
          </p:nvPr>
        </p:nvPicPr>
        <p:blipFill>
          <a:blip r:embed="rId3"/>
          <a:srcRect t="20" b="20"/>
          <a:stretch>
            <a:fillRect/>
          </a:stretch>
        </p:blipFill>
        <p:spPr>
          <a:xfrm>
            <a:off x="0" y="2779713"/>
            <a:ext cx="4400550" cy="3836987"/>
          </a:xfrm>
          <a:prstGeom prst="rect">
            <a:avLst/>
          </a:prstGeom>
        </p:spPr>
      </p:pic>
      <p:pic>
        <p:nvPicPr>
          <p:cNvPr id="8" name="Picture 2" descr="Image result for page">
            <a:extLst>
              <a:ext uri="{FF2B5EF4-FFF2-40B4-BE49-F238E27FC236}">
                <a16:creationId xmlns:a16="http://schemas.microsoft.com/office/drawing/2014/main" id="{09A326AE-B48B-431A-A741-F92D7548B0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6506" y="1049450"/>
            <a:ext cx="3468101" cy="4712494"/>
          </a:xfrm>
          <a:prstGeom prst="rect">
            <a:avLst/>
          </a:prstGeom>
          <a:noFill/>
          <a:effectLst>
            <a:outerShdw blurRad="508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974EFA6-9CF2-4C48-9778-9CD11A5C01FF}"/>
              </a:ext>
            </a:extLst>
          </p:cNvPr>
          <p:cNvSpPr/>
          <p:nvPr/>
        </p:nvSpPr>
        <p:spPr>
          <a:xfrm>
            <a:off x="9111521" y="1070644"/>
            <a:ext cx="1388522" cy="369332"/>
          </a:xfrm>
          <a:prstGeom prst="rect">
            <a:avLst/>
          </a:prstGeom>
        </p:spPr>
        <p:txBody>
          <a:bodyPr wrap="none">
            <a:spAutoFit/>
          </a:bodyPr>
          <a:lstStyle/>
          <a:p>
            <a:r>
              <a:rPr lang="en-US">
                <a:latin typeface="Bradley Hand ITC" panose="03070402050302030203" pitchFamily="66" charset="0"/>
              </a:rPr>
              <a:t>GL/Account</a:t>
            </a:r>
          </a:p>
        </p:txBody>
      </p:sp>
      <p:sp>
        <p:nvSpPr>
          <p:cNvPr id="10" name="Rectangle 9">
            <a:extLst>
              <a:ext uri="{FF2B5EF4-FFF2-40B4-BE49-F238E27FC236}">
                <a16:creationId xmlns:a16="http://schemas.microsoft.com/office/drawing/2014/main" id="{CEE5F2A8-7A7C-4F46-A747-4B83B8F322DB}"/>
              </a:ext>
            </a:extLst>
          </p:cNvPr>
          <p:cNvSpPr/>
          <p:nvPr/>
        </p:nvSpPr>
        <p:spPr>
          <a:xfrm>
            <a:off x="9186964" y="1370681"/>
            <a:ext cx="1678665" cy="369332"/>
          </a:xfrm>
          <a:prstGeom prst="rect">
            <a:avLst/>
          </a:prstGeom>
        </p:spPr>
        <p:txBody>
          <a:bodyPr wrap="none">
            <a:spAutoFit/>
          </a:bodyPr>
          <a:lstStyle/>
          <a:p>
            <a:r>
              <a:rPr lang="en-US">
                <a:latin typeface="Bradley Hand ITC" panose="03070402050302030203" pitchFamily="66" charset="0"/>
              </a:rPr>
              <a:t>Posting Groups</a:t>
            </a:r>
          </a:p>
        </p:txBody>
      </p:sp>
      <p:sp>
        <p:nvSpPr>
          <p:cNvPr id="11" name="Rectangle 10">
            <a:extLst>
              <a:ext uri="{FF2B5EF4-FFF2-40B4-BE49-F238E27FC236}">
                <a16:creationId xmlns:a16="http://schemas.microsoft.com/office/drawing/2014/main" id="{8467E721-81FC-451E-9C49-0D4F12144371}"/>
              </a:ext>
            </a:extLst>
          </p:cNvPr>
          <p:cNvSpPr/>
          <p:nvPr/>
        </p:nvSpPr>
        <p:spPr>
          <a:xfrm>
            <a:off x="9111521" y="1664646"/>
            <a:ext cx="2271776" cy="369332"/>
          </a:xfrm>
          <a:prstGeom prst="rect">
            <a:avLst/>
          </a:prstGeom>
        </p:spPr>
        <p:txBody>
          <a:bodyPr wrap="none">
            <a:spAutoFit/>
          </a:bodyPr>
          <a:lstStyle/>
          <a:p>
            <a:r>
              <a:rPr lang="en-US">
                <a:latin typeface="Bradley Hand ITC" panose="03070402050302030203" pitchFamily="66" charset="0"/>
              </a:rPr>
              <a:t>General Ledger Setup</a:t>
            </a:r>
          </a:p>
        </p:txBody>
      </p:sp>
      <p:sp>
        <p:nvSpPr>
          <p:cNvPr id="12" name="Rectangle 11">
            <a:extLst>
              <a:ext uri="{FF2B5EF4-FFF2-40B4-BE49-F238E27FC236}">
                <a16:creationId xmlns:a16="http://schemas.microsoft.com/office/drawing/2014/main" id="{FC245472-C5F9-445F-9056-F308EC3ABC63}"/>
              </a:ext>
            </a:extLst>
          </p:cNvPr>
          <p:cNvSpPr/>
          <p:nvPr/>
        </p:nvSpPr>
        <p:spPr>
          <a:xfrm>
            <a:off x="9156315" y="1870506"/>
            <a:ext cx="1745991" cy="369332"/>
          </a:xfrm>
          <a:prstGeom prst="rect">
            <a:avLst/>
          </a:prstGeom>
        </p:spPr>
        <p:txBody>
          <a:bodyPr wrap="none">
            <a:spAutoFit/>
          </a:bodyPr>
          <a:lstStyle/>
          <a:p>
            <a:r>
              <a:rPr lang="en-US">
                <a:latin typeface="Bradley Hand ITC" panose="03070402050302030203" pitchFamily="66" charset="0"/>
              </a:rPr>
              <a:t>Unit of Measure</a:t>
            </a:r>
          </a:p>
        </p:txBody>
      </p:sp>
      <p:sp>
        <p:nvSpPr>
          <p:cNvPr id="13" name="Rectangle 12">
            <a:extLst>
              <a:ext uri="{FF2B5EF4-FFF2-40B4-BE49-F238E27FC236}">
                <a16:creationId xmlns:a16="http://schemas.microsoft.com/office/drawing/2014/main" id="{534ABA20-A5B0-4F92-A2D7-7E538ABB8DD1}"/>
              </a:ext>
            </a:extLst>
          </p:cNvPr>
          <p:cNvSpPr/>
          <p:nvPr/>
        </p:nvSpPr>
        <p:spPr>
          <a:xfrm>
            <a:off x="9158289" y="2143277"/>
            <a:ext cx="1346844" cy="369332"/>
          </a:xfrm>
          <a:prstGeom prst="rect">
            <a:avLst/>
          </a:prstGeom>
        </p:spPr>
        <p:txBody>
          <a:bodyPr wrap="none">
            <a:spAutoFit/>
          </a:bodyPr>
          <a:lstStyle/>
          <a:p>
            <a:r>
              <a:rPr lang="en-US">
                <a:latin typeface="Bradley Hand ITC" panose="03070402050302030203" pitchFamily="66" charset="0"/>
              </a:rPr>
              <a:t>Source Code</a:t>
            </a:r>
          </a:p>
        </p:txBody>
      </p:sp>
      <p:sp>
        <p:nvSpPr>
          <p:cNvPr id="14" name="Rectangle 13">
            <a:extLst>
              <a:ext uri="{FF2B5EF4-FFF2-40B4-BE49-F238E27FC236}">
                <a16:creationId xmlns:a16="http://schemas.microsoft.com/office/drawing/2014/main" id="{3963B916-5C00-45CE-8225-773052BCE809}"/>
              </a:ext>
            </a:extLst>
          </p:cNvPr>
          <p:cNvSpPr/>
          <p:nvPr/>
        </p:nvSpPr>
        <p:spPr>
          <a:xfrm>
            <a:off x="9186964" y="2384378"/>
            <a:ext cx="1396536" cy="369332"/>
          </a:xfrm>
          <a:prstGeom prst="rect">
            <a:avLst/>
          </a:prstGeom>
        </p:spPr>
        <p:txBody>
          <a:bodyPr wrap="none">
            <a:spAutoFit/>
          </a:bodyPr>
          <a:lstStyle/>
          <a:p>
            <a:r>
              <a:rPr lang="en-US">
                <a:latin typeface="Bradley Hand ITC" panose="03070402050302030203" pitchFamily="66" charset="0"/>
              </a:rPr>
              <a:t>Reason Code</a:t>
            </a:r>
          </a:p>
        </p:txBody>
      </p:sp>
      <p:sp>
        <p:nvSpPr>
          <p:cNvPr id="15" name="Rectangle 14">
            <a:extLst>
              <a:ext uri="{FF2B5EF4-FFF2-40B4-BE49-F238E27FC236}">
                <a16:creationId xmlns:a16="http://schemas.microsoft.com/office/drawing/2014/main" id="{F3E4DB6B-9F3C-4704-81E3-103E7E9E9AB5}"/>
              </a:ext>
            </a:extLst>
          </p:cNvPr>
          <p:cNvSpPr/>
          <p:nvPr/>
        </p:nvSpPr>
        <p:spPr>
          <a:xfrm>
            <a:off x="9131747" y="2621908"/>
            <a:ext cx="1838965" cy="369332"/>
          </a:xfrm>
          <a:prstGeom prst="rect">
            <a:avLst/>
          </a:prstGeom>
        </p:spPr>
        <p:txBody>
          <a:bodyPr wrap="none">
            <a:spAutoFit/>
          </a:bodyPr>
          <a:lstStyle/>
          <a:p>
            <a:r>
              <a:rPr lang="en-US">
                <a:latin typeface="Bradley Hand ITC" panose="03070402050302030203" pitchFamily="66" charset="0"/>
              </a:rPr>
              <a:t>Payment Method</a:t>
            </a:r>
          </a:p>
        </p:txBody>
      </p:sp>
      <p:sp>
        <p:nvSpPr>
          <p:cNvPr id="16" name="Rectangle 15">
            <a:extLst>
              <a:ext uri="{FF2B5EF4-FFF2-40B4-BE49-F238E27FC236}">
                <a16:creationId xmlns:a16="http://schemas.microsoft.com/office/drawing/2014/main" id="{80737DF0-D283-4531-83E3-FDFEC85C673C}"/>
              </a:ext>
            </a:extLst>
          </p:cNvPr>
          <p:cNvSpPr/>
          <p:nvPr/>
        </p:nvSpPr>
        <p:spPr>
          <a:xfrm>
            <a:off x="9132698" y="2873255"/>
            <a:ext cx="1104790" cy="369332"/>
          </a:xfrm>
          <a:prstGeom prst="rect">
            <a:avLst/>
          </a:prstGeom>
        </p:spPr>
        <p:txBody>
          <a:bodyPr wrap="none">
            <a:spAutoFit/>
          </a:bodyPr>
          <a:lstStyle/>
          <a:p>
            <a:r>
              <a:rPr lang="en-US">
                <a:latin typeface="Bradley Hand ITC" panose="03070402050302030203" pitchFamily="66" charset="0"/>
              </a:rPr>
              <a:t>No Series</a:t>
            </a:r>
          </a:p>
        </p:txBody>
      </p:sp>
      <p:sp>
        <p:nvSpPr>
          <p:cNvPr id="17" name="Rectangle 16">
            <a:extLst>
              <a:ext uri="{FF2B5EF4-FFF2-40B4-BE49-F238E27FC236}">
                <a16:creationId xmlns:a16="http://schemas.microsoft.com/office/drawing/2014/main" id="{585C3CE5-0494-4A2C-BBDC-5DD23E688419}"/>
              </a:ext>
            </a:extLst>
          </p:cNvPr>
          <p:cNvSpPr/>
          <p:nvPr/>
        </p:nvSpPr>
        <p:spPr>
          <a:xfrm>
            <a:off x="9158289" y="3070124"/>
            <a:ext cx="1398140" cy="369332"/>
          </a:xfrm>
          <a:prstGeom prst="rect">
            <a:avLst/>
          </a:prstGeom>
        </p:spPr>
        <p:txBody>
          <a:bodyPr wrap="none">
            <a:spAutoFit/>
          </a:bodyPr>
          <a:lstStyle/>
          <a:p>
            <a:r>
              <a:rPr lang="en-US">
                <a:latin typeface="Bradley Hand ITC" panose="03070402050302030203" pitchFamily="66" charset="0"/>
              </a:rPr>
              <a:t>Retail Setup</a:t>
            </a:r>
          </a:p>
        </p:txBody>
      </p:sp>
      <p:sp>
        <p:nvSpPr>
          <p:cNvPr id="18" name="Rectangle 17">
            <a:extLst>
              <a:ext uri="{FF2B5EF4-FFF2-40B4-BE49-F238E27FC236}">
                <a16:creationId xmlns:a16="http://schemas.microsoft.com/office/drawing/2014/main" id="{1CB11FE6-B923-4FCB-896B-DE74683DA3D8}"/>
              </a:ext>
            </a:extLst>
          </p:cNvPr>
          <p:cNvSpPr/>
          <p:nvPr/>
        </p:nvSpPr>
        <p:spPr>
          <a:xfrm>
            <a:off x="9186964" y="3304521"/>
            <a:ext cx="696024" cy="369332"/>
          </a:xfrm>
          <a:prstGeom prst="rect">
            <a:avLst/>
          </a:prstGeom>
        </p:spPr>
        <p:txBody>
          <a:bodyPr wrap="none">
            <a:spAutoFit/>
          </a:bodyPr>
          <a:lstStyle/>
          <a:p>
            <a:r>
              <a:rPr lang="en-US">
                <a:latin typeface="Bradley Hand ITC" panose="03070402050302030203" pitchFamily="66" charset="0"/>
              </a:rPr>
              <a:t>Store</a:t>
            </a:r>
          </a:p>
        </p:txBody>
      </p:sp>
      <p:sp>
        <p:nvSpPr>
          <p:cNvPr id="19" name="Rectangle 18">
            <a:extLst>
              <a:ext uri="{FF2B5EF4-FFF2-40B4-BE49-F238E27FC236}">
                <a16:creationId xmlns:a16="http://schemas.microsoft.com/office/drawing/2014/main" id="{A8B1C280-430E-4E97-907E-6E3AB3671A95}"/>
              </a:ext>
            </a:extLst>
          </p:cNvPr>
          <p:cNvSpPr/>
          <p:nvPr/>
        </p:nvSpPr>
        <p:spPr>
          <a:xfrm>
            <a:off x="9158289" y="3579170"/>
            <a:ext cx="638316" cy="369332"/>
          </a:xfrm>
          <a:prstGeom prst="rect">
            <a:avLst/>
          </a:prstGeom>
        </p:spPr>
        <p:txBody>
          <a:bodyPr wrap="none">
            <a:spAutoFit/>
          </a:bodyPr>
          <a:lstStyle/>
          <a:p>
            <a:r>
              <a:rPr lang="en-US">
                <a:latin typeface="Bradley Hand ITC" panose="03070402050302030203" pitchFamily="66" charset="0"/>
              </a:rPr>
              <a:t>POS</a:t>
            </a:r>
          </a:p>
        </p:txBody>
      </p:sp>
      <p:sp>
        <p:nvSpPr>
          <p:cNvPr id="20" name="Rectangle 19">
            <a:extLst>
              <a:ext uri="{FF2B5EF4-FFF2-40B4-BE49-F238E27FC236}">
                <a16:creationId xmlns:a16="http://schemas.microsoft.com/office/drawing/2014/main" id="{EBBCE87C-7209-4AD0-A48C-4CCDEF00A75F}"/>
              </a:ext>
            </a:extLst>
          </p:cNvPr>
          <p:cNvSpPr/>
          <p:nvPr/>
        </p:nvSpPr>
        <p:spPr>
          <a:xfrm>
            <a:off x="9213744" y="3818326"/>
            <a:ext cx="1375698" cy="369332"/>
          </a:xfrm>
          <a:prstGeom prst="rect">
            <a:avLst/>
          </a:prstGeom>
        </p:spPr>
        <p:txBody>
          <a:bodyPr wrap="none">
            <a:spAutoFit/>
          </a:bodyPr>
          <a:lstStyle/>
          <a:p>
            <a:r>
              <a:rPr lang="en-US">
                <a:latin typeface="Bradley Hand ITC" panose="03070402050302030203" pitchFamily="66" charset="0"/>
              </a:rPr>
              <a:t>Tender Type</a:t>
            </a:r>
          </a:p>
        </p:txBody>
      </p:sp>
      <p:sp>
        <p:nvSpPr>
          <p:cNvPr id="21" name="Rectangle 20">
            <a:extLst>
              <a:ext uri="{FF2B5EF4-FFF2-40B4-BE49-F238E27FC236}">
                <a16:creationId xmlns:a16="http://schemas.microsoft.com/office/drawing/2014/main" id="{9490F848-DE01-47C8-B28A-5EBEA94D28A6}"/>
              </a:ext>
            </a:extLst>
          </p:cNvPr>
          <p:cNvSpPr/>
          <p:nvPr/>
        </p:nvSpPr>
        <p:spPr>
          <a:xfrm>
            <a:off x="9186964" y="4081876"/>
            <a:ext cx="1864613" cy="369332"/>
          </a:xfrm>
          <a:prstGeom prst="rect">
            <a:avLst/>
          </a:prstGeom>
        </p:spPr>
        <p:txBody>
          <a:bodyPr wrap="none">
            <a:spAutoFit/>
          </a:bodyPr>
          <a:lstStyle/>
          <a:p>
            <a:r>
              <a:rPr lang="en-US">
                <a:latin typeface="Bradley Hand ITC" panose="03070402050302030203" pitchFamily="66" charset="0"/>
              </a:rPr>
              <a:t>Staff Permission</a:t>
            </a:r>
          </a:p>
        </p:txBody>
      </p:sp>
      <p:sp>
        <p:nvSpPr>
          <p:cNvPr id="22" name="Rectangle 21">
            <a:extLst>
              <a:ext uri="{FF2B5EF4-FFF2-40B4-BE49-F238E27FC236}">
                <a16:creationId xmlns:a16="http://schemas.microsoft.com/office/drawing/2014/main" id="{9429C3FB-DC3C-4DB0-AF87-9342870BB7BD}"/>
              </a:ext>
            </a:extLst>
          </p:cNvPr>
          <p:cNvSpPr/>
          <p:nvPr/>
        </p:nvSpPr>
        <p:spPr>
          <a:xfrm>
            <a:off x="9213744" y="4280851"/>
            <a:ext cx="1263487" cy="369332"/>
          </a:xfrm>
          <a:prstGeom prst="rect">
            <a:avLst/>
          </a:prstGeom>
        </p:spPr>
        <p:txBody>
          <a:bodyPr wrap="none">
            <a:spAutoFit/>
          </a:bodyPr>
          <a:lstStyle/>
          <a:p>
            <a:r>
              <a:rPr lang="en-US">
                <a:latin typeface="Bradley Hand ITC" panose="03070402050302030203" pitchFamily="66" charset="0"/>
              </a:rPr>
              <a:t>POS Setup</a:t>
            </a:r>
          </a:p>
        </p:txBody>
      </p:sp>
      <p:pic>
        <p:nvPicPr>
          <p:cNvPr id="23" name="Picture 22">
            <a:extLst>
              <a:ext uri="{FF2B5EF4-FFF2-40B4-BE49-F238E27FC236}">
                <a16:creationId xmlns:a16="http://schemas.microsoft.com/office/drawing/2014/main" id="{004EB216-D7E1-4845-A8ED-B3BC21B0CC7C}"/>
              </a:ext>
            </a:extLst>
          </p:cNvPr>
          <p:cNvPicPr>
            <a:picLocks noChangeAspect="1"/>
          </p:cNvPicPr>
          <p:nvPr/>
        </p:nvPicPr>
        <p:blipFill>
          <a:blip r:embed="rId5"/>
          <a:stretch>
            <a:fillRect/>
          </a:stretch>
        </p:blipFill>
        <p:spPr>
          <a:xfrm>
            <a:off x="8533877" y="1156267"/>
            <a:ext cx="438150" cy="198086"/>
          </a:xfrm>
          <a:prstGeom prst="rect">
            <a:avLst/>
          </a:prstGeom>
        </p:spPr>
      </p:pic>
      <p:pic>
        <p:nvPicPr>
          <p:cNvPr id="24" name="Picture 23">
            <a:extLst>
              <a:ext uri="{FF2B5EF4-FFF2-40B4-BE49-F238E27FC236}">
                <a16:creationId xmlns:a16="http://schemas.microsoft.com/office/drawing/2014/main" id="{48148096-F17C-416E-A451-763537A2B5FD}"/>
              </a:ext>
            </a:extLst>
          </p:cNvPr>
          <p:cNvPicPr>
            <a:picLocks noChangeAspect="1"/>
          </p:cNvPicPr>
          <p:nvPr/>
        </p:nvPicPr>
        <p:blipFill>
          <a:blip r:embed="rId5"/>
          <a:stretch>
            <a:fillRect/>
          </a:stretch>
        </p:blipFill>
        <p:spPr>
          <a:xfrm>
            <a:off x="8547571" y="1439976"/>
            <a:ext cx="438150" cy="198086"/>
          </a:xfrm>
          <a:prstGeom prst="rect">
            <a:avLst/>
          </a:prstGeom>
        </p:spPr>
      </p:pic>
      <p:pic>
        <p:nvPicPr>
          <p:cNvPr id="25" name="Picture 24">
            <a:extLst>
              <a:ext uri="{FF2B5EF4-FFF2-40B4-BE49-F238E27FC236}">
                <a16:creationId xmlns:a16="http://schemas.microsoft.com/office/drawing/2014/main" id="{7CBEC9BE-71F5-47A4-92C9-A5C77C46D258}"/>
              </a:ext>
            </a:extLst>
          </p:cNvPr>
          <p:cNvPicPr>
            <a:picLocks noChangeAspect="1"/>
          </p:cNvPicPr>
          <p:nvPr/>
        </p:nvPicPr>
        <p:blipFill>
          <a:blip r:embed="rId5"/>
          <a:stretch>
            <a:fillRect/>
          </a:stretch>
        </p:blipFill>
        <p:spPr>
          <a:xfrm>
            <a:off x="8532336" y="1716421"/>
            <a:ext cx="438150" cy="198086"/>
          </a:xfrm>
          <a:prstGeom prst="rect">
            <a:avLst/>
          </a:prstGeom>
        </p:spPr>
      </p:pic>
      <p:pic>
        <p:nvPicPr>
          <p:cNvPr id="26" name="Picture 25">
            <a:extLst>
              <a:ext uri="{FF2B5EF4-FFF2-40B4-BE49-F238E27FC236}">
                <a16:creationId xmlns:a16="http://schemas.microsoft.com/office/drawing/2014/main" id="{75871AB2-A17C-4161-B0B5-34DA52BAA531}"/>
              </a:ext>
            </a:extLst>
          </p:cNvPr>
          <p:cNvPicPr>
            <a:picLocks noChangeAspect="1"/>
          </p:cNvPicPr>
          <p:nvPr/>
        </p:nvPicPr>
        <p:blipFill>
          <a:blip r:embed="rId5"/>
          <a:stretch>
            <a:fillRect/>
          </a:stretch>
        </p:blipFill>
        <p:spPr>
          <a:xfrm>
            <a:off x="8540338" y="1956129"/>
            <a:ext cx="438150" cy="198086"/>
          </a:xfrm>
          <a:prstGeom prst="rect">
            <a:avLst/>
          </a:prstGeom>
        </p:spPr>
      </p:pic>
      <p:pic>
        <p:nvPicPr>
          <p:cNvPr id="27" name="Picture 26">
            <a:extLst>
              <a:ext uri="{FF2B5EF4-FFF2-40B4-BE49-F238E27FC236}">
                <a16:creationId xmlns:a16="http://schemas.microsoft.com/office/drawing/2014/main" id="{FD2CFB7F-2BEB-47B0-8D77-6795E5C60852}"/>
              </a:ext>
            </a:extLst>
          </p:cNvPr>
          <p:cNvPicPr>
            <a:picLocks noChangeAspect="1"/>
          </p:cNvPicPr>
          <p:nvPr/>
        </p:nvPicPr>
        <p:blipFill>
          <a:blip r:embed="rId5"/>
          <a:stretch>
            <a:fillRect/>
          </a:stretch>
        </p:blipFill>
        <p:spPr>
          <a:xfrm>
            <a:off x="8536174" y="2177865"/>
            <a:ext cx="438150" cy="198086"/>
          </a:xfrm>
          <a:prstGeom prst="rect">
            <a:avLst/>
          </a:prstGeom>
        </p:spPr>
      </p:pic>
      <p:pic>
        <p:nvPicPr>
          <p:cNvPr id="28" name="Picture 27">
            <a:extLst>
              <a:ext uri="{FF2B5EF4-FFF2-40B4-BE49-F238E27FC236}">
                <a16:creationId xmlns:a16="http://schemas.microsoft.com/office/drawing/2014/main" id="{BB8AA16B-AF2B-49FE-B07A-CA837C8974BD}"/>
              </a:ext>
            </a:extLst>
          </p:cNvPr>
          <p:cNvPicPr>
            <a:picLocks noChangeAspect="1"/>
          </p:cNvPicPr>
          <p:nvPr/>
        </p:nvPicPr>
        <p:blipFill>
          <a:blip r:embed="rId5"/>
          <a:stretch>
            <a:fillRect/>
          </a:stretch>
        </p:blipFill>
        <p:spPr>
          <a:xfrm>
            <a:off x="8536174" y="2422413"/>
            <a:ext cx="438150" cy="198086"/>
          </a:xfrm>
          <a:prstGeom prst="rect">
            <a:avLst/>
          </a:prstGeom>
        </p:spPr>
      </p:pic>
      <p:pic>
        <p:nvPicPr>
          <p:cNvPr id="29" name="Picture 28">
            <a:extLst>
              <a:ext uri="{FF2B5EF4-FFF2-40B4-BE49-F238E27FC236}">
                <a16:creationId xmlns:a16="http://schemas.microsoft.com/office/drawing/2014/main" id="{D18D62C8-D24E-49B9-8BBA-B492D1A248A1}"/>
              </a:ext>
            </a:extLst>
          </p:cNvPr>
          <p:cNvPicPr>
            <a:picLocks noChangeAspect="1"/>
          </p:cNvPicPr>
          <p:nvPr/>
        </p:nvPicPr>
        <p:blipFill>
          <a:blip r:embed="rId5"/>
          <a:stretch>
            <a:fillRect/>
          </a:stretch>
        </p:blipFill>
        <p:spPr>
          <a:xfrm>
            <a:off x="8588558" y="2658885"/>
            <a:ext cx="438150" cy="198086"/>
          </a:xfrm>
          <a:prstGeom prst="rect">
            <a:avLst/>
          </a:prstGeom>
        </p:spPr>
      </p:pic>
      <p:pic>
        <p:nvPicPr>
          <p:cNvPr id="30" name="Picture 29">
            <a:extLst>
              <a:ext uri="{FF2B5EF4-FFF2-40B4-BE49-F238E27FC236}">
                <a16:creationId xmlns:a16="http://schemas.microsoft.com/office/drawing/2014/main" id="{B6730D1F-C4F2-4C6C-8218-F6B259741E1D}"/>
              </a:ext>
            </a:extLst>
          </p:cNvPr>
          <p:cNvPicPr>
            <a:picLocks noChangeAspect="1"/>
          </p:cNvPicPr>
          <p:nvPr/>
        </p:nvPicPr>
        <p:blipFill>
          <a:blip r:embed="rId5"/>
          <a:stretch>
            <a:fillRect/>
          </a:stretch>
        </p:blipFill>
        <p:spPr>
          <a:xfrm>
            <a:off x="8602846" y="2923199"/>
            <a:ext cx="438150" cy="198086"/>
          </a:xfrm>
          <a:prstGeom prst="rect">
            <a:avLst/>
          </a:prstGeom>
        </p:spPr>
      </p:pic>
      <p:pic>
        <p:nvPicPr>
          <p:cNvPr id="31" name="Picture 30">
            <a:extLst>
              <a:ext uri="{FF2B5EF4-FFF2-40B4-BE49-F238E27FC236}">
                <a16:creationId xmlns:a16="http://schemas.microsoft.com/office/drawing/2014/main" id="{42C0BD1C-1C79-43A2-8B6A-5E3278D86474}"/>
              </a:ext>
            </a:extLst>
          </p:cNvPr>
          <p:cNvPicPr>
            <a:picLocks noChangeAspect="1"/>
          </p:cNvPicPr>
          <p:nvPr/>
        </p:nvPicPr>
        <p:blipFill>
          <a:blip r:embed="rId5"/>
          <a:stretch>
            <a:fillRect/>
          </a:stretch>
        </p:blipFill>
        <p:spPr>
          <a:xfrm>
            <a:off x="8602846" y="3158947"/>
            <a:ext cx="438150" cy="198086"/>
          </a:xfrm>
          <a:prstGeom prst="rect">
            <a:avLst/>
          </a:prstGeom>
        </p:spPr>
      </p:pic>
      <p:pic>
        <p:nvPicPr>
          <p:cNvPr id="32" name="Picture 31">
            <a:extLst>
              <a:ext uri="{FF2B5EF4-FFF2-40B4-BE49-F238E27FC236}">
                <a16:creationId xmlns:a16="http://schemas.microsoft.com/office/drawing/2014/main" id="{11DF11E3-DFB2-41A1-BF35-BC7B2013F242}"/>
              </a:ext>
            </a:extLst>
          </p:cNvPr>
          <p:cNvPicPr>
            <a:picLocks noChangeAspect="1"/>
          </p:cNvPicPr>
          <p:nvPr/>
        </p:nvPicPr>
        <p:blipFill>
          <a:blip r:embed="rId5"/>
          <a:stretch>
            <a:fillRect/>
          </a:stretch>
        </p:blipFill>
        <p:spPr>
          <a:xfrm>
            <a:off x="8588558" y="3401833"/>
            <a:ext cx="438150" cy="198086"/>
          </a:xfrm>
          <a:prstGeom prst="rect">
            <a:avLst/>
          </a:prstGeom>
        </p:spPr>
      </p:pic>
      <p:pic>
        <p:nvPicPr>
          <p:cNvPr id="33" name="Picture 32">
            <a:extLst>
              <a:ext uri="{FF2B5EF4-FFF2-40B4-BE49-F238E27FC236}">
                <a16:creationId xmlns:a16="http://schemas.microsoft.com/office/drawing/2014/main" id="{700BF650-FA7E-4D08-AD99-E4CA10C15979}"/>
              </a:ext>
            </a:extLst>
          </p:cNvPr>
          <p:cNvPicPr>
            <a:picLocks noChangeAspect="1"/>
          </p:cNvPicPr>
          <p:nvPr/>
        </p:nvPicPr>
        <p:blipFill>
          <a:blip r:embed="rId5"/>
          <a:stretch>
            <a:fillRect/>
          </a:stretch>
        </p:blipFill>
        <p:spPr>
          <a:xfrm>
            <a:off x="8648087" y="3639961"/>
            <a:ext cx="438150" cy="198086"/>
          </a:xfrm>
          <a:prstGeom prst="rect">
            <a:avLst/>
          </a:prstGeom>
        </p:spPr>
      </p:pic>
      <p:pic>
        <p:nvPicPr>
          <p:cNvPr id="34" name="Picture 33">
            <a:extLst>
              <a:ext uri="{FF2B5EF4-FFF2-40B4-BE49-F238E27FC236}">
                <a16:creationId xmlns:a16="http://schemas.microsoft.com/office/drawing/2014/main" id="{9DACC919-38C4-438C-B120-79BE8AC127E6}"/>
              </a:ext>
            </a:extLst>
          </p:cNvPr>
          <p:cNvPicPr>
            <a:picLocks noChangeAspect="1"/>
          </p:cNvPicPr>
          <p:nvPr/>
        </p:nvPicPr>
        <p:blipFill>
          <a:blip r:embed="rId5"/>
          <a:stretch>
            <a:fillRect/>
          </a:stretch>
        </p:blipFill>
        <p:spPr>
          <a:xfrm>
            <a:off x="8636178" y="3892375"/>
            <a:ext cx="438150" cy="198086"/>
          </a:xfrm>
          <a:prstGeom prst="rect">
            <a:avLst/>
          </a:prstGeom>
        </p:spPr>
      </p:pic>
      <p:pic>
        <p:nvPicPr>
          <p:cNvPr id="35" name="Picture 34">
            <a:extLst>
              <a:ext uri="{FF2B5EF4-FFF2-40B4-BE49-F238E27FC236}">
                <a16:creationId xmlns:a16="http://schemas.microsoft.com/office/drawing/2014/main" id="{FA7C8486-4BF6-4294-8506-4D209D5A6914}"/>
              </a:ext>
            </a:extLst>
          </p:cNvPr>
          <p:cNvPicPr>
            <a:picLocks noChangeAspect="1"/>
          </p:cNvPicPr>
          <p:nvPr/>
        </p:nvPicPr>
        <p:blipFill>
          <a:blip r:embed="rId5"/>
          <a:stretch>
            <a:fillRect/>
          </a:stretch>
        </p:blipFill>
        <p:spPr>
          <a:xfrm>
            <a:off x="8595694" y="4123359"/>
            <a:ext cx="438150" cy="198086"/>
          </a:xfrm>
          <a:prstGeom prst="rect">
            <a:avLst/>
          </a:prstGeom>
        </p:spPr>
      </p:pic>
      <p:pic>
        <p:nvPicPr>
          <p:cNvPr id="36" name="Picture 35">
            <a:extLst>
              <a:ext uri="{FF2B5EF4-FFF2-40B4-BE49-F238E27FC236}">
                <a16:creationId xmlns:a16="http://schemas.microsoft.com/office/drawing/2014/main" id="{D8308D5C-9602-48F1-9459-999A346D82D6}"/>
              </a:ext>
            </a:extLst>
          </p:cNvPr>
          <p:cNvPicPr>
            <a:picLocks noChangeAspect="1"/>
          </p:cNvPicPr>
          <p:nvPr/>
        </p:nvPicPr>
        <p:blipFill>
          <a:blip r:embed="rId5"/>
          <a:stretch>
            <a:fillRect/>
          </a:stretch>
        </p:blipFill>
        <p:spPr>
          <a:xfrm>
            <a:off x="8633795" y="4368631"/>
            <a:ext cx="438150" cy="198086"/>
          </a:xfrm>
          <a:prstGeom prst="rect">
            <a:avLst/>
          </a:prstGeom>
        </p:spPr>
      </p:pic>
    </p:spTree>
    <p:extLst>
      <p:ext uri="{BB962C8B-B14F-4D97-AF65-F5344CB8AC3E}">
        <p14:creationId xmlns:p14="http://schemas.microsoft.com/office/powerpoint/2010/main" val="628283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50A2-0948-60FF-6517-5BC24D4752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25F051-657E-E29B-27D6-3B1848471DE3}"/>
              </a:ext>
            </a:extLst>
          </p:cNvPr>
          <p:cNvSpPr>
            <a:spLocks noGrp="1"/>
          </p:cNvSpPr>
          <p:nvPr>
            <p:ph type="title"/>
          </p:nvPr>
        </p:nvSpPr>
        <p:spPr/>
        <p:txBody>
          <a:bodyPr>
            <a:normAutofit fontScale="90000"/>
          </a:bodyPr>
          <a:lstStyle/>
          <a:p>
            <a:r>
              <a:rPr lang="en-US" dirty="0"/>
              <a:t>Offline POS – how to set up?</a:t>
            </a:r>
            <a:br>
              <a:rPr lang="en-US" dirty="0"/>
            </a:br>
            <a:endParaRPr lang="en-DE" dirty="0"/>
          </a:p>
        </p:txBody>
      </p:sp>
      <p:sp>
        <p:nvSpPr>
          <p:cNvPr id="4" name="Text Placeholder 3">
            <a:extLst>
              <a:ext uri="{FF2B5EF4-FFF2-40B4-BE49-F238E27FC236}">
                <a16:creationId xmlns:a16="http://schemas.microsoft.com/office/drawing/2014/main" id="{592BA7A8-54C3-5212-6D85-1645188DE051}"/>
              </a:ext>
            </a:extLst>
          </p:cNvPr>
          <p:cNvSpPr>
            <a:spLocks noGrp="1"/>
          </p:cNvSpPr>
          <p:nvPr>
            <p:ph type="body" sz="quarter" idx="10"/>
          </p:nvPr>
        </p:nvSpPr>
        <p:spPr>
          <a:xfrm>
            <a:off x="225425" y="3194050"/>
            <a:ext cx="11017352" cy="2333165"/>
          </a:xfrm>
          <a:prstGeom prst="rect">
            <a:avLst/>
          </a:prstGeom>
        </p:spPr>
        <p:txBody>
          <a:bodyPr/>
          <a:lstStyle/>
          <a:p>
            <a:endParaRPr lang="en-US" dirty="0"/>
          </a:p>
          <a:p>
            <a:endParaRPr lang="en-US" dirty="0"/>
          </a:p>
          <a:p>
            <a:endParaRPr lang="en-US" dirty="0"/>
          </a:p>
          <a:p>
            <a:endParaRPr lang="en-US" dirty="0"/>
          </a:p>
          <a:p>
            <a:endParaRPr lang="en-US" dirty="0"/>
          </a:p>
          <a:p>
            <a:endParaRPr lang="en-US" dirty="0"/>
          </a:p>
        </p:txBody>
      </p:sp>
      <p:sp>
        <p:nvSpPr>
          <p:cNvPr id="6" name="Text Placeholder 3">
            <a:extLst>
              <a:ext uri="{FF2B5EF4-FFF2-40B4-BE49-F238E27FC236}">
                <a16:creationId xmlns:a16="http://schemas.microsoft.com/office/drawing/2014/main" id="{283C577B-BA7A-1FD6-9EAB-6A7A31E0C303}"/>
              </a:ext>
            </a:extLst>
          </p:cNvPr>
          <p:cNvSpPr txBox="1">
            <a:spLocks/>
          </p:cNvSpPr>
          <p:nvPr/>
        </p:nvSpPr>
        <p:spPr>
          <a:xfrm>
            <a:off x="377392" y="1598152"/>
            <a:ext cx="10322358" cy="32054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hlinkClick r:id="rId3"/>
              </a:rPr>
              <a:t>Steps to setup the Hybrid server</a:t>
            </a:r>
            <a:br>
              <a:rPr lang="en-US" dirty="0"/>
            </a:br>
            <a:br>
              <a:rPr lang="en-US" dirty="0"/>
            </a:br>
            <a:r>
              <a:rPr lang="en-US" dirty="0">
                <a:hlinkClick r:id="rId4"/>
              </a:rPr>
              <a:t>Steps to setup the Offline POS using Azure Storage replication</a:t>
            </a:r>
            <a:endParaRPr lang="en-US" dirty="0"/>
          </a:p>
        </p:txBody>
      </p:sp>
      <p:sp>
        <p:nvSpPr>
          <p:cNvPr id="7" name="Rectangle 6">
            <a:extLst>
              <a:ext uri="{FF2B5EF4-FFF2-40B4-BE49-F238E27FC236}">
                <a16:creationId xmlns:a16="http://schemas.microsoft.com/office/drawing/2014/main" id="{1DC12B01-7B2E-8038-EE40-4E4BE4AAC6C9}"/>
              </a:ext>
            </a:extLst>
          </p:cNvPr>
          <p:cNvSpPr/>
          <p:nvPr/>
        </p:nvSpPr>
        <p:spPr>
          <a:xfrm>
            <a:off x="313892" y="2340428"/>
            <a:ext cx="10068358" cy="63772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2406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F62BF-4458-817C-F91D-9582D71B8D8F}"/>
              </a:ext>
            </a:extLst>
          </p:cNvPr>
          <p:cNvSpPr>
            <a:spLocks noGrp="1"/>
          </p:cNvSpPr>
          <p:nvPr>
            <p:ph type="title"/>
          </p:nvPr>
        </p:nvSpPr>
        <p:spPr>
          <a:xfrm>
            <a:off x="340290" y="488601"/>
            <a:ext cx="9630703" cy="588637"/>
          </a:xfrm>
        </p:spPr>
        <p:txBody>
          <a:bodyPr>
            <a:normAutofit fontScale="90000"/>
          </a:bodyPr>
          <a:lstStyle/>
          <a:p>
            <a:r>
              <a:rPr lang="en-US" dirty="0"/>
              <a:t>Offline POS using Azure Storage replication</a:t>
            </a:r>
            <a:br>
              <a:rPr lang="en-US" dirty="0"/>
            </a:br>
            <a:endParaRPr lang="en-DE" dirty="0"/>
          </a:p>
        </p:txBody>
      </p:sp>
      <p:sp>
        <p:nvSpPr>
          <p:cNvPr id="4" name="Text Placeholder 3">
            <a:extLst>
              <a:ext uri="{FF2B5EF4-FFF2-40B4-BE49-F238E27FC236}">
                <a16:creationId xmlns:a16="http://schemas.microsoft.com/office/drawing/2014/main" id="{715FC2E6-6559-4851-A8B9-AF38FC6404A7}"/>
              </a:ext>
            </a:extLst>
          </p:cNvPr>
          <p:cNvSpPr>
            <a:spLocks noGrp="1"/>
          </p:cNvSpPr>
          <p:nvPr>
            <p:ph type="body" sz="quarter" idx="10"/>
          </p:nvPr>
        </p:nvSpPr>
        <p:spPr>
          <a:xfrm>
            <a:off x="225425" y="1264024"/>
            <a:ext cx="11017352" cy="4263191"/>
          </a:xfrm>
          <a:prstGeom prst="rect">
            <a:avLst/>
          </a:prstGeom>
        </p:spPr>
        <p:txBody>
          <a:bodyPr/>
          <a:lstStyle/>
          <a:p>
            <a:endParaRPr lang="en-US" dirty="0"/>
          </a:p>
          <a:p>
            <a:endParaRPr lang="en-US" dirty="0"/>
          </a:p>
          <a:p>
            <a:endParaRPr lang="en-US" dirty="0"/>
          </a:p>
          <a:p>
            <a:endParaRPr lang="en-US" dirty="0"/>
          </a:p>
          <a:p>
            <a:endParaRPr lang="en-US" dirty="0"/>
          </a:p>
          <a:p>
            <a:endParaRPr lang="en-US" dirty="0"/>
          </a:p>
        </p:txBody>
      </p:sp>
      <p:sp>
        <p:nvSpPr>
          <p:cNvPr id="5" name="TextBox 4">
            <a:extLst>
              <a:ext uri="{FF2B5EF4-FFF2-40B4-BE49-F238E27FC236}">
                <a16:creationId xmlns:a16="http://schemas.microsoft.com/office/drawing/2014/main" id="{7A5AB01B-4C0F-C1A4-8443-96FABBB0986F}"/>
              </a:ext>
            </a:extLst>
          </p:cNvPr>
          <p:cNvSpPr txBox="1"/>
          <p:nvPr/>
        </p:nvSpPr>
        <p:spPr>
          <a:xfrm>
            <a:off x="642850" y="1561584"/>
            <a:ext cx="10385858" cy="2677656"/>
          </a:xfrm>
          <a:prstGeom prst="rect">
            <a:avLst/>
          </a:prstGeom>
          <a:noFill/>
        </p:spPr>
        <p:txBody>
          <a:bodyPr wrap="square">
            <a:spAutoFit/>
          </a:bodyPr>
          <a:lstStyle/>
          <a:p>
            <a:pPr algn="l"/>
            <a:r>
              <a:rPr lang="en-US" sz="2800" b="0" i="0" dirty="0">
                <a:solidFill>
                  <a:schemeClr val="bg1"/>
                </a:solidFill>
                <a:effectLst/>
                <a:latin typeface="Segoe UI" panose="020B0502040204020203" pitchFamily="34" charset="0"/>
                <a:cs typeface="Segoe UI" panose="020B0502040204020203" pitchFamily="34" charset="0"/>
              </a:rPr>
              <a:t>Benefits:</a:t>
            </a:r>
            <a:endParaRPr lang="en-US" sz="2800" u="sng" dirty="0">
              <a:solidFill>
                <a:schemeClr val="bg1"/>
              </a:solidFill>
              <a:latin typeface="Segoe UI" panose="020B0502040204020203" pitchFamily="34" charset="0"/>
              <a:cs typeface="Segoe UI" panose="020B0502040204020203" pitchFamily="34" charset="0"/>
            </a:endParaRPr>
          </a:p>
          <a:p>
            <a:pPr algn="l"/>
            <a:endParaRPr lang="en-US" sz="2800" b="0" i="0" dirty="0">
              <a:solidFill>
                <a:schemeClr val="bg1"/>
              </a:solidFill>
              <a:effectLst/>
              <a:latin typeface="Segoe UI" panose="020B0502040204020203" pitchFamily="34" charset="0"/>
              <a:cs typeface="Segoe UI" panose="020B0502040204020203" pitchFamily="34" charset="0"/>
            </a:endParaRPr>
          </a:p>
          <a:p>
            <a:pPr marL="457200" indent="-457200" algn="l">
              <a:buFont typeface="Arial" panose="020B0604020202020204" pitchFamily="34" charset="0"/>
              <a:buChar char="•"/>
            </a:pPr>
            <a:r>
              <a:rPr lang="en-US" sz="2800" b="0" i="0" dirty="0">
                <a:solidFill>
                  <a:schemeClr val="bg1"/>
                </a:solidFill>
                <a:effectLst/>
                <a:latin typeface="Segoe UI" panose="020B0502040204020203" pitchFamily="34" charset="0"/>
                <a:cs typeface="Segoe UI" panose="020B0502040204020203" pitchFamily="34" charset="0"/>
              </a:rPr>
              <a:t>Less expensive to run </a:t>
            </a:r>
          </a:p>
          <a:p>
            <a:pPr marL="457200" indent="-457200" algn="l">
              <a:buFont typeface="Arial" panose="020B0604020202020204" pitchFamily="34" charset="0"/>
              <a:buChar char="•"/>
            </a:pPr>
            <a:r>
              <a:rPr lang="en-US" sz="2800" b="0" i="0" dirty="0">
                <a:solidFill>
                  <a:schemeClr val="bg1"/>
                </a:solidFill>
                <a:effectLst/>
                <a:latin typeface="Segoe UI" panose="020B0502040204020203" pitchFamily="34" charset="0"/>
                <a:cs typeface="Segoe UI" panose="020B0502040204020203" pitchFamily="34" charset="0"/>
              </a:rPr>
              <a:t>Simpler to set up than the HCS.</a:t>
            </a:r>
          </a:p>
          <a:p>
            <a:pPr marL="457200" indent="-457200" algn="l">
              <a:buFont typeface="Arial" panose="020B0604020202020204" pitchFamily="34" charset="0"/>
              <a:buChar char="•"/>
            </a:pPr>
            <a:r>
              <a:rPr lang="en-US" sz="2800" b="0" i="0" dirty="0">
                <a:solidFill>
                  <a:schemeClr val="bg1"/>
                </a:solidFill>
                <a:effectLst/>
                <a:latin typeface="Segoe UI" panose="020B0502040204020203" pitchFamily="34" charset="0"/>
                <a:cs typeface="Segoe UI" panose="020B0502040204020203" pitchFamily="34" charset="0"/>
              </a:rPr>
              <a:t>Simpler to upgrade and stay current</a:t>
            </a:r>
          </a:p>
          <a:p>
            <a:pPr marL="457200" indent="-457200" algn="l">
              <a:buFont typeface="Arial" panose="020B0604020202020204" pitchFamily="34" charset="0"/>
              <a:buChar char="•"/>
            </a:pPr>
            <a:r>
              <a:rPr lang="en-US" sz="2800" dirty="0">
                <a:solidFill>
                  <a:schemeClr val="bg1"/>
                </a:solidFill>
                <a:latin typeface="Segoe UI" panose="020B0502040204020203" pitchFamily="34" charset="0"/>
                <a:cs typeface="Segoe UI" panose="020B0502040204020203" pitchFamily="34" charset="0"/>
              </a:rPr>
              <a:t>New features</a:t>
            </a:r>
            <a:endParaRPr lang="en-US" sz="2800" b="0" i="0" dirty="0">
              <a:solidFill>
                <a:schemeClr val="bg1"/>
              </a:solidFill>
              <a:effectLst/>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69621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9B67F72B-61C4-064E-A594-13EFD468F306}"/>
              </a:ext>
            </a:extLst>
          </p:cNvPr>
          <p:cNvGrpSpPr/>
          <p:nvPr/>
        </p:nvGrpSpPr>
        <p:grpSpPr>
          <a:xfrm>
            <a:off x="-5070875" y="5232857"/>
            <a:ext cx="22318134" cy="914950"/>
            <a:chOff x="-5063067" y="4459971"/>
            <a:chExt cx="22318134" cy="914950"/>
          </a:xfrm>
        </p:grpSpPr>
        <p:pic>
          <p:nvPicPr>
            <p:cNvPr id="4" name="Picture 3">
              <a:extLst>
                <a:ext uri="{FF2B5EF4-FFF2-40B4-BE49-F238E27FC236}">
                  <a16:creationId xmlns:a16="http://schemas.microsoft.com/office/drawing/2014/main" id="{45516655-E9F0-FB42-94CD-61501BF01BA3}"/>
                </a:ext>
              </a:extLst>
            </p:cNvPr>
            <p:cNvPicPr>
              <a:picLocks noChangeAspect="1"/>
            </p:cNvPicPr>
            <p:nvPr/>
          </p:nvPicPr>
          <p:blipFill>
            <a:blip r:embed="rId3"/>
            <a:stretch>
              <a:fillRect/>
            </a:stretch>
          </p:blipFill>
          <p:spPr>
            <a:xfrm>
              <a:off x="-5063067" y="4459971"/>
              <a:ext cx="22318134" cy="787154"/>
            </a:xfrm>
            <a:prstGeom prst="rect">
              <a:avLst/>
            </a:prstGeom>
          </p:spPr>
        </p:pic>
        <p:pic>
          <p:nvPicPr>
            <p:cNvPr id="24" name="Picture 23">
              <a:extLst>
                <a:ext uri="{FF2B5EF4-FFF2-40B4-BE49-F238E27FC236}">
                  <a16:creationId xmlns:a16="http://schemas.microsoft.com/office/drawing/2014/main" id="{F3D94405-9D97-3244-BFAD-8B56E4B4F858}"/>
                </a:ext>
              </a:extLst>
            </p:cNvPr>
            <p:cNvPicPr>
              <a:picLocks noChangeAspect="1"/>
            </p:cNvPicPr>
            <p:nvPr/>
          </p:nvPicPr>
          <p:blipFill>
            <a:blip r:embed="rId4">
              <a:alphaModFix amt="70000"/>
            </a:blip>
            <a:stretch>
              <a:fillRect/>
            </a:stretch>
          </p:blipFill>
          <p:spPr>
            <a:xfrm>
              <a:off x="729593" y="4562471"/>
              <a:ext cx="10137964" cy="812450"/>
            </a:xfrm>
            <a:prstGeom prst="rect">
              <a:avLst/>
            </a:prstGeom>
          </p:spPr>
        </p:pic>
      </p:grpSp>
      <p:pic>
        <p:nvPicPr>
          <p:cNvPr id="10" name="Picture 9" descr="A picture containing smoke, dark, nature, clouds&#10;&#10;Description automatically generated">
            <a:extLst>
              <a:ext uri="{FF2B5EF4-FFF2-40B4-BE49-F238E27FC236}">
                <a16:creationId xmlns:a16="http://schemas.microsoft.com/office/drawing/2014/main" id="{D88171D2-ACFB-9042-9AC5-ED60E0A5300A}"/>
              </a:ext>
            </a:extLst>
          </p:cNvPr>
          <p:cNvPicPr>
            <a:picLocks noChangeAspect="1"/>
          </p:cNvPicPr>
          <p:nvPr/>
        </p:nvPicPr>
        <p:blipFill>
          <a:blip r:embed="rId5"/>
          <a:stretch>
            <a:fillRect/>
          </a:stretch>
        </p:blipFill>
        <p:spPr>
          <a:xfrm>
            <a:off x="-4795968" y="3298939"/>
            <a:ext cx="3894679" cy="2322064"/>
          </a:xfrm>
          <a:prstGeom prst="rect">
            <a:avLst/>
          </a:prstGeom>
        </p:spPr>
      </p:pic>
      <p:pic>
        <p:nvPicPr>
          <p:cNvPr id="20" name="Picture 19" descr="A picture containing smoke, nature, dark, night sky&#10;&#10;Description automatically generated">
            <a:extLst>
              <a:ext uri="{FF2B5EF4-FFF2-40B4-BE49-F238E27FC236}">
                <a16:creationId xmlns:a16="http://schemas.microsoft.com/office/drawing/2014/main" id="{A5859C42-17A1-9440-B1F0-03026CB5E7F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19355" y="4848868"/>
            <a:ext cx="4217988" cy="1617038"/>
          </a:xfrm>
          <a:prstGeom prst="rect">
            <a:avLst/>
          </a:prstGeom>
        </p:spPr>
      </p:pic>
      <p:pic>
        <p:nvPicPr>
          <p:cNvPr id="18" name="Picture 17" descr="A picture containing smoke, dark, nature, coming&#10;&#10;Description automatically generated">
            <a:extLst>
              <a:ext uri="{FF2B5EF4-FFF2-40B4-BE49-F238E27FC236}">
                <a16:creationId xmlns:a16="http://schemas.microsoft.com/office/drawing/2014/main" id="{61A05E47-C54B-0240-B397-2AC567E6F38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85429" y="2328412"/>
            <a:ext cx="3683000" cy="2300738"/>
          </a:xfrm>
          <a:prstGeom prst="rect">
            <a:avLst/>
          </a:prstGeom>
        </p:spPr>
      </p:pic>
      <p:sp>
        <p:nvSpPr>
          <p:cNvPr id="27" name="Title 26">
            <a:extLst>
              <a:ext uri="{FF2B5EF4-FFF2-40B4-BE49-F238E27FC236}">
                <a16:creationId xmlns:a16="http://schemas.microsoft.com/office/drawing/2014/main" id="{B95F1380-C2A3-6946-91A6-B1A436F3175A}"/>
              </a:ext>
            </a:extLst>
          </p:cNvPr>
          <p:cNvSpPr>
            <a:spLocks noGrp="1"/>
          </p:cNvSpPr>
          <p:nvPr>
            <p:ph type="title"/>
          </p:nvPr>
        </p:nvSpPr>
        <p:spPr/>
        <p:txBody>
          <a:bodyPr>
            <a:normAutofit fontScale="90000"/>
          </a:bodyPr>
          <a:lstStyle/>
          <a:p>
            <a:r>
              <a:rPr lang="en-US"/>
              <a:t>About the evergreen train</a:t>
            </a:r>
            <a:endParaRPr lang="en-DE"/>
          </a:p>
        </p:txBody>
      </p:sp>
      <p:pic>
        <p:nvPicPr>
          <p:cNvPr id="12" name="Picture 11" descr="A screenshot of a video game&#10;&#10;Description automatically generated with medium confidence">
            <a:extLst>
              <a:ext uri="{FF2B5EF4-FFF2-40B4-BE49-F238E27FC236}">
                <a16:creationId xmlns:a16="http://schemas.microsoft.com/office/drawing/2014/main" id="{03BC4882-FC4E-534F-9088-58494BA593AA}"/>
              </a:ext>
            </a:extLst>
          </p:cNvPr>
          <p:cNvPicPr>
            <a:picLocks noChangeAspect="1"/>
          </p:cNvPicPr>
          <p:nvPr/>
        </p:nvPicPr>
        <p:blipFill>
          <a:blip r:embed="rId8"/>
          <a:stretch>
            <a:fillRect/>
          </a:stretch>
        </p:blipFill>
        <p:spPr>
          <a:xfrm>
            <a:off x="-6019355" y="1405259"/>
            <a:ext cx="4775200" cy="1676400"/>
          </a:xfrm>
          <a:prstGeom prst="rect">
            <a:avLst/>
          </a:prstGeom>
        </p:spPr>
      </p:pic>
      <p:pic>
        <p:nvPicPr>
          <p:cNvPr id="14" name="Picture 13" descr="A picture containing smoke, dark, nature, clouds&#10;&#10;Description automatically generated">
            <a:extLst>
              <a:ext uri="{FF2B5EF4-FFF2-40B4-BE49-F238E27FC236}">
                <a16:creationId xmlns:a16="http://schemas.microsoft.com/office/drawing/2014/main" id="{81A1F130-91AA-7C46-977E-520AD1D4019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47780" y="4914757"/>
            <a:ext cx="3357562" cy="1412492"/>
          </a:xfrm>
          <a:prstGeom prst="rect">
            <a:avLst/>
          </a:prstGeom>
        </p:spPr>
      </p:pic>
      <p:pic>
        <p:nvPicPr>
          <p:cNvPr id="16" name="Picture 15">
            <a:extLst>
              <a:ext uri="{FF2B5EF4-FFF2-40B4-BE49-F238E27FC236}">
                <a16:creationId xmlns:a16="http://schemas.microsoft.com/office/drawing/2014/main" id="{EA10476A-6E33-1245-AC55-4AE1B9D4813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769565" y="4854938"/>
            <a:ext cx="3067460" cy="1610968"/>
          </a:xfrm>
          <a:prstGeom prst="rect">
            <a:avLst/>
          </a:prstGeom>
        </p:spPr>
      </p:pic>
      <p:pic>
        <p:nvPicPr>
          <p:cNvPr id="21" name="Picture 20" descr="A picture containing smoke, dark, nature, clouds&#10;&#10;Description automatically generated">
            <a:extLst>
              <a:ext uri="{FF2B5EF4-FFF2-40B4-BE49-F238E27FC236}">
                <a16:creationId xmlns:a16="http://schemas.microsoft.com/office/drawing/2014/main" id="{E3B72439-46DE-3143-8599-D4DF674CB3D0}"/>
              </a:ext>
            </a:extLst>
          </p:cNvPr>
          <p:cNvPicPr>
            <a:picLocks noChangeAspect="1"/>
          </p:cNvPicPr>
          <p:nvPr/>
        </p:nvPicPr>
        <p:blipFill>
          <a:blip r:embed="rId5"/>
          <a:stretch>
            <a:fillRect/>
          </a:stretch>
        </p:blipFill>
        <p:spPr>
          <a:xfrm>
            <a:off x="-13660090" y="4251269"/>
            <a:ext cx="3894679" cy="2322064"/>
          </a:xfrm>
          <a:prstGeom prst="rect">
            <a:avLst/>
          </a:prstGeom>
        </p:spPr>
      </p:pic>
      <p:pic>
        <p:nvPicPr>
          <p:cNvPr id="22" name="Picture 21" descr="A picture containing smoke, dark, nature, coming&#10;&#10;Description automatically generated">
            <a:extLst>
              <a:ext uri="{FF2B5EF4-FFF2-40B4-BE49-F238E27FC236}">
                <a16:creationId xmlns:a16="http://schemas.microsoft.com/office/drawing/2014/main" id="{183496A7-F947-1A4F-8B74-ABE86E9F880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168999" y="3445448"/>
            <a:ext cx="2196248" cy="1371977"/>
          </a:xfrm>
          <a:prstGeom prst="rect">
            <a:avLst/>
          </a:prstGeom>
        </p:spPr>
      </p:pic>
      <p:sp>
        <p:nvSpPr>
          <p:cNvPr id="3" name="Rectangle 2">
            <a:extLst>
              <a:ext uri="{FF2B5EF4-FFF2-40B4-BE49-F238E27FC236}">
                <a16:creationId xmlns:a16="http://schemas.microsoft.com/office/drawing/2014/main" id="{093A361F-0573-4884-BD37-A7070D5AAECC}"/>
              </a:ext>
            </a:extLst>
          </p:cNvPr>
          <p:cNvSpPr/>
          <p:nvPr/>
        </p:nvSpPr>
        <p:spPr>
          <a:xfrm>
            <a:off x="378919" y="1405259"/>
            <a:ext cx="11555120" cy="2862322"/>
          </a:xfrm>
          <a:prstGeom prst="rect">
            <a:avLst/>
          </a:prstGeom>
        </p:spPr>
        <p:txBody>
          <a:bodyPr wrap="square">
            <a:spAutoFit/>
          </a:bodyPr>
          <a:lstStyle/>
          <a:p>
            <a:pPr lvl="0">
              <a:defRPr/>
            </a:pPr>
            <a:r>
              <a:rPr lang="en-US">
                <a:solidFill>
                  <a:schemeClr val="bg1"/>
                </a:solidFill>
                <a:latin typeface="Segoe UI" panose="020B0502040204020203" pitchFamily="34" charset="0"/>
                <a:cs typeface="Segoe UI" panose="020B0502040204020203" pitchFamily="34" charset="0"/>
              </a:rPr>
              <a:t>It’s Automatically renewed and repeatedly made valid. </a:t>
            </a:r>
          </a:p>
          <a:p>
            <a:pPr lvl="0">
              <a:defRPr/>
            </a:pPr>
            <a:br>
              <a:rPr lang="en-US">
                <a:solidFill>
                  <a:schemeClr val="bg1"/>
                </a:solidFill>
                <a:latin typeface="Segoe UI" panose="020B0502040204020203" pitchFamily="34" charset="0"/>
                <a:cs typeface="Segoe UI" panose="020B0502040204020203" pitchFamily="34" charset="0"/>
              </a:rPr>
            </a:br>
            <a:r>
              <a:rPr lang="en-US">
                <a:solidFill>
                  <a:schemeClr val="bg1"/>
                </a:solidFill>
                <a:latin typeface="Segoe UI" panose="020B0502040204020203" pitchFamily="34" charset="0"/>
                <a:cs typeface="Segoe UI" panose="020B0502040204020203" pitchFamily="34" charset="0"/>
              </a:rPr>
              <a:t>It requires internal change to bee successful, not only within LS Retail but within our partners organizations too.</a:t>
            </a:r>
          </a:p>
          <a:p>
            <a:pPr lvl="0">
              <a:defRPr/>
            </a:pPr>
            <a:r>
              <a:rPr lang="en-US">
                <a:solidFill>
                  <a:schemeClr val="bg1"/>
                </a:solidFill>
                <a:latin typeface="Segoe UI" panose="020B0502040204020203" pitchFamily="34" charset="0"/>
                <a:cs typeface="Segoe UI" panose="020B0502040204020203" pitchFamily="34" charset="0"/>
              </a:rPr>
              <a:t> </a:t>
            </a:r>
          </a:p>
          <a:p>
            <a:pPr marL="742950" lvl="1" indent="-285750">
              <a:buFont typeface="Arial" panose="020B0604020202020204" pitchFamily="34" charset="0"/>
              <a:buChar char="•"/>
              <a:defRPr/>
            </a:pPr>
            <a:r>
              <a:rPr lang="en-US">
                <a:solidFill>
                  <a:schemeClr val="bg1"/>
                </a:solidFill>
                <a:latin typeface="Segoe UI" panose="020B0502040204020203" pitchFamily="34" charset="0"/>
                <a:cs typeface="Segoe UI" panose="020B0502040204020203" pitchFamily="34" charset="0"/>
              </a:rPr>
              <a:t>Continuous improvements</a:t>
            </a:r>
          </a:p>
          <a:p>
            <a:pPr marL="742950" lvl="1" indent="-285750">
              <a:buFont typeface="Arial" panose="020B0604020202020204" pitchFamily="34" charset="0"/>
              <a:buChar char="•"/>
              <a:defRPr/>
            </a:pPr>
            <a:r>
              <a:rPr lang="en-US">
                <a:solidFill>
                  <a:schemeClr val="bg1"/>
                </a:solidFill>
                <a:latin typeface="Segoe UI" panose="020B0502040204020203" pitchFamily="34" charset="0"/>
                <a:cs typeface="Segoe UI" panose="020B0502040204020203" pitchFamily="34" charset="0"/>
              </a:rPr>
              <a:t>Continuous delivery</a:t>
            </a:r>
          </a:p>
          <a:p>
            <a:pPr marL="742950" lvl="1" indent="-285750">
              <a:buFont typeface="Arial" panose="020B0604020202020204" pitchFamily="34" charset="0"/>
              <a:buChar char="•"/>
              <a:defRPr/>
            </a:pPr>
            <a:r>
              <a:rPr lang="en-US">
                <a:solidFill>
                  <a:schemeClr val="bg1"/>
                </a:solidFill>
                <a:latin typeface="Segoe UI" panose="020B0502040204020203" pitchFamily="34" charset="0"/>
                <a:cs typeface="Segoe UI" panose="020B0502040204020203" pitchFamily="34" charset="0"/>
              </a:rPr>
              <a:t>Rapid implementation</a:t>
            </a:r>
          </a:p>
          <a:p>
            <a:pPr marL="742950" lvl="1" indent="-285750">
              <a:buFont typeface="Arial" panose="020B0604020202020204" pitchFamily="34" charset="0"/>
              <a:buChar char="•"/>
              <a:defRPr/>
            </a:pPr>
            <a:r>
              <a:rPr lang="en-US">
                <a:solidFill>
                  <a:schemeClr val="bg1"/>
                </a:solidFill>
                <a:latin typeface="Segoe UI" panose="020B0502040204020203" pitchFamily="34" charset="0"/>
                <a:cs typeface="Segoe UI" panose="020B0502040204020203" pitchFamily="34" charset="0"/>
              </a:rPr>
              <a:t>Automation </a:t>
            </a:r>
          </a:p>
          <a:p>
            <a:pPr lvl="0">
              <a:defRPr/>
            </a:pPr>
            <a:endParaRPr lang="en-US">
              <a:solidFill>
                <a:schemeClr val="bg1"/>
              </a:solidFill>
              <a:latin typeface="Segoe UI" panose="020B0502040204020203" pitchFamily="34" charset="0"/>
              <a:cs typeface="Segoe UI" panose="020B0502040204020203" pitchFamily="34" charset="0"/>
            </a:endParaRPr>
          </a:p>
          <a:p>
            <a:pPr lvl="0">
              <a:defRPr/>
            </a:pPr>
            <a:endParaRPr lang="en-US">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644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500"/>
                                  </p:stCondLst>
                                  <p:childTnLst>
                                    <p:animMotion origin="layout" path="M -0.52826 -0.00487 L 3.04948 -0.00487 " pathEditMode="relative" rAng="0" ptsTypes="AA">
                                      <p:cBhvr>
                                        <p:cTn id="6" dur="7000" fill="hold"/>
                                        <p:tgtEl>
                                          <p:spTgt spid="18"/>
                                        </p:tgtEl>
                                        <p:attrNameLst>
                                          <p:attrName>ppt_x</p:attrName>
                                          <p:attrName>ppt_y</p:attrName>
                                        </p:attrNameLst>
                                      </p:cBhvr>
                                      <p:rCtr x="178880" y="0"/>
                                    </p:animMotion>
                                  </p:childTnLst>
                                </p:cTn>
                              </p:par>
                              <p:par>
                                <p:cTn id="7" presetID="0" presetClass="path" presetSubtype="0" accel="50000" decel="50000" fill="hold" nodeType="withEffect">
                                  <p:stCondLst>
                                    <p:cond delay="0"/>
                                  </p:stCondLst>
                                  <p:childTnLst>
                                    <p:animMotion origin="layout" path="M -2.91667E-6 -3.7037E-7 L 3.57774 -3.7037E-7 " pathEditMode="relative" rAng="0" ptsTypes="AA">
                                      <p:cBhvr>
                                        <p:cTn id="8" dur="7000" fill="hold"/>
                                        <p:tgtEl>
                                          <p:spTgt spid="21"/>
                                        </p:tgtEl>
                                        <p:attrNameLst>
                                          <p:attrName>ppt_x</p:attrName>
                                          <p:attrName>ppt_y</p:attrName>
                                        </p:attrNameLst>
                                      </p:cBhvr>
                                      <p:rCtr x="178880" y="0"/>
                                    </p:animMotion>
                                  </p:childTnLst>
                                </p:cTn>
                              </p:par>
                              <p:par>
                                <p:cTn id="9" presetID="0" presetClass="path" presetSubtype="0" accel="50000" decel="50000" fill="hold" nodeType="withEffect">
                                  <p:stCondLst>
                                    <p:cond delay="500"/>
                                  </p:stCondLst>
                                  <p:childTnLst>
                                    <p:animMotion origin="layout" path="M -0.52018 -1.48148E-6 L 3.57773 -1.48148E-6 " pathEditMode="relative" rAng="0" ptsTypes="AA">
                                      <p:cBhvr>
                                        <p:cTn id="10" dur="8000" fill="hold"/>
                                        <p:tgtEl>
                                          <p:spTgt spid="16"/>
                                        </p:tgtEl>
                                        <p:attrNameLst>
                                          <p:attrName>ppt_x</p:attrName>
                                          <p:attrName>ppt_y</p:attrName>
                                        </p:attrNameLst>
                                      </p:cBhvr>
                                      <p:rCtr x="204896" y="0"/>
                                    </p:animMotion>
                                  </p:childTnLst>
                                </p:cTn>
                              </p:par>
                              <p:par>
                                <p:cTn id="11" presetID="0" presetClass="path" presetSubtype="0" accel="50000" decel="50000" fill="hold" nodeType="withEffect">
                                  <p:stCondLst>
                                    <p:cond delay="1000"/>
                                  </p:stCondLst>
                                  <p:childTnLst>
                                    <p:animMotion origin="layout" path="M 0 0 L 3.57773 0 " pathEditMode="relative" ptsTypes="AA">
                                      <p:cBhvr>
                                        <p:cTn id="12" dur="5000" fill="hold"/>
                                        <p:tgtEl>
                                          <p:spTgt spid="14"/>
                                        </p:tgtEl>
                                        <p:attrNameLst>
                                          <p:attrName>ppt_x</p:attrName>
                                          <p:attrName>ppt_y</p:attrName>
                                        </p:attrNameLst>
                                      </p:cBhvr>
                                    </p:animMotion>
                                  </p:childTnLst>
                                </p:cTn>
                              </p:par>
                              <p:par>
                                <p:cTn id="13" presetID="0" presetClass="path" presetSubtype="0" accel="50000" decel="50000" fill="hold" nodeType="withEffect">
                                  <p:stCondLst>
                                    <p:cond delay="1500"/>
                                  </p:stCondLst>
                                  <p:childTnLst>
                                    <p:animMotion origin="layout" path="M -1.0181 -0.19746 L 2.55963 -0.19746 " pathEditMode="relative" rAng="0" ptsTypes="AA">
                                      <p:cBhvr>
                                        <p:cTn id="14" dur="6500" fill="hold"/>
                                        <p:tgtEl>
                                          <p:spTgt spid="20"/>
                                        </p:tgtEl>
                                        <p:attrNameLst>
                                          <p:attrName>ppt_x</p:attrName>
                                          <p:attrName>ppt_y</p:attrName>
                                        </p:attrNameLst>
                                      </p:cBhvr>
                                      <p:rCtr x="178880" y="0"/>
                                    </p:animMotion>
                                  </p:childTnLst>
                                </p:cTn>
                              </p:par>
                              <p:par>
                                <p:cTn id="15" presetID="0" presetClass="path" presetSubtype="0" accel="50000" decel="50000" fill="hold" nodeType="withEffect">
                                  <p:stCondLst>
                                    <p:cond delay="500"/>
                                  </p:stCondLst>
                                  <p:childTnLst>
                                    <p:animMotion origin="layout" path="M 0 0 L 3.57773 0 " pathEditMode="relative" ptsTypes="AA">
                                      <p:cBhvr>
                                        <p:cTn id="16" dur="9000" fill="hold"/>
                                        <p:tgtEl>
                                          <p:spTgt spid="22"/>
                                        </p:tgtEl>
                                        <p:attrNameLst>
                                          <p:attrName>ppt_x</p:attrName>
                                          <p:attrName>ppt_y</p:attrName>
                                        </p:attrNameLst>
                                      </p:cBhvr>
                                    </p:animMotion>
                                  </p:childTnLst>
                                </p:cTn>
                              </p:par>
                              <p:par>
                                <p:cTn id="17" presetID="0" presetClass="path" presetSubtype="0" accel="50000" decel="50000" fill="hold" nodeType="withEffect">
                                  <p:stCondLst>
                                    <p:cond delay="0"/>
                                  </p:stCondLst>
                                  <p:childTnLst>
                                    <p:animMotion origin="layout" path="M 0 0 L 3.57773 0 " pathEditMode="relative" ptsTypes="AA">
                                      <p:cBhvr>
                                        <p:cTn id="18" dur="7000" fill="hold"/>
                                        <p:tgtEl>
                                          <p:spTgt spid="10"/>
                                        </p:tgtEl>
                                        <p:attrNameLst>
                                          <p:attrName>ppt_x</p:attrName>
                                          <p:attrName>ppt_y</p:attrName>
                                        </p:attrNameLst>
                                      </p:cBhvr>
                                    </p:animMotion>
                                  </p:childTnLst>
                                </p:cTn>
                              </p:par>
                              <p:par>
                                <p:cTn id="19" presetID="0" presetClass="path" presetSubtype="0" accel="50000" decel="50000" fill="hold" nodeType="withEffect">
                                  <p:stCondLst>
                                    <p:cond delay="1000"/>
                                  </p:stCondLst>
                                  <p:childTnLst>
                                    <p:animMotion origin="layout" path="M 0.02396 -3.33333E-6 L 3.57774 -3.33333E-6 " pathEditMode="relative" rAng="0" ptsTypes="AA">
                                      <p:cBhvr>
                                        <p:cTn id="20" dur="7000" fill="hold"/>
                                        <p:tgtEl>
                                          <p:spTgt spid="12"/>
                                        </p:tgtEl>
                                        <p:attrNameLst>
                                          <p:attrName>ppt_x</p:attrName>
                                          <p:attrName>ppt_y</p:attrName>
                                        </p:attrNameLst>
                                      </p:cBhvr>
                                      <p:rCtr x="177682" y="0"/>
                                    </p:animMotion>
                                  </p:childTnLst>
                                </p:cTn>
                              </p:par>
                              <p:par>
                                <p:cTn id="21" presetID="2" presetClass="entr" presetSubtype="2" decel="5000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1000" fill="hold"/>
                                        <p:tgtEl>
                                          <p:spTgt spid="25"/>
                                        </p:tgtEl>
                                        <p:attrNameLst>
                                          <p:attrName>ppt_x</p:attrName>
                                        </p:attrNameLst>
                                      </p:cBhvr>
                                      <p:tavLst>
                                        <p:tav tm="0">
                                          <p:val>
                                            <p:strVal val="1+#ppt_w/2"/>
                                          </p:val>
                                        </p:tav>
                                        <p:tav tm="100000">
                                          <p:val>
                                            <p:strVal val="#ppt_x"/>
                                          </p:val>
                                        </p:tav>
                                      </p:tavLst>
                                    </p:anim>
                                    <p:anim calcmode="lin" valueType="num">
                                      <p:cBhvr additive="base">
                                        <p:cTn id="24" dur="1000" fill="hold"/>
                                        <p:tgtEl>
                                          <p:spTgt spid="25"/>
                                        </p:tgtEl>
                                        <p:attrNameLst>
                                          <p:attrName>ppt_y</p:attrName>
                                        </p:attrNameLst>
                                      </p:cBhvr>
                                      <p:tavLst>
                                        <p:tav tm="0">
                                          <p:val>
                                            <p:strVal val="#ppt_y"/>
                                          </p:val>
                                        </p:tav>
                                        <p:tav tm="100000">
                                          <p:val>
                                            <p:strVal val="#ppt_y"/>
                                          </p:val>
                                        </p:tav>
                                      </p:tavLst>
                                    </p:anim>
                                  </p:childTnLst>
                                </p:cTn>
                              </p:par>
                              <p:par>
                                <p:cTn id="25" presetID="2" presetClass="exit" presetSubtype="8" accel="50000" fill="hold" nodeType="withEffect">
                                  <p:stCondLst>
                                    <p:cond delay="7000"/>
                                  </p:stCondLst>
                                  <p:childTnLst>
                                    <p:anim calcmode="lin" valueType="num">
                                      <p:cBhvr additive="base">
                                        <p:cTn id="26" dur="500"/>
                                        <p:tgtEl>
                                          <p:spTgt spid="25"/>
                                        </p:tgtEl>
                                        <p:attrNameLst>
                                          <p:attrName>ppt_x</p:attrName>
                                        </p:attrNameLst>
                                      </p:cBhvr>
                                      <p:tavLst>
                                        <p:tav tm="0">
                                          <p:val>
                                            <p:strVal val="ppt_x"/>
                                          </p:val>
                                        </p:tav>
                                        <p:tav tm="100000">
                                          <p:val>
                                            <p:strVal val="0-ppt_w/2"/>
                                          </p:val>
                                        </p:tav>
                                      </p:tavLst>
                                    </p:anim>
                                    <p:anim calcmode="lin" valueType="num">
                                      <p:cBhvr additive="base">
                                        <p:cTn id="27" dur="500"/>
                                        <p:tgtEl>
                                          <p:spTgt spid="25"/>
                                        </p:tgtEl>
                                        <p:attrNameLst>
                                          <p:attrName>ppt_y</p:attrName>
                                        </p:attrNameLst>
                                      </p:cBhvr>
                                      <p:tavLst>
                                        <p:tav tm="0">
                                          <p:val>
                                            <p:strVal val="ppt_y"/>
                                          </p:val>
                                        </p:tav>
                                        <p:tav tm="100000">
                                          <p:val>
                                            <p:strVal val="ppt_y"/>
                                          </p:val>
                                        </p:tav>
                                      </p:tavLst>
                                    </p:anim>
                                    <p:set>
                                      <p:cBhvr>
                                        <p:cTn id="28" dur="1" fill="hold">
                                          <p:stCondLst>
                                            <p:cond delay="499"/>
                                          </p:stCondLst>
                                        </p:cTn>
                                        <p:tgtEl>
                                          <p:spTgt spid="2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5" presetClass="emph" presetSubtype="0" nodeType="clickEffect">
                                  <p:stCondLst>
                                    <p:cond delay="0"/>
                                  </p:stCondLst>
                                  <p:iterate type="lt">
                                    <p:tmAbs val="25"/>
                                  </p:iterate>
                                  <p:childTnLst>
                                    <p:set>
                                      <p:cBhvr override="childStyle">
                                        <p:cTn id="32" dur="indefinite"/>
                                        <p:tgtEl>
                                          <p:spTgt spid="3">
                                            <p:txEl>
                                              <p:pRg st="0" end="0"/>
                                            </p:txEl>
                                          </p:spTgt>
                                        </p:tgtEl>
                                        <p:attrNameLst>
                                          <p:attrName>style.fontWeight</p:attrName>
                                        </p:attrNameLst>
                                      </p:cBhvr>
                                      <p:to>
                                        <p:strVal val="bold"/>
                                      </p:to>
                                    </p:set>
                                  </p:childTnLst>
                                </p:cTn>
                              </p:par>
                            </p:childTnLst>
                          </p:cTn>
                        </p:par>
                      </p:childTnLst>
                    </p:cTn>
                  </p:par>
                  <p:par>
                    <p:cTn id="33" fill="hold">
                      <p:stCondLst>
                        <p:cond delay="indefinite"/>
                      </p:stCondLst>
                      <p:childTnLst>
                        <p:par>
                          <p:cTn id="34" fill="hold">
                            <p:stCondLst>
                              <p:cond delay="0"/>
                            </p:stCondLst>
                            <p:childTnLst>
                              <p:par>
                                <p:cTn id="35" presetID="15" presetClass="emph" presetSubtype="0" nodeType="clickEffect">
                                  <p:stCondLst>
                                    <p:cond delay="0"/>
                                  </p:stCondLst>
                                  <p:iterate type="lt">
                                    <p:tmAbs val="25"/>
                                  </p:iterate>
                                  <p:childTnLst>
                                    <p:set>
                                      <p:cBhvr override="childStyle">
                                        <p:cTn id="36" dur="indefinite"/>
                                        <p:tgtEl>
                                          <p:spTgt spid="3">
                                            <p:txEl>
                                              <p:pRg st="3" end="3"/>
                                            </p:txEl>
                                          </p:spTgt>
                                        </p:tgtEl>
                                        <p:attrNameLst>
                                          <p:attrName>style.fontWeight</p:attrName>
                                        </p:attrNameLst>
                                      </p:cBhvr>
                                      <p:to>
                                        <p:strVal val="bold"/>
                                      </p:to>
                                    </p:set>
                                  </p:childTnLst>
                                </p:cTn>
                              </p:par>
                            </p:childTnLst>
                          </p:cTn>
                        </p:par>
                      </p:childTnLst>
                    </p:cTn>
                  </p:par>
                  <p:par>
                    <p:cTn id="37" fill="hold">
                      <p:stCondLst>
                        <p:cond delay="indefinite"/>
                      </p:stCondLst>
                      <p:childTnLst>
                        <p:par>
                          <p:cTn id="38" fill="hold">
                            <p:stCondLst>
                              <p:cond delay="0"/>
                            </p:stCondLst>
                            <p:childTnLst>
                              <p:par>
                                <p:cTn id="39" presetID="15" presetClass="emph" presetSubtype="0" nodeType="clickEffect">
                                  <p:stCondLst>
                                    <p:cond delay="0"/>
                                  </p:stCondLst>
                                  <p:iterate type="lt">
                                    <p:tmAbs val="25"/>
                                  </p:iterate>
                                  <p:childTnLst>
                                    <p:set>
                                      <p:cBhvr override="childStyle">
                                        <p:cTn id="40" dur="indefinite"/>
                                        <p:tgtEl>
                                          <p:spTgt spid="3">
                                            <p:txEl>
                                              <p:pRg st="4" end="4"/>
                                            </p:txEl>
                                          </p:spTgt>
                                        </p:tgtEl>
                                        <p:attrNameLst>
                                          <p:attrName>style.fontWeight</p:attrName>
                                        </p:attrNameLst>
                                      </p:cBhvr>
                                      <p:to>
                                        <p:strVal val="bold"/>
                                      </p:to>
                                    </p:set>
                                  </p:childTnLst>
                                </p:cTn>
                              </p:par>
                            </p:childTnLst>
                          </p:cTn>
                        </p:par>
                      </p:childTnLst>
                    </p:cTn>
                  </p:par>
                  <p:par>
                    <p:cTn id="41" fill="hold">
                      <p:stCondLst>
                        <p:cond delay="indefinite"/>
                      </p:stCondLst>
                      <p:childTnLst>
                        <p:par>
                          <p:cTn id="42" fill="hold">
                            <p:stCondLst>
                              <p:cond delay="0"/>
                            </p:stCondLst>
                            <p:childTnLst>
                              <p:par>
                                <p:cTn id="43" presetID="15" presetClass="emph" presetSubtype="0" nodeType="clickEffect">
                                  <p:stCondLst>
                                    <p:cond delay="0"/>
                                  </p:stCondLst>
                                  <p:iterate type="lt">
                                    <p:tmAbs val="25"/>
                                  </p:iterate>
                                  <p:childTnLst>
                                    <p:set>
                                      <p:cBhvr override="childStyle">
                                        <p:cTn id="44" dur="indefinite"/>
                                        <p:tgtEl>
                                          <p:spTgt spid="3">
                                            <p:txEl>
                                              <p:pRg st="5" end="5"/>
                                            </p:txEl>
                                          </p:spTgt>
                                        </p:tgtEl>
                                        <p:attrNameLst>
                                          <p:attrName>style.fontWeight</p:attrName>
                                        </p:attrNameLst>
                                      </p:cBhvr>
                                      <p:to>
                                        <p:strVal val="bold"/>
                                      </p:to>
                                    </p:set>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3">
                                            <p:txEl>
                                              <p:pRg st="6" end="6"/>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F8846-5F87-115C-BE80-7DB8238882BE}"/>
              </a:ext>
            </a:extLst>
          </p:cNvPr>
          <p:cNvSpPr>
            <a:spLocks noGrp="1"/>
          </p:cNvSpPr>
          <p:nvPr>
            <p:ph type="title" idx="4294967295"/>
          </p:nvPr>
        </p:nvSpPr>
        <p:spPr>
          <a:xfrm>
            <a:off x="228318" y="330378"/>
            <a:ext cx="11645899" cy="588963"/>
          </a:xfrm>
          <a:prstGeom prst="rect">
            <a:avLst/>
          </a:prstGeom>
        </p:spPr>
        <p:txBody>
          <a:bodyPr>
            <a:normAutofit fontScale="90000"/>
          </a:bodyPr>
          <a:lstStyle/>
          <a:p>
            <a:r>
              <a:rPr lang="en-US" b="1" i="0" u="none" strike="noStrike" dirty="0">
                <a:solidFill>
                  <a:srgbClr val="F6C36F"/>
                </a:solidFill>
                <a:effectLst/>
                <a:latin typeface="Segoe UI" panose="020B0502040204020203" pitchFamily="34" charset="0"/>
              </a:rPr>
              <a:t>What do I need to do when a new update is released?​</a:t>
            </a:r>
            <a:endParaRPr lang="en-DE" dirty="0">
              <a:solidFill>
                <a:srgbClr val="F6C36F"/>
              </a:solidFill>
            </a:endParaRPr>
          </a:p>
        </p:txBody>
      </p:sp>
      <p:sp>
        <p:nvSpPr>
          <p:cNvPr id="4" name="Text Placeholder 3">
            <a:extLst>
              <a:ext uri="{FF2B5EF4-FFF2-40B4-BE49-F238E27FC236}">
                <a16:creationId xmlns:a16="http://schemas.microsoft.com/office/drawing/2014/main" id="{8808F403-BC18-4A19-8487-47B2ED822042}"/>
              </a:ext>
            </a:extLst>
          </p:cNvPr>
          <p:cNvSpPr>
            <a:spLocks noGrp="1"/>
          </p:cNvSpPr>
          <p:nvPr>
            <p:ph type="body" sz="quarter" idx="4294967295"/>
          </p:nvPr>
        </p:nvSpPr>
        <p:spPr>
          <a:xfrm>
            <a:off x="7871495" y="4454361"/>
            <a:ext cx="5718175" cy="5064125"/>
          </a:xfrm>
          <a:prstGeom prst="rect">
            <a:avLst/>
          </a:prstGeom>
        </p:spPr>
        <p:txBody>
          <a:bodyPr/>
          <a:lstStyle/>
          <a:p>
            <a:endParaRPr lang="en-US" sz="1600" dirty="0"/>
          </a:p>
          <a:p>
            <a:pPr marL="0" indent="0">
              <a:buNone/>
            </a:pPr>
            <a:r>
              <a:rPr lang="en-US" sz="1400" dirty="0">
                <a:solidFill>
                  <a:schemeClr val="bg1"/>
                </a:solidFill>
                <a:latin typeface="Segoe UI" panose="020B0502040204020203" pitchFamily="34" charset="0"/>
                <a:cs typeface="Segoe UI" panose="020B0502040204020203" pitchFamily="34" charset="0"/>
              </a:rPr>
              <a:t>To be extended to 5 months</a:t>
            </a:r>
            <a:br>
              <a:rPr lang="en-US" sz="1400" dirty="0">
                <a:solidFill>
                  <a:schemeClr val="bg1"/>
                </a:solidFill>
                <a:latin typeface="Segoe UI" panose="020B0502040204020203" pitchFamily="34" charset="0"/>
                <a:cs typeface="Segoe UI" panose="020B0502040204020203" pitchFamily="34" charset="0"/>
              </a:rPr>
            </a:br>
            <a:r>
              <a:rPr lang="en-US" sz="1400" dirty="0">
                <a:solidFill>
                  <a:schemeClr val="bg1"/>
                </a:solidFill>
                <a:latin typeface="Segoe UI" panose="020B0502040204020203" pitchFamily="34" charset="0"/>
                <a:cs typeface="Segoe UI" panose="020B0502040204020203" pitchFamily="34" charset="0"/>
                <a:hlinkClick r:id="rId3"/>
              </a:rPr>
              <a:t>Please refer to Flexible Update Management</a:t>
            </a:r>
            <a:endParaRPr lang="en-US" sz="1400" dirty="0">
              <a:solidFill>
                <a:schemeClr val="bg1"/>
              </a:solidFill>
              <a:latin typeface="Segoe UI" panose="020B0502040204020203" pitchFamily="34" charset="0"/>
              <a:cs typeface="Segoe UI" panose="020B0502040204020203" pitchFamily="34" charset="0"/>
            </a:endParaRPr>
          </a:p>
          <a:p>
            <a:endParaRPr lang="en-US" sz="1600" dirty="0"/>
          </a:p>
        </p:txBody>
      </p:sp>
      <p:sp>
        <p:nvSpPr>
          <p:cNvPr id="3" name="Rectangle 2">
            <a:extLst>
              <a:ext uri="{FF2B5EF4-FFF2-40B4-BE49-F238E27FC236}">
                <a16:creationId xmlns:a16="http://schemas.microsoft.com/office/drawing/2014/main" id="{FFEF51AA-188A-9B38-FF87-13FE1AE14616}"/>
              </a:ext>
            </a:extLst>
          </p:cNvPr>
          <p:cNvSpPr/>
          <p:nvPr/>
        </p:nvSpPr>
        <p:spPr>
          <a:xfrm>
            <a:off x="597670" y="3495801"/>
            <a:ext cx="3065996" cy="452336"/>
          </a:xfrm>
          <a:prstGeom prst="rect">
            <a:avLst/>
          </a:prstGeom>
          <a:solidFill>
            <a:srgbClr val="9432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bg1"/>
                </a:solidFill>
                <a:latin typeface="Segoe UI" panose="020B0502040204020203" pitchFamily="34" charset="0"/>
                <a:cs typeface="Segoe UI" panose="020B0502040204020203" pitchFamily="34" charset="0"/>
              </a:rPr>
              <a:t>LS Central release candidate</a:t>
            </a:r>
          </a:p>
        </p:txBody>
      </p:sp>
      <p:cxnSp>
        <p:nvCxnSpPr>
          <p:cNvPr id="5" name="Straight Connector 4">
            <a:extLst>
              <a:ext uri="{FF2B5EF4-FFF2-40B4-BE49-F238E27FC236}">
                <a16:creationId xmlns:a16="http://schemas.microsoft.com/office/drawing/2014/main" id="{9F8C56F5-762A-CE1E-1E99-AFF4BD504E10}"/>
              </a:ext>
            </a:extLst>
          </p:cNvPr>
          <p:cNvCxnSpPr>
            <a:cxnSpLocks/>
          </p:cNvCxnSpPr>
          <p:nvPr/>
        </p:nvCxnSpPr>
        <p:spPr>
          <a:xfrm flipH="1">
            <a:off x="588145" y="2938892"/>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4D3ECA1-7D1B-2C4C-A5FC-AF1512460352}"/>
              </a:ext>
            </a:extLst>
          </p:cNvPr>
          <p:cNvSpPr/>
          <p:nvPr/>
        </p:nvSpPr>
        <p:spPr>
          <a:xfrm>
            <a:off x="3667313" y="3495801"/>
            <a:ext cx="4562262" cy="452336"/>
          </a:xfrm>
          <a:prstGeom prst="rect">
            <a:avLst/>
          </a:prstGeom>
          <a:solidFill>
            <a:srgbClr val="29B4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bg1"/>
                </a:solidFill>
                <a:latin typeface="Segoe UI" panose="020B0502040204020203" pitchFamily="34" charset="0"/>
                <a:cs typeface="Segoe UI" panose="020B0502040204020203" pitchFamily="34" charset="0"/>
              </a:rPr>
              <a:t>Upgrade window</a:t>
            </a:r>
          </a:p>
        </p:txBody>
      </p:sp>
      <p:cxnSp>
        <p:nvCxnSpPr>
          <p:cNvPr id="8" name="Straight Connector 7">
            <a:extLst>
              <a:ext uri="{FF2B5EF4-FFF2-40B4-BE49-F238E27FC236}">
                <a16:creationId xmlns:a16="http://schemas.microsoft.com/office/drawing/2014/main" id="{97E76CF7-2A78-44B1-57E6-31CC880D2583}"/>
              </a:ext>
            </a:extLst>
          </p:cNvPr>
          <p:cNvCxnSpPr>
            <a:cxnSpLocks/>
          </p:cNvCxnSpPr>
          <p:nvPr/>
        </p:nvCxnSpPr>
        <p:spPr>
          <a:xfrm flipH="1">
            <a:off x="3663666" y="2989577"/>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9" name="TextBox 6">
            <a:extLst>
              <a:ext uri="{FF2B5EF4-FFF2-40B4-BE49-F238E27FC236}">
                <a16:creationId xmlns:a16="http://schemas.microsoft.com/office/drawing/2014/main" id="{AB1D4890-53AB-B285-2502-DA41104AC9A8}"/>
              </a:ext>
            </a:extLst>
          </p:cNvPr>
          <p:cNvSpPr txBox="1"/>
          <p:nvPr/>
        </p:nvSpPr>
        <p:spPr>
          <a:xfrm>
            <a:off x="3068252" y="2562599"/>
            <a:ext cx="1779340" cy="261610"/>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dirty="0">
                <a:solidFill>
                  <a:schemeClr val="bg1"/>
                </a:solidFill>
                <a:latin typeface="Segoe UI" panose="020B0502040204020203" pitchFamily="34" charset="0"/>
                <a:cs typeface="Segoe UI" panose="020B0502040204020203" pitchFamily="34" charset="0"/>
              </a:rPr>
              <a:t>Update is available</a:t>
            </a:r>
          </a:p>
        </p:txBody>
      </p:sp>
      <p:sp>
        <p:nvSpPr>
          <p:cNvPr id="10" name="TextBox 7">
            <a:extLst>
              <a:ext uri="{FF2B5EF4-FFF2-40B4-BE49-F238E27FC236}">
                <a16:creationId xmlns:a16="http://schemas.microsoft.com/office/drawing/2014/main" id="{FFA9A4FF-C740-7CD3-C09C-FCB62C4B1C38}"/>
              </a:ext>
            </a:extLst>
          </p:cNvPr>
          <p:cNvSpPr txBox="1"/>
          <p:nvPr/>
        </p:nvSpPr>
        <p:spPr>
          <a:xfrm>
            <a:off x="3068252" y="4565669"/>
            <a:ext cx="1213524" cy="307777"/>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a:solidFill>
                  <a:schemeClr val="bg1"/>
                </a:solidFill>
                <a:latin typeface="Segoe UI" panose="020B0502040204020203" pitchFamily="34" charset="0"/>
                <a:cs typeface="Segoe UI" panose="020B0502040204020203" pitchFamily="34" charset="0"/>
              </a:rPr>
              <a:t>Day 1</a:t>
            </a:r>
          </a:p>
        </p:txBody>
      </p:sp>
      <p:sp>
        <p:nvSpPr>
          <p:cNvPr id="11" name="TextBox 8">
            <a:extLst>
              <a:ext uri="{FF2B5EF4-FFF2-40B4-BE49-F238E27FC236}">
                <a16:creationId xmlns:a16="http://schemas.microsoft.com/office/drawing/2014/main" id="{ACB99E1B-5290-1D6F-A72E-16E94FEB967A}"/>
              </a:ext>
            </a:extLst>
          </p:cNvPr>
          <p:cNvSpPr txBox="1"/>
          <p:nvPr/>
        </p:nvSpPr>
        <p:spPr>
          <a:xfrm>
            <a:off x="7641863" y="4555731"/>
            <a:ext cx="1213524" cy="307777"/>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dirty="0">
                <a:solidFill>
                  <a:schemeClr val="accent3"/>
                </a:solidFill>
                <a:latin typeface="Segoe UI" panose="020B0502040204020203" pitchFamily="34" charset="0"/>
                <a:cs typeface="Segoe UI" panose="020B0502040204020203" pitchFamily="34" charset="0"/>
              </a:rPr>
              <a:t>Day 60</a:t>
            </a:r>
          </a:p>
        </p:txBody>
      </p:sp>
      <p:cxnSp>
        <p:nvCxnSpPr>
          <p:cNvPr id="12" name="Straight Connector 11">
            <a:extLst>
              <a:ext uri="{FF2B5EF4-FFF2-40B4-BE49-F238E27FC236}">
                <a16:creationId xmlns:a16="http://schemas.microsoft.com/office/drawing/2014/main" id="{5529AD3A-836C-6140-B5FA-8EEC5D547381}"/>
              </a:ext>
            </a:extLst>
          </p:cNvPr>
          <p:cNvCxnSpPr>
            <a:cxnSpLocks/>
          </p:cNvCxnSpPr>
          <p:nvPr/>
        </p:nvCxnSpPr>
        <p:spPr>
          <a:xfrm flipH="1">
            <a:off x="8239099" y="2938892"/>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3" name="Arrow: Right 12">
            <a:extLst>
              <a:ext uri="{FF2B5EF4-FFF2-40B4-BE49-F238E27FC236}">
                <a16:creationId xmlns:a16="http://schemas.microsoft.com/office/drawing/2014/main" id="{C0B5B24E-EEAF-5DBB-9E16-D333B89AA61C}"/>
              </a:ext>
            </a:extLst>
          </p:cNvPr>
          <p:cNvSpPr/>
          <p:nvPr/>
        </p:nvSpPr>
        <p:spPr>
          <a:xfrm>
            <a:off x="8248625" y="3271862"/>
            <a:ext cx="3625592" cy="902017"/>
          </a:xfrm>
          <a:prstGeom prst="rightArrow">
            <a:avLst/>
          </a:prstGeom>
          <a:solidFill>
            <a:srgbClr val="FBD9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bg1"/>
                </a:solidFill>
              </a:rPr>
              <a:t>Outside upgrade window</a:t>
            </a:r>
          </a:p>
        </p:txBody>
      </p:sp>
      <p:sp>
        <p:nvSpPr>
          <p:cNvPr id="14" name="TextBox 11">
            <a:extLst>
              <a:ext uri="{FF2B5EF4-FFF2-40B4-BE49-F238E27FC236}">
                <a16:creationId xmlns:a16="http://schemas.microsoft.com/office/drawing/2014/main" id="{2113EA54-4ACD-CCF3-867E-567F5718C6E8}"/>
              </a:ext>
            </a:extLst>
          </p:cNvPr>
          <p:cNvSpPr txBox="1"/>
          <p:nvPr/>
        </p:nvSpPr>
        <p:spPr>
          <a:xfrm>
            <a:off x="588145" y="5123051"/>
            <a:ext cx="2751671" cy="261610"/>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a:solidFill>
                  <a:schemeClr val="bg1"/>
                </a:solidFill>
                <a:latin typeface="Segoe UI" panose="020B0502040204020203" pitchFamily="34" charset="0"/>
                <a:cs typeface="Segoe UI" panose="020B0502040204020203" pitchFamily="34" charset="0"/>
              </a:rPr>
              <a:t>Get familiar with the new release</a:t>
            </a:r>
          </a:p>
        </p:txBody>
      </p:sp>
      <p:cxnSp>
        <p:nvCxnSpPr>
          <p:cNvPr id="15" name="Straight Arrow Connector 14">
            <a:extLst>
              <a:ext uri="{FF2B5EF4-FFF2-40B4-BE49-F238E27FC236}">
                <a16:creationId xmlns:a16="http://schemas.microsoft.com/office/drawing/2014/main" id="{31A930B2-4008-78A4-A0C4-B00933760EC5}"/>
              </a:ext>
            </a:extLst>
          </p:cNvPr>
          <p:cNvCxnSpPr>
            <a:cxnSpLocks/>
          </p:cNvCxnSpPr>
          <p:nvPr/>
        </p:nvCxnSpPr>
        <p:spPr>
          <a:xfrm>
            <a:off x="2987566" y="5253856"/>
            <a:ext cx="1294210" cy="0"/>
          </a:xfrm>
          <a:prstGeom prst="straightConnector1">
            <a:avLst/>
          </a:prstGeom>
          <a:ln>
            <a:solidFill>
              <a:srgbClr val="943267"/>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3">
            <a:extLst>
              <a:ext uri="{FF2B5EF4-FFF2-40B4-BE49-F238E27FC236}">
                <a16:creationId xmlns:a16="http://schemas.microsoft.com/office/drawing/2014/main" id="{74A36A56-97BF-2017-8B71-19767DA50E68}"/>
              </a:ext>
            </a:extLst>
          </p:cNvPr>
          <p:cNvSpPr txBox="1"/>
          <p:nvPr/>
        </p:nvSpPr>
        <p:spPr>
          <a:xfrm>
            <a:off x="4457273" y="4999940"/>
            <a:ext cx="3020441" cy="938719"/>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buAutoNum type="arabicPeriod"/>
            </a:pPr>
            <a:r>
              <a:rPr lang="en-GB" sz="1100">
                <a:solidFill>
                  <a:schemeClr val="bg1"/>
                </a:solidFill>
                <a:latin typeface="Segoe UI" panose="020B0502040204020203" pitchFamily="34" charset="0"/>
                <a:cs typeface="Segoe UI" panose="020B0502040204020203" pitchFamily="34" charset="0"/>
              </a:rPr>
              <a:t>Test your addons on the new release </a:t>
            </a:r>
          </a:p>
          <a:p>
            <a:pPr marL="228600" indent="-228600">
              <a:buAutoNum type="arabicPeriod"/>
            </a:pPr>
            <a:r>
              <a:rPr lang="en-GB" sz="1100">
                <a:solidFill>
                  <a:schemeClr val="bg1"/>
                </a:solidFill>
                <a:latin typeface="Segoe UI" panose="020B0502040204020203" pitchFamily="34" charset="0"/>
                <a:cs typeface="Segoe UI" panose="020B0502040204020203" pitchFamily="34" charset="0"/>
              </a:rPr>
              <a:t>Set Scheduled Update date and define update time window in the Business Central Admin </a:t>
            </a:r>
            <a:r>
              <a:rPr lang="en-GB" sz="1100" err="1">
                <a:solidFill>
                  <a:schemeClr val="bg1"/>
                </a:solidFill>
                <a:latin typeface="Segoe UI" panose="020B0502040204020203" pitchFamily="34" charset="0"/>
                <a:cs typeface="Segoe UI" panose="020B0502040204020203" pitchFamily="34" charset="0"/>
              </a:rPr>
              <a:t>Center</a:t>
            </a:r>
            <a:endParaRPr lang="en-GB" sz="1100">
              <a:solidFill>
                <a:schemeClr val="bg1"/>
              </a:solidFill>
              <a:latin typeface="Segoe UI" panose="020B0502040204020203" pitchFamily="34" charset="0"/>
              <a:cs typeface="Segoe UI" panose="020B0502040204020203" pitchFamily="34" charset="0"/>
            </a:endParaRPr>
          </a:p>
          <a:p>
            <a:pPr marL="228600" indent="-228600">
              <a:buAutoNum type="arabicPeriod"/>
            </a:pPr>
            <a:r>
              <a:rPr lang="en-GB" sz="1100">
                <a:solidFill>
                  <a:schemeClr val="bg1"/>
                </a:solidFill>
                <a:latin typeface="Segoe UI" panose="020B0502040204020203" pitchFamily="34" charset="0"/>
                <a:cs typeface="Segoe UI" panose="020B0502040204020203" pitchFamily="34" charset="0"/>
              </a:rPr>
              <a:t>Notify customers</a:t>
            </a:r>
          </a:p>
        </p:txBody>
      </p:sp>
      <p:cxnSp>
        <p:nvCxnSpPr>
          <p:cNvPr id="17" name="Straight Connector 16">
            <a:extLst>
              <a:ext uri="{FF2B5EF4-FFF2-40B4-BE49-F238E27FC236}">
                <a16:creationId xmlns:a16="http://schemas.microsoft.com/office/drawing/2014/main" id="{58920344-8B06-E46F-F801-9563BA6D5A4F}"/>
              </a:ext>
            </a:extLst>
          </p:cNvPr>
          <p:cNvCxnSpPr>
            <a:cxnSpLocks/>
          </p:cNvCxnSpPr>
          <p:nvPr/>
        </p:nvCxnSpPr>
        <p:spPr>
          <a:xfrm flipH="1">
            <a:off x="8122595" y="2938892"/>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8" name="TextBox 6">
            <a:extLst>
              <a:ext uri="{FF2B5EF4-FFF2-40B4-BE49-F238E27FC236}">
                <a16:creationId xmlns:a16="http://schemas.microsoft.com/office/drawing/2014/main" id="{C180ADC7-CA24-26F7-FBA2-89B8E056E78F}"/>
              </a:ext>
            </a:extLst>
          </p:cNvPr>
          <p:cNvSpPr txBox="1"/>
          <p:nvPr/>
        </p:nvSpPr>
        <p:spPr>
          <a:xfrm>
            <a:off x="7232926" y="2523525"/>
            <a:ext cx="1779340" cy="430887"/>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a:solidFill>
                  <a:schemeClr val="bg1"/>
                </a:solidFill>
                <a:latin typeface="Segoe UI" panose="020B0502040204020203" pitchFamily="34" charset="0"/>
                <a:cs typeface="Segoe UI" panose="020B0502040204020203" pitchFamily="34" charset="0"/>
              </a:rPr>
              <a:t>Last date to schedule update</a:t>
            </a:r>
          </a:p>
        </p:txBody>
      </p:sp>
    </p:spTree>
    <p:extLst>
      <p:ext uri="{BB962C8B-B14F-4D97-AF65-F5344CB8AC3E}">
        <p14:creationId xmlns:p14="http://schemas.microsoft.com/office/powerpoint/2010/main" val="1952536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F8846-5F87-115C-BE80-7DB8238882BE}"/>
              </a:ext>
            </a:extLst>
          </p:cNvPr>
          <p:cNvSpPr>
            <a:spLocks noGrp="1"/>
          </p:cNvSpPr>
          <p:nvPr>
            <p:ph type="title"/>
          </p:nvPr>
        </p:nvSpPr>
        <p:spPr/>
        <p:txBody>
          <a:bodyPr>
            <a:normAutofit fontScale="90000"/>
          </a:bodyPr>
          <a:lstStyle/>
          <a:p>
            <a:r>
              <a:rPr lang="en-US"/>
              <a:t>Maintenance and upgrades</a:t>
            </a:r>
            <a:br>
              <a:rPr lang="en-US"/>
            </a:br>
            <a:endParaRPr lang="en-DE"/>
          </a:p>
        </p:txBody>
      </p:sp>
      <p:sp>
        <p:nvSpPr>
          <p:cNvPr id="4" name="Text Placeholder 3">
            <a:extLst>
              <a:ext uri="{FF2B5EF4-FFF2-40B4-BE49-F238E27FC236}">
                <a16:creationId xmlns:a16="http://schemas.microsoft.com/office/drawing/2014/main" id="{8808F403-BC18-4A19-8487-47B2ED822042}"/>
              </a:ext>
            </a:extLst>
          </p:cNvPr>
          <p:cNvSpPr>
            <a:spLocks noGrp="1"/>
          </p:cNvSpPr>
          <p:nvPr>
            <p:ph type="body" sz="quarter" idx="10"/>
          </p:nvPr>
        </p:nvSpPr>
        <p:spPr>
          <a:xfrm>
            <a:off x="6370752" y="1272520"/>
            <a:ext cx="5718175" cy="5064125"/>
          </a:xfrm>
          <a:prstGeom prst="rect">
            <a:avLst/>
          </a:prstGeom>
        </p:spPr>
        <p:txBody>
          <a:bodyPr/>
          <a:lstStyle/>
          <a:p>
            <a:endParaRPr lang="en-US" sz="1600" dirty="0">
              <a:solidFill>
                <a:schemeClr val="bg1"/>
              </a:solidFill>
              <a:latin typeface="Segoe UI" panose="020B0502040204020203" pitchFamily="34" charset="0"/>
              <a:cs typeface="Segoe UI" panose="020B0502040204020203" pitchFamily="34" charset="0"/>
            </a:endParaRPr>
          </a:p>
          <a:p>
            <a:endParaRPr lang="en-US" sz="1600" dirty="0">
              <a:solidFill>
                <a:schemeClr val="bg1"/>
              </a:solidFill>
              <a:latin typeface="Segoe UI" panose="020B0502040204020203" pitchFamily="34" charset="0"/>
              <a:cs typeface="Segoe UI" panose="020B0502040204020203" pitchFamily="34" charset="0"/>
            </a:endParaRPr>
          </a:p>
          <a:p>
            <a:endParaRPr lang="en-US" sz="1600" dirty="0"/>
          </a:p>
          <a:p>
            <a:endParaRPr lang="en-US" sz="1600" dirty="0"/>
          </a:p>
        </p:txBody>
      </p:sp>
      <p:sp>
        <p:nvSpPr>
          <p:cNvPr id="10" name="Rectangle 9">
            <a:extLst>
              <a:ext uri="{FF2B5EF4-FFF2-40B4-BE49-F238E27FC236}">
                <a16:creationId xmlns:a16="http://schemas.microsoft.com/office/drawing/2014/main" id="{DFEA80FE-9966-4387-BC4B-F6DA6E3985CA}"/>
              </a:ext>
            </a:extLst>
          </p:cNvPr>
          <p:cNvSpPr/>
          <p:nvPr/>
        </p:nvSpPr>
        <p:spPr>
          <a:xfrm>
            <a:off x="340290" y="1475719"/>
            <a:ext cx="8175059" cy="2677656"/>
          </a:xfrm>
          <a:prstGeom prst="rect">
            <a:avLst/>
          </a:prstGeom>
        </p:spPr>
        <p:txBody>
          <a:bodyPr wrap="square">
            <a:spAutoFit/>
          </a:bodyPr>
          <a:lstStyle/>
          <a:p>
            <a:br>
              <a:rPr lang="en-US" sz="2800" dirty="0">
                <a:solidFill>
                  <a:schemeClr val="bg2">
                    <a:lumMod val="25000"/>
                  </a:schemeClr>
                </a:solidFill>
                <a:latin typeface="Segoe UI" panose="020B0502040204020203" pitchFamily="34" charset="0"/>
                <a:cs typeface="Segoe UI" panose="020B0502040204020203" pitchFamily="34" charset="0"/>
                <a:hlinkClick r:id="rId3"/>
              </a:rPr>
            </a:br>
            <a:r>
              <a:rPr lang="en-US" sz="2800" dirty="0">
                <a:solidFill>
                  <a:schemeClr val="bg2">
                    <a:lumMod val="25000"/>
                  </a:schemeClr>
                </a:solidFill>
                <a:latin typeface="Segoe UI" panose="020B0502040204020203" pitchFamily="34" charset="0"/>
                <a:cs typeface="Segoe UI" panose="020B0502040204020203" pitchFamily="34" charset="0"/>
                <a:hlinkClick r:id="rId4"/>
              </a:rPr>
              <a:t>LS Central maintenance and upgrade overview</a:t>
            </a:r>
            <a:endParaRPr lang="en-US" sz="2800" dirty="0">
              <a:solidFill>
                <a:schemeClr val="bg2">
                  <a:lumMod val="25000"/>
                </a:schemeClr>
              </a:solidFill>
              <a:latin typeface="Segoe UI" panose="020B0502040204020203" pitchFamily="34" charset="0"/>
              <a:cs typeface="Segoe UI" panose="020B0502040204020203" pitchFamily="34" charset="0"/>
              <a:hlinkClick r:id="rId3"/>
            </a:endParaRPr>
          </a:p>
          <a:p>
            <a:r>
              <a:rPr lang="en-US" sz="2800" dirty="0">
                <a:solidFill>
                  <a:schemeClr val="bg2">
                    <a:lumMod val="25000"/>
                  </a:schemeClr>
                </a:solidFill>
                <a:latin typeface="Segoe UI" panose="020B0502040204020203" pitchFamily="34" charset="0"/>
                <a:cs typeface="Segoe UI" panose="020B0502040204020203" pitchFamily="34" charset="0"/>
                <a:hlinkClick r:id="rId5"/>
              </a:rPr>
              <a:t>Managing customer tenant updates</a:t>
            </a:r>
            <a:endParaRPr lang="en-US" sz="2800" dirty="0">
              <a:solidFill>
                <a:schemeClr val="bg2">
                  <a:lumMod val="25000"/>
                </a:schemeClr>
              </a:solidFill>
              <a:latin typeface="Segoe UI" panose="020B0502040204020203" pitchFamily="34" charset="0"/>
              <a:cs typeface="Segoe UI" panose="020B0502040204020203" pitchFamily="34" charset="0"/>
            </a:endParaRPr>
          </a:p>
          <a:p>
            <a:r>
              <a:rPr lang="en-US" sz="2800" dirty="0">
                <a:solidFill>
                  <a:schemeClr val="bg2">
                    <a:lumMod val="25000"/>
                  </a:schemeClr>
                </a:solidFill>
                <a:latin typeface="Segoe UI" panose="020B0502040204020203" pitchFamily="34" charset="0"/>
                <a:cs typeface="Segoe UI" panose="020B0502040204020203" pitchFamily="34" charset="0"/>
                <a:hlinkClick r:id="rId6"/>
              </a:rPr>
              <a:t>Managing POS updates Online Model</a:t>
            </a:r>
            <a:endParaRPr lang="en-US" sz="2800" dirty="0">
              <a:solidFill>
                <a:schemeClr val="bg2">
                  <a:lumMod val="25000"/>
                </a:schemeClr>
              </a:solidFill>
              <a:latin typeface="Segoe UI" panose="020B0502040204020203" pitchFamily="34" charset="0"/>
              <a:cs typeface="Segoe UI" panose="020B0502040204020203" pitchFamily="34" charset="0"/>
            </a:endParaRPr>
          </a:p>
          <a:p>
            <a:r>
              <a:rPr lang="en-US" sz="2800" dirty="0">
                <a:solidFill>
                  <a:schemeClr val="bg2">
                    <a:lumMod val="25000"/>
                  </a:schemeClr>
                </a:solidFill>
                <a:latin typeface="Segoe UI" panose="020B0502040204020203" pitchFamily="34" charset="0"/>
                <a:cs typeface="Segoe UI" panose="020B0502040204020203" pitchFamily="34" charset="0"/>
                <a:hlinkClick r:id="rId7"/>
              </a:rPr>
              <a:t>Managing POS updates Hybrid Model</a:t>
            </a:r>
            <a:br>
              <a:rPr lang="en-US" sz="2800" dirty="0">
                <a:solidFill>
                  <a:schemeClr val="bg2">
                    <a:lumMod val="25000"/>
                  </a:schemeClr>
                </a:solidFill>
                <a:latin typeface="Segoe UI" panose="020B0502040204020203" pitchFamily="34" charset="0"/>
                <a:cs typeface="Segoe UI" panose="020B0502040204020203" pitchFamily="34" charset="0"/>
              </a:rPr>
            </a:br>
            <a:r>
              <a:rPr lang="en-US" sz="2800" dirty="0">
                <a:solidFill>
                  <a:schemeClr val="bg2">
                    <a:lumMod val="25000"/>
                  </a:schemeClr>
                </a:solidFill>
                <a:latin typeface="Segoe UI" panose="020B0502040204020203" pitchFamily="34" charset="0"/>
                <a:cs typeface="Segoe UI" panose="020B0502040204020203" pitchFamily="34" charset="0"/>
                <a:hlinkClick r:id="rId8"/>
              </a:rPr>
              <a:t>LS Central Release Candidate page</a:t>
            </a:r>
            <a:endParaRPr lang="en-US" sz="2800" dirty="0">
              <a:solidFill>
                <a:schemeClr val="bg2">
                  <a:lumMod val="25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938977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628B1-7484-658D-BDAD-B83674F45C49}"/>
              </a:ext>
            </a:extLst>
          </p:cNvPr>
          <p:cNvSpPr>
            <a:spLocks noGrp="1"/>
          </p:cNvSpPr>
          <p:nvPr>
            <p:ph type="title"/>
          </p:nvPr>
        </p:nvSpPr>
        <p:spPr>
          <a:xfrm>
            <a:off x="694252" y="488601"/>
            <a:ext cx="9444644" cy="588637"/>
          </a:xfrm>
        </p:spPr>
        <p:txBody>
          <a:bodyPr>
            <a:normAutofit fontScale="90000"/>
          </a:bodyPr>
          <a:lstStyle/>
          <a:p>
            <a:r>
              <a:rPr lang="en-US"/>
              <a:t>Important!</a:t>
            </a:r>
            <a:br>
              <a:rPr lang="en-US"/>
            </a:br>
            <a:endParaRPr lang="en-DE"/>
          </a:p>
        </p:txBody>
      </p:sp>
      <p:sp>
        <p:nvSpPr>
          <p:cNvPr id="4" name="Text Placeholder 3">
            <a:extLst>
              <a:ext uri="{FF2B5EF4-FFF2-40B4-BE49-F238E27FC236}">
                <a16:creationId xmlns:a16="http://schemas.microsoft.com/office/drawing/2014/main" id="{9F251D21-1DC8-4A1C-8995-CCC06864A1D8}"/>
              </a:ext>
            </a:extLst>
          </p:cNvPr>
          <p:cNvSpPr>
            <a:spLocks noGrp="1"/>
          </p:cNvSpPr>
          <p:nvPr>
            <p:ph type="body" sz="quarter" idx="10"/>
          </p:nvPr>
        </p:nvSpPr>
        <p:spPr>
          <a:xfrm>
            <a:off x="694252" y="1392393"/>
            <a:ext cx="11182350" cy="4287837"/>
          </a:xfrm>
          <a:prstGeom prst="rect">
            <a:avLst/>
          </a:prstGeom>
        </p:spPr>
        <p:txBody>
          <a:bodyPr/>
          <a:lstStyle/>
          <a:p>
            <a:pPr marL="0" indent="0">
              <a:buNone/>
            </a:pPr>
            <a:r>
              <a:rPr lang="en-US">
                <a:solidFill>
                  <a:srgbClr val="F9878F"/>
                </a:solidFill>
                <a:latin typeface="Segoe UI" panose="020B0502040204020203" pitchFamily="34" charset="0"/>
                <a:cs typeface="Segoe UI" panose="020B0502040204020203" pitchFamily="34" charset="0"/>
              </a:rPr>
              <a:t>Update Window </a:t>
            </a:r>
            <a:br>
              <a:rPr lang="en-US">
                <a:solidFill>
                  <a:srgbClr val="F9878F"/>
                </a:solidFill>
                <a:latin typeface="Segoe UI" panose="020B0502040204020203" pitchFamily="34" charset="0"/>
                <a:cs typeface="Segoe UI" panose="020B0502040204020203" pitchFamily="34" charset="0"/>
              </a:rPr>
            </a:br>
            <a:r>
              <a:rPr lang="en-US">
                <a:solidFill>
                  <a:srgbClr val="F9878F"/>
                </a:solidFill>
                <a:latin typeface="Segoe UI" panose="020B0502040204020203" pitchFamily="34" charset="0"/>
                <a:cs typeface="Segoe UI" panose="020B0502040204020203" pitchFamily="34" charset="0"/>
              </a:rPr>
              <a:t>Schedule an update date</a:t>
            </a:r>
          </a:p>
          <a:p>
            <a:endParaRPr lang="en-US">
              <a:solidFill>
                <a:schemeClr val="bg1"/>
              </a:solidFill>
              <a:latin typeface="Segoe UI" panose="020B0502040204020203" pitchFamily="34" charset="0"/>
              <a:cs typeface="Segoe UI" panose="020B0502040204020203" pitchFamily="34" charset="0"/>
            </a:endParaRPr>
          </a:p>
          <a:p>
            <a:pPr marL="0" indent="0">
              <a:buNone/>
            </a:pPr>
            <a:r>
              <a:rPr lang="en-US">
                <a:solidFill>
                  <a:schemeClr val="bg1"/>
                </a:solidFill>
                <a:latin typeface="Segoe UI" panose="020B0502040204020203" pitchFamily="34" charset="0"/>
                <a:cs typeface="Segoe UI" panose="020B0502040204020203" pitchFamily="34" charset="0"/>
              </a:rPr>
              <a:t>If you don't set a date in the Scheduled Update Date field, Microsoft will update the environment automatically on any day between the default date and the date that is shown as the last possible update date in your notification email. If you don't want your environment to be updated automatically, change the update date to one that fits you better.</a:t>
            </a:r>
          </a:p>
          <a:p>
            <a:endParaRPr lang="en-US">
              <a:latin typeface="Segoe UI" panose="020B0502040204020203" pitchFamily="34" charset="0"/>
              <a:cs typeface="Segoe UI" panose="020B0502040204020203" pitchFamily="34" charset="0"/>
            </a:endParaRPr>
          </a:p>
          <a:p>
            <a:pPr marL="0" indent="0">
              <a:buNone/>
            </a:pPr>
            <a:r>
              <a:rPr lang="en-US" b="1">
                <a:solidFill>
                  <a:srgbClr val="0070C0"/>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Schedule an update date</a:t>
            </a:r>
            <a:endParaRPr lang="en-US" b="1">
              <a:solidFill>
                <a:srgbClr val="0070C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5562463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94930-ACE7-49E3-24DE-76A83AEEFE3A}"/>
              </a:ext>
            </a:extLst>
          </p:cNvPr>
          <p:cNvSpPr>
            <a:spLocks noGrp="1"/>
          </p:cNvSpPr>
          <p:nvPr>
            <p:ph type="title"/>
          </p:nvPr>
        </p:nvSpPr>
        <p:spPr/>
        <p:txBody>
          <a:bodyPr>
            <a:normAutofit fontScale="90000"/>
          </a:bodyPr>
          <a:lstStyle/>
          <a:p>
            <a:r>
              <a:rPr lang="en-US"/>
              <a:t>Hardware Station online in SaaS - Https</a:t>
            </a:r>
            <a:br>
              <a:rPr lang="en-US"/>
            </a:br>
            <a:endParaRPr lang="en-DE"/>
          </a:p>
        </p:txBody>
      </p:sp>
      <p:sp>
        <p:nvSpPr>
          <p:cNvPr id="4" name="Text Placeholder 3">
            <a:extLst>
              <a:ext uri="{FF2B5EF4-FFF2-40B4-BE49-F238E27FC236}">
                <a16:creationId xmlns:a16="http://schemas.microsoft.com/office/drawing/2014/main" id="{D8095C65-406A-40EC-9B08-99BFC0E7052D}"/>
              </a:ext>
            </a:extLst>
          </p:cNvPr>
          <p:cNvSpPr>
            <a:spLocks noGrp="1"/>
          </p:cNvSpPr>
          <p:nvPr>
            <p:ph type="body" sz="quarter" idx="10"/>
          </p:nvPr>
        </p:nvSpPr>
        <p:spPr>
          <a:xfrm>
            <a:off x="1002174" y="1550425"/>
            <a:ext cx="10442575" cy="4095750"/>
          </a:xfrm>
          <a:prstGeom prst="rect">
            <a:avLst/>
          </a:prstGeom>
        </p:spPr>
        <p:txBody>
          <a:bodyPr/>
          <a:lstStyle/>
          <a:p>
            <a:pPr>
              <a:buFont typeface="Arial" panose="020B0604020202020204" pitchFamily="34" charset="0"/>
              <a:buChar char="•"/>
            </a:pPr>
            <a:r>
              <a:rPr lang="en-US" sz="1800" dirty="0">
                <a:solidFill>
                  <a:schemeClr val="bg1"/>
                </a:solidFill>
                <a:latin typeface="Segoe UI" panose="020B0502040204020203" pitchFamily="34" charset="0"/>
                <a:cs typeface="Segoe UI" panose="020B0502040204020203" pitchFamily="34" charset="0"/>
              </a:rPr>
              <a:t>Can use http if localhost</a:t>
            </a:r>
          </a:p>
          <a:p>
            <a:pPr>
              <a:buFont typeface="Arial" panose="020B0604020202020204" pitchFamily="34" charset="0"/>
              <a:buChar char="•"/>
            </a:pPr>
            <a:r>
              <a:rPr lang="en-US" sz="1800" dirty="0">
                <a:solidFill>
                  <a:schemeClr val="bg1"/>
                </a:solidFill>
                <a:latin typeface="Segoe UI" panose="020B0502040204020203" pitchFamily="34" charset="0"/>
                <a:cs typeface="Segoe UI" panose="020B0502040204020203" pitchFamily="34" charset="0"/>
              </a:rPr>
              <a:t>Https recommended for increased security</a:t>
            </a:r>
          </a:p>
          <a:p>
            <a:pPr>
              <a:buFont typeface="Arial" panose="020B0604020202020204" pitchFamily="34" charset="0"/>
              <a:buChar char="•"/>
            </a:pPr>
            <a:r>
              <a:rPr lang="en-US" sz="1800" dirty="0">
                <a:solidFill>
                  <a:schemeClr val="bg1"/>
                </a:solidFill>
                <a:latin typeface="Segoe UI" panose="020B0502040204020203" pitchFamily="34" charset="0"/>
                <a:cs typeface="Segoe UI" panose="020B0502040204020203" pitchFamily="34" charset="0"/>
              </a:rPr>
              <a:t>SSL certificate </a:t>
            </a:r>
          </a:p>
          <a:p>
            <a:pPr>
              <a:buFont typeface="Arial" panose="020B0604020202020204" pitchFamily="34" charset="0"/>
              <a:buChar char="•"/>
            </a:pPr>
            <a:r>
              <a:rPr lang="en-US" sz="1800" dirty="0">
                <a:solidFill>
                  <a:schemeClr val="bg1"/>
                </a:solidFill>
                <a:latin typeface="Segoe UI" panose="020B0502040204020203" pitchFamily="34" charset="0"/>
                <a:cs typeface="Segoe UI" panose="020B0502040204020203" pitchFamily="34" charset="0"/>
              </a:rPr>
              <a:t>Self-signed for testing </a:t>
            </a:r>
            <a:r>
              <a:rPr lang="en-US" sz="1800" b="1" u="sng" dirty="0">
                <a:solidFill>
                  <a:schemeClr val="bg1"/>
                </a:solidFill>
                <a:latin typeface="Segoe UI" panose="020B0502040204020203" pitchFamily="34" charset="0"/>
                <a:cs typeface="Segoe UI" panose="020B0502040204020203" pitchFamily="34" charset="0"/>
              </a:rPr>
              <a:t>only</a:t>
            </a:r>
          </a:p>
          <a:p>
            <a:pPr>
              <a:buFont typeface="Arial" panose="020B0604020202020204" pitchFamily="34" charset="0"/>
              <a:buChar char="•"/>
            </a:pPr>
            <a:r>
              <a:rPr lang="en-US" sz="1800" dirty="0">
                <a:solidFill>
                  <a:schemeClr val="bg1"/>
                </a:solidFill>
                <a:latin typeface="Segoe UI" panose="020B0502040204020203" pitchFamily="34" charset="0"/>
                <a:cs typeface="Segoe UI" panose="020B0502040204020203" pitchFamily="34" charset="0"/>
              </a:rPr>
              <a:t>One certificate per customer setup using DNS management see link:</a:t>
            </a:r>
            <a:br>
              <a:rPr lang="en-US" sz="1800" dirty="0">
                <a:solidFill>
                  <a:schemeClr val="bg1"/>
                </a:solidFill>
                <a:latin typeface="Segoe UI" panose="020B0502040204020203" pitchFamily="34" charset="0"/>
                <a:cs typeface="Segoe UI" panose="020B0502040204020203" pitchFamily="34" charset="0"/>
              </a:rPr>
            </a:br>
            <a:br>
              <a:rPr lang="en-US" sz="1800" dirty="0">
                <a:solidFill>
                  <a:srgbClr val="00B0F0"/>
                </a:solidFill>
                <a:latin typeface="Segoe UI" panose="020B0502040204020203" pitchFamily="34" charset="0"/>
                <a:cs typeface="Segoe UI" panose="020B0502040204020203" pitchFamily="34" charset="0"/>
              </a:rPr>
            </a:br>
            <a:r>
              <a:rPr lang="en-US" sz="1800" b="1" dirty="0">
                <a:solidFill>
                  <a:srgbClr val="0070C0"/>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How to use Https in LS Hardware Station</a:t>
            </a:r>
            <a:endParaRPr lang="en-US" sz="1800" b="1" dirty="0">
              <a:solidFill>
                <a:srgbClr val="0070C0"/>
              </a:solidFill>
              <a:latin typeface="Segoe UI" panose="020B0502040204020203" pitchFamily="34" charset="0"/>
              <a:cs typeface="Segoe UI" panose="020B0502040204020203" pitchFamily="34" charset="0"/>
            </a:endParaRPr>
          </a:p>
          <a:p>
            <a:pPr indent="0">
              <a:buNone/>
            </a:pPr>
            <a:br>
              <a:rPr lang="en-US" sz="1800" dirty="0">
                <a:solidFill>
                  <a:schemeClr val="bg1"/>
                </a:solidFill>
                <a:latin typeface="Segoe UI" panose="020B0502040204020203" pitchFamily="34" charset="0"/>
                <a:cs typeface="Segoe UI" panose="020B0502040204020203" pitchFamily="34" charset="0"/>
              </a:rPr>
            </a:br>
            <a:r>
              <a:rPr lang="en-US" sz="1800" dirty="0">
                <a:solidFill>
                  <a:schemeClr val="bg1"/>
                </a:solidFill>
                <a:latin typeface="Segoe UI" panose="020B0502040204020203" pitchFamily="34" charset="0"/>
                <a:cs typeface="Segoe UI" panose="020B0502040204020203" pitchFamily="34" charset="0"/>
              </a:rPr>
              <a:t> </a:t>
            </a:r>
            <a:endParaRPr lang="en-US" sz="1100"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740398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04CE2-047C-C862-3435-DC495A3D996E}"/>
              </a:ext>
            </a:extLst>
          </p:cNvPr>
          <p:cNvSpPr>
            <a:spLocks noGrp="1"/>
          </p:cNvSpPr>
          <p:nvPr>
            <p:ph type="title"/>
          </p:nvPr>
        </p:nvSpPr>
        <p:spPr/>
        <p:txBody>
          <a:bodyPr>
            <a:normAutofit fontScale="90000"/>
          </a:bodyPr>
          <a:lstStyle/>
          <a:p>
            <a:r>
              <a:rPr lang="en-US" dirty="0"/>
              <a:t>Application insight for telemetry</a:t>
            </a:r>
            <a:br>
              <a:rPr lang="en-US" dirty="0"/>
            </a:br>
            <a:endParaRPr lang="en-DE" dirty="0"/>
          </a:p>
        </p:txBody>
      </p:sp>
      <p:sp>
        <p:nvSpPr>
          <p:cNvPr id="4" name="Text Placeholder 3">
            <a:extLst>
              <a:ext uri="{FF2B5EF4-FFF2-40B4-BE49-F238E27FC236}">
                <a16:creationId xmlns:a16="http://schemas.microsoft.com/office/drawing/2014/main" id="{F5295210-1968-4F07-B5E4-1F6B1B76057D}"/>
              </a:ext>
            </a:extLst>
          </p:cNvPr>
          <p:cNvSpPr>
            <a:spLocks noGrp="1"/>
          </p:cNvSpPr>
          <p:nvPr>
            <p:ph type="body" sz="quarter" idx="10"/>
          </p:nvPr>
        </p:nvSpPr>
        <p:spPr>
          <a:xfrm>
            <a:off x="4857184" y="1077238"/>
            <a:ext cx="6994525" cy="5064125"/>
          </a:xfrm>
          <a:prstGeom prst="rect">
            <a:avLst/>
          </a:prstGeom>
        </p:spPr>
        <p:txBody>
          <a:bodyPr/>
          <a:lstStyle/>
          <a:p>
            <a:endParaRPr lang="en-US" sz="2000" dirty="0">
              <a:solidFill>
                <a:schemeClr val="bg1"/>
              </a:solidFill>
              <a:latin typeface="Segoe UI" panose="020B0502040204020203" pitchFamily="34" charset="0"/>
              <a:cs typeface="Segoe UI" panose="020B0502040204020203" pitchFamily="34" charset="0"/>
            </a:endParaRPr>
          </a:p>
          <a:p>
            <a:r>
              <a:rPr lang="en-US" sz="2000" dirty="0">
                <a:solidFill>
                  <a:schemeClr val="bg1"/>
                </a:solidFill>
                <a:latin typeface="Segoe UI" panose="020B0502040204020203" pitchFamily="34" charset="0"/>
                <a:cs typeface="Segoe UI" panose="020B0502040204020203" pitchFamily="34" charset="0"/>
              </a:rPr>
              <a:t>It is important to connect the tenant to Application Insights</a:t>
            </a:r>
          </a:p>
          <a:p>
            <a:r>
              <a:rPr lang="en-US" sz="2000" dirty="0">
                <a:solidFill>
                  <a:schemeClr val="bg1"/>
                </a:solidFill>
                <a:latin typeface="Segoe UI" panose="020B0502040204020203" pitchFamily="34" charset="0"/>
                <a:cs typeface="Segoe UI" panose="020B0502040204020203" pitchFamily="34" charset="0"/>
              </a:rPr>
              <a:t>You can monitor health, updates and also monitor if extensions are affecting performance etc.</a:t>
            </a:r>
          </a:p>
          <a:p>
            <a:pPr>
              <a:spcBef>
                <a:spcPts val="600"/>
              </a:spcBef>
            </a:pPr>
            <a:r>
              <a:rPr lang="en-US" sz="2000" dirty="0">
                <a:solidFill>
                  <a:srgbClr val="00B0F0"/>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Learn more</a:t>
            </a:r>
            <a:br>
              <a:rPr lang="en-US" sz="2000" dirty="0">
                <a:solidFill>
                  <a:schemeClr val="bg1"/>
                </a:solidFill>
                <a:latin typeface="Segoe UI" panose="020B0502040204020203" pitchFamily="34" charset="0"/>
                <a:cs typeface="Segoe UI" panose="020B0502040204020203" pitchFamily="34" charset="0"/>
              </a:rPr>
            </a:br>
            <a:endParaRPr lang="en-US" sz="2000" dirty="0">
              <a:solidFill>
                <a:schemeClr val="bg1"/>
              </a:solidFill>
              <a:latin typeface="Segoe UI" panose="020B0502040204020203" pitchFamily="34" charset="0"/>
              <a:cs typeface="Segoe UI" panose="020B0502040204020203" pitchFamily="34" charset="0"/>
            </a:endParaRPr>
          </a:p>
          <a:p>
            <a:pPr>
              <a:spcBef>
                <a:spcPts val="600"/>
              </a:spcBef>
            </a:pPr>
            <a:r>
              <a:rPr lang="en-US" sz="2000" dirty="0">
                <a:solidFill>
                  <a:srgbClr val="00B0F0"/>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These videos </a:t>
            </a:r>
            <a:r>
              <a:rPr lang="en-US" sz="2000" dirty="0">
                <a:solidFill>
                  <a:schemeClr val="bg1"/>
                </a:solidFill>
                <a:latin typeface="Segoe UI" panose="020B0502040204020203" pitchFamily="34" charset="0"/>
                <a:cs typeface="Segoe UI" panose="020B0502040204020203" pitchFamily="34" charset="0"/>
              </a:rPr>
              <a:t>on GitHub are helpful to guide you to connect your tenant to Application insights</a:t>
            </a:r>
            <a:br>
              <a:rPr lang="en-US" sz="2000" dirty="0">
                <a:solidFill>
                  <a:schemeClr val="bg1"/>
                </a:solidFill>
                <a:latin typeface="Segoe UI" panose="020B0502040204020203" pitchFamily="34" charset="0"/>
                <a:cs typeface="Segoe UI" panose="020B0502040204020203" pitchFamily="34" charset="0"/>
              </a:rPr>
            </a:br>
            <a:br>
              <a:rPr lang="en-US" sz="2000" dirty="0">
                <a:solidFill>
                  <a:schemeClr val="bg1"/>
                </a:solidFill>
                <a:latin typeface="Segoe UI" panose="020B0502040204020203" pitchFamily="34" charset="0"/>
                <a:cs typeface="Segoe UI" panose="020B0502040204020203" pitchFamily="34" charset="0"/>
              </a:rPr>
            </a:br>
            <a:r>
              <a:rPr lang="en-US" sz="2000" dirty="0">
                <a:solidFill>
                  <a:schemeClr val="bg1"/>
                </a:solidFill>
                <a:latin typeface="Segoe UI" panose="020B0502040204020203" pitchFamily="34" charset="0"/>
                <a:cs typeface="Segoe UI" panose="020B0502040204020203" pitchFamily="34" charset="0"/>
              </a:rPr>
              <a:t>Here is the </a:t>
            </a:r>
            <a:r>
              <a:rPr lang="en-US" sz="2000" dirty="0">
                <a:solidFill>
                  <a:srgbClr val="00B0F0"/>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power BI performance report </a:t>
            </a:r>
            <a:r>
              <a:rPr lang="en-US" sz="2000" dirty="0">
                <a:solidFill>
                  <a:schemeClr val="bg1"/>
                </a:solidFill>
                <a:latin typeface="Segoe UI" panose="020B0502040204020203" pitchFamily="34" charset="0"/>
                <a:cs typeface="Segoe UI" panose="020B0502040204020203" pitchFamily="34" charset="0"/>
              </a:rPr>
              <a:t>referred to in one of the videos.</a:t>
            </a:r>
            <a:br>
              <a:rPr lang="en-US" sz="2000" dirty="0">
                <a:solidFill>
                  <a:schemeClr val="bg1"/>
                </a:solidFill>
                <a:latin typeface="Segoe UI" panose="020B0502040204020203" pitchFamily="34" charset="0"/>
                <a:cs typeface="Segoe UI" panose="020B0502040204020203" pitchFamily="34" charset="0"/>
              </a:rPr>
            </a:br>
            <a:br>
              <a:rPr lang="en-US" sz="2000" dirty="0">
                <a:solidFill>
                  <a:schemeClr val="bg1"/>
                </a:solidFill>
                <a:latin typeface="Segoe UI" panose="020B0502040204020203" pitchFamily="34" charset="0"/>
                <a:cs typeface="Segoe UI" panose="020B0502040204020203" pitchFamily="34" charset="0"/>
              </a:rPr>
            </a:br>
            <a:r>
              <a:rPr lang="en-US" sz="2000" dirty="0">
                <a:solidFill>
                  <a:srgbClr val="00B0F0"/>
                </a:solidFill>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How telemetry can help you solve problems in a live SaaS environment</a:t>
            </a:r>
            <a:endParaRPr lang="en-US" sz="2000" dirty="0">
              <a:solidFill>
                <a:srgbClr val="00B0F0"/>
              </a:solidFill>
              <a:latin typeface="Segoe UI" panose="020B0502040204020203" pitchFamily="34" charset="0"/>
              <a:cs typeface="Segoe UI" panose="020B0502040204020203" pitchFamily="34" charset="0"/>
            </a:endParaRPr>
          </a:p>
        </p:txBody>
      </p:sp>
      <p:pic>
        <p:nvPicPr>
          <p:cNvPr id="6" name="Picture Placeholder 5">
            <a:hlinkClick r:id="rId7" action="ppaction://hlinkfile"/>
            <a:extLst>
              <a:ext uri="{FF2B5EF4-FFF2-40B4-BE49-F238E27FC236}">
                <a16:creationId xmlns:a16="http://schemas.microsoft.com/office/drawing/2014/main" id="{92905AAE-43D5-416F-A801-49EC9ADA0A68}"/>
              </a:ext>
            </a:extLst>
          </p:cNvPr>
          <p:cNvPicPr>
            <a:picLocks noGrp="1" noChangeAspect="1"/>
          </p:cNvPicPr>
          <p:nvPr>
            <p:ph type="pic" sz="quarter" idx="4294967295"/>
          </p:nvPr>
        </p:nvPicPr>
        <p:blipFill>
          <a:blip r:embed="rId8"/>
          <a:srcRect t="6417" b="6417"/>
          <a:stretch>
            <a:fillRect/>
          </a:stretch>
        </p:blipFill>
        <p:spPr>
          <a:xfrm>
            <a:off x="0" y="1987550"/>
            <a:ext cx="4351338" cy="3794125"/>
          </a:xfrm>
          <a:prstGeom prst="rect">
            <a:avLst/>
          </a:prstGeom>
        </p:spPr>
      </p:pic>
    </p:spTree>
    <p:extLst>
      <p:ext uri="{BB962C8B-B14F-4D97-AF65-F5344CB8AC3E}">
        <p14:creationId xmlns:p14="http://schemas.microsoft.com/office/powerpoint/2010/main" val="11952776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circle with black border&#10;&#10;Description automatically generated">
            <a:extLst>
              <a:ext uri="{FF2B5EF4-FFF2-40B4-BE49-F238E27FC236}">
                <a16:creationId xmlns:a16="http://schemas.microsoft.com/office/drawing/2014/main" id="{7BF45437-E607-F05A-77CC-940C4D5D2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133" y="2171683"/>
            <a:ext cx="9621733" cy="2312832"/>
          </a:xfrm>
          <a:prstGeom prst="rect">
            <a:avLst/>
          </a:prstGeom>
        </p:spPr>
      </p:pic>
      <p:sp>
        <p:nvSpPr>
          <p:cNvPr id="2" name="Text Placeholder 1">
            <a:extLst>
              <a:ext uri="{FF2B5EF4-FFF2-40B4-BE49-F238E27FC236}">
                <a16:creationId xmlns:a16="http://schemas.microsoft.com/office/drawing/2014/main" id="{01443B17-D9A4-118D-2747-FB2E9C9620F3}"/>
              </a:ext>
            </a:extLst>
          </p:cNvPr>
          <p:cNvSpPr>
            <a:spLocks noGrp="1"/>
          </p:cNvSpPr>
          <p:nvPr>
            <p:ph type="body" sz="quarter" idx="4294967295"/>
          </p:nvPr>
        </p:nvSpPr>
        <p:spPr>
          <a:xfrm>
            <a:off x="0" y="285008"/>
            <a:ext cx="0" cy="0"/>
          </a:xfrm>
        </p:spPr>
        <p:txBody>
          <a:bodyPr/>
          <a:lstStyle/>
          <a:p>
            <a:pPr marL="0" indent="0">
              <a:buNone/>
            </a:pPr>
            <a:endParaRPr lang="en-US">
              <a:latin typeface="Segoe UI"/>
              <a:cs typeface="Segoe UI"/>
            </a:endParaRPr>
          </a:p>
          <a:p>
            <a:pPr marL="0" indent="0">
              <a:buNone/>
            </a:pPr>
            <a:endParaRPr lang="en-US">
              <a:latin typeface="Segoe UI"/>
              <a:cs typeface="Segoe UI"/>
            </a:endParaRPr>
          </a:p>
        </p:txBody>
      </p:sp>
      <p:sp>
        <p:nvSpPr>
          <p:cNvPr id="3" name="Title 2">
            <a:extLst>
              <a:ext uri="{FF2B5EF4-FFF2-40B4-BE49-F238E27FC236}">
                <a16:creationId xmlns:a16="http://schemas.microsoft.com/office/drawing/2014/main" id="{A5E52A92-7DCF-FD75-3FFB-CD1F46C4D684}"/>
              </a:ext>
            </a:extLst>
          </p:cNvPr>
          <p:cNvSpPr>
            <a:spLocks noGrp="1"/>
          </p:cNvSpPr>
          <p:nvPr>
            <p:ph type="title"/>
          </p:nvPr>
        </p:nvSpPr>
        <p:spPr/>
        <p:txBody>
          <a:bodyPr/>
          <a:lstStyle/>
          <a:p>
            <a:pPr marL="342900" indent="-342900"/>
            <a:r>
              <a:rPr lang="en-US" sz="4000">
                <a:solidFill>
                  <a:srgbClr val="F6C36F"/>
                </a:solidFill>
                <a:latin typeface="Segoe UI"/>
                <a:cs typeface="Segoe UI"/>
              </a:rPr>
              <a:t>Going to SaaS - how can we help you? </a:t>
            </a:r>
            <a:endParaRPr lang="en-US">
              <a:solidFill>
                <a:srgbClr val="F6C36F"/>
              </a:solidFill>
              <a:latin typeface="Aptos" panose="02110004020202020204"/>
              <a:cs typeface="Segoe UI"/>
            </a:endParaRPr>
          </a:p>
        </p:txBody>
      </p:sp>
      <p:sp>
        <p:nvSpPr>
          <p:cNvPr id="17" name="TextBox 16">
            <a:extLst>
              <a:ext uri="{FF2B5EF4-FFF2-40B4-BE49-F238E27FC236}">
                <a16:creationId xmlns:a16="http://schemas.microsoft.com/office/drawing/2014/main" id="{561F3912-660A-6147-AFC8-4D6F726711E2}"/>
              </a:ext>
            </a:extLst>
          </p:cNvPr>
          <p:cNvSpPr txBox="1"/>
          <p:nvPr/>
        </p:nvSpPr>
        <p:spPr>
          <a:xfrm>
            <a:off x="5223024" y="3143433"/>
            <a:ext cx="1745950" cy="369332"/>
          </a:xfrm>
          <a:prstGeom prst="rect">
            <a:avLst/>
          </a:prstGeom>
          <a:noFill/>
        </p:spPr>
        <p:txBody>
          <a:bodyPr wrap="square">
            <a:spAutoFit/>
          </a:bodyPr>
          <a:lstStyle/>
          <a:p>
            <a:r>
              <a:rPr lang="en-US" sz="1800" b="1">
                <a:solidFill>
                  <a:schemeClr val="bg1"/>
                </a:solidFill>
                <a:latin typeface="Segoe UI" panose="020B0502040204020203" pitchFamily="34" charset="0"/>
                <a:cs typeface="Segoe UI" panose="020B0502040204020203" pitchFamily="34" charset="0"/>
              </a:rPr>
              <a:t>Before go-live</a:t>
            </a:r>
            <a:endParaRPr lang="en-DE" sz="1800" b="1">
              <a:solidFill>
                <a:schemeClr val="bg1"/>
              </a:solidFill>
              <a:latin typeface="Segoe UI" panose="020B0502040204020203" pitchFamily="34" charset="0"/>
              <a:cs typeface="Segoe UI" panose="020B0502040204020203" pitchFamily="34" charset="0"/>
            </a:endParaRPr>
          </a:p>
        </p:txBody>
      </p:sp>
      <p:sp>
        <p:nvSpPr>
          <p:cNvPr id="19" name="TextBox 18">
            <a:extLst>
              <a:ext uri="{FF2B5EF4-FFF2-40B4-BE49-F238E27FC236}">
                <a16:creationId xmlns:a16="http://schemas.microsoft.com/office/drawing/2014/main" id="{4946563F-82E5-A42E-4DA0-FB8E414AD863}"/>
              </a:ext>
            </a:extLst>
          </p:cNvPr>
          <p:cNvSpPr txBox="1"/>
          <p:nvPr/>
        </p:nvSpPr>
        <p:spPr>
          <a:xfrm>
            <a:off x="1844001" y="3143433"/>
            <a:ext cx="1148967" cy="369332"/>
          </a:xfrm>
          <a:prstGeom prst="rect">
            <a:avLst/>
          </a:prstGeom>
          <a:noFill/>
        </p:spPr>
        <p:txBody>
          <a:bodyPr wrap="square">
            <a:spAutoFit/>
          </a:bodyPr>
          <a:lstStyle/>
          <a:p>
            <a:r>
              <a:rPr lang="en-US" sz="1800" b="1">
                <a:solidFill>
                  <a:schemeClr val="bg1"/>
                </a:solidFill>
                <a:latin typeface="Segoe UI" panose="020B0502040204020203" pitchFamily="34" charset="0"/>
                <a:cs typeface="Segoe UI" panose="020B0502040204020203" pitchFamily="34" charset="0"/>
              </a:rPr>
              <a:t>Pre-sales</a:t>
            </a:r>
            <a:endParaRPr lang="en-DE" sz="1800" b="1">
              <a:solidFill>
                <a:schemeClr val="bg1"/>
              </a:solidFill>
              <a:latin typeface="Segoe UI" panose="020B0502040204020203" pitchFamily="34" charset="0"/>
              <a:cs typeface="Segoe UI" panose="020B0502040204020203" pitchFamily="34" charset="0"/>
            </a:endParaRPr>
          </a:p>
        </p:txBody>
      </p:sp>
      <p:sp>
        <p:nvSpPr>
          <p:cNvPr id="23" name="TextBox 22">
            <a:extLst>
              <a:ext uri="{FF2B5EF4-FFF2-40B4-BE49-F238E27FC236}">
                <a16:creationId xmlns:a16="http://schemas.microsoft.com/office/drawing/2014/main" id="{549F4FFE-4D51-BD25-40C0-B39D3E3C4E4F}"/>
              </a:ext>
            </a:extLst>
          </p:cNvPr>
          <p:cNvSpPr txBox="1"/>
          <p:nvPr/>
        </p:nvSpPr>
        <p:spPr>
          <a:xfrm>
            <a:off x="8975134" y="3143433"/>
            <a:ext cx="1657912" cy="369332"/>
          </a:xfrm>
          <a:prstGeom prst="rect">
            <a:avLst/>
          </a:prstGeom>
          <a:noFill/>
        </p:spPr>
        <p:txBody>
          <a:bodyPr wrap="square">
            <a:spAutoFit/>
          </a:bodyPr>
          <a:lstStyle/>
          <a:p>
            <a:r>
              <a:rPr lang="en-US" sz="1800" b="1">
                <a:solidFill>
                  <a:schemeClr val="bg1"/>
                </a:solidFill>
                <a:latin typeface="Segoe UI" panose="020B0502040204020203" pitchFamily="34" charset="0"/>
                <a:cs typeface="Segoe UI" panose="020B0502040204020203" pitchFamily="34" charset="0"/>
              </a:rPr>
              <a:t>After go-live</a:t>
            </a:r>
            <a:endParaRPr lang="en-DE" sz="18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767728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E9F6E9-65CE-9657-ADFD-2526766F5762}"/>
              </a:ext>
            </a:extLst>
          </p:cNvPr>
          <p:cNvPicPr>
            <a:picLocks noChangeAspect="1"/>
          </p:cNvPicPr>
          <p:nvPr/>
        </p:nvPicPr>
        <p:blipFill rotWithShape="1">
          <a:blip r:embed="rId3"/>
          <a:srcRect t="2769" b="28513"/>
          <a:stretch/>
        </p:blipFill>
        <p:spPr>
          <a:xfrm>
            <a:off x="-60158" y="-1"/>
            <a:ext cx="12252158" cy="6858001"/>
          </a:xfrm>
          <a:prstGeom prst="rect">
            <a:avLst/>
          </a:prstGeom>
        </p:spPr>
      </p:pic>
      <p:sp>
        <p:nvSpPr>
          <p:cNvPr id="6" name="TextBox 5">
            <a:extLst>
              <a:ext uri="{FF2B5EF4-FFF2-40B4-BE49-F238E27FC236}">
                <a16:creationId xmlns:a16="http://schemas.microsoft.com/office/drawing/2014/main" id="{31B1D500-18CF-6534-B261-BAD2F9D70FDB}"/>
              </a:ext>
            </a:extLst>
          </p:cNvPr>
          <p:cNvSpPr txBox="1"/>
          <p:nvPr/>
        </p:nvSpPr>
        <p:spPr>
          <a:xfrm>
            <a:off x="287079" y="-244547"/>
            <a:ext cx="4359349" cy="2215991"/>
          </a:xfrm>
          <a:prstGeom prst="rect">
            <a:avLst/>
          </a:prstGeom>
          <a:noFill/>
        </p:spPr>
        <p:txBody>
          <a:bodyPr wrap="square" rtlCol="0">
            <a:spAutoFit/>
          </a:bodyPr>
          <a:lstStyle/>
          <a:p>
            <a:r>
              <a:rPr lang="en-US" sz="13800" b="1" dirty="0">
                <a:solidFill>
                  <a:schemeClr val="bg1"/>
                </a:solidFill>
              </a:rPr>
              <a:t>CAP</a:t>
            </a:r>
          </a:p>
        </p:txBody>
      </p:sp>
      <p:sp>
        <p:nvSpPr>
          <p:cNvPr id="7" name="TextBox 6">
            <a:extLst>
              <a:ext uri="{FF2B5EF4-FFF2-40B4-BE49-F238E27FC236}">
                <a16:creationId xmlns:a16="http://schemas.microsoft.com/office/drawing/2014/main" id="{9DD4AF2D-ADDA-52E8-FE00-091982A7A00B}"/>
              </a:ext>
            </a:extLst>
          </p:cNvPr>
          <p:cNvSpPr txBox="1"/>
          <p:nvPr/>
        </p:nvSpPr>
        <p:spPr>
          <a:xfrm>
            <a:off x="382772" y="1701209"/>
            <a:ext cx="3072809" cy="384721"/>
          </a:xfrm>
          <a:prstGeom prst="rect">
            <a:avLst/>
          </a:prstGeom>
          <a:noFill/>
        </p:spPr>
        <p:txBody>
          <a:bodyPr wrap="square" rtlCol="0">
            <a:spAutoFit/>
          </a:bodyPr>
          <a:lstStyle/>
          <a:p>
            <a:r>
              <a:rPr lang="en-US" sz="1900" dirty="0">
                <a:solidFill>
                  <a:schemeClr val="bg1"/>
                </a:solidFill>
              </a:rPr>
              <a:t>Cloud Acceleration Program</a:t>
            </a:r>
          </a:p>
        </p:txBody>
      </p:sp>
    </p:spTree>
    <p:extLst>
      <p:ext uri="{BB962C8B-B14F-4D97-AF65-F5344CB8AC3E}">
        <p14:creationId xmlns:p14="http://schemas.microsoft.com/office/powerpoint/2010/main" val="19253523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E77F9-DD64-7562-4F10-76BC852D0CBB}"/>
              </a:ext>
            </a:extLst>
          </p:cNvPr>
          <p:cNvSpPr>
            <a:spLocks noGrp="1"/>
          </p:cNvSpPr>
          <p:nvPr>
            <p:ph type="title" idx="4294967295"/>
          </p:nvPr>
        </p:nvSpPr>
        <p:spPr>
          <a:xfrm>
            <a:off x="0" y="488950"/>
            <a:ext cx="11512550" cy="588963"/>
          </a:xfrm>
          <a:prstGeom prst="rect">
            <a:avLst/>
          </a:prstGeom>
        </p:spPr>
        <p:txBody>
          <a:bodyPr>
            <a:normAutofit fontScale="90000"/>
          </a:bodyPr>
          <a:lstStyle/>
          <a:p>
            <a:r>
              <a:rPr lang="en-US" dirty="0">
                <a:solidFill>
                  <a:srgbClr val="F6C36F"/>
                </a:solidFill>
                <a:latin typeface="Segoe UI"/>
                <a:cs typeface="Segoe UI"/>
              </a:rPr>
              <a:t>Book a session with the Onboarding and CAP Team</a:t>
            </a:r>
            <a:br>
              <a:rPr lang="en-US" dirty="0"/>
            </a:br>
            <a:br>
              <a:rPr lang="en-US" dirty="0"/>
            </a:br>
            <a:endParaRPr lang="en-DE" dirty="0"/>
          </a:p>
        </p:txBody>
      </p:sp>
      <p:sp>
        <p:nvSpPr>
          <p:cNvPr id="4" name="Text Placeholder 3">
            <a:extLst>
              <a:ext uri="{FF2B5EF4-FFF2-40B4-BE49-F238E27FC236}">
                <a16:creationId xmlns:a16="http://schemas.microsoft.com/office/drawing/2014/main" id="{F23785B1-1E30-4766-ABC9-41F05F5CEAB3}"/>
              </a:ext>
            </a:extLst>
          </p:cNvPr>
          <p:cNvSpPr>
            <a:spLocks noGrp="1"/>
          </p:cNvSpPr>
          <p:nvPr>
            <p:ph type="body" sz="quarter" idx="4294967295"/>
          </p:nvPr>
        </p:nvSpPr>
        <p:spPr>
          <a:xfrm>
            <a:off x="-264160" y="1416043"/>
            <a:ext cx="11485563" cy="5073650"/>
          </a:xfrm>
          <a:prstGeom prst="rect">
            <a:avLst/>
          </a:prstGeom>
        </p:spPr>
        <p:txBody>
          <a:bodyPr/>
          <a:lstStyle/>
          <a:p>
            <a:pPr marL="457200" lvl="1" indent="0">
              <a:buNone/>
            </a:pPr>
            <a:r>
              <a:rPr lang="en-US" sz="2800" dirty="0">
                <a:solidFill>
                  <a:srgbClr val="FF0000"/>
                </a:solidFill>
              </a:rPr>
              <a:t>The sessions with SaaS Onboarding and CAP are free of charge.</a:t>
            </a:r>
            <a:br>
              <a:rPr lang="en-US" sz="2800" dirty="0">
                <a:solidFill>
                  <a:schemeClr val="bg1"/>
                </a:solidFill>
              </a:rPr>
            </a:br>
            <a:endParaRPr lang="en-US" sz="2800" dirty="0">
              <a:solidFill>
                <a:schemeClr val="bg1"/>
              </a:solidFill>
            </a:endParaRPr>
          </a:p>
          <a:p>
            <a:pPr marL="457200" lvl="1" indent="0">
              <a:buNone/>
            </a:pPr>
            <a:r>
              <a:rPr lang="en-US" sz="2800" dirty="0">
                <a:solidFill>
                  <a:schemeClr val="bg1"/>
                </a:solidFill>
              </a:rPr>
              <a:t>Book your overview session when it fits you</a:t>
            </a:r>
            <a:endParaRPr lang="en-US" sz="2800" b="0" i="0" dirty="0">
              <a:solidFill>
                <a:schemeClr val="bg1"/>
              </a:solidFill>
              <a:effectLst/>
              <a:hlinkClick r:id="rId3">
                <a:extLst>
                  <a:ext uri="{A12FA001-AC4F-418D-AE19-62706E023703}">
                    <ahyp:hlinkClr xmlns:ahyp="http://schemas.microsoft.com/office/drawing/2018/hyperlinkcolor" val="tx"/>
                  </a:ext>
                </a:extLst>
              </a:hlinkClick>
            </a:endParaRPr>
          </a:p>
          <a:p>
            <a:pPr marL="457200" lvl="1" indent="0">
              <a:buNone/>
            </a:pPr>
            <a:r>
              <a:rPr lang="en-US" sz="2800" dirty="0">
                <a:solidFill>
                  <a:schemeClr val="bg1"/>
                </a:solidFill>
              </a:rPr>
              <a:t>Use link</a:t>
            </a:r>
          </a:p>
          <a:p>
            <a:pPr marL="457200" lvl="1" indent="0">
              <a:buNone/>
            </a:pPr>
            <a:r>
              <a:rPr lang="en-US" sz="2800" b="0" i="0" dirty="0">
                <a:solidFill>
                  <a:srgbClr val="006FFF"/>
                </a:solidFill>
                <a:effectLst/>
                <a:hlinkClick r:id="rId3"/>
              </a:rPr>
              <a:t>Link to book an Onboarding session</a:t>
            </a:r>
            <a:endParaRPr lang="en-US" sz="2800" b="0" i="0" dirty="0">
              <a:solidFill>
                <a:srgbClr val="006FFF"/>
              </a:solidFill>
              <a:effectLst/>
            </a:endParaRPr>
          </a:p>
          <a:p>
            <a:pPr marL="457200" lvl="1" indent="0">
              <a:buNone/>
            </a:pPr>
            <a:endParaRPr lang="en-US" sz="2800" dirty="0">
              <a:solidFill>
                <a:schemeClr val="bg1"/>
              </a:solidFill>
            </a:endParaRPr>
          </a:p>
          <a:p>
            <a:pPr marL="457200" lvl="1" indent="0">
              <a:buNone/>
            </a:pPr>
            <a:r>
              <a:rPr lang="en-US" sz="2800" dirty="0">
                <a:solidFill>
                  <a:schemeClr val="bg1"/>
                </a:solidFill>
              </a:rPr>
              <a:t>Do you need a 30-minute session to ask any SaaS-related questions</a:t>
            </a:r>
          </a:p>
          <a:p>
            <a:pPr marL="457200" lvl="1" indent="0">
              <a:buNone/>
            </a:pPr>
            <a:r>
              <a:rPr lang="en-US" sz="2800" dirty="0">
                <a:solidFill>
                  <a:schemeClr val="bg1"/>
                </a:solidFill>
              </a:rPr>
              <a:t>Use link</a:t>
            </a:r>
          </a:p>
          <a:p>
            <a:pPr marL="457200" lvl="1" indent="0">
              <a:buNone/>
            </a:pPr>
            <a:r>
              <a:rPr lang="en-US" sz="2800" b="0" i="0" dirty="0">
                <a:solidFill>
                  <a:srgbClr val="006FFF"/>
                </a:solidFill>
                <a:effectLst/>
                <a:hlinkClick r:id="rId4"/>
              </a:rPr>
              <a:t>Link to book a session with the CAP team</a:t>
            </a:r>
            <a:br>
              <a:rPr lang="en-US" sz="2800" b="0" i="0" dirty="0">
                <a:solidFill>
                  <a:srgbClr val="006FFF"/>
                </a:solidFill>
                <a:effectLst/>
              </a:rPr>
            </a:br>
            <a:endParaRPr lang="en-US" sz="2800" b="0" i="0" dirty="0">
              <a:solidFill>
                <a:srgbClr val="006FFF"/>
              </a:solidFill>
              <a:effectLst/>
            </a:endParaRPr>
          </a:p>
          <a:p>
            <a:pPr marL="457200" lvl="1" indent="0">
              <a:buNone/>
            </a:pPr>
            <a:r>
              <a:rPr lang="en-US" sz="2800" b="0" i="0" dirty="0">
                <a:solidFill>
                  <a:srgbClr val="006FFF"/>
                </a:solidFill>
                <a:effectLst/>
                <a:hlinkClick r:id="rId5"/>
              </a:rPr>
              <a:t>More information on Onboarding SaaS and CAP</a:t>
            </a:r>
            <a:br>
              <a:rPr lang="en-US" sz="2000" b="0" i="0" dirty="0">
                <a:solidFill>
                  <a:srgbClr val="006FFF"/>
                </a:solidFill>
                <a:effectLst/>
              </a:rPr>
            </a:br>
            <a:endParaRPr lang="en-US" sz="2000" b="0" i="0" dirty="0">
              <a:solidFill>
                <a:schemeClr val="bg1"/>
              </a:solidFill>
              <a:effectLst/>
            </a:endParaRPr>
          </a:p>
        </p:txBody>
      </p:sp>
      <p:pic>
        <p:nvPicPr>
          <p:cNvPr id="5" name="Picture 4" descr="Graphical user interface, application&#10;&#10;Description automatically generated">
            <a:extLst>
              <a:ext uri="{FF2B5EF4-FFF2-40B4-BE49-F238E27FC236}">
                <a16:creationId xmlns:a16="http://schemas.microsoft.com/office/drawing/2014/main" id="{B075E844-4E2E-5CFA-DA38-8889282C900D}"/>
              </a:ext>
            </a:extLst>
          </p:cNvPr>
          <p:cNvPicPr>
            <a:picLocks noChangeAspect="1"/>
          </p:cNvPicPr>
          <p:nvPr/>
        </p:nvPicPr>
        <p:blipFill>
          <a:blip r:embed="rId6"/>
          <a:stretch>
            <a:fillRect/>
          </a:stretch>
        </p:blipFill>
        <p:spPr>
          <a:xfrm>
            <a:off x="9023081" y="3575902"/>
            <a:ext cx="2923288" cy="2913791"/>
          </a:xfrm>
          <a:prstGeom prst="rect">
            <a:avLst/>
          </a:prstGeom>
        </p:spPr>
      </p:pic>
    </p:spTree>
    <p:extLst>
      <p:ext uri="{BB962C8B-B14F-4D97-AF65-F5344CB8AC3E}">
        <p14:creationId xmlns:p14="http://schemas.microsoft.com/office/powerpoint/2010/main" val="19106117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D063D3-9154-3EE8-CA98-9A4DC143707F}"/>
              </a:ext>
            </a:extLst>
          </p:cNvPr>
          <p:cNvSpPr>
            <a:spLocks noGrp="1"/>
          </p:cNvSpPr>
          <p:nvPr>
            <p:ph type="body" sz="quarter" idx="10"/>
          </p:nvPr>
        </p:nvSpPr>
        <p:spPr/>
        <p:txBody>
          <a:bodyPr/>
          <a:lstStyle/>
          <a:p>
            <a:r>
              <a:rPr lang="en-IS"/>
              <a:t>Thank you</a:t>
            </a:r>
          </a:p>
        </p:txBody>
      </p:sp>
    </p:spTree>
    <p:extLst>
      <p:ext uri="{BB962C8B-B14F-4D97-AF65-F5344CB8AC3E}">
        <p14:creationId xmlns:p14="http://schemas.microsoft.com/office/powerpoint/2010/main" val="796283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3FFB81-E83F-EA4A-A1E4-5915695DC1B5}"/>
              </a:ext>
            </a:extLst>
          </p:cNvPr>
          <p:cNvSpPr txBox="1"/>
          <p:nvPr/>
        </p:nvSpPr>
        <p:spPr>
          <a:xfrm>
            <a:off x="5257470" y="3459707"/>
            <a:ext cx="1677062" cy="1446550"/>
          </a:xfrm>
          <a:prstGeom prst="rect">
            <a:avLst/>
          </a:prstGeom>
          <a:noFill/>
          <a:effectLst>
            <a:outerShdw blurRad="152400" dist="50800" dir="5400000" algn="ctr" rotWithShape="0">
              <a:srgbClr val="000000">
                <a:alpha val="40000"/>
              </a:srgbClr>
            </a:outerShdw>
          </a:effectLst>
        </p:spPr>
        <p:txBody>
          <a:bodyPr wrap="none" rtlCol="0">
            <a:spAutoFit/>
          </a:bodyPr>
          <a:lstStyle/>
          <a:p>
            <a:pPr algn="ctr"/>
            <a:r>
              <a:rPr lang="en-IS" sz="8800" b="1">
                <a:solidFill>
                  <a:schemeClr val="bg1"/>
                </a:solidFill>
                <a:latin typeface="Segoe UI" panose="020B0502040204020203" pitchFamily="34" charset="0"/>
                <a:cs typeface="Segoe UI" panose="020B0502040204020203" pitchFamily="34" charset="0"/>
              </a:rPr>
              <a:t>Go</a:t>
            </a:r>
          </a:p>
        </p:txBody>
      </p:sp>
      <p:pic>
        <p:nvPicPr>
          <p:cNvPr id="6" name="Picture 5">
            <a:extLst>
              <a:ext uri="{FF2B5EF4-FFF2-40B4-BE49-F238E27FC236}">
                <a16:creationId xmlns:a16="http://schemas.microsoft.com/office/drawing/2014/main" id="{8ECC9B4C-FA9D-487F-97F3-B40DEF8E00C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92037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3FFB81-E83F-EA4A-A1E4-5915695DC1B5}"/>
              </a:ext>
            </a:extLst>
          </p:cNvPr>
          <p:cNvSpPr txBox="1"/>
          <p:nvPr/>
        </p:nvSpPr>
        <p:spPr>
          <a:xfrm>
            <a:off x="5257470" y="3459707"/>
            <a:ext cx="1677062" cy="1446550"/>
          </a:xfrm>
          <a:prstGeom prst="rect">
            <a:avLst/>
          </a:prstGeom>
          <a:noFill/>
          <a:effectLst>
            <a:outerShdw blurRad="152400" dist="50800" dir="5400000" algn="ctr" rotWithShape="0">
              <a:srgbClr val="000000">
                <a:alpha val="40000"/>
              </a:srgbClr>
            </a:outerShdw>
          </a:effectLst>
        </p:spPr>
        <p:txBody>
          <a:bodyPr wrap="none" rtlCol="0">
            <a:spAutoFit/>
          </a:bodyPr>
          <a:lstStyle/>
          <a:p>
            <a:pPr algn="ctr"/>
            <a:r>
              <a:rPr lang="en-IS" sz="8800" b="1">
                <a:solidFill>
                  <a:schemeClr val="bg1"/>
                </a:solidFill>
                <a:latin typeface="Segoe UI" panose="020B0502040204020203" pitchFamily="34" charset="0"/>
                <a:cs typeface="Segoe UI" panose="020B0502040204020203" pitchFamily="34" charset="0"/>
              </a:rPr>
              <a:t>Go</a:t>
            </a:r>
          </a:p>
        </p:txBody>
      </p:sp>
      <p:pic>
        <p:nvPicPr>
          <p:cNvPr id="6" name="Picture 5">
            <a:extLst>
              <a:ext uri="{FF2B5EF4-FFF2-40B4-BE49-F238E27FC236}">
                <a16:creationId xmlns:a16="http://schemas.microsoft.com/office/drawing/2014/main" id="{8ECC9B4C-FA9D-487F-97F3-B40DEF8E00CF}"/>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4579B40-52BF-450A-81D7-AFFD7B599CF3}"/>
              </a:ext>
            </a:extLst>
          </p:cNvPr>
          <p:cNvSpPr/>
          <p:nvPr/>
        </p:nvSpPr>
        <p:spPr>
          <a:xfrm rot="21081247">
            <a:off x="1036928" y="2936627"/>
            <a:ext cx="9865393" cy="923330"/>
          </a:xfrm>
          <a:prstGeom prst="rect">
            <a:avLst/>
          </a:prstGeom>
          <a:solidFill>
            <a:schemeClr val="bg1">
              <a:lumMod val="95000"/>
            </a:schemeClr>
          </a:solidFill>
        </p:spPr>
        <p:txBody>
          <a:bodyPr wrap="none">
            <a:spAutoFit/>
          </a:bodyPr>
          <a:lstStyle/>
          <a:p>
            <a:r>
              <a:rPr lang="is-IS" sz="5400" b="1">
                <a:solidFill>
                  <a:srgbClr val="C00000"/>
                </a:solidFill>
              </a:rPr>
              <a:t>But don‘t just jump on board!</a:t>
            </a:r>
            <a:endParaRPr lang="en-US" sz="5400" b="1">
              <a:solidFill>
                <a:srgbClr val="C00000"/>
              </a:solidFill>
            </a:endParaRPr>
          </a:p>
        </p:txBody>
      </p:sp>
    </p:spTree>
    <p:extLst>
      <p:ext uri="{BB962C8B-B14F-4D97-AF65-F5344CB8AC3E}">
        <p14:creationId xmlns:p14="http://schemas.microsoft.com/office/powerpoint/2010/main" val="2447657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BFFFC-C0C9-2794-089A-C827A8BB0323}"/>
              </a:ext>
            </a:extLst>
          </p:cNvPr>
          <p:cNvSpPr>
            <a:spLocks noGrp="1"/>
          </p:cNvSpPr>
          <p:nvPr>
            <p:ph type="title"/>
          </p:nvPr>
        </p:nvSpPr>
        <p:spPr>
          <a:xfrm>
            <a:off x="340291" y="318335"/>
            <a:ext cx="9444644" cy="588637"/>
          </a:xfrm>
        </p:spPr>
        <p:txBody>
          <a:bodyPr>
            <a:noAutofit/>
          </a:bodyPr>
          <a:lstStyle/>
          <a:p>
            <a:r>
              <a:rPr lang="en-US"/>
              <a:t>Educate yourself</a:t>
            </a:r>
            <a:endParaRPr lang="en-DE"/>
          </a:p>
        </p:txBody>
      </p:sp>
      <p:sp>
        <p:nvSpPr>
          <p:cNvPr id="7" name="Text Placeholder 6">
            <a:extLst>
              <a:ext uri="{FF2B5EF4-FFF2-40B4-BE49-F238E27FC236}">
                <a16:creationId xmlns:a16="http://schemas.microsoft.com/office/drawing/2014/main" id="{FA57B23C-BBC1-4D0D-923C-B2035EEFA125}"/>
              </a:ext>
            </a:extLst>
          </p:cNvPr>
          <p:cNvSpPr>
            <a:spLocks noGrp="1"/>
          </p:cNvSpPr>
          <p:nvPr>
            <p:ph type="body" sz="quarter" idx="10"/>
          </p:nvPr>
        </p:nvSpPr>
        <p:spPr/>
        <p:txBody>
          <a:bodyPr/>
          <a:lstStyle/>
          <a:p>
            <a:r>
              <a:rPr lang="en-US">
                <a:solidFill>
                  <a:srgbClr val="FDD89E"/>
                </a:solidFill>
              </a:rPr>
              <a:t>Educate yourself</a:t>
            </a:r>
          </a:p>
        </p:txBody>
      </p:sp>
      <p:pic>
        <p:nvPicPr>
          <p:cNvPr id="10" name="Picture Placeholder 9">
            <a:hlinkClick r:id="rId3" action="ppaction://hlinkfile"/>
            <a:extLst>
              <a:ext uri="{FF2B5EF4-FFF2-40B4-BE49-F238E27FC236}">
                <a16:creationId xmlns:a16="http://schemas.microsoft.com/office/drawing/2014/main" id="{E4B02ADB-63B6-45BC-B63C-619EEA65F017}"/>
              </a:ext>
            </a:extLst>
          </p:cNvPr>
          <p:cNvPicPr>
            <a:picLocks noGrp="1" noChangeAspect="1"/>
          </p:cNvPicPr>
          <p:nvPr>
            <p:ph type="pic" sz="quarter" idx="4294967295"/>
          </p:nvPr>
        </p:nvPicPr>
        <p:blipFill>
          <a:blip r:embed="rId4"/>
          <a:srcRect t="6417" b="6417"/>
          <a:stretch>
            <a:fillRect/>
          </a:stretch>
        </p:blipFill>
        <p:spPr>
          <a:xfrm>
            <a:off x="0" y="1254125"/>
            <a:ext cx="5281613" cy="4603750"/>
          </a:xfrm>
          <a:prstGeom prst="rect">
            <a:avLst/>
          </a:prstGeom>
        </p:spPr>
      </p:pic>
      <p:sp>
        <p:nvSpPr>
          <p:cNvPr id="8" name="Text Placeholder 7">
            <a:extLst>
              <a:ext uri="{FF2B5EF4-FFF2-40B4-BE49-F238E27FC236}">
                <a16:creationId xmlns:a16="http://schemas.microsoft.com/office/drawing/2014/main" id="{56F77B5A-B390-47C6-A982-2F7AC9B218EC}"/>
              </a:ext>
            </a:extLst>
          </p:cNvPr>
          <p:cNvSpPr>
            <a:spLocks noGrp="1"/>
          </p:cNvSpPr>
          <p:nvPr>
            <p:ph type="body" sz="quarter" idx="4294967295"/>
          </p:nvPr>
        </p:nvSpPr>
        <p:spPr>
          <a:xfrm>
            <a:off x="6297613" y="488950"/>
            <a:ext cx="5894387" cy="5064125"/>
          </a:xfrm>
          <a:prstGeom prst="rect">
            <a:avLst/>
          </a:prstGeom>
        </p:spPr>
        <p:txBody>
          <a:bodyPr/>
          <a:lstStyle/>
          <a:p>
            <a:endParaRPr lang="en-US" dirty="0">
              <a:latin typeface="Segoe UI" panose="020B0502040204020203" pitchFamily="34" charset="0"/>
              <a:cs typeface="Segoe UI" panose="020B0502040204020203" pitchFamily="34" charset="0"/>
            </a:endParaRPr>
          </a:p>
          <a:p>
            <a:pPr marL="0" indent="0">
              <a:buNone/>
            </a:pPr>
            <a:r>
              <a:rPr lang="en-US" sz="2000" dirty="0">
                <a:solidFill>
                  <a:schemeClr val="bg1"/>
                </a:solidFill>
                <a:latin typeface="Segoe UI" panose="020B0502040204020203" pitchFamily="34" charset="0"/>
                <a:cs typeface="Segoe UI" panose="020B0502040204020203" pitchFamily="34" charset="0"/>
              </a:rPr>
              <a:t>Implementing LS Central SaaS is a process that should be approached with strategy</a:t>
            </a:r>
            <a:br>
              <a:rPr lang="en-US" sz="2000" dirty="0">
                <a:solidFill>
                  <a:schemeClr val="bg1"/>
                </a:solidFill>
                <a:latin typeface="Segoe UI" panose="020B0502040204020203" pitchFamily="34" charset="0"/>
                <a:cs typeface="Segoe UI" panose="020B0502040204020203" pitchFamily="34" charset="0"/>
              </a:rPr>
            </a:br>
            <a:endParaRPr lang="en-US" sz="2000" dirty="0">
              <a:solidFill>
                <a:schemeClr val="bg1"/>
              </a:solidFill>
              <a:latin typeface="Segoe UI" panose="020B0502040204020203" pitchFamily="34" charset="0"/>
              <a:cs typeface="Segoe UI" panose="020B0502040204020203" pitchFamily="34" charset="0"/>
            </a:endParaRPr>
          </a:p>
          <a:p>
            <a:pPr marL="0" indent="0">
              <a:buNone/>
            </a:pPr>
            <a:r>
              <a:rPr lang="en-US" sz="2000" dirty="0">
                <a:solidFill>
                  <a:schemeClr val="bg1"/>
                </a:solidFill>
                <a:latin typeface="Segoe UI" panose="020B0502040204020203" pitchFamily="34" charset="0"/>
                <a:cs typeface="Segoe UI" panose="020B0502040204020203" pitchFamily="34" charset="0"/>
              </a:rPr>
              <a:t>Educate yourself on the differences between LS Central SaaS and on-premise and determine the principal activities of your future LS Central SaaS operations</a:t>
            </a:r>
            <a:br>
              <a:rPr lang="en-US" sz="2000" dirty="0">
                <a:solidFill>
                  <a:schemeClr val="bg1"/>
                </a:solidFill>
                <a:latin typeface="Segoe UI" panose="020B0502040204020203" pitchFamily="34" charset="0"/>
                <a:cs typeface="Segoe UI" panose="020B0502040204020203" pitchFamily="34" charset="0"/>
              </a:rPr>
            </a:br>
            <a:endParaRPr lang="en-US" sz="2000" dirty="0">
              <a:solidFill>
                <a:schemeClr val="bg1"/>
              </a:solidFill>
              <a:latin typeface="Segoe UI" panose="020B0502040204020203" pitchFamily="34" charset="0"/>
              <a:cs typeface="Segoe UI" panose="020B0502040204020203" pitchFamily="34" charset="0"/>
            </a:endParaRPr>
          </a:p>
          <a:p>
            <a:pPr marL="0" indent="0">
              <a:lnSpc>
                <a:spcPct val="150000"/>
              </a:lnSpc>
              <a:buNone/>
            </a:pPr>
            <a:r>
              <a:rPr lang="en-US" sz="1800" u="sng" dirty="0">
                <a:solidFill>
                  <a:srgbClr val="0070C0"/>
                </a:solidFill>
                <a:effectLst/>
                <a:latin typeface="Segoe UI" panose="020B0502040204020203" pitchFamily="34" charset="0"/>
                <a:ea typeface="Calibri" panose="020F0502020204030204" pitchFamily="34" charset="0"/>
                <a:cs typeface="Segoe UI" panose="020B0502040204020203" pitchFamily="34" charset="0"/>
                <a:hlinkClick r:id="rId5"/>
              </a:rPr>
              <a:t>SaaS Resource page</a:t>
            </a:r>
            <a:br>
              <a:rPr lang="en-DE" sz="1800" dirty="0">
                <a:solidFill>
                  <a:srgbClr val="0070C0"/>
                </a:solidFill>
                <a:effectLst/>
                <a:latin typeface="Segoe UI" panose="020B0502040204020203" pitchFamily="34" charset="0"/>
                <a:ea typeface="Calibri" panose="020F0502020204030204" pitchFamily="34" charset="0"/>
                <a:cs typeface="Segoe UI" panose="020B0502040204020203" pitchFamily="34" charset="0"/>
              </a:rPr>
            </a:br>
            <a:r>
              <a:rPr lang="en-US" sz="1800" u="sng" dirty="0">
                <a:solidFill>
                  <a:srgbClr val="0070C0"/>
                </a:solidFill>
                <a:effectLst/>
                <a:latin typeface="Segoe UI" panose="020B0502040204020203" pitchFamily="34" charset="0"/>
                <a:ea typeface="Calibri" panose="020F0502020204030204" pitchFamily="34" charset="0"/>
                <a:cs typeface="Segoe UI" panose="020B0502040204020203" pitchFamily="34" charset="0"/>
                <a:hlinkClick r:id="rId6">
                  <a:extLst>
                    <a:ext uri="{A12FA001-AC4F-418D-AE19-62706E023703}">
                      <ahyp:hlinkClr xmlns:ahyp="http://schemas.microsoft.com/office/drawing/2018/hyperlinkcolor" val="tx"/>
                    </a:ext>
                  </a:extLst>
                </a:hlinkClick>
              </a:rPr>
              <a:t>LS Central Implementation Guide</a:t>
            </a:r>
            <a:br>
              <a:rPr lang="en-US" sz="1800" dirty="0">
                <a:solidFill>
                  <a:srgbClr val="0070C0"/>
                </a:solidFill>
                <a:effectLst/>
                <a:latin typeface="Segoe UI" panose="020B0502040204020203" pitchFamily="34" charset="0"/>
                <a:ea typeface="Calibri" panose="020F0502020204030204" pitchFamily="34" charset="0"/>
                <a:cs typeface="Segoe UI" panose="020B0502040204020203" pitchFamily="34" charset="0"/>
              </a:rPr>
            </a:br>
            <a:r>
              <a:rPr lang="en-US" sz="1800" u="sng" dirty="0">
                <a:solidFill>
                  <a:srgbClr val="0070C0"/>
                </a:solidFill>
                <a:effectLst/>
                <a:latin typeface="Segoe UI" panose="020B0502040204020203" pitchFamily="34" charset="0"/>
                <a:ea typeface="Calibri" panose="020F0502020204030204" pitchFamily="34" charset="0"/>
                <a:cs typeface="Segoe UI" panose="020B0502040204020203" pitchFamily="34" charset="0"/>
                <a:hlinkClick r:id="rId7"/>
              </a:rPr>
              <a:t>Onboarding LS Central SaaS and CAP</a:t>
            </a:r>
            <a:endParaRPr lang="en-DE" sz="1800" dirty="0">
              <a:solidFill>
                <a:srgbClr val="0070C0"/>
              </a:solidFill>
              <a:effectLst/>
              <a:latin typeface="Segoe UI" panose="020B0502040204020203" pitchFamily="34" charset="0"/>
              <a:ea typeface="Calibri" panose="020F0502020204030204" pitchFamily="34" charset="0"/>
              <a:cs typeface="Segoe UI" panose="020B0502040204020203" pitchFamily="34" charset="0"/>
            </a:endParaRPr>
          </a:p>
          <a:p>
            <a:endParaRPr lang="en-US" dirty="0">
              <a:latin typeface="Segoe UI" panose="020B0502040204020203" pitchFamily="34" charset="0"/>
              <a:cs typeface="Segoe UI" panose="020B0502040204020203" pitchFamily="34" charset="0"/>
            </a:endParaRPr>
          </a:p>
        </p:txBody>
      </p:sp>
      <p:sp>
        <p:nvSpPr>
          <p:cNvPr id="5" name="Rectangle 4">
            <a:extLst>
              <a:ext uri="{FF2B5EF4-FFF2-40B4-BE49-F238E27FC236}">
                <a16:creationId xmlns:a16="http://schemas.microsoft.com/office/drawing/2014/main" id="{7BE5736A-EDE3-47FE-9C99-84361168EF83}"/>
              </a:ext>
            </a:extLst>
          </p:cNvPr>
          <p:cNvSpPr/>
          <p:nvPr/>
        </p:nvSpPr>
        <p:spPr>
          <a:xfrm>
            <a:off x="160655" y="5964183"/>
            <a:ext cx="5589564" cy="627358"/>
          </a:xfrm>
          <a:prstGeom prst="rect">
            <a:avLst/>
          </a:prstGeom>
          <a:solidFill>
            <a:srgbClr val="28B5AA"/>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latin typeface="Segoe UI" panose="020B0502040204020203" pitchFamily="34" charset="0"/>
                <a:cs typeface="Segoe UI" panose="020B0502040204020203" pitchFamily="34" charset="0"/>
              </a:rPr>
              <a:t>LS Academy </a:t>
            </a:r>
          </a:p>
          <a:p>
            <a:pPr algn="ctr"/>
            <a:r>
              <a:rPr lang="en-US" sz="1400">
                <a:latin typeface="Segoe UI" panose="020B0502040204020203" pitchFamily="34" charset="0"/>
                <a:cs typeface="Segoe UI" panose="020B0502040204020203" pitchFamily="34" charset="0"/>
                <a:hlinkClick r:id="rId8"/>
              </a:rPr>
              <a:t>CF-900 is now available On-demand</a:t>
            </a:r>
            <a:endParaRPr lang="en-US" sz="1400">
              <a:latin typeface="Segoe UI" panose="020B0502040204020203" pitchFamily="34" charset="0"/>
              <a:cs typeface="Segoe UI" panose="020B0502040204020203" pitchFamily="34" charset="0"/>
            </a:endParaRPr>
          </a:p>
        </p:txBody>
      </p:sp>
      <p:pic>
        <p:nvPicPr>
          <p:cNvPr id="6" name="Picture 5">
            <a:extLst>
              <a:ext uri="{FF2B5EF4-FFF2-40B4-BE49-F238E27FC236}">
                <a16:creationId xmlns:a16="http://schemas.microsoft.com/office/drawing/2014/main" id="{F439FE34-AFB2-4FB2-A47F-AC752A629C04}"/>
              </a:ext>
            </a:extLst>
          </p:cNvPr>
          <p:cNvPicPr>
            <a:picLocks noChangeAspect="1"/>
          </p:cNvPicPr>
          <p:nvPr/>
        </p:nvPicPr>
        <p:blipFill>
          <a:blip r:embed="rId9"/>
          <a:stretch>
            <a:fillRect/>
          </a:stretch>
        </p:blipFill>
        <p:spPr>
          <a:xfrm>
            <a:off x="35781" y="5858412"/>
            <a:ext cx="386934" cy="386934"/>
          </a:xfrm>
          <a:prstGeom prst="rect">
            <a:avLst/>
          </a:prstGeom>
        </p:spPr>
      </p:pic>
    </p:spTree>
    <p:extLst>
      <p:ext uri="{BB962C8B-B14F-4D97-AF65-F5344CB8AC3E}">
        <p14:creationId xmlns:p14="http://schemas.microsoft.com/office/powerpoint/2010/main" val="3080289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FC2D2-979A-E034-CB34-A70A50DF5605}"/>
              </a:ext>
            </a:extLst>
          </p:cNvPr>
          <p:cNvSpPr>
            <a:spLocks noGrp="1"/>
          </p:cNvSpPr>
          <p:nvPr>
            <p:ph type="title"/>
          </p:nvPr>
        </p:nvSpPr>
        <p:spPr/>
        <p:txBody>
          <a:bodyPr>
            <a:normAutofit fontScale="90000"/>
          </a:bodyPr>
          <a:lstStyle/>
          <a:p>
            <a:r>
              <a:rPr lang="en-US"/>
              <a:t>Understand the support process</a:t>
            </a:r>
            <a:br>
              <a:rPr lang="en-US"/>
            </a:br>
            <a:endParaRPr lang="en-DE"/>
          </a:p>
        </p:txBody>
      </p:sp>
      <p:sp>
        <p:nvSpPr>
          <p:cNvPr id="6" name="Text Placeholder 5">
            <a:extLst>
              <a:ext uri="{FF2B5EF4-FFF2-40B4-BE49-F238E27FC236}">
                <a16:creationId xmlns:a16="http://schemas.microsoft.com/office/drawing/2014/main" id="{3147EC3B-987F-4548-9CA1-F45477EBD3D9}"/>
              </a:ext>
            </a:extLst>
          </p:cNvPr>
          <p:cNvSpPr>
            <a:spLocks noGrp="1"/>
          </p:cNvSpPr>
          <p:nvPr>
            <p:ph type="body" sz="quarter" idx="10"/>
          </p:nvPr>
        </p:nvSpPr>
        <p:spPr>
          <a:xfrm>
            <a:off x="5884863" y="1617663"/>
            <a:ext cx="6307137" cy="4506912"/>
          </a:xfrm>
          <a:prstGeom prst="rect">
            <a:avLst/>
          </a:prstGeom>
        </p:spPr>
        <p:txBody>
          <a:bodyPr/>
          <a:lstStyle/>
          <a:p>
            <a:pPr marL="0" indent="0">
              <a:buNone/>
            </a:pPr>
            <a:r>
              <a:rPr lang="en-US" sz="2000" b="1" dirty="0">
                <a:solidFill>
                  <a:srgbClr val="F9878F"/>
                </a:solidFill>
                <a:latin typeface="Segoe UI" panose="020B0502040204020203" pitchFamily="34" charset="0"/>
                <a:cs typeface="Segoe UI" panose="020B0502040204020203" pitchFamily="34" charset="0"/>
              </a:rPr>
              <a:t>Understand the support process and your responsibility in supporting your customers.</a:t>
            </a:r>
            <a:br>
              <a:rPr lang="en-US" dirty="0">
                <a:solidFill>
                  <a:schemeClr val="bg2"/>
                </a:solidFill>
                <a:latin typeface="Segoe UI" panose="020B0502040204020203" pitchFamily="34" charset="0"/>
                <a:cs typeface="Segoe UI" panose="020B0502040204020203" pitchFamily="34" charset="0"/>
              </a:rPr>
            </a:br>
            <a:endParaRPr lang="en-US" dirty="0">
              <a:solidFill>
                <a:schemeClr val="bg2"/>
              </a:solidFill>
              <a:latin typeface="Segoe UI" panose="020B0502040204020203" pitchFamily="34" charset="0"/>
              <a:cs typeface="Segoe UI" panose="020B0502040204020203" pitchFamily="34" charset="0"/>
            </a:endParaRPr>
          </a:p>
          <a:p>
            <a:pPr marL="114300" indent="-342900"/>
            <a:r>
              <a:rPr lang="en-US" sz="2000" b="1" dirty="0">
                <a:solidFill>
                  <a:schemeClr val="bg2"/>
                </a:solidFill>
                <a:latin typeface="Segoe UI" panose="020B0502040204020203" pitchFamily="34" charset="0"/>
                <a:cs typeface="Segoe UI" panose="020B0502040204020203" pitchFamily="34" charset="0"/>
              </a:rPr>
              <a:t>Outage communication strategy </a:t>
            </a:r>
          </a:p>
          <a:p>
            <a:pPr marL="114300" indent="-342900">
              <a:buFont typeface="Arial" panose="020B0604020202020204" pitchFamily="34" charset="0"/>
              <a:buChar char="•"/>
            </a:pPr>
            <a:r>
              <a:rPr lang="en-US" sz="2000" dirty="0">
                <a:solidFill>
                  <a:schemeClr val="bg2"/>
                </a:solidFill>
                <a:latin typeface="Segoe UI" panose="020B0502040204020203" pitchFamily="34" charset="0"/>
                <a:cs typeface="Segoe UI" panose="020B0502040204020203" pitchFamily="34" charset="0"/>
              </a:rPr>
              <a:t>Partner Center </a:t>
            </a:r>
          </a:p>
          <a:p>
            <a:pPr marL="114300" indent="-342900">
              <a:buFont typeface="Arial" panose="020B0604020202020204" pitchFamily="34" charset="0"/>
              <a:buChar char="•"/>
            </a:pPr>
            <a:r>
              <a:rPr lang="en-US" sz="2000" dirty="0">
                <a:solidFill>
                  <a:schemeClr val="bg2"/>
                </a:solidFill>
                <a:latin typeface="Segoe UI" panose="020B0502040204020203" pitchFamily="34" charset="0"/>
                <a:cs typeface="Segoe UI" panose="020B0502040204020203" pitchFamily="34" charset="0"/>
              </a:rPr>
              <a:t>Delegated Administrator</a:t>
            </a:r>
          </a:p>
          <a:p>
            <a:pPr marL="114300" indent="-342900">
              <a:buFont typeface="Arial" panose="020B0604020202020204" pitchFamily="34" charset="0"/>
              <a:buChar char="•"/>
            </a:pPr>
            <a:r>
              <a:rPr lang="en-US" sz="2000" dirty="0">
                <a:solidFill>
                  <a:schemeClr val="bg2"/>
                </a:solidFill>
                <a:latin typeface="Segoe UI" panose="020B0502040204020203" pitchFamily="34" charset="0"/>
                <a:cs typeface="Segoe UI" panose="020B0502040204020203" pitchFamily="34" charset="0"/>
              </a:rPr>
              <a:t>Admin Center</a:t>
            </a:r>
          </a:p>
          <a:p>
            <a:pPr marL="114300" indent="-342900">
              <a:buFont typeface="Arial" panose="020B0604020202020204" pitchFamily="34" charset="0"/>
              <a:buChar char="•"/>
            </a:pPr>
            <a:r>
              <a:rPr lang="en-US" sz="2000" dirty="0">
                <a:solidFill>
                  <a:schemeClr val="bg2"/>
                </a:solidFill>
                <a:latin typeface="Segoe UI" panose="020B0502040204020203" pitchFamily="34" charset="0"/>
                <a:cs typeface="Segoe UI" panose="020B0502040204020203" pitchFamily="34" charset="0"/>
              </a:rPr>
              <a:t>Learn more about </a:t>
            </a:r>
            <a:r>
              <a:rPr lang="en-US" sz="2000" dirty="0">
                <a:solidFill>
                  <a:srgbClr val="0070C0"/>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Support</a:t>
            </a:r>
            <a:endParaRPr lang="en-US" sz="2000" dirty="0">
              <a:solidFill>
                <a:srgbClr val="0070C0"/>
              </a:solidFill>
              <a:latin typeface="Segoe UI" panose="020B0502040204020203" pitchFamily="34" charset="0"/>
              <a:cs typeface="Segoe UI" panose="020B0502040204020203" pitchFamily="34" charset="0"/>
            </a:endParaRPr>
          </a:p>
          <a:p>
            <a:endParaRPr lang="en-US" dirty="0"/>
          </a:p>
        </p:txBody>
      </p:sp>
      <p:pic>
        <p:nvPicPr>
          <p:cNvPr id="8" name="Picture Placeholder 7">
            <a:hlinkClick r:id="rId4" action="ppaction://hlinkfile"/>
            <a:extLst>
              <a:ext uri="{FF2B5EF4-FFF2-40B4-BE49-F238E27FC236}">
                <a16:creationId xmlns:a16="http://schemas.microsoft.com/office/drawing/2014/main" id="{43F5CF7D-EDDA-46AD-9752-50AC8FEAC236}"/>
              </a:ext>
            </a:extLst>
          </p:cNvPr>
          <p:cNvPicPr>
            <a:picLocks noGrp="1" noChangeAspect="1"/>
          </p:cNvPicPr>
          <p:nvPr>
            <p:ph type="pic" sz="quarter" idx="4294967295"/>
          </p:nvPr>
        </p:nvPicPr>
        <p:blipFill>
          <a:blip r:embed="rId5"/>
          <a:srcRect t="6417" b="6417"/>
          <a:stretch>
            <a:fillRect/>
          </a:stretch>
        </p:blipFill>
        <p:spPr>
          <a:xfrm>
            <a:off x="0" y="1114425"/>
            <a:ext cx="2959100" cy="2579688"/>
          </a:xfrm>
          <a:prstGeom prst="rect">
            <a:avLst/>
          </a:prstGeom>
        </p:spPr>
      </p:pic>
      <p:sp>
        <p:nvSpPr>
          <p:cNvPr id="9" name="Rectangle 8">
            <a:extLst>
              <a:ext uri="{FF2B5EF4-FFF2-40B4-BE49-F238E27FC236}">
                <a16:creationId xmlns:a16="http://schemas.microsoft.com/office/drawing/2014/main" id="{455DD818-197D-487B-891B-DEE5C89AFF4E}"/>
              </a:ext>
            </a:extLst>
          </p:cNvPr>
          <p:cNvSpPr/>
          <p:nvPr/>
        </p:nvSpPr>
        <p:spPr>
          <a:xfrm>
            <a:off x="377394" y="3816811"/>
            <a:ext cx="4745040" cy="1477328"/>
          </a:xfrm>
          <a:prstGeom prst="rect">
            <a:avLst/>
          </a:prstGeom>
          <a:solidFill>
            <a:srgbClr val="0070C0"/>
          </a:solidFill>
        </p:spPr>
        <p:txBody>
          <a:bodyPr wrap="square">
            <a:spAutoFit/>
          </a:bodyPr>
          <a:lstStyle/>
          <a:p>
            <a:pPr indent="0"/>
            <a:r>
              <a:rPr lang="en-US">
                <a:solidFill>
                  <a:schemeClr val="bg1"/>
                </a:solidFill>
                <a:latin typeface="Segoe UI" panose="020B0502040204020203" pitchFamily="34" charset="0"/>
                <a:cs typeface="Segoe UI" panose="020B0502040204020203" pitchFamily="34" charset="0"/>
              </a:rPr>
              <a:t>Business Central reselling partner, means that you will get requests for support from your customers that you must triage, investigate, and either resolve or escalate to Microsoft or LS Retail, depending on the issue's nature.</a:t>
            </a:r>
          </a:p>
        </p:txBody>
      </p:sp>
      <p:sp>
        <p:nvSpPr>
          <p:cNvPr id="7" name="Rectangle 6">
            <a:extLst>
              <a:ext uri="{FF2B5EF4-FFF2-40B4-BE49-F238E27FC236}">
                <a16:creationId xmlns:a16="http://schemas.microsoft.com/office/drawing/2014/main" id="{716FDD41-AF74-410E-A85A-6C311B3DE2D2}"/>
              </a:ext>
            </a:extLst>
          </p:cNvPr>
          <p:cNvSpPr/>
          <p:nvPr/>
        </p:nvSpPr>
        <p:spPr>
          <a:xfrm>
            <a:off x="189272" y="5620043"/>
            <a:ext cx="4933161" cy="978013"/>
          </a:xfrm>
          <a:prstGeom prst="rect">
            <a:avLst/>
          </a:prstGeom>
          <a:solidFill>
            <a:srgbClr val="28B5AA"/>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latin typeface="Segoe UI" panose="020B0502040204020203" pitchFamily="34" charset="0"/>
                <a:cs typeface="Segoe UI" panose="020B0502040204020203" pitchFamily="34" charset="0"/>
              </a:rPr>
              <a:t> As a Business Central reselling partner, you are an administrator of your customers' Business Central tenants, and you are the first line of support </a:t>
            </a:r>
          </a:p>
        </p:txBody>
      </p:sp>
      <p:pic>
        <p:nvPicPr>
          <p:cNvPr id="10" name="Picture 9">
            <a:extLst>
              <a:ext uri="{FF2B5EF4-FFF2-40B4-BE49-F238E27FC236}">
                <a16:creationId xmlns:a16="http://schemas.microsoft.com/office/drawing/2014/main" id="{5007D8B9-8F5B-4B2A-A411-5D15CB754E3E}"/>
              </a:ext>
            </a:extLst>
          </p:cNvPr>
          <p:cNvPicPr>
            <a:picLocks noChangeAspect="1"/>
          </p:cNvPicPr>
          <p:nvPr/>
        </p:nvPicPr>
        <p:blipFill>
          <a:blip r:embed="rId6"/>
          <a:stretch>
            <a:fillRect/>
          </a:stretch>
        </p:blipFill>
        <p:spPr>
          <a:xfrm>
            <a:off x="82004" y="5416560"/>
            <a:ext cx="386934" cy="386934"/>
          </a:xfrm>
          <a:prstGeom prst="rect">
            <a:avLst/>
          </a:prstGeom>
        </p:spPr>
      </p:pic>
    </p:spTree>
    <p:extLst>
      <p:ext uri="{BB962C8B-B14F-4D97-AF65-F5344CB8AC3E}">
        <p14:creationId xmlns:p14="http://schemas.microsoft.com/office/powerpoint/2010/main" val="3070679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26EC4-CA51-9584-FED1-C98340FD37E9}"/>
              </a:ext>
            </a:extLst>
          </p:cNvPr>
          <p:cNvSpPr>
            <a:spLocks noGrp="1"/>
          </p:cNvSpPr>
          <p:nvPr>
            <p:ph type="title"/>
          </p:nvPr>
        </p:nvSpPr>
        <p:spPr/>
        <p:txBody>
          <a:bodyPr>
            <a:normAutofit fontScale="90000"/>
          </a:bodyPr>
          <a:lstStyle/>
          <a:p>
            <a:r>
              <a:rPr lang="en-US"/>
              <a:t>Automation is your BEST friend</a:t>
            </a:r>
            <a:endParaRPr lang="en-DE"/>
          </a:p>
        </p:txBody>
      </p:sp>
      <p:sp>
        <p:nvSpPr>
          <p:cNvPr id="8" name="Text Placeholder 7">
            <a:extLst>
              <a:ext uri="{FF2B5EF4-FFF2-40B4-BE49-F238E27FC236}">
                <a16:creationId xmlns:a16="http://schemas.microsoft.com/office/drawing/2014/main" id="{230A9C76-13AC-42B8-891B-72032E22C418}"/>
              </a:ext>
            </a:extLst>
          </p:cNvPr>
          <p:cNvSpPr>
            <a:spLocks noGrp="1"/>
          </p:cNvSpPr>
          <p:nvPr>
            <p:ph type="body" sz="quarter" idx="10"/>
          </p:nvPr>
        </p:nvSpPr>
        <p:spPr>
          <a:xfrm>
            <a:off x="5153025" y="1060450"/>
            <a:ext cx="7038975" cy="5064125"/>
          </a:xfrm>
          <a:prstGeom prst="rect">
            <a:avLst/>
          </a:prstGeom>
        </p:spPr>
        <p:txBody>
          <a:bodyPr/>
          <a:lstStyle/>
          <a:p>
            <a:endParaRPr lang="en-US"/>
          </a:p>
          <a:p>
            <a:endParaRPr lang="en-US"/>
          </a:p>
          <a:p>
            <a:pPr marL="0" indent="0">
              <a:buNone/>
            </a:pPr>
            <a:r>
              <a:rPr lang="en-US" sz="2000">
                <a:solidFill>
                  <a:schemeClr val="bg1"/>
                </a:solidFill>
                <a:latin typeface="Segoe UI" panose="020B0502040204020203" pitchFamily="34" charset="0"/>
                <a:cs typeface="Segoe UI" panose="020B0502040204020203" pitchFamily="34" charset="0"/>
              </a:rPr>
              <a:t>In a SaaS business, direct labor is your enemy. Automation is your friend.</a:t>
            </a:r>
          </a:p>
          <a:p>
            <a:pPr marL="0" indent="0">
              <a:buNone/>
            </a:pPr>
            <a:r>
              <a:rPr lang="en-US" sz="2000">
                <a:solidFill>
                  <a:schemeClr val="bg1"/>
                </a:solidFill>
                <a:latin typeface="Segoe UI" panose="020B0502040204020203" pitchFamily="34" charset="0"/>
                <a:cs typeface="Segoe UI" panose="020B0502040204020203" pitchFamily="34" charset="0"/>
              </a:rPr>
              <a:t>When you neglect to automate core business processes and then cover it up with people, you ensure long-term unprofitability and engender a culture that undermines long term success. </a:t>
            </a:r>
          </a:p>
          <a:p>
            <a:pPr marL="0" indent="0">
              <a:buNone/>
            </a:pPr>
            <a:r>
              <a:rPr lang="en-US" sz="2000">
                <a:solidFill>
                  <a:schemeClr val="bg1"/>
                </a:solidFill>
                <a:latin typeface="Segoe UI" panose="020B0502040204020203" pitchFamily="34" charset="0"/>
                <a:cs typeface="Segoe UI" panose="020B0502040204020203" pitchFamily="34" charset="0"/>
              </a:rPr>
              <a:t>Solve problems through automation, and then add people to push sales and service performance over the top, not to provide the basic function.</a:t>
            </a:r>
          </a:p>
          <a:p>
            <a:endParaRPr lang="en-US"/>
          </a:p>
        </p:txBody>
      </p:sp>
      <p:sp>
        <p:nvSpPr>
          <p:cNvPr id="5" name="Rectangle 4">
            <a:extLst>
              <a:ext uri="{FF2B5EF4-FFF2-40B4-BE49-F238E27FC236}">
                <a16:creationId xmlns:a16="http://schemas.microsoft.com/office/drawing/2014/main" id="{1631C95D-15BA-4B77-A98B-ACAEC3D26366}"/>
              </a:ext>
            </a:extLst>
          </p:cNvPr>
          <p:cNvSpPr/>
          <p:nvPr/>
        </p:nvSpPr>
        <p:spPr>
          <a:xfrm>
            <a:off x="377393" y="5724205"/>
            <a:ext cx="5589564" cy="542952"/>
          </a:xfrm>
          <a:prstGeom prst="rect">
            <a:avLst/>
          </a:prstGeom>
          <a:solidFill>
            <a:srgbClr val="28B5AA"/>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a:latin typeface="Segoe UI" panose="020B0502040204020203" pitchFamily="34" charset="0"/>
                <a:cs typeface="Segoe UI" panose="020B0502040204020203" pitchFamily="34" charset="0"/>
              </a:rPr>
              <a:t> Make test environment as close to real environment as possible.</a:t>
            </a:r>
          </a:p>
          <a:p>
            <a:pPr algn="ctr"/>
            <a:r>
              <a:rPr lang="en-US" sz="1400">
                <a:latin typeface="Segoe UI" panose="020B0502040204020203" pitchFamily="34" charset="0"/>
                <a:cs typeface="Segoe UI" panose="020B0502040204020203" pitchFamily="34" charset="0"/>
              </a:rPr>
              <a:t>Don’t forget to test Hardware Station, printing, </a:t>
            </a:r>
            <a:r>
              <a:rPr lang="en-US" sz="1400" err="1">
                <a:latin typeface="Segoe UI" panose="020B0502040204020203" pitchFamily="34" charset="0"/>
                <a:cs typeface="Segoe UI" panose="020B0502040204020203" pitchFamily="34" charset="0"/>
              </a:rPr>
              <a:t>etc</a:t>
            </a:r>
            <a:r>
              <a:rPr lang="en-US" sz="1400">
                <a:latin typeface="Segoe UI" panose="020B0502040204020203" pitchFamily="34" charset="0"/>
                <a:cs typeface="Segoe UI" panose="020B0502040204020203" pitchFamily="34" charset="0"/>
              </a:rPr>
              <a:t>…</a:t>
            </a:r>
          </a:p>
        </p:txBody>
      </p:sp>
      <p:pic>
        <p:nvPicPr>
          <p:cNvPr id="6" name="Picture 5">
            <a:extLst>
              <a:ext uri="{FF2B5EF4-FFF2-40B4-BE49-F238E27FC236}">
                <a16:creationId xmlns:a16="http://schemas.microsoft.com/office/drawing/2014/main" id="{0573A9F7-6384-4EA0-853E-6ADF81A569EE}"/>
              </a:ext>
            </a:extLst>
          </p:cNvPr>
          <p:cNvPicPr>
            <a:picLocks noChangeAspect="1"/>
          </p:cNvPicPr>
          <p:nvPr/>
        </p:nvPicPr>
        <p:blipFill>
          <a:blip r:embed="rId3"/>
          <a:stretch>
            <a:fillRect/>
          </a:stretch>
        </p:blipFill>
        <p:spPr>
          <a:xfrm>
            <a:off x="241028" y="5530738"/>
            <a:ext cx="386934" cy="386934"/>
          </a:xfrm>
          <a:prstGeom prst="rect">
            <a:avLst/>
          </a:prstGeom>
        </p:spPr>
      </p:pic>
      <p:pic>
        <p:nvPicPr>
          <p:cNvPr id="12" name="Picture 11">
            <a:extLst>
              <a:ext uri="{FF2B5EF4-FFF2-40B4-BE49-F238E27FC236}">
                <a16:creationId xmlns:a16="http://schemas.microsoft.com/office/drawing/2014/main" id="{2362A1CF-92B6-4BE3-BB8C-E0DD75E00391}"/>
              </a:ext>
            </a:extLst>
          </p:cNvPr>
          <p:cNvPicPr>
            <a:picLocks noChangeAspect="1"/>
          </p:cNvPicPr>
          <p:nvPr/>
        </p:nvPicPr>
        <p:blipFill>
          <a:blip r:embed="rId4"/>
          <a:stretch>
            <a:fillRect/>
          </a:stretch>
        </p:blipFill>
        <p:spPr>
          <a:xfrm>
            <a:off x="434495" y="1903703"/>
            <a:ext cx="3554634" cy="3378042"/>
          </a:xfrm>
          <a:prstGeom prst="rect">
            <a:avLst/>
          </a:prstGeom>
        </p:spPr>
      </p:pic>
    </p:spTree>
    <p:extLst>
      <p:ext uri="{BB962C8B-B14F-4D97-AF65-F5344CB8AC3E}">
        <p14:creationId xmlns:p14="http://schemas.microsoft.com/office/powerpoint/2010/main" val="1916470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0E2CE-489C-34EF-7CD1-12FCD16476C6}"/>
              </a:ext>
            </a:extLst>
          </p:cNvPr>
          <p:cNvSpPr>
            <a:spLocks noGrp="1"/>
          </p:cNvSpPr>
          <p:nvPr>
            <p:ph type="title"/>
          </p:nvPr>
        </p:nvSpPr>
        <p:spPr/>
        <p:txBody>
          <a:bodyPr>
            <a:normAutofit fontScale="90000"/>
          </a:bodyPr>
          <a:lstStyle/>
          <a:p>
            <a:r>
              <a:rPr lang="en-US"/>
              <a:t>Cherry pick your first customers</a:t>
            </a:r>
            <a:endParaRPr lang="en-DE"/>
          </a:p>
        </p:txBody>
      </p:sp>
      <p:sp>
        <p:nvSpPr>
          <p:cNvPr id="6" name="Text Placeholder 5">
            <a:extLst>
              <a:ext uri="{FF2B5EF4-FFF2-40B4-BE49-F238E27FC236}">
                <a16:creationId xmlns:a16="http://schemas.microsoft.com/office/drawing/2014/main" id="{A3C9D9E7-9413-4A54-A851-FA8CA6E8E37F}"/>
              </a:ext>
            </a:extLst>
          </p:cNvPr>
          <p:cNvSpPr>
            <a:spLocks noGrp="1"/>
          </p:cNvSpPr>
          <p:nvPr>
            <p:ph type="body" sz="quarter" idx="10"/>
          </p:nvPr>
        </p:nvSpPr>
        <p:spPr>
          <a:xfrm>
            <a:off x="5473747" y="1195"/>
            <a:ext cx="5894387" cy="5064125"/>
          </a:xfrm>
          <a:prstGeom prst="rect">
            <a:avLst/>
          </a:prstGeom>
        </p:spPr>
        <p:txBody>
          <a:bodyPr/>
          <a:lstStyle/>
          <a:p>
            <a:endParaRPr lang="en-US"/>
          </a:p>
          <a:p>
            <a:endParaRPr lang="en-US"/>
          </a:p>
          <a:p>
            <a:endParaRPr lang="en-US"/>
          </a:p>
          <a:p>
            <a:r>
              <a:rPr lang="en-US" sz="2000" b="1">
                <a:solidFill>
                  <a:srgbClr val="F9878F"/>
                </a:solidFill>
                <a:latin typeface="Segoe UI" panose="020B0502040204020203" pitchFamily="34" charset="0"/>
                <a:cs typeface="Segoe UI" panose="020B0502040204020203" pitchFamily="34" charset="0"/>
              </a:rPr>
              <a:t>Cherry pick your customers</a:t>
            </a:r>
            <a:r>
              <a:rPr lang="en-US" sz="2000">
                <a:solidFill>
                  <a:schemeClr val="bg1"/>
                </a:solidFill>
                <a:latin typeface="Segoe UI" panose="020B0502040204020203" pitchFamily="34" charset="0"/>
                <a:cs typeface="Segoe UI" panose="020B0502040204020203" pitchFamily="34" charset="0"/>
              </a:rPr>
              <a:t>, focusing only on those that have the highest need and are the easiest to reach. </a:t>
            </a:r>
          </a:p>
          <a:p>
            <a:endParaRPr lang="en-US" sz="2000">
              <a:solidFill>
                <a:schemeClr val="bg1"/>
              </a:solidFill>
              <a:latin typeface="Segoe UI" panose="020B0502040204020203" pitchFamily="34" charset="0"/>
              <a:cs typeface="Segoe UI" panose="020B0502040204020203" pitchFamily="34" charset="0"/>
            </a:endParaRPr>
          </a:p>
          <a:p>
            <a:r>
              <a:rPr lang="en-US" sz="2000" b="1">
                <a:solidFill>
                  <a:srgbClr val="F9878F"/>
                </a:solidFill>
                <a:latin typeface="Segoe UI" panose="020B0502040204020203" pitchFamily="34" charset="0"/>
                <a:cs typeface="Segoe UI" panose="020B0502040204020203" pitchFamily="34" charset="0"/>
              </a:rPr>
              <a:t>Don’t chase the big, bad elephants </a:t>
            </a:r>
            <a:r>
              <a:rPr lang="en-US" sz="2000">
                <a:solidFill>
                  <a:schemeClr val="bg1"/>
                </a:solidFill>
                <a:latin typeface="Segoe UI" panose="020B0502040204020203" pitchFamily="34" charset="0"/>
                <a:cs typeface="Segoe UI" panose="020B0502040204020203" pitchFamily="34" charset="0"/>
              </a:rPr>
              <a:t>that need special features, requires a long sales cycle and has restrictive legal requirements. </a:t>
            </a:r>
          </a:p>
          <a:p>
            <a:endParaRPr lang="en-US"/>
          </a:p>
          <a:p>
            <a:endParaRPr lang="en-US"/>
          </a:p>
          <a:p>
            <a:endParaRPr lang="en-US"/>
          </a:p>
        </p:txBody>
      </p:sp>
      <p:pic>
        <p:nvPicPr>
          <p:cNvPr id="10" name="Picture Placeholder 9">
            <a:hlinkClick r:id="rId3" action="ppaction://hlinkfile"/>
            <a:extLst>
              <a:ext uri="{FF2B5EF4-FFF2-40B4-BE49-F238E27FC236}">
                <a16:creationId xmlns:a16="http://schemas.microsoft.com/office/drawing/2014/main" id="{B7EF8646-FEC8-4C3C-B7E3-AF0762F2B43B}"/>
              </a:ext>
            </a:extLst>
          </p:cNvPr>
          <p:cNvPicPr>
            <a:picLocks noGrp="1" noChangeAspect="1"/>
          </p:cNvPicPr>
          <p:nvPr>
            <p:ph type="pic" sz="quarter" idx="4294967295"/>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rcRect l="929" r="929"/>
          <a:stretch>
            <a:fillRect/>
          </a:stretch>
        </p:blipFill>
        <p:spPr>
          <a:xfrm>
            <a:off x="0" y="3368675"/>
            <a:ext cx="2581275" cy="2630488"/>
          </a:xfrm>
          <a:prstGeom prst="rect">
            <a:avLst/>
          </a:prstGeom>
        </p:spPr>
      </p:pic>
      <p:pic>
        <p:nvPicPr>
          <p:cNvPr id="12" name="Picture 11">
            <a:extLst>
              <a:ext uri="{FF2B5EF4-FFF2-40B4-BE49-F238E27FC236}">
                <a16:creationId xmlns:a16="http://schemas.microsoft.com/office/drawing/2014/main" id="{ECDDFFC0-8414-41E0-AC58-617CBD69774E}"/>
              </a:ext>
            </a:extLst>
          </p:cNvPr>
          <p:cNvPicPr>
            <a:picLocks noChangeAspect="1"/>
          </p:cNvPicPr>
          <p:nvPr/>
        </p:nvPicPr>
        <p:blipFill>
          <a:blip r:embed="rId6"/>
          <a:stretch>
            <a:fillRect/>
          </a:stretch>
        </p:blipFill>
        <p:spPr>
          <a:xfrm>
            <a:off x="-218118" y="836456"/>
            <a:ext cx="4361054" cy="4361054"/>
          </a:xfrm>
          <a:prstGeom prst="rect">
            <a:avLst/>
          </a:prstGeom>
        </p:spPr>
      </p:pic>
    </p:spTree>
    <p:extLst>
      <p:ext uri="{BB962C8B-B14F-4D97-AF65-F5344CB8AC3E}">
        <p14:creationId xmlns:p14="http://schemas.microsoft.com/office/powerpoint/2010/main" val="1151714273"/>
      </p:ext>
    </p:extLst>
  </p:cSld>
  <p:clrMapOvr>
    <a:masterClrMapping/>
  </p:clrMapOvr>
</p:sld>
</file>

<file path=ppt/theme/theme1.xml><?xml version="1.0" encoding="utf-8"?>
<a:theme xmlns:a="http://schemas.openxmlformats.org/drawingml/2006/main" name="Purpl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CE95A2B-0568-CC40-9C49-CC6F86C37A47}" vid="{AC40F60B-75F3-F44E-8321-ABB32CB6C71B}"/>
    </a:ext>
  </a:extLst>
</a:theme>
</file>

<file path=ppt/theme/theme2.xml><?xml version="1.0" encoding="utf-8"?>
<a:theme xmlns:a="http://schemas.openxmlformats.org/drawingml/2006/main" name="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CE95A2B-0568-CC40-9C49-CC6F86C37A47}" vid="{2DBFB3F2-0F6C-7042-A020-E5DB933C8AD6}"/>
    </a:ext>
  </a:extLst>
</a:theme>
</file>

<file path=ppt/theme/theme3.xml><?xml version="1.0" encoding="utf-8"?>
<a:theme xmlns:a="http://schemas.openxmlformats.org/drawingml/2006/main" name="Purple product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CE95A2B-0568-CC40-9C49-CC6F86C37A47}" vid="{0A792D8D-98DB-2A4F-8E1D-47899531A9FA}"/>
    </a:ext>
  </a:extLst>
</a:theme>
</file>

<file path=ppt/theme/theme4.xml><?xml version="1.0" encoding="utf-8"?>
<a:theme xmlns:a="http://schemas.openxmlformats.org/drawingml/2006/main" name="White product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CE95A2B-0568-CC40-9C49-CC6F86C37A47}" vid="{CC0754D0-6304-D143-BD32-63ED56FA9EE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70ed98d0-eded-4eb1-977d-5a790563bc0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0A98A4A7C6CD941951C85B97EAF02B9" ma:contentTypeVersion="17" ma:contentTypeDescription="Create a new document." ma:contentTypeScope="" ma:versionID="a152695e976b5d092288657765e1f0e9">
  <xsd:schema xmlns:xsd="http://www.w3.org/2001/XMLSchema" xmlns:xs="http://www.w3.org/2001/XMLSchema" xmlns:p="http://schemas.microsoft.com/office/2006/metadata/properties" xmlns:ns3="533ca9cd-c846-4cf0-bc3f-68bfcec8a069" xmlns:ns4="70ed98d0-eded-4eb1-977d-5a790563bc08" targetNamespace="http://schemas.microsoft.com/office/2006/metadata/properties" ma:root="true" ma:fieldsID="e1c6488f6534f11cda0b0167f67d5fc3" ns3:_="" ns4:_="">
    <xsd:import namespace="533ca9cd-c846-4cf0-bc3f-68bfcec8a069"/>
    <xsd:import namespace="70ed98d0-eded-4eb1-977d-5a790563bc0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3ca9cd-c846-4cf0-bc3f-68bfcec8a06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ed98d0-eded-4eb1-977d-5a790563bc0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DD61A0-9A00-4535-9ADD-45B1C406DF2F}">
  <ds:schemaRefs>
    <ds:schemaRef ds:uri="http://schemas.microsoft.com/sharepoint/v3/contenttype/forms"/>
  </ds:schemaRefs>
</ds:datastoreItem>
</file>

<file path=customXml/itemProps2.xml><?xml version="1.0" encoding="utf-8"?>
<ds:datastoreItem xmlns:ds="http://schemas.openxmlformats.org/officeDocument/2006/customXml" ds:itemID="{FD57A7F1-5E1F-453E-A92F-37B3E8CCB545}">
  <ds:schemaRefs>
    <ds:schemaRef ds:uri="533ca9cd-c846-4cf0-bc3f-68bfcec8a069"/>
    <ds:schemaRef ds:uri="http://schemas.microsoft.com/office/infopath/2007/PartnerControls"/>
    <ds:schemaRef ds:uri="http://schemas.microsoft.com/office/2006/documentManagement/types"/>
    <ds:schemaRef ds:uri="http://purl.org/dc/terms/"/>
    <ds:schemaRef ds:uri="http://www.w3.org/XML/1998/namespace"/>
    <ds:schemaRef ds:uri="http://schemas.microsoft.com/office/2006/metadata/properties"/>
    <ds:schemaRef ds:uri="http://schemas.openxmlformats.org/package/2006/metadata/core-properties"/>
    <ds:schemaRef ds:uri="70ed98d0-eded-4eb1-977d-5a790563bc08"/>
    <ds:schemaRef ds:uri="http://purl.org/dc/dcmitype/"/>
    <ds:schemaRef ds:uri="http://purl.org/dc/elements/1.1/"/>
  </ds:schemaRefs>
</ds:datastoreItem>
</file>

<file path=customXml/itemProps3.xml><?xml version="1.0" encoding="utf-8"?>
<ds:datastoreItem xmlns:ds="http://schemas.openxmlformats.org/officeDocument/2006/customXml" ds:itemID="{7BA9CA9B-F335-4942-9F9E-01F349BBFF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3ca9cd-c846-4cf0-bc3f-68bfcec8a069"/>
    <ds:schemaRef ds:uri="70ed98d0-eded-4eb1-977d-5a790563bc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LS Retail PowerPoint template 2022</Template>
  <TotalTime>11597</TotalTime>
  <Words>1838</Words>
  <Application>Microsoft Office PowerPoint</Application>
  <PresentationFormat>Widescreen</PresentationFormat>
  <Paragraphs>421</Paragraphs>
  <Slides>38</Slides>
  <Notes>36</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38</vt:i4>
      </vt:variant>
    </vt:vector>
  </HeadingPairs>
  <TitlesOfParts>
    <vt:vector size="50" baseType="lpstr">
      <vt:lpstr>Aptos</vt:lpstr>
      <vt:lpstr>Arial</vt:lpstr>
      <vt:lpstr>Bradley Hand ITC</vt:lpstr>
      <vt:lpstr>Calibri</vt:lpstr>
      <vt:lpstr>Segoe UI</vt:lpstr>
      <vt:lpstr>Segoe UI Black</vt:lpstr>
      <vt:lpstr>Segoe UI Semibold</vt:lpstr>
      <vt:lpstr>Symbol</vt:lpstr>
      <vt:lpstr>Purple slides</vt:lpstr>
      <vt:lpstr>White slides</vt:lpstr>
      <vt:lpstr>Purple product slides</vt:lpstr>
      <vt:lpstr>White product slides</vt:lpstr>
      <vt:lpstr>PowerPoint Presentation</vt:lpstr>
      <vt:lpstr>PowerPoint Presentation</vt:lpstr>
      <vt:lpstr>About the evergreen train</vt:lpstr>
      <vt:lpstr>PowerPoint Presentation</vt:lpstr>
      <vt:lpstr>PowerPoint Presentation</vt:lpstr>
      <vt:lpstr>Educate yourself</vt:lpstr>
      <vt:lpstr>Understand the support process </vt:lpstr>
      <vt:lpstr>Automation is your BEST friend</vt:lpstr>
      <vt:lpstr>Cherry pick your first customers</vt:lpstr>
      <vt:lpstr>Production Environment</vt:lpstr>
      <vt:lpstr>What is your support concept?</vt:lpstr>
      <vt:lpstr>Template database</vt:lpstr>
      <vt:lpstr>Get ready</vt:lpstr>
      <vt:lpstr>A stress-free go-live</vt:lpstr>
      <vt:lpstr>Onboarding with a new Customer</vt:lpstr>
      <vt:lpstr>Onboarding with On-Premise Customer </vt:lpstr>
      <vt:lpstr>Online or offline POS? </vt:lpstr>
      <vt:lpstr>Online POS </vt:lpstr>
      <vt:lpstr>PowerPoint Presentation</vt:lpstr>
      <vt:lpstr>PowerPoint Presentation</vt:lpstr>
      <vt:lpstr>Offline POS -  Web Repl. Using Azure Storage</vt:lpstr>
      <vt:lpstr>Offline POS history</vt:lpstr>
      <vt:lpstr>Offline POS history</vt:lpstr>
      <vt:lpstr>Offline POS history</vt:lpstr>
      <vt:lpstr>Offline POS history</vt:lpstr>
      <vt:lpstr>Before you start </vt:lpstr>
      <vt:lpstr>Head Office in LS Central SaaS</vt:lpstr>
      <vt:lpstr>Offline POS – how to set up? </vt:lpstr>
      <vt:lpstr>Offline POS using Azure Storage replication </vt:lpstr>
      <vt:lpstr>What do I need to do when a new update is released?​</vt:lpstr>
      <vt:lpstr>Maintenance and upgrades </vt:lpstr>
      <vt:lpstr>Important! </vt:lpstr>
      <vt:lpstr>Hardware Station online in SaaS - Https </vt:lpstr>
      <vt:lpstr>Application insight for telemetry </vt:lpstr>
      <vt:lpstr>Going to SaaS - how can we help you? </vt:lpstr>
      <vt:lpstr>PowerPoint Presentation</vt:lpstr>
      <vt:lpstr>Book a session with the Onboarding and CAP Team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variations and where to find them</dc:title>
  <dc:creator>Aðalbjörg Karlsdóttir</dc:creator>
  <cp:lastModifiedBy>Bjorn Jonsson</cp:lastModifiedBy>
  <cp:revision>12</cp:revision>
  <dcterms:created xsi:type="dcterms:W3CDTF">2022-08-12T09:15:29Z</dcterms:created>
  <dcterms:modified xsi:type="dcterms:W3CDTF">2025-02-13T17:25:09Z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0x01010080A98A4A7C6CD941951C85B97EAF02B9</vt:lpwstr>
  </property>
</Properties>
</file>