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1" r:id="rId5"/>
    <p:sldMasterId id="2147483668" r:id="rId6"/>
    <p:sldMasterId id="2147483692" r:id="rId7"/>
  </p:sldMasterIdLst>
  <p:notesMasterIdLst>
    <p:notesMasterId r:id="rId19"/>
  </p:notesMasterIdLst>
  <p:sldIdLst>
    <p:sldId id="286" r:id="rId8"/>
    <p:sldId id="280" r:id="rId9"/>
    <p:sldId id="290" r:id="rId10"/>
    <p:sldId id="291" r:id="rId11"/>
    <p:sldId id="292" r:id="rId12"/>
    <p:sldId id="293" r:id="rId13"/>
    <p:sldId id="294" r:id="rId14"/>
    <p:sldId id="297" r:id="rId15"/>
    <p:sldId id="295" r:id="rId16"/>
    <p:sldId id="299" r:id="rId17"/>
    <p:sldId id="257" r:id="rId18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717138E-E308-C940-A345-391241ED4264}">
          <p14:sldIdLst>
            <p14:sldId id="286"/>
            <p14:sldId id="280"/>
            <p14:sldId id="290"/>
            <p14:sldId id="291"/>
            <p14:sldId id="292"/>
            <p14:sldId id="293"/>
            <p14:sldId id="294"/>
            <p14:sldId id="297"/>
            <p14:sldId id="295"/>
            <p14:sldId id="299"/>
            <p14:sldId id="257"/>
          </p14:sldIdLst>
        </p14:section>
        <p14:section name="Logos/Graphics/icons" id="{BCA7F062-8348-B443-A70D-D066310A6DEE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3133"/>
    <a:srgbClr val="29B4A9"/>
    <a:srgbClr val="943267"/>
    <a:srgbClr val="361D5C"/>
    <a:srgbClr val="F6C36F"/>
    <a:srgbClr val="138890"/>
    <a:srgbClr val="F6C370"/>
    <a:srgbClr val="1D2526"/>
    <a:srgbClr val="200C3B"/>
    <a:srgbClr val="F053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3807" autoAdjust="0"/>
  </p:normalViewPr>
  <p:slideViewPr>
    <p:cSldViewPr snapToGrid="0">
      <p:cViewPr varScale="1">
        <p:scale>
          <a:sx n="72" d="100"/>
          <a:sy n="72" d="100"/>
        </p:scale>
        <p:origin x="203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8F2E6D-8CBA-4535-B53E-777C1594B8AB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A0FB03-3834-496A-961C-3601588D4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963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0FB03-3834-496A-961C-3601588D45E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671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0FB03-3834-496A-961C-3601588D45E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63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0FB03-3834-496A-961C-3601588D45E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317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0FB03-3834-496A-961C-3601588D45E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010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0FB03-3834-496A-961C-3601588D45E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552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0FB03-3834-496A-961C-3601588D45E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613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0FB03-3834-496A-961C-3601588D45E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267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0FB03-3834-496A-961C-3601588D45E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7656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0FB03-3834-496A-961C-3601588D45E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550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 Americas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businesscard, clipart, night sky&#10;&#10;Description automatically generated">
            <a:extLst>
              <a:ext uri="{FF2B5EF4-FFF2-40B4-BE49-F238E27FC236}">
                <a16:creationId xmlns:a16="http://schemas.microsoft.com/office/drawing/2014/main" id="{6F197DC0-486F-CC31-3105-2A81E6942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lant&#10;&#10;Description automatically generated">
            <a:extLst>
              <a:ext uri="{FF2B5EF4-FFF2-40B4-BE49-F238E27FC236}">
                <a16:creationId xmlns:a16="http://schemas.microsoft.com/office/drawing/2014/main" id="{95047B18-B6E7-CE3B-68C0-7FC26C7ECF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77169" y="1672868"/>
            <a:ext cx="7237662" cy="99637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Questions?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16723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304DACF-ED66-F1B5-AAE6-E44BBEFB5A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9202A20-7D0B-5A95-85F9-728E31A5B91D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44417C1-BC33-E05B-260F-2C36DD041268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008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972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815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301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083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727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88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8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 Americas 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80B7EA1-56DF-24B2-B7FF-101FF8D369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5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172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502962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6398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7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1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 Americas 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31786237-12BD-CFC0-3122-C36B8C3A94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306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600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099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39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576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38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43526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066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872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779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7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3DE4396-BD71-6742-8668-C5B0CF8749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7301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42596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275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9600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71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640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496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330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814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770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19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D7EE4826-6D5A-6FC9-DA55-8B2023A656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062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993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780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620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249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346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776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37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5862B64A-B63E-39D0-C51C-4B93F0BB91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00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263F041-C938-2CFB-8B68-AB5C957292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13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14C5290-BA48-0D35-6945-40ED5A352E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967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riding a horse&#10;&#10;Description automatically generated with medium confidence">
            <a:extLst>
              <a:ext uri="{FF2B5EF4-FFF2-40B4-BE49-F238E27FC236}">
                <a16:creationId xmlns:a16="http://schemas.microsoft.com/office/drawing/2014/main" id="{1C6D7FF8-63E8-B556-2086-E699FE6D1A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335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3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image" Target="../media/image14.sv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28.xml"/><Relationship Id="rId16" Type="http://schemas.openxmlformats.org/officeDocument/2006/relationships/theme" Target="../theme/theme3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image" Target="../media/image18.sv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image" Target="../media/image17.png"/><Relationship Id="rId2" Type="http://schemas.openxmlformats.org/officeDocument/2006/relationships/slideLayout" Target="../slideLayouts/slideLayout43.xml"/><Relationship Id="rId16" Type="http://schemas.openxmlformats.org/officeDocument/2006/relationships/theme" Target="../theme/theme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16" r:id="rId2"/>
    <p:sldLayoutId id="2147483717" r:id="rId3"/>
    <p:sldLayoutId id="2147483666" r:id="rId4"/>
    <p:sldLayoutId id="2147483667" r:id="rId5"/>
    <p:sldLayoutId id="2147483691" r:id="rId6"/>
    <p:sldLayoutId id="2147483713" r:id="rId7"/>
    <p:sldLayoutId id="2147483714" r:id="rId8"/>
    <p:sldLayoutId id="2147483719" r:id="rId9"/>
    <p:sldLayoutId id="2147483718" r:id="rId10"/>
    <p:sldLayoutId id="2147483706" r:id="rId11"/>
    <p:sldLayoutId id="2147483660" r:id="rId12"/>
    <p:sldLayoutId id="2147483661" r:id="rId13"/>
    <p:sldLayoutId id="2147483662" r:id="rId14"/>
    <p:sldLayoutId id="2147483649" r:id="rId15"/>
    <p:sldLayoutId id="2147483664" r:id="rId16"/>
    <p:sldLayoutId id="2147483665" r:id="rId17"/>
    <p:sldLayoutId id="2147483650" r:id="rId18"/>
    <p:sldLayoutId id="2147483651" r:id="rId19"/>
    <p:sldLayoutId id="2147483663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69F154-45FA-B773-BDF7-BE175E07F61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5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707" r:id="rId5"/>
    <p:sldLayoutId id="2147483673" r:id="rId6"/>
    <p:sldLayoutId id="2147483674" r:id="rId7"/>
    <p:sldLayoutId id="2147483675" r:id="rId8"/>
    <p:sldLayoutId id="2147483676" r:id="rId9"/>
    <p:sldLayoutId id="2147483708" r:id="rId10"/>
    <p:sldLayoutId id="2147483677" r:id="rId11"/>
    <p:sldLayoutId id="2147483678" r:id="rId12"/>
    <p:sldLayoutId id="2147483679" r:id="rId13"/>
    <p:sldLayoutId id="2147483680" r:id="rId14"/>
    <p:sldLayoutId id="214748370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710" r:id="rId5"/>
    <p:sldLayoutId id="2147483697" r:id="rId6"/>
    <p:sldLayoutId id="2147483698" r:id="rId7"/>
    <p:sldLayoutId id="2147483699" r:id="rId8"/>
    <p:sldLayoutId id="2147483700" r:id="rId9"/>
    <p:sldLayoutId id="2147483711" r:id="rId10"/>
    <p:sldLayoutId id="2147483701" r:id="rId11"/>
    <p:sldLayoutId id="2147483702" r:id="rId12"/>
    <p:sldLayoutId id="2147483703" r:id="rId13"/>
    <p:sldLayoutId id="2147483704" r:id="rId14"/>
    <p:sldLayoutId id="214748371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14560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DFF2D-0222-4CA1-9C53-F23079D7D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0" y="488601"/>
            <a:ext cx="10798765" cy="588637"/>
          </a:xfrm>
        </p:spPr>
        <p:txBody>
          <a:bodyPr>
            <a:normAutofit fontScale="90000"/>
          </a:bodyPr>
          <a:lstStyle/>
          <a:p>
            <a:pPr>
              <a:spcBef>
                <a:spcPts val="1000"/>
              </a:spcBef>
            </a:pPr>
            <a:r>
              <a:rPr lang="en-US">
                <a:latin typeface="Segoe UI"/>
                <a:cs typeface="Segoe UI"/>
              </a:rPr>
              <a:t>Posting Challenges</a:t>
            </a:r>
            <a:br>
              <a:rPr lang="en-US" sz="3600">
                <a:latin typeface="Segoe UI"/>
                <a:cs typeface="Segoe UI"/>
              </a:rPr>
            </a:b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522F07-5F85-4B1B-89D2-89CA0E0122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5187226" cy="4673600"/>
          </a:xfrm>
        </p:spPr>
        <p:txBody>
          <a:bodyPr lIns="91440" tIns="45720" rIns="91440" bIns="45720" anchor="t"/>
          <a:lstStyle/>
          <a:p>
            <a:r>
              <a:rPr lang="en-US" sz="2400" dirty="0">
                <a:latin typeface="Segoe UI"/>
                <a:cs typeface="Segoe UI"/>
              </a:rPr>
              <a:t>Utilize the 24-hour window</a:t>
            </a:r>
          </a:p>
          <a:p>
            <a:r>
              <a:rPr lang="en-US" sz="2400" dirty="0">
                <a:latin typeface="Segoe UI"/>
                <a:cs typeface="Segoe UI"/>
              </a:rPr>
              <a:t>Statement Posting</a:t>
            </a:r>
          </a:p>
          <a:p>
            <a:r>
              <a:rPr lang="en-US" sz="2400" dirty="0">
                <a:latin typeface="Segoe UI"/>
                <a:cs typeface="Segoe UI"/>
              </a:rPr>
              <a:t>Automating postings of Transfer Orders</a:t>
            </a:r>
          </a:p>
          <a:p>
            <a:r>
              <a:rPr lang="en-US" sz="2400" dirty="0"/>
              <a:t>Ecommerce</a:t>
            </a:r>
          </a:p>
          <a:p>
            <a:pPr lvl="1"/>
            <a:r>
              <a:rPr lang="en-US" sz="2000" dirty="0">
                <a:latin typeface="Segoe UI"/>
                <a:cs typeface="Segoe UI"/>
              </a:rPr>
              <a:t>Customer Orders and Sales Orders</a:t>
            </a:r>
          </a:p>
          <a:p>
            <a:r>
              <a:rPr lang="en-US" sz="2400" dirty="0">
                <a:latin typeface="Segoe UI"/>
                <a:cs typeface="Segoe UI"/>
              </a:rPr>
              <a:t>Replenishment</a:t>
            </a:r>
          </a:p>
          <a:p>
            <a:r>
              <a:rPr lang="en-US" sz="2400" dirty="0">
                <a:latin typeface="Segoe UI"/>
                <a:cs typeface="Segoe UI"/>
              </a:rPr>
              <a:t>SaaS Environment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72E892-4D3F-1CCF-EEB7-0780310AA8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605" r="26605"/>
          <a:stretch/>
        </p:blipFill>
        <p:spPr>
          <a:xfrm>
            <a:off x="5795320" y="1078299"/>
            <a:ext cx="5075932" cy="5075932"/>
          </a:xfrm>
          <a:custGeom>
            <a:avLst/>
            <a:gdLst>
              <a:gd name="connsiteX0" fmla="*/ 755008 w 4529959"/>
              <a:gd name="connsiteY0" fmla="*/ 0 h 4529959"/>
              <a:gd name="connsiteX1" fmla="*/ 4529959 w 4529959"/>
              <a:gd name="connsiteY1" fmla="*/ 0 h 4529959"/>
              <a:gd name="connsiteX2" fmla="*/ 4529959 w 4529959"/>
              <a:gd name="connsiteY2" fmla="*/ 3774951 h 4529959"/>
              <a:gd name="connsiteX3" fmla="*/ 3774951 w 4529959"/>
              <a:gd name="connsiteY3" fmla="*/ 4529959 h 4529959"/>
              <a:gd name="connsiteX4" fmla="*/ 0 w 4529959"/>
              <a:gd name="connsiteY4" fmla="*/ 4529959 h 4529959"/>
              <a:gd name="connsiteX5" fmla="*/ 0 w 4529959"/>
              <a:gd name="connsiteY5" fmla="*/ 755008 h 4529959"/>
              <a:gd name="connsiteX6" fmla="*/ 755008 w 4529959"/>
              <a:gd name="connsiteY6" fmla="*/ 0 h 4529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29959" h="4529959">
                <a:moveTo>
                  <a:pt x="755008" y="0"/>
                </a:moveTo>
                <a:lnTo>
                  <a:pt x="4529959" y="0"/>
                </a:lnTo>
                <a:lnTo>
                  <a:pt x="4529959" y="3774951"/>
                </a:lnTo>
                <a:cubicBezTo>
                  <a:pt x="4529959" y="4191930"/>
                  <a:pt x="4191930" y="4529959"/>
                  <a:pt x="3774951" y="4529959"/>
                </a:cubicBezTo>
                <a:lnTo>
                  <a:pt x="0" y="4529959"/>
                </a:lnTo>
                <a:lnTo>
                  <a:pt x="0" y="755008"/>
                </a:lnTo>
                <a:cubicBezTo>
                  <a:pt x="0" y="338029"/>
                  <a:pt x="338029" y="0"/>
                  <a:pt x="75500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57722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D063D3-9154-3EE8-CA98-9A4DC1437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881244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009549-6FFC-7F64-443B-84221FEF1DA7}"/>
              </a:ext>
            </a:extLst>
          </p:cNvPr>
          <p:cNvSpPr txBox="1"/>
          <p:nvPr/>
        </p:nvSpPr>
        <p:spPr>
          <a:xfrm>
            <a:off x="6576291" y="2706666"/>
            <a:ext cx="56157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Managing large implementations</a:t>
            </a:r>
            <a:endParaRPr lang="en-IS" sz="3600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AE9462-A33B-7D03-689B-A77DE8E3A872}"/>
              </a:ext>
            </a:extLst>
          </p:cNvPr>
          <p:cNvSpPr txBox="1"/>
          <p:nvPr/>
        </p:nvSpPr>
        <p:spPr>
          <a:xfrm>
            <a:off x="6795086" y="3910519"/>
            <a:ext cx="5265399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>
                <a:solidFill>
                  <a:srgbClr val="C6C2F5"/>
                </a:solidFill>
                <a:latin typeface="Segoe UI"/>
                <a:cs typeface="Segoe UI"/>
              </a:rPr>
              <a:t>Panel Discussion with our Consulting team</a:t>
            </a:r>
            <a:endParaRPr lang="en-IS" sz="2000">
              <a:solidFill>
                <a:srgbClr val="C6C2F5"/>
              </a:solidFill>
              <a:latin typeface="Segoe UI"/>
              <a:cs typeface="Segoe U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F3EE2F-5AF4-F3BE-4274-19904338FD5F}"/>
              </a:ext>
            </a:extLst>
          </p:cNvPr>
          <p:cNvSpPr txBox="1"/>
          <p:nvPr/>
        </p:nvSpPr>
        <p:spPr>
          <a:xfrm>
            <a:off x="7034210" y="4696334"/>
            <a:ext cx="40678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Dav</a:t>
            </a:r>
            <a:r>
              <a:rPr lang="en-US" b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e Barrans 	</a:t>
            </a:r>
            <a:r>
              <a:rPr lang="en-US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Solution Architect</a:t>
            </a:r>
          </a:p>
          <a:p>
            <a:r>
              <a:rPr lang="en-US" b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Kathryn White 	</a:t>
            </a:r>
            <a:r>
              <a:rPr lang="en-US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Solution Architect</a:t>
            </a:r>
          </a:p>
          <a:p>
            <a:r>
              <a:rPr lang="en-US" b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Omair Zuberi 	</a:t>
            </a:r>
            <a:r>
              <a:rPr lang="en-US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Solution Architect</a:t>
            </a:r>
          </a:p>
          <a:p>
            <a:r>
              <a:rPr lang="en-US" b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Andrew Harris 	</a:t>
            </a:r>
            <a:r>
              <a:rPr lang="en-US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Project Manager</a:t>
            </a:r>
          </a:p>
          <a:p>
            <a:r>
              <a:rPr lang="en-US" b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Najib Zaman 	</a:t>
            </a:r>
            <a:r>
              <a:rPr lang="en-US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Project Manager</a:t>
            </a:r>
            <a:endParaRPr lang="en-IS">
              <a:solidFill>
                <a:srgbClr val="C6C2F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985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DFF2D-0222-4CA1-9C53-F23079D7D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How to Manage Large Implementations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522F07-5F85-4B1B-89D2-89CA0E0122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6074364" cy="4673600"/>
          </a:xfrm>
        </p:spPr>
        <p:txBody>
          <a:bodyPr lIns="91440" tIns="45720" rIns="91440" bIns="45720" anchor="t"/>
          <a:lstStyle/>
          <a:p>
            <a:pPr marL="0" indent="0" rtl="0">
              <a:buNone/>
            </a:pPr>
            <a:r>
              <a:rPr lang="en-US" sz="2400" dirty="0">
                <a:latin typeface="Segoe UI"/>
                <a:cs typeface="Segoe UI"/>
              </a:rPr>
              <a:t>I</a:t>
            </a:r>
            <a:r>
              <a:rPr lang="en-US" sz="2400" dirty="0">
                <a:effectLst/>
                <a:latin typeface="Segoe UI"/>
                <a:cs typeface="Segoe UI"/>
              </a:rPr>
              <a:t>n this session we will explore topics including:</a:t>
            </a:r>
          </a:p>
          <a:p>
            <a:r>
              <a:rPr lang="en-US" sz="2400" dirty="0">
                <a:latin typeface="Segoe UI"/>
                <a:cs typeface="Segoe UI"/>
              </a:rPr>
              <a:t>Challenges and potential bottlenecks encountered in big implementations</a:t>
            </a:r>
          </a:p>
          <a:p>
            <a:r>
              <a:rPr lang="en-US" sz="2400" dirty="0">
                <a:latin typeface="Segoe UI"/>
                <a:cs typeface="Segoe UI"/>
              </a:rPr>
              <a:t>Planning/Implementation/UAT</a:t>
            </a:r>
          </a:p>
          <a:p>
            <a:r>
              <a:rPr lang="en-US" sz="2400" dirty="0">
                <a:latin typeface="Segoe UI"/>
                <a:cs typeface="Segoe UI"/>
              </a:rPr>
              <a:t>Training, Rollout and Post Go-Live</a:t>
            </a:r>
          </a:p>
          <a:p>
            <a:r>
              <a:rPr lang="en-US" sz="2400" dirty="0">
                <a:latin typeface="Segoe UI"/>
                <a:cs typeface="Segoe UI"/>
              </a:rPr>
              <a:t>Considerations specific to SaaS implementations</a:t>
            </a:r>
          </a:p>
          <a:p>
            <a:r>
              <a:rPr lang="en-US" sz="2400" dirty="0">
                <a:latin typeface="Segoe UI"/>
                <a:cs typeface="Segoe UI"/>
              </a:rPr>
              <a:t>Posting challenges and utilizing the 24-hour window</a:t>
            </a:r>
          </a:p>
          <a:p>
            <a:pPr marL="0" indent="0">
              <a:buNone/>
            </a:pPr>
            <a:endParaRPr lang="en-US" sz="2400" dirty="0">
              <a:latin typeface="Segoe UI"/>
              <a:cs typeface="Segoe U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D9B6FC-CD6B-C7F4-3A1A-38E83B103A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6" t="17760" r="5906" b="2272"/>
          <a:stretch/>
        </p:blipFill>
        <p:spPr>
          <a:xfrm>
            <a:off x="6625140" y="1168838"/>
            <a:ext cx="4826877" cy="4826877"/>
          </a:xfrm>
          <a:custGeom>
            <a:avLst/>
            <a:gdLst>
              <a:gd name="connsiteX0" fmla="*/ 755008 w 4529959"/>
              <a:gd name="connsiteY0" fmla="*/ 0 h 4529959"/>
              <a:gd name="connsiteX1" fmla="*/ 4529959 w 4529959"/>
              <a:gd name="connsiteY1" fmla="*/ 0 h 4529959"/>
              <a:gd name="connsiteX2" fmla="*/ 4529959 w 4529959"/>
              <a:gd name="connsiteY2" fmla="*/ 3774951 h 4529959"/>
              <a:gd name="connsiteX3" fmla="*/ 3774951 w 4529959"/>
              <a:gd name="connsiteY3" fmla="*/ 4529959 h 4529959"/>
              <a:gd name="connsiteX4" fmla="*/ 0 w 4529959"/>
              <a:gd name="connsiteY4" fmla="*/ 4529959 h 4529959"/>
              <a:gd name="connsiteX5" fmla="*/ 0 w 4529959"/>
              <a:gd name="connsiteY5" fmla="*/ 755008 h 4529959"/>
              <a:gd name="connsiteX6" fmla="*/ 755008 w 4529959"/>
              <a:gd name="connsiteY6" fmla="*/ 0 h 4529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29959" h="4529959">
                <a:moveTo>
                  <a:pt x="755008" y="0"/>
                </a:moveTo>
                <a:lnTo>
                  <a:pt x="4529959" y="0"/>
                </a:lnTo>
                <a:lnTo>
                  <a:pt x="4529959" y="3774951"/>
                </a:lnTo>
                <a:cubicBezTo>
                  <a:pt x="4529959" y="4191930"/>
                  <a:pt x="4191930" y="4529959"/>
                  <a:pt x="3774951" y="4529959"/>
                </a:cubicBezTo>
                <a:lnTo>
                  <a:pt x="0" y="4529959"/>
                </a:lnTo>
                <a:lnTo>
                  <a:pt x="0" y="755008"/>
                </a:lnTo>
                <a:cubicBezTo>
                  <a:pt x="0" y="338029"/>
                  <a:pt x="338029" y="0"/>
                  <a:pt x="75500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85791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DFF2D-0222-4CA1-9C53-F23079D7D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Challenges and Potential Bottlenecks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522F07-5F85-4B1B-89D2-89CA0E0122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6046654" cy="4673600"/>
          </a:xfrm>
        </p:spPr>
        <p:txBody>
          <a:bodyPr lIns="91440" tIns="45720" rIns="91440" bIns="45720" anchor="t"/>
          <a:lstStyle/>
          <a:p>
            <a:r>
              <a:rPr lang="en-US" sz="2400" dirty="0"/>
              <a:t>Complexity</a:t>
            </a:r>
          </a:p>
          <a:p>
            <a:pPr lvl="1"/>
            <a:r>
              <a:rPr lang="en-US" sz="2000" dirty="0"/>
              <a:t>Organizational structure</a:t>
            </a:r>
          </a:p>
          <a:p>
            <a:pPr lvl="1"/>
            <a:r>
              <a:rPr lang="en-US" sz="2000" dirty="0"/>
              <a:t>Functional areas and modules involved</a:t>
            </a:r>
          </a:p>
          <a:p>
            <a:r>
              <a:rPr lang="en-US" sz="2400" dirty="0">
                <a:latin typeface="Segoe UI"/>
                <a:cs typeface="Segoe UI"/>
              </a:rPr>
              <a:t>Interdependency</a:t>
            </a:r>
          </a:p>
          <a:p>
            <a:pPr lvl="1"/>
            <a:r>
              <a:rPr lang="en-US" sz="2000" dirty="0">
                <a:latin typeface="Segoe UI"/>
                <a:cs typeface="Segoe UI"/>
              </a:rPr>
              <a:t>Third Parties and Extensions</a:t>
            </a:r>
          </a:p>
          <a:p>
            <a:pPr lvl="1"/>
            <a:r>
              <a:rPr lang="en-US" sz="2000" dirty="0">
                <a:latin typeface="Segoe UI"/>
                <a:cs typeface="Segoe UI"/>
              </a:rPr>
              <a:t>Ecommerce</a:t>
            </a:r>
          </a:p>
          <a:p>
            <a:r>
              <a:rPr lang="en-US" sz="2400" dirty="0">
                <a:latin typeface="Segoe UI"/>
                <a:cs typeface="Segoe UI"/>
              </a:rPr>
              <a:t>Ever-changing requirements</a:t>
            </a:r>
          </a:p>
          <a:p>
            <a:r>
              <a:rPr lang="en-US" sz="2400" dirty="0">
                <a:latin typeface="Segoe UI"/>
                <a:cs typeface="Segoe UI"/>
              </a:rPr>
              <a:t>Defining responsibility within the project team</a:t>
            </a:r>
          </a:p>
          <a:p>
            <a:endParaRPr lang="en-US" sz="2000" dirty="0">
              <a:latin typeface="Segoe UI"/>
              <a:cs typeface="Segoe UI"/>
            </a:endParaRPr>
          </a:p>
          <a:p>
            <a:endParaRPr lang="en-US" sz="2400" dirty="0">
              <a:latin typeface="Segoe UI"/>
              <a:cs typeface="Segoe U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975C19-DF3D-4889-81E5-3E99CCA151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115" r="14115"/>
          <a:stretch/>
        </p:blipFill>
        <p:spPr>
          <a:xfrm>
            <a:off x="6586648" y="1141778"/>
            <a:ext cx="4826877" cy="4826877"/>
          </a:xfrm>
          <a:custGeom>
            <a:avLst/>
            <a:gdLst>
              <a:gd name="connsiteX0" fmla="*/ 755008 w 4529959"/>
              <a:gd name="connsiteY0" fmla="*/ 0 h 4529959"/>
              <a:gd name="connsiteX1" fmla="*/ 4529959 w 4529959"/>
              <a:gd name="connsiteY1" fmla="*/ 0 h 4529959"/>
              <a:gd name="connsiteX2" fmla="*/ 4529959 w 4529959"/>
              <a:gd name="connsiteY2" fmla="*/ 3774951 h 4529959"/>
              <a:gd name="connsiteX3" fmla="*/ 3774951 w 4529959"/>
              <a:gd name="connsiteY3" fmla="*/ 4529959 h 4529959"/>
              <a:gd name="connsiteX4" fmla="*/ 0 w 4529959"/>
              <a:gd name="connsiteY4" fmla="*/ 4529959 h 4529959"/>
              <a:gd name="connsiteX5" fmla="*/ 0 w 4529959"/>
              <a:gd name="connsiteY5" fmla="*/ 755008 h 4529959"/>
              <a:gd name="connsiteX6" fmla="*/ 755008 w 4529959"/>
              <a:gd name="connsiteY6" fmla="*/ 0 h 4529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29959" h="4529959">
                <a:moveTo>
                  <a:pt x="755008" y="0"/>
                </a:moveTo>
                <a:lnTo>
                  <a:pt x="4529959" y="0"/>
                </a:lnTo>
                <a:lnTo>
                  <a:pt x="4529959" y="3774951"/>
                </a:lnTo>
                <a:cubicBezTo>
                  <a:pt x="4529959" y="4191930"/>
                  <a:pt x="4191930" y="4529959"/>
                  <a:pt x="3774951" y="4529959"/>
                </a:cubicBezTo>
                <a:lnTo>
                  <a:pt x="0" y="4529959"/>
                </a:lnTo>
                <a:lnTo>
                  <a:pt x="0" y="755008"/>
                </a:lnTo>
                <a:cubicBezTo>
                  <a:pt x="0" y="338029"/>
                  <a:pt x="338029" y="0"/>
                  <a:pt x="75500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34124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DFF2D-0222-4CA1-9C53-F23079D7D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Planning Phase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522F07-5F85-4B1B-89D2-89CA0E0122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6005091" cy="4673600"/>
          </a:xfrm>
        </p:spPr>
        <p:txBody>
          <a:bodyPr lIns="91440" tIns="45720" rIns="91440" bIns="45720" anchor="t"/>
          <a:lstStyle/>
          <a:p>
            <a:r>
              <a:rPr lang="en-US" sz="2400" dirty="0">
                <a:latin typeface="Segoe UI"/>
                <a:cs typeface="Segoe UI"/>
              </a:rPr>
              <a:t>Identify goals &amp; value statements</a:t>
            </a:r>
          </a:p>
          <a:p>
            <a:r>
              <a:rPr lang="en-US" sz="2400" dirty="0">
                <a:latin typeface="Segoe UI"/>
                <a:cs typeface="Segoe UI"/>
              </a:rPr>
              <a:t>Designate the leader &amp; recruit the team</a:t>
            </a:r>
          </a:p>
          <a:p>
            <a:r>
              <a:rPr lang="en-US" sz="2400" dirty="0">
                <a:latin typeface="Segoe UI"/>
                <a:cs typeface="Segoe UI"/>
              </a:rPr>
              <a:t>Define requirements and limit scope</a:t>
            </a:r>
          </a:p>
          <a:p>
            <a:r>
              <a:rPr lang="en-US" sz="2400" dirty="0">
                <a:latin typeface="Segoe UI"/>
                <a:cs typeface="Segoe UI"/>
              </a:rPr>
              <a:t>Limit customization where possible</a:t>
            </a:r>
          </a:p>
          <a:p>
            <a:r>
              <a:rPr lang="en-US" sz="2400" dirty="0">
                <a:latin typeface="Segoe UI"/>
                <a:cs typeface="Segoe UI"/>
              </a:rPr>
              <a:t>Change processes not software if possible</a:t>
            </a:r>
          </a:p>
          <a:p>
            <a:r>
              <a:rPr lang="en-US" sz="2400" dirty="0">
                <a:latin typeface="Segoe UI"/>
                <a:cs typeface="Segoe UI"/>
              </a:rPr>
              <a:t>Plan for phases based on desired Go Live timeline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0A759E-3B48-CC01-DDC2-BDBFE09387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632" r="16632"/>
          <a:stretch/>
        </p:blipFill>
        <p:spPr>
          <a:xfrm>
            <a:off x="6625140" y="1168838"/>
            <a:ext cx="4826877" cy="4826877"/>
          </a:xfrm>
          <a:custGeom>
            <a:avLst/>
            <a:gdLst>
              <a:gd name="connsiteX0" fmla="*/ 755008 w 4529959"/>
              <a:gd name="connsiteY0" fmla="*/ 0 h 4529959"/>
              <a:gd name="connsiteX1" fmla="*/ 4529959 w 4529959"/>
              <a:gd name="connsiteY1" fmla="*/ 0 h 4529959"/>
              <a:gd name="connsiteX2" fmla="*/ 4529959 w 4529959"/>
              <a:gd name="connsiteY2" fmla="*/ 3774951 h 4529959"/>
              <a:gd name="connsiteX3" fmla="*/ 3774951 w 4529959"/>
              <a:gd name="connsiteY3" fmla="*/ 4529959 h 4529959"/>
              <a:gd name="connsiteX4" fmla="*/ 0 w 4529959"/>
              <a:gd name="connsiteY4" fmla="*/ 4529959 h 4529959"/>
              <a:gd name="connsiteX5" fmla="*/ 0 w 4529959"/>
              <a:gd name="connsiteY5" fmla="*/ 755008 h 4529959"/>
              <a:gd name="connsiteX6" fmla="*/ 755008 w 4529959"/>
              <a:gd name="connsiteY6" fmla="*/ 0 h 4529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29959" h="4529959">
                <a:moveTo>
                  <a:pt x="755008" y="0"/>
                </a:moveTo>
                <a:lnTo>
                  <a:pt x="4529959" y="0"/>
                </a:lnTo>
                <a:lnTo>
                  <a:pt x="4529959" y="3774951"/>
                </a:lnTo>
                <a:cubicBezTo>
                  <a:pt x="4529959" y="4191930"/>
                  <a:pt x="4191930" y="4529959"/>
                  <a:pt x="3774951" y="4529959"/>
                </a:cubicBezTo>
                <a:lnTo>
                  <a:pt x="0" y="4529959"/>
                </a:lnTo>
                <a:lnTo>
                  <a:pt x="0" y="755008"/>
                </a:lnTo>
                <a:cubicBezTo>
                  <a:pt x="0" y="338029"/>
                  <a:pt x="338029" y="0"/>
                  <a:pt x="75500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87050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DFF2D-0222-4CA1-9C53-F23079D7D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Implementation Phase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522F07-5F85-4B1B-89D2-89CA0E0122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 sz="2400" dirty="0">
                <a:latin typeface="Segoe UI"/>
                <a:cs typeface="Segoe UI"/>
              </a:rPr>
              <a:t>Manage Risks: cost, time, quality</a:t>
            </a:r>
          </a:p>
          <a:p>
            <a:r>
              <a:rPr lang="en-US" sz="2400" dirty="0">
                <a:latin typeface="Segoe UI"/>
                <a:cs typeface="Segoe UI"/>
              </a:rPr>
              <a:t>Record key decisions</a:t>
            </a:r>
          </a:p>
          <a:p>
            <a:r>
              <a:rPr lang="en-US" sz="2400" dirty="0">
                <a:latin typeface="Segoe UI"/>
                <a:cs typeface="Segoe UI"/>
              </a:rPr>
              <a:t>Undertake regular touchpoints</a:t>
            </a:r>
          </a:p>
          <a:p>
            <a:r>
              <a:rPr lang="en-US" sz="2400" dirty="0">
                <a:latin typeface="Segoe UI"/>
                <a:cs typeface="Segoe UI"/>
              </a:rPr>
              <a:t>Review Project Plan regularly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17AC24-0059-24D5-D672-33962D413B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899" r="13899"/>
          <a:stretch/>
        </p:blipFill>
        <p:spPr>
          <a:xfrm>
            <a:off x="6625140" y="1168838"/>
            <a:ext cx="4826877" cy="4826877"/>
          </a:xfrm>
          <a:custGeom>
            <a:avLst/>
            <a:gdLst>
              <a:gd name="connsiteX0" fmla="*/ 755008 w 4529959"/>
              <a:gd name="connsiteY0" fmla="*/ 0 h 4529959"/>
              <a:gd name="connsiteX1" fmla="*/ 4529959 w 4529959"/>
              <a:gd name="connsiteY1" fmla="*/ 0 h 4529959"/>
              <a:gd name="connsiteX2" fmla="*/ 4529959 w 4529959"/>
              <a:gd name="connsiteY2" fmla="*/ 3774951 h 4529959"/>
              <a:gd name="connsiteX3" fmla="*/ 3774951 w 4529959"/>
              <a:gd name="connsiteY3" fmla="*/ 4529959 h 4529959"/>
              <a:gd name="connsiteX4" fmla="*/ 0 w 4529959"/>
              <a:gd name="connsiteY4" fmla="*/ 4529959 h 4529959"/>
              <a:gd name="connsiteX5" fmla="*/ 0 w 4529959"/>
              <a:gd name="connsiteY5" fmla="*/ 755008 h 4529959"/>
              <a:gd name="connsiteX6" fmla="*/ 755008 w 4529959"/>
              <a:gd name="connsiteY6" fmla="*/ 0 h 4529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29959" h="4529959">
                <a:moveTo>
                  <a:pt x="755008" y="0"/>
                </a:moveTo>
                <a:lnTo>
                  <a:pt x="4529959" y="0"/>
                </a:lnTo>
                <a:lnTo>
                  <a:pt x="4529959" y="3774951"/>
                </a:lnTo>
                <a:cubicBezTo>
                  <a:pt x="4529959" y="4191930"/>
                  <a:pt x="4191930" y="4529959"/>
                  <a:pt x="3774951" y="4529959"/>
                </a:cubicBezTo>
                <a:lnTo>
                  <a:pt x="0" y="4529959"/>
                </a:lnTo>
                <a:lnTo>
                  <a:pt x="0" y="755008"/>
                </a:lnTo>
                <a:cubicBezTo>
                  <a:pt x="0" y="338029"/>
                  <a:pt x="338029" y="0"/>
                  <a:pt x="75500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15990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DFF2D-0222-4CA1-9C53-F23079D7D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UAT Phase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522F07-5F85-4B1B-89D2-89CA0E0122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6129782" cy="4673600"/>
          </a:xfrm>
        </p:spPr>
        <p:txBody>
          <a:bodyPr lIns="91440" tIns="45720" rIns="91440" bIns="45720" anchor="t"/>
          <a:lstStyle/>
          <a:p>
            <a:r>
              <a:rPr lang="en-US" sz="2400" dirty="0">
                <a:latin typeface="Segoe UI"/>
                <a:cs typeface="Segoe UI"/>
              </a:rPr>
              <a:t>Document real world use and test cases</a:t>
            </a:r>
          </a:p>
          <a:p>
            <a:r>
              <a:rPr lang="en-US" sz="2400" dirty="0">
                <a:latin typeface="Segoe UI"/>
                <a:cs typeface="Segoe UI"/>
              </a:rPr>
              <a:t>Identify testing team and their roles</a:t>
            </a:r>
          </a:p>
          <a:p>
            <a:r>
              <a:rPr lang="en-US" sz="2400" dirty="0">
                <a:latin typeface="Segoe UI"/>
                <a:cs typeface="Segoe UI"/>
              </a:rPr>
              <a:t>Test to original requirements (raise any changes as Change Requests)</a:t>
            </a:r>
          </a:p>
          <a:p>
            <a:r>
              <a:rPr lang="en-US" sz="2400" dirty="0">
                <a:latin typeface="Segoe UI"/>
                <a:cs typeface="Segoe UI"/>
              </a:rPr>
              <a:t>Document any issues to a level that they can be replicated by consultants/developers</a:t>
            </a:r>
          </a:p>
          <a:p>
            <a:r>
              <a:rPr lang="en-US" sz="2400" dirty="0">
                <a:latin typeface="Segoe UI"/>
                <a:cs typeface="Segoe UI"/>
              </a:rPr>
              <a:t>Raise any new issues as separate issues/tickets</a:t>
            </a:r>
          </a:p>
          <a:p>
            <a:r>
              <a:rPr lang="en-US" sz="2400" dirty="0">
                <a:latin typeface="Segoe UI"/>
                <a:cs typeface="Segoe UI"/>
              </a:rPr>
              <a:t>Retest any related functionality when a change or fix is deployed</a:t>
            </a:r>
            <a:endParaRPr lang="en-US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06FEA0-4CA4-D238-77FE-BB6CA9CB35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684" r="16684"/>
          <a:stretch/>
        </p:blipFill>
        <p:spPr>
          <a:xfrm>
            <a:off x="6686925" y="1292406"/>
            <a:ext cx="4826877" cy="4826877"/>
          </a:xfrm>
          <a:custGeom>
            <a:avLst/>
            <a:gdLst>
              <a:gd name="connsiteX0" fmla="*/ 755008 w 4529959"/>
              <a:gd name="connsiteY0" fmla="*/ 0 h 4529959"/>
              <a:gd name="connsiteX1" fmla="*/ 4529959 w 4529959"/>
              <a:gd name="connsiteY1" fmla="*/ 0 h 4529959"/>
              <a:gd name="connsiteX2" fmla="*/ 4529959 w 4529959"/>
              <a:gd name="connsiteY2" fmla="*/ 3774951 h 4529959"/>
              <a:gd name="connsiteX3" fmla="*/ 3774951 w 4529959"/>
              <a:gd name="connsiteY3" fmla="*/ 4529959 h 4529959"/>
              <a:gd name="connsiteX4" fmla="*/ 0 w 4529959"/>
              <a:gd name="connsiteY4" fmla="*/ 4529959 h 4529959"/>
              <a:gd name="connsiteX5" fmla="*/ 0 w 4529959"/>
              <a:gd name="connsiteY5" fmla="*/ 755008 h 4529959"/>
              <a:gd name="connsiteX6" fmla="*/ 755008 w 4529959"/>
              <a:gd name="connsiteY6" fmla="*/ 0 h 4529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29959" h="4529959">
                <a:moveTo>
                  <a:pt x="755008" y="0"/>
                </a:moveTo>
                <a:lnTo>
                  <a:pt x="4529959" y="0"/>
                </a:lnTo>
                <a:lnTo>
                  <a:pt x="4529959" y="3774951"/>
                </a:lnTo>
                <a:cubicBezTo>
                  <a:pt x="4529959" y="4191930"/>
                  <a:pt x="4191930" y="4529959"/>
                  <a:pt x="3774951" y="4529959"/>
                </a:cubicBezTo>
                <a:lnTo>
                  <a:pt x="0" y="4529959"/>
                </a:lnTo>
                <a:lnTo>
                  <a:pt x="0" y="755008"/>
                </a:lnTo>
                <a:cubicBezTo>
                  <a:pt x="0" y="338029"/>
                  <a:pt x="338029" y="0"/>
                  <a:pt x="75500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84921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DFF2D-0222-4CA1-9C53-F23079D7D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Training and Rollout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522F07-5F85-4B1B-89D2-89CA0E0122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6171345" cy="4673600"/>
          </a:xfrm>
        </p:spPr>
        <p:txBody>
          <a:bodyPr lIns="91440" tIns="45720" rIns="91440" bIns="45720" anchor="t"/>
          <a:lstStyle/>
          <a:p>
            <a:r>
              <a:rPr lang="en-US" sz="2400" dirty="0">
                <a:latin typeface="Segoe UI"/>
                <a:cs typeface="Segoe UI"/>
              </a:rPr>
              <a:t>Identify Super users to train other users</a:t>
            </a:r>
          </a:p>
          <a:p>
            <a:r>
              <a:rPr lang="en-US" sz="2400" dirty="0">
                <a:latin typeface="Segoe UI"/>
                <a:cs typeface="Segoe UI"/>
              </a:rPr>
              <a:t>Create training material or videos for end users</a:t>
            </a:r>
          </a:p>
          <a:p>
            <a:r>
              <a:rPr lang="en-US" sz="2400" dirty="0">
                <a:latin typeface="Segoe UI"/>
                <a:cs typeface="Segoe UI"/>
              </a:rPr>
              <a:t>Undertake training close to rollout</a:t>
            </a:r>
          </a:p>
          <a:p>
            <a:r>
              <a:rPr lang="en-US" sz="2400" dirty="0">
                <a:latin typeface="Segoe UI"/>
                <a:cs typeface="Segoe UI"/>
              </a:rPr>
              <a:t>Define process for Level 1, Level 2, Level 3 support.  Who is responsible? How are issues to be reported?</a:t>
            </a:r>
          </a:p>
          <a:p>
            <a:r>
              <a:rPr lang="en-US" sz="2400" dirty="0">
                <a:latin typeface="Segoe UI"/>
                <a:cs typeface="Segoe UI"/>
              </a:rPr>
              <a:t>When rolling out in phases have resources to support first phase as well as a team for the next phase rollout</a:t>
            </a:r>
          </a:p>
          <a:p>
            <a:r>
              <a:rPr lang="en-US" sz="2400" dirty="0">
                <a:latin typeface="Segoe UI"/>
                <a:cs typeface="Segoe UI"/>
              </a:rPr>
              <a:t>Get feedback and update methods for future rollouts</a:t>
            </a:r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72B160-F8F4-2646-2ADD-D01EC3323A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60" r="44580"/>
          <a:stretch/>
        </p:blipFill>
        <p:spPr>
          <a:xfrm>
            <a:off x="6686925" y="1292406"/>
            <a:ext cx="4826877" cy="4826877"/>
          </a:xfrm>
          <a:custGeom>
            <a:avLst/>
            <a:gdLst>
              <a:gd name="connsiteX0" fmla="*/ 755008 w 4529959"/>
              <a:gd name="connsiteY0" fmla="*/ 0 h 4529959"/>
              <a:gd name="connsiteX1" fmla="*/ 4529959 w 4529959"/>
              <a:gd name="connsiteY1" fmla="*/ 0 h 4529959"/>
              <a:gd name="connsiteX2" fmla="*/ 4529959 w 4529959"/>
              <a:gd name="connsiteY2" fmla="*/ 3774951 h 4529959"/>
              <a:gd name="connsiteX3" fmla="*/ 3774951 w 4529959"/>
              <a:gd name="connsiteY3" fmla="*/ 4529959 h 4529959"/>
              <a:gd name="connsiteX4" fmla="*/ 0 w 4529959"/>
              <a:gd name="connsiteY4" fmla="*/ 4529959 h 4529959"/>
              <a:gd name="connsiteX5" fmla="*/ 0 w 4529959"/>
              <a:gd name="connsiteY5" fmla="*/ 755008 h 4529959"/>
              <a:gd name="connsiteX6" fmla="*/ 755008 w 4529959"/>
              <a:gd name="connsiteY6" fmla="*/ 0 h 4529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29959" h="4529959">
                <a:moveTo>
                  <a:pt x="755008" y="0"/>
                </a:moveTo>
                <a:lnTo>
                  <a:pt x="4529959" y="0"/>
                </a:lnTo>
                <a:lnTo>
                  <a:pt x="4529959" y="3774951"/>
                </a:lnTo>
                <a:cubicBezTo>
                  <a:pt x="4529959" y="4191930"/>
                  <a:pt x="4191930" y="4529959"/>
                  <a:pt x="3774951" y="4529959"/>
                </a:cubicBezTo>
                <a:lnTo>
                  <a:pt x="0" y="4529959"/>
                </a:lnTo>
                <a:lnTo>
                  <a:pt x="0" y="755008"/>
                </a:lnTo>
                <a:cubicBezTo>
                  <a:pt x="0" y="338029"/>
                  <a:pt x="338029" y="0"/>
                  <a:pt x="75500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00964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DFF2D-0222-4CA1-9C53-F23079D7D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ts val="1000"/>
              </a:spcBef>
            </a:pPr>
            <a:r>
              <a:rPr lang="en-US" sz="3600">
                <a:latin typeface="Segoe UI"/>
                <a:cs typeface="Segoe UI"/>
              </a:rPr>
              <a:t>Considerations Specific to SaaS Operations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522F07-5F85-4B1B-89D2-89CA0E0122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5949673" cy="4673600"/>
          </a:xfrm>
        </p:spPr>
        <p:txBody>
          <a:bodyPr lIns="91440" tIns="45720" rIns="91440" bIns="45720" anchor="t"/>
          <a:lstStyle/>
          <a:p>
            <a:r>
              <a:rPr lang="en-US" sz="2400" dirty="0">
                <a:latin typeface="Segoe UI"/>
                <a:cs typeface="Segoe UI"/>
              </a:rPr>
              <a:t>Design/Document architecture and data flow</a:t>
            </a:r>
          </a:p>
          <a:p>
            <a:r>
              <a:rPr lang="en-US" sz="2400" dirty="0">
                <a:latin typeface="Segoe UI"/>
                <a:cs typeface="Segoe UI"/>
              </a:rPr>
              <a:t>Architecture choices</a:t>
            </a:r>
          </a:p>
          <a:p>
            <a:pPr lvl="1"/>
            <a:r>
              <a:rPr lang="en-US" sz="2000" dirty="0">
                <a:latin typeface="Segoe UI"/>
                <a:cs typeface="Segoe UI"/>
              </a:rPr>
              <a:t>On-prem/SaaS</a:t>
            </a:r>
            <a:endParaRPr lang="en-US" sz="2000" dirty="0"/>
          </a:p>
          <a:p>
            <a:pPr lvl="1"/>
            <a:r>
              <a:rPr lang="en-US" sz="2000" dirty="0">
                <a:latin typeface="Segoe UI"/>
                <a:cs typeface="Segoe UI"/>
              </a:rPr>
              <a:t>Online/offline</a:t>
            </a:r>
            <a:endParaRPr lang="en-US" sz="2000" dirty="0"/>
          </a:p>
          <a:p>
            <a:r>
              <a:rPr lang="en-US" sz="2400" dirty="0">
                <a:latin typeface="Segoe UI"/>
                <a:cs typeface="Segoe UI"/>
              </a:rPr>
              <a:t>HCS (Hybrid Component Server)</a:t>
            </a:r>
          </a:p>
          <a:p>
            <a:r>
              <a:rPr lang="en-US" sz="2400" dirty="0">
                <a:latin typeface="Segoe UI"/>
                <a:cs typeface="Segoe UI"/>
              </a:rPr>
              <a:t>LS Update Service</a:t>
            </a: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45A694-40D8-547E-D401-5DC94D7520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78" r="33524"/>
          <a:stretch/>
        </p:blipFill>
        <p:spPr>
          <a:xfrm>
            <a:off x="6686925" y="1292406"/>
            <a:ext cx="4826877" cy="4826877"/>
          </a:xfrm>
          <a:custGeom>
            <a:avLst/>
            <a:gdLst>
              <a:gd name="connsiteX0" fmla="*/ 755008 w 4529959"/>
              <a:gd name="connsiteY0" fmla="*/ 0 h 4529959"/>
              <a:gd name="connsiteX1" fmla="*/ 4529959 w 4529959"/>
              <a:gd name="connsiteY1" fmla="*/ 0 h 4529959"/>
              <a:gd name="connsiteX2" fmla="*/ 4529959 w 4529959"/>
              <a:gd name="connsiteY2" fmla="*/ 3774951 h 4529959"/>
              <a:gd name="connsiteX3" fmla="*/ 3774951 w 4529959"/>
              <a:gd name="connsiteY3" fmla="*/ 4529959 h 4529959"/>
              <a:gd name="connsiteX4" fmla="*/ 0 w 4529959"/>
              <a:gd name="connsiteY4" fmla="*/ 4529959 h 4529959"/>
              <a:gd name="connsiteX5" fmla="*/ 0 w 4529959"/>
              <a:gd name="connsiteY5" fmla="*/ 755008 h 4529959"/>
              <a:gd name="connsiteX6" fmla="*/ 755008 w 4529959"/>
              <a:gd name="connsiteY6" fmla="*/ 0 h 4529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29959" h="4529959">
                <a:moveTo>
                  <a:pt x="755008" y="0"/>
                </a:moveTo>
                <a:lnTo>
                  <a:pt x="4529959" y="0"/>
                </a:lnTo>
                <a:lnTo>
                  <a:pt x="4529959" y="3774951"/>
                </a:lnTo>
                <a:cubicBezTo>
                  <a:pt x="4529959" y="4191930"/>
                  <a:pt x="4191930" y="4529959"/>
                  <a:pt x="3774951" y="4529959"/>
                </a:cubicBezTo>
                <a:lnTo>
                  <a:pt x="0" y="4529959"/>
                </a:lnTo>
                <a:lnTo>
                  <a:pt x="0" y="755008"/>
                </a:lnTo>
                <a:cubicBezTo>
                  <a:pt x="0" y="338029"/>
                  <a:pt x="338029" y="0"/>
                  <a:pt x="75500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67027854"/>
      </p:ext>
    </p:extLst>
  </p:cSld>
  <p:clrMapOvr>
    <a:masterClrMapping/>
  </p:clrMapOvr>
</p:sld>
</file>

<file path=ppt/theme/theme1.xml><?xml version="1.0" encoding="utf-8"?>
<a:theme xmlns:a="http://schemas.openxmlformats.org/drawingml/2006/main" name="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Americas - Presentation template.potx" id="{3FA3DA7D-B8CC-402C-8B8C-403C4F3537C7}" vid="{7EF18BD3-D3CB-4875-97FA-F49DF219BCE6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Americas - Presentation template.potx" id="{3FA3DA7D-B8CC-402C-8B8C-403C4F3537C7}" vid="{3F6632D2-E51A-47CB-9808-2D2F4B593074}"/>
    </a:ext>
  </a:extLst>
</a:theme>
</file>

<file path=ppt/theme/theme3.xml><?xml version="1.0" encoding="utf-8"?>
<a:theme xmlns:a="http://schemas.openxmlformats.org/drawingml/2006/main" name="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Americas - Presentation template.potx" id="{3FA3DA7D-B8CC-402C-8B8C-403C4F3537C7}" vid="{65A2667C-6405-4767-A818-6061FCB05379}"/>
    </a:ext>
  </a:extLst>
</a:theme>
</file>

<file path=ppt/theme/theme4.xml><?xml version="1.0" encoding="utf-8"?>
<a:theme xmlns:a="http://schemas.openxmlformats.org/drawingml/2006/main" name="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Americas - Presentation template.potx" id="{3FA3DA7D-B8CC-402C-8B8C-403C4F3537C7}" vid="{1331F978-495F-4E58-8614-9D9099F06A93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3" ma:contentTypeDescription="Create a new document." ma:contentTypeScope="" ma:versionID="9aca5eb1bfdd2e13153c7ab7c9c59fe1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2fc9f7f1d559baa33c354898c7e47fe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1a525c2-d4eb-46fe-9b09-8f8634d7947d" xsi:nil="true"/>
    <lcf76f155ced4ddcb4097134ff3c332f xmlns="0ec22545-32f7-47c8-afbd-c0084660662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B751426-5EE3-4AED-8624-AB339A0F585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c22545-32f7-47c8-afbd-c0084660662b"/>
    <ds:schemaRef ds:uri="a1a525c2-d4eb-46fe-9b09-8f8634d794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D57A7F1-5E1F-453E-A92F-37B3E8CCB545}">
  <ds:schemaRefs>
    <ds:schemaRef ds:uri="http://schemas.openxmlformats.org/package/2006/metadata/core-properties"/>
    <ds:schemaRef ds:uri="a1a525c2-d4eb-46fe-9b09-8f8634d7947d"/>
    <ds:schemaRef ds:uri="http://purl.org/dc/terms/"/>
    <ds:schemaRef ds:uri="0ec22545-32f7-47c8-afbd-c0084660662b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cX Americas - Managing Large Implementations Panel</Template>
  <TotalTime>85</TotalTime>
  <Words>364</Words>
  <Application>Microsoft Office PowerPoint</Application>
  <PresentationFormat>Widescreen</PresentationFormat>
  <Paragraphs>74</Paragraphs>
  <Slides>11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Segoe UI</vt:lpstr>
      <vt:lpstr>Segoe UI Semibold</vt:lpstr>
      <vt:lpstr>Purple slides</vt:lpstr>
      <vt:lpstr>White slides</vt:lpstr>
      <vt:lpstr>Purple product slides</vt:lpstr>
      <vt:lpstr>White product slides</vt:lpstr>
      <vt:lpstr>PowerPoint Presentation</vt:lpstr>
      <vt:lpstr>PowerPoint Presentation</vt:lpstr>
      <vt:lpstr>How to Manage Large Implementations</vt:lpstr>
      <vt:lpstr>Challenges and Potential Bottlenecks</vt:lpstr>
      <vt:lpstr>Planning Phase</vt:lpstr>
      <vt:lpstr>Implementation Phase</vt:lpstr>
      <vt:lpstr>UAT Phase</vt:lpstr>
      <vt:lpstr>Training and Rollout</vt:lpstr>
      <vt:lpstr>Considerations Specific to SaaS Operations</vt:lpstr>
      <vt:lpstr>Posting Challenges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Harris</dc:creator>
  <cp:lastModifiedBy>Bjorn Jonsson</cp:lastModifiedBy>
  <cp:revision>55</cp:revision>
  <dcterms:created xsi:type="dcterms:W3CDTF">2023-03-24T17:35:44Z</dcterms:created>
  <dcterms:modified xsi:type="dcterms:W3CDTF">2023-05-08T06:42:39Z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0x0101007D1DEF8CE7245742B817DD1359B96709</vt:lpwstr>
  </property>
  <property fmtid="{D5CDD505-2E9C-101B-9397-08002B2CF9AE}" pid="3" name="_dlc_DocIdItemGuid">
    <vt:lpwstr>c1ba7755-03e4-4373-a2c6-e3291bf0ac95</vt:lpwstr>
  </property>
  <property fmtid="{D5CDD505-2E9C-101B-9397-08002B2CF9AE}" pid="4" name="MediaServiceImageTags">
    <vt:lpwstr/>
  </property>
</Properties>
</file>