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23" r:id="rId5"/>
    <p:sldMasterId id="2147483735" r:id="rId6"/>
    <p:sldMasterId id="2147483745" r:id="rId7"/>
    <p:sldMasterId id="2147483794" r:id="rId8"/>
    <p:sldMasterId id="2147483812" r:id="rId9"/>
  </p:sldMasterIdLst>
  <p:notesMasterIdLst>
    <p:notesMasterId r:id="rId23"/>
  </p:notesMasterIdLst>
  <p:sldIdLst>
    <p:sldId id="2146846039" r:id="rId10"/>
    <p:sldId id="2146846040" r:id="rId11"/>
    <p:sldId id="2146846022" r:id="rId12"/>
    <p:sldId id="2146846052" r:id="rId13"/>
    <p:sldId id="2146846054" r:id="rId14"/>
    <p:sldId id="2146846028" r:id="rId15"/>
    <p:sldId id="2146846042" r:id="rId16"/>
    <p:sldId id="2146846043" r:id="rId17"/>
    <p:sldId id="2146846045" r:id="rId18"/>
    <p:sldId id="2146846055" r:id="rId19"/>
    <p:sldId id="2146846047" r:id="rId20"/>
    <p:sldId id="2146846051" r:id="rId21"/>
    <p:sldId id="2146846056" r:id="rId22"/>
  </p:sldIdLst>
  <p:sldSz cx="12192000" cy="6858000"/>
  <p:notesSz cx="6858000" cy="9144000"/>
  <p:custDataLst>
    <p:tags r:id="rId24"/>
  </p:custDataLst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Intro" id="{9823B654-52E1-47B6-AC9F-66FDB33B0A9D}">
          <p14:sldIdLst>
            <p14:sldId id="2146846039"/>
          </p14:sldIdLst>
        </p14:section>
        <p14:section name="Content" id="{4B95AD8B-7060-49E1-B978-BFA19F96BA28}">
          <p14:sldIdLst>
            <p14:sldId id="2146846040"/>
            <p14:sldId id="2146846022"/>
            <p14:sldId id="2146846052"/>
            <p14:sldId id="2146846054"/>
            <p14:sldId id="2146846028"/>
            <p14:sldId id="2146846042"/>
            <p14:sldId id="2146846043"/>
            <p14:sldId id="2146846045"/>
            <p14:sldId id="2146846055"/>
            <p14:sldId id="2146846047"/>
            <p14:sldId id="2146846051"/>
            <p14:sldId id="2146846056"/>
          </p14:sldIdLst>
        </p14:section>
        <p14:section name="Closing" id="{691E5D7B-652E-4244-841F-DB843FEC787E}">
          <p14:sldIdLst/>
        </p14:section>
        <p14:section name="Might use" id="{475FE6C2-5B34-4778-8A1D-F909AB659797}">
          <p14:sldIdLst/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2D6"/>
    <a:srgbClr val="4040A4"/>
    <a:srgbClr val="922B48"/>
    <a:srgbClr val="EFBC6F"/>
    <a:srgbClr val="00706E"/>
    <a:srgbClr val="361C5C"/>
    <a:srgbClr val="01ADCF"/>
    <a:srgbClr val="016793"/>
    <a:srgbClr val="5D3E8B"/>
    <a:srgbClr val="403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658" autoAdjust="0"/>
  </p:normalViewPr>
  <p:slideViewPr>
    <p:cSldViewPr snapToGrid="0">
      <p:cViewPr varScale="1">
        <p:scale>
          <a:sx n="68" d="100"/>
          <a:sy n="68" d="100"/>
        </p:scale>
        <p:origin x="219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04/29/2026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704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12555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132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4279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9620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5499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65275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2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03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6A83C-5E0A-E2BE-360C-D4A20B3C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0F25E3-27B9-10D2-D6F7-E68C45988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A41844-978D-1D54-10A4-F5EDD77FA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02E11-BF89-4FF4-526B-2CDCB1E6B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5480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6722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4461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597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923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927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37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7BDEB53-39E4-F0B3-7697-3CA0A24834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331825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7A2232D-01A1-7596-21F2-B6D9577331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345810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866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4053383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09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257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18" r:id="rId16"/>
    <p:sldLayoutId id="2147483819" r:id="rId17"/>
    <p:sldLayoutId id="2147483820" r:id="rId18"/>
    <p:sldLayoutId id="214748382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94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A20ED-BFFB-F0DC-025F-71021D298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A9AED4-172F-0C32-A85F-78448744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0396"/>
            <a:ext cx="5440679" cy="5337208"/>
          </a:xfrm>
          <a:effectLst/>
        </p:spPr>
        <p:txBody>
          <a:bodyPr/>
          <a:lstStyle/>
          <a:p>
            <a:pPr algn="ctr"/>
            <a:r>
              <a:rPr lang="en-US">
                <a:solidFill>
                  <a:srgbClr val="016793"/>
                </a:solidFill>
                <a:latin typeface="Aptos ExtraBold"/>
                <a:cs typeface="Segoe UI"/>
              </a:rPr>
              <a:t>Demo</a:t>
            </a:r>
            <a:r>
              <a:rPr lang="en-US" sz="6600">
                <a:solidFill>
                  <a:srgbClr val="016793"/>
                </a:solidFill>
                <a:latin typeface="Aptos ExtraBold"/>
                <a:cs typeface="Segoe UI"/>
              </a:rPr>
              <a:t>  </a:t>
            </a:r>
            <a:br>
              <a:rPr lang="en-US" sz="6600">
                <a:solidFill>
                  <a:srgbClr val="016793"/>
                </a:solidFill>
                <a:latin typeface="Aptos ExtraBold"/>
                <a:cs typeface="Segoe UI"/>
              </a:rPr>
            </a:br>
            <a:r>
              <a:rPr lang="en-US" sz="5400" b="0" dirty="0">
                <a:solidFill>
                  <a:srgbClr val="016793"/>
                </a:solidFill>
                <a:latin typeface="Aptos" panose="020B0004020202020204" pitchFamily="34" charset="0"/>
                <a:cs typeface="Segoe UI"/>
              </a:rPr>
              <a:t>Loss Prevention</a:t>
            </a:r>
            <a:br>
              <a:rPr lang="en-US" sz="5400" b="0">
                <a:solidFill>
                  <a:srgbClr val="016793"/>
                </a:solidFill>
                <a:latin typeface="Aptos" panose="020B0004020202020204" pitchFamily="34" charset="0"/>
                <a:cs typeface="Segoe UI"/>
              </a:rPr>
            </a:br>
            <a:r>
              <a:rPr lang="en-US" sz="5400" b="0">
                <a:solidFill>
                  <a:srgbClr val="016793"/>
                </a:solidFill>
                <a:latin typeface="Aptos" panose="020B0004020202020204" pitchFamily="34" charset="0"/>
                <a:cs typeface="Segoe UI"/>
              </a:rPr>
              <a:t>in action</a:t>
            </a:r>
            <a:endParaRPr lang="en-IS" sz="6600" b="0">
              <a:solidFill>
                <a:srgbClr val="016793"/>
              </a:solidFill>
              <a:latin typeface="Aptos" panose="020B0004020202020204" pitchFamily="34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7575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B527C3-1B3A-0510-2F70-C1689678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Two approaches, same LS Central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02E4B-C9C3-81B7-BE22-E206CBFD0D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800823"/>
            <a:ext cx="11484278" cy="570585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rgbClr val="6E62D6"/>
                </a:solidFill>
                <a:latin typeface="Aptos Light"/>
                <a:ea typeface="Calibri Light"/>
                <a:cs typeface="Calibri Light"/>
              </a:rPr>
              <a:t>Not "which is better" — "which is right for what"</a:t>
            </a:r>
            <a:endParaRPr lang="en-US">
              <a:solidFill>
                <a:srgbClr val="6E62D6"/>
              </a:solidFill>
            </a:endParaRPr>
          </a:p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52BD-752C-F4BE-1CD8-09AFE58AD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647658"/>
              </p:ext>
            </p:extLst>
          </p:nvPr>
        </p:nvGraphicFramePr>
        <p:xfrm>
          <a:off x="460248" y="1449671"/>
          <a:ext cx="11063034" cy="4408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3182">
                  <a:extLst>
                    <a:ext uri="{9D8B030D-6E8A-4147-A177-3AD203B41FA5}">
                      <a16:colId xmlns:a16="http://schemas.microsoft.com/office/drawing/2014/main" val="1179579096"/>
                    </a:ext>
                  </a:extLst>
                </a:gridCol>
                <a:gridCol w="4522175">
                  <a:extLst>
                    <a:ext uri="{9D8B030D-6E8A-4147-A177-3AD203B41FA5}">
                      <a16:colId xmlns:a16="http://schemas.microsoft.com/office/drawing/2014/main" val="3584996388"/>
                    </a:ext>
                  </a:extLst>
                </a:gridCol>
                <a:gridCol w="3687677">
                  <a:extLst>
                    <a:ext uri="{9D8B030D-6E8A-4147-A177-3AD203B41FA5}">
                      <a16:colId xmlns:a16="http://schemas.microsoft.com/office/drawing/2014/main" val="2411636618"/>
                    </a:ext>
                  </a:extLst>
                </a:gridCol>
              </a:tblGrid>
              <a:tr h="78692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18597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/>
                        <a:t>Microsoft Agent Framework</a:t>
                      </a:r>
                    </a:p>
                  </a:txBody>
                  <a:tcPr>
                    <a:solidFill>
                      <a:srgbClr val="1859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Claude + Azure</a:t>
                      </a:r>
                    </a:p>
                  </a:txBody>
                  <a:tcPr>
                    <a:solidFill>
                      <a:srgbClr val="1859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400211"/>
                  </a:ext>
                </a:extLst>
              </a:tr>
              <a:tr h="452655">
                <a:tc>
                  <a:txBody>
                    <a:bodyPr/>
                    <a:lstStyle/>
                    <a:p>
                      <a:r>
                        <a:rPr lang="en-US"/>
                        <a:t>Autonomy level</a:t>
                      </a:r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242C2F"/>
                          </a:solidFill>
                          <a:latin typeface="Aptos"/>
                        </a:rPr>
                        <a:t>Event-driven (task-based)</a:t>
                      </a:r>
                      <a:endParaRPr lang="en-US"/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Fully autonomous</a:t>
                      </a:r>
                    </a:p>
                  </a:txBody>
                  <a:tcPr>
                    <a:solidFill>
                      <a:srgbClr val="C9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38827"/>
                  </a:ext>
                </a:extLst>
              </a:tr>
              <a:tr h="452655">
                <a:tc>
                  <a:txBody>
                    <a:bodyPr/>
                    <a:lstStyle/>
                    <a:p>
                      <a:r>
                        <a:rPr lang="en-US"/>
                        <a:t>AL role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Central – logic + orchestration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Data Layer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629234"/>
                  </a:ext>
                </a:extLst>
              </a:tr>
              <a:tr h="452655">
                <a:tc>
                  <a:txBody>
                    <a:bodyPr/>
                    <a:lstStyle/>
                    <a:p>
                      <a:r>
                        <a:rPr lang="en-US"/>
                        <a:t>Monitoring</a:t>
                      </a:r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Event-triggered via </a:t>
                      </a:r>
                      <a:r>
                        <a:rPr lang="en-US" sz="1800" b="0" i="0" u="none" strike="noStrike" noProof="0" err="1">
                          <a:latin typeface="Aptos"/>
                        </a:rPr>
                        <a:t>AgentTaskBuilder</a:t>
                      </a:r>
                      <a:endParaRPr lang="en-US" err="1"/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Proactive (time-driven)</a:t>
                      </a:r>
                    </a:p>
                  </a:txBody>
                  <a:tcPr>
                    <a:solidFill>
                      <a:srgbClr val="C9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187280"/>
                  </a:ext>
                </a:extLst>
              </a:tr>
              <a:tr h="4526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Framework maturity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Preview in BC27.4, general avail. BC28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DIY (full control)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902944"/>
                  </a:ext>
                </a:extLst>
              </a:tr>
              <a:tr h="4526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Deployment complexity</a:t>
                      </a:r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Lower (native BC)</a:t>
                      </a:r>
                      <a:endParaRPr lang="en-US"/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Higher (LSC + Azure + LLM)</a:t>
                      </a:r>
                      <a:endParaRPr lang="en-US" dirty="0"/>
                    </a:p>
                  </a:txBody>
                  <a:tcPr>
                    <a:solidFill>
                      <a:srgbClr val="C9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394876"/>
                  </a:ext>
                </a:extLst>
              </a:tr>
              <a:tr h="4526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Trigger model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/>
                        <a:t>Job Queue / email / field change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Azure Timer cron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582761"/>
                  </a:ext>
                </a:extLst>
              </a:tr>
              <a:tr h="4526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242C2F"/>
                          </a:solidFill>
                          <a:latin typeface="Aptos"/>
                        </a:rPr>
                        <a:t>Reasoning visibility</a:t>
                      </a:r>
                      <a:endParaRPr lang="en-US"/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242C2F"/>
                          </a:solidFill>
                          <a:latin typeface="Aptos"/>
                        </a:rPr>
                        <a:t>Task messages (in/out)</a:t>
                      </a:r>
                      <a:endParaRPr lang="en-US"/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242C2F"/>
                          </a:solidFill>
                          <a:latin typeface="Aptos"/>
                        </a:rPr>
                        <a:t>Full ReAct trace possible</a:t>
                      </a:r>
                      <a:endParaRPr lang="en-US" dirty="0"/>
                    </a:p>
                  </a:txBody>
                  <a:tcPr>
                    <a:solidFill>
                      <a:srgbClr val="C9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15381"/>
                  </a:ext>
                </a:extLst>
              </a:tr>
              <a:tr h="4526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242C2F"/>
                          </a:solidFill>
                          <a:latin typeface="Aptos"/>
                        </a:rPr>
                        <a:t>Best for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242C2F"/>
                          </a:solidFill>
                          <a:latin typeface="Aptos"/>
                        </a:rPr>
                        <a:t>BC-integrated investigation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242C2F"/>
                          </a:solidFill>
                          <a:latin typeface="Aptos"/>
                        </a:rPr>
                        <a:t>Cross-system surveillance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753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03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E3A54-794E-6D77-28C4-E1DA6B294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DA487B-3B7D-452E-7F4F-4D9A58D8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does AL do?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A4460-60BC-965A-3A4B-05DBC2FD7C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800823"/>
            <a:ext cx="11484278" cy="570585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rgbClr val="6E62D6"/>
                </a:solidFill>
                <a:latin typeface="Aptos Light"/>
                <a:ea typeface="Calibri Light"/>
                <a:cs typeface="Calibri Light"/>
              </a:rPr>
              <a:t>Two distinct roles — and both are legitimate</a:t>
            </a:r>
            <a:endParaRPr lang="en-US">
              <a:solidFill>
                <a:srgbClr val="6E62D6"/>
              </a:solidFill>
            </a:endParaRPr>
          </a:p>
          <a:p>
            <a:endParaRPr lang="en-US">
              <a:ea typeface="Calibri Light"/>
              <a:cs typeface="Calibri Light"/>
            </a:endParaRPr>
          </a:p>
          <a:p>
            <a:endParaRPr lang="en-US">
              <a:ea typeface="Calibri Light"/>
              <a:cs typeface="Calibri Light"/>
            </a:endParaRPr>
          </a:p>
          <a:p>
            <a:endParaRPr lang="en-US">
              <a:ea typeface="Calibri Light"/>
              <a:cs typeface="Calibri Light"/>
            </a:endParaRPr>
          </a:p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683A54-C1BC-9FA3-7EC7-AAAFF48F5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978670"/>
              </p:ext>
            </p:extLst>
          </p:nvPr>
        </p:nvGraphicFramePr>
        <p:xfrm>
          <a:off x="538447" y="1773711"/>
          <a:ext cx="11063408" cy="3664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1704">
                  <a:extLst>
                    <a:ext uri="{9D8B030D-6E8A-4147-A177-3AD203B41FA5}">
                      <a16:colId xmlns:a16="http://schemas.microsoft.com/office/drawing/2014/main" val="3584996388"/>
                    </a:ext>
                  </a:extLst>
                </a:gridCol>
                <a:gridCol w="5531704">
                  <a:extLst>
                    <a:ext uri="{9D8B030D-6E8A-4147-A177-3AD203B41FA5}">
                      <a16:colId xmlns:a16="http://schemas.microsoft.com/office/drawing/2014/main" val="2411636618"/>
                    </a:ext>
                  </a:extLst>
                </a:gridCol>
              </a:tblGrid>
              <a:tr h="8370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latin typeface="Aptos"/>
                        </a:rPr>
                        <a:t>AL as the AGENT</a:t>
                      </a:r>
                      <a:endParaRPr lang="en-US" sz="2000" b="1" i="0"/>
                    </a:p>
                    <a:p>
                      <a:pPr lvl="0" algn="ctr">
                        <a:buNone/>
                      </a:pPr>
                      <a:r>
                        <a:rPr lang="en-US" i="1"/>
                        <a:t>Microsoft Agent Framework</a:t>
                      </a:r>
                    </a:p>
                  </a:txBody>
                  <a:tcPr>
                    <a:solidFill>
                      <a:srgbClr val="18597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latin typeface="Aptos"/>
                        </a:rPr>
                        <a:t>AL as the DATA LAYER</a:t>
                      </a:r>
                      <a:endParaRPr lang="en-US" sz="2000" b="1"/>
                    </a:p>
                    <a:p>
                      <a:pPr lvl="0" algn="ctr">
                        <a:buNone/>
                      </a:pPr>
                      <a:r>
                        <a:rPr lang="en-US" i="1"/>
                        <a:t>Claude + Azure Functions</a:t>
                      </a:r>
                      <a:endParaRPr lang="en-US" i="1" dirty="0"/>
                    </a:p>
                  </a:txBody>
                  <a:tcPr>
                    <a:solidFill>
                      <a:srgbClr val="1859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400211"/>
                  </a:ext>
                </a:extLst>
              </a:tr>
              <a:tr h="4691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242C2F"/>
                          </a:solidFill>
                        </a:rPr>
                        <a:t>Execution logic lives in AL codeunits</a:t>
                      </a:r>
                      <a:endParaRPr lang="en-US" dirty="0"/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Detection logic is owned by the analytics engine</a:t>
                      </a:r>
                      <a:endParaRPr lang="en-US" dirty="0"/>
                    </a:p>
                  </a:txBody>
                  <a:tcPr>
                    <a:solidFill>
                      <a:srgbClr val="C9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38827"/>
                  </a:ext>
                </a:extLst>
              </a:tr>
              <a:tr h="4691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ptos"/>
                        </a:rPr>
                        <a:t>Task validation + human intervention — all AL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noProof="0">
                          <a:latin typeface="+mn-lt"/>
                        </a:rPr>
                        <a:t>Orchestration delegated to Azure Functions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629234"/>
                  </a:ext>
                </a:extLst>
              </a:tr>
              <a:tr h="4691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/>
                        <a:t>Single deployment artifact (BC extension)</a:t>
                      </a:r>
                      <a:endParaRPr lang="en-US"/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noProof="0">
                          <a:latin typeface="+mn-lt"/>
                        </a:rPr>
                        <a:t>Reasoning delegated to external LLM</a:t>
                      </a:r>
                      <a:endParaRPr lang="en-US" dirty="0"/>
                    </a:p>
                  </a:txBody>
                  <a:tcPr>
                    <a:solidFill>
                      <a:srgbClr val="C9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187280"/>
                  </a:ext>
                </a:extLst>
              </a:tr>
              <a:tr h="4691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/>
                        <a:t>Identity, permissions, and profile — managed in AL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noProof="0">
                          <a:latin typeface="+mn-lt"/>
                        </a:rPr>
                        <a:t>Drives the investigator workflow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902944"/>
                  </a:ext>
                </a:extLst>
              </a:tr>
              <a:tr h="4691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/>
                        <a:t>Interfaces define the full agent lifecycle</a:t>
                      </a:r>
                      <a:endParaRPr lang="en-US"/>
                    </a:p>
                  </a:txBody>
                  <a:tcPr>
                    <a:solidFill>
                      <a:srgbClr val="C9CF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/>
                        <a:t>API pages define what the agent can see and do</a:t>
                      </a:r>
                      <a:endParaRPr lang="en-US"/>
                    </a:p>
                  </a:txBody>
                  <a:tcPr>
                    <a:solidFill>
                      <a:srgbClr val="C9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394876"/>
                  </a:ext>
                </a:extLst>
              </a:tr>
              <a:tr h="48192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 dirty="0">
                        <a:latin typeface="Apto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582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3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60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51A2B7-F8C2-BB2A-0AA9-9AA16E2437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3805" y="4126728"/>
            <a:ext cx="2165917" cy="482341"/>
          </a:xfrm>
        </p:spPr>
        <p:txBody>
          <a:bodyPr lIns="91440" tIns="45720" rIns="91440" bIns="45720" anchor="t"/>
          <a:lstStyle/>
          <a:p>
            <a:r>
              <a:rPr lang="en-US">
                <a:latin typeface="Aptos"/>
              </a:rPr>
              <a:t>Vlad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31DC5-3CCE-0245-CC81-E2A6DB62D3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3805" y="4584355"/>
            <a:ext cx="2165917" cy="482341"/>
          </a:xfrm>
        </p:spPr>
        <p:txBody>
          <a:bodyPr lIns="91440" tIns="45720" rIns="91440" bIns="45720" anchor="t"/>
          <a:lstStyle/>
          <a:p>
            <a:r>
              <a:rPr lang="en-US" err="1">
                <a:latin typeface="Aptos Light"/>
              </a:rPr>
              <a:t>Jacotă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B772D-9C33-CC87-89B0-842BCC1B27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281" y="987552"/>
            <a:ext cx="5126720" cy="950061"/>
          </a:xfrm>
        </p:spPr>
        <p:txBody>
          <a:bodyPr lIns="91440" tIns="45720" rIns="91440" bIns="45720" anchor="t"/>
          <a:lstStyle/>
          <a:p>
            <a:r>
              <a:rPr lang="en-US" sz="4400">
                <a:solidFill>
                  <a:srgbClr val="4040A4"/>
                </a:solidFill>
                <a:latin typeface="Aptos ExtraBold"/>
                <a:ea typeface="Verdana"/>
              </a:rPr>
              <a:t>Building AI agents using AL</a:t>
            </a:r>
            <a:endParaRPr lang="en-US">
              <a:solidFill>
                <a:srgbClr val="4040A4"/>
              </a:solidFill>
            </a:endParaRPr>
          </a:p>
          <a:p>
            <a:endParaRPr lang="en-US" sz="4400">
              <a:ea typeface="Verdan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638579B-3924-77B6-320B-BB241790D661}"/>
              </a:ext>
            </a:extLst>
          </p:cNvPr>
          <p:cNvSpPr txBox="1">
            <a:spLocks/>
          </p:cNvSpPr>
          <p:nvPr/>
        </p:nvSpPr>
        <p:spPr>
          <a:xfrm>
            <a:off x="2921898" y="4126728"/>
            <a:ext cx="2165917" cy="4823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351C5C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ptos"/>
              </a:rPr>
              <a:t>Saevar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0F3ABDB-A937-47E1-5F59-773073E696BB}"/>
              </a:ext>
            </a:extLst>
          </p:cNvPr>
          <p:cNvSpPr txBox="1">
            <a:spLocks/>
          </p:cNvSpPr>
          <p:nvPr/>
        </p:nvSpPr>
        <p:spPr>
          <a:xfrm>
            <a:off x="2921898" y="4584355"/>
            <a:ext cx="2165917" cy="4823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351C5C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ptos Light"/>
              </a:rPr>
              <a:t>Jonasson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C2AE37-B0A6-F7CC-1176-64E6A217AEE1}"/>
              </a:ext>
            </a:extLst>
          </p:cNvPr>
          <p:cNvSpPr txBox="1"/>
          <p:nvPr/>
        </p:nvSpPr>
        <p:spPr>
          <a:xfrm>
            <a:off x="182923" y="2315773"/>
            <a:ext cx="53190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6E62D6"/>
                </a:solidFill>
                <a:latin typeface="Aptos Light"/>
              </a:rPr>
              <a:t>Fraud detection agent &amp;</a:t>
            </a:r>
            <a:endParaRPr lang="en-US" sz="1600">
              <a:solidFill>
                <a:srgbClr val="6E62D6"/>
              </a:solidFill>
              <a:latin typeface="Aptos" panose="02110004020202020204"/>
            </a:endParaRPr>
          </a:p>
          <a:p>
            <a:pPr algn="ctr"/>
            <a:r>
              <a:rPr lang="en-US" sz="2400">
                <a:solidFill>
                  <a:srgbClr val="6E62D6"/>
                </a:solidFill>
                <a:latin typeface="Aptos Light"/>
              </a:rPr>
              <a:t>Loss prevention agent</a:t>
            </a:r>
            <a:endParaRPr lang="en-US" sz="1600">
              <a:solidFill>
                <a:srgbClr val="6E62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C3F51-E0D7-BB07-5D34-F6D85F488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3A73B8-8FC3-C791-E646-CBDC65A0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Agents introduction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4DF06-755E-2D84-A373-F73627FC45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320800"/>
            <a:ext cx="4885018" cy="518587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>
                <a:solidFill>
                  <a:srgbClr val="403FA4"/>
                </a:solidFill>
                <a:latin typeface="Aptos SemiBold"/>
              </a:rPr>
              <a:t>What are agents in Business Central?</a:t>
            </a:r>
          </a:p>
          <a:p>
            <a:pPr lvl="1"/>
            <a:r>
              <a:rPr lang="en-US" sz="2000"/>
              <a:t>Automate repetitive work</a:t>
            </a:r>
          </a:p>
          <a:p>
            <a:pPr lvl="1"/>
            <a:r>
              <a:rPr lang="en-US" sz="2000"/>
              <a:t>Follow defined instructions</a:t>
            </a:r>
          </a:p>
          <a:p>
            <a:pPr lvl="1"/>
            <a:r>
              <a:rPr lang="en-US" sz="2000"/>
              <a:t>Can be customized depending on business needs</a:t>
            </a:r>
          </a:p>
          <a:p>
            <a:pPr marL="0" indent="0">
              <a:buNone/>
            </a:pPr>
            <a:r>
              <a:rPr lang="en-US" sz="2400" b="1">
                <a:solidFill>
                  <a:srgbClr val="403FA4"/>
                </a:solidFill>
                <a:latin typeface="Aptos SemiBold"/>
              </a:rPr>
              <a:t>Why invest in agents?</a:t>
            </a:r>
          </a:p>
          <a:p>
            <a:pPr lvl="1"/>
            <a:r>
              <a:rPr lang="en-US" sz="2000"/>
              <a:t>Reduce time spent on manual tasks</a:t>
            </a:r>
          </a:p>
          <a:p>
            <a:pPr lvl="1"/>
            <a:r>
              <a:rPr lang="en-US" sz="2000"/>
              <a:t>Improve consistency and accuracy</a:t>
            </a:r>
          </a:p>
          <a:p>
            <a:pPr lvl="1"/>
            <a:r>
              <a:rPr lang="en-US" sz="2000"/>
              <a:t>Free up workforce to focus on higher value tasks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>
                <a:solidFill>
                  <a:schemeClr val="accent1">
                    <a:lumMod val="20000"/>
                    <a:lumOff val="80000"/>
                  </a:schemeClr>
                </a:solidFill>
                <a:latin typeface="Aptos Light"/>
              </a:rPr>
              <a:t>5 Min</a:t>
            </a:r>
          </a:p>
        </p:txBody>
      </p:sp>
      <p:pic>
        <p:nvPicPr>
          <p:cNvPr id="8" name="Picture Placeholder 7" descr="A person holding a phone and a computer&#10;&#10;AI-generated content may be incorrect.">
            <a:extLst>
              <a:ext uri="{FF2B5EF4-FFF2-40B4-BE49-F238E27FC236}">
                <a16:creationId xmlns:a16="http://schemas.microsoft.com/office/drawing/2014/main" id="{B91E48F2-FD76-A237-9050-3C3FBA22A2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0" t="7599" r="13475" b="5863"/>
          <a:stretch>
            <a:fillRect/>
          </a:stretch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022759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5B868-0ECE-807C-C61B-F8E7E8A96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ABFE6C-06E4-B593-1305-F05D593D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>
                <a:latin typeface="Aptos ExtraBold"/>
                <a:cs typeface="Segoe UI"/>
              </a:rPr>
              <a:t>Fraud detection agent</a:t>
            </a:r>
            <a:endParaRPr lang="en-US" sz="4400">
              <a:solidFill>
                <a:srgbClr val="000000"/>
              </a:solidFill>
              <a:latin typeface="Aptos ExtraBold"/>
              <a:cs typeface="Segoe UI"/>
            </a:endParaRPr>
          </a:p>
        </p:txBody>
      </p:sp>
      <p:pic>
        <p:nvPicPr>
          <p:cNvPr id="9" name="Picture Placeholder 8" descr="A person wearing a mask and gloves&#10;&#10;AI-generated content may be incorrect.">
            <a:extLst>
              <a:ext uri="{FF2B5EF4-FFF2-40B4-BE49-F238E27FC236}">
                <a16:creationId xmlns:a16="http://schemas.microsoft.com/office/drawing/2014/main" id="{F7E1D245-2227-3C7A-10B2-563C357029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2392" r="22392"/>
          <a:stretch>
            <a:fillRect/>
          </a:stretch>
        </p:blipFill>
        <p:spPr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D12B0-AD73-CD76-3C11-C2761512CF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>
                <a:solidFill>
                  <a:srgbClr val="6E62D6"/>
                </a:solidFill>
                <a:latin typeface="Aptos SemiBold"/>
              </a:rPr>
              <a:t>Microsoft AI agent framework</a:t>
            </a:r>
            <a:endParaRPr lang="en-US" sz="2400" b="1">
              <a:solidFill>
                <a:srgbClr val="6E62D6"/>
              </a:solidFill>
              <a:latin typeface="Aptos SemiBold" panose="020B0004020202020204" pitchFamily="34" charset="0"/>
            </a:endParaRPr>
          </a:p>
          <a:p>
            <a:pPr marL="0" indent="0">
              <a:buNone/>
            </a:pPr>
            <a:r>
              <a:rPr lang="en-US" sz="2000">
                <a:solidFill>
                  <a:srgbClr val="1D1C1E"/>
                </a:solidFill>
                <a:latin typeface="Aptos Light"/>
              </a:rPr>
              <a:t>LS Central POS transaction data contains patterns that indicate potential fraud, unusual void rates, suspicious discount patterns, anomalous refund behavior. Manual review doesn't scale.</a:t>
            </a:r>
          </a:p>
          <a:p>
            <a:pPr marL="0" indent="0">
              <a:buNone/>
            </a:pPr>
            <a:endParaRPr lang="en-US" sz="2000">
              <a:solidFill>
                <a:srgbClr val="1D1C1E"/>
              </a:solidFill>
              <a:latin typeface="Aptos Light"/>
            </a:endParaRPr>
          </a:p>
          <a:p>
            <a:pPr>
              <a:buNone/>
            </a:pPr>
            <a:r>
              <a:rPr lang="en-US" sz="2400" b="1">
                <a:solidFill>
                  <a:srgbClr val="00706E"/>
                </a:solidFill>
                <a:latin typeface="Aptos SemiBold"/>
              </a:rPr>
              <a:t>Example of detection targets</a:t>
            </a:r>
            <a:endParaRPr lang="en-US" sz="2400" b="1">
              <a:solidFill>
                <a:srgbClr val="00706E"/>
              </a:solidFill>
              <a:latin typeface="Aptos SemiBold" panose="020B0004020202020204" pitchFamily="34" charset="0"/>
            </a:endParaRPr>
          </a:p>
          <a:p>
            <a:pPr indent="-300355">
              <a:buNone/>
            </a:pPr>
            <a:r>
              <a:rPr lang="en-US" sz="2000">
                <a:solidFill>
                  <a:srgbClr val="361C5C"/>
                </a:solidFill>
                <a:cs typeface="Segoe UI"/>
              </a:rPr>
              <a:t>• Void pattern anomalies</a:t>
            </a:r>
            <a:endParaRPr lang="en-US" sz="2000">
              <a:solidFill>
                <a:srgbClr val="361C5C"/>
              </a:solidFill>
              <a:ea typeface="Calibri"/>
              <a:cs typeface="Segoe UI"/>
            </a:endParaRPr>
          </a:p>
          <a:p>
            <a:pPr indent="-300355">
              <a:buNone/>
            </a:pPr>
            <a:r>
              <a:rPr lang="en-US" sz="2000">
                <a:solidFill>
                  <a:srgbClr val="361C5C"/>
                </a:solidFill>
                <a:cs typeface="Segoe UI"/>
              </a:rPr>
              <a:t>•</a:t>
            </a:r>
            <a:r>
              <a:rPr lang="en-US" sz="2000">
                <a:solidFill>
                  <a:srgbClr val="361C5C"/>
                </a:solidFill>
                <a:ea typeface="Calibri"/>
                <a:cs typeface="Segoe UI"/>
              </a:rPr>
              <a:t> Discount abuse detection</a:t>
            </a:r>
            <a:endParaRPr lang="en-US" sz="2000">
              <a:solidFill>
                <a:srgbClr val="361C5C"/>
              </a:solidFill>
              <a:ea typeface="Calibri"/>
              <a:cs typeface="Calibri"/>
            </a:endParaRPr>
          </a:p>
          <a:p>
            <a:pPr indent="-300355">
              <a:buNone/>
            </a:pPr>
            <a:r>
              <a:rPr lang="en-US" sz="2000">
                <a:solidFill>
                  <a:srgbClr val="361C5C"/>
                </a:solidFill>
                <a:cs typeface="Segoe UI"/>
              </a:rPr>
              <a:t>• Refund irregularities</a:t>
            </a:r>
            <a:endParaRPr lang="en-US" sz="2000">
              <a:solidFill>
                <a:srgbClr val="361C5C"/>
              </a:solidFill>
              <a:ea typeface="Calibri"/>
              <a:cs typeface="Calibri"/>
            </a:endParaRPr>
          </a:p>
          <a:p>
            <a:pPr indent="-300355">
              <a:buNone/>
            </a:pPr>
            <a:r>
              <a:rPr lang="en-US" sz="2000">
                <a:solidFill>
                  <a:srgbClr val="361C5C"/>
                </a:solidFill>
                <a:cs typeface="Segoe UI"/>
              </a:rPr>
              <a:t>•</a:t>
            </a:r>
            <a:r>
              <a:rPr lang="en-US" sz="2000">
                <a:solidFill>
                  <a:srgbClr val="361C5C"/>
                </a:solidFill>
                <a:ea typeface="Calibri"/>
                <a:cs typeface="Segoe UI"/>
              </a:rPr>
              <a:t> Cash handling exceptions</a:t>
            </a:r>
            <a:endParaRPr lang="en-US" sz="2000">
              <a:solidFill>
                <a:srgbClr val="361C5C"/>
              </a:solidFill>
              <a:ea typeface="Calibri"/>
              <a:cs typeface="Calibri"/>
            </a:endParaRPr>
          </a:p>
          <a:p>
            <a:pPr indent="-300355">
              <a:buNone/>
            </a:pPr>
            <a:r>
              <a:rPr lang="en-US" sz="2000">
                <a:solidFill>
                  <a:srgbClr val="361C5C"/>
                </a:solidFill>
                <a:cs typeface="Segoe UI"/>
              </a:rPr>
              <a:t>•</a:t>
            </a:r>
            <a:r>
              <a:rPr lang="en-US" sz="2000">
                <a:solidFill>
                  <a:srgbClr val="361C5C"/>
                </a:solidFill>
                <a:ea typeface="Calibri"/>
                <a:cs typeface="Segoe UI"/>
              </a:rPr>
              <a:t> Time based behavior flags</a:t>
            </a:r>
            <a:endParaRPr lang="en-US" sz="2000">
              <a:solidFill>
                <a:srgbClr val="361C5C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solidFill>
                <a:srgbClr val="00706E"/>
              </a:solidFill>
              <a:latin typeface="Aptos"/>
            </a:endParaRPr>
          </a:p>
          <a:p>
            <a:pPr marL="0" indent="0">
              <a:buNone/>
            </a:pPr>
            <a:endParaRPr lang="en-US" sz="2000">
              <a:solidFill>
                <a:srgbClr val="1D1C1E"/>
              </a:solidFill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90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using a computer&#10;&#10;AI-generated content may be incorrect.">
            <a:extLst>
              <a:ext uri="{FF2B5EF4-FFF2-40B4-BE49-F238E27FC236}">
                <a16:creationId xmlns:a16="http://schemas.microsoft.com/office/drawing/2014/main" id="{2EEC822F-09CA-63C7-7E94-F2AAA298F9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321" r="27217"/>
          <a:stretch>
            <a:fillRect/>
          </a:stretch>
        </p:blipFill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B1F268-7FA6-6BA6-4066-61F0ECB33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/>
              <a:t>AI development toolkit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68B47-7EB3-38FE-F282-962C225351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69480" y="1984248"/>
            <a:ext cx="4581883" cy="4522430"/>
          </a:xfrm>
        </p:spPr>
        <p:txBody>
          <a:bodyPr lIns="91440" tIns="45720" rIns="91440" bIns="45720" anchor="t"/>
          <a:lstStyle/>
          <a:p>
            <a:pPr>
              <a:spcAft>
                <a:spcPts val="1800"/>
              </a:spcAft>
            </a:pPr>
            <a:r>
              <a:rPr lang="en-US">
                <a:latin typeface="Aptos Light"/>
              </a:rPr>
              <a:t>How is an AI agent built?</a:t>
            </a:r>
          </a:p>
          <a:p>
            <a:pPr>
              <a:spcAft>
                <a:spcPts val="1800"/>
              </a:spcAft>
            </a:pPr>
            <a:r>
              <a:rPr lang="en-US">
                <a:latin typeface="Aptos Light"/>
              </a:rPr>
              <a:t>Why build an agent?</a:t>
            </a:r>
          </a:p>
          <a:p>
            <a:pPr>
              <a:spcAft>
                <a:spcPts val="1800"/>
              </a:spcAft>
            </a:pPr>
            <a:r>
              <a:rPr lang="en-US">
                <a:latin typeface="Aptos Light"/>
              </a:rPr>
              <a:t>Prompt library? </a:t>
            </a:r>
          </a:p>
          <a:p>
            <a:pPr>
              <a:spcAft>
                <a:spcPts val="1800"/>
              </a:spcAft>
            </a:pPr>
            <a:r>
              <a:rPr lang="en-US">
                <a:latin typeface="Aptos Light"/>
              </a:rPr>
              <a:t>Diagnostics </a:t>
            </a:r>
          </a:p>
          <a:p>
            <a:pPr>
              <a:spcAft>
                <a:spcPts val="1800"/>
              </a:spcAft>
            </a:pPr>
            <a:endParaRPr lang="en-US">
              <a:latin typeface="Aptos Light"/>
            </a:endParaRPr>
          </a:p>
          <a:p>
            <a:pPr>
              <a:spcAft>
                <a:spcPts val="1800"/>
              </a:spcAft>
            </a:pP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49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96319-53A9-9787-E595-19A03AEE3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921DEC-3EF7-4A76-203F-689744F7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344" y="760396"/>
            <a:ext cx="5440679" cy="5337208"/>
          </a:xfrm>
          <a:effectLst/>
        </p:spPr>
        <p:txBody>
          <a:bodyPr/>
          <a:lstStyle/>
          <a:p>
            <a:pPr algn="ctr"/>
            <a:r>
              <a:rPr lang="en-US" sz="8800">
                <a:solidFill>
                  <a:srgbClr val="016793"/>
                </a:solidFill>
                <a:latin typeface="Aptos ExtraBold"/>
                <a:cs typeface="Segoe UI"/>
              </a:rPr>
              <a:t>Demo</a:t>
            </a:r>
            <a:r>
              <a:rPr lang="en-US" sz="6600">
                <a:solidFill>
                  <a:srgbClr val="016793"/>
                </a:solidFill>
                <a:latin typeface="Aptos ExtraBold"/>
                <a:cs typeface="Segoe UI"/>
              </a:rPr>
              <a:t> </a:t>
            </a:r>
            <a:br>
              <a:rPr lang="en-US" sz="6600">
                <a:solidFill>
                  <a:srgbClr val="016793"/>
                </a:solidFill>
                <a:latin typeface="Aptos ExtraBold"/>
                <a:cs typeface="Segoe UI"/>
              </a:rPr>
            </a:br>
            <a:r>
              <a:rPr lang="en-US" sz="5400" b="0">
                <a:solidFill>
                  <a:srgbClr val="016793"/>
                </a:solidFill>
                <a:latin typeface="Aptos" panose="020B0004020202020204" pitchFamily="34" charset="0"/>
                <a:cs typeface="Segoe UI"/>
              </a:rPr>
              <a:t>Fraud detection in action</a:t>
            </a:r>
            <a:endParaRPr lang="en-IS" sz="6600" b="0">
              <a:solidFill>
                <a:srgbClr val="016793"/>
              </a:solidFill>
              <a:latin typeface="Aptos" panose="020B0004020202020204" pitchFamily="34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298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250AD-FBB3-061B-94E2-8F38525E1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04CAAD-68CD-C108-936B-6AA6B7A5DA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>
              <a:solidFill>
                <a:srgbClr val="1E293B"/>
              </a:solidFill>
              <a:latin typeface="Aptos Light"/>
              <a:ea typeface="Calibri Light"/>
              <a:cs typeface="Calibri Light"/>
            </a:endParaRPr>
          </a:p>
          <a:p>
            <a:endParaRPr lang="en-US" dirty="0">
              <a:solidFill>
                <a:srgbClr val="1E293B"/>
              </a:solidFill>
              <a:latin typeface="Aptos Light"/>
              <a:ea typeface="Calibri Light"/>
              <a:cs typeface="Calibri Light"/>
            </a:endParaRPr>
          </a:p>
          <a:p>
            <a:endParaRPr lang="en-US" dirty="0">
              <a:solidFill>
                <a:srgbClr val="1E293B"/>
              </a:solidFill>
              <a:latin typeface="Aptos Light"/>
              <a:ea typeface="Calibri Light"/>
              <a:cs typeface="Calibri Light"/>
            </a:endParaRPr>
          </a:p>
          <a:p>
            <a:r>
              <a:rPr lang="en-US" dirty="0">
                <a:solidFill>
                  <a:srgbClr val="1E293B"/>
                </a:solidFill>
                <a:latin typeface="Aptos Light"/>
                <a:ea typeface="Calibri Light"/>
                <a:cs typeface="Calibri Light"/>
              </a:rPr>
              <a:t>Started with BC MCP — useful, but not an agent</a:t>
            </a:r>
            <a:endParaRPr lang="en-US" dirty="0">
              <a:latin typeface="Aptos Light"/>
            </a:endParaRPr>
          </a:p>
          <a:p>
            <a:r>
              <a:rPr lang="en-US" dirty="0">
                <a:latin typeface="Aptos Light"/>
              </a:rPr>
              <a:t>Ended up with Azure Functions, Claude, and Python analytics</a:t>
            </a:r>
          </a:p>
          <a:p>
            <a:r>
              <a:rPr lang="en-US" dirty="0">
                <a:solidFill>
                  <a:srgbClr val="1E293B"/>
                </a:solidFill>
                <a:latin typeface="Aptos Light"/>
                <a:ea typeface="Calibri Light"/>
                <a:cs typeface="Calibri Light"/>
              </a:rPr>
              <a:t>More work, more flexibility — you decide if the trade-off is worth it</a:t>
            </a:r>
            <a:endParaRPr lang="en-US" dirty="0">
              <a:latin typeface="Aptos Light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6F69ED-3989-85AC-7CFC-18AD0A4B8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2725"/>
            <a:ext cx="11485563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latin typeface="Aptos ExtraBold"/>
                <a:cs typeface="Segoe UI"/>
              </a:rPr>
              <a:t>A Different Approach</a:t>
            </a:r>
            <a:endParaRPr lang="en-IS"/>
          </a:p>
        </p:txBody>
      </p:sp>
      <p:pic>
        <p:nvPicPr>
          <p:cNvPr id="10" name="Picture Placeholder 7" descr="A long shot of a server room&#10;&#10;AI-generated content may be incorrect.">
            <a:extLst>
              <a:ext uri="{FF2B5EF4-FFF2-40B4-BE49-F238E27FC236}">
                <a16:creationId xmlns:a16="http://schemas.microsoft.com/office/drawing/2014/main" id="{0BFDC37A-A34B-95BB-EDE9-70DF4E7278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947" r="30947"/>
          <a:stretch>
            <a:fillRect/>
          </a:stretch>
        </p:blipFill>
        <p:spPr>
          <a:xfrm>
            <a:off x="488950" y="444500"/>
            <a:ext cx="3992563" cy="5894388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1999802-B107-736C-1D1B-4BF47562F6F0}"/>
              </a:ext>
            </a:extLst>
          </p:cNvPr>
          <p:cNvSpPr txBox="1">
            <a:spLocks/>
          </p:cNvSpPr>
          <p:nvPr/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361D5C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different approach</a:t>
            </a:r>
            <a:br>
              <a:rPr lang="en-US" dirty="0"/>
            </a:br>
            <a:endParaRPr lang="en-US" dirty="0"/>
          </a:p>
          <a:p>
            <a:r>
              <a:rPr lang="en-US" sz="2800" b="1" dirty="0">
                <a:solidFill>
                  <a:srgbClr val="6E62D6"/>
                </a:solidFill>
                <a:latin typeface="Aptos SemiBold" panose="020B0004020202020204" pitchFamily="34" charset="0"/>
              </a:rPr>
              <a:t>Explore what building an agent looks like outside the native BC framework</a:t>
            </a:r>
            <a:endParaRPr lang="en-US" sz="2800" dirty="0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08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82678-1F39-B353-73B6-FA619E1B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Loss Prevention agent </a:t>
            </a:r>
            <a:endParaRPr lang="en-US"/>
          </a:p>
        </p:txBody>
      </p:sp>
      <p:pic>
        <p:nvPicPr>
          <p:cNvPr id="6" name="Picture Placeholder 5" descr="A person using a touch screen device&#10;&#10;AI-generated content may be incorrect.">
            <a:extLst>
              <a:ext uri="{FF2B5EF4-FFF2-40B4-BE49-F238E27FC236}">
                <a16:creationId xmlns:a16="http://schemas.microsoft.com/office/drawing/2014/main" id="{4EFC017D-26F6-237F-4B0C-DDCF6C8C14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76" r="14576"/>
          <a:stretch>
            <a:fillRect/>
          </a:stretch>
        </p:blipFill>
        <p:spPr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F75501-4575-9D06-11F5-28AECF0235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>
                <a:solidFill>
                  <a:srgbClr val="6E62D6"/>
                </a:solidFill>
                <a:latin typeface="Aptos SemiBold" panose="020B0004020202020204" pitchFamily="34" charset="0"/>
              </a:rPr>
              <a:t>Different approach – </a:t>
            </a:r>
            <a:r>
              <a:rPr lang="en-US" sz="2400" b="1" dirty="0">
                <a:solidFill>
                  <a:srgbClr val="6E62D6"/>
                </a:solidFill>
                <a:latin typeface="Aptos SemiBold" panose="020B0004020202020204" pitchFamily="34" charset="0"/>
              </a:rPr>
              <a:t>Azure Functions </a:t>
            </a:r>
            <a:r>
              <a:rPr lang="en-US" sz="2400" b="1">
                <a:solidFill>
                  <a:srgbClr val="6E62D6"/>
                </a:solidFill>
                <a:latin typeface="Aptos SemiBold" panose="020B0004020202020204" pitchFamily="34" charset="0"/>
              </a:rPr>
              <a:t>– </a:t>
            </a:r>
            <a:r>
              <a:rPr lang="en-US" sz="2400" b="1" dirty="0">
                <a:solidFill>
                  <a:srgbClr val="6E62D6"/>
                </a:solidFill>
                <a:latin typeface="Aptos SemiBold" panose="020B0004020202020204" pitchFamily="34" charset="0"/>
              </a:rPr>
              <a:t>Claude API</a:t>
            </a:r>
            <a:endParaRPr lang="en-US" sz="2400" b="1">
              <a:solidFill>
                <a:srgbClr val="6E62D6"/>
              </a:solidFill>
              <a:latin typeface="Aptos SemiBold" panose="020B0004020202020204" pitchFamily="34" charset="0"/>
            </a:endParaRPr>
          </a:p>
          <a:p>
            <a:pPr marL="0" indent="0">
              <a:buNone/>
            </a:pPr>
            <a:r>
              <a:rPr lang="en-US" sz="2000">
                <a:solidFill>
                  <a:srgbClr val="1D1C1E"/>
                </a:solidFill>
                <a:latin typeface="Aptos Light"/>
              </a:rPr>
              <a:t>Food cost variance is the silent margin killer in hospitality. A 2% drifting pour cost across 50 locations is invisible in daily operations but devastating at quarter-end. POS fraud detection misses this entirely.</a:t>
            </a:r>
            <a:endParaRPr lang="en-US">
              <a:solidFill>
                <a:srgbClr val="00706E"/>
              </a:solidFill>
              <a:latin typeface="Aptos"/>
              <a:cs typeface="Segoe UI"/>
            </a:endParaRPr>
          </a:p>
          <a:p>
            <a:pPr>
              <a:buNone/>
            </a:pPr>
            <a:r>
              <a:rPr lang="en-US" sz="2400" b="1">
                <a:solidFill>
                  <a:srgbClr val="00706E"/>
                </a:solidFill>
                <a:latin typeface="Aptos SemiBold"/>
                <a:cs typeface="Segoe UI"/>
              </a:rPr>
              <a:t>Monitoring targets</a:t>
            </a:r>
            <a:endParaRPr lang="en-US" sz="2400" b="1">
              <a:solidFill>
                <a:srgbClr val="00706E"/>
              </a:solidFill>
              <a:latin typeface="Aptos SemiBold" panose="020B0004020202020204" pitchFamily="34" charset="0"/>
              <a:cs typeface="Segoe UI"/>
            </a:endParaRPr>
          </a:p>
          <a:p>
            <a:pPr>
              <a:buNone/>
            </a:pPr>
            <a:r>
              <a:rPr lang="en-US" sz="2000">
                <a:solidFill>
                  <a:srgbClr val="00706E"/>
                </a:solidFill>
                <a:latin typeface="Aptos"/>
                <a:cs typeface="Segoe UI"/>
              </a:rPr>
              <a:t>•</a:t>
            </a:r>
            <a:r>
              <a:rPr lang="en-US" sz="2000">
                <a:solidFill>
                  <a:srgbClr val="00706E"/>
                </a:solidFill>
                <a:latin typeface="Aptos"/>
                <a:ea typeface="Calibri"/>
                <a:cs typeface="Segoe UI"/>
              </a:rPr>
              <a:t> </a:t>
            </a:r>
            <a:r>
              <a:rPr lang="en-US" sz="2000">
                <a:solidFill>
                  <a:srgbClr val="1E293B"/>
                </a:solidFill>
                <a:latin typeface="Aptos"/>
                <a:ea typeface="Calibri"/>
                <a:cs typeface="Calibri"/>
              </a:rPr>
              <a:t>Pour cost drift detection</a:t>
            </a:r>
            <a:endParaRPr lang="en-US" sz="2000">
              <a:latin typeface="Aptos"/>
            </a:endParaRPr>
          </a:p>
          <a:p>
            <a:pPr>
              <a:buNone/>
            </a:pPr>
            <a:r>
              <a:rPr lang="en-US" sz="2000">
                <a:solidFill>
                  <a:srgbClr val="00706E"/>
                </a:solidFill>
                <a:latin typeface="Aptos"/>
                <a:cs typeface="Segoe UI"/>
              </a:rPr>
              <a:t>•</a:t>
            </a:r>
            <a:r>
              <a:rPr lang="en-US" sz="2000">
                <a:solidFill>
                  <a:srgbClr val="00706E"/>
                </a:solidFill>
                <a:latin typeface="Aptos"/>
                <a:ea typeface="Calibri"/>
                <a:cs typeface="Segoe UI"/>
              </a:rPr>
              <a:t> </a:t>
            </a:r>
            <a:r>
              <a:rPr lang="en-US" sz="2000">
                <a:solidFill>
                  <a:srgbClr val="1E293B"/>
                </a:solidFill>
                <a:latin typeface="Aptos"/>
                <a:ea typeface="Calibri"/>
                <a:cs typeface="Calibri"/>
              </a:rPr>
              <a:t>Recipe vs actual comparison</a:t>
            </a:r>
            <a:endParaRPr lang="en-US" sz="2000">
              <a:latin typeface="Aptos"/>
            </a:endParaRPr>
          </a:p>
          <a:p>
            <a:pPr>
              <a:buNone/>
            </a:pPr>
            <a:r>
              <a:rPr lang="en-US" sz="2000">
                <a:solidFill>
                  <a:srgbClr val="00706E"/>
                </a:solidFill>
                <a:latin typeface="Aptos"/>
                <a:cs typeface="Segoe UI"/>
              </a:rPr>
              <a:t>•</a:t>
            </a:r>
            <a:r>
              <a:rPr lang="en-US" sz="2000">
                <a:solidFill>
                  <a:srgbClr val="00706E"/>
                </a:solidFill>
                <a:latin typeface="Aptos"/>
                <a:ea typeface="Calibri"/>
                <a:cs typeface="Segoe UI"/>
              </a:rPr>
              <a:t> </a:t>
            </a:r>
            <a:r>
              <a:rPr lang="en-US" sz="2000" dirty="0">
                <a:solidFill>
                  <a:srgbClr val="1E293B"/>
                </a:solidFill>
                <a:latin typeface="Aptos"/>
                <a:ea typeface="Calibri"/>
                <a:cs typeface="Calibri"/>
              </a:rPr>
              <a:t>Stock count variance and manipulation</a:t>
            </a:r>
            <a:endParaRPr lang="en-US" sz="2000">
              <a:latin typeface="Aptos"/>
            </a:endParaRPr>
          </a:p>
          <a:p>
            <a:pPr>
              <a:buNone/>
            </a:pPr>
            <a:r>
              <a:rPr lang="en-US" sz="2000">
                <a:solidFill>
                  <a:srgbClr val="00706E"/>
                </a:solidFill>
                <a:latin typeface="Aptos"/>
                <a:cs typeface="Segoe UI"/>
              </a:rPr>
              <a:t>•</a:t>
            </a:r>
            <a:r>
              <a:rPr lang="en-US" sz="2000">
                <a:solidFill>
                  <a:srgbClr val="00706E"/>
                </a:solidFill>
                <a:latin typeface="Aptos"/>
                <a:ea typeface="Calibri"/>
                <a:cs typeface="Segoe UI"/>
              </a:rPr>
              <a:t> </a:t>
            </a:r>
            <a:r>
              <a:rPr lang="en-US" sz="2000">
                <a:solidFill>
                  <a:srgbClr val="1E293B"/>
                </a:solidFill>
                <a:latin typeface="Aptos"/>
                <a:ea typeface="Calibri"/>
                <a:cs typeface="Calibri"/>
              </a:rPr>
              <a:t>Cross-location pattern analysis</a:t>
            </a:r>
            <a:endParaRPr lang="en-US" sz="2000">
              <a:latin typeface="Aptos"/>
            </a:endParaRPr>
          </a:p>
          <a:p>
            <a:pPr marL="0" indent="0">
              <a:buNone/>
            </a:pPr>
            <a:endParaRPr lang="en-US">
              <a:solidFill>
                <a:srgbClr val="00706E"/>
              </a:solidFill>
              <a:latin typeface="Aptos"/>
            </a:endParaRPr>
          </a:p>
          <a:p>
            <a:pPr marL="0" indent="0">
              <a:buNone/>
            </a:pPr>
            <a:endParaRPr lang="en-US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49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CB76-6A5F-217D-F139-0210BA96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Architecture: Claude API + Azure Functions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CB780-8E92-12F9-4551-26AA31D66E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442" y="1821467"/>
            <a:ext cx="11484278" cy="1417851"/>
          </a:xfrm>
        </p:spPr>
        <p:txBody>
          <a:bodyPr lIns="91440" tIns="45720" rIns="91440" bIns="45720" anchor="t"/>
          <a:lstStyle/>
          <a:p>
            <a:r>
              <a:rPr lang="en-US" sz="1800" dirty="0">
                <a:solidFill>
                  <a:srgbClr val="1E293B"/>
                </a:solidFill>
                <a:latin typeface="Aptos Light"/>
                <a:ea typeface="Calibri Light"/>
                <a:cs typeface="Calibri Light"/>
              </a:rPr>
              <a:t>Timer triggers autonomously — no human prompt needed</a:t>
            </a:r>
            <a:endParaRPr lang="en-US" sz="1800" dirty="0">
              <a:latin typeface="Aptos Light"/>
            </a:endParaRPr>
          </a:p>
          <a:p>
            <a:r>
              <a:rPr lang="en-US" sz="1800" dirty="0">
                <a:solidFill>
                  <a:srgbClr val="1E293B"/>
                </a:solidFill>
                <a:latin typeface="Aptos Light"/>
                <a:ea typeface="Calibri Light"/>
                <a:cs typeface="Calibri Light"/>
              </a:rPr>
              <a:t>Claude reasons through anomalies (trace visible in demo)</a:t>
            </a:r>
            <a:endParaRPr lang="en-US" sz="1800" dirty="0">
              <a:latin typeface="Aptos Light"/>
            </a:endParaRPr>
          </a:p>
          <a:p>
            <a:r>
              <a:rPr lang="en-US" sz="1800" dirty="0">
                <a:solidFill>
                  <a:srgbClr val="1E293B"/>
                </a:solidFill>
                <a:latin typeface="Aptos Light"/>
                <a:ea typeface="Calibri Light"/>
                <a:cs typeface="Calibri Light"/>
              </a:rPr>
              <a:t>Azure AI Search provides historical pattern matching</a:t>
            </a:r>
            <a:endParaRPr lang="en-US" sz="1800" dirty="0">
              <a:latin typeface="Aptos Light"/>
            </a:endParaRPr>
          </a:p>
          <a:p>
            <a:r>
              <a:rPr lang="en-US" sz="1800">
                <a:solidFill>
                  <a:srgbClr val="1E293B"/>
                </a:solidFill>
                <a:latin typeface="Aptos Light"/>
                <a:ea typeface="Calibri Light"/>
                <a:cs typeface="Calibri Light"/>
              </a:rPr>
              <a:t>BC </a:t>
            </a:r>
            <a:r>
              <a:rPr lang="en-US" sz="1800" dirty="0">
                <a:solidFill>
                  <a:srgbClr val="1E293B"/>
                </a:solidFill>
                <a:latin typeface="Aptos Light"/>
                <a:ea typeface="Calibri Light"/>
                <a:cs typeface="Calibri Light"/>
              </a:rPr>
              <a:t>write-back + Azure AI Search history loop</a:t>
            </a:r>
            <a:endParaRPr lang="en-US" sz="1800" dirty="0">
              <a:latin typeface="Aptos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E3CF9-E6FA-42AF-2A36-8E7C7B7B1D70}"/>
              </a:ext>
            </a:extLst>
          </p:cNvPr>
          <p:cNvSpPr txBox="1"/>
          <p:nvPr/>
        </p:nvSpPr>
        <p:spPr>
          <a:xfrm>
            <a:off x="388189" y="858759"/>
            <a:ext cx="60960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l" rtl="0"/>
            <a:r>
              <a:rPr lang="en-US" sz="2000" kern="1200" dirty="0">
                <a:solidFill>
                  <a:srgbClr val="64748B"/>
                </a:solidFill>
                <a:latin typeface="Aptos Light"/>
                <a:ea typeface="Calibri Light"/>
                <a:cs typeface="Calibri Light"/>
              </a:rPr>
              <a:t>The autonomous monitoring loop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E85A37-1FD0-E855-009B-128CDD7244C6}"/>
              </a:ext>
            </a:extLst>
          </p:cNvPr>
          <p:cNvGrpSpPr/>
          <p:nvPr/>
        </p:nvGrpSpPr>
        <p:grpSpPr>
          <a:xfrm>
            <a:off x="499129" y="3956157"/>
            <a:ext cx="10952673" cy="1229085"/>
            <a:chOff x="499129" y="1861186"/>
            <a:chExt cx="10952673" cy="12290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A4F1B4-E9C7-EDB4-02E0-5F5ECD192376}"/>
                </a:ext>
              </a:extLst>
            </p:cNvPr>
            <p:cNvSpPr txBox="1"/>
            <p:nvPr/>
          </p:nvSpPr>
          <p:spPr>
            <a:xfrm>
              <a:off x="499129" y="1889942"/>
              <a:ext cx="1751163" cy="1200329"/>
            </a:xfrm>
            <a:prstGeom prst="rect">
              <a:avLst/>
            </a:prstGeom>
            <a:solidFill>
              <a:srgbClr val="01ADCF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dirty="0">
                <a:solidFill>
                  <a:schemeClr val="bg2"/>
                </a:solidFill>
              </a:endParaRPr>
            </a:p>
            <a:p>
              <a:r>
                <a:rPr lang="en-US" dirty="0">
                  <a:solidFill>
                    <a:schemeClr val="bg2"/>
                  </a:solidFill>
                </a:rPr>
                <a:t> Azure Timer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Function</a:t>
              </a:r>
            </a:p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14E058-EFCC-EDEE-96A6-7901C18A0BCE}"/>
                </a:ext>
              </a:extLst>
            </p:cNvPr>
            <p:cNvSpPr txBox="1"/>
            <p:nvPr/>
          </p:nvSpPr>
          <p:spPr>
            <a:xfrm>
              <a:off x="2799506" y="1889941"/>
              <a:ext cx="1751163" cy="1200329"/>
            </a:xfrm>
            <a:prstGeom prst="rect">
              <a:avLst/>
            </a:prstGeom>
            <a:solidFill>
              <a:srgbClr val="361C5C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dirty="0">
                <a:solidFill>
                  <a:schemeClr val="bg2"/>
                </a:solidFill>
              </a:endParaRP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LSC API Pages</a:t>
              </a:r>
            </a:p>
            <a:p>
              <a:pPr algn="ctr"/>
              <a:endParaRPr lang="en-US" dirty="0">
                <a:solidFill>
                  <a:schemeClr val="bg2"/>
                </a:solidFill>
              </a:endParaRPr>
            </a:p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55AA23-C978-F2F4-94B1-6AF3F0F1942B}"/>
                </a:ext>
              </a:extLst>
            </p:cNvPr>
            <p:cNvSpPr txBox="1"/>
            <p:nvPr/>
          </p:nvSpPr>
          <p:spPr>
            <a:xfrm>
              <a:off x="5099884" y="1861187"/>
              <a:ext cx="1751163" cy="1200329"/>
            </a:xfrm>
            <a:prstGeom prst="rect">
              <a:avLst/>
            </a:prstGeom>
            <a:solidFill>
              <a:srgbClr val="00706E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dirty="0">
                <a:solidFill>
                  <a:schemeClr val="bg2"/>
                </a:solidFill>
              </a:endParaRPr>
            </a:p>
            <a:p>
              <a:r>
                <a:rPr lang="en-US" dirty="0">
                  <a:solidFill>
                    <a:schemeClr val="bg2"/>
                  </a:solidFill>
                </a:rPr>
                <a:t> Claude API</a:t>
              </a:r>
            </a:p>
            <a:p>
              <a:pPr algn="ctr"/>
              <a:endParaRPr lang="en-US" dirty="0">
                <a:solidFill>
                  <a:schemeClr val="bg2"/>
                </a:solidFill>
              </a:endParaRPr>
            </a:p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FE8EA9-7E69-C1B6-E7D1-762D3BB55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9894" y="2458446"/>
              <a:ext cx="581254" cy="520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275712-2B3D-C7BD-D01A-A46A29B71E9A}"/>
                </a:ext>
              </a:extLst>
            </p:cNvPr>
            <p:cNvSpPr txBox="1"/>
            <p:nvPr/>
          </p:nvSpPr>
          <p:spPr>
            <a:xfrm>
              <a:off x="7400262" y="1861186"/>
              <a:ext cx="1751163" cy="1200329"/>
            </a:xfrm>
            <a:prstGeom prst="rect">
              <a:avLst/>
            </a:prstGeom>
            <a:solidFill>
              <a:srgbClr val="EFBC6F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dirty="0">
                <a:solidFill>
                  <a:schemeClr val="bg2"/>
                </a:solidFill>
              </a:endParaRPr>
            </a:p>
            <a:p>
              <a:r>
                <a:rPr lang="en-US" dirty="0">
                  <a:solidFill>
                    <a:schemeClr val="bg2"/>
                  </a:solidFill>
                </a:rPr>
                <a:t>    Azure AI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Search</a:t>
              </a:r>
            </a:p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2289A1-C2C8-D8BC-8C3B-1F48C7A27F98}"/>
                </a:ext>
              </a:extLst>
            </p:cNvPr>
            <p:cNvSpPr txBox="1"/>
            <p:nvPr/>
          </p:nvSpPr>
          <p:spPr>
            <a:xfrm>
              <a:off x="9700639" y="1861187"/>
              <a:ext cx="1751163" cy="1200329"/>
            </a:xfrm>
            <a:prstGeom prst="rect">
              <a:avLst/>
            </a:prstGeom>
            <a:solidFill>
              <a:srgbClr val="922B48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 dirty="0">
                <a:solidFill>
                  <a:schemeClr val="bg2"/>
                </a:solidFill>
              </a:endParaRP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Teams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adaptive card</a:t>
              </a:r>
            </a:p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573107-A706-F0AF-2678-739AC75FA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5711" y="2464175"/>
              <a:ext cx="581254" cy="5206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3C3B3B-A284-805C-C35B-55117E5AB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3082" y="2464175"/>
              <a:ext cx="581254" cy="5206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3B1191-B822-802A-C6EA-4497FA117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0540" y="2458446"/>
              <a:ext cx="581254" cy="5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4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VENT_SECTION_UUID" val="c2f811cd-2b32-478b-9d87-01039e62ad5e"/>
  <p:tag name="SLIDO_PRESENTATION_ID" val="620a2c41-8cb8-48dd-8b9d-032461a1856f"/>
  <p:tag name="SLIDO_EVENT_UUID" val="d77012bc-658f-45f5-b6aa-acba670150c6"/>
  <p:tag name="SLIDO_APP_VERSION" val="1.5.0.0"/>
</p:tagLst>
</file>

<file path=ppt/theme/theme1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31393BAE-0028-A947-B539-DC4DD392AF8A}"/>
    </a:ext>
  </a:extLst>
</a:theme>
</file>

<file path=ppt/theme/theme2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56A69620-E869-6847-AC41-FC4D0F6212DD}"/>
    </a:ext>
  </a:extLst>
</a:theme>
</file>

<file path=ppt/theme/theme3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3EB21C03-FF23-DA46-8880-D530F2A09104}" vid="{B688D850-C1F7-2346-B6C1-06CC03A03403}"/>
    </a:ext>
  </a:extLst>
</a:theme>
</file>

<file path=ppt/theme/theme4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B48B643B-EAF9-EC47-8B6B-2AB590F41DB0}"/>
    </a:ext>
  </a:extLst>
</a:theme>
</file>

<file path=ppt/theme/theme5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3EB21C03-FF23-DA46-8880-D530F2A09104}" vid="{A9D2CB04-C4B4-4C48-804F-FE1F9C713CC9}"/>
    </a:ext>
  </a:extLst>
</a:theme>
</file>

<file path=ppt/theme/theme6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3EB21C03-FF23-DA46-8880-D530F2A09104}" vid="{062FC799-7663-0648-8EEE-5336896CE4D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2" ma:contentTypeDescription="Create a new document." ma:contentTypeScope="" ma:versionID="b26d0addc757e9bc629c105cd4b7e0b8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880955e65a183ca08db5b65ae0de7cec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724e71b1-7852-457b-a379-b8a36dd80270"/>
    <ds:schemaRef ds:uri="http://schemas.microsoft.com/office/2006/documentManagement/types"/>
    <ds:schemaRef ds:uri="http://purl.org/dc/terms/"/>
    <ds:schemaRef ds:uri="ce89fd82-aec5-4b3b-b0b3-b7f9193dc61c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BD656C7-0A02-43C4-9509-B1228BE4A9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2026</Template>
  <TotalTime>1</TotalTime>
  <Words>564</Words>
  <Application>Microsoft Office PowerPoint</Application>
  <PresentationFormat>Widescreen</PresentationFormat>
  <Paragraphs>131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Aptos</vt:lpstr>
      <vt:lpstr>Aptos Black</vt:lpstr>
      <vt:lpstr>Aptos ExtraBold</vt:lpstr>
      <vt:lpstr>Aptos Light</vt:lpstr>
      <vt:lpstr>Aptos SemiBold</vt:lpstr>
      <vt:lpstr>Arial</vt:lpstr>
      <vt:lpstr>Calibri</vt:lpstr>
      <vt:lpstr>Calibri Light</vt:lpstr>
      <vt:lpstr>Segoe UI</vt:lpstr>
      <vt:lpstr>Verdana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PowerPoint Presentation</vt:lpstr>
      <vt:lpstr>PowerPoint Presentation</vt:lpstr>
      <vt:lpstr>Agents introduction</vt:lpstr>
      <vt:lpstr>Fraud detection agent</vt:lpstr>
      <vt:lpstr>AI development toolkit</vt:lpstr>
      <vt:lpstr>Demo  Fraud detection in action</vt:lpstr>
      <vt:lpstr>A Different Approach</vt:lpstr>
      <vt:lpstr>Loss Prevention agent </vt:lpstr>
      <vt:lpstr>Architecture: Claude API + Azure Functions </vt:lpstr>
      <vt:lpstr>Demo   Loss Prevention in action</vt:lpstr>
      <vt:lpstr>Two approaches, same LS Central</vt:lpstr>
      <vt:lpstr>What does AL do?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Saevar Jonasson</dc:creator>
  <cp:lastModifiedBy>Bjorn Jonsson</cp:lastModifiedBy>
  <cp:revision>2</cp:revision>
  <dcterms:created xsi:type="dcterms:W3CDTF">2026-02-05T12:33:02Z</dcterms:created>
  <dcterms:modified xsi:type="dcterms:W3CDTF">2026-04-29T10:27:24Z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