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60" r:id="rId8"/>
  </p:sldMasterIdLst>
  <p:notesMasterIdLst>
    <p:notesMasterId r:id="rId47"/>
  </p:notesMasterIdLst>
  <p:handoutMasterIdLst>
    <p:handoutMasterId r:id="rId48"/>
  </p:handoutMasterIdLst>
  <p:sldIdLst>
    <p:sldId id="334" r:id="rId9"/>
    <p:sldId id="354" r:id="rId10"/>
    <p:sldId id="353" r:id="rId11"/>
    <p:sldId id="356" r:id="rId12"/>
    <p:sldId id="648" r:id="rId13"/>
    <p:sldId id="2134805195" r:id="rId14"/>
    <p:sldId id="641" r:id="rId15"/>
    <p:sldId id="653" r:id="rId16"/>
    <p:sldId id="666" r:id="rId17"/>
    <p:sldId id="667" r:id="rId18"/>
    <p:sldId id="652" r:id="rId19"/>
    <p:sldId id="642" r:id="rId20"/>
    <p:sldId id="668" r:id="rId21"/>
    <p:sldId id="651" r:id="rId22"/>
    <p:sldId id="643" r:id="rId23"/>
    <p:sldId id="644" r:id="rId24"/>
    <p:sldId id="669" r:id="rId25"/>
    <p:sldId id="670" r:id="rId26"/>
    <p:sldId id="673" r:id="rId27"/>
    <p:sldId id="675" r:id="rId28"/>
    <p:sldId id="2134805177" r:id="rId29"/>
    <p:sldId id="472" r:id="rId30"/>
    <p:sldId id="2134805185" r:id="rId31"/>
    <p:sldId id="2134805180" r:id="rId32"/>
    <p:sldId id="2134805187" r:id="rId33"/>
    <p:sldId id="2134805192" r:id="rId34"/>
    <p:sldId id="2134805189" r:id="rId35"/>
    <p:sldId id="2134805181" r:id="rId36"/>
    <p:sldId id="2134805182" r:id="rId37"/>
    <p:sldId id="2134805173" r:id="rId38"/>
    <p:sldId id="2134805183" r:id="rId39"/>
    <p:sldId id="2134805191" r:id="rId40"/>
    <p:sldId id="2134805194" r:id="rId41"/>
    <p:sldId id="2134805175" r:id="rId42"/>
    <p:sldId id="2134805166" r:id="rId43"/>
    <p:sldId id="646" r:id="rId44"/>
    <p:sldId id="2134805127" r:id="rId45"/>
    <p:sldId id="36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34"/>
          </p14:sldIdLst>
        </p14:section>
        <p14:section name="Boutique" id="{BFD8A037-F7A3-4BCC-A9BB-F54326D84469}">
          <p14:sldIdLst>
            <p14:sldId id="354"/>
            <p14:sldId id="353"/>
            <p14:sldId id="356"/>
            <p14:sldId id="648"/>
            <p14:sldId id="2134805195"/>
            <p14:sldId id="641"/>
            <p14:sldId id="653"/>
            <p14:sldId id="666"/>
            <p14:sldId id="667"/>
            <p14:sldId id="652"/>
            <p14:sldId id="642"/>
            <p14:sldId id="668"/>
            <p14:sldId id="651"/>
            <p14:sldId id="643"/>
            <p14:sldId id="644"/>
            <p14:sldId id="669"/>
            <p14:sldId id="670"/>
            <p14:sldId id="673"/>
            <p14:sldId id="675"/>
            <p14:sldId id="2134805177"/>
          </p14:sldIdLst>
        </p14:section>
        <p14:section name="What's New" id="{D6D97F1A-244F-43B2-BCE4-58A44755525C}">
          <p14:sldIdLst>
            <p14:sldId id="472"/>
            <p14:sldId id="2134805185"/>
            <p14:sldId id="2134805180"/>
            <p14:sldId id="2134805187"/>
            <p14:sldId id="2134805192"/>
            <p14:sldId id="2134805189"/>
            <p14:sldId id="2134805181"/>
            <p14:sldId id="2134805182"/>
            <p14:sldId id="2134805173"/>
            <p14:sldId id="2134805183"/>
            <p14:sldId id="2134805191"/>
            <p14:sldId id="2134805194"/>
          </p14:sldIdLst>
        </p14:section>
        <p14:section name="Roadmap" id="{EE80D7AC-6BA2-4F0E-99CF-079CDAFA59CF}">
          <p14:sldIdLst>
            <p14:sldId id="2134805175"/>
            <p14:sldId id="2134805166"/>
            <p14:sldId id="646"/>
            <p14:sldId id="2134805127"/>
          </p14:sldIdLst>
        </p14:section>
        <p14:section name="End slides / questions slides" id="{6CE0294C-E795-2941-A597-20B692ADCED8}">
          <p14:sldIdLst>
            <p14:sldId id="363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399"/>
    <a:srgbClr val="138F96"/>
    <a:srgbClr val="43E8D8"/>
    <a:srgbClr val="F5BE3D"/>
    <a:srgbClr val="0B4F87"/>
    <a:srgbClr val="ED7D31"/>
    <a:srgbClr val="4472C4"/>
    <a:srgbClr val="E58B68"/>
    <a:srgbClr val="D2917D"/>
    <a:srgbClr val="BC8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1905" autoAdjust="0"/>
  </p:normalViewPr>
  <p:slideViewPr>
    <p:cSldViewPr snapToGrid="0" snapToObjects="1">
      <p:cViewPr varScale="1">
        <p:scale>
          <a:sx n="107" d="100"/>
          <a:sy n="107" d="100"/>
        </p:scale>
        <p:origin x="75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4F23C377-404B-4BFA-8730-7F9A6DCBCDAC}"/>
    <pc:docChg chg="custSel addSld delSld modSld modSection">
      <pc:chgData name="Martin Kleindl" userId="cfd6b6c4-d6a3-4947-8f99-87aee65d618f" providerId="ADAL" clId="{4F23C377-404B-4BFA-8730-7F9A6DCBCDAC}" dt="2022-05-05T10:23:38.795" v="161" actId="20577"/>
      <pc:docMkLst>
        <pc:docMk/>
      </pc:docMkLst>
      <pc:sldChg chg="mod modShow">
        <pc:chgData name="Martin Kleindl" userId="cfd6b6c4-d6a3-4947-8f99-87aee65d618f" providerId="ADAL" clId="{4F23C377-404B-4BFA-8730-7F9A6DCBCDAC}" dt="2022-05-04T12:07:13.564" v="15" actId="729"/>
        <pc:sldMkLst>
          <pc:docMk/>
          <pc:sldMk cId="3078649858" sldId="640"/>
        </pc:sldMkLst>
      </pc:sldChg>
      <pc:sldChg chg="modTransition">
        <pc:chgData name="Martin Kleindl" userId="cfd6b6c4-d6a3-4947-8f99-87aee65d618f" providerId="ADAL" clId="{4F23C377-404B-4BFA-8730-7F9A6DCBCDAC}" dt="2022-05-04T12:12:38.442" v="53"/>
        <pc:sldMkLst>
          <pc:docMk/>
          <pc:sldMk cId="3777134458" sldId="641"/>
        </pc:sldMkLst>
      </pc:sldChg>
      <pc:sldChg chg="modSp mod">
        <pc:chgData name="Martin Kleindl" userId="cfd6b6c4-d6a3-4947-8f99-87aee65d618f" providerId="ADAL" clId="{4F23C377-404B-4BFA-8730-7F9A6DCBCDAC}" dt="2022-05-05T08:51:29.967" v="160" actId="1076"/>
        <pc:sldMkLst>
          <pc:docMk/>
          <pc:sldMk cId="3121251815" sldId="646"/>
        </pc:sldMkLst>
        <pc:spChg chg="mod">
          <ac:chgData name="Martin Kleindl" userId="cfd6b6c4-d6a3-4947-8f99-87aee65d618f" providerId="ADAL" clId="{4F23C377-404B-4BFA-8730-7F9A6DCBCDAC}" dt="2022-05-05T08:51:29.967" v="160" actId="1076"/>
          <ac:spMkLst>
            <pc:docMk/>
            <pc:sldMk cId="3121251815" sldId="646"/>
            <ac:spMk id="2" creationId="{20D2384C-4882-4C8E-B58A-C1CCDC7C4F72}"/>
          </ac:spMkLst>
        </pc:spChg>
      </pc:sldChg>
      <pc:sldChg chg="mod modShow">
        <pc:chgData name="Martin Kleindl" userId="cfd6b6c4-d6a3-4947-8f99-87aee65d618f" providerId="ADAL" clId="{4F23C377-404B-4BFA-8730-7F9A6DCBCDAC}" dt="2022-05-04T12:07:17.841" v="16" actId="729"/>
        <pc:sldMkLst>
          <pc:docMk/>
          <pc:sldMk cId="1810005767" sldId="665"/>
        </pc:sldMkLst>
      </pc:sldChg>
      <pc:sldChg chg="modSp mod">
        <pc:chgData name="Martin Kleindl" userId="cfd6b6c4-d6a3-4947-8f99-87aee65d618f" providerId="ADAL" clId="{4F23C377-404B-4BFA-8730-7F9A6DCBCDAC}" dt="2022-05-05T08:38:09.752" v="58" actId="1076"/>
        <pc:sldMkLst>
          <pc:docMk/>
          <pc:sldMk cId="3552051238" sldId="666"/>
        </pc:sldMkLst>
        <pc:spChg chg="mod">
          <ac:chgData name="Martin Kleindl" userId="cfd6b6c4-d6a3-4947-8f99-87aee65d618f" providerId="ADAL" clId="{4F23C377-404B-4BFA-8730-7F9A6DCBCDAC}" dt="2022-05-05T08:38:09.752" v="58" actId="1076"/>
          <ac:spMkLst>
            <pc:docMk/>
            <pc:sldMk cId="3552051238" sldId="666"/>
            <ac:spMk id="20" creationId="{0C0EB3B2-15CB-4EDE-90FF-B16F927F6D01}"/>
          </ac:spMkLst>
        </pc:spChg>
        <pc:picChg chg="mod">
          <ac:chgData name="Martin Kleindl" userId="cfd6b6c4-d6a3-4947-8f99-87aee65d618f" providerId="ADAL" clId="{4F23C377-404B-4BFA-8730-7F9A6DCBCDAC}" dt="2022-05-05T08:38:09.752" v="58" actId="1076"/>
          <ac:picMkLst>
            <pc:docMk/>
            <pc:sldMk cId="3552051238" sldId="666"/>
            <ac:picMk id="16" creationId="{A936BE2D-F794-4CB8-A3D2-F17E1AD93D8A}"/>
          </ac:picMkLst>
        </pc:picChg>
        <pc:picChg chg="mod">
          <ac:chgData name="Martin Kleindl" userId="cfd6b6c4-d6a3-4947-8f99-87aee65d618f" providerId="ADAL" clId="{4F23C377-404B-4BFA-8730-7F9A6DCBCDAC}" dt="2022-05-05T08:38:09.752" v="58" actId="1076"/>
          <ac:picMkLst>
            <pc:docMk/>
            <pc:sldMk cId="3552051238" sldId="666"/>
            <ac:picMk id="17" creationId="{16FAC5C3-3BB1-47C0-B76D-E24C150FD936}"/>
          </ac:picMkLst>
        </pc:picChg>
        <pc:picChg chg="mod">
          <ac:chgData name="Martin Kleindl" userId="cfd6b6c4-d6a3-4947-8f99-87aee65d618f" providerId="ADAL" clId="{4F23C377-404B-4BFA-8730-7F9A6DCBCDAC}" dt="2022-05-05T08:38:09.752" v="58" actId="1076"/>
          <ac:picMkLst>
            <pc:docMk/>
            <pc:sldMk cId="3552051238" sldId="666"/>
            <ac:picMk id="21" creationId="{A972FEC9-E0B4-4479-8855-575FF3855582}"/>
          </ac:picMkLst>
        </pc:picChg>
      </pc:sldChg>
      <pc:sldChg chg="modSp">
        <pc:chgData name="Martin Kleindl" userId="cfd6b6c4-d6a3-4947-8f99-87aee65d618f" providerId="ADAL" clId="{4F23C377-404B-4BFA-8730-7F9A6DCBCDAC}" dt="2022-05-05T08:39:09.652" v="67" actId="20577"/>
        <pc:sldMkLst>
          <pc:docMk/>
          <pc:sldMk cId="2540435289" sldId="668"/>
        </pc:sldMkLst>
        <pc:spChg chg="mod">
          <ac:chgData name="Martin Kleindl" userId="cfd6b6c4-d6a3-4947-8f99-87aee65d618f" providerId="ADAL" clId="{4F23C377-404B-4BFA-8730-7F9A6DCBCDAC}" dt="2022-05-05T08:39:09.652" v="67" actId="20577"/>
          <ac:spMkLst>
            <pc:docMk/>
            <pc:sldMk cId="2540435289" sldId="668"/>
            <ac:spMk id="18" creationId="{CBE41E1F-6167-44A4-B607-BA7E04C1723B}"/>
          </ac:spMkLst>
        </pc:spChg>
      </pc:sldChg>
      <pc:sldChg chg="modTransition modAnim">
        <pc:chgData name="Martin Kleindl" userId="cfd6b6c4-d6a3-4947-8f99-87aee65d618f" providerId="ADAL" clId="{4F23C377-404B-4BFA-8730-7F9A6DCBCDAC}" dt="2022-05-04T12:16:17.154" v="56"/>
        <pc:sldMkLst>
          <pc:docMk/>
          <pc:sldMk cId="1891425470" sldId="669"/>
        </pc:sldMkLst>
      </pc:sldChg>
      <pc:sldChg chg="modAnim">
        <pc:chgData name="Martin Kleindl" userId="cfd6b6c4-d6a3-4947-8f99-87aee65d618f" providerId="ADAL" clId="{4F23C377-404B-4BFA-8730-7F9A6DCBCDAC}" dt="2022-05-04T12:16:39.024" v="57"/>
        <pc:sldMkLst>
          <pc:docMk/>
          <pc:sldMk cId="1923944054" sldId="670"/>
        </pc:sldMkLst>
      </pc:sldChg>
      <pc:sldChg chg="del">
        <pc:chgData name="Martin Kleindl" userId="cfd6b6c4-d6a3-4947-8f99-87aee65d618f" providerId="ADAL" clId="{4F23C377-404B-4BFA-8730-7F9A6DCBCDAC}" dt="2022-05-04T08:11:00.764" v="0" actId="47"/>
        <pc:sldMkLst>
          <pc:docMk/>
          <pc:sldMk cId="679331811" sldId="2134805179"/>
        </pc:sldMkLst>
      </pc:sldChg>
      <pc:sldChg chg="modSp">
        <pc:chgData name="Martin Kleindl" userId="cfd6b6c4-d6a3-4947-8f99-87aee65d618f" providerId="ADAL" clId="{4F23C377-404B-4BFA-8730-7F9A6DCBCDAC}" dt="2022-05-05T10:23:38.795" v="161" actId="20577"/>
        <pc:sldMkLst>
          <pc:docMk/>
          <pc:sldMk cId="2623406352" sldId="2134805187"/>
        </pc:sldMkLst>
        <pc:spChg chg="mod">
          <ac:chgData name="Martin Kleindl" userId="cfd6b6c4-d6a3-4947-8f99-87aee65d618f" providerId="ADAL" clId="{4F23C377-404B-4BFA-8730-7F9A6DCBCDAC}" dt="2022-05-05T10:23:38.795" v="161" actId="20577"/>
          <ac:spMkLst>
            <pc:docMk/>
            <pc:sldMk cId="2623406352" sldId="2134805187"/>
            <ac:spMk id="15" creationId="{2A011170-3F2B-4543-A654-6F2B5329E406}"/>
          </ac:spMkLst>
        </pc:spChg>
      </pc:sldChg>
      <pc:sldChg chg="addSp delSp modSp mod modAnim">
        <pc:chgData name="Martin Kleindl" userId="cfd6b6c4-d6a3-4947-8f99-87aee65d618f" providerId="ADAL" clId="{4F23C377-404B-4BFA-8730-7F9A6DCBCDAC}" dt="2022-05-05T08:50:39.168" v="159" actId="1076"/>
        <pc:sldMkLst>
          <pc:docMk/>
          <pc:sldMk cId="3386193722" sldId="2134805191"/>
        </pc:sldMkLst>
        <pc:spChg chg="add mod">
          <ac:chgData name="Martin Kleindl" userId="cfd6b6c4-d6a3-4947-8f99-87aee65d618f" providerId="ADAL" clId="{4F23C377-404B-4BFA-8730-7F9A6DCBCDAC}" dt="2022-05-05T08:50:34.568" v="158" actId="14100"/>
          <ac:spMkLst>
            <pc:docMk/>
            <pc:sldMk cId="3386193722" sldId="2134805191"/>
            <ac:spMk id="2" creationId="{21B6BDEF-BC7B-6625-D876-FCC87351A36F}"/>
          </ac:spMkLst>
        </pc:spChg>
        <pc:spChg chg="add mod">
          <ac:chgData name="Martin Kleindl" userId="cfd6b6c4-d6a3-4947-8f99-87aee65d618f" providerId="ADAL" clId="{4F23C377-404B-4BFA-8730-7F9A6DCBCDAC}" dt="2022-05-05T08:50:39.168" v="159" actId="1076"/>
          <ac:spMkLst>
            <pc:docMk/>
            <pc:sldMk cId="3386193722" sldId="2134805191"/>
            <ac:spMk id="8" creationId="{8BDBF703-50C6-32FF-BD76-BA7B89B6EB7D}"/>
          </ac:spMkLst>
        </pc:spChg>
        <pc:spChg chg="add del mod">
          <ac:chgData name="Martin Kleindl" userId="cfd6b6c4-d6a3-4947-8f99-87aee65d618f" providerId="ADAL" clId="{4F23C377-404B-4BFA-8730-7F9A6DCBCDAC}" dt="2022-05-05T08:46:53.419" v="103" actId="478"/>
          <ac:spMkLst>
            <pc:docMk/>
            <pc:sldMk cId="3386193722" sldId="2134805191"/>
            <ac:spMk id="9" creationId="{6EE4C302-DCF0-AF05-6E9B-8089CEAF9997}"/>
          </ac:spMkLst>
        </pc:spChg>
        <pc:grpChg chg="add mod">
          <ac:chgData name="Martin Kleindl" userId="cfd6b6c4-d6a3-4947-8f99-87aee65d618f" providerId="ADAL" clId="{4F23C377-404B-4BFA-8730-7F9A6DCBCDAC}" dt="2022-05-05T08:49:16.378" v="118" actId="207"/>
          <ac:grpSpMkLst>
            <pc:docMk/>
            <pc:sldMk cId="3386193722" sldId="2134805191"/>
            <ac:grpSpMk id="3" creationId="{596E0753-FBEE-F217-266E-0312F3F83269}"/>
          </ac:grpSpMkLst>
        </pc:grpChg>
      </pc:sldChg>
      <pc:sldChg chg="del">
        <pc:chgData name="Martin Kleindl" userId="cfd6b6c4-d6a3-4947-8f99-87aee65d618f" providerId="ADAL" clId="{4F23C377-404B-4BFA-8730-7F9A6DCBCDAC}" dt="2022-05-04T08:11:00.764" v="0" actId="47"/>
        <pc:sldMkLst>
          <pc:docMk/>
          <pc:sldMk cId="3625229732" sldId="2134805193"/>
        </pc:sldMkLst>
      </pc:sldChg>
      <pc:sldChg chg="addSp delSp modSp add mod delAnim modAnim">
        <pc:chgData name="Martin Kleindl" userId="cfd6b6c4-d6a3-4947-8f99-87aee65d618f" providerId="ADAL" clId="{4F23C377-404B-4BFA-8730-7F9A6DCBCDAC}" dt="2022-05-04T12:11:40.926" v="43"/>
        <pc:sldMkLst>
          <pc:docMk/>
          <pc:sldMk cId="768317704" sldId="2134805195"/>
        </pc:sldMkLst>
        <pc:spChg chg="add mod">
          <ac:chgData name="Martin Kleindl" userId="cfd6b6c4-d6a3-4947-8f99-87aee65d618f" providerId="ADAL" clId="{4F23C377-404B-4BFA-8730-7F9A6DCBCDAC}" dt="2022-05-04T12:06:43.734" v="13"/>
          <ac:spMkLst>
            <pc:docMk/>
            <pc:sldMk cId="768317704" sldId="2134805195"/>
            <ac:spMk id="14" creationId="{856EEA0E-66A1-D649-7A07-623E2229EF75}"/>
          </ac:spMkLst>
        </pc:spChg>
        <pc:spChg chg="del">
          <ac:chgData name="Martin Kleindl" userId="cfd6b6c4-d6a3-4947-8f99-87aee65d618f" providerId="ADAL" clId="{4F23C377-404B-4BFA-8730-7F9A6DCBCDAC}" dt="2022-05-04T12:05:28.438" v="4" actId="478"/>
          <ac:spMkLst>
            <pc:docMk/>
            <pc:sldMk cId="768317704" sldId="2134805195"/>
            <ac:spMk id="19" creationId="{FB0427BD-56E6-4B5B-BA08-FA6D4FE51601}"/>
          </ac:spMkLst>
        </pc:spChg>
        <pc:picChg chg="add mod">
          <ac:chgData name="Martin Kleindl" userId="cfd6b6c4-d6a3-4947-8f99-87aee65d618f" providerId="ADAL" clId="{4F23C377-404B-4BFA-8730-7F9A6DCBCDAC}" dt="2022-05-04T12:05:29.760" v="5"/>
          <ac:picMkLst>
            <pc:docMk/>
            <pc:sldMk cId="768317704" sldId="2134805195"/>
            <ac:picMk id="11" creationId="{92028ED1-350A-AACA-9B4B-9FB7ABE19CF9}"/>
          </ac:picMkLst>
        </pc:picChg>
        <pc:picChg chg="add mod">
          <ac:chgData name="Martin Kleindl" userId="cfd6b6c4-d6a3-4947-8f99-87aee65d618f" providerId="ADAL" clId="{4F23C377-404B-4BFA-8730-7F9A6DCBCDAC}" dt="2022-05-04T12:05:29.760" v="5"/>
          <ac:picMkLst>
            <pc:docMk/>
            <pc:sldMk cId="768317704" sldId="2134805195"/>
            <ac:picMk id="12" creationId="{B24CD9FA-9F07-9F5B-2507-7B2C4F81AC97}"/>
          </ac:picMkLst>
        </pc:picChg>
        <pc:picChg chg="del">
          <ac:chgData name="Martin Kleindl" userId="cfd6b6c4-d6a3-4947-8f99-87aee65d618f" providerId="ADAL" clId="{4F23C377-404B-4BFA-8730-7F9A6DCBCDAC}" dt="2022-05-04T12:05:23.891" v="2" actId="478"/>
          <ac:picMkLst>
            <pc:docMk/>
            <pc:sldMk cId="768317704" sldId="2134805195"/>
            <ac:picMk id="13" creationId="{C4AF2055-B348-45FD-9A9E-8560B0C06473}"/>
          </ac:picMkLst>
        </pc:picChg>
        <pc:picChg chg="del">
          <ac:chgData name="Martin Kleindl" userId="cfd6b6c4-d6a3-4947-8f99-87aee65d618f" providerId="ADAL" clId="{4F23C377-404B-4BFA-8730-7F9A6DCBCDAC}" dt="2022-05-04T12:05:26.554" v="3" actId="478"/>
          <ac:picMkLst>
            <pc:docMk/>
            <pc:sldMk cId="768317704" sldId="2134805195"/>
            <ac:picMk id="1026" creationId="{8D024B94-952F-4486-A71F-CAFA18CC58D7}"/>
          </ac:picMkLst>
        </pc:picChg>
      </pc:sldChg>
    </pc:docChg>
  </pc:docChgLst>
  <pc:docChgLst>
    <pc:chgData name="Dipesh Karunakaran" userId="14028c63-0a71-4fb0-a9e8-545e4c8812da" providerId="ADAL" clId="{98165F77-D40E-4CA2-ADDF-FB278CDC0B14}"/>
    <pc:docChg chg="modSld sldOrd">
      <pc:chgData name="Dipesh Karunakaran" userId="14028c63-0a71-4fb0-a9e8-545e4c8812da" providerId="ADAL" clId="{98165F77-D40E-4CA2-ADDF-FB278CDC0B14}" dt="2022-05-11T10:57:19.823" v="1"/>
      <pc:docMkLst>
        <pc:docMk/>
      </pc:docMkLst>
      <pc:sldChg chg="ord">
        <pc:chgData name="Dipesh Karunakaran" userId="14028c63-0a71-4fb0-a9e8-545e4c8812da" providerId="ADAL" clId="{98165F77-D40E-4CA2-ADDF-FB278CDC0B14}" dt="2022-05-11T10:57:19.823" v="1"/>
        <pc:sldMkLst>
          <pc:docMk/>
          <pc:sldMk cId="506570828" sldId="353"/>
        </pc:sldMkLst>
      </pc:sldChg>
    </pc:docChg>
  </pc:docChgLst>
  <pc:docChgLst>
    <pc:chgData name="Martin Kleindl" userId="cfd6b6c4-d6a3-4947-8f99-87aee65d618f" providerId="ADAL" clId="{329825EB-CB95-426E-AC41-D08155C0B26D}"/>
    <pc:docChg chg="delSld modSld sldOrd modSection">
      <pc:chgData name="Martin Kleindl" userId="cfd6b6c4-d6a3-4947-8f99-87aee65d618f" providerId="ADAL" clId="{329825EB-CB95-426E-AC41-D08155C0B26D}" dt="2022-05-13T13:29:29.379" v="7" actId="47"/>
      <pc:docMkLst>
        <pc:docMk/>
      </pc:docMkLst>
      <pc:sldChg chg="del">
        <pc:chgData name="Martin Kleindl" userId="cfd6b6c4-d6a3-4947-8f99-87aee65d618f" providerId="ADAL" clId="{329825EB-CB95-426E-AC41-D08155C0B26D}" dt="2022-05-13T13:29:26.870" v="6" actId="47"/>
        <pc:sldMkLst>
          <pc:docMk/>
          <pc:sldMk cId="4187449710" sldId="360"/>
        </pc:sldMkLst>
      </pc:sldChg>
      <pc:sldChg chg="del ord">
        <pc:chgData name="Martin Kleindl" userId="cfd6b6c4-d6a3-4947-8f99-87aee65d618f" providerId="ADAL" clId="{329825EB-CB95-426E-AC41-D08155C0B26D}" dt="2022-05-13T13:28:04.753" v="2" actId="47"/>
        <pc:sldMkLst>
          <pc:docMk/>
          <pc:sldMk cId="2358584932" sldId="364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1161465190" sldId="365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3961338366" sldId="366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2823341848" sldId="367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1511332693" sldId="368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1371541012" sldId="371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1282869589" sldId="372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417519989" sldId="373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3253588628" sldId="374"/>
        </pc:sldMkLst>
      </pc:sldChg>
      <pc:sldChg chg="del">
        <pc:chgData name="Martin Kleindl" userId="cfd6b6c4-d6a3-4947-8f99-87aee65d618f" providerId="ADAL" clId="{329825EB-CB95-426E-AC41-D08155C0B26D}" dt="2022-05-13T13:28:04.753" v="2" actId="47"/>
        <pc:sldMkLst>
          <pc:docMk/>
          <pc:sldMk cId="2120634290" sldId="375"/>
        </pc:sldMkLst>
      </pc:sldChg>
      <pc:sldChg chg="del">
        <pc:chgData name="Martin Kleindl" userId="cfd6b6c4-d6a3-4947-8f99-87aee65d618f" providerId="ADAL" clId="{329825EB-CB95-426E-AC41-D08155C0B26D}" dt="2022-05-13T13:29:06.027" v="3" actId="47"/>
        <pc:sldMkLst>
          <pc:docMk/>
          <pc:sldMk cId="3078649858" sldId="640"/>
        </pc:sldMkLst>
      </pc:sldChg>
      <pc:sldChg chg="del">
        <pc:chgData name="Martin Kleindl" userId="cfd6b6c4-d6a3-4947-8f99-87aee65d618f" providerId="ADAL" clId="{329825EB-CB95-426E-AC41-D08155C0B26D}" dt="2022-05-13T13:29:08.964" v="4" actId="47"/>
        <pc:sldMkLst>
          <pc:docMk/>
          <pc:sldMk cId="1810005767" sldId="665"/>
        </pc:sldMkLst>
      </pc:sldChg>
      <pc:sldChg chg="del">
        <pc:chgData name="Martin Kleindl" userId="cfd6b6c4-d6a3-4947-8f99-87aee65d618f" providerId="ADAL" clId="{329825EB-CB95-426E-AC41-D08155C0B26D}" dt="2022-05-13T13:29:29.379" v="7" actId="47"/>
        <pc:sldMkLst>
          <pc:docMk/>
          <pc:sldMk cId="1181580998" sldId="2134805184"/>
        </pc:sldMkLst>
      </pc:sldChg>
      <pc:sldChg chg="del">
        <pc:chgData name="Martin Kleindl" userId="cfd6b6c4-d6a3-4947-8f99-87aee65d618f" providerId="ADAL" clId="{329825EB-CB95-426E-AC41-D08155C0B26D}" dt="2022-05-13T13:29:14.610" v="5" actId="47"/>
        <pc:sldMkLst>
          <pc:docMk/>
          <pc:sldMk cId="63462060" sldId="2134805186"/>
        </pc:sldMkLst>
      </pc:sldChg>
      <pc:sldMasterChg chg="delSldLayout">
        <pc:chgData name="Martin Kleindl" userId="cfd6b6c4-d6a3-4947-8f99-87aee65d618f" providerId="ADAL" clId="{329825EB-CB95-426E-AC41-D08155C0B26D}" dt="2022-05-13T13:28:04.753" v="2" actId="47"/>
        <pc:sldMasterMkLst>
          <pc:docMk/>
          <pc:sldMasterMk cId="1290336027" sldId="2147483775"/>
        </pc:sldMasterMkLst>
        <pc:sldLayoutChg chg="del">
          <pc:chgData name="Martin Kleindl" userId="cfd6b6c4-d6a3-4947-8f99-87aee65d618f" providerId="ADAL" clId="{329825EB-CB95-426E-AC41-D08155C0B26D}" dt="2022-05-13T13:28:04.753" v="2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89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9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5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4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1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2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99179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54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97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4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1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1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19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C5A43-8D32-A54C-8D27-DC8B2A915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2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5B9C1-4A3B-3948-A546-F89829E80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1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6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81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3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585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2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41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59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14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0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88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03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6558F-0016-3B48-BAAA-DC665BDF7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0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147F-BF46-B04A-A1A5-77BBDEF9C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9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81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01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4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image" Target="../media/image13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image" Target="../media/image1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image" Target="../media/image47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image" Target="../media/image45.jp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30" r:id="rId12"/>
    <p:sldLayoutId id="2147483833" r:id="rId13"/>
    <p:sldLayoutId id="21474838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CA86-2178-B346-8F00-6F117161A73F}"/>
              </a:ext>
            </a:extLst>
          </p:cNvPr>
          <p:cNvPicPr>
            <a:picLocks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3901-8F69-9B43-9AD3-9B9C6D1B6C04}"/>
              </a:ext>
            </a:extLst>
          </p:cNvPr>
          <p:cNvPicPr>
            <a:picLocks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1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81.png"/><Relationship Id="rId10" Type="http://schemas.openxmlformats.org/officeDocument/2006/relationships/image" Target="../media/image70.png"/><Relationship Id="rId4" Type="http://schemas.openxmlformats.org/officeDocument/2006/relationships/image" Target="../media/image74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12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11" Type="http://schemas.openxmlformats.org/officeDocument/2006/relationships/image" Target="../media/image85.png"/><Relationship Id="rId5" Type="http://schemas.openxmlformats.org/officeDocument/2006/relationships/image" Target="../media/image74.png"/><Relationship Id="rId10" Type="http://schemas.microsoft.com/office/2007/relationships/hdphoto" Target="../media/hdphoto1.wdp"/><Relationship Id="rId4" Type="http://schemas.openxmlformats.org/officeDocument/2006/relationships/image" Target="../media/image84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image" Target="../media/image84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image" Target="../media/image84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image" Target="../media/image8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4.png"/><Relationship Id="rId12" Type="http://schemas.openxmlformats.org/officeDocument/2006/relationships/image" Target="../media/image7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75.png"/><Relationship Id="rId10" Type="http://schemas.microsoft.com/office/2007/relationships/hdphoto" Target="../media/hdphoto4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4.jp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6.jp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microsoft.com/office/2007/relationships/hdphoto" Target="../media/hdphoto1.wdp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70.png"/><Relationship Id="rId5" Type="http://schemas.openxmlformats.org/officeDocument/2006/relationships/image" Target="../media/image79.png"/><Relationship Id="rId10" Type="http://schemas.microsoft.com/office/2007/relationships/hdphoto" Target="../media/hdphoto4.wdp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37B2C3-4010-6044-8080-E8015D200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Replenishment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199D5-2C07-844A-946D-7EE3CD0906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what’s new?</a:t>
            </a:r>
            <a:endParaRPr lang="en-I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FB24F-A865-364E-AEF7-8E5CAA3253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Martin Kleindl | Christina Cheng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789F5-3EDB-7F4B-B805-6949FD663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504" y="4373215"/>
            <a:ext cx="5619809" cy="506896"/>
          </a:xfrm>
        </p:spPr>
        <p:txBody>
          <a:bodyPr/>
          <a:lstStyle/>
          <a:p>
            <a:r>
              <a:rPr lang="en-US" dirty="0"/>
              <a:t>Product Director | Product Owner  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96638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04E6C-3ABC-47EA-B5D9-FBA2FB2B2C41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2" descr="Bildergebnis für purchase order image">
            <a:extLst>
              <a:ext uri="{FF2B5EF4-FFF2-40B4-BE49-F238E27FC236}">
                <a16:creationId xmlns:a16="http://schemas.microsoft.com/office/drawing/2014/main" id="{4C1AD537-6812-4814-8AC3-0C391E1B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3547769"/>
            <a:ext cx="1383485" cy="11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purchase order image">
            <a:extLst>
              <a:ext uri="{FF2B5EF4-FFF2-40B4-BE49-F238E27FC236}">
                <a16:creationId xmlns:a16="http://schemas.microsoft.com/office/drawing/2014/main" id="{3E06BB82-E474-4D12-B560-48CE6954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72" y="3567486"/>
            <a:ext cx="1383485" cy="11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1C3B96-42DE-465E-9F6E-CC9E928CD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167" y="4669380"/>
            <a:ext cx="863067" cy="8675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EDA7C1-71AF-44FC-8144-3CA563BC0F58}"/>
              </a:ext>
            </a:extLst>
          </p:cNvPr>
          <p:cNvSpPr txBox="1"/>
          <p:nvPr/>
        </p:nvSpPr>
        <p:spPr>
          <a:xfrm>
            <a:off x="5453677" y="5619078"/>
            <a:ext cx="128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0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8A1B96-8E94-4745-AA4A-35FA7826CC27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1E35D7-B5BD-E018-C8B1-62BCBCCFA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28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2969 0.1486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2969 0.14862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16289 -0.241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1210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71 -0.2446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1224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" presetClass="emph" presetSubtype="2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repeatCount="indefinite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3E5C4898-D9D1-4D3A-BC7E-D72A43E56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B91E79-4136-4166-A5AB-0A5751F17E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44305-0C01-4D80-A604-62F556883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7935C-0E33-4586-BE86-70BBA6A8FA08}"/>
              </a:ext>
            </a:extLst>
          </p:cNvPr>
          <p:cNvSpPr txBox="1"/>
          <p:nvPr/>
        </p:nvSpPr>
        <p:spPr>
          <a:xfrm>
            <a:off x="6057900" y="2134755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 Adjustment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capture sales history from existing store for NEW store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(with factors)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B44CF7-C12E-4A88-9227-7DD6A35F0EC9}"/>
              </a:ext>
            </a:extLst>
          </p:cNvPr>
          <p:cNvSpPr/>
          <p:nvPr/>
        </p:nvSpPr>
        <p:spPr>
          <a:xfrm>
            <a:off x="5247676" y="4737803"/>
            <a:ext cx="2448524" cy="733682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C9430-D8AE-4583-A1A0-944D1CB3600A}"/>
              </a:ext>
            </a:extLst>
          </p:cNvPr>
          <p:cNvSpPr txBox="1"/>
          <p:nvPr/>
        </p:nvSpPr>
        <p:spPr>
          <a:xfrm>
            <a:off x="8305800" y="391674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STORE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opening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E1232-8829-4E12-8108-EB8376A0BA8D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56E12-15B2-4990-9E13-4477DC537F95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951BB-FD4F-00B6-707C-C9DAF1607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Improvements">
            <a:hlinkClick r:id="" action="ppaction://media"/>
            <a:extLst>
              <a:ext uri="{FF2B5EF4-FFF2-40B4-BE49-F238E27FC236}">
                <a16:creationId xmlns:a16="http://schemas.microsoft.com/office/drawing/2014/main" id="{189CA1AF-AF10-9665-E1E7-E7D3B34C2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077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64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2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C7256-2C9E-4DC7-9DEE-669950D06F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5702" y="2371315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1F024-839A-4757-A5EA-7800245C8BD0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F65CCC-1099-49FE-80FB-03D60BBE1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167" y="4669380"/>
            <a:ext cx="863067" cy="867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09B96-BDA8-428B-9AC7-60CD9D1AEC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492" y="4061478"/>
            <a:ext cx="1944216" cy="1110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15DD1-5F23-4674-BEFB-26B6E7D4EACD}"/>
              </a:ext>
            </a:extLst>
          </p:cNvPr>
          <p:cNvSpPr txBox="1"/>
          <p:nvPr/>
        </p:nvSpPr>
        <p:spPr>
          <a:xfrm>
            <a:off x="9410370" y="3637913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FESTIVAL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the city 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DF8B7-03B1-411F-BC21-EB5030199E93}"/>
              </a:ext>
            </a:extLst>
          </p:cNvPr>
          <p:cNvSpPr txBox="1"/>
          <p:nvPr/>
        </p:nvSpPr>
        <p:spPr>
          <a:xfrm>
            <a:off x="5453677" y="5619078"/>
            <a:ext cx="128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30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30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95891-30F4-4E82-AE7F-722BC2CE0A3E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6C20D-7D74-8361-A464-D77B4CF371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" name="PartyinTown">
            <a:hlinkClick r:id="" action="ppaction://media"/>
            <a:extLst>
              <a:ext uri="{FF2B5EF4-FFF2-40B4-BE49-F238E27FC236}">
                <a16:creationId xmlns:a16="http://schemas.microsoft.com/office/drawing/2014/main" id="{B4658A24-4A49-B980-3870-66014079E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3.5028"/>
                  <p14:fade in="500" out="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197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4.44444E-6 L 0.12969 0.1486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4.81481E-6 L 0.12969 0.1486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1.85185E-6 L 0.16354 0.18889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repeatCount="indefinite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autoRev="1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C7256-2C9E-4DC7-9DEE-669950D0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5702" y="2371315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1F024-839A-4757-A5EA-7800245C8BD0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F65CCC-1099-49FE-80FB-03D60BBE1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167" y="4669380"/>
            <a:ext cx="863067" cy="867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09B96-BDA8-428B-9AC7-60CD9D1AE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492" y="4061478"/>
            <a:ext cx="1944216" cy="1110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15DD1-5F23-4674-BEFB-26B6E7D4EACD}"/>
              </a:ext>
            </a:extLst>
          </p:cNvPr>
          <p:cNvSpPr txBox="1"/>
          <p:nvPr/>
        </p:nvSpPr>
        <p:spPr>
          <a:xfrm>
            <a:off x="9402982" y="3599813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FESTIVAL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the city 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3B3BF-8911-49E2-8128-23C4E0C2D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0" b="90260" l="9551" r="89888">
                        <a14:foregroundMark x1="69663" y1="90260" x2="80337" y2="90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7845" y="4235587"/>
            <a:ext cx="955555" cy="8675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E41E1F-6167-44A4-B607-BA7E04C1723B}"/>
              </a:ext>
            </a:extLst>
          </p:cNvPr>
          <p:cNvSpPr txBox="1"/>
          <p:nvPr/>
        </p:nvSpPr>
        <p:spPr>
          <a:xfrm>
            <a:off x="6413234" y="2389649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Planned Demand Events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shape future demand for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events, discounts and promotions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2D752-529F-4152-B737-1183998F4FD6}"/>
              </a:ext>
            </a:extLst>
          </p:cNvPr>
          <p:cNvSpPr txBox="1"/>
          <p:nvPr/>
        </p:nvSpPr>
        <p:spPr>
          <a:xfrm>
            <a:off x="9890563" y="4393539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+25%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D9AF3B-1E3F-4F1A-8A6D-F3AE22946862}"/>
              </a:ext>
            </a:extLst>
          </p:cNvPr>
          <p:cNvSpPr txBox="1"/>
          <p:nvPr/>
        </p:nvSpPr>
        <p:spPr>
          <a:xfrm>
            <a:off x="5148877" y="5619078"/>
            <a:ext cx="178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C2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C2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 + 25%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C2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FE7F4-2A57-4349-AD2B-A2F3185343F4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C1B654-80F3-892A-792A-EDE2830BE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04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repeatCount="indefinite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C7256-2C9E-4DC7-9DEE-669950D0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5702" y="2371315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53AC37-D175-4F1B-B967-D050B96C94BE}"/>
              </a:ext>
            </a:extLst>
          </p:cNvPr>
          <p:cNvSpPr txBox="1"/>
          <p:nvPr/>
        </p:nvSpPr>
        <p:spPr>
          <a:xfrm>
            <a:off x="6529754" y="2415949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 Adjustment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correct the unusual sales history due to the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CDD53C-21FB-4DB3-B5CD-1AB140EB9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167" y="4669380"/>
            <a:ext cx="863067" cy="8675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8374C5-47B5-4635-AB1A-77B5FC9DFAC2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55F3A-F2FC-4BD8-AA00-CCAC92E07675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01125-8605-218B-A714-1A39E8A65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17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2969 0.1486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4.81481E-6 L 0.12969 0.1486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1.85185E-6 L 0.16354 0.18889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0171AD33-0597-4093-B089-210E49AE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541" y="3339820"/>
            <a:ext cx="1696386" cy="1092473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3799398"/>
            <a:ext cx="1143000" cy="876681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181C2FA0-1B23-4BF8-A60D-A933AE2DB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C3EC43-142C-43C5-9322-88FF6B297CE8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7E244-C1CF-4301-8B40-F93D1B18FE6E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62246-8734-4405-993C-9F60BA448069}"/>
              </a:ext>
            </a:extLst>
          </p:cNvPr>
          <p:cNvSpPr txBox="1"/>
          <p:nvPr/>
        </p:nvSpPr>
        <p:spPr>
          <a:xfrm>
            <a:off x="8153400" y="3176248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FURTHER GROWTH !!!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BECCE9-D0FA-66C2-C0F7-19E671EEA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Warehouse">
            <a:hlinkClick r:id="" action="ppaction://media"/>
            <a:extLst>
              <a:ext uri="{FF2B5EF4-FFF2-40B4-BE49-F238E27FC236}">
                <a16:creationId xmlns:a16="http://schemas.microsoft.com/office/drawing/2014/main" id="{D346A843-A28D-ECD6-8735-C987E036A9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7.021"/>
                  <p14:fade out="1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42725" y="6340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9062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4.07407E-6 L -0.09063 0.248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24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4.07407E-6 L -0.09374 0.248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45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9BE458-717C-4FD1-AB46-EA8EBA4F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5422" y="4334198"/>
            <a:ext cx="673286" cy="548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8D66B-72B6-4DBA-8154-DF76EB62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21168" y="4528187"/>
            <a:ext cx="673286" cy="548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EC70C8-BD67-4028-A036-E038DC24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35894" y="4157789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524119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66" y="5524119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24118"/>
            <a:ext cx="1143000" cy="876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327C8-88A2-4867-B947-971DAB6B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1159" y="2295135"/>
            <a:ext cx="961951" cy="693642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E0BD6D5C-8E79-43D5-9772-DBB9B881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D5FA89DE-96F5-45EF-ACDF-DCADD1E6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541" y="3339820"/>
            <a:ext cx="1696386" cy="109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23FF9-73F9-4101-90F3-9EE54EED2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777" y="5705285"/>
            <a:ext cx="511666" cy="514345"/>
          </a:xfrm>
          <a:prstGeom prst="rect">
            <a:avLst/>
          </a:prstGeom>
        </p:spPr>
      </p:pic>
      <p:pic>
        <p:nvPicPr>
          <p:cNvPr id="22" name="Picture 2" descr="Bildergebnis für purchase order image">
            <a:extLst>
              <a:ext uri="{FF2B5EF4-FFF2-40B4-BE49-F238E27FC236}">
                <a16:creationId xmlns:a16="http://schemas.microsoft.com/office/drawing/2014/main" id="{BBCC1313-D418-4EDE-B938-75598245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41" y="3453270"/>
            <a:ext cx="1016031" cy="8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CE0FA3-1AE7-427A-A65E-B203987F5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325534" y="5869751"/>
            <a:ext cx="1020838" cy="823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77569A-4088-4BBA-8031-34C2F9337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15100" y="5891082"/>
            <a:ext cx="1020838" cy="823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990DAD-2171-4318-B002-26849E0AD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148515" y="5869752"/>
            <a:ext cx="1020838" cy="823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1BA869-4AD6-4AF2-A943-278562F81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008" y="3607952"/>
            <a:ext cx="511666" cy="5143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9F9665-EED5-4B54-9141-49856EB431B5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984DB6-92A8-4054-8D3F-48350D0DFB09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6814AD-B3D3-4CB0-9082-66A2D129F8FB}"/>
              </a:ext>
            </a:extLst>
          </p:cNvPr>
          <p:cNvSpPr txBox="1"/>
          <p:nvPr/>
        </p:nvSpPr>
        <p:spPr>
          <a:xfrm>
            <a:off x="1872046" y="5705285"/>
            <a:ext cx="127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D3883A-B1E6-4901-A335-FBD8FC653BD9}"/>
              </a:ext>
            </a:extLst>
          </p:cNvPr>
          <p:cNvSpPr txBox="1"/>
          <p:nvPr/>
        </p:nvSpPr>
        <p:spPr>
          <a:xfrm>
            <a:off x="420141" y="3584006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20A20E-A76C-CE75-21BB-2EA5217627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5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1667E-6 4.81481E-6 L 0.10456 0.115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7.40741E-7 L 0.12968 0.14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1.48148E-6 L 0.12969 0.1486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3.7037E-6 L 0.16354 0.1888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9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5521 -0.20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0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0293 -0.35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-165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2591 -0.352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7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22344 -0.35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>
            <a:extLst>
              <a:ext uri="{FF2B5EF4-FFF2-40B4-BE49-F238E27FC236}">
                <a16:creationId xmlns:a16="http://schemas.microsoft.com/office/drawing/2014/main" id="{29B601C5-EB3A-4E4F-AE2B-1E4E66429B2E}"/>
              </a:ext>
            </a:extLst>
          </p:cNvPr>
          <p:cNvSpPr/>
          <p:nvPr/>
        </p:nvSpPr>
        <p:spPr>
          <a:xfrm rot="20932224" flipH="1">
            <a:off x="6638431" y="5300119"/>
            <a:ext cx="505342" cy="686257"/>
          </a:xfrm>
          <a:prstGeom prst="lightningBolt">
            <a:avLst/>
          </a:prstGeom>
          <a:solidFill>
            <a:srgbClr val="F3765E"/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BE458-717C-4FD1-AB46-EA8EBA4F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5422" y="4334198"/>
            <a:ext cx="673286" cy="548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8D66B-72B6-4DBA-8154-DF76EB62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21168" y="4528187"/>
            <a:ext cx="673286" cy="548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EC70C8-BD67-4028-A036-E038DC24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1500" y="4528187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524119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66" y="5524119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24118"/>
            <a:ext cx="1143000" cy="876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327C8-88A2-4867-B947-971DAB6B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1159" y="2295135"/>
            <a:ext cx="961951" cy="693642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E0BD6D5C-8E79-43D5-9772-DBB9B881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D5FA89DE-96F5-45EF-ACDF-DCADD1E6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541" y="3339820"/>
            <a:ext cx="1696386" cy="10924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9F9665-EED5-4B54-9141-49856EB431B5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6C84058E-F11B-43B6-9F99-D65CF8FA87B1}"/>
              </a:ext>
            </a:extLst>
          </p:cNvPr>
          <p:cNvSpPr/>
          <p:nvPr/>
        </p:nvSpPr>
        <p:spPr>
          <a:xfrm rot="20932224" flipH="1">
            <a:off x="5212667" y="4244448"/>
            <a:ext cx="631217" cy="884548"/>
          </a:xfrm>
          <a:prstGeom prst="lightningBolt">
            <a:avLst/>
          </a:prstGeom>
          <a:solidFill>
            <a:srgbClr val="F3765E"/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40D7C-5FDC-4AA5-8CD3-BA410318829A}"/>
              </a:ext>
            </a:extLst>
          </p:cNvPr>
          <p:cNvSpPr txBox="1"/>
          <p:nvPr/>
        </p:nvSpPr>
        <p:spPr>
          <a:xfrm>
            <a:off x="5970352" y="3528279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 of Stock situations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detection and consideration in forecast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B90E09-0220-4BB5-AC35-1E8BDA599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777" y="5705285"/>
            <a:ext cx="511666" cy="514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3204A0-925B-4D87-822B-B2DC2E51A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008" y="3607952"/>
            <a:ext cx="511666" cy="5143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F17873-361C-4F76-B23C-23667C72E3F0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54A9F8-49F4-43B9-BE38-3FD7293419B4}"/>
              </a:ext>
            </a:extLst>
          </p:cNvPr>
          <p:cNvSpPr txBox="1"/>
          <p:nvPr/>
        </p:nvSpPr>
        <p:spPr>
          <a:xfrm>
            <a:off x="1872046" y="5705285"/>
            <a:ext cx="127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C9155-EAAE-41F7-B13E-4FE89B972BEF}"/>
              </a:ext>
            </a:extLst>
          </p:cNvPr>
          <p:cNvSpPr txBox="1"/>
          <p:nvPr/>
        </p:nvSpPr>
        <p:spPr>
          <a:xfrm>
            <a:off x="420141" y="3584006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1F1C71-FE2A-603F-1C62-F4FC9EAEB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14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>
            <a:extLst>
              <a:ext uri="{FF2B5EF4-FFF2-40B4-BE49-F238E27FC236}">
                <a16:creationId xmlns:a16="http://schemas.microsoft.com/office/drawing/2014/main" id="{29B601C5-EB3A-4E4F-AE2B-1E4E66429B2E}"/>
              </a:ext>
            </a:extLst>
          </p:cNvPr>
          <p:cNvSpPr/>
          <p:nvPr/>
        </p:nvSpPr>
        <p:spPr>
          <a:xfrm rot="20932224" flipH="1">
            <a:off x="4198971" y="3305076"/>
            <a:ext cx="505342" cy="686257"/>
          </a:xfrm>
          <a:prstGeom prst="lightningBolt">
            <a:avLst/>
          </a:prstGeom>
          <a:solidFill>
            <a:srgbClr val="F3765E"/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BE458-717C-4FD1-AB46-EA8EBA4F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5422" y="4334198"/>
            <a:ext cx="673286" cy="548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8D66B-72B6-4DBA-8154-DF76EB62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21168" y="4528187"/>
            <a:ext cx="673286" cy="548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EC70C8-BD67-4028-A036-E038DC24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1500" y="4528187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524119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66" y="5524119"/>
            <a:ext cx="1143000" cy="876681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24118"/>
            <a:ext cx="1143000" cy="876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327C8-88A2-4867-B947-971DAB6B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1159" y="2295135"/>
            <a:ext cx="961951" cy="693642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E0BD6D5C-8E79-43D5-9772-DBB9B881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D5FA89DE-96F5-45EF-ACDF-DCADD1E6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541" y="3339820"/>
            <a:ext cx="1696386" cy="10924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9F9665-EED5-4B54-9141-49856EB431B5}"/>
              </a:ext>
            </a:extLst>
          </p:cNvPr>
          <p:cNvSpPr txBox="1"/>
          <p:nvPr/>
        </p:nvSpPr>
        <p:spPr>
          <a:xfrm>
            <a:off x="8991600" y="1002268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6C84058E-F11B-43B6-9F99-D65CF8FA87B1}"/>
              </a:ext>
            </a:extLst>
          </p:cNvPr>
          <p:cNvSpPr/>
          <p:nvPr/>
        </p:nvSpPr>
        <p:spPr>
          <a:xfrm rot="20932224" flipH="1">
            <a:off x="2815790" y="2075261"/>
            <a:ext cx="631217" cy="884548"/>
          </a:xfrm>
          <a:prstGeom prst="lightningBolt">
            <a:avLst/>
          </a:prstGeom>
          <a:solidFill>
            <a:srgbClr val="F3765E"/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40D7C-5FDC-4AA5-8CD3-BA410318829A}"/>
              </a:ext>
            </a:extLst>
          </p:cNvPr>
          <p:cNvSpPr txBox="1"/>
          <p:nvPr/>
        </p:nvSpPr>
        <p:spPr>
          <a:xfrm>
            <a:off x="5524641" y="2954965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shortage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Transfer Rules to calculate how to distribute existing stock to stores with demand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B90E09-0220-4BB5-AC35-1E8BDA599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777" y="5705285"/>
            <a:ext cx="511666" cy="514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3204A0-925B-4D87-822B-B2DC2E51A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008" y="3607952"/>
            <a:ext cx="511666" cy="5143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6DDD8D-138F-4FCA-BFD8-23ED776222B3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4F6C23-92A4-4559-85AB-1FDE5A39941F}"/>
              </a:ext>
            </a:extLst>
          </p:cNvPr>
          <p:cNvSpPr txBox="1"/>
          <p:nvPr/>
        </p:nvSpPr>
        <p:spPr>
          <a:xfrm>
            <a:off x="1872046" y="5705285"/>
            <a:ext cx="127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31F2E-6E76-41C4-AA1B-2353082E89FE}"/>
              </a:ext>
            </a:extLst>
          </p:cNvPr>
          <p:cNvSpPr txBox="1"/>
          <p:nvPr/>
        </p:nvSpPr>
        <p:spPr>
          <a:xfrm>
            <a:off x="420141" y="3584006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Proposals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6EFD04-2A50-4BA1-E0FD-21DBB4A9D9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39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6947B34-9282-4172-9084-52B3912AF0C3}"/>
              </a:ext>
            </a:extLst>
          </p:cNvPr>
          <p:cNvSpPr/>
          <p:nvPr/>
        </p:nvSpPr>
        <p:spPr>
          <a:xfrm rot="1089524">
            <a:off x="5492411" y="4595224"/>
            <a:ext cx="1641876" cy="1065367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CA9BE92-ADDA-4BF3-8C16-0FDB5AD9F5E7}"/>
              </a:ext>
            </a:extLst>
          </p:cNvPr>
          <p:cNvSpPr/>
          <p:nvPr/>
        </p:nvSpPr>
        <p:spPr>
          <a:xfrm rot="17027331">
            <a:off x="5029639" y="4357689"/>
            <a:ext cx="420923" cy="1284675"/>
          </a:xfrm>
          <a:prstGeom prst="downArrow">
            <a:avLst/>
          </a:prstGeom>
          <a:solidFill>
            <a:srgbClr val="8497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8E1752E9-E95D-45BF-9C77-3CBB6F5A356F}"/>
              </a:ext>
            </a:extLst>
          </p:cNvPr>
          <p:cNvSpPr/>
          <p:nvPr/>
        </p:nvSpPr>
        <p:spPr>
          <a:xfrm rot="1089524">
            <a:off x="4694734" y="3717712"/>
            <a:ext cx="1641876" cy="1065367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27DA2F3-7DEB-48D4-8CAF-664108D22B56}"/>
              </a:ext>
            </a:extLst>
          </p:cNvPr>
          <p:cNvSpPr/>
          <p:nvPr/>
        </p:nvSpPr>
        <p:spPr>
          <a:xfrm rot="15548417">
            <a:off x="4232984" y="3731234"/>
            <a:ext cx="420923" cy="1187680"/>
          </a:xfrm>
          <a:prstGeom prst="downArrow">
            <a:avLst/>
          </a:prstGeom>
          <a:solidFill>
            <a:srgbClr val="8497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351726BE-BE54-44FE-9C88-66832A6D763B}"/>
              </a:ext>
            </a:extLst>
          </p:cNvPr>
          <p:cNvSpPr/>
          <p:nvPr/>
        </p:nvSpPr>
        <p:spPr>
          <a:xfrm rot="1502345">
            <a:off x="69780" y="3732649"/>
            <a:ext cx="5395019" cy="3520398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BE458-717C-4FD1-AB46-EA8EBA4F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3883" y="4809474"/>
            <a:ext cx="316988" cy="258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8D66B-72B6-4DBA-8154-DF76EB62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2812" y="4985151"/>
            <a:ext cx="316988" cy="258380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5" y="5781679"/>
            <a:ext cx="538133" cy="412748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44" y="5781679"/>
            <a:ext cx="538133" cy="412748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77" y="5766194"/>
            <a:ext cx="538133" cy="412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327C8-88A2-4867-B947-971DAB6B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7406" y="2522591"/>
            <a:ext cx="452894" cy="326572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E0BD6D5C-8E79-43D5-9772-DBB9B881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D5FA89DE-96F5-45EF-ACDF-DCADD1E6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02" y="4449418"/>
            <a:ext cx="798672" cy="514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E16FA4-2AED-4B44-867D-40345EB42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8000" y="4880595"/>
            <a:ext cx="316988" cy="258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DD6C6A-2F3C-48D5-8924-727AE011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2855" y="5020548"/>
            <a:ext cx="316988" cy="25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F238CE-BF73-4A91-B6FA-9D60637C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93594" y="4834573"/>
            <a:ext cx="316988" cy="258380"/>
          </a:xfrm>
          <a:prstGeom prst="rect">
            <a:avLst/>
          </a:prstGeom>
        </p:spPr>
      </p:pic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CA40D816-242A-438A-B5FE-C406C0C2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99" y="5766194"/>
            <a:ext cx="538133" cy="412748"/>
          </a:xfrm>
          <a:prstGeom prst="rect">
            <a:avLst/>
          </a:prstGeom>
        </p:spPr>
      </p:pic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FA8C06A9-4379-4F12-863E-C7ECB31DF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21" y="5766194"/>
            <a:ext cx="538133" cy="412748"/>
          </a:xfrm>
          <a:prstGeom prst="rect">
            <a:avLst/>
          </a:prstGeom>
        </p:spPr>
      </p:pic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CCFCCC56-7200-4E2D-BD91-755CAE80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43" y="5766194"/>
            <a:ext cx="538133" cy="412748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6EE9F511-DB69-4817-9854-469C8E295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423158"/>
            <a:ext cx="798672" cy="5143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EB4197-BC7D-4136-B499-2819D75F5AAB}"/>
              </a:ext>
            </a:extLst>
          </p:cNvPr>
          <p:cNvSpPr txBox="1"/>
          <p:nvPr/>
        </p:nvSpPr>
        <p:spPr>
          <a:xfrm>
            <a:off x="8991600" y="1002268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countries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832EA9-F116-4CA9-A458-CA5746EBE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263" y="3345731"/>
            <a:ext cx="511666" cy="5143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0C3E43-B9E3-4E80-A3D6-9C3E979153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74712" y="2801357"/>
            <a:ext cx="452894" cy="326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B3EDE3-191D-4D86-AC0B-5D8352BA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807" y="4880595"/>
            <a:ext cx="316988" cy="258380"/>
          </a:xfrm>
          <a:prstGeom prst="rect">
            <a:avLst/>
          </a:prstGeom>
        </p:spPr>
      </p:pic>
      <p:pic>
        <p:nvPicPr>
          <p:cNvPr id="41" name="Picture 40" descr="A picture containing toy&#10;&#10;Description automatically generated">
            <a:extLst>
              <a:ext uri="{FF2B5EF4-FFF2-40B4-BE49-F238E27FC236}">
                <a16:creationId xmlns:a16="http://schemas.microsoft.com/office/drawing/2014/main" id="{AD54E738-37C1-4BF8-B973-7F02F264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631" y="4867561"/>
            <a:ext cx="538133" cy="412748"/>
          </a:xfrm>
          <a:prstGeom prst="rect">
            <a:avLst/>
          </a:prstGeom>
        </p:spPr>
      </p:pic>
      <p:pic>
        <p:nvPicPr>
          <p:cNvPr id="43" name="Picture 42" descr="A picture containing toy&#10;&#10;Description automatically generated">
            <a:extLst>
              <a:ext uri="{FF2B5EF4-FFF2-40B4-BE49-F238E27FC236}">
                <a16:creationId xmlns:a16="http://schemas.microsoft.com/office/drawing/2014/main" id="{9DDF02EE-5C61-4D73-9072-5B7A3C69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782" y="3952953"/>
            <a:ext cx="538133" cy="4127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373580-8BD2-47FB-8D8F-97E5BA6B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68749" y="4351541"/>
            <a:ext cx="316988" cy="2583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9625F9-0032-4ADC-AC91-95021A0E2AAA}"/>
              </a:ext>
            </a:extLst>
          </p:cNvPr>
          <p:cNvSpPr txBox="1"/>
          <p:nvPr/>
        </p:nvSpPr>
        <p:spPr>
          <a:xfrm>
            <a:off x="5345468" y="2256472"/>
            <a:ext cx="3548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Multi-Company Replenishment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Central Purchase and cross-border distribution to Sales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44D4A58-1245-471C-9F78-769F8D1B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2113" y="4514459"/>
            <a:ext cx="316988" cy="25838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CF91D62-6698-4C72-9696-5AF5C5778F1C}"/>
              </a:ext>
            </a:extLst>
          </p:cNvPr>
          <p:cNvSpPr txBox="1"/>
          <p:nvPr/>
        </p:nvSpPr>
        <p:spPr>
          <a:xfrm>
            <a:off x="5692909" y="3953168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AE7CF7-B101-4534-971A-284131F2E732}"/>
              </a:ext>
            </a:extLst>
          </p:cNvPr>
          <p:cNvSpPr txBox="1"/>
          <p:nvPr/>
        </p:nvSpPr>
        <p:spPr>
          <a:xfrm>
            <a:off x="6381345" y="5192074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Country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818568-344C-4504-9EF4-E18BED783EB7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E855F2-5A64-4B19-BD8A-E02D98BEEFC3}"/>
              </a:ext>
            </a:extLst>
          </p:cNvPr>
          <p:cNvSpPr txBox="1"/>
          <p:nvPr/>
        </p:nvSpPr>
        <p:spPr>
          <a:xfrm>
            <a:off x="5623078" y="25738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FURTHER GROWTH !!!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Expansion to new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DF310C4F-2332-4E72-B23C-8242A494D1B9}"/>
              </a:ext>
            </a:extLst>
          </p:cNvPr>
          <p:cNvSpPr/>
          <p:nvPr/>
        </p:nvSpPr>
        <p:spPr>
          <a:xfrm rot="1502345">
            <a:off x="7603979" y="4045991"/>
            <a:ext cx="3284364" cy="2568731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68CDA7F-32D5-4E25-B389-12B393D2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80496" y="4798407"/>
            <a:ext cx="316988" cy="2583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CDAB394-60FC-4782-A825-AC2BF1DC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99425" y="4974084"/>
            <a:ext cx="316988" cy="258380"/>
          </a:xfrm>
          <a:prstGeom prst="rect">
            <a:avLst/>
          </a:prstGeom>
        </p:spPr>
      </p:pic>
      <p:pic>
        <p:nvPicPr>
          <p:cNvPr id="63" name="Picture 62" descr="A picture containing toy&#10;&#10;Description automatically generated">
            <a:extLst>
              <a:ext uri="{FF2B5EF4-FFF2-40B4-BE49-F238E27FC236}">
                <a16:creationId xmlns:a16="http://schemas.microsoft.com/office/drawing/2014/main" id="{BBEAE1B3-E7C9-47B5-9300-E363CC4F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048" y="5770612"/>
            <a:ext cx="538133" cy="412748"/>
          </a:xfrm>
          <a:prstGeom prst="rect">
            <a:avLst/>
          </a:prstGeom>
        </p:spPr>
      </p:pic>
      <p:pic>
        <p:nvPicPr>
          <p:cNvPr id="64" name="Picture 63" descr="A picture containing toy&#10;&#10;Description automatically generated">
            <a:extLst>
              <a:ext uri="{FF2B5EF4-FFF2-40B4-BE49-F238E27FC236}">
                <a16:creationId xmlns:a16="http://schemas.microsoft.com/office/drawing/2014/main" id="{8D165631-2758-4B10-B6B8-8528FFE7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757" y="5770612"/>
            <a:ext cx="538133" cy="412748"/>
          </a:xfrm>
          <a:prstGeom prst="rect">
            <a:avLst/>
          </a:prstGeom>
        </p:spPr>
      </p:pic>
      <p:pic>
        <p:nvPicPr>
          <p:cNvPr id="65" name="Picture 64" descr="A picture containing toy&#10;&#10;Description automatically generated">
            <a:extLst>
              <a:ext uri="{FF2B5EF4-FFF2-40B4-BE49-F238E27FC236}">
                <a16:creationId xmlns:a16="http://schemas.microsoft.com/office/drawing/2014/main" id="{C4A9CA3D-8C4C-488A-87E2-B34444E6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190" y="5755127"/>
            <a:ext cx="538133" cy="412748"/>
          </a:xfrm>
          <a:prstGeom prst="rect">
            <a:avLst/>
          </a:prstGeom>
        </p:spPr>
      </p:pic>
      <p:pic>
        <p:nvPicPr>
          <p:cNvPr id="66" name="Picture 65" descr="A picture containing toy&#10;&#10;Description automatically generated">
            <a:extLst>
              <a:ext uri="{FF2B5EF4-FFF2-40B4-BE49-F238E27FC236}">
                <a16:creationId xmlns:a16="http://schemas.microsoft.com/office/drawing/2014/main" id="{3E327E3A-B2DF-4314-B207-066483D69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515" y="4438351"/>
            <a:ext cx="798672" cy="51434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CF6FDF-67E0-4329-802A-DC96E6152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18" y="3651640"/>
            <a:ext cx="511666" cy="51434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DB089A0-09D2-4859-92CF-3F9A2DBF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31420" y="4869528"/>
            <a:ext cx="316988" cy="25838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87610D8-2A7D-432A-9179-9DD0CC5E8EEA}"/>
              </a:ext>
            </a:extLst>
          </p:cNvPr>
          <p:cNvSpPr txBox="1"/>
          <p:nvPr/>
        </p:nvSpPr>
        <p:spPr>
          <a:xfrm>
            <a:off x="7986067" y="3016919"/>
            <a:ext cx="2545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Own Replenishment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66D6C5-39E2-4F47-92F3-3AB6AF5321D2}"/>
              </a:ext>
            </a:extLst>
          </p:cNvPr>
          <p:cNvSpPr txBox="1"/>
          <p:nvPr/>
        </p:nvSpPr>
        <p:spPr>
          <a:xfrm>
            <a:off x="8305800" y="4083336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Country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C85FF5E-FFBC-45BA-8AB9-1E3538ED8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87987" y="2971759"/>
            <a:ext cx="452894" cy="32657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40CD4E-D794-76E5-A45E-3CFF149EC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5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1246 0.2532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266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1706 0.13819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689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02604 0.0974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86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3971 0.10301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5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05339 0.0881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439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4245 0.1155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57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7148 0.2037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3502 0.1127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562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11263 -0.03981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99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6771 0.07547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3763 0.20949 " pathEditMode="relative" rAng="0" ptsTypes="AA">
                                      <p:cBhvr>
                                        <p:cTn id="116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046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1706 0.13819 " pathEditMode="relative" rAng="0" ptsTypes="AA">
                                      <p:cBhvr>
                                        <p:cTn id="118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68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02604 0.09746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86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503 0.11274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42" grpId="0" animBg="1"/>
      <p:bldP spid="2" grpId="0" animBg="1"/>
      <p:bldP spid="47" grpId="0"/>
      <p:bldP spid="47" grpId="1"/>
      <p:bldP spid="51" grpId="0"/>
      <p:bldP spid="52" grpId="0"/>
      <p:bldP spid="57" grpId="0"/>
      <p:bldP spid="60" grpId="0" animBg="1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58B526-F4B4-3142-938B-AE24F097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52ED2-FBAC-1148-8B73-3E1CEF6F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3F41D-2EF8-6644-BC79-1285B3689D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21" y="1722257"/>
            <a:ext cx="195920" cy="612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1FF2E-1A9F-F244-9495-E7B9BD19CE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89365"/>
            <a:ext cx="2495600" cy="603331"/>
          </a:xfrm>
          <a:prstGeom prst="rect">
            <a:avLst/>
          </a:prstGeom>
        </p:spPr>
      </p:pic>
      <p:pic>
        <p:nvPicPr>
          <p:cNvPr id="7" name="Picture 6" descr="A person wearing a suit and tie standing in front of a building&#10;&#10;Description automatically generated">
            <a:extLst>
              <a:ext uri="{FF2B5EF4-FFF2-40B4-BE49-F238E27FC236}">
                <a16:creationId xmlns:a16="http://schemas.microsoft.com/office/drawing/2014/main" id="{643BF438-0AAC-4786-90B0-BD0A02B2CE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79"/>
          <a:stretch/>
        </p:blipFill>
        <p:spPr>
          <a:xfrm>
            <a:off x="8305800" y="0"/>
            <a:ext cx="38862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96E6A8-6039-4753-B7EE-792871CEE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76200"/>
            <a:ext cx="3670808" cy="1711776"/>
          </a:xfrm>
          <a:prstGeom prst="rect">
            <a:avLst/>
          </a:prstGeom>
          <a:solidFill>
            <a:srgbClr val="0B4F87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5410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6947B34-9282-4172-9084-52B3912AF0C3}"/>
              </a:ext>
            </a:extLst>
          </p:cNvPr>
          <p:cNvSpPr/>
          <p:nvPr/>
        </p:nvSpPr>
        <p:spPr>
          <a:xfrm rot="1089524">
            <a:off x="5492411" y="4595224"/>
            <a:ext cx="1641876" cy="1065367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rgbClr val="8497B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EF0B6556-3497-432A-A304-3B58D1145D40}"/>
              </a:ext>
            </a:extLst>
          </p:cNvPr>
          <p:cNvSpPr/>
          <p:nvPr/>
        </p:nvSpPr>
        <p:spPr>
          <a:xfrm rot="17027331">
            <a:off x="5029639" y="4357689"/>
            <a:ext cx="420923" cy="1284675"/>
          </a:xfrm>
          <a:prstGeom prst="downArrow">
            <a:avLst/>
          </a:prstGeom>
          <a:solidFill>
            <a:srgbClr val="8497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8E1752E9-E95D-45BF-9C77-3CBB6F5A356F}"/>
              </a:ext>
            </a:extLst>
          </p:cNvPr>
          <p:cNvSpPr/>
          <p:nvPr/>
        </p:nvSpPr>
        <p:spPr>
          <a:xfrm rot="1089524">
            <a:off x="4694734" y="3717712"/>
            <a:ext cx="1641876" cy="1065367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rgbClr val="8497B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27DA2F3-7DEB-48D4-8CAF-664108D22B56}"/>
              </a:ext>
            </a:extLst>
          </p:cNvPr>
          <p:cNvSpPr/>
          <p:nvPr/>
        </p:nvSpPr>
        <p:spPr>
          <a:xfrm rot="15548417">
            <a:off x="4232984" y="3731234"/>
            <a:ext cx="420923" cy="1187680"/>
          </a:xfrm>
          <a:prstGeom prst="downArrow">
            <a:avLst/>
          </a:prstGeom>
          <a:solidFill>
            <a:srgbClr val="8497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351726BE-BE54-44FE-9C88-66832A6D763B}"/>
              </a:ext>
            </a:extLst>
          </p:cNvPr>
          <p:cNvSpPr/>
          <p:nvPr/>
        </p:nvSpPr>
        <p:spPr>
          <a:xfrm rot="1502345">
            <a:off x="69780" y="3732649"/>
            <a:ext cx="5395019" cy="3520398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4E1B4309-7F3B-4907-A243-95F3F5C9E319}"/>
              </a:ext>
            </a:extLst>
          </p:cNvPr>
          <p:cNvSpPr/>
          <p:nvPr/>
        </p:nvSpPr>
        <p:spPr>
          <a:xfrm rot="1502345">
            <a:off x="7603979" y="4045991"/>
            <a:ext cx="3284364" cy="2568731"/>
          </a:xfrm>
          <a:prstGeom prst="wedgeEllipseCallout">
            <a:avLst>
              <a:gd name="adj1" fmla="val -15714"/>
              <a:gd name="adj2" fmla="val 46439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BE458-717C-4FD1-AB46-EA8EBA4F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3883" y="4809474"/>
            <a:ext cx="316988" cy="258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8D66B-72B6-4DBA-8154-DF76EB62A7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12812" y="4985151"/>
            <a:ext cx="316988" cy="258380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35" y="5781679"/>
            <a:ext cx="538133" cy="412748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144" y="5781679"/>
            <a:ext cx="538133" cy="412748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CBD5BB03-82BC-40A5-BC92-FBA7C6B8C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77" y="5766194"/>
            <a:ext cx="538133" cy="412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327C8-88A2-4867-B947-971DAB6B89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37406" y="2522591"/>
            <a:ext cx="452894" cy="326572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E0BD6D5C-8E79-43D5-9772-DBB9B8819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D5FA89DE-96F5-45EF-ACDF-DCADD1E6A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2902" y="4449418"/>
            <a:ext cx="798672" cy="514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E16FA4-2AED-4B44-867D-40345EB4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48000" y="4880595"/>
            <a:ext cx="316988" cy="258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DD6C6A-2F3C-48D5-8924-727AE0110E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02855" y="5020548"/>
            <a:ext cx="316988" cy="258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F238CE-BF73-4A91-B6FA-9D60637C47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93594" y="4834573"/>
            <a:ext cx="316988" cy="258380"/>
          </a:xfrm>
          <a:prstGeom prst="rect">
            <a:avLst/>
          </a:prstGeom>
        </p:spPr>
      </p:pic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CA40D816-242A-438A-B5FE-C406C0C2A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299" y="5766194"/>
            <a:ext cx="538133" cy="412748"/>
          </a:xfrm>
          <a:prstGeom prst="rect">
            <a:avLst/>
          </a:prstGeom>
        </p:spPr>
      </p:pic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FA8C06A9-4379-4F12-863E-C7ECB31DF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921" y="5766194"/>
            <a:ext cx="538133" cy="412748"/>
          </a:xfrm>
          <a:prstGeom prst="rect">
            <a:avLst/>
          </a:prstGeom>
        </p:spPr>
      </p:pic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CCFCCC56-7200-4E2D-BD91-755CAE803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543" y="5766194"/>
            <a:ext cx="538133" cy="412748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6EE9F511-DB69-4817-9854-469C8E295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4423158"/>
            <a:ext cx="798672" cy="5143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EB4197-BC7D-4136-B499-2819D75F5AAB}"/>
              </a:ext>
            </a:extLst>
          </p:cNvPr>
          <p:cNvSpPr txBox="1"/>
          <p:nvPr/>
        </p:nvSpPr>
        <p:spPr>
          <a:xfrm>
            <a:off x="8991600" y="1002268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countries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832EA9-F116-4CA9-A458-CA5746EBE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263" y="3345731"/>
            <a:ext cx="511666" cy="5143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0C3E43-B9E3-4E80-A3D6-9C3E979153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4712" y="2801357"/>
            <a:ext cx="452894" cy="326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B3EDE3-191D-4D86-AC0B-5D8352BA54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44807" y="4880595"/>
            <a:ext cx="316988" cy="2583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078F56-7DF7-4DC1-A5B5-2973E5CCB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80496" y="4798407"/>
            <a:ext cx="316988" cy="258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557C1F3-22AB-4659-BC4D-5E1E53632B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99425" y="4974084"/>
            <a:ext cx="316988" cy="258380"/>
          </a:xfrm>
          <a:prstGeom prst="rect">
            <a:avLst/>
          </a:prstGeom>
        </p:spPr>
      </p:pic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452FA752-D2E4-41C4-AE30-97E489E5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048" y="5770612"/>
            <a:ext cx="538133" cy="412748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3461D4D2-CD50-458F-8FFA-D9BA178B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757" y="5770612"/>
            <a:ext cx="538133" cy="412748"/>
          </a:xfrm>
          <a:prstGeom prst="rect">
            <a:avLst/>
          </a:prstGeom>
        </p:spPr>
      </p:pic>
      <p:pic>
        <p:nvPicPr>
          <p:cNvPr id="37" name="Picture 36" descr="A picture containing toy&#10;&#10;Description automatically generated">
            <a:extLst>
              <a:ext uri="{FF2B5EF4-FFF2-40B4-BE49-F238E27FC236}">
                <a16:creationId xmlns:a16="http://schemas.microsoft.com/office/drawing/2014/main" id="{4492DC0C-FDF5-4A99-A1A4-F2DEB4D15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190" y="5755127"/>
            <a:ext cx="538133" cy="412748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9383B314-1172-42B1-B908-1D460F884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515" y="4438351"/>
            <a:ext cx="798672" cy="5143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A4CA59-C473-4E67-9F9C-FFCAFD6BC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1418" y="3651640"/>
            <a:ext cx="511666" cy="5143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5052CD8-6FD6-4AC5-88FD-1E5C4CC0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31420" y="4869528"/>
            <a:ext cx="316988" cy="2583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85FF5E-FFBC-45BA-8AB9-1E3538ED8B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87987" y="2971759"/>
            <a:ext cx="452894" cy="326572"/>
          </a:xfrm>
          <a:prstGeom prst="rect">
            <a:avLst/>
          </a:prstGeom>
        </p:spPr>
      </p:pic>
      <p:pic>
        <p:nvPicPr>
          <p:cNvPr id="41" name="Picture 40" descr="A picture containing toy&#10;&#10;Description automatically generated">
            <a:extLst>
              <a:ext uri="{FF2B5EF4-FFF2-40B4-BE49-F238E27FC236}">
                <a16:creationId xmlns:a16="http://schemas.microsoft.com/office/drawing/2014/main" id="{AD54E738-37C1-4BF8-B973-7F02F264B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631" y="4867561"/>
            <a:ext cx="538133" cy="412748"/>
          </a:xfrm>
          <a:prstGeom prst="rect">
            <a:avLst/>
          </a:prstGeom>
        </p:spPr>
      </p:pic>
      <p:pic>
        <p:nvPicPr>
          <p:cNvPr id="43" name="Picture 42" descr="A picture containing toy&#10;&#10;Description automatically generated">
            <a:extLst>
              <a:ext uri="{FF2B5EF4-FFF2-40B4-BE49-F238E27FC236}">
                <a16:creationId xmlns:a16="http://schemas.microsoft.com/office/drawing/2014/main" id="{9DDF02EE-5C61-4D73-9072-5B7A3C697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782" y="3952953"/>
            <a:ext cx="538133" cy="4127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373580-8BD2-47FB-8D8F-97E5BA6BFA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65100" y="4842830"/>
            <a:ext cx="316988" cy="2583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A28275-C3FA-49C7-A7C7-3390D911A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39198" y="3260791"/>
            <a:ext cx="379102" cy="14914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1050F1A-7833-427E-8EA5-4AB04BC5447C}"/>
              </a:ext>
            </a:extLst>
          </p:cNvPr>
          <p:cNvSpPr txBox="1"/>
          <p:nvPr/>
        </p:nvSpPr>
        <p:spPr>
          <a:xfrm>
            <a:off x="729874" y="1885814"/>
            <a:ext cx="2923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Specific demand calculation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B2B and Franchise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8DC4FB-C480-4C59-B9C8-9D2BBC9D9C60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A3EDC5-0ED3-4820-AF23-30093117A4AD}"/>
              </a:ext>
            </a:extLst>
          </p:cNvPr>
          <p:cNvSpPr txBox="1"/>
          <p:nvPr/>
        </p:nvSpPr>
        <p:spPr>
          <a:xfrm>
            <a:off x="750430" y="3868472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Country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F558F98-4E64-2B10-08A4-03969C824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2" name="Improvements">
            <a:hlinkClick r:id="" action="ppaction://media"/>
            <a:extLst>
              <a:ext uri="{FF2B5EF4-FFF2-40B4-BE49-F238E27FC236}">
                <a16:creationId xmlns:a16="http://schemas.microsoft.com/office/drawing/2014/main" id="{7E1417F1-99D1-CA2C-8461-BDB49B8A1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7077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2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8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1246 0.25324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26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1706 0.1381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689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02604 0.0974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86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3971 0.1030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51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05339 0.08819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4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4245 0.1155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5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7148 0.2037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01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3502 0.11274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56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01706 0.1381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689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02604 0.0974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86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503 0.11274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562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3763 0.20949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046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38 -0.07616 L 0.00638 -0.1138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58B526-F4B4-3142-938B-AE24F097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1FF2E-1A9F-F244-9495-E7B9BD19CE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89365"/>
            <a:ext cx="2495600" cy="603331"/>
          </a:xfrm>
          <a:prstGeom prst="rect">
            <a:avLst/>
          </a:prstGeom>
        </p:spPr>
      </p:pic>
      <p:pic>
        <p:nvPicPr>
          <p:cNvPr id="7" name="Picture 6" descr="A person wearing a suit and tie standing in front of a building&#10;&#10;Description automatically generated">
            <a:extLst>
              <a:ext uri="{FF2B5EF4-FFF2-40B4-BE49-F238E27FC236}">
                <a16:creationId xmlns:a16="http://schemas.microsoft.com/office/drawing/2014/main" id="{643BF438-0AAC-4786-90B0-BD0A02B2C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79"/>
          <a:stretch/>
        </p:blipFill>
        <p:spPr>
          <a:xfrm>
            <a:off x="8305800" y="0"/>
            <a:ext cx="38862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96E6A8-6039-4753-B7EE-792871CEE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616" y="173511"/>
            <a:ext cx="3670808" cy="1711776"/>
          </a:xfrm>
          <a:prstGeom prst="rect">
            <a:avLst/>
          </a:prstGeom>
          <a:solidFill>
            <a:srgbClr val="0B4F87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2384C-4882-4C8E-B58A-C1CCDC7C4F72}"/>
              </a:ext>
            </a:extLst>
          </p:cNvPr>
          <p:cNvSpPr txBox="1"/>
          <p:nvPr/>
        </p:nvSpPr>
        <p:spPr>
          <a:xfrm>
            <a:off x="293615" y="2703861"/>
            <a:ext cx="77185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Replenishment benefits: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Reduced operational cost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Increased availability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Less Out-of-Stock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Improved working capital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for seasonal and non-seasonal items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92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(1/2)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Retail Sales budget improvements*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Workflow and User-rights</a:t>
            </a:r>
            <a:br>
              <a:rPr lang="en-US" sz="1600" dirty="0"/>
            </a:br>
            <a:r>
              <a:rPr lang="en-US" sz="1600" dirty="0"/>
              <a:t>Top-down and Middle-Out planning with Distribution Curves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Lifecycle Planning Worksheet improvements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Improved usability with Tree-view</a:t>
            </a:r>
            <a:br>
              <a:rPr lang="en-US" sz="1600" dirty="0"/>
            </a:br>
            <a:r>
              <a:rPr lang="en-US" sz="1600" dirty="0"/>
              <a:t>Top-down data maintenance 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Store Capacity Integration (SSR)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New concept to replenish items, based on Store Capacity</a:t>
            </a:r>
            <a:br>
              <a:rPr lang="en-US" sz="1600" dirty="0"/>
            </a:br>
            <a:r>
              <a:rPr lang="en-US" sz="1600" dirty="0"/>
              <a:t>Replenish from group of similar items</a:t>
            </a:r>
            <a:br>
              <a:rPr lang="en-US" sz="1600" dirty="0"/>
            </a:br>
            <a:r>
              <a:rPr lang="en-US" sz="1600" dirty="0"/>
              <a:t>For retailer with opportunity-buy model</a:t>
            </a: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1566381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12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95226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(1/2)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Retail Sales budget improvements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Workflow and User-rights</a:t>
            </a:r>
            <a:br>
              <a:rPr lang="en-US" sz="1600" dirty="0"/>
            </a:br>
            <a:r>
              <a:rPr lang="en-US" sz="1600" dirty="0"/>
              <a:t>Top-down and Middle-Out planning with Distribution Curves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Lifecycle Planning Worksheet improvements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Improved usability with Tree-view</a:t>
            </a:r>
            <a:br>
              <a:rPr lang="en-US" sz="1600" dirty="0"/>
            </a:br>
            <a:r>
              <a:rPr lang="en-US" sz="1600" dirty="0"/>
              <a:t>Top-down data maintenance 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Store Capacity Integration (SSR)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New concept to replenish items, based on Store Capacity</a:t>
            </a:r>
            <a:br>
              <a:rPr lang="en-US" sz="1600" dirty="0"/>
            </a:br>
            <a:r>
              <a:rPr lang="en-US" sz="1600" dirty="0"/>
              <a:t>Replenish from group of similar items</a:t>
            </a:r>
            <a:br>
              <a:rPr lang="en-US" sz="1600" dirty="0"/>
            </a:br>
            <a:r>
              <a:rPr lang="en-US" sz="1600" dirty="0"/>
              <a:t>For retailer with opportunity-buy model</a:t>
            </a: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2619815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1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A6C1-266E-483B-94B7-2B3B063880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Lifecycle Planning Worksheet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47495B-423F-45EA-944A-DA2D93C64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5" y="936776"/>
            <a:ext cx="10343625" cy="58477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AA7F1E-1A4A-4CBF-A2E4-67FD7F1F16FA}"/>
              </a:ext>
            </a:extLst>
          </p:cNvPr>
          <p:cNvSpPr/>
          <p:nvPr/>
        </p:nvSpPr>
        <p:spPr>
          <a:xfrm>
            <a:off x="2327812" y="3345180"/>
            <a:ext cx="2301240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A43639-3407-49DF-92E1-BA893CE38995}"/>
              </a:ext>
            </a:extLst>
          </p:cNvPr>
          <p:cNvSpPr/>
          <p:nvPr/>
        </p:nvSpPr>
        <p:spPr>
          <a:xfrm>
            <a:off x="4610100" y="3345180"/>
            <a:ext cx="1539240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58568-4747-4343-ABA2-D15E8742350E}"/>
              </a:ext>
            </a:extLst>
          </p:cNvPr>
          <p:cNvSpPr/>
          <p:nvPr/>
        </p:nvSpPr>
        <p:spPr>
          <a:xfrm>
            <a:off x="6149340" y="3345180"/>
            <a:ext cx="998220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FA860D-4792-427C-83B6-F4CB9CAD3C12}"/>
              </a:ext>
            </a:extLst>
          </p:cNvPr>
          <p:cNvSpPr/>
          <p:nvPr/>
        </p:nvSpPr>
        <p:spPr>
          <a:xfrm>
            <a:off x="8488224" y="1630680"/>
            <a:ext cx="2179775" cy="5153874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61D46-2B4B-4BE1-A00D-67B64C4D1FB1}"/>
              </a:ext>
            </a:extLst>
          </p:cNvPr>
          <p:cNvSpPr/>
          <p:nvPr/>
        </p:nvSpPr>
        <p:spPr>
          <a:xfrm>
            <a:off x="679938" y="3345180"/>
            <a:ext cx="1647874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90930-F290-77AB-C5DA-95D842BF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304" y="981395"/>
            <a:ext cx="1333616" cy="201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40F9C4-406E-5DF4-5336-EBC15E4D2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44" y="2690792"/>
            <a:ext cx="96401" cy="117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17C7B7-6A1A-4158-A772-BB9E79EEF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643" y="2455451"/>
            <a:ext cx="96401" cy="117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7AFE2C-7A48-1366-BC48-D8860686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450" y="2221825"/>
            <a:ext cx="96401" cy="117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E2ACC3-8E08-5538-E73E-0FC755535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90" y="2218729"/>
            <a:ext cx="96401" cy="11735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29EAE67-430D-46FF-B9E0-616E38DAF468}"/>
              </a:ext>
            </a:extLst>
          </p:cNvPr>
          <p:cNvSpPr/>
          <p:nvPr/>
        </p:nvSpPr>
        <p:spPr>
          <a:xfrm>
            <a:off x="1054985" y="1772704"/>
            <a:ext cx="1855855" cy="962875"/>
          </a:xfrm>
          <a:prstGeom prst="wedgeRoundRectCallout">
            <a:avLst>
              <a:gd name="adj1" fmla="val 44594"/>
              <a:gd name="adj2" fmla="val 121149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Inventory</a:t>
            </a:r>
            <a:br>
              <a:rPr lang="en-US" sz="2000" dirty="0"/>
            </a:br>
            <a:r>
              <a:rPr lang="en-US" sz="2000" dirty="0"/>
              <a:t>Status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6E0EE8E-0AD0-4385-94BA-A51F22C01DCE}"/>
              </a:ext>
            </a:extLst>
          </p:cNvPr>
          <p:cNvSpPr/>
          <p:nvPr/>
        </p:nvSpPr>
        <p:spPr>
          <a:xfrm>
            <a:off x="3104765" y="1772705"/>
            <a:ext cx="1855855" cy="962875"/>
          </a:xfrm>
          <a:prstGeom prst="wedgeRoundRectCallout">
            <a:avLst>
              <a:gd name="adj1" fmla="val 41309"/>
              <a:gd name="adj2" fmla="val 123523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Cost Price, </a:t>
            </a:r>
            <a:br>
              <a:rPr lang="en-US" sz="2000" dirty="0"/>
            </a:br>
            <a:r>
              <a:rPr lang="en-US" sz="2000"/>
              <a:t>Sales Price</a:t>
            </a:r>
            <a:endParaRPr lang="en-US" sz="200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A011170-3F2B-4543-A654-6F2B5329E406}"/>
              </a:ext>
            </a:extLst>
          </p:cNvPr>
          <p:cNvSpPr/>
          <p:nvPr/>
        </p:nvSpPr>
        <p:spPr>
          <a:xfrm>
            <a:off x="5154545" y="1772705"/>
            <a:ext cx="1855855" cy="962875"/>
          </a:xfrm>
          <a:prstGeom prst="wedgeRoundRectCallout">
            <a:avLst>
              <a:gd name="adj1" fmla="val 34329"/>
              <a:gd name="adj2" fmla="val 115609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Sell</a:t>
            </a:r>
            <a:br>
              <a:rPr lang="en-US" sz="2000" dirty="0"/>
            </a:br>
            <a:r>
              <a:rPr lang="en-US" sz="2000" dirty="0"/>
              <a:t>Through %</a:t>
            </a:r>
          </a:p>
        </p:txBody>
      </p:sp>
    </p:spTree>
    <p:extLst>
      <p:ext uri="{BB962C8B-B14F-4D97-AF65-F5344CB8AC3E}">
        <p14:creationId xmlns:p14="http://schemas.microsoft.com/office/powerpoint/2010/main" val="262340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1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47495B-423F-45EA-944A-DA2D93C6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5" y="936776"/>
            <a:ext cx="10343625" cy="5847778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3CB6DA3-00A7-4677-8901-08DB0F255987}"/>
              </a:ext>
            </a:extLst>
          </p:cNvPr>
          <p:cNvSpPr/>
          <p:nvPr/>
        </p:nvSpPr>
        <p:spPr>
          <a:xfrm>
            <a:off x="7204325" y="1772702"/>
            <a:ext cx="1855855" cy="962875"/>
          </a:xfrm>
          <a:prstGeom prst="wedgeRoundRectCallout">
            <a:avLst>
              <a:gd name="adj1" fmla="val -231325"/>
              <a:gd name="adj2" fmla="val -63243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Price or Discount 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A6C1-266E-483B-94B7-2B3B063880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Lifecycle Planning Worksheet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44A6288-CF71-46EF-A145-B6EEC888B4B0}"/>
              </a:ext>
            </a:extLst>
          </p:cNvPr>
          <p:cNvSpPr/>
          <p:nvPr/>
        </p:nvSpPr>
        <p:spPr>
          <a:xfrm>
            <a:off x="7204325" y="1772703"/>
            <a:ext cx="1855855" cy="962875"/>
          </a:xfrm>
          <a:prstGeom prst="wedgeRoundRectCallout">
            <a:avLst>
              <a:gd name="adj1" fmla="val -22333"/>
              <a:gd name="adj2" fmla="val 103738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Price or Discount 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E2F443-39CA-4059-BF76-11F1AF125EC2}"/>
              </a:ext>
            </a:extLst>
          </p:cNvPr>
          <p:cNvSpPr/>
          <p:nvPr/>
        </p:nvSpPr>
        <p:spPr>
          <a:xfrm>
            <a:off x="7147559" y="3345180"/>
            <a:ext cx="1283899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36A6E-094E-4403-AD36-2BC4372EF010}"/>
              </a:ext>
            </a:extLst>
          </p:cNvPr>
          <p:cNvSpPr/>
          <p:nvPr/>
        </p:nvSpPr>
        <p:spPr>
          <a:xfrm>
            <a:off x="525779" y="1501138"/>
            <a:ext cx="3208021" cy="271565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2F2D9-36A3-C234-12E2-77B9D5D7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04" y="981395"/>
            <a:ext cx="1333616" cy="201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19EF6-ECB7-A78C-3DF9-11345019C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44" y="2690792"/>
            <a:ext cx="96401" cy="117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C55F3-EFE0-F9C6-6B42-0AF35D120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43" y="2455451"/>
            <a:ext cx="96401" cy="117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844F6-6DFF-4659-61C7-21F221A2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50" y="2221825"/>
            <a:ext cx="96401" cy="117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608A16-D7F5-4CED-B286-274A4CFC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90" y="2218729"/>
            <a:ext cx="96401" cy="1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72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6FFDF-C292-41EB-A58D-84897CCF7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936777"/>
            <a:ext cx="10343626" cy="58477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A6C1-266E-483B-94B7-2B3B063880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Lifecycle Planning Worksheet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2F1B428-646E-4024-8704-74EFFD41DEEA}"/>
              </a:ext>
            </a:extLst>
          </p:cNvPr>
          <p:cNvSpPr/>
          <p:nvPr/>
        </p:nvSpPr>
        <p:spPr>
          <a:xfrm>
            <a:off x="7204325" y="1772702"/>
            <a:ext cx="1855855" cy="962875"/>
          </a:xfrm>
          <a:prstGeom prst="wedgeRoundRectCallout">
            <a:avLst>
              <a:gd name="adj1" fmla="val -231325"/>
              <a:gd name="adj2" fmla="val -63243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Price or Discount %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68573C2-568E-4390-ABC6-0C670BEDCF98}"/>
              </a:ext>
            </a:extLst>
          </p:cNvPr>
          <p:cNvSpPr/>
          <p:nvPr/>
        </p:nvSpPr>
        <p:spPr>
          <a:xfrm>
            <a:off x="7204325" y="1772703"/>
            <a:ext cx="1855855" cy="962875"/>
          </a:xfrm>
          <a:prstGeom prst="wedgeRoundRectCallout">
            <a:avLst>
              <a:gd name="adj1" fmla="val -22333"/>
              <a:gd name="adj2" fmla="val 103738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Price or Discount 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CBE7E7-B409-42AD-8FE7-69FB08866D7B}"/>
              </a:ext>
            </a:extLst>
          </p:cNvPr>
          <p:cNvSpPr/>
          <p:nvPr/>
        </p:nvSpPr>
        <p:spPr>
          <a:xfrm>
            <a:off x="525779" y="1501138"/>
            <a:ext cx="3208021" cy="271565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489A4-3536-4D1F-89EF-7B7BC767A1F8}"/>
              </a:ext>
            </a:extLst>
          </p:cNvPr>
          <p:cNvSpPr/>
          <p:nvPr/>
        </p:nvSpPr>
        <p:spPr>
          <a:xfrm>
            <a:off x="7147559" y="3345180"/>
            <a:ext cx="1283899" cy="246888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75EF8E4-2521-4C37-913A-9691BC79E219}"/>
              </a:ext>
            </a:extLst>
          </p:cNvPr>
          <p:cNvSpPr/>
          <p:nvPr/>
        </p:nvSpPr>
        <p:spPr>
          <a:xfrm>
            <a:off x="8621645" y="2835898"/>
            <a:ext cx="1855855" cy="962875"/>
          </a:xfrm>
          <a:prstGeom prst="wedgeRoundRectCallout">
            <a:avLst>
              <a:gd name="adj1" fmla="val -85564"/>
              <a:gd name="adj2" fmla="val 85536"/>
              <a:gd name="adj3" fmla="val 16667"/>
            </a:avLst>
          </a:prstGeom>
          <a:solidFill>
            <a:srgbClr val="138F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Top-Down</a:t>
            </a:r>
            <a:br>
              <a:rPr lang="en-US" sz="2000" dirty="0"/>
            </a:br>
            <a:r>
              <a:rPr lang="en-US" sz="2000" dirty="0"/>
              <a:t>maintenance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77368-9C2A-4833-86FB-9707724442C5}"/>
              </a:ext>
            </a:extLst>
          </p:cNvPr>
          <p:cNvSpPr/>
          <p:nvPr/>
        </p:nvSpPr>
        <p:spPr>
          <a:xfrm>
            <a:off x="7574279" y="4198620"/>
            <a:ext cx="358141" cy="167640"/>
          </a:xfrm>
          <a:prstGeom prst="rect">
            <a:avLst/>
          </a:prstGeom>
          <a:noFill/>
          <a:ln w="28575">
            <a:solidFill>
              <a:srgbClr val="13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D48209-2320-4A83-88AB-84286AA6B335}"/>
              </a:ext>
            </a:extLst>
          </p:cNvPr>
          <p:cNvCxnSpPr/>
          <p:nvPr/>
        </p:nvCxnSpPr>
        <p:spPr>
          <a:xfrm>
            <a:off x="7917180" y="4434840"/>
            <a:ext cx="0" cy="541020"/>
          </a:xfrm>
          <a:prstGeom prst="straightConnector1">
            <a:avLst/>
          </a:prstGeom>
          <a:ln>
            <a:solidFill>
              <a:srgbClr val="138F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505C711-7B44-6628-8518-025BCFC4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04" y="981395"/>
            <a:ext cx="1333616" cy="201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E0BA6C-537C-028A-DBEB-9D1C4F0C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44" y="2690792"/>
            <a:ext cx="96401" cy="117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71B060-1E0C-9133-54AC-05E142A88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43" y="2455451"/>
            <a:ext cx="96401" cy="117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A59CBC-F5A3-38DF-FCDE-CB71C2A4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50" y="2221825"/>
            <a:ext cx="96401" cy="117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5067C-EFE2-F6C4-79F7-15B0F622E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90" y="2218729"/>
            <a:ext cx="96401" cy="1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7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(1/2)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Retail Sales budget improvements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Workflow and User-rights</a:t>
            </a:r>
            <a:br>
              <a:rPr lang="en-US" sz="1600" dirty="0"/>
            </a:br>
            <a:r>
              <a:rPr lang="en-US" sz="1600" dirty="0"/>
              <a:t>Top-down and Middle-Out planning with Distribution Curves </a:t>
            </a:r>
            <a:br>
              <a:rPr lang="en-US" sz="1600" dirty="0"/>
            </a:br>
            <a:r>
              <a:rPr lang="en-US" sz="600" dirty="0"/>
              <a:t/>
            </a:r>
            <a:br>
              <a:rPr lang="en-US" sz="600" dirty="0"/>
            </a:br>
            <a:endParaRPr lang="en-US" sz="1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Lifecycle Planning Worksheet improvements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Improved usability with Tree-view</a:t>
            </a:r>
            <a:br>
              <a:rPr lang="en-US" sz="1600" dirty="0"/>
            </a:br>
            <a:r>
              <a:rPr lang="en-US" sz="1600" dirty="0"/>
              <a:t>Top-down data maintenance 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Store Capacity Integration (SSR)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New concept to replenish items, based on Store Capacity</a:t>
            </a:r>
            <a:br>
              <a:rPr lang="en-US" sz="1600" dirty="0"/>
            </a:br>
            <a:r>
              <a:rPr lang="en-US" sz="1600" dirty="0"/>
              <a:t>Replenish from group of similar items</a:t>
            </a:r>
            <a:br>
              <a:rPr lang="en-US" sz="1600" dirty="0"/>
            </a:br>
            <a:r>
              <a:rPr lang="en-US" sz="1600" dirty="0"/>
              <a:t>For retailer with opportunity-buy model</a:t>
            </a: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3662912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7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A6C1-266E-483B-94B7-2B3B063880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Store Capacity Integration to </a:t>
            </a:r>
          </a:p>
          <a:p>
            <a:r>
              <a:rPr lang="en-US" dirty="0"/>
              <a:t>Store Stock Redistribution</a:t>
            </a:r>
          </a:p>
        </p:txBody>
      </p:sp>
      <p:pic>
        <p:nvPicPr>
          <p:cNvPr id="2052" name="Picture 4" descr="20 Retail store layout ideas | store layout, retail store layout, store plan">
            <a:extLst>
              <a:ext uri="{FF2B5EF4-FFF2-40B4-BE49-F238E27FC236}">
                <a16:creationId xmlns:a16="http://schemas.microsoft.com/office/drawing/2014/main" id="{B4D9C05E-8B13-4DA7-AF54-3DA2F248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29" b="98444" l="5151" r="94363">
                        <a14:foregroundMark x1="3984" y1="31907" x2="37221" y2="16732"/>
                        <a14:foregroundMark x1="37221" y1="16732" x2="50437" y2="4929"/>
                        <a14:foregroundMark x1="7094" y1="30869" x2="5151" y2="40986"/>
                        <a14:foregroundMark x1="5151" y1="40986" x2="47328" y2="91699"/>
                        <a14:foregroundMark x1="19242" y1="50065" x2="40330" y2="71855"/>
                        <a14:foregroundMark x1="40330" y1="71855" x2="41497" y2="78729"/>
                        <a14:foregroundMark x1="47133" y1="91958" x2="51895" y2="93774"/>
                        <a14:foregroundMark x1="49951" y1="98444" x2="49951" y2="98444"/>
                        <a14:foregroundMark x1="51215" y1="3891" x2="77745" y2="20233"/>
                        <a14:foregroundMark x1="77745" y1="20233" x2="94363" y2="25811"/>
                        <a14:foregroundMark x1="65209" y1="23217" x2="85131" y2="3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4" y="3347208"/>
            <a:ext cx="3678204" cy="275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DB791-F52D-434C-A59B-321E5370A4C3}"/>
              </a:ext>
            </a:extLst>
          </p:cNvPr>
          <p:cNvSpPr txBox="1"/>
          <p:nvPr/>
        </p:nvSpPr>
        <p:spPr>
          <a:xfrm>
            <a:off x="4337108" y="3548543"/>
            <a:ext cx="1836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Shoes (35%)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- Men  (15%)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- Women (20%)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57D15-03CE-4662-93E2-41F452C8C1C2}"/>
              </a:ext>
            </a:extLst>
          </p:cNvPr>
          <p:cNvSpPr txBox="1"/>
          <p:nvPr/>
        </p:nvSpPr>
        <p:spPr>
          <a:xfrm>
            <a:off x="730674" y="2977876"/>
            <a:ext cx="14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Men’s (30%)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1F7A6-4507-4A55-A71D-0F8C4911BFAB}"/>
              </a:ext>
            </a:extLst>
          </p:cNvPr>
          <p:cNvSpPr txBox="1"/>
          <p:nvPr/>
        </p:nvSpPr>
        <p:spPr>
          <a:xfrm>
            <a:off x="219511" y="548163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Kids (10%)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55251-C8A0-4D53-9089-1101C50B85D0}"/>
              </a:ext>
            </a:extLst>
          </p:cNvPr>
          <p:cNvSpPr txBox="1"/>
          <p:nvPr/>
        </p:nvSpPr>
        <p:spPr>
          <a:xfrm>
            <a:off x="3123844" y="5654441"/>
            <a:ext cx="17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Women’s (25%)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BBF776-F4FD-4063-81D0-393D50D3E04A}"/>
              </a:ext>
            </a:extLst>
          </p:cNvPr>
          <p:cNvCxnSpPr>
            <a:cxnSpLocks/>
          </p:cNvCxnSpPr>
          <p:nvPr/>
        </p:nvCxnSpPr>
        <p:spPr>
          <a:xfrm flipH="1" flipV="1">
            <a:off x="2919845" y="5318837"/>
            <a:ext cx="1115260" cy="3356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04C8AA-C245-4C0E-B04C-5F6B70D8AF2C}"/>
              </a:ext>
            </a:extLst>
          </p:cNvPr>
          <p:cNvCxnSpPr>
            <a:cxnSpLocks/>
          </p:cNvCxnSpPr>
          <p:nvPr/>
        </p:nvCxnSpPr>
        <p:spPr>
          <a:xfrm flipH="1">
            <a:off x="3574473" y="3732840"/>
            <a:ext cx="762635" cy="4712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25851D-168C-4B77-8902-0E8332C2A6F9}"/>
              </a:ext>
            </a:extLst>
          </p:cNvPr>
          <p:cNvCxnSpPr>
            <a:cxnSpLocks/>
          </p:cNvCxnSpPr>
          <p:nvPr/>
        </p:nvCxnSpPr>
        <p:spPr>
          <a:xfrm>
            <a:off x="1393971" y="3380719"/>
            <a:ext cx="722511" cy="7777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3AEF1B-8733-429B-A223-901ED3436D1F}"/>
              </a:ext>
            </a:extLst>
          </p:cNvPr>
          <p:cNvCxnSpPr>
            <a:cxnSpLocks/>
          </p:cNvCxnSpPr>
          <p:nvPr/>
        </p:nvCxnSpPr>
        <p:spPr>
          <a:xfrm flipV="1">
            <a:off x="818001" y="4942609"/>
            <a:ext cx="927672" cy="5460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08D8CE-077D-4D36-814C-C4F6D724510D}"/>
              </a:ext>
            </a:extLst>
          </p:cNvPr>
          <p:cNvSpPr/>
          <p:nvPr/>
        </p:nvSpPr>
        <p:spPr>
          <a:xfrm>
            <a:off x="2292929" y="3983181"/>
            <a:ext cx="1617517" cy="1032164"/>
          </a:xfrm>
          <a:custGeom>
            <a:avLst/>
            <a:gdLst>
              <a:gd name="connsiteX0" fmla="*/ 665018 w 1496291"/>
              <a:gd name="connsiteY0" fmla="*/ 0 h 1021772"/>
              <a:gd name="connsiteX1" fmla="*/ 1496291 w 1496291"/>
              <a:gd name="connsiteY1" fmla="*/ 360218 h 1021772"/>
              <a:gd name="connsiteX2" fmla="*/ 845127 w 1496291"/>
              <a:gd name="connsiteY2" fmla="*/ 1021772 h 1021772"/>
              <a:gd name="connsiteX3" fmla="*/ 0 w 1496291"/>
              <a:gd name="connsiteY3" fmla="*/ 488372 h 1021772"/>
              <a:gd name="connsiteX4" fmla="*/ 665018 w 1496291"/>
              <a:gd name="connsiteY4" fmla="*/ 0 h 102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1021772">
                <a:moveTo>
                  <a:pt x="665018" y="0"/>
                </a:moveTo>
                <a:lnTo>
                  <a:pt x="1496291" y="360218"/>
                </a:lnTo>
                <a:lnTo>
                  <a:pt x="845127" y="1021772"/>
                </a:lnTo>
                <a:lnTo>
                  <a:pt x="0" y="488372"/>
                </a:lnTo>
                <a:lnTo>
                  <a:pt x="665018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53F22C-ABE5-49F6-8496-AFE56223BB7C}"/>
              </a:ext>
            </a:extLst>
          </p:cNvPr>
          <p:cNvSpPr/>
          <p:nvPr/>
        </p:nvSpPr>
        <p:spPr>
          <a:xfrm>
            <a:off x="1125682" y="3775364"/>
            <a:ext cx="1828800" cy="1014845"/>
          </a:xfrm>
          <a:custGeom>
            <a:avLst/>
            <a:gdLst>
              <a:gd name="connsiteX0" fmla="*/ 1828800 w 1828800"/>
              <a:gd name="connsiteY0" fmla="*/ 183572 h 1014845"/>
              <a:gd name="connsiteX1" fmla="*/ 1430482 w 1828800"/>
              <a:gd name="connsiteY1" fmla="*/ 0 h 1014845"/>
              <a:gd name="connsiteX2" fmla="*/ 0 w 1828800"/>
              <a:gd name="connsiteY2" fmla="*/ 716972 h 1014845"/>
              <a:gd name="connsiteX3" fmla="*/ 367145 w 1828800"/>
              <a:gd name="connsiteY3" fmla="*/ 1014845 h 1014845"/>
              <a:gd name="connsiteX4" fmla="*/ 1828800 w 1828800"/>
              <a:gd name="connsiteY4" fmla="*/ 183572 h 10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14845">
                <a:moveTo>
                  <a:pt x="1828800" y="183572"/>
                </a:moveTo>
                <a:lnTo>
                  <a:pt x="1430482" y="0"/>
                </a:lnTo>
                <a:lnTo>
                  <a:pt x="0" y="716972"/>
                </a:lnTo>
                <a:lnTo>
                  <a:pt x="367145" y="1014845"/>
                </a:lnTo>
                <a:lnTo>
                  <a:pt x="1828800" y="183572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488F1C-DF28-495E-8C5E-7635A5DAA9F0}"/>
              </a:ext>
            </a:extLst>
          </p:cNvPr>
          <p:cNvSpPr/>
          <p:nvPr/>
        </p:nvSpPr>
        <p:spPr>
          <a:xfrm>
            <a:off x="1956955" y="4672445"/>
            <a:ext cx="1229590" cy="983673"/>
          </a:xfrm>
          <a:custGeom>
            <a:avLst/>
            <a:gdLst>
              <a:gd name="connsiteX0" fmla="*/ 1229590 w 1229590"/>
              <a:gd name="connsiteY0" fmla="*/ 377537 h 983673"/>
              <a:gd name="connsiteX1" fmla="*/ 619990 w 1229590"/>
              <a:gd name="connsiteY1" fmla="*/ 983673 h 983673"/>
              <a:gd name="connsiteX2" fmla="*/ 0 w 1229590"/>
              <a:gd name="connsiteY2" fmla="*/ 453737 h 983673"/>
              <a:gd name="connsiteX3" fmla="*/ 574963 w 1229590"/>
              <a:gd name="connsiteY3" fmla="*/ 0 h 983673"/>
              <a:gd name="connsiteX4" fmla="*/ 1229590 w 1229590"/>
              <a:gd name="connsiteY4" fmla="*/ 377537 h 98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590" h="983673">
                <a:moveTo>
                  <a:pt x="1229590" y="377537"/>
                </a:moveTo>
                <a:lnTo>
                  <a:pt x="619990" y="983673"/>
                </a:lnTo>
                <a:lnTo>
                  <a:pt x="0" y="453737"/>
                </a:lnTo>
                <a:lnTo>
                  <a:pt x="574963" y="0"/>
                </a:lnTo>
                <a:lnTo>
                  <a:pt x="1229590" y="377537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DF5F57D-C0D3-4991-B433-7FFA8A6ACDF0}"/>
              </a:ext>
            </a:extLst>
          </p:cNvPr>
          <p:cNvSpPr/>
          <p:nvPr/>
        </p:nvSpPr>
        <p:spPr>
          <a:xfrm>
            <a:off x="1569027" y="4443846"/>
            <a:ext cx="931718" cy="665018"/>
          </a:xfrm>
          <a:custGeom>
            <a:avLst/>
            <a:gdLst>
              <a:gd name="connsiteX0" fmla="*/ 637309 w 931718"/>
              <a:gd name="connsiteY0" fmla="*/ 0 h 665018"/>
              <a:gd name="connsiteX1" fmla="*/ 0 w 931718"/>
              <a:gd name="connsiteY1" fmla="*/ 353291 h 665018"/>
              <a:gd name="connsiteX2" fmla="*/ 367145 w 931718"/>
              <a:gd name="connsiteY2" fmla="*/ 665018 h 665018"/>
              <a:gd name="connsiteX3" fmla="*/ 931718 w 931718"/>
              <a:gd name="connsiteY3" fmla="*/ 214745 h 665018"/>
              <a:gd name="connsiteX4" fmla="*/ 637309 w 931718"/>
              <a:gd name="connsiteY4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18" h="665018">
                <a:moveTo>
                  <a:pt x="637309" y="0"/>
                </a:moveTo>
                <a:lnTo>
                  <a:pt x="0" y="353291"/>
                </a:lnTo>
                <a:lnTo>
                  <a:pt x="367145" y="665018"/>
                </a:lnTo>
                <a:lnTo>
                  <a:pt x="931718" y="214745"/>
                </a:lnTo>
                <a:lnTo>
                  <a:pt x="637309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80AEBB-E419-4CA2-812F-919FCD699F5E}"/>
              </a:ext>
            </a:extLst>
          </p:cNvPr>
          <p:cNvSpPr txBox="1"/>
          <p:nvPr/>
        </p:nvSpPr>
        <p:spPr>
          <a:xfrm>
            <a:off x="7108064" y="2851216"/>
            <a:ext cx="48158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Process</a:t>
            </a:r>
            <a:br>
              <a:rPr lang="en-US" sz="2000" b="1" dirty="0">
                <a:solidFill>
                  <a:schemeClr val="bg1"/>
                </a:solidFill>
              </a:rPr>
            </a:br>
            <a:endParaRPr lang="en-US" sz="10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Set Capacity Goals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Measure Capacity Usage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7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If understocked,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Propose items from Warehouse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- of same group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- with available stock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Select items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6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Create Transfer Orders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58B526-F4B4-3142-938B-AE24F097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52ED2-FBAC-1148-8B73-3E1CEF6F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3F41D-2EF8-6644-BC79-1285B3689D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3717032"/>
            <a:ext cx="195920" cy="612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2B8E0-36A4-B34B-AD65-65A4B51CE3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89365"/>
            <a:ext cx="2495600" cy="603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F626E6-526E-4C04-A266-80F251864FC4}"/>
              </a:ext>
            </a:extLst>
          </p:cNvPr>
          <p:cNvSpPr txBox="1"/>
          <p:nvPr/>
        </p:nvSpPr>
        <p:spPr>
          <a:xfrm>
            <a:off x="3276600" y="718642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D2C2D"/>
                </a:solidFill>
              </a:rPr>
              <a:t>Small startup</a:t>
            </a:r>
          </a:p>
          <a:p>
            <a:r>
              <a:rPr lang="en-US" sz="1400" dirty="0">
                <a:solidFill>
                  <a:srgbClr val="2D2C2D"/>
                </a:solidFill>
              </a:rPr>
              <a:t>	</a:t>
            </a:r>
          </a:p>
          <a:p>
            <a:r>
              <a:rPr lang="en-US" sz="2000" dirty="0">
                <a:solidFill>
                  <a:srgbClr val="2D2C2D"/>
                </a:solidFill>
              </a:rPr>
              <a:t>	Multiple stores</a:t>
            </a:r>
          </a:p>
          <a:p>
            <a:endParaRPr lang="en-US" sz="1400" dirty="0">
              <a:solidFill>
                <a:srgbClr val="2D2C2D"/>
              </a:solidFill>
            </a:endParaRPr>
          </a:p>
          <a:p>
            <a:r>
              <a:rPr lang="en-US" sz="2000" dirty="0">
                <a:solidFill>
                  <a:srgbClr val="2D2C2D"/>
                </a:solidFill>
              </a:rPr>
              <a:t>		Mobile solutions </a:t>
            </a:r>
          </a:p>
          <a:p>
            <a:endParaRPr lang="en-US" sz="1600" dirty="0">
              <a:solidFill>
                <a:srgbClr val="2D2C2D"/>
              </a:solidFill>
            </a:endParaRPr>
          </a:p>
          <a:p>
            <a:r>
              <a:rPr lang="en-US" sz="2000" dirty="0">
                <a:solidFill>
                  <a:srgbClr val="2D2C2D"/>
                </a:solidFill>
              </a:rPr>
              <a:t>			Multiple industries in one solution</a:t>
            </a:r>
            <a:br>
              <a:rPr lang="en-US" sz="2000" dirty="0">
                <a:solidFill>
                  <a:srgbClr val="2D2C2D"/>
                </a:solidFill>
              </a:rPr>
            </a:br>
            <a:r>
              <a:rPr lang="en-US" sz="2000" dirty="0">
                <a:solidFill>
                  <a:srgbClr val="2D2C2D"/>
                </a:solidFill>
              </a:rPr>
              <a:t>	</a:t>
            </a:r>
          </a:p>
          <a:p>
            <a:r>
              <a:rPr lang="en-US" sz="2000" dirty="0">
                <a:solidFill>
                  <a:srgbClr val="2D2C2D"/>
                </a:solidFill>
              </a:rPr>
              <a:t>				Multiple countries</a:t>
            </a:r>
          </a:p>
          <a:p>
            <a:r>
              <a:rPr lang="en-US" sz="2000" dirty="0">
                <a:solidFill>
                  <a:srgbClr val="2D2C2D"/>
                </a:solidFill>
              </a:rPr>
              <a:t>	</a:t>
            </a:r>
            <a:endParaRPr lang="en-US" dirty="0">
              <a:solidFill>
                <a:srgbClr val="2D2C2D"/>
              </a:solidFill>
            </a:endParaRPr>
          </a:p>
          <a:p>
            <a:r>
              <a:rPr lang="en-US" sz="2000" dirty="0">
                <a:solidFill>
                  <a:srgbClr val="2D2C2D"/>
                </a:solidFill>
              </a:rPr>
              <a:t>					eCommerce</a:t>
            </a:r>
          </a:p>
          <a:p>
            <a:endParaRPr lang="en-US" dirty="0">
              <a:solidFill>
                <a:srgbClr val="2D2C2D"/>
              </a:solidFill>
            </a:endParaRPr>
          </a:p>
          <a:p>
            <a:r>
              <a:rPr lang="en-US" dirty="0">
                <a:solidFill>
                  <a:srgbClr val="2D2C2D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50657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(2/2)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Redistribution handling (Variants)*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Easier, simpler, faster!</a:t>
            </a:r>
            <a:br>
              <a:rPr lang="en-US" sz="1600" dirty="0"/>
            </a:br>
            <a:r>
              <a:rPr lang="en-US" sz="1600" dirty="0"/>
              <a:t>New approach to manually replenish full Dimension Patterns 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Parallel Replenishment calculation (SaaS)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Usage of parallel Background sessions (instead of NAS)</a:t>
            </a:r>
            <a:br>
              <a:rPr lang="en-US" sz="1600" dirty="0"/>
            </a:br>
            <a:endParaRPr lang="en-US" sz="16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Various improvements and performance tuning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7" name="Picture 2" descr="Badge, new icon | Icon search engine">
            <a:extLst>
              <a:ext uri="{FF2B5EF4-FFF2-40B4-BE49-F238E27FC236}">
                <a16:creationId xmlns:a16="http://schemas.microsoft.com/office/drawing/2014/main" id="{027467E9-110B-42C3-9378-AECAB66A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1348267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20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3521383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(2/2)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Redistribution handling (Variants)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Easier, simpler, faster!</a:t>
            </a:r>
            <a:br>
              <a:rPr lang="en-US" sz="1600" dirty="0"/>
            </a:br>
            <a:r>
              <a:rPr lang="en-US" sz="1600" dirty="0"/>
              <a:t>New approach to manually replenish full Dimension Patterns 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Parallel Replenishment calculation (SaaS)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Usage of parallel Background sessions (instead of NAS)</a:t>
            </a:r>
            <a:br>
              <a:rPr lang="en-US" sz="1600" dirty="0"/>
            </a:br>
            <a:endParaRPr lang="en-US" sz="16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Various improvements and performance tuning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7" name="Picture 2" descr="Badge, new icon | Icon search engine">
            <a:extLst>
              <a:ext uri="{FF2B5EF4-FFF2-40B4-BE49-F238E27FC236}">
                <a16:creationId xmlns:a16="http://schemas.microsoft.com/office/drawing/2014/main" id="{027467E9-110B-42C3-9378-AECAB66A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2476032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6E0753-FBEE-F217-266E-0312F3F83269}"/>
              </a:ext>
            </a:extLst>
          </p:cNvPr>
          <p:cNvGrpSpPr/>
          <p:nvPr/>
        </p:nvGrpSpPr>
        <p:grpSpPr>
          <a:xfrm>
            <a:off x="4823091" y="3653809"/>
            <a:ext cx="5906946" cy="2891318"/>
            <a:chOff x="4964254" y="3653809"/>
            <a:chExt cx="5906946" cy="2891318"/>
          </a:xfrm>
          <a:solidFill>
            <a:srgbClr val="187399"/>
          </a:solidFill>
        </p:grpSpPr>
        <p:sp>
          <p:nvSpPr>
            <p:cNvPr id="2" name="Speech Bubble: Rectangle 1">
              <a:extLst>
                <a:ext uri="{FF2B5EF4-FFF2-40B4-BE49-F238E27FC236}">
                  <a16:creationId xmlns:a16="http://schemas.microsoft.com/office/drawing/2014/main" id="{21B6BDEF-BC7B-6625-D876-FCC87351A36F}"/>
                </a:ext>
              </a:extLst>
            </p:cNvPr>
            <p:cNvSpPr/>
            <p:nvPr/>
          </p:nvSpPr>
          <p:spPr>
            <a:xfrm>
              <a:off x="4964254" y="3653809"/>
              <a:ext cx="5906946" cy="2878076"/>
            </a:xfrm>
            <a:prstGeom prst="wedgeRectCallout">
              <a:avLst>
                <a:gd name="adj1" fmla="val -34398"/>
                <a:gd name="adj2" fmla="val -61635"/>
              </a:avLst>
            </a:prstGeom>
            <a:grp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0"/>
              <a:r>
                <a:rPr lang="en-US" sz="2400" b="1" dirty="0"/>
                <a:t>Test Results:</a:t>
              </a:r>
              <a:br>
                <a:rPr lang="en-US" sz="2400" b="1" dirty="0"/>
              </a:br>
              <a:r>
                <a:rPr lang="en-US" dirty="0"/>
                <a:t>Replen. Item Quantity Calculation </a:t>
              </a:r>
              <a:r>
                <a:rPr lang="en-US" sz="2400" b="1" dirty="0"/>
                <a:t/>
              </a:r>
              <a:br>
                <a:rPr lang="en-US" sz="2400" b="1" dirty="0"/>
              </a:br>
              <a:r>
                <a:rPr lang="en-US" dirty="0"/>
                <a:t>(10.000 items, 50 stores, 36 Mio. Item Ledger entries)</a:t>
              </a:r>
              <a:br>
                <a:rPr lang="en-US" dirty="0"/>
              </a:br>
              <a:endParaRPr lang="en-US" sz="900" dirty="0"/>
            </a:p>
            <a:p>
              <a:pPr indent="0"/>
              <a:endParaRPr lang="en-US" sz="100" dirty="0"/>
            </a:p>
            <a:p>
              <a:pPr indent="0"/>
              <a:r>
                <a:rPr lang="en-US" sz="2000" dirty="0"/>
                <a:t>Without parallel processing:  	~66 minutes</a:t>
              </a:r>
            </a:p>
            <a:p>
              <a:pPr indent="0"/>
              <a:r>
                <a:rPr lang="en-US" sz="2000" dirty="0"/>
                <a:t>With 10 parallel threads:		  ~7 minutes</a:t>
              </a:r>
              <a:endParaRPr lang="en-US" dirty="0"/>
            </a:p>
            <a:p>
              <a:pPr indent="0"/>
              <a:endParaRPr lang="en-US" dirty="0"/>
            </a:p>
            <a:p>
              <a:pPr indent="0"/>
              <a:endParaRPr lang="en-US" dirty="0"/>
            </a:p>
            <a:p>
              <a:pPr indent="0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DBF703-50C6-32FF-BD76-BA7B89B6EB7D}"/>
                </a:ext>
              </a:extLst>
            </p:cNvPr>
            <p:cNvSpPr/>
            <p:nvPr/>
          </p:nvSpPr>
          <p:spPr>
            <a:xfrm rot="815900">
              <a:off x="7816333" y="5344798"/>
              <a:ext cx="280457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 cmpd="sng">
                    <a:noFill/>
                    <a:prstDash val="solid"/>
                  </a:ln>
                  <a:gradFill>
                    <a:gsLst>
                      <a:gs pos="97000">
                        <a:srgbClr val="FE3100"/>
                      </a:gs>
                      <a:gs pos="71000">
                        <a:srgbClr val="FE9C2D"/>
                      </a:gs>
                      <a:gs pos="40000">
                        <a:srgbClr val="FEAD15"/>
                      </a:gs>
                      <a:gs pos="10000">
                        <a:srgbClr val="FDE403"/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-89%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1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Feature Improvements (2/2)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Redistribution handling (Variants)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Easier, simpler, faster!</a:t>
            </a:r>
            <a:br>
              <a:rPr lang="en-US" sz="1600" dirty="0"/>
            </a:br>
            <a:r>
              <a:rPr lang="en-US" sz="1600" dirty="0"/>
              <a:t>New approach to manually replenish full Dimension Patterns 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Parallel Replenishment calculation (SaaS)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Usage of parallel Background sessions (instead of NAS)</a:t>
            </a:r>
            <a:br>
              <a:rPr lang="en-US" sz="1600" dirty="0"/>
            </a:br>
            <a:endParaRPr lang="en-US" sz="16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Various improvements and performance tuning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sz="400" b="1" dirty="0">
              <a:solidFill>
                <a:srgbClr val="138890"/>
              </a:solidFill>
            </a:endParaRP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7" name="Picture 2" descr="Badge, new icon | Icon search engine">
            <a:extLst>
              <a:ext uri="{FF2B5EF4-FFF2-40B4-BE49-F238E27FC236}">
                <a16:creationId xmlns:a16="http://schemas.microsoft.com/office/drawing/2014/main" id="{027467E9-110B-42C3-9378-AECAB66A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36" y="3484214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22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rgbClr val="43E8D8"/>
                </a:solidFill>
              </a:rPr>
              <a:t>Replen. Journal calculation - Performance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Code tuning</a:t>
            </a:r>
            <a:br>
              <a:rPr lang="en-US" sz="1600" dirty="0"/>
            </a:br>
            <a:r>
              <a:rPr lang="en-US" sz="1600" dirty="0"/>
              <a:t>Introduce parallel processing</a:t>
            </a:r>
            <a:br>
              <a:rPr lang="en-US" sz="16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600" dirty="0"/>
              <a:t/>
            </a:r>
            <a:br>
              <a:rPr lang="en-US" sz="600" dirty="0"/>
            </a:br>
            <a:r>
              <a:rPr lang="en-US" sz="2400" b="1" dirty="0">
                <a:solidFill>
                  <a:srgbClr val="43E8D8"/>
                </a:solidFill>
              </a:rPr>
              <a:t>Multi-warehouse Replenishment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/>
              <a:t>Warehouse to Warehouse transfers </a:t>
            </a:r>
            <a:br>
              <a:rPr lang="en-US" sz="1600" dirty="0"/>
            </a:br>
            <a:endParaRPr lang="en-US" sz="900" dirty="0"/>
          </a:p>
          <a:p>
            <a:r>
              <a:rPr lang="en-US" sz="2400" b="1" dirty="0">
                <a:solidFill>
                  <a:srgbClr val="43E8D8"/>
                </a:solidFill>
              </a:rPr>
              <a:t>Multi-company Replenishment (for SaaS)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Multiple database support with webservices</a:t>
            </a:r>
          </a:p>
          <a:p>
            <a:r>
              <a:rPr 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 dirty="0"/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34" y="1440546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42941" t="-84" r="16963" b="84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7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1713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58B526-F4B4-3142-938B-AE24F097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1FF2E-1A9F-F244-9495-E7B9BD19CE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89365"/>
            <a:ext cx="2495600" cy="603331"/>
          </a:xfrm>
          <a:prstGeom prst="rect">
            <a:avLst/>
          </a:prstGeom>
        </p:spPr>
      </p:pic>
      <p:pic>
        <p:nvPicPr>
          <p:cNvPr id="7" name="Picture 6" descr="A person wearing a suit and tie standing in front of a building&#10;&#10;Description automatically generated">
            <a:extLst>
              <a:ext uri="{FF2B5EF4-FFF2-40B4-BE49-F238E27FC236}">
                <a16:creationId xmlns:a16="http://schemas.microsoft.com/office/drawing/2014/main" id="{643BF438-0AAC-4786-90B0-BD0A02B2C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79"/>
          <a:stretch/>
        </p:blipFill>
        <p:spPr>
          <a:xfrm>
            <a:off x="8305800" y="0"/>
            <a:ext cx="38862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96E6A8-6039-4753-B7EE-792871CEE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616" y="173511"/>
            <a:ext cx="3670808" cy="1711776"/>
          </a:xfrm>
          <a:prstGeom prst="rect">
            <a:avLst/>
          </a:prstGeom>
          <a:solidFill>
            <a:srgbClr val="0B4F87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2384C-4882-4C8E-B58A-C1CCDC7C4F72}"/>
              </a:ext>
            </a:extLst>
          </p:cNvPr>
          <p:cNvSpPr txBox="1"/>
          <p:nvPr/>
        </p:nvSpPr>
        <p:spPr>
          <a:xfrm>
            <a:off x="0" y="3781373"/>
            <a:ext cx="830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New Headquarter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opened !</a:t>
            </a:r>
          </a:p>
        </p:txBody>
      </p:sp>
    </p:spTree>
    <p:extLst>
      <p:ext uri="{BB962C8B-B14F-4D97-AF65-F5344CB8AC3E}">
        <p14:creationId xmlns:p14="http://schemas.microsoft.com/office/powerpoint/2010/main" val="3121251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9FD9523-FB5E-43EF-A5D4-3B51A3439F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4" b="783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9FD2C-B5DF-5A12-AB32-EB503B0CC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616" y="173511"/>
            <a:ext cx="3670808" cy="1711776"/>
          </a:xfrm>
          <a:prstGeom prst="rect">
            <a:avLst/>
          </a:prstGeom>
          <a:solidFill>
            <a:srgbClr val="0B4F87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9CBA244E-C1CF-2132-4A48-1AD0ABA03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93" t="21610"/>
          <a:stretch/>
        </p:blipFill>
        <p:spPr>
          <a:xfrm>
            <a:off x="8305800" y="0"/>
            <a:ext cx="3886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7B872-7015-F54C-FFD1-869D731DB5B0}"/>
              </a:ext>
            </a:extLst>
          </p:cNvPr>
          <p:cNvSpPr txBox="1"/>
          <p:nvPr/>
        </p:nvSpPr>
        <p:spPr>
          <a:xfrm>
            <a:off x="2477616" y="1106098"/>
            <a:ext cx="3670807" cy="830997"/>
          </a:xfrm>
          <a:prstGeom prst="rect">
            <a:avLst/>
          </a:prstGeom>
          <a:solidFill>
            <a:srgbClr val="0B4F8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BE3D"/>
                </a:solidFill>
                <a:latin typeface="Bodoni MT" panose="02070603080606020203" pitchFamily="18" charset="0"/>
              </a:rPr>
              <a:t>~hotels~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E0E53-CD86-FC75-F3CF-ADB3554DB452}"/>
              </a:ext>
            </a:extLst>
          </p:cNvPr>
          <p:cNvSpPr txBox="1"/>
          <p:nvPr/>
        </p:nvSpPr>
        <p:spPr>
          <a:xfrm>
            <a:off x="3320465" y="2196329"/>
            <a:ext cx="2301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 be continued ….</a:t>
            </a:r>
          </a:p>
        </p:txBody>
      </p:sp>
    </p:spTree>
    <p:extLst>
      <p:ext uri="{BB962C8B-B14F-4D97-AF65-F5344CB8AC3E}">
        <p14:creationId xmlns:p14="http://schemas.microsoft.com/office/powerpoint/2010/main" val="435575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2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B348-5779-D941-A425-F1DE76F0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A37AC-B0F2-3C41-B299-36FCB586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17" y="880857"/>
            <a:ext cx="11215765" cy="50962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D0E70D-714A-ED4F-8B18-B49C9FDA37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772816"/>
            <a:ext cx="316471" cy="5590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7F4C6E-8BA8-114F-80E3-ADF0E9F80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23" y="2027198"/>
            <a:ext cx="316471" cy="5590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4F7B7F-FE0E-5240-B303-75305B1678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83" y="899667"/>
            <a:ext cx="316471" cy="5590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D7A643-18E3-7D43-89D9-B469E24836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22" y="1325928"/>
            <a:ext cx="316471" cy="5590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698C4E-06B6-B04F-8178-AAA4885CDE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85" y="1759065"/>
            <a:ext cx="316471" cy="5590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9F08E94-30FC-344F-B738-5C2E198087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4135671"/>
            <a:ext cx="316471" cy="5590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AA8A48C-61A7-B540-8C6D-8CC72A48C7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110" y="1030295"/>
            <a:ext cx="316471" cy="5590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59D1FF-3C1B-5849-B191-A9E1DF963E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772" y="2398457"/>
            <a:ext cx="316471" cy="5590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5E93F92-F7C7-314B-B8E8-FAFC6EA846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596" y="4694769"/>
            <a:ext cx="316471" cy="5590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19F4F1-90A7-5A4C-9008-106061A5CD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378" y="1257175"/>
            <a:ext cx="316471" cy="55909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2643EB2-8ADD-9B4B-9B5B-3902B4579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2" y="89365"/>
            <a:ext cx="2495596" cy="6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1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B348-5779-D941-A425-F1DE76F0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A37AC-B0F2-3C41-B299-36FCB586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17" y="880857"/>
            <a:ext cx="11215765" cy="50962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D0E70D-714A-ED4F-8B18-B49C9FDA37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772816"/>
            <a:ext cx="316471" cy="5590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7F4C6E-8BA8-114F-80E3-ADF0E9F80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23" y="2027198"/>
            <a:ext cx="316471" cy="5590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4F7B7F-FE0E-5240-B303-75305B1678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83" y="899667"/>
            <a:ext cx="316471" cy="5590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D7A643-18E3-7D43-89D9-B469E24836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22" y="1325928"/>
            <a:ext cx="316471" cy="5590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698C4E-06B6-B04F-8178-AAA4885CDE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85" y="1759065"/>
            <a:ext cx="316471" cy="5590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9F08E94-30FC-344F-B738-5C2E198087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4135671"/>
            <a:ext cx="316471" cy="5590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AA8A48C-61A7-B540-8C6D-8CC72A48C7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110" y="1030295"/>
            <a:ext cx="316471" cy="5590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59D1FF-3C1B-5849-B191-A9E1DF963E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772" y="2398457"/>
            <a:ext cx="316471" cy="5590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5E93F92-F7C7-314B-B8E8-FAFC6EA846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596" y="4694769"/>
            <a:ext cx="316471" cy="55909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19F4F1-90A7-5A4C-9008-106061A5CD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378" y="1257175"/>
            <a:ext cx="316471" cy="55909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2643EB2-8ADD-9B4B-9B5B-3902B4579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2" y="89365"/>
            <a:ext cx="2495596" cy="6033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65EF59-6F42-4F37-AF06-7A4613BECE11}"/>
              </a:ext>
            </a:extLst>
          </p:cNvPr>
          <p:cNvSpPr/>
          <p:nvPr/>
        </p:nvSpPr>
        <p:spPr>
          <a:xfrm>
            <a:off x="117566" y="3146736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80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REAL</a:t>
            </a:r>
            <a:r>
              <a:rPr lang="en-US" sz="80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US" sz="80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8000" b="1" dirty="0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story behind!</a:t>
            </a:r>
          </a:p>
        </p:txBody>
      </p:sp>
    </p:spTree>
    <p:extLst>
      <p:ext uri="{BB962C8B-B14F-4D97-AF65-F5344CB8AC3E}">
        <p14:creationId xmlns:p14="http://schemas.microsoft.com/office/powerpoint/2010/main" val="76653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3E738A69-53A2-40B7-87F9-0B3BC0D13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3BD3E-1962-4416-A69E-592E1523956D}"/>
              </a:ext>
            </a:extLst>
          </p:cNvPr>
          <p:cNvSpPr txBox="1"/>
          <p:nvPr/>
        </p:nvSpPr>
        <p:spPr>
          <a:xfrm>
            <a:off x="8991600" y="1002268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A73A9-D688-4DA5-9F0F-34F8B574DAA2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E81F25-8EFA-68B0-AE80-DF28EEB79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artyinTown">
            <a:hlinkClick r:id="" action="ppaction://media"/>
            <a:extLst>
              <a:ext uri="{FF2B5EF4-FFF2-40B4-BE49-F238E27FC236}">
                <a16:creationId xmlns:a16="http://schemas.microsoft.com/office/drawing/2014/main" id="{0DD4770A-6B2B-62F2-F14A-0D80B5EEC0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3.5028"/>
                  <p14:fade in="500"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19718" y="6370637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28ED1-350A-AACA-9B4B-9FB7ABE19C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12" name="Picture 2" descr="Bildergebnis für purchase order image">
            <a:extLst>
              <a:ext uri="{FF2B5EF4-FFF2-40B4-BE49-F238E27FC236}">
                <a16:creationId xmlns:a16="http://schemas.microsoft.com/office/drawing/2014/main" id="{B24CD9FA-9F07-9F5B-2507-7B2C4F81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1383485" cy="11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EEA0E-66A1-D649-7A07-623E2229EF75}"/>
              </a:ext>
            </a:extLst>
          </p:cNvPr>
          <p:cNvSpPr txBox="1"/>
          <p:nvPr/>
        </p:nvSpPr>
        <p:spPr>
          <a:xfrm>
            <a:off x="6781800" y="3796702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Purchase 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3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11068 -0.25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-129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0664 -0.24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24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6719 0.240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3E5C4898-D9D1-4D3A-BC7E-D72A43E56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4AB42-D628-40E0-918C-C8D67A6F5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4796E-A9DD-4179-8780-5105C99E65BE}"/>
              </a:ext>
            </a:extLst>
          </p:cNvPr>
          <p:cNvSpPr txBox="1"/>
          <p:nvPr/>
        </p:nvSpPr>
        <p:spPr>
          <a:xfrm>
            <a:off x="8991600" y="1002268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2503-35CD-4174-899B-064BAAB55144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46EE5-B254-755B-95A0-032BFCF88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Improvements">
            <a:hlinkClick r:id="" action="ppaction://media"/>
            <a:extLst>
              <a:ext uri="{FF2B5EF4-FFF2-40B4-BE49-F238E27FC236}">
                <a16:creationId xmlns:a16="http://schemas.microsoft.com/office/drawing/2014/main" id="{22DACE15-6828-F23E-D7AA-27C333590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077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04E6C-3ABC-47EA-B5D9-FBA2FB2B2C41}"/>
              </a:ext>
            </a:extLst>
          </p:cNvPr>
          <p:cNvSpPr txBox="1"/>
          <p:nvPr/>
        </p:nvSpPr>
        <p:spPr>
          <a:xfrm>
            <a:off x="8991600" y="1002268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2" descr="Bildergebnis für purchase order image">
            <a:extLst>
              <a:ext uri="{FF2B5EF4-FFF2-40B4-BE49-F238E27FC236}">
                <a16:creationId xmlns:a16="http://schemas.microsoft.com/office/drawing/2014/main" id="{4C1AD537-6812-4814-8AC3-0C391E1B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3547769"/>
            <a:ext cx="1383485" cy="11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purchase order image">
            <a:extLst>
              <a:ext uri="{FF2B5EF4-FFF2-40B4-BE49-F238E27FC236}">
                <a16:creationId xmlns:a16="http://schemas.microsoft.com/office/drawing/2014/main" id="{3E06BB82-E474-4D12-B560-48CE6954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952" l="10000" r="90000">
                        <a14:foregroundMark x1="25476" y1="31278" x2="22381" y2="64464"/>
                        <a14:foregroundMark x1="22381" y1="64464" x2="18571" y2="78708"/>
                        <a14:foregroundMark x1="25952" y1="89574" x2="57857" y2="92952"/>
                        <a14:foregroundMark x1="29762" y1="32305" x2="53810" y2="66814"/>
                        <a14:foregroundMark x1="53810" y1="66814" x2="54524" y2="78267"/>
                        <a14:foregroundMark x1="48690" y1="45374" x2="54643" y2="48605"/>
                        <a14:foregroundMark x1="54643" y1="48605" x2="56429" y2="52717"/>
                        <a14:foregroundMark x1="33452" y1="33186" x2="58452" y2="36123"/>
                        <a14:backgroundMark x1="46667" y1="25698" x2="84167" y2="29515"/>
                        <a14:backgroundMark x1="66905" y1="30984" x2="69762" y2="37885"/>
                        <a14:backgroundMark x1="69762" y1="37885" x2="67738" y2="5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72" y="3567486"/>
            <a:ext cx="1383485" cy="11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31D308-6B95-42CC-B1C2-B2023573CC9D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29EA49-036E-9114-B49F-3484DD7D6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72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4.44444E-6 L 0.12969 0.148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2969 0.1486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7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16289 -0.241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12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71 -0.244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AF2055-B348-45FD-9A9E-8560B0C0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5230" y="2645716"/>
            <a:ext cx="673286" cy="548802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4A30B19-83F6-4CBF-894A-7E258B46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99398"/>
            <a:ext cx="1143000" cy="87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7AABC-1D7B-4301-A0BE-C66BC851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0976" y="2741713"/>
            <a:ext cx="673286" cy="548802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5E345BF-E2CF-40A6-8431-B81C4EF4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799398"/>
            <a:ext cx="1143000" cy="876681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CAE44B23-36D2-4066-B4DA-C0E3399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76" y="1592006"/>
            <a:ext cx="1752600" cy="1319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04E6C-3ABC-47EA-B5D9-FBA2FB2B2C41}"/>
              </a:ext>
            </a:extLst>
          </p:cNvPr>
          <p:cNvSpPr txBox="1"/>
          <p:nvPr/>
        </p:nvSpPr>
        <p:spPr>
          <a:xfrm>
            <a:off x="8991600" y="1002268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 milestones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First store opened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36BE2D-F794-4CB8-A3D2-F17E1AD93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0" b="90260" l="9551" r="89888">
                        <a14:foregroundMark x1="69663" y1="90260" x2="80337" y2="90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422" y="3731660"/>
            <a:ext cx="955555" cy="867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AC5C3-3BB1-47C0-B76D-E24C150FD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65" b="89785" l="9852" r="89655">
                        <a14:foregroundMark x1="50739" y1="8602" x2="59113" y2="8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10077" y="3743320"/>
            <a:ext cx="1027715" cy="8675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0EB3B2-15CB-4EDE-90FF-B16F927F6D01}"/>
              </a:ext>
            </a:extLst>
          </p:cNvPr>
          <p:cNvSpPr txBox="1"/>
          <p:nvPr/>
        </p:nvSpPr>
        <p:spPr>
          <a:xfrm>
            <a:off x="8205177" y="2828835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Automatic Replenishment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calculate Purchase Order Proposals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72FEC9-E0B4-4479-8855-575FF3855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13" b="97396" l="9948" r="98953">
                        <a14:foregroundMark x1="54974" y1="14583" x2="82723" y2="10938"/>
                        <a14:foregroundMark x1="82723" y1="10938" x2="88482" y2="20313"/>
                        <a14:foregroundMark x1="93194" y1="15625" x2="95288" y2="58333"/>
                        <a14:foregroundMark x1="96873" y1="80729" x2="96859" y2="81250"/>
                        <a14:foregroundMark x1="96915" y1="79167" x2="96873" y2="80729"/>
                        <a14:foregroundMark x1="96971" y1="77083" x2="96915" y2="79167"/>
                        <a14:foregroundMark x1="97040" y1="74479" x2="96971" y2="77083"/>
                        <a14:foregroundMark x1="97096" y1="72396" x2="97040" y2="74479"/>
                        <a14:foregroundMark x1="98429" y1="22396" x2="97096" y2="72396"/>
                        <a14:foregroundMark x1="92329" y1="77083" x2="69634" y2="89063"/>
                        <a14:foregroundMark x1="95288" y1="75521" x2="92329" y2="77083"/>
                        <a14:foregroundMark x1="69634" y1="89063" x2="50262" y2="90104"/>
                        <a14:foregroundMark x1="79581" y1="90625" x2="33508" y2="94792"/>
                        <a14:foregroundMark x1="41885" y1="44271" x2="48168" y2="78646"/>
                        <a14:foregroundMark x1="37173" y1="39583" x2="65969" y2="30208"/>
                        <a14:foregroundMark x1="53927" y1="30208" x2="90052" y2="42708"/>
                        <a14:foregroundMark x1="79581" y1="36458" x2="74346" y2="69792"/>
                        <a14:foregroundMark x1="56545" y1="11979" x2="81675" y2="8333"/>
                        <a14:foregroundMark x1="51309" y1="53125" x2="69634" y2="52604"/>
                        <a14:foregroundMark x1="97906" y1="79688" x2="97906" y2="79688"/>
                        <a14:foregroundMark x1="97906" y1="80208" x2="97906" y2="80208"/>
                        <a14:foregroundMark x1="97382" y1="81250" x2="97382" y2="81250"/>
                        <a14:foregroundMark x1="99232" y1="74479" x2="99476" y2="73958"/>
                        <a14:foregroundMark x1="98011" y1="77083" x2="99232" y2="74479"/>
                        <a14:foregroundMark x1="97033" y1="79167" x2="98011" y2="77083"/>
                        <a14:foregroundMark x1="95812" y1="81771" x2="97033" y2="79167"/>
                        <a14:foregroundMark x1="33508" y1="97396" x2="33508" y2="97396"/>
                        <a14:foregroundMark x1="98953" y1="72396" x2="98953" y2="72396"/>
                        <a14:backgroundMark x1="97906" y1="82292" x2="97906" y2="82292"/>
                        <a14:backgroundMark x1="97906" y1="80729" x2="97906" y2="80729"/>
                        <a14:backgroundMark x1="97906" y1="81771" x2="97906" y2="81771"/>
                        <a14:backgroundMark x1="98953" y1="79167" x2="98953" y2="79167"/>
                        <a14:backgroundMark x1="99476" y1="72396" x2="99476" y2="72396"/>
                        <a14:backgroundMark x1="99476" y1="74479" x2="99476" y2="74479"/>
                        <a14:backgroundMark x1="99476" y1="77083" x2="99476" y2="77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1162" y="3731660"/>
            <a:ext cx="863067" cy="867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9E4277-9DFF-458B-AF0B-251E2CE1AFF2}"/>
              </a:ext>
            </a:extLst>
          </p:cNvPr>
          <p:cNvSpPr txBox="1"/>
          <p:nvPr/>
        </p:nvSpPr>
        <p:spPr>
          <a:xfrm>
            <a:off x="2971800" y="1296501"/>
            <a:ext cx="254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2653D-53C7-038A-CA8A-25ACD7788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6070" y="106716"/>
            <a:ext cx="1752600" cy="817275"/>
          </a:xfrm>
          <a:prstGeom prst="rect">
            <a:avLst/>
          </a:prstGeom>
          <a:solidFill>
            <a:srgbClr val="0B4F87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20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2684C4-E494-A94E-BCD2-A65A36BE968A}" vid="{4ACD99C1-61A5-3549-BFC6-FF30CF30663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D2C1470-8406-4B30-AAB3-C13ACDC68B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5403</TotalTime>
  <Words>980</Words>
  <Application>Microsoft Office PowerPoint</Application>
  <PresentationFormat>Widescreen</PresentationFormat>
  <Paragraphs>222</Paragraphs>
  <Slides>38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Bodoni MT</vt:lpstr>
      <vt:lpstr>Calibri</vt:lpstr>
      <vt:lpstr>Segoe UI</vt:lpstr>
      <vt:lpstr>Segoe UI Bold</vt:lpstr>
      <vt:lpstr>cXiceland speaker slides</vt:lpstr>
      <vt:lpstr>end slide / questions slides</vt:lpstr>
      <vt:lpstr>Custom Design</vt:lpstr>
      <vt:lpstr>1_Custom Design</vt:lpstr>
      <vt:lpstr>Charcoal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Kleindl</dc:creator>
  <cp:lastModifiedBy>Bjorn Jonsson</cp:lastModifiedBy>
  <cp:revision>7</cp:revision>
  <dcterms:created xsi:type="dcterms:W3CDTF">2022-03-07T12:35:51Z</dcterms:created>
  <dcterms:modified xsi:type="dcterms:W3CDTF">2022-05-24T14:21:21Z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