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  <p:sldMasterId id="2147483681" r:id="rId5"/>
    <p:sldMasterId id="2147483668" r:id="rId6"/>
    <p:sldMasterId id="2147483692" r:id="rId7"/>
  </p:sldMasterIdLst>
  <p:notesMasterIdLst>
    <p:notesMasterId r:id="rId21"/>
  </p:notesMasterIdLst>
  <p:sldIdLst>
    <p:sldId id="280" r:id="rId8"/>
    <p:sldId id="282" r:id="rId9"/>
    <p:sldId id="283" r:id="rId10"/>
    <p:sldId id="288" r:id="rId11"/>
    <p:sldId id="296" r:id="rId12"/>
    <p:sldId id="289" r:id="rId13"/>
    <p:sldId id="303" r:id="rId14"/>
    <p:sldId id="294" r:id="rId15"/>
    <p:sldId id="300" r:id="rId16"/>
    <p:sldId id="295" r:id="rId17"/>
    <p:sldId id="301" r:id="rId18"/>
    <p:sldId id="302" r:id="rId19"/>
    <p:sldId id="286" r:id="rId20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neXion slides" id="{A5ECEC64-94BF-2043-B0A6-51EF26FC17F0}">
          <p14:sldIdLst>
            <p14:sldId id="280"/>
            <p14:sldId id="282"/>
          </p14:sldIdLst>
        </p14:section>
        <p14:section name="Partners intro" id="{F118355F-7E7B-40BC-9A91-E19353EB9477}">
          <p14:sldIdLst>
            <p14:sldId id="283"/>
            <p14:sldId id="288"/>
            <p14:sldId id="296"/>
            <p14:sldId id="289"/>
            <p14:sldId id="303"/>
            <p14:sldId id="294"/>
            <p14:sldId id="300"/>
            <p14:sldId id="295"/>
            <p14:sldId id="301"/>
            <p14:sldId id="302"/>
          </p14:sldIdLst>
        </p14:section>
        <p14:section name="Panel Discussion" id="{B2001377-EBD7-40DB-B6AF-41FC7A10A764}">
          <p14:sldIdLst/>
        </p14:section>
        <p14:section name="Thank you" id="{8DC96DBE-EBFE-4D83-9D71-626D31D6A068}">
          <p14:sldIdLst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8BE8"/>
    <a:srgbClr val="943267"/>
    <a:srgbClr val="C7DB80"/>
    <a:srgbClr val="94B465"/>
    <a:srgbClr val="323133"/>
    <a:srgbClr val="29B4A9"/>
    <a:srgbClr val="361D5C"/>
    <a:srgbClr val="F6C36F"/>
    <a:srgbClr val="138890"/>
    <a:srgbClr val="F6C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208" autoAdjust="0"/>
  </p:normalViewPr>
  <p:slideViewPr>
    <p:cSldViewPr snapToGrid="0" snapToObjects="1">
      <p:cViewPr varScale="1">
        <p:scale>
          <a:sx n="68" d="100"/>
          <a:sy n="68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347C2-CB3C-4D4A-8509-C9BA9DABA435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25E06-D3F3-48E1-8440-6DECE533A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1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25E06-D3F3-48E1-8440-6DECE533A0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82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25E06-D3F3-48E1-8440-6DECE533A0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158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25E06-D3F3-48E1-8440-6DECE533A0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7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6EEB91-1FBF-2574-9E30-EFC890BC2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5826" y="3644348"/>
            <a:ext cx="6679097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55149DA-038D-9B46-A4D5-538FB88AD5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5826" y="4545495"/>
            <a:ext cx="6679097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</a:t>
            </a:r>
            <a:endParaRPr lang="en-I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3CE865-93EA-B7C5-0EF0-E3C2D98B6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3974" y="-385969"/>
            <a:ext cx="4622800" cy="39243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B38C93F-EBBE-3B09-18CB-1DE0B32680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3641" y="384659"/>
            <a:ext cx="4791723" cy="608868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EE98775-C911-E014-274A-92A3E86E1E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3758" y="198600"/>
            <a:ext cx="1616767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2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50296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C 1 speaker">
    <p:bg>
      <p:bgPr>
        <a:gradFill>
          <a:gsLst>
            <a:gs pos="0">
              <a:srgbClr val="943267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782" r="-1866" b="1659"/>
          <a:stretch/>
        </p:blipFill>
        <p:spPr>
          <a:xfrm>
            <a:off x="-475554" y="116173"/>
            <a:ext cx="5600615" cy="66256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8455" y="-233202"/>
            <a:ext cx="3373922" cy="28641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3269" y="2726635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6EC193-CF2B-0EA3-FA38-15862A3C3F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3269" y="3627782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</a:t>
            </a:r>
            <a:endParaRPr lang="en-I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903B724-D16A-B158-6D45-F004543972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3758" y="198600"/>
            <a:ext cx="1616767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7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39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DDB14FA-7509-EA1F-EAA4-4A7E0BB8B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0F9FC8-67C0-D925-2EEF-6A02C4C48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2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8D24EBB-B0EE-5B5B-C9A4-62843A93E3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641" y="384659"/>
            <a:ext cx="4791723" cy="608868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6EEB91-1FBF-2574-9E30-EFC890BC2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5826" y="3644348"/>
            <a:ext cx="6679097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55149DA-038D-9B46-A4D5-538FB88AD5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5826" y="4545495"/>
            <a:ext cx="3054376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</a:t>
            </a:r>
            <a:endParaRPr lang="en-I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3CE865-93EA-B7C5-0EF0-E3C2D98B66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3974" y="-385969"/>
            <a:ext cx="4622800" cy="39243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BF24EFF-AA3F-587C-A151-49C6814E9A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60547" y="4545495"/>
            <a:ext cx="3054376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</a:t>
            </a:r>
            <a:endParaRPr lang="en-I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1A88365-4C78-C88E-1081-C615126AD5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3758" y="198600"/>
            <a:ext cx="1616767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83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2CA7279-ED52-D80D-06B3-EF649AF75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60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712BABA-51B5-E434-495A-10BB67609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9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73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6022C95-D592-2E16-274F-A15E32DB1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7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5DCC40-FD4A-B55F-0C25-288CF4E61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3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B739D32-33B0-0BC0-D266-B998ECD16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24352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3FC60F7-914B-007E-C7DF-1C2CA4A75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6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87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DE2854-8547-45BC-0FC8-7EA7F2AE0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7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DF5CBD-0015-C5D0-E388-FAB9DFC83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653" r="4209" b="9623"/>
          <a:stretch/>
        </p:blipFill>
        <p:spPr>
          <a:xfrm>
            <a:off x="5888740" y="0"/>
            <a:ext cx="630326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1139" y="-233202"/>
            <a:ext cx="3373922" cy="28641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953" y="2726635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6EC193-CF2B-0EA3-FA38-15862A3C3F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5953" y="3627782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ADCDA5-22DB-19AF-ACD5-BA95557B10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62513" y="311344"/>
            <a:ext cx="2223534" cy="9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2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1364075-67F8-0499-DB64-26363AEDB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084259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8C23E2F-20C6-393E-AA59-6FBBF7D75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7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65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81084D6-F991-95ED-154F-B8E09C80D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61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F930613-DED6-6796-1E5C-089647168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77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C0AED0D-41FA-4C7C-47EE-10DC61A02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6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57BA232-5815-F0EB-1378-2B927EC78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56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60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>
              <a:solidFill>
                <a:srgbClr val="323133"/>
              </a:solidFill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DBE5FD-79C5-FF75-FED6-59BD4F267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37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C9E10E-7FC2-7904-432A-C9DB2B5CB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653" r="4209" b="9623"/>
          <a:stretch/>
        </p:blipFill>
        <p:spPr>
          <a:xfrm>
            <a:off x="5888740" y="0"/>
            <a:ext cx="630326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1139" y="-233202"/>
            <a:ext cx="3373922" cy="28641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953" y="2726635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ADCDA5-22DB-19AF-ACD5-BA95557B10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62513" y="311344"/>
            <a:ext cx="2223534" cy="915572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48316FD-163D-8298-013A-30B2CE1A5D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5953" y="3627782"/>
            <a:ext cx="2731408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</a:t>
            </a:r>
            <a:endParaRPr lang="en-I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575C74F-D538-2609-F65D-8E623CB2B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8840" y="3627781"/>
            <a:ext cx="2731408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1591412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49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3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81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295AFFA-4029-6622-7B89-76E43F0D1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77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C519D1-59D0-96B2-FA55-6B31FB16D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96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993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80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62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3D94D2-11F8-0BB7-037B-5EDD8FB42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249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4EA735-FD69-A983-B0F8-1F6D73089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 1 speaker">
    <p:bg>
      <p:bgPr>
        <a:gradFill>
          <a:gsLst>
            <a:gs pos="0">
              <a:srgbClr val="943267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782" r="-1866" b="1659"/>
          <a:stretch/>
        </p:blipFill>
        <p:spPr>
          <a:xfrm>
            <a:off x="-475554" y="116173"/>
            <a:ext cx="5600615" cy="66256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8455" y="-233202"/>
            <a:ext cx="3373922" cy="28641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3269" y="2726635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6EC193-CF2B-0EA3-FA38-15862A3C3F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3269" y="3627782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</a:t>
            </a:r>
            <a:endParaRPr lang="en-I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903B724-D16A-B158-6D45-F004543972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3758" y="198600"/>
            <a:ext cx="1616767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22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776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7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5AAF16D4-06EA-1EC2-6CCC-868C80676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517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94C0686-C7F5-3B63-B612-919E1562E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423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1BC42A6-481F-8C61-983E-24F81E1F4D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907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5FBF3C1-C896-38C5-A59B-B74ED1B99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17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4FCBB3A-9B11-C5B1-06DA-0DA7BEDA9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3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 2 speakers">
    <p:bg>
      <p:bgPr>
        <a:gradFill>
          <a:gsLst>
            <a:gs pos="0">
              <a:srgbClr val="943267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782" r="-1866" b="1659"/>
          <a:stretch/>
        </p:blipFill>
        <p:spPr>
          <a:xfrm>
            <a:off x="-475554" y="116173"/>
            <a:ext cx="5600615" cy="66256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8455" y="-233202"/>
            <a:ext cx="3373922" cy="28641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3269" y="2726635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62C07EB-FC86-EEFC-41D4-C8DDEC0C6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23269" y="3627782"/>
            <a:ext cx="2731408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</a:t>
            </a:r>
            <a:endParaRPr lang="en-I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27DF1CF-435F-0451-D23F-00E275027E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56156" y="3627781"/>
            <a:ext cx="2731408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</a:t>
            </a:r>
            <a:endParaRPr lang="en-I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3122ADC-3421-0AB3-412E-AF6350FA8C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3758" y="198600"/>
            <a:ext cx="1616767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5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7BAEC0A5-F042-1F09-C5CD-FD5FBB721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46389" t="13373" b="23384"/>
          <a:stretch/>
        </p:blipFill>
        <p:spPr>
          <a:xfrm>
            <a:off x="-1" y="0"/>
            <a:ext cx="3946207" cy="688296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837741" y="-312610"/>
            <a:ext cx="3758739" cy="3190797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716" y="2726635"/>
            <a:ext cx="5261546" cy="7023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ADCDA5-22DB-19AF-ACD5-BA95557B10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9805" y="292309"/>
            <a:ext cx="2293496" cy="944381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27DF1CF-435F-0451-D23F-00E275027E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715" y="3580239"/>
            <a:ext cx="4257374" cy="5267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Speaker name(s)</a:t>
            </a:r>
            <a:endParaRPr lang="en-I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5B98FE-067D-6072-61DD-57FFC40F38D0}"/>
              </a:ext>
            </a:extLst>
          </p:cNvPr>
          <p:cNvGrpSpPr/>
          <p:nvPr userDrawn="1"/>
        </p:nvGrpSpPr>
        <p:grpSpPr>
          <a:xfrm>
            <a:off x="5865191" y="1089455"/>
            <a:ext cx="6027004" cy="5793514"/>
            <a:chOff x="4871910" y="157589"/>
            <a:chExt cx="7121179" cy="68453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304D9D-C773-0409-ADFA-16F5B7457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5951095" y="2395037"/>
              <a:ext cx="6041994" cy="4208715"/>
            </a:xfrm>
            <a:prstGeom prst="rect">
              <a:avLst/>
            </a:prstGeom>
          </p:spPr>
        </p:pic>
        <p:pic>
          <p:nvPicPr>
            <p:cNvPr id="15" name="Picture 14" descr="A statu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EF892C6C-5C41-927B-A64A-78C0F988D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871910" y="157589"/>
              <a:ext cx="3187700" cy="684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55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question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8D24EBB-B0EE-5B5B-C9A4-62843A93E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50" b="14882"/>
          <a:stretch/>
        </p:blipFill>
        <p:spPr>
          <a:xfrm>
            <a:off x="0" y="263470"/>
            <a:ext cx="5368582" cy="659453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C4F0608-7EA4-7CA7-C0D3-6652B400D5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58362" y="263470"/>
            <a:ext cx="2205400" cy="90810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6EEB91-1FBF-2574-9E30-EFC890BC2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29300" y="4379729"/>
            <a:ext cx="5614988" cy="1432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  <a:endParaRPr lang="en-I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3CE865-93EA-B7C5-0EF0-E3C2D98B66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9662" y="717523"/>
            <a:ext cx="4622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2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questions B">
    <p:bg>
      <p:bgPr>
        <a:gradFill>
          <a:gsLst>
            <a:gs pos="0">
              <a:srgbClr val="943267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402" t="12275" r="-1866" b="11542"/>
          <a:stretch/>
        </p:blipFill>
        <p:spPr>
          <a:xfrm>
            <a:off x="-1" y="-1"/>
            <a:ext cx="5439475" cy="685800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338259C-E955-CAB6-94FE-B423BA04A5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79950" y="119699"/>
            <a:ext cx="2205400" cy="90810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7317878-0881-97B6-CB3D-F6042E09A7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9662" y="717523"/>
            <a:ext cx="4622800" cy="39243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F58BA9E-C307-F67A-09E1-F8B0338B62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57926" y="4641823"/>
            <a:ext cx="4743450" cy="1432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99979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19.svg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1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image" Target="../media/image17.svg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6" r:id="rId2"/>
    <p:sldLayoutId id="2147483725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73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9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C4C19A-0357-F8C2-A1CB-FAA6583E37C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9F154-45FA-B773-BDF7-BE175E07F61B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707" r:id="rId5"/>
    <p:sldLayoutId id="2147483673" r:id="rId6"/>
    <p:sldLayoutId id="2147483674" r:id="rId7"/>
    <p:sldLayoutId id="2147483675" r:id="rId8"/>
    <p:sldLayoutId id="2147483676" r:id="rId9"/>
    <p:sldLayoutId id="2147483708" r:id="rId10"/>
    <p:sldLayoutId id="2147483677" r:id="rId11"/>
    <p:sldLayoutId id="2147483678" r:id="rId12"/>
    <p:sldLayoutId id="2147483679" r:id="rId13"/>
    <p:sldLayoutId id="2147483680" r:id="rId14"/>
    <p:sldLayoutId id="2147483709" r:id="rId15"/>
    <p:sldLayoutId id="2147483713" r:id="rId16"/>
    <p:sldLayoutId id="2147483714" r:id="rId17"/>
    <p:sldLayoutId id="2147483715" r:id="rId18"/>
    <p:sldLayoutId id="2147483716" r:id="rId19"/>
    <p:sldLayoutId id="214748371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676C9-CF98-086A-0B38-6B4EEA03177B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4B95C1-875E-3529-235E-A1765AF87032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2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10" r:id="rId5"/>
    <p:sldLayoutId id="2147483697" r:id="rId6"/>
    <p:sldLayoutId id="2147483698" r:id="rId7"/>
    <p:sldLayoutId id="2147483699" r:id="rId8"/>
    <p:sldLayoutId id="2147483700" r:id="rId9"/>
    <p:sldLayoutId id="2147483711" r:id="rId10"/>
    <p:sldLayoutId id="2147483701" r:id="rId11"/>
    <p:sldLayoutId id="2147483702" r:id="rId12"/>
    <p:sldLayoutId id="2147483703" r:id="rId13"/>
    <p:sldLayoutId id="2147483704" r:id="rId14"/>
    <p:sldLayoutId id="2147483712" r:id="rId15"/>
    <p:sldLayoutId id="2147483718" r:id="rId16"/>
    <p:sldLayoutId id="2147483719" r:id="rId17"/>
    <p:sldLayoutId id="2147483720" r:id="rId18"/>
    <p:sldLayoutId id="2147483721" r:id="rId19"/>
    <p:sldLayoutId id="214748372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B83CFD-FB9F-8AC1-455F-967A2E52F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900" y="3244298"/>
            <a:ext cx="7439486" cy="702365"/>
          </a:xfrm>
        </p:spPr>
        <p:txBody>
          <a:bodyPr/>
          <a:lstStyle/>
          <a:p>
            <a:r>
              <a:rPr lang="en-US" dirty="0"/>
              <a:t>LS Central SaaS Experiences </a:t>
            </a:r>
          </a:p>
          <a:p>
            <a:r>
              <a:rPr lang="en-US" dirty="0"/>
              <a:t>(stories from the field)</a:t>
            </a:r>
            <a:endParaRPr lang="en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2AEDF5C-340A-26B3-4B01-4D31B393F7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35826" y="5948166"/>
            <a:ext cx="6679097" cy="702365"/>
          </a:xfrm>
        </p:spPr>
        <p:txBody>
          <a:bodyPr/>
          <a:lstStyle/>
          <a:p>
            <a:r>
              <a:rPr lang="en-US" dirty="0"/>
              <a:t>Panel Discussion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823052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3D7FDF-3110-7399-B619-F44774B733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AdmiNetwork</a:t>
            </a:r>
          </a:p>
          <a:p>
            <a:r>
              <a:rPr lang="en-US" dirty="0"/>
              <a:t>Hungary</a:t>
            </a:r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BDCEF-093E-2FBF-5CE0-74F8EFC20F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5413" y="4568815"/>
            <a:ext cx="6064295" cy="702365"/>
          </a:xfrm>
        </p:spPr>
        <p:txBody>
          <a:bodyPr/>
          <a:lstStyle/>
          <a:p>
            <a:r>
              <a:rPr lang="en-US" dirty="0"/>
              <a:t>Zsolt Takas</a:t>
            </a:r>
          </a:p>
          <a:p>
            <a:endParaRPr lang="en-US" dirty="0"/>
          </a:p>
          <a:p>
            <a:r>
              <a:rPr lang="en-US" sz="3200" dirty="0">
                <a:effectLst/>
                <a:latin typeface="Calibri" panose="020F0502020204030204" pitchFamily="34" charset="0"/>
              </a:rPr>
              <a:t>zsolt.takacs@adminetwork.hu</a:t>
            </a:r>
            <a:endParaRPr lang="en-IS" sz="3200" dirty="0"/>
          </a:p>
        </p:txBody>
      </p:sp>
    </p:spTree>
    <p:extLst>
      <p:ext uri="{BB962C8B-B14F-4D97-AF65-F5344CB8AC3E}">
        <p14:creationId xmlns:p14="http://schemas.microsoft.com/office/powerpoint/2010/main" val="2996484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CDCC82-DCB2-CDF7-028A-E32981A11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Sport Vision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D6E7DD-45B4-9C46-4B2D-1E74C5B57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89" y="1077238"/>
            <a:ext cx="7190063" cy="5579056"/>
          </a:xfrm>
        </p:spPr>
        <p:txBody>
          <a:bodyPr/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BC + LS Central SaaS + HCS + HU localization</a:t>
            </a:r>
          </a:p>
          <a:p>
            <a:pPr marL="72072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8 users, 1 store currently (5 stores until end of this year), 2 POS, 3 LS Inventory PDA</a:t>
            </a:r>
          </a:p>
          <a:p>
            <a:pPr marL="720725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5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Timeline of project: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January – Contracted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28</a:t>
            </a:r>
            <a:r>
              <a:rPr lang="en-US" baseline="30000" dirty="0"/>
              <a:t>th</a:t>
            </a:r>
            <a:r>
              <a:rPr lang="en-US" dirty="0"/>
              <a:t> February – Go Live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March – First store opened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Positive experience: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Easy to onboard to SaaS with </a:t>
            </a:r>
            <a:r>
              <a:rPr lang="en-US" dirty="0" err="1"/>
              <a:t>OnBoard</a:t>
            </a:r>
            <a:r>
              <a:rPr lang="en-US" dirty="0"/>
              <a:t> Buddy Support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When we had issues with the App Source validation, we received great support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Using the Update Service for POS installation is simple and quick</a:t>
            </a:r>
          </a:p>
        </p:txBody>
      </p:sp>
      <p:pic>
        <p:nvPicPr>
          <p:cNvPr id="3" name="Kép helye 2">
            <a:extLst>
              <a:ext uri="{FF2B5EF4-FFF2-40B4-BE49-F238E27FC236}">
                <a16:creationId xmlns:a16="http://schemas.microsoft.com/office/drawing/2014/main" id="{0F225183-5E60-DF9C-5111-383B89FA218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88" r="788"/>
          <a:stretch>
            <a:fillRect/>
          </a:stretch>
        </p:blipFill>
        <p:spPr>
          <a:xfrm>
            <a:off x="8283717" y="1583198"/>
            <a:ext cx="3567994" cy="4828478"/>
          </a:xfr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8F15721B-62AD-C182-C755-B3574131F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580" y="616260"/>
            <a:ext cx="2453260" cy="75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5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401E52E3-9F00-FA68-C445-3793595C37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146" y="992750"/>
            <a:ext cx="11836822" cy="457200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Challenges:</a:t>
            </a:r>
          </a:p>
          <a:p>
            <a:pPr marL="914400" lvl="2" indent="0">
              <a:buNone/>
            </a:pPr>
            <a:r>
              <a:rPr lang="en-US" dirty="0"/>
              <a:t>Short period of time to implement (8 weeks)</a:t>
            </a:r>
          </a:p>
          <a:p>
            <a:pPr marL="914400" lvl="2" indent="0">
              <a:buNone/>
            </a:pPr>
            <a:r>
              <a:rPr lang="en-US" dirty="0"/>
              <a:t>Microsoft was slow to open the HU cluster and AppSource registration was a little bit complex</a:t>
            </a:r>
          </a:p>
          <a:p>
            <a:pPr marL="914400" lvl="2" indent="0">
              <a:buNone/>
            </a:pPr>
            <a:r>
              <a:rPr lang="en-US" dirty="0"/>
              <a:t>System outage on the first live day caused by MS update</a:t>
            </a:r>
          </a:p>
          <a:p>
            <a:pPr marL="914400" lvl="2" indent="0">
              <a:buNone/>
            </a:pPr>
            <a:r>
              <a:rPr lang="en-US" dirty="0"/>
              <a:t>HCS Script had to be reviewed with MS Consultant to work fine</a:t>
            </a:r>
          </a:p>
          <a:p>
            <a:pPr marL="914400" lvl="2" indent="0">
              <a:buNone/>
            </a:pPr>
            <a:r>
              <a:rPr lang="en-US" dirty="0"/>
              <a:t>Complications with the DUR license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dirty="0"/>
              <a:t>What would you do differently?</a:t>
            </a:r>
          </a:p>
          <a:p>
            <a:pPr marL="914400" lvl="2" indent="0">
              <a:buNone/>
            </a:pPr>
            <a:r>
              <a:rPr lang="en-US" dirty="0"/>
              <a:t>More time to do analysis for a better understanding</a:t>
            </a:r>
          </a:p>
          <a:p>
            <a:pPr marL="914400" lvl="2" indent="0">
              <a:buNone/>
            </a:pPr>
            <a:r>
              <a:rPr lang="en-US" dirty="0"/>
              <a:t>Higher focus for training the customer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endParaRPr lang="hu-HU" dirty="0"/>
          </a:p>
        </p:txBody>
      </p:sp>
      <p:pic>
        <p:nvPicPr>
          <p:cNvPr id="2" name="Kép 12">
            <a:extLst>
              <a:ext uri="{FF2B5EF4-FFF2-40B4-BE49-F238E27FC236}">
                <a16:creationId xmlns:a16="http://schemas.microsoft.com/office/drawing/2014/main" id="{187AD763-C53F-9C5B-1EB6-402185612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594" y="616260"/>
            <a:ext cx="2453260" cy="75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07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048C12-AF4E-59DE-2086-14E86A2EA7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403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3A27D0-DD6B-F1BC-BBD5-684F489A4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953" y="2726635"/>
            <a:ext cx="6465364" cy="702365"/>
          </a:xfrm>
        </p:spPr>
        <p:txBody>
          <a:bodyPr/>
          <a:lstStyle/>
          <a:p>
            <a:r>
              <a:rPr lang="en-US" dirty="0"/>
              <a:t>Participating Partners</a:t>
            </a:r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40A05-CD41-E8D6-E254-E336D38EE7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6488" y="4140737"/>
            <a:ext cx="6064294" cy="244963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Dynavics UK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IT.Integro</a:t>
            </a:r>
            <a:r>
              <a:rPr lang="en-US" sz="3200" dirty="0">
                <a:solidFill>
                  <a:schemeClr val="bg1"/>
                </a:solidFill>
              </a:rPr>
              <a:t> Poland</a:t>
            </a:r>
          </a:p>
          <a:p>
            <a:r>
              <a:rPr lang="en-US" sz="3200" dirty="0">
                <a:solidFill>
                  <a:schemeClr val="bg1"/>
                </a:solidFill>
              </a:rPr>
              <a:t>NAS Conception Germany</a:t>
            </a:r>
            <a:endParaRPr lang="en-I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AdmiNetwork Hungary</a:t>
            </a:r>
          </a:p>
          <a:p>
            <a:endParaRPr lang="en-IS" sz="3200" dirty="0">
              <a:solidFill>
                <a:schemeClr val="bg1"/>
              </a:solidFill>
            </a:endParaRPr>
          </a:p>
          <a:p>
            <a:endParaRPr lang="en-I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6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3D7FDF-3110-7399-B619-F44774B733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Dynavics UK</a:t>
            </a:r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BDCEF-093E-2FBF-5CE0-74F8EFC20F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23269" y="3627782"/>
            <a:ext cx="6532607" cy="702365"/>
          </a:xfrm>
        </p:spPr>
        <p:txBody>
          <a:bodyPr/>
          <a:lstStyle/>
          <a:p>
            <a:r>
              <a:rPr lang="en-GB" dirty="0" err="1"/>
              <a:t>Lluis</a:t>
            </a:r>
            <a:r>
              <a:rPr lang="en-GB" dirty="0"/>
              <a:t> </a:t>
            </a:r>
            <a:r>
              <a:rPr lang="en-GB" dirty="0" err="1"/>
              <a:t>Badenas</a:t>
            </a:r>
            <a:endParaRPr lang="en-GB" dirty="0"/>
          </a:p>
          <a:p>
            <a:endParaRPr lang="en-GB" dirty="0"/>
          </a:p>
          <a:p>
            <a:r>
              <a:rPr lang="en-GB" sz="3200" dirty="0"/>
              <a:t>lluis.badenas@dynavics.co.uk</a:t>
            </a:r>
            <a:endParaRPr lang="en-IS" sz="3200" dirty="0"/>
          </a:p>
        </p:txBody>
      </p:sp>
    </p:spTree>
    <p:extLst>
      <p:ext uri="{BB962C8B-B14F-4D97-AF65-F5344CB8AC3E}">
        <p14:creationId xmlns:p14="http://schemas.microsoft.com/office/powerpoint/2010/main" val="178238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CDCC82-DCB2-CDF7-028A-E32981A11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“Cycling stores”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D6E7DD-45B4-9C46-4B2D-1E74C5B57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987" y="1352550"/>
            <a:ext cx="4959653" cy="507365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Main metrics: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000" dirty="0"/>
              <a:t>80 users, 44 POS,14 stores, </a:t>
            </a:r>
          </a:p>
          <a:p>
            <a:pPr marL="457200" lvl="1" indent="0">
              <a:buNone/>
            </a:pPr>
            <a:r>
              <a:rPr lang="en-US" sz="2000" dirty="0"/>
              <a:t>	UK only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Timeline:</a:t>
            </a:r>
          </a:p>
          <a:p>
            <a:pPr marL="914400" lvl="2" indent="0">
              <a:buNone/>
            </a:pPr>
            <a:r>
              <a:rPr lang="en-US" dirty="0"/>
              <a:t>March – December 2021 full SaaS</a:t>
            </a:r>
          </a:p>
          <a:p>
            <a:pPr marL="914400" lvl="2" indent="0">
              <a:buNone/>
            </a:pPr>
            <a:r>
              <a:rPr lang="en-US" dirty="0"/>
              <a:t>BC reimplementation</a:t>
            </a:r>
          </a:p>
          <a:p>
            <a:pPr marL="914400" lvl="2" indent="0">
              <a:buNone/>
            </a:pPr>
            <a:r>
              <a:rPr lang="en-US" dirty="0"/>
              <a:t>LS Central + Salesforce eComm integration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BIG BANG Go Live</a:t>
            </a:r>
          </a:p>
          <a:p>
            <a:pPr marL="914400" lvl="2" indent="0">
              <a:buNone/>
            </a:pPr>
            <a:endParaRPr lang="en-GB" dirty="0"/>
          </a:p>
        </p:txBody>
      </p:sp>
      <p:pic>
        <p:nvPicPr>
          <p:cNvPr id="1026" name="Picture 5">
            <a:extLst>
              <a:ext uri="{FF2B5EF4-FFF2-40B4-BE49-F238E27FC236}">
                <a16:creationId xmlns:a16="http://schemas.microsoft.com/office/drawing/2014/main" id="{AD74918E-8EA7-3C76-CA90-2BCEA80E1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77" y="2468880"/>
            <a:ext cx="6834035" cy="380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FF507E-33BF-B3DB-2AEE-17F949799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465" y="381214"/>
            <a:ext cx="2213178" cy="9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CDCC82-DCB2-CDF7-028A-E32981A11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“Cycling stores”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D6E7DD-45B4-9C46-4B2D-1E74C5B57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89" y="1352550"/>
            <a:ext cx="11277403" cy="507365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Positive experience:</a:t>
            </a:r>
          </a:p>
          <a:p>
            <a:pPr marL="914400" lvl="2" indent="0">
              <a:buNone/>
            </a:pPr>
            <a:r>
              <a:rPr lang="en-US" dirty="0"/>
              <a:t>No replications of the Data Director removes a lot of friction points</a:t>
            </a:r>
          </a:p>
          <a:p>
            <a:pPr marL="914400" lvl="2" indent="0">
              <a:buNone/>
            </a:pPr>
            <a:r>
              <a:rPr lang="en-US" dirty="0"/>
              <a:t>LS Buddy helping us through the process</a:t>
            </a:r>
          </a:p>
          <a:p>
            <a:pPr marL="914400" lvl="2" indent="0">
              <a:buNone/>
            </a:pPr>
            <a:r>
              <a:rPr lang="en-US" dirty="0"/>
              <a:t>Excellent support and involvement from LS Retail Account Manager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Challenges: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000" dirty="0"/>
              <a:t>Very early version of LS Central SaaS, “uncharted” territory</a:t>
            </a:r>
          </a:p>
          <a:p>
            <a:pPr marL="457200" lvl="1" indent="0">
              <a:buNone/>
            </a:pPr>
            <a:r>
              <a:rPr lang="en-US" sz="2000" dirty="0"/>
              <a:t>	Customer Orders not completely there in the beginning</a:t>
            </a:r>
          </a:p>
          <a:p>
            <a:pPr marL="457200" lvl="1" indent="0">
              <a:buNone/>
            </a:pPr>
            <a:r>
              <a:rPr lang="en-US" sz="2000" dirty="0"/>
              <a:t>	Adyen Refund Issue, LS Central vs LS Pay teams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dirty="0"/>
              <a:t>What would you do differently?</a:t>
            </a:r>
          </a:p>
          <a:p>
            <a:pPr marL="914400" lvl="2" indent="0">
              <a:buNone/>
            </a:pPr>
            <a:r>
              <a:rPr lang="en-GB" dirty="0"/>
              <a:t>Reinforce customer engagement in testing, and our standard functionality validation when it is a new solution</a:t>
            </a:r>
          </a:p>
          <a:p>
            <a:pPr marL="914400" lvl="2" indent="0">
              <a:buNone/>
            </a:pPr>
            <a:r>
              <a:rPr lang="en-GB" dirty="0"/>
              <a:t>Treat LS Central SaaS as a product, not just a setup mode of LS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770E8B-98BA-A503-A331-1D0356615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532" y="314747"/>
            <a:ext cx="2213178" cy="9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31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3D7FDF-3110-7399-B619-F44774B733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IT.Integro</a:t>
            </a:r>
            <a:endParaRPr lang="en-US" dirty="0"/>
          </a:p>
          <a:p>
            <a:r>
              <a:rPr lang="en-US" dirty="0"/>
              <a:t>Poland</a:t>
            </a:r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BDCEF-093E-2FBF-5CE0-74F8EFC20F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5413" y="4568815"/>
            <a:ext cx="6064295" cy="702365"/>
          </a:xfrm>
        </p:spPr>
        <p:txBody>
          <a:bodyPr/>
          <a:lstStyle/>
          <a:p>
            <a:r>
              <a:rPr lang="en-US" dirty="0"/>
              <a:t>Jakub Abram</a:t>
            </a:r>
          </a:p>
          <a:p>
            <a:endParaRPr lang="en-US" dirty="0"/>
          </a:p>
          <a:p>
            <a:r>
              <a:rPr lang="en-US" sz="3200" dirty="0"/>
              <a:t>jakub.abram@it.integro.pl</a:t>
            </a:r>
            <a:endParaRPr lang="en-IS" sz="3200" dirty="0"/>
          </a:p>
        </p:txBody>
      </p:sp>
    </p:spTree>
    <p:extLst>
      <p:ext uri="{BB962C8B-B14F-4D97-AF65-F5344CB8AC3E}">
        <p14:creationId xmlns:p14="http://schemas.microsoft.com/office/powerpoint/2010/main" val="207683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CDCC82-DCB2-CDF7-028A-E32981A11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“Customer X” – Coffee chain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D6E7DD-45B4-9C46-4B2D-1E74C5B57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987" y="1058230"/>
            <a:ext cx="12354010" cy="5422579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First BC + LS Central SaaS implementation in Poland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Scope:</a:t>
            </a:r>
          </a:p>
          <a:p>
            <a:pPr marL="457200" lvl="1" indent="0">
              <a:buNone/>
            </a:pPr>
            <a:r>
              <a:rPr lang="en-US" sz="2000" dirty="0"/>
              <a:t>	Business Central + LS Central + PL Localization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POSes</a:t>
            </a:r>
            <a:r>
              <a:rPr lang="en-US" sz="2000" dirty="0"/>
              <a:t>, Purchases, Inventory, Finance Banking</a:t>
            </a:r>
          </a:p>
          <a:p>
            <a:pPr marL="457200" lvl="1" indent="0">
              <a:buNone/>
            </a:pPr>
            <a:r>
              <a:rPr lang="en-US" sz="2000" dirty="0"/>
              <a:t>	5 stores, 13 POS, 16 users</a:t>
            </a:r>
          </a:p>
          <a:p>
            <a:pPr marL="457200" lvl="1" indent="0">
              <a:buNone/>
            </a:pPr>
            <a:r>
              <a:rPr lang="en-US" sz="2000" dirty="0"/>
              <a:t>	LS Pay / Adyen (1 day implementation)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dirty="0"/>
              <a:t>Challenges:</a:t>
            </a:r>
          </a:p>
          <a:p>
            <a:pPr marL="914400" lvl="2" indent="0">
              <a:buNone/>
            </a:pPr>
            <a:r>
              <a:rPr lang="en-US" dirty="0"/>
              <a:t>Short implementation time – 2 months</a:t>
            </a:r>
          </a:p>
          <a:p>
            <a:pPr marL="914400" lvl="2" indent="0">
              <a:buNone/>
            </a:pPr>
            <a:r>
              <a:rPr lang="en-US" dirty="0"/>
              <a:t>LS Central cluster for Poland took longer than expected</a:t>
            </a:r>
          </a:p>
          <a:p>
            <a:pPr marL="914400" lvl="2" indent="0">
              <a:buNone/>
            </a:pPr>
            <a:r>
              <a:rPr lang="en-US" dirty="0"/>
              <a:t>Localization for Poland (fiscal printers integration to SaaS)</a:t>
            </a:r>
          </a:p>
          <a:p>
            <a:pPr marL="914400" lvl="2" indent="0">
              <a:buNone/>
            </a:pPr>
            <a:r>
              <a:rPr lang="en-US" dirty="0"/>
              <a:t>Getting test environment ready quickly (ex. POS setup, data migration)</a:t>
            </a:r>
          </a:p>
          <a:p>
            <a:pPr marL="914400" lvl="2" indent="0">
              <a:buNone/>
            </a:pPr>
            <a:r>
              <a:rPr lang="en-US" dirty="0"/>
              <a:t>24/7 operations vs SaaS upgrade</a:t>
            </a:r>
          </a:p>
          <a:p>
            <a:pPr marL="914400" lvl="2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45535-BA47-4D15-FA23-79A3EAFD9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374" y="710532"/>
            <a:ext cx="3522336" cy="69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7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3D7FDF-3110-7399-B619-F44774B733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NAS Conception</a:t>
            </a:r>
          </a:p>
          <a:p>
            <a:r>
              <a:rPr lang="en-US" dirty="0"/>
              <a:t>Germany</a:t>
            </a:r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BDCEF-093E-2FBF-5CE0-74F8EFC20F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5413" y="4568815"/>
            <a:ext cx="6064295" cy="702365"/>
          </a:xfrm>
        </p:spPr>
        <p:txBody>
          <a:bodyPr/>
          <a:lstStyle/>
          <a:p>
            <a:r>
              <a:rPr lang="en-US" dirty="0"/>
              <a:t>Nico Straub</a:t>
            </a:r>
          </a:p>
          <a:p>
            <a:endParaRPr lang="en-US" dirty="0"/>
          </a:p>
          <a:p>
            <a:r>
              <a:rPr lang="en-US" sz="3200" dirty="0">
                <a:effectLst/>
                <a:latin typeface="Calibri" panose="020F0502020204030204" pitchFamily="34" charset="0"/>
              </a:rPr>
              <a:t>nico.straub@nasconception.com</a:t>
            </a:r>
            <a:endParaRPr lang="en-IS" sz="3200" dirty="0"/>
          </a:p>
        </p:txBody>
      </p:sp>
    </p:spTree>
    <p:extLst>
      <p:ext uri="{BB962C8B-B14F-4D97-AF65-F5344CB8AC3E}">
        <p14:creationId xmlns:p14="http://schemas.microsoft.com/office/powerpoint/2010/main" val="369312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CDCC82-DCB2-CDF7-028A-E32981A1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0" y="488601"/>
            <a:ext cx="8926373" cy="827243"/>
          </a:xfrm>
        </p:spPr>
        <p:txBody>
          <a:bodyPr>
            <a:noAutofit/>
          </a:bodyPr>
          <a:lstStyle/>
          <a:p>
            <a:r>
              <a:rPr lang="en-US" dirty="0"/>
              <a:t>Fast Food Restaurants in Saudi Arabia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D6E7DD-45B4-9C46-4B2D-1E74C5B57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987" y="1058230"/>
            <a:ext cx="9520223" cy="5422579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23 users, 4 POS, 2 restaurants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Scope:</a:t>
            </a:r>
          </a:p>
          <a:p>
            <a:pPr marL="457200" lvl="1" indent="0">
              <a:buNone/>
            </a:pPr>
            <a:r>
              <a:rPr lang="en-US" sz="2000" dirty="0"/>
              <a:t>	Integrate two fast food restaurants in the existing BC environment </a:t>
            </a:r>
          </a:p>
          <a:p>
            <a:pPr marL="457200" lvl="1" indent="0">
              <a:buNone/>
            </a:pPr>
            <a:r>
              <a:rPr lang="en-US" sz="2000" dirty="0"/>
              <a:t>	with the existing 19 companies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dirty="0"/>
              <a:t>Positive experience:</a:t>
            </a:r>
          </a:p>
          <a:p>
            <a:pPr marL="914400" lvl="2" indent="0">
              <a:buNone/>
            </a:pPr>
            <a:r>
              <a:rPr lang="en-US" dirty="0"/>
              <a:t>Migration from public to LS cluster within one week</a:t>
            </a:r>
          </a:p>
          <a:p>
            <a:pPr marL="914400" lvl="2" indent="0">
              <a:buNone/>
            </a:pPr>
            <a:r>
              <a:rPr lang="en-US" dirty="0"/>
              <a:t>Our predefined templates could quickly be rolled out</a:t>
            </a:r>
          </a:p>
          <a:p>
            <a:pPr marL="914400" lvl="2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Challenges:</a:t>
            </a:r>
          </a:p>
          <a:p>
            <a:pPr marL="914400" lvl="2" indent="0">
              <a:buNone/>
            </a:pPr>
            <a:r>
              <a:rPr lang="en-GB" dirty="0"/>
              <a:t>Implementation period 4 weeks to go live</a:t>
            </a:r>
          </a:p>
          <a:p>
            <a:pPr marL="914400" lvl="2" indent="0">
              <a:buNone/>
            </a:pPr>
            <a:r>
              <a:rPr lang="en-GB" dirty="0"/>
              <a:t>Applying the seamless Arabic translations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E2869-D44A-5D60-6FB4-52AE86186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972" y="1271326"/>
            <a:ext cx="4048475" cy="8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9844"/>
      </p:ext>
    </p:extLst>
  </p:cSld>
  <p:clrMapOvr>
    <a:masterClrMapping/>
  </p:clrMapOvr>
</p:sld>
</file>

<file path=ppt/theme/theme1.xml><?xml version="1.0" encoding="utf-8"?>
<a:theme xmlns:a="http://schemas.openxmlformats.org/drawingml/2006/main" name="conneXion EMEA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792FBC92-A16D-0345-9684-80E27E7DCDC2}"/>
    </a:ext>
  </a:extLst>
</a:theme>
</file>

<file path=ppt/theme/theme2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D254AD70-C3D3-C545-8A9D-A6DD933F1A6B}"/>
    </a:ext>
  </a:extLst>
</a:theme>
</file>

<file path=ppt/theme/theme3.xml><?xml version="1.0" encoding="utf-8"?>
<a:theme xmlns:a="http://schemas.openxmlformats.org/drawingml/2006/main" name="Purpl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5B8C9006-275A-3D47-8EFA-0BEBDC49EDCE}"/>
    </a:ext>
  </a:extLst>
</a:theme>
</file>

<file path=ppt/theme/theme4.xml><?xml version="1.0" encoding="utf-8"?>
<a:theme xmlns:a="http://schemas.openxmlformats.org/drawingml/2006/main" name="Whit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C7C9125A-C3AE-AB42-BD17-9AEB4A41554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a525c2-d4eb-46fe-9b09-8f8634d7947d" xsi:nil="true"/>
    <lcf76f155ced4ddcb4097134ff3c332f xmlns="0ec22545-32f7-47c8-afbd-c0084660662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778840D0E4448A76F7E32A9FBEAD5" ma:contentTypeVersion="13" ma:contentTypeDescription="Create a new document." ma:contentTypeScope="" ma:versionID="9aca5eb1bfdd2e13153c7ab7c9c59fe1">
  <xsd:schema xmlns:xsd="http://www.w3.org/2001/XMLSchema" xmlns:xs="http://www.w3.org/2001/XMLSchema" xmlns:p="http://schemas.microsoft.com/office/2006/metadata/properties" xmlns:ns2="0ec22545-32f7-47c8-afbd-c0084660662b" xmlns:ns3="a1a525c2-d4eb-46fe-9b09-8f8634d7947d" targetNamespace="http://schemas.microsoft.com/office/2006/metadata/properties" ma:root="true" ma:fieldsID="2fc9f7f1d559baa33c354898c7e47feb" ns2:_="" ns3:_="">
    <xsd:import namespace="0ec22545-32f7-47c8-afbd-c0084660662b"/>
    <xsd:import namespace="a1a525c2-d4eb-46fe-9b09-8f8634d79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22545-32f7-47c8-afbd-c00846606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525c2-d4eb-46fe-9b09-8f8634d79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3107078-99da-4c67-8587-993427b28979}" ma:internalName="TaxCatchAll" ma:showField="CatchAllData" ma:web="a1a525c2-d4eb-46fe-9b09-8f8634d79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57A7F1-5E1F-453E-A92F-37B3E8CCB545}">
  <ds:schemaRefs>
    <ds:schemaRef ds:uri="http://purl.org/dc/elements/1.1/"/>
    <ds:schemaRef ds:uri="http://schemas.microsoft.com/office/2006/metadata/properties"/>
    <ds:schemaRef ds:uri="a1a525c2-d4eb-46fe-9b09-8f8634d7947d"/>
    <ds:schemaRef ds:uri="0ec22545-32f7-47c8-afbd-c0084660662b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8E4EF2-131A-4A8F-8F1D-0D14510217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c22545-32f7-47c8-afbd-c0084660662b"/>
    <ds:schemaRef ds:uri="a1a525c2-d4eb-46fe-9b09-8f8634d794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DD61A0-9A00-4535-9ADD-45B1C406DF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conneXion EMEA - PowerPoint template</Template>
  <TotalTime>331</TotalTime>
  <Words>564</Words>
  <Application>Microsoft Office PowerPoint</Application>
  <PresentationFormat>Widescreen</PresentationFormat>
  <Paragraphs>112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Segoe UI</vt:lpstr>
      <vt:lpstr>conneXion EMEA slides</vt:lpstr>
      <vt:lpstr>White slides</vt:lpstr>
      <vt:lpstr>Purple product slides</vt:lpstr>
      <vt:lpstr>White product slides</vt:lpstr>
      <vt:lpstr>PowerPoint Presentation</vt:lpstr>
      <vt:lpstr>PowerPoint Presentation</vt:lpstr>
      <vt:lpstr>PowerPoint Presentation</vt:lpstr>
      <vt:lpstr>“Cycling stores”</vt:lpstr>
      <vt:lpstr>“Cycling stores”</vt:lpstr>
      <vt:lpstr>PowerPoint Presentation</vt:lpstr>
      <vt:lpstr>“Customer X” – Coffee chain</vt:lpstr>
      <vt:lpstr>PowerPoint Presentation</vt:lpstr>
      <vt:lpstr>Fast Food Restaurants in Saudi Arabia</vt:lpstr>
      <vt:lpstr>PowerPoint Presentation</vt:lpstr>
      <vt:lpstr>Sport Vision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Katja Ocvirk</dc:creator>
  <cp:lastModifiedBy>Bjorn Jonsson</cp:lastModifiedBy>
  <cp:revision>22</cp:revision>
  <dcterms:created xsi:type="dcterms:W3CDTF">2023-04-17T13:13:31Z</dcterms:created>
  <dcterms:modified xsi:type="dcterms:W3CDTF">2023-06-05T12:33:57Z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0x01010069F778840D0E4448A76F7E32A9FBEAD5</vt:lpwstr>
  </property>
  <property fmtid="{D5CDD505-2E9C-101B-9397-08002B2CF9AE}" pid="3" name="_dlc_DocIdItemGuid">
    <vt:lpwstr>c1ba7755-03e4-4373-a2c6-e3291bf0ac95</vt:lpwstr>
  </property>
</Properties>
</file>