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8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4" r:id="rId5"/>
    <p:sldMasterId id="2147483681" r:id="rId6"/>
    <p:sldMasterId id="2147483668" r:id="rId7"/>
    <p:sldMasterId id="2147483692" r:id="rId8"/>
    <p:sldMasterId id="2147483732" r:id="rId9"/>
    <p:sldMasterId id="2147483749" r:id="rId10"/>
    <p:sldMasterId id="2147483758" r:id="rId11"/>
    <p:sldMasterId id="2147483765" r:id="rId12"/>
  </p:sldMasterIdLst>
  <p:notesMasterIdLst>
    <p:notesMasterId r:id="rId27"/>
  </p:notesMasterIdLst>
  <p:sldIdLst>
    <p:sldId id="280" r:id="rId13"/>
    <p:sldId id="284" r:id="rId14"/>
    <p:sldId id="482" r:id="rId15"/>
    <p:sldId id="2146845855" r:id="rId16"/>
    <p:sldId id="2146845849" r:id="rId17"/>
    <p:sldId id="2146845850" r:id="rId18"/>
    <p:sldId id="256" r:id="rId19"/>
    <p:sldId id="2146845851" r:id="rId20"/>
    <p:sldId id="2146845848" r:id="rId21"/>
    <p:sldId id="2146845852" r:id="rId22"/>
    <p:sldId id="2146845869" r:id="rId23"/>
    <p:sldId id="2146845853" r:id="rId24"/>
    <p:sldId id="257" r:id="rId25"/>
    <p:sldId id="2146845774" r:id="rId26"/>
  </p:sldIdLst>
  <p:sldSz cx="12192000" cy="6858000"/>
  <p:notesSz cx="6858000" cy="9144000"/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neXion APAC" id="{14A6AC8A-1EFD-D846-9112-80B3CB1086BC}">
          <p14:sldIdLst>
            <p14:sldId id="280"/>
            <p14:sldId id="284"/>
          </p14:sldIdLst>
        </p14:section>
        <p14:section name="Default" id="{1717138E-E308-C940-A345-391241ED4264}">
          <p14:sldIdLst>
            <p14:sldId id="482"/>
            <p14:sldId id="2146845855"/>
            <p14:sldId id="2146845849"/>
            <p14:sldId id="2146845850"/>
            <p14:sldId id="256"/>
            <p14:sldId id="2146845851"/>
            <p14:sldId id="2146845848"/>
            <p14:sldId id="2146845852"/>
            <p14:sldId id="2146845869"/>
            <p14:sldId id="2146845853"/>
            <p14:sldId id="257"/>
            <p14:sldId id="21468457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B4A9"/>
    <a:srgbClr val="361D5C"/>
    <a:srgbClr val="323133"/>
    <a:srgbClr val="943267"/>
    <a:srgbClr val="F6C36F"/>
    <a:srgbClr val="138890"/>
    <a:srgbClr val="F6C370"/>
    <a:srgbClr val="1D2526"/>
    <a:srgbClr val="200C3B"/>
    <a:srgbClr val="F05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C2849F-883D-4730-B07F-08A45F4045A4}" v="1" dt="2023-03-07T18:18:06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1"/>
    <p:restoredTop sz="87274" autoAdjust="0"/>
  </p:normalViewPr>
  <p:slideViewPr>
    <p:cSldViewPr snapToGrid="0" snapToObjects="1">
      <p:cViewPr varScale="1">
        <p:scale>
          <a:sx n="99" d="100"/>
          <a:sy n="99" d="100"/>
        </p:scale>
        <p:origin x="12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8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jorn Jonsson" userId="0ba677ab-dff8-4d69-911d-adef4ed2de49" providerId="ADAL" clId="{CE35026D-0DCD-4848-9798-A0A99F9A96FD}"/>
    <pc:docChg chg="custSel modSld">
      <pc:chgData name="Bjorn Jonsson" userId="0ba677ab-dff8-4d69-911d-adef4ed2de49" providerId="ADAL" clId="{CE35026D-0DCD-4848-9798-A0A99F9A96FD}" dt="2023-03-08T12:35:16.321" v="9" actId="368"/>
      <pc:docMkLst>
        <pc:docMk/>
      </pc:docMkLst>
      <pc:sldChg chg="modNotes">
        <pc:chgData name="Bjorn Jonsson" userId="0ba677ab-dff8-4d69-911d-adef4ed2de49" providerId="ADAL" clId="{CE35026D-0DCD-4848-9798-A0A99F9A96FD}" dt="2023-03-08T12:35:16.309" v="5" actId="368"/>
        <pc:sldMkLst>
          <pc:docMk/>
          <pc:sldMk cId="1096984462" sldId="256"/>
        </pc:sldMkLst>
      </pc:sldChg>
      <pc:sldChg chg="modNotes">
        <pc:chgData name="Bjorn Jonsson" userId="0ba677ab-dff8-4d69-911d-adef4ed2de49" providerId="ADAL" clId="{CE35026D-0DCD-4848-9798-A0A99F9A96FD}" dt="2023-03-08T12:35:16.314" v="7" actId="368"/>
        <pc:sldMkLst>
          <pc:docMk/>
          <pc:sldMk cId="1512136518" sldId="2146845848"/>
        </pc:sldMkLst>
      </pc:sldChg>
      <pc:sldChg chg="modNotes">
        <pc:chgData name="Bjorn Jonsson" userId="0ba677ab-dff8-4d69-911d-adef4ed2de49" providerId="ADAL" clId="{CE35026D-0DCD-4848-9798-A0A99F9A96FD}" dt="2023-03-08T12:35:16.295" v="1" actId="368"/>
        <pc:sldMkLst>
          <pc:docMk/>
          <pc:sldMk cId="1445643781" sldId="2146845849"/>
        </pc:sldMkLst>
      </pc:sldChg>
      <pc:sldChg chg="modNotes">
        <pc:chgData name="Bjorn Jonsson" userId="0ba677ab-dff8-4d69-911d-adef4ed2de49" providerId="ADAL" clId="{CE35026D-0DCD-4848-9798-A0A99F9A96FD}" dt="2023-03-08T12:35:16.304" v="3" actId="368"/>
        <pc:sldMkLst>
          <pc:docMk/>
          <pc:sldMk cId="3405070687" sldId="2146845850"/>
        </pc:sldMkLst>
      </pc:sldChg>
      <pc:sldChg chg="modNotes">
        <pc:chgData name="Bjorn Jonsson" userId="0ba677ab-dff8-4d69-911d-adef4ed2de49" providerId="ADAL" clId="{CE35026D-0DCD-4848-9798-A0A99F9A96FD}" dt="2023-03-08T12:35:16.321" v="9" actId="368"/>
        <pc:sldMkLst>
          <pc:docMk/>
          <pc:sldMk cId="3414385316" sldId="214684586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sretail365-my.sharepoint.com/personal/siggiari_lsretail_com/Documents/Documents/Copy%20of%20Counts_FY15-FY22%20(version%201).xlsb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3"/>
          <c:tx>
            <c:strRef>
              <c:f>Sheet3!$A$21</c:f>
              <c:strCache>
                <c:ptCount val="1"/>
                <c:pt idx="0">
                  <c:v>No of Licenses</c:v>
                </c:pt>
              </c:strCache>
            </c:strRef>
          </c:tx>
          <c:spPr>
            <a:solidFill>
              <a:srgbClr val="3C9CBA"/>
            </a:solidFill>
            <a:ln>
              <a:solidFill>
                <a:srgbClr val="27B1A6"/>
              </a:solidFill>
            </a:ln>
            <a:effectLst/>
          </c:spPr>
          <c:invertIfNegative val="0"/>
          <c:cat>
            <c:strRef>
              <c:f>Sheet3!$B$17:$Z$17</c:f>
              <c:strCache>
                <c:ptCount val="23"/>
                <c:pt idx="0">
                  <c:v>Q3 - 2017</c:v>
                </c:pt>
                <c:pt idx="1">
                  <c:v>Q4 - 2017</c:v>
                </c:pt>
                <c:pt idx="2">
                  <c:v>Q1 - 2018</c:v>
                </c:pt>
                <c:pt idx="3">
                  <c:v>Q2 - 2018</c:v>
                </c:pt>
                <c:pt idx="4">
                  <c:v>Q3 - 2018</c:v>
                </c:pt>
                <c:pt idx="5">
                  <c:v>Q4 - 2018</c:v>
                </c:pt>
                <c:pt idx="6">
                  <c:v>Q1 - 2019</c:v>
                </c:pt>
                <c:pt idx="7">
                  <c:v>Q2 - 2019</c:v>
                </c:pt>
                <c:pt idx="8">
                  <c:v>Q3 - 2019</c:v>
                </c:pt>
                <c:pt idx="9">
                  <c:v>Q4 - 2019</c:v>
                </c:pt>
                <c:pt idx="10">
                  <c:v>Q1 - 2020</c:v>
                </c:pt>
                <c:pt idx="11">
                  <c:v>Q2 - 2020</c:v>
                </c:pt>
                <c:pt idx="12">
                  <c:v>Q3 - 2020</c:v>
                </c:pt>
                <c:pt idx="13">
                  <c:v>Q4 - 2020</c:v>
                </c:pt>
                <c:pt idx="14">
                  <c:v>Q1 - 2021</c:v>
                </c:pt>
                <c:pt idx="15">
                  <c:v>Q2 - 2021</c:v>
                </c:pt>
                <c:pt idx="16">
                  <c:v>Q3 - 2021</c:v>
                </c:pt>
                <c:pt idx="17">
                  <c:v>Q4 - 2021</c:v>
                </c:pt>
                <c:pt idx="18">
                  <c:v>Q1 - 2022</c:v>
                </c:pt>
                <c:pt idx="19">
                  <c:v>Q2 - 2022</c:v>
                </c:pt>
                <c:pt idx="20">
                  <c:v>Q3 - 2022</c:v>
                </c:pt>
                <c:pt idx="21">
                  <c:v>Q4 - 2022</c:v>
                </c:pt>
                <c:pt idx="22">
                  <c:v>YTD 2023</c:v>
                </c:pt>
              </c:strCache>
              <c:extLst/>
            </c:strRef>
          </c:cat>
          <c:val>
            <c:numRef>
              <c:f>Sheet3!$B$21:$Z$21</c:f>
              <c:numCache>
                <c:formatCode>#,##0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14</c:v>
                </c:pt>
                <c:pt idx="3">
                  <c:v>18</c:v>
                </c:pt>
                <c:pt idx="4">
                  <c:v>21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39</c:v>
                </c:pt>
                <c:pt idx="9">
                  <c:v>44</c:v>
                </c:pt>
                <c:pt idx="10">
                  <c:v>46</c:v>
                </c:pt>
                <c:pt idx="11">
                  <c:v>59</c:v>
                </c:pt>
                <c:pt idx="12">
                  <c:v>74</c:v>
                </c:pt>
                <c:pt idx="13">
                  <c:v>95</c:v>
                </c:pt>
                <c:pt idx="14">
                  <c:v>112</c:v>
                </c:pt>
                <c:pt idx="15">
                  <c:v>141</c:v>
                </c:pt>
                <c:pt idx="16">
                  <c:v>163</c:v>
                </c:pt>
                <c:pt idx="17">
                  <c:v>192</c:v>
                </c:pt>
                <c:pt idx="18">
                  <c:v>226</c:v>
                </c:pt>
                <c:pt idx="19">
                  <c:v>262</c:v>
                </c:pt>
                <c:pt idx="20">
                  <c:v>304</c:v>
                </c:pt>
                <c:pt idx="21">
                  <c:v>369</c:v>
                </c:pt>
                <c:pt idx="22">
                  <c:v>393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5A2-4267-8F0C-1C3D8C7C2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2608655"/>
        <c:axId val="1878173711"/>
      </c:barChart>
      <c:lineChart>
        <c:grouping val="standard"/>
        <c:varyColors val="0"/>
        <c:ser>
          <c:idx val="0"/>
          <c:order val="0"/>
          <c:tx>
            <c:strRef>
              <c:f>Sheet3!$A$18</c:f>
              <c:strCache>
                <c:ptCount val="1"/>
                <c:pt idx="0">
                  <c:v>POS Count</c:v>
                </c:pt>
              </c:strCache>
            </c:strRef>
          </c:tx>
          <c:spPr>
            <a:ln w="28575" cap="rnd">
              <a:solidFill>
                <a:srgbClr val="095979"/>
              </a:solidFill>
              <a:round/>
            </a:ln>
            <a:effectLst/>
          </c:spPr>
          <c:marker>
            <c:symbol val="none"/>
          </c:marker>
          <c:cat>
            <c:strRef>
              <c:f>Sheet3!$B$17:$Z$17</c:f>
              <c:strCache>
                <c:ptCount val="23"/>
                <c:pt idx="0">
                  <c:v>Q3 - 2017</c:v>
                </c:pt>
                <c:pt idx="1">
                  <c:v>Q4 - 2017</c:v>
                </c:pt>
                <c:pt idx="2">
                  <c:v>Q1 - 2018</c:v>
                </c:pt>
                <c:pt idx="3">
                  <c:v>Q2 - 2018</c:v>
                </c:pt>
                <c:pt idx="4">
                  <c:v>Q3 - 2018</c:v>
                </c:pt>
                <c:pt idx="5">
                  <c:v>Q4 - 2018</c:v>
                </c:pt>
                <c:pt idx="6">
                  <c:v>Q1 - 2019</c:v>
                </c:pt>
                <c:pt idx="7">
                  <c:v>Q2 - 2019</c:v>
                </c:pt>
                <c:pt idx="8">
                  <c:v>Q3 - 2019</c:v>
                </c:pt>
                <c:pt idx="9">
                  <c:v>Q4 - 2019</c:v>
                </c:pt>
                <c:pt idx="10">
                  <c:v>Q1 - 2020</c:v>
                </c:pt>
                <c:pt idx="11">
                  <c:v>Q2 - 2020</c:v>
                </c:pt>
                <c:pt idx="12">
                  <c:v>Q3 - 2020</c:v>
                </c:pt>
                <c:pt idx="13">
                  <c:v>Q4 - 2020</c:v>
                </c:pt>
                <c:pt idx="14">
                  <c:v>Q1 - 2021</c:v>
                </c:pt>
                <c:pt idx="15">
                  <c:v>Q2 - 2021</c:v>
                </c:pt>
                <c:pt idx="16">
                  <c:v>Q3 - 2021</c:v>
                </c:pt>
                <c:pt idx="17">
                  <c:v>Q4 - 2021</c:v>
                </c:pt>
                <c:pt idx="18">
                  <c:v>Q1 - 2022</c:v>
                </c:pt>
                <c:pt idx="19">
                  <c:v>Q2 - 2022</c:v>
                </c:pt>
                <c:pt idx="20">
                  <c:v>Q3 - 2022</c:v>
                </c:pt>
                <c:pt idx="21">
                  <c:v>Q4 - 2022</c:v>
                </c:pt>
                <c:pt idx="22">
                  <c:v>YTD 2023</c:v>
                </c:pt>
              </c:strCache>
              <c:extLst/>
            </c:strRef>
          </c:cat>
          <c:val>
            <c:numRef>
              <c:f>Sheet3!$B$18:$Z$18</c:f>
              <c:numCache>
                <c:formatCode>#,##0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21</c:v>
                </c:pt>
                <c:pt idx="3">
                  <c:v>50</c:v>
                </c:pt>
                <c:pt idx="4">
                  <c:v>50</c:v>
                </c:pt>
                <c:pt idx="5">
                  <c:v>63</c:v>
                </c:pt>
                <c:pt idx="6">
                  <c:v>74</c:v>
                </c:pt>
                <c:pt idx="7">
                  <c:v>83</c:v>
                </c:pt>
                <c:pt idx="8">
                  <c:v>91</c:v>
                </c:pt>
                <c:pt idx="9">
                  <c:v>95</c:v>
                </c:pt>
                <c:pt idx="10">
                  <c:v>93</c:v>
                </c:pt>
                <c:pt idx="11">
                  <c:v>247</c:v>
                </c:pt>
                <c:pt idx="12">
                  <c:v>423</c:v>
                </c:pt>
                <c:pt idx="13">
                  <c:v>667</c:v>
                </c:pt>
                <c:pt idx="14">
                  <c:v>811</c:v>
                </c:pt>
                <c:pt idx="15">
                  <c:v>1342</c:v>
                </c:pt>
                <c:pt idx="16">
                  <c:v>1548</c:v>
                </c:pt>
                <c:pt idx="17">
                  <c:v>1977</c:v>
                </c:pt>
                <c:pt idx="18">
                  <c:v>2162</c:v>
                </c:pt>
                <c:pt idx="19">
                  <c:v>2346</c:v>
                </c:pt>
                <c:pt idx="20">
                  <c:v>2921</c:v>
                </c:pt>
                <c:pt idx="21">
                  <c:v>3619</c:v>
                </c:pt>
                <c:pt idx="22">
                  <c:v>3693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05A2-4267-8F0C-1C3D8C7C2DEE}"/>
            </c:ext>
          </c:extLst>
        </c:ser>
        <c:ser>
          <c:idx val="1"/>
          <c:order val="1"/>
          <c:tx>
            <c:strRef>
              <c:f>Sheet3!$A$19</c:f>
              <c:strCache>
                <c:ptCount val="1"/>
                <c:pt idx="0">
                  <c:v>Store Count</c:v>
                </c:pt>
              </c:strCache>
            </c:strRef>
          </c:tx>
          <c:spPr>
            <a:ln w="28575" cap="rnd">
              <a:solidFill>
                <a:srgbClr val="C23532"/>
              </a:solidFill>
              <a:round/>
            </a:ln>
            <a:effectLst/>
          </c:spPr>
          <c:marker>
            <c:symbol val="none"/>
          </c:marker>
          <c:cat>
            <c:strRef>
              <c:f>Sheet3!$B$17:$Z$17</c:f>
              <c:strCache>
                <c:ptCount val="23"/>
                <c:pt idx="0">
                  <c:v>Q3 - 2017</c:v>
                </c:pt>
                <c:pt idx="1">
                  <c:v>Q4 - 2017</c:v>
                </c:pt>
                <c:pt idx="2">
                  <c:v>Q1 - 2018</c:v>
                </c:pt>
                <c:pt idx="3">
                  <c:v>Q2 - 2018</c:v>
                </c:pt>
                <c:pt idx="4">
                  <c:v>Q3 - 2018</c:v>
                </c:pt>
                <c:pt idx="5">
                  <c:v>Q4 - 2018</c:v>
                </c:pt>
                <c:pt idx="6">
                  <c:v>Q1 - 2019</c:v>
                </c:pt>
                <c:pt idx="7">
                  <c:v>Q2 - 2019</c:v>
                </c:pt>
                <c:pt idx="8">
                  <c:v>Q3 - 2019</c:v>
                </c:pt>
                <c:pt idx="9">
                  <c:v>Q4 - 2019</c:v>
                </c:pt>
                <c:pt idx="10">
                  <c:v>Q1 - 2020</c:v>
                </c:pt>
                <c:pt idx="11">
                  <c:v>Q2 - 2020</c:v>
                </c:pt>
                <c:pt idx="12">
                  <c:v>Q3 - 2020</c:v>
                </c:pt>
                <c:pt idx="13">
                  <c:v>Q4 - 2020</c:v>
                </c:pt>
                <c:pt idx="14">
                  <c:v>Q1 - 2021</c:v>
                </c:pt>
                <c:pt idx="15">
                  <c:v>Q2 - 2021</c:v>
                </c:pt>
                <c:pt idx="16">
                  <c:v>Q3 - 2021</c:v>
                </c:pt>
                <c:pt idx="17">
                  <c:v>Q4 - 2021</c:v>
                </c:pt>
                <c:pt idx="18">
                  <c:v>Q1 - 2022</c:v>
                </c:pt>
                <c:pt idx="19">
                  <c:v>Q2 - 2022</c:v>
                </c:pt>
                <c:pt idx="20">
                  <c:v>Q3 - 2022</c:v>
                </c:pt>
                <c:pt idx="21">
                  <c:v>Q4 - 2022</c:v>
                </c:pt>
                <c:pt idx="22">
                  <c:v>YTD 2023</c:v>
                </c:pt>
              </c:strCache>
              <c:extLst/>
            </c:strRef>
          </c:cat>
          <c:val>
            <c:numRef>
              <c:f>Sheet3!$B$19:$Z$19</c:f>
              <c:numCache>
                <c:formatCode>#,##0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22</c:v>
                </c:pt>
                <c:pt idx="12">
                  <c:v>67</c:v>
                </c:pt>
                <c:pt idx="13">
                  <c:v>91</c:v>
                </c:pt>
                <c:pt idx="14">
                  <c:v>354</c:v>
                </c:pt>
                <c:pt idx="15">
                  <c:v>488</c:v>
                </c:pt>
                <c:pt idx="16">
                  <c:v>558</c:v>
                </c:pt>
                <c:pt idx="17">
                  <c:v>652</c:v>
                </c:pt>
                <c:pt idx="18">
                  <c:v>1327</c:v>
                </c:pt>
                <c:pt idx="19">
                  <c:v>2001</c:v>
                </c:pt>
                <c:pt idx="20">
                  <c:v>2154</c:v>
                </c:pt>
                <c:pt idx="21">
                  <c:v>2413</c:v>
                </c:pt>
                <c:pt idx="22">
                  <c:v>2434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05A2-4267-8F0C-1C3D8C7C2DEE}"/>
            </c:ext>
          </c:extLst>
        </c:ser>
        <c:ser>
          <c:idx val="2"/>
          <c:order val="2"/>
          <c:tx>
            <c:strRef>
              <c:f>Sheet3!$A$20</c:f>
              <c:strCache>
                <c:ptCount val="1"/>
                <c:pt idx="0">
                  <c:v>User Count</c:v>
                </c:pt>
              </c:strCache>
            </c:strRef>
          </c:tx>
          <c:spPr>
            <a:ln w="28575" cap="rnd">
              <a:solidFill>
                <a:srgbClr val="6057C1"/>
              </a:solidFill>
              <a:round/>
            </a:ln>
            <a:effectLst/>
          </c:spPr>
          <c:marker>
            <c:symbol val="none"/>
          </c:marker>
          <c:cat>
            <c:strRef>
              <c:f>Sheet3!$B$17:$Z$17</c:f>
              <c:strCache>
                <c:ptCount val="23"/>
                <c:pt idx="0">
                  <c:v>Q3 - 2017</c:v>
                </c:pt>
                <c:pt idx="1">
                  <c:v>Q4 - 2017</c:v>
                </c:pt>
                <c:pt idx="2">
                  <c:v>Q1 - 2018</c:v>
                </c:pt>
                <c:pt idx="3">
                  <c:v>Q2 - 2018</c:v>
                </c:pt>
                <c:pt idx="4">
                  <c:v>Q3 - 2018</c:v>
                </c:pt>
                <c:pt idx="5">
                  <c:v>Q4 - 2018</c:v>
                </c:pt>
                <c:pt idx="6">
                  <c:v>Q1 - 2019</c:v>
                </c:pt>
                <c:pt idx="7">
                  <c:v>Q2 - 2019</c:v>
                </c:pt>
                <c:pt idx="8">
                  <c:v>Q3 - 2019</c:v>
                </c:pt>
                <c:pt idx="9">
                  <c:v>Q4 - 2019</c:v>
                </c:pt>
                <c:pt idx="10">
                  <c:v>Q1 - 2020</c:v>
                </c:pt>
                <c:pt idx="11">
                  <c:v>Q2 - 2020</c:v>
                </c:pt>
                <c:pt idx="12">
                  <c:v>Q3 - 2020</c:v>
                </c:pt>
                <c:pt idx="13">
                  <c:v>Q4 - 2020</c:v>
                </c:pt>
                <c:pt idx="14">
                  <c:v>Q1 - 2021</c:v>
                </c:pt>
                <c:pt idx="15">
                  <c:v>Q2 - 2021</c:v>
                </c:pt>
                <c:pt idx="16">
                  <c:v>Q3 - 2021</c:v>
                </c:pt>
                <c:pt idx="17">
                  <c:v>Q4 - 2021</c:v>
                </c:pt>
                <c:pt idx="18">
                  <c:v>Q1 - 2022</c:v>
                </c:pt>
                <c:pt idx="19">
                  <c:v>Q2 - 2022</c:v>
                </c:pt>
                <c:pt idx="20">
                  <c:v>Q3 - 2022</c:v>
                </c:pt>
                <c:pt idx="21">
                  <c:v>Q4 - 2022</c:v>
                </c:pt>
                <c:pt idx="22">
                  <c:v>YTD 2023</c:v>
                </c:pt>
              </c:strCache>
              <c:extLst/>
            </c:strRef>
          </c:cat>
          <c:val>
            <c:numRef>
              <c:f>Sheet3!$B$20:$Z$20</c:f>
              <c:numCache>
                <c:formatCode>#,##0</c:formatCode>
                <c:ptCount val="23"/>
                <c:pt idx="0">
                  <c:v>6</c:v>
                </c:pt>
                <c:pt idx="1">
                  <c:v>6</c:v>
                </c:pt>
                <c:pt idx="2">
                  <c:v>26</c:v>
                </c:pt>
                <c:pt idx="3">
                  <c:v>28</c:v>
                </c:pt>
                <c:pt idx="4">
                  <c:v>29</c:v>
                </c:pt>
                <c:pt idx="5">
                  <c:v>30</c:v>
                </c:pt>
                <c:pt idx="6">
                  <c:v>35</c:v>
                </c:pt>
                <c:pt idx="7">
                  <c:v>38</c:v>
                </c:pt>
                <c:pt idx="8">
                  <c:v>44</c:v>
                </c:pt>
                <c:pt idx="9">
                  <c:v>51</c:v>
                </c:pt>
                <c:pt idx="10">
                  <c:v>70</c:v>
                </c:pt>
                <c:pt idx="11">
                  <c:v>215</c:v>
                </c:pt>
                <c:pt idx="12">
                  <c:v>488</c:v>
                </c:pt>
                <c:pt idx="13">
                  <c:v>723</c:v>
                </c:pt>
                <c:pt idx="14">
                  <c:v>1069</c:v>
                </c:pt>
                <c:pt idx="15">
                  <c:v>1588</c:v>
                </c:pt>
                <c:pt idx="16">
                  <c:v>1764</c:v>
                </c:pt>
                <c:pt idx="17">
                  <c:v>2379</c:v>
                </c:pt>
                <c:pt idx="18">
                  <c:v>4010</c:v>
                </c:pt>
                <c:pt idx="19">
                  <c:v>5640</c:v>
                </c:pt>
                <c:pt idx="20">
                  <c:v>6039</c:v>
                </c:pt>
                <c:pt idx="21">
                  <c:v>7007</c:v>
                </c:pt>
                <c:pt idx="22">
                  <c:v>7163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05A2-4267-8F0C-1C3D8C7C2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8556591"/>
        <c:axId val="1311445743"/>
      </c:lineChart>
      <c:catAx>
        <c:axId val="127855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11445743"/>
        <c:crosses val="autoZero"/>
        <c:auto val="1"/>
        <c:lblAlgn val="ctr"/>
        <c:lblOffset val="100"/>
        <c:noMultiLvlLbl val="0"/>
      </c:catAx>
      <c:valAx>
        <c:axId val="1311445743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>
                    <a:latin typeface="Segoe UI" panose="020B0502040204020203" pitchFamily="34" charset="0"/>
                    <a:cs typeface="Segoe UI" panose="020B0502040204020203" pitchFamily="34" charset="0"/>
                  </a:rPr>
                  <a:t>POS, Store and User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278556591"/>
        <c:crosses val="autoZero"/>
        <c:crossBetween val="between"/>
      </c:valAx>
      <c:valAx>
        <c:axId val="187817371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r>
                  <a:rPr lang="en-US">
                    <a:latin typeface="Segoe UI" panose="020B0502040204020203" pitchFamily="34" charset="0"/>
                    <a:cs typeface="Segoe UI" panose="020B0502040204020203" pitchFamily="34" charset="0"/>
                  </a:rPr>
                  <a:t>Number of licenses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pPr>
              <a:endParaRPr lang="en-US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en-US"/>
          </a:p>
        </c:txPr>
        <c:crossAx val="1352608655"/>
        <c:crosses val="max"/>
        <c:crossBetween val="between"/>
      </c:valAx>
      <c:catAx>
        <c:axId val="135260865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817371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0.45917</cdr:x>
      <cdr:y>0.4083</cdr:y>
    </cdr:from>
    <cdr:to>
      <cdr:x>0.54083</cdr:x>
      <cdr:y>0.5917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B68CABF-ECEE-0D26-2CF4-C8A79218EC08}"/>
            </a:ext>
          </a:extLst>
        </cdr:cNvPr>
        <cdr:cNvSpPr txBox="1"/>
      </cdr:nvSpPr>
      <cdr:spPr>
        <a:xfrm xmlns:a="http://schemas.openxmlformats.org/drawingml/2006/main">
          <a:off x="5141349" y="20357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0.07397</cdr:x>
      <cdr:y>0.53586</cdr:y>
    </cdr:from>
    <cdr:to>
      <cdr:x>0.18212</cdr:x>
      <cdr:y>0.73579</cdr:y>
    </cdr:to>
    <cdr:sp macro="" textlink="">
      <cdr:nvSpPr>
        <cdr:cNvPr id="3" name="Speech Bubble: Rectangle with Corners Rounded 2">
          <a:extLst xmlns:a="http://schemas.openxmlformats.org/drawingml/2006/main">
            <a:ext uri="{FF2B5EF4-FFF2-40B4-BE49-F238E27FC236}">
              <a16:creationId xmlns:a16="http://schemas.microsoft.com/office/drawing/2014/main" id="{5737BD6D-CF8F-E136-411E-F88EFCD6BD5A}"/>
            </a:ext>
          </a:extLst>
        </cdr:cNvPr>
        <cdr:cNvSpPr/>
      </cdr:nvSpPr>
      <cdr:spPr>
        <a:xfrm xmlns:a="http://schemas.openxmlformats.org/drawingml/2006/main">
          <a:off x="828200" y="2671732"/>
          <a:ext cx="1210963" cy="996779"/>
        </a:xfrm>
        <a:prstGeom xmlns:a="http://schemas.openxmlformats.org/drawingml/2006/main" prst="wedgeRoundRectCallout">
          <a:avLst>
            <a:gd name="adj1" fmla="val -36479"/>
            <a:gd name="adj2" fmla="val 100517"/>
            <a:gd name="adj3" fmla="val 16667"/>
          </a:avLst>
        </a:prstGeom>
        <a:solidFill xmlns:a="http://schemas.openxmlformats.org/drawingml/2006/main">
          <a:srgbClr val="C7651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>
              <a:latin typeface="Segoe UI" panose="020B0502040204020203" pitchFamily="34" charset="0"/>
              <a:cs typeface="Segoe UI" panose="020B0502040204020203" pitchFamily="34" charset="0"/>
            </a:rPr>
            <a:t>LS Express launched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E6611B-3E6A-4E4E-812C-B4342F4737E4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B8BAF-57BA-4977-8214-4A899323F5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321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3959C-DD54-434A-B20C-6601CE733A20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50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13959C-DD54-434A-B20C-6601CE733A20}" type="slidenum">
              <a:rPr kumimoji="0" lang="en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748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B8BAF-57BA-4977-8214-4A899323F5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44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B8BAF-57BA-4977-8214-4A899323F5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B8BAF-57BA-4977-8214-4A899323F5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49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3C44F-C096-4548-AAAD-E785BEAFFE30}" type="slidenum">
              <a:rPr kumimoji="0" lang="en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985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B8BAF-57BA-4977-8214-4A899323F5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1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6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A9DAFF-2B80-F7AA-21A3-B0D0DC684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9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1195725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159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497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24797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title</a:t>
            </a:r>
            <a:endParaRPr lang="en-I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793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90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15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3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6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66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96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0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C122C-B9E5-986E-7105-099F2B7C7C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706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75B31-9E75-A83C-6EB4-25CAF84133B4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2DA49E-7933-7288-7BBB-2AC6F2F12F5A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5EBC29-2849-BF38-716F-1A4D6C6CDD06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1AFDE-0C57-4504-B917-A67928CA7185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6205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7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 dirty="0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38833139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8445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618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8748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035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027515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3650296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6398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DDB14FA-7509-EA1F-EAA4-4A7E0BB8B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78704DF-215B-729F-F582-4A518B6A9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421B74-AD8B-C825-4749-F6C1A8A929A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2FBE8F-B45D-135E-E25E-0A44BECB3A07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9E18AA-26AA-CE8A-2A5F-DB1E31AB64C0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EF9E8-DE02-6691-4582-C5F1F3FE5726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1501705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90F9FC8-67C0-D925-2EEF-6A02C4C485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1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2CA7279-ED52-D80D-06B3-EF649AF75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600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712BABA-51B5-E434-495A-10BB67609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20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0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739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022C95-D592-2E16-274F-A15E32DB12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576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105DCC40-FD4A-B55F-0C25-288CF4E617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138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739D32-33B0-0BC0-D266-B998ECD162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3243526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3FC60F7-914B-007E-C7DF-1C2CA4A755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1" y="182051"/>
            <a:ext cx="936000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6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72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6DE2854-8547-45BC-0FC8-7EA7F2AE03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7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581228-DEE2-41A5-2DC1-F9F234C9B5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39" y="1785"/>
            <a:ext cx="12180721" cy="68544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9D16A6-9387-FFFC-6C1B-E3E930CCEACC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rgbClr val="361D5C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6E7BBE-B147-CC6A-B153-36DDBEFF43FB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9D6A5-7947-910A-FC3F-70B23EFAEF17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rgbClr val="361D5C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0483BD-FC6C-1670-B5D9-77EF994ECB68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8157301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2DF5CBD-0015-C5D0-E388-FAB9DFC839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07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21364075-67F8-0499-DB64-26363AEDBD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408425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8C23E2F-20C6-393E-AA59-6FBBF7D75A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1" y="182395"/>
            <a:ext cx="1226880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27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138DB38-5290-8E4B-BE35-A79902F8CF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9600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>
              <a:solidFill>
                <a:srgbClr val="323133"/>
              </a:solidFill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3DBE5FD-79C5-FF75-FED6-59BD4F267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37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8C9E10E-7FC2-7904-432A-C9DB2B5CB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640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2FECE6-2948-0E42-889E-AB3276D7C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138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8ED6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496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133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698900C-4195-4648-91BE-3BFC7C54BA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814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295AFFA-4029-6622-7B89-76E43F0D1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7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F5B02-A261-4D59-EE5B-0CA9B788C8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65F63E-1359-545C-8F7D-BD9734045E2B}"/>
              </a:ext>
            </a:extLst>
          </p:cNvPr>
          <p:cNvSpPr txBox="1"/>
          <p:nvPr userDrawn="1"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B1A35C-0409-C8F5-BE7D-62394360C83D}"/>
              </a:ext>
            </a:extLst>
          </p:cNvPr>
          <p:cNvSpPr txBox="1"/>
          <p:nvPr userDrawn="1"/>
        </p:nvSpPr>
        <p:spPr>
          <a:xfrm>
            <a:off x="6838122" y="3409122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Session subtitle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46079-5AC6-BD2B-7171-83F62C7F4635}"/>
              </a:ext>
            </a:extLst>
          </p:cNvPr>
          <p:cNvSpPr txBox="1"/>
          <p:nvPr userDrawn="1"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Speaker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3D7B-7B84-2FB6-0652-532A1676BAE3}"/>
              </a:ext>
            </a:extLst>
          </p:cNvPr>
          <p:cNvSpPr txBox="1"/>
          <p:nvPr userDrawn="1"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624173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BC519D1-59D0-96B2-FA55-6B31FB16D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96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F05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484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F07EA9E-F3EE-1212-6A8E-1B45F410ED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99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First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965E0A-32FC-2A01-E20B-F6F1022AC4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34473" y="182051"/>
            <a:ext cx="935996" cy="21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78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2">
            <a:extLst>
              <a:ext uri="{FF2B5EF4-FFF2-40B4-BE49-F238E27FC236}">
                <a16:creationId xmlns:a16="http://schemas.microsoft.com/office/drawing/2014/main" id="{64D9D044-A701-E940-B90A-79FBC444A3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0CDAA8F-28BF-F74E-A05E-EF59E623D7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A7B48C0-1F88-F749-8540-C0F6142DFAD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79CD8C-2338-8142-A026-8595CBCF84B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80D89CA1-3AC3-B24B-B36D-9C10920E98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620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>
            <a:extLst>
              <a:ext uri="{FF2B5EF4-FFF2-40B4-BE49-F238E27FC236}">
                <a16:creationId xmlns:a16="http://schemas.microsoft.com/office/drawing/2014/main" id="{F14DCA7F-477F-EC49-BD8F-C3B6AE99007E}"/>
              </a:ext>
            </a:extLst>
          </p:cNvPr>
          <p:cNvSpPr/>
          <p:nvPr userDrawn="1"/>
        </p:nvSpPr>
        <p:spPr>
          <a:xfrm>
            <a:off x="0" y="0"/>
            <a:ext cx="3429000" cy="68580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3429000 h 6858000"/>
              <a:gd name="connsiteX2" fmla="*/ 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cubicBezTo>
                  <a:pt x="1893784" y="0"/>
                  <a:pt x="3429000" y="1535216"/>
                  <a:pt x="3429000" y="3429000"/>
                </a:cubicBezTo>
                <a:cubicBezTo>
                  <a:pt x="3429000" y="5322784"/>
                  <a:pt x="1893784" y="6858000"/>
                  <a:pt x="0" y="6858000"/>
                </a:cubicBezTo>
                <a:close/>
              </a:path>
            </a:pathLst>
          </a:cu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4A81D5-DE12-D748-BFFA-4C4967A5BF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41325"/>
            <a:ext cx="2987675" cy="5975350"/>
          </a:xfrm>
          <a:custGeom>
            <a:avLst/>
            <a:gdLst>
              <a:gd name="connsiteX0" fmla="*/ 0 w 2546350"/>
              <a:gd name="connsiteY0" fmla="*/ 0 h 5092700"/>
              <a:gd name="connsiteX1" fmla="*/ 2546350 w 2546350"/>
              <a:gd name="connsiteY1" fmla="*/ 2546350 h 5092700"/>
              <a:gd name="connsiteX2" fmla="*/ 0 w 2546350"/>
              <a:gd name="connsiteY2" fmla="*/ 5092700 h 509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6350" h="5092700">
                <a:moveTo>
                  <a:pt x="0" y="0"/>
                </a:moveTo>
                <a:cubicBezTo>
                  <a:pt x="1406310" y="0"/>
                  <a:pt x="2546350" y="1140040"/>
                  <a:pt x="2546350" y="2546350"/>
                </a:cubicBezTo>
                <a:cubicBezTo>
                  <a:pt x="2546350" y="3952660"/>
                  <a:pt x="1406310" y="5092700"/>
                  <a:pt x="0" y="50927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>
                <a:solidFill>
                  <a:srgbClr val="323133"/>
                </a:solidFill>
              </a:defRPr>
            </a:lvl1pPr>
          </a:lstStyle>
          <a:p>
            <a:endParaRPr lang="en-IS" dirty="0"/>
          </a:p>
        </p:txBody>
      </p:sp>
      <p:sp>
        <p:nvSpPr>
          <p:cNvPr id="29" name="Title Placeholder 12">
            <a:extLst>
              <a:ext uri="{FF2B5EF4-FFF2-40B4-BE49-F238E27FC236}">
                <a16:creationId xmlns:a16="http://schemas.microsoft.com/office/drawing/2014/main" id="{8ED9D5E6-8ADF-D843-853F-B53C0B530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4800" y="488601"/>
            <a:ext cx="9006909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714C39F3-198E-6B4B-933E-3539119F38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6200" y="1352550"/>
            <a:ext cx="7938370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53D94D2-11F8-0BB7-037B-5EDD8FB429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24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DC50F77-C5B2-FC4E-B53E-FBF4BB05BD6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1760" y="0"/>
            <a:ext cx="476264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20" name="Title Placeholder 12">
            <a:extLst>
              <a:ext uri="{FF2B5EF4-FFF2-40B4-BE49-F238E27FC236}">
                <a16:creationId xmlns:a16="http://schemas.microsoft.com/office/drawing/2014/main" id="{A6214D5F-693C-514C-8CF4-BEB12DD3A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890AF6C-696E-D043-AD31-40A9110E8A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1A9397-DEB3-D749-865A-556A86E66776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E4EA735-FD69-A983-B0F8-1F6D73089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34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582AF3E-986C-FB4E-81F7-E29E877A77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44289"/>
            <a:ext cx="4582886" cy="57694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6C5E7629-C9F0-B04B-98AB-B647A4074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DD32FD-66BF-7E44-B1A7-D341AC08E35A}"/>
              </a:ext>
            </a:extLst>
          </p:cNvPr>
          <p:cNvSpPr/>
          <p:nvPr userDrawn="1"/>
        </p:nvSpPr>
        <p:spPr>
          <a:xfrm>
            <a:off x="0" y="0"/>
            <a:ext cx="111760" cy="6858000"/>
          </a:xfrm>
          <a:prstGeom prst="rect">
            <a:avLst/>
          </a:prstGeom>
          <a:solidFill>
            <a:srgbClr val="E47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D85F05-6996-704B-9AEC-863B0CCCFC23}"/>
              </a:ext>
            </a:extLst>
          </p:cNvPr>
          <p:cNvCxnSpPr>
            <a:cxnSpLocks/>
          </p:cNvCxnSpPr>
          <p:nvPr userDrawn="1"/>
        </p:nvCxnSpPr>
        <p:spPr>
          <a:xfrm>
            <a:off x="173812" y="0"/>
            <a:ext cx="0" cy="6858000"/>
          </a:xfrm>
          <a:prstGeom prst="line">
            <a:avLst/>
          </a:prstGeom>
          <a:ln>
            <a:solidFill>
              <a:srgbClr val="F2A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A148E19D-63D5-4A99-0934-1EC6ADF9E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49611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776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S Express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602B03B-8C0D-BD8E-7AB9-D443A9912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43593" y="182395"/>
            <a:ext cx="1226876" cy="21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72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7501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641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title</a:t>
            </a:r>
            <a:endParaRPr lang="en-I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72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74760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607480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3907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85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47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18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9869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78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565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57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8744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67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3028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817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17A0E42-AF9F-46DB-C085-0665D329C2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IS"/>
              <a:t>Insert fullscreen picture (needs to be good quality)</a:t>
            </a:r>
          </a:p>
        </p:txBody>
      </p:sp>
    </p:spTree>
    <p:extLst>
      <p:ext uri="{BB962C8B-B14F-4D97-AF65-F5344CB8AC3E}">
        <p14:creationId xmlns:p14="http://schemas.microsoft.com/office/powerpoint/2010/main" val="29341247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193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3222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441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7225120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41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17935148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402000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19310106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slide/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45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S Central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BF65061-E009-2280-21BA-6A751A6CBF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78151" y="182167"/>
            <a:ext cx="1192319" cy="2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86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4278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89305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234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0A31EF8-9C02-C65C-5517-FE232200B4F0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15179937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7A9796-70D4-F051-6286-88A912822062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CC72C0A1-46D5-2926-AD7B-F2ACE4572520}"/>
              </a:ext>
            </a:extLst>
          </p:cNvPr>
          <p:cNvSpPr/>
          <p:nvPr userDrawn="1"/>
        </p:nvSpPr>
        <p:spPr>
          <a:xfrm flipH="1">
            <a:off x="6822516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86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"/>
            <a:ext cx="4874400" cy="676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3445" y="488601"/>
            <a:ext cx="6638262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5213445" y="275659"/>
            <a:ext cx="2661514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9190191" y="275659"/>
            <a:ext cx="2661516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445" y="1352550"/>
            <a:ext cx="6638262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2ED9295-5878-6ABD-0EEE-2B92532E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028574" y="94118"/>
            <a:ext cx="1008000" cy="37270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27A073-0059-2A4C-42E1-31A5AE78F844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8669457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09114" y="555177"/>
            <a:ext cx="4582886" cy="62087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 dirty="0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>
            <a:cxnSpLocks/>
          </p:cNvCxnSpPr>
          <p:nvPr userDrawn="1"/>
        </p:nvCxnSpPr>
        <p:spPr>
          <a:xfrm flipH="1">
            <a:off x="340290" y="275659"/>
            <a:ext cx="8894170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9692" y="275659"/>
            <a:ext cx="1642308" cy="0"/>
          </a:xfrm>
          <a:prstGeom prst="line">
            <a:avLst/>
          </a:prstGeom>
          <a:ln>
            <a:solidFill>
              <a:srgbClr val="9432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3172F69-851E-354C-9F9C-79583502B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6816054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rgbClr val="32313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S" dirty="0"/>
          </a:p>
        </p:txBody>
      </p:sp>
      <p:sp>
        <p:nvSpPr>
          <p:cNvPr id="12" name="Title Placeholder 12">
            <a:extLst>
              <a:ext uri="{FF2B5EF4-FFF2-40B4-BE49-F238E27FC236}">
                <a16:creationId xmlns:a16="http://schemas.microsoft.com/office/drawing/2014/main" id="{B481A195-D889-E642-93F2-1B3B1F9DA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6816055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 sz="3600">
                <a:solidFill>
                  <a:srgbClr val="361D5C"/>
                </a:solidFill>
              </a:defRPr>
            </a:lvl1pPr>
          </a:lstStyle>
          <a:p>
            <a:r>
              <a:rPr lang="en-GB" dirty="0"/>
              <a:t>Insert slide title</a:t>
            </a:r>
            <a:endParaRPr lang="en-I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24DECEA-C020-205E-B14B-1A6A0C7E64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8075" y="94118"/>
            <a:ext cx="1008000" cy="37270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D90B3E-3A7F-3711-CF80-812FE43D1EF3}"/>
              </a:ext>
            </a:extLst>
          </p:cNvPr>
          <p:cNvSpPr/>
          <p:nvPr userDrawn="1"/>
        </p:nvSpPr>
        <p:spPr>
          <a:xfrm>
            <a:off x="0" y="6763882"/>
            <a:ext cx="12191999" cy="94118"/>
          </a:xfrm>
          <a:prstGeom prst="rect">
            <a:avLst/>
          </a:prstGeom>
          <a:solidFill>
            <a:srgbClr val="361D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6093565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812F4C1-9107-094E-74BF-AB7B3A3E99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022221" y="2361448"/>
            <a:ext cx="4147558" cy="17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63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BEB495D-D33F-4B67-34F3-3B068AE15E02}"/>
              </a:ext>
            </a:extLst>
          </p:cNvPr>
          <p:cNvSpPr/>
          <p:nvPr userDrawn="1"/>
        </p:nvSpPr>
        <p:spPr>
          <a:xfrm>
            <a:off x="0" y="0"/>
            <a:ext cx="3546505" cy="15638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405321"/>
            <a:ext cx="4291605" cy="4328398"/>
          </a:xfrm>
          <a:prstGeom prst="rect">
            <a:avLst/>
          </a:prstGeom>
          <a:ln w="15875"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998" y="5162399"/>
            <a:ext cx="6967370" cy="5365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1998" y="5698959"/>
            <a:ext cx="6967370" cy="376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B08A129B-8A0B-082D-128A-76A825E517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1998" y="6076319"/>
            <a:ext cx="6967370" cy="3238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49033" y="2479536"/>
            <a:ext cx="6397536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105466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Presentation title</a:t>
            </a:r>
            <a:endParaRPr lang="en-I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 dirty="0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Email address</a:t>
            </a:r>
            <a:endParaRPr lang="en-I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Insert speaker name</a:t>
            </a:r>
            <a:endParaRPr lang="en-IS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Job title</a:t>
            </a:r>
            <a:endParaRPr lang="en-IS" dirty="0"/>
          </a:p>
        </p:txBody>
      </p:sp>
    </p:spTree>
    <p:extLst>
      <p:ext uri="{BB962C8B-B14F-4D97-AF65-F5344CB8AC3E}">
        <p14:creationId xmlns:p14="http://schemas.microsoft.com/office/powerpoint/2010/main" val="25495389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-361956" y="361957"/>
            <a:ext cx="1826351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D6977E-AB56-017E-0E2F-1C370C495DEA}"/>
              </a:ext>
            </a:extLst>
          </p:cNvPr>
          <p:cNvSpPr/>
          <p:nvPr userDrawn="1"/>
        </p:nvSpPr>
        <p:spPr>
          <a:xfrm>
            <a:off x="0" y="3168597"/>
            <a:ext cx="3572142" cy="1102438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1998" y="83266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AF329F6-A362-EF03-A812-B1B618ADC8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361" y="4972417"/>
            <a:ext cx="4118199" cy="40712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5128807-5C86-2618-AED8-CD0BC59C11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361" y="53795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39651B-F780-6177-DDDC-B62AC38E5F11}"/>
              </a:ext>
            </a:extLst>
          </p:cNvPr>
          <p:cNvSpPr/>
          <p:nvPr userDrawn="1"/>
        </p:nvSpPr>
        <p:spPr>
          <a:xfrm rot="13500000">
            <a:off x="6824148" y="1779113"/>
            <a:ext cx="3247308" cy="3247308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352EB82-A26E-55FC-EB98-F4D470741FBE}"/>
              </a:ext>
            </a:extLst>
          </p:cNvPr>
          <p:cNvCxnSpPr>
            <a:cxnSpLocks/>
          </p:cNvCxnSpPr>
          <p:nvPr userDrawn="1"/>
        </p:nvCxnSpPr>
        <p:spPr>
          <a:xfrm>
            <a:off x="9537178" y="5310835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08595-8474-4165-2009-68EEDE3FFDA5}"/>
              </a:ext>
            </a:extLst>
          </p:cNvPr>
          <p:cNvCxnSpPr>
            <a:cxnSpLocks/>
          </p:cNvCxnSpPr>
          <p:nvPr userDrawn="1"/>
        </p:nvCxnSpPr>
        <p:spPr>
          <a:xfrm flipH="1">
            <a:off x="6675510" y="405321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9459DF-BAB2-B778-5DBF-5D0AB1E37F4A}"/>
              </a:ext>
            </a:extLst>
          </p:cNvPr>
          <p:cNvCxnSpPr>
            <a:cxnSpLocks/>
          </p:cNvCxnSpPr>
          <p:nvPr userDrawn="1"/>
        </p:nvCxnSpPr>
        <p:spPr>
          <a:xfrm flipV="1">
            <a:off x="8447800" y="5310836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85314" y="3008421"/>
            <a:ext cx="6724974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36647" y="2755414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2C52DE1B-8B33-CAB2-5BDF-105F3BFCE4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361" y="5695645"/>
            <a:ext cx="4118199" cy="3161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17788" y="1236822"/>
            <a:ext cx="4118199" cy="4071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17788" y="16439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17788" y="1960050"/>
            <a:ext cx="4118199" cy="31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5280871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eak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448E058F-DFF2-4523-1214-C4143033F556}"/>
              </a:ext>
            </a:extLst>
          </p:cNvPr>
          <p:cNvSpPr/>
          <p:nvPr userDrawn="1"/>
        </p:nvSpPr>
        <p:spPr>
          <a:xfrm rot="5400000">
            <a:off x="9994552" y="2420846"/>
            <a:ext cx="1398165" cy="2996728"/>
          </a:xfrm>
          <a:prstGeom prst="rect">
            <a:avLst/>
          </a:pr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7F29889-7A2C-8F94-CAE9-11B28023FC7D}"/>
              </a:ext>
            </a:extLst>
          </p:cNvPr>
          <p:cNvSpPr/>
          <p:nvPr userDrawn="1"/>
        </p:nvSpPr>
        <p:spPr>
          <a:xfrm rot="5400000">
            <a:off x="783611" y="1492915"/>
            <a:ext cx="1398165" cy="2965393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7FAA307-5791-943D-C4EB-9270E7C244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8618" y="2466490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B62BD37-2F52-0A73-67D5-3B0A1BC471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139796" y="187974"/>
            <a:ext cx="1912408" cy="787460"/>
          </a:xfrm>
          <a:prstGeom prst="rect">
            <a:avLst/>
          </a:prstGeom>
        </p:spPr>
      </p:pic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F43E51A-747A-C23E-E965-ACDDCAD854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8464" y="1157139"/>
            <a:ext cx="10215072" cy="624611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Presentation title</a:t>
            </a:r>
            <a:endParaRPr lang="en-IS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414FDC7-DA55-3155-E799-63E0453568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39795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EC15EA6F-F6E5-0479-44D0-57A4829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98516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0F2E815-4A9F-72CD-9049-7BB8DD671F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98516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0FD1C-81FF-4F39-2AFB-0CDF5C8626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98516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A8BCD7E-DA6F-A5C8-8FD9-EC3FB730E0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60972" y="2464597"/>
            <a:ext cx="1912409" cy="1928805"/>
          </a:xfrm>
          <a:prstGeom prst="rect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0"/>
            </a:gradFill>
          </a:ln>
          <a:effectLst>
            <a:outerShdw blurRad="127000" dist="76200" dir="5400000" algn="ctr" rotWithShape="0">
              <a:srgbClr val="000000">
                <a:alpha val="30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GB"/>
              <a:t>Click icon to add picture</a:t>
            </a:r>
            <a:endParaRPr lang="en-IS"/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05554ADB-A1BB-EA53-7906-7F8EE8EDD6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79740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5D14A476-A3B5-445D-E682-F91E17B8FA9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79740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45E67C5-13D8-3059-4CE7-FC711CAF8F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79740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8ABE284B-E079-CDAF-8277-72A9FF70E9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53222" y="4758267"/>
            <a:ext cx="2832464" cy="407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rgbClr val="F6C37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speaker name</a:t>
            </a:r>
            <a:endParaRPr lang="en-IS"/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43509816-BCD1-C310-A99A-936A363575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553222" y="51653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Job title</a:t>
            </a:r>
            <a:endParaRPr lang="en-IS"/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134047A-EF15-C520-19EA-E6527EDC16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53222" y="5481495"/>
            <a:ext cx="2832464" cy="316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Email address</a:t>
            </a:r>
            <a:endParaRPr lang="en-IS"/>
          </a:p>
        </p:txBody>
      </p:sp>
    </p:spTree>
    <p:extLst>
      <p:ext uri="{BB962C8B-B14F-4D97-AF65-F5344CB8AC3E}">
        <p14:creationId xmlns:p14="http://schemas.microsoft.com/office/powerpoint/2010/main" val="2931981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/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2">
            <a:extLst>
              <a:ext uri="{FF2B5EF4-FFF2-40B4-BE49-F238E27FC236}">
                <a16:creationId xmlns:a16="http://schemas.microsoft.com/office/drawing/2014/main" id="{C297E935-941E-9C2F-563D-E91D013A6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9444644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title</a:t>
            </a:r>
            <a:endParaRPr lang="en-I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C23583-BBD0-A2D8-FBC2-A8930216CC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419225"/>
            <a:ext cx="7667118" cy="4673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693C68B-963A-4A71-9ABC-F3D44ED76C6A}"/>
              </a:ext>
            </a:extLst>
          </p:cNvPr>
          <p:cNvSpPr/>
          <p:nvPr userDrawn="1"/>
        </p:nvSpPr>
        <p:spPr>
          <a:xfrm flipH="1">
            <a:off x="7798859" y="2469734"/>
            <a:ext cx="4393140" cy="4393139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73C5EEF-A015-C555-A3A3-969AB1ADE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065064" y="176833"/>
            <a:ext cx="1966516" cy="809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111868-D038-7F36-D312-2D4C785095ED}"/>
              </a:ext>
            </a:extLst>
          </p:cNvPr>
          <p:cNvCxnSpPr>
            <a:cxnSpLocks/>
          </p:cNvCxnSpPr>
          <p:nvPr userDrawn="1"/>
        </p:nvCxnSpPr>
        <p:spPr>
          <a:xfrm flipH="1">
            <a:off x="7609474" y="3495230"/>
            <a:ext cx="3362771" cy="3362770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5D5313-2DAA-3F9F-09F9-5CA20372B46E}"/>
              </a:ext>
            </a:extLst>
          </p:cNvPr>
          <p:cNvCxnSpPr>
            <a:cxnSpLocks/>
          </p:cNvCxnSpPr>
          <p:nvPr userDrawn="1"/>
        </p:nvCxnSpPr>
        <p:spPr>
          <a:xfrm flipH="1">
            <a:off x="11391544" y="5204389"/>
            <a:ext cx="785657" cy="785657"/>
          </a:xfrm>
          <a:prstGeom prst="line">
            <a:avLst/>
          </a:prstGeom>
          <a:ln w="9525"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7733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4A9DCC3-E8D7-C445-85E9-C6F9EC110461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50188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61F3E-648B-5740-9E11-DC433187044F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1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0B896-631A-C948-B929-910A701FAD6F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41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6601" y="2836191"/>
            <a:ext cx="10718799" cy="118562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908F9F-CF4A-EE46-A4B1-7A9A1E3B8B7E}"/>
              </a:ext>
            </a:extLst>
          </p:cNvPr>
          <p:cNvCxnSpPr/>
          <p:nvPr userDrawn="1"/>
        </p:nvCxnSpPr>
        <p:spPr>
          <a:xfrm>
            <a:off x="5181600" y="1761223"/>
            <a:ext cx="914400" cy="914400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0042CFF-054F-7944-83F4-1B876D680DE6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195948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4E7318-290F-804F-A213-55E78B5F26C0}"/>
              </a:ext>
            </a:extLst>
          </p:cNvPr>
          <p:cNvCxnSpPr>
            <a:cxnSpLocks/>
          </p:cNvCxnSpPr>
          <p:nvPr userDrawn="1"/>
        </p:nvCxnSpPr>
        <p:spPr>
          <a:xfrm>
            <a:off x="4718094" y="5348611"/>
            <a:ext cx="457200" cy="457200"/>
          </a:xfrm>
          <a:prstGeom prst="line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067B4A9-8EE8-D347-A11A-408131288C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7368" y="4649076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67C67B9-5ED3-1347-A4EF-E127B283F0FD}"/>
              </a:ext>
            </a:extLst>
          </p:cNvPr>
          <p:cNvCxnSpPr>
            <a:cxnSpLocks/>
          </p:cNvCxnSpPr>
          <p:nvPr userDrawn="1"/>
        </p:nvCxnSpPr>
        <p:spPr>
          <a:xfrm flipH="1">
            <a:off x="1848335" y="195948"/>
            <a:ext cx="1772290" cy="1772290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BB83C5D-63B4-D04E-B9A2-0530B8F968A5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8716" y="5348612"/>
            <a:ext cx="1089377" cy="1089377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>
            <a:extLst>
              <a:ext uri="{FF2B5EF4-FFF2-40B4-BE49-F238E27FC236}">
                <a16:creationId xmlns:a16="http://schemas.microsoft.com/office/drawing/2014/main" id="{2442B894-80B9-CF46-9923-AA26009B51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403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5E2FD613-0ADB-094F-9CD2-554E6C78DC68}"/>
              </a:ext>
            </a:extLst>
          </p:cNvPr>
          <p:cNvSpPr/>
          <p:nvPr userDrawn="1"/>
        </p:nvSpPr>
        <p:spPr>
          <a:xfrm rot="8100000">
            <a:off x="2800105" y="1415806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0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9687BCB-1984-9B41-98BA-0B729407F26B}"/>
              </a:ext>
            </a:extLst>
          </p:cNvPr>
          <p:cNvSpPr/>
          <p:nvPr userDrawn="1"/>
        </p:nvSpPr>
        <p:spPr>
          <a:xfrm rot="13500000">
            <a:off x="1410758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137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FAB0322F-4592-16FF-E490-7890B20626E6}"/>
              </a:ext>
            </a:extLst>
          </p:cNvPr>
          <p:cNvSpPr/>
          <p:nvPr userDrawn="1"/>
        </p:nvSpPr>
        <p:spPr>
          <a:xfrm>
            <a:off x="-5914" y="1493392"/>
            <a:ext cx="5369483" cy="5369482"/>
          </a:xfrm>
          <a:custGeom>
            <a:avLst/>
            <a:gdLst>
              <a:gd name="connsiteX0" fmla="*/ 0 w 5369483"/>
              <a:gd name="connsiteY0" fmla="*/ 0 h 5369482"/>
              <a:gd name="connsiteX1" fmla="*/ 5369483 w 5369483"/>
              <a:gd name="connsiteY1" fmla="*/ 5369482 h 5369482"/>
              <a:gd name="connsiteX2" fmla="*/ 2251404 w 5369483"/>
              <a:gd name="connsiteY2" fmla="*/ 5369482 h 5369482"/>
              <a:gd name="connsiteX3" fmla="*/ 0 w 5369483"/>
              <a:gd name="connsiteY3" fmla="*/ 3118079 h 536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69483" h="5369482">
                <a:moveTo>
                  <a:pt x="0" y="0"/>
                </a:moveTo>
                <a:lnTo>
                  <a:pt x="5369483" y="5369482"/>
                </a:lnTo>
                <a:lnTo>
                  <a:pt x="2251404" y="5369482"/>
                </a:lnTo>
                <a:lnTo>
                  <a:pt x="0" y="3118079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66114-CC2C-8545-955D-F090D7E9F93D}"/>
              </a:ext>
            </a:extLst>
          </p:cNvPr>
          <p:cNvSpPr/>
          <p:nvPr userDrawn="1"/>
        </p:nvSpPr>
        <p:spPr>
          <a:xfrm rot="8100000">
            <a:off x="3886857" y="141580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796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F7237B-B27F-0248-B221-E849A67812A1}"/>
              </a:ext>
            </a:extLst>
          </p:cNvPr>
          <p:cNvSpPr/>
          <p:nvPr userDrawn="1"/>
        </p:nvSpPr>
        <p:spPr>
          <a:xfrm rot="13500000">
            <a:off x="6362956" y="1111004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682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1481" y="711051"/>
            <a:ext cx="5916694" cy="5916694"/>
          </a:xfrm>
          <a:prstGeom prst="diamond">
            <a:avLst/>
          </a:prstGeom>
          <a:ln>
            <a:gradFill>
              <a:gsLst>
                <a:gs pos="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720343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6672875" y="1073461"/>
            <a:ext cx="515408" cy="515408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7182754" y="317350"/>
            <a:ext cx="1266294" cy="1266294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6DC063-E0B5-5C4C-A6BB-44D315618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11026775" y="3322111"/>
            <a:ext cx="674445" cy="67444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10031896" y="1652788"/>
            <a:ext cx="1669323" cy="1669323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196931CC-F0F5-8E10-BD0E-9A1AC5B0A3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187671" y="2303488"/>
            <a:ext cx="3421876" cy="140900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4B519A-3357-1943-878B-4FE463E1C5CD}"/>
              </a:ext>
            </a:extLst>
          </p:cNvPr>
          <p:cNvCxnSpPr>
            <a:cxnSpLocks/>
          </p:cNvCxnSpPr>
          <p:nvPr userDrawn="1"/>
        </p:nvCxnSpPr>
        <p:spPr>
          <a:xfrm flipH="1">
            <a:off x="-110123" y="201699"/>
            <a:ext cx="3720821" cy="3720821"/>
          </a:xfrm>
          <a:prstGeom prst="line">
            <a:avLst/>
          </a:prstGeom>
          <a:ln>
            <a:gradFill>
              <a:gsLst>
                <a:gs pos="99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100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Chapt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67A1442-0956-8C46-8669-1C486AAC27DD}"/>
              </a:ext>
            </a:extLst>
          </p:cNvPr>
          <p:cNvSpPr/>
          <p:nvPr userDrawn="1"/>
        </p:nvSpPr>
        <p:spPr>
          <a:xfrm rot="8100000">
            <a:off x="3886857" y="1399476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50000"/>
                </a:srgbClr>
              </a:gs>
              <a:gs pos="50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2B65B3-96F2-F64C-91C0-8BEF156AFC47}"/>
              </a:ext>
            </a:extLst>
          </p:cNvPr>
          <p:cNvSpPr/>
          <p:nvPr userDrawn="1"/>
        </p:nvSpPr>
        <p:spPr>
          <a:xfrm rot="13500000">
            <a:off x="1410758" y="1094675"/>
            <a:ext cx="4418286" cy="4418286"/>
          </a:xfrm>
          <a:prstGeom prst="rect">
            <a:avLst/>
          </a:prstGeom>
          <a:gradFill>
            <a:gsLst>
              <a:gs pos="100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50000">
                <a:srgbClr val="361D5C">
                  <a:alpha val="49879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CF6FC87-6D3A-16B0-0EC5-B3A8870707A1}"/>
              </a:ext>
            </a:extLst>
          </p:cNvPr>
          <p:cNvSpPr/>
          <p:nvPr userDrawn="1"/>
        </p:nvSpPr>
        <p:spPr>
          <a:xfrm rot="5400000">
            <a:off x="1930863" y="-412993"/>
            <a:ext cx="2981370" cy="3799797"/>
          </a:xfrm>
          <a:custGeom>
            <a:avLst/>
            <a:gdLst>
              <a:gd name="connsiteX0" fmla="*/ 0 w 2981370"/>
              <a:gd name="connsiteY0" fmla="*/ 3799797 h 3799797"/>
              <a:gd name="connsiteX1" fmla="*/ 0 w 2981370"/>
              <a:gd name="connsiteY1" fmla="*/ 2162942 h 3799797"/>
              <a:gd name="connsiteX2" fmla="*/ 2162942 w 2981370"/>
              <a:gd name="connsiteY2" fmla="*/ 0 h 3799797"/>
              <a:gd name="connsiteX3" fmla="*/ 2981370 w 2981370"/>
              <a:gd name="connsiteY3" fmla="*/ 818428 h 3799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1370" h="3799797">
                <a:moveTo>
                  <a:pt x="0" y="3799797"/>
                </a:moveTo>
                <a:lnTo>
                  <a:pt x="0" y="2162942"/>
                </a:lnTo>
                <a:lnTo>
                  <a:pt x="2162942" y="0"/>
                </a:lnTo>
                <a:lnTo>
                  <a:pt x="2981370" y="818428"/>
                </a:lnTo>
                <a:close/>
              </a:path>
            </a:pathLst>
          </a:cu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D09284C5-3949-7600-4D9E-3B5204E3BCC1}"/>
              </a:ext>
            </a:extLst>
          </p:cNvPr>
          <p:cNvSpPr/>
          <p:nvPr userDrawn="1"/>
        </p:nvSpPr>
        <p:spPr>
          <a:xfrm>
            <a:off x="6596190" y="3479262"/>
            <a:ext cx="5062805" cy="3378738"/>
          </a:xfrm>
          <a:custGeom>
            <a:avLst/>
            <a:gdLst>
              <a:gd name="connsiteX0" fmla="*/ 3378738 w 5062805"/>
              <a:gd name="connsiteY0" fmla="*/ 0 h 3378738"/>
              <a:gd name="connsiteX1" fmla="*/ 5062805 w 5062805"/>
              <a:gd name="connsiteY1" fmla="*/ 1684068 h 3378738"/>
              <a:gd name="connsiteX2" fmla="*/ 3368135 w 5062805"/>
              <a:gd name="connsiteY2" fmla="*/ 3378738 h 3378738"/>
              <a:gd name="connsiteX3" fmla="*/ 0 w 5062805"/>
              <a:gd name="connsiteY3" fmla="*/ 3378738 h 337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2805" h="3378738">
                <a:moveTo>
                  <a:pt x="3378738" y="0"/>
                </a:moveTo>
                <a:lnTo>
                  <a:pt x="5062805" y="1684068"/>
                </a:lnTo>
                <a:lnTo>
                  <a:pt x="3368135" y="3378738"/>
                </a:lnTo>
                <a:lnTo>
                  <a:pt x="0" y="3378738"/>
                </a:lnTo>
                <a:close/>
              </a:path>
            </a:pathLst>
          </a:custGeom>
          <a:solidFill>
            <a:srgbClr val="9432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F3E88F-190A-2B4A-9C4B-83B6B74851BB}"/>
              </a:ext>
            </a:extLst>
          </p:cNvPr>
          <p:cNvSpPr/>
          <p:nvPr userDrawn="1"/>
        </p:nvSpPr>
        <p:spPr>
          <a:xfrm rot="13500000">
            <a:off x="6362956" y="1094675"/>
            <a:ext cx="4418286" cy="4418286"/>
          </a:xfrm>
          <a:prstGeom prst="rect">
            <a:avLst/>
          </a:prstGeom>
          <a:gradFill>
            <a:gsLst>
              <a:gs pos="99000">
                <a:srgbClr val="361D5C">
                  <a:alpha val="0"/>
                </a:srgbClr>
              </a:gs>
              <a:gs pos="0">
                <a:srgbClr val="361D5C">
                  <a:alpha val="0"/>
                </a:srgbClr>
              </a:gs>
              <a:gs pos="49000">
                <a:srgbClr val="361D5C">
                  <a:alpha val="50000"/>
                </a:srgbClr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6AC0B01-776C-864C-ABD8-1970F34FFF1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0296" y="694722"/>
            <a:ext cx="5916694" cy="5916694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F0458-666E-B242-AA9B-31C770B5EB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715" y="5367517"/>
            <a:ext cx="5605219" cy="118562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GB"/>
              <a:t>Insert title</a:t>
            </a:r>
            <a:endParaRPr lang="en-I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DD9236-912C-344B-9E5C-FA71BC0D7733}"/>
              </a:ext>
            </a:extLst>
          </p:cNvPr>
          <p:cNvCxnSpPr>
            <a:cxnSpLocks/>
          </p:cNvCxnSpPr>
          <p:nvPr userDrawn="1"/>
        </p:nvCxnSpPr>
        <p:spPr>
          <a:xfrm>
            <a:off x="3616325" y="179619"/>
            <a:ext cx="2479675" cy="2479675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99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EDE2553-0A96-BE4B-BB2B-76B1728C21C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6000" y="2044995"/>
            <a:ext cx="614299" cy="614299"/>
          </a:xfrm>
          <a:prstGeom prst="line">
            <a:avLst/>
          </a:prstGeom>
          <a:ln>
            <a:gradFill>
              <a:gsLst>
                <a:gs pos="0">
                  <a:srgbClr val="F6C370">
                    <a:alpha val="0"/>
                  </a:srgbClr>
                </a:gs>
                <a:gs pos="10000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CE8CBB6-B3C4-D14C-8D91-B662FC73557E}"/>
              </a:ext>
            </a:extLst>
          </p:cNvPr>
          <p:cNvCxnSpPr>
            <a:cxnSpLocks/>
          </p:cNvCxnSpPr>
          <p:nvPr userDrawn="1"/>
        </p:nvCxnSpPr>
        <p:spPr>
          <a:xfrm>
            <a:off x="8572595" y="177511"/>
            <a:ext cx="1669323" cy="1669323"/>
          </a:xfrm>
          <a:prstGeom prst="line">
            <a:avLst/>
          </a:prstGeom>
          <a:ln>
            <a:gradFill>
              <a:gsLst>
                <a:gs pos="100000">
                  <a:srgbClr val="F6C370">
                    <a:alpha val="0"/>
                  </a:srgbClr>
                </a:gs>
                <a:gs pos="0">
                  <a:srgbClr val="F6C370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D380F66-B4D5-184D-94DB-90D0CF1B87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85078" y="694722"/>
            <a:ext cx="4462492" cy="4462492"/>
          </a:xfrm>
          <a:prstGeom prst="diamond">
            <a:avLst/>
          </a:prstGeom>
          <a:ln>
            <a:gradFill>
              <a:gsLst>
                <a:gs pos="1000">
                  <a:srgbClr val="F6C370"/>
                </a:gs>
                <a:gs pos="100000">
                  <a:srgbClr val="F6C370">
                    <a:alpha val="0"/>
                  </a:srgbClr>
                </a:gs>
              </a:gsLst>
              <a:lin ang="5400000" scaled="1"/>
            </a:gradFill>
          </a:ln>
          <a:effectLst>
            <a:outerShdw blurRad="152400" dist="101600" dir="5400000" algn="ctr" rotWithShape="0">
              <a:srgbClr val="000000">
                <a:alpha val="34687"/>
              </a:srgbClr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D90AA33-3B20-3886-AA59-59B13EC8B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13959" y="394661"/>
            <a:ext cx="2564084" cy="105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180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7767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BDEDCE82-AC3C-FC49-881A-4158E6CF1A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40671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1" y="488601"/>
            <a:ext cx="11511418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1" y="1352550"/>
            <a:ext cx="11484279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D3D993-CAE7-0B4C-98BF-D23A1100AB04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389307-8716-A348-921D-FCA8B2CBED8F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B39A094D-326D-C811-8216-2D5EA2BC44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639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1012F36-8998-C1AE-8F2F-279949AFFDBE}"/>
              </a:ext>
            </a:extLst>
          </p:cNvPr>
          <p:cNvSpPr/>
          <p:nvPr userDrawn="1"/>
        </p:nvSpPr>
        <p:spPr>
          <a:xfrm>
            <a:off x="10613876" y="5136020"/>
            <a:ext cx="1578123" cy="1721980"/>
          </a:xfrm>
          <a:prstGeom prst="rect">
            <a:avLst/>
          </a:prstGeom>
          <a:solidFill>
            <a:srgbClr val="29B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sp>
        <p:nvSpPr>
          <p:cNvPr id="7" name="Title Placeholder 12">
            <a:extLst>
              <a:ext uri="{FF2B5EF4-FFF2-40B4-BE49-F238E27FC236}">
                <a16:creationId xmlns:a16="http://schemas.microsoft.com/office/drawing/2014/main" id="{1DA0E6A1-66AF-A644-9030-3203CC825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290" y="488601"/>
            <a:ext cx="11511417" cy="58863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rgbClr val="F6C370"/>
                </a:solidFill>
              </a:defRPr>
            </a:lvl1pPr>
          </a:lstStyle>
          <a:p>
            <a:r>
              <a:rPr lang="en-GB"/>
              <a:t>Insert slide title</a:t>
            </a:r>
            <a:endParaRPr lang="en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653EB8C-1F16-6149-AC51-A207537427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90" y="1352550"/>
            <a:ext cx="5584521" cy="50736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168AD-C0C4-9641-8C02-1ACFE8EA8DF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67189" y="1352550"/>
            <a:ext cx="5584518" cy="50736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IS"/>
              <a:t>Insert picture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5F1984-C73F-134F-9911-E66EE857E453}"/>
              </a:ext>
            </a:extLst>
          </p:cNvPr>
          <p:cNvCxnSpPr/>
          <p:nvPr userDrawn="1"/>
        </p:nvCxnSpPr>
        <p:spPr>
          <a:xfrm flipH="1">
            <a:off x="340291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B5A95B-1B14-7F43-8414-E39B53C56D5A}"/>
              </a:ext>
            </a:extLst>
          </p:cNvPr>
          <p:cNvCxnSpPr/>
          <p:nvPr userDrawn="1"/>
        </p:nvCxnSpPr>
        <p:spPr>
          <a:xfrm flipH="1">
            <a:off x="6753616" y="275659"/>
            <a:ext cx="5098093" cy="0"/>
          </a:xfrm>
          <a:prstGeom prst="line">
            <a:avLst/>
          </a:prstGeom>
          <a:ln>
            <a:solidFill>
              <a:srgbClr val="F6C3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2141B79D-5FCA-83B1-9283-020AE2F9F6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92000" y="94118"/>
            <a:ext cx="1008000" cy="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7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1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image" Target="../media/image13.sv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84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30" r:id="rId3"/>
    <p:sldLayoutId id="2147483666" r:id="rId4"/>
    <p:sldLayoutId id="2147483731" r:id="rId5"/>
    <p:sldLayoutId id="214748366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8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2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9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C4C19A-0357-F8C2-A1CB-FAA6583E37C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69F154-45FA-B773-BDF7-BE175E07F61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707" r:id="rId5"/>
    <p:sldLayoutId id="2147483673" r:id="rId6"/>
    <p:sldLayoutId id="2147483674" r:id="rId7"/>
    <p:sldLayoutId id="2147483675" r:id="rId8"/>
    <p:sldLayoutId id="2147483676" r:id="rId9"/>
    <p:sldLayoutId id="2147483708" r:id="rId10"/>
    <p:sldLayoutId id="2147483677" r:id="rId11"/>
    <p:sldLayoutId id="2147483678" r:id="rId12"/>
    <p:sldLayoutId id="2147483679" r:id="rId13"/>
    <p:sldLayoutId id="2147483680" r:id="rId14"/>
    <p:sldLayoutId id="214748370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C7E639B9-1F5C-1F9E-8753-190530B4BF5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11028357" y="6408394"/>
            <a:ext cx="1008000" cy="372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A676C9-CF98-086A-0B38-6B4EEA03177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4B95C1-875E-3529-235E-A1765AF87032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710" r:id="rId5"/>
    <p:sldLayoutId id="2147483697" r:id="rId6"/>
    <p:sldLayoutId id="2147483698" r:id="rId7"/>
    <p:sldLayoutId id="2147483699" r:id="rId8"/>
    <p:sldLayoutId id="2147483700" r:id="rId9"/>
    <p:sldLayoutId id="2147483711" r:id="rId10"/>
    <p:sldLayoutId id="2147483701" r:id="rId11"/>
    <p:sldLayoutId id="2147483702" r:id="rId12"/>
    <p:sldLayoutId id="2147483703" r:id="rId13"/>
    <p:sldLayoutId id="2147483704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7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0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06A422-490E-68ED-166D-62606FAA1B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2C9FD-5195-CC65-B7E7-C6E13A0379E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361D5C"/>
            </a:gs>
            <a:gs pos="98000">
              <a:srgbClr val="200C3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1C1D87-411E-BFD4-C010-B40B10B6528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132372" y="0"/>
            <a:ext cx="889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763751-87D5-0F64-4D3A-94B82F87370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/>
          <a:stretch/>
        </p:blipFill>
        <p:spPr>
          <a:xfrm>
            <a:off x="12235472" y="0"/>
            <a:ext cx="88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01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5E027D-78D4-3CB3-78B8-C6611829F2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30109" r="30109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EEFB21-46C8-D105-B1BB-90501B96F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are we offering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DF2AC7-4C78-AFE4-6ACC-540BE89AAC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SaaS Training</a:t>
            </a:r>
          </a:p>
          <a:p>
            <a:r>
              <a:rPr lang="en-GB" dirty="0"/>
              <a:t>SaaS Onboarding</a:t>
            </a:r>
          </a:p>
          <a:p>
            <a:r>
              <a:rPr lang="en-GB" dirty="0"/>
              <a:t>SaaS Best Practises </a:t>
            </a:r>
          </a:p>
          <a:p>
            <a:r>
              <a:rPr lang="en-GB" dirty="0"/>
              <a:t>Update Services for LS Central</a:t>
            </a:r>
          </a:p>
          <a:p>
            <a:r>
              <a:rPr lang="en-GB" dirty="0"/>
              <a:t>Frequent releases</a:t>
            </a:r>
          </a:p>
          <a:p>
            <a:pPr lvl="1"/>
            <a:r>
              <a:rPr lang="en-GB" dirty="0"/>
              <a:t>Events and fixes weekly</a:t>
            </a:r>
          </a:p>
          <a:p>
            <a:pPr lvl="1"/>
            <a:r>
              <a:rPr lang="en-GB" dirty="0"/>
              <a:t>New minor version monthly</a:t>
            </a:r>
          </a:p>
          <a:p>
            <a:pPr lvl="1"/>
            <a:r>
              <a:rPr lang="en-GB" dirty="0"/>
              <a:t>Twice a year major version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2A8607-F1D4-4135-DEED-3851CFFFBC88}"/>
              </a:ext>
            </a:extLst>
          </p:cNvPr>
          <p:cNvSpPr txBox="1"/>
          <p:nvPr/>
        </p:nvSpPr>
        <p:spPr>
          <a:xfrm>
            <a:off x="287079" y="-80420"/>
            <a:ext cx="43593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8928D-E108-DDD8-7CB1-A96FE5957587}"/>
              </a:ext>
            </a:extLst>
          </p:cNvPr>
          <p:cNvSpPr txBox="1"/>
          <p:nvPr/>
        </p:nvSpPr>
        <p:spPr>
          <a:xfrm>
            <a:off x="382772" y="986225"/>
            <a:ext cx="30728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Cloud Acceleration Program</a:t>
            </a:r>
          </a:p>
        </p:txBody>
      </p:sp>
    </p:spTree>
    <p:extLst>
      <p:ext uri="{BB962C8B-B14F-4D97-AF65-F5344CB8AC3E}">
        <p14:creationId xmlns:p14="http://schemas.microsoft.com/office/powerpoint/2010/main" val="301096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015F82-8B8F-74D8-3872-9898E8634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/>
              <a:t>In case of Outage or Blockers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0C1B70-F5F3-5E1F-7226-F489BFD0F3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Outage</a:t>
            </a:r>
          </a:p>
          <a:p>
            <a:pPr lvl="1"/>
            <a:r>
              <a:rPr lang="en-US" dirty="0"/>
              <a:t>No user can log in to Business Central 365</a:t>
            </a:r>
          </a:p>
          <a:p>
            <a:pPr lvl="1"/>
            <a:r>
              <a:rPr lang="en-US" dirty="0"/>
              <a:t>Customer/Partner must report directly to </a:t>
            </a:r>
            <a:r>
              <a:rPr lang="en-US" b="1" dirty="0"/>
              <a:t>Microsoft</a:t>
            </a:r>
            <a:r>
              <a:rPr lang="en-US" dirty="0"/>
              <a:t> and then share the support incident number with LS Partner Support</a:t>
            </a:r>
          </a:p>
          <a:p>
            <a:r>
              <a:rPr lang="en-US" dirty="0"/>
              <a:t>Microsoft is continuously enhancing the environment</a:t>
            </a:r>
          </a:p>
          <a:p>
            <a:r>
              <a:rPr lang="en-US" dirty="0"/>
              <a:t>Blocker</a:t>
            </a:r>
          </a:p>
          <a:p>
            <a:pPr lvl="1"/>
            <a:r>
              <a:rPr lang="en-US" dirty="0"/>
              <a:t>ONLY for issues when customer cannot trade on any POS in a Store in a LIVE environment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AA594BB3-4D95-5D21-A28C-860D3BB3CC3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21868" t="-14342" r="33361" b="-14342"/>
          <a:stretch/>
        </p:blipFill>
        <p:spPr>
          <a:xfrm>
            <a:off x="6267189" y="1352550"/>
            <a:ext cx="5609030" cy="5095875"/>
          </a:xfrm>
        </p:spPr>
      </p:pic>
    </p:spTree>
    <p:extLst>
      <p:ext uri="{BB962C8B-B14F-4D97-AF65-F5344CB8AC3E}">
        <p14:creationId xmlns:p14="http://schemas.microsoft.com/office/powerpoint/2010/main" val="341438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3C3DD-2714-1F93-953C-A4FA5764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Where are we going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65447-12E9-7856-AC81-00630C274F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Future plan</a:t>
            </a:r>
          </a:p>
          <a:p>
            <a:pPr lvl="1"/>
            <a:r>
              <a:rPr lang="en-GB" dirty="0"/>
              <a:t>Update Service as Azure Service</a:t>
            </a:r>
          </a:p>
          <a:p>
            <a:pPr lvl="1"/>
            <a:r>
              <a:rPr lang="en-GB" dirty="0"/>
              <a:t>Data replication via Azure Storage</a:t>
            </a:r>
          </a:p>
          <a:p>
            <a:pPr lvl="1"/>
            <a:r>
              <a:rPr lang="en-GB" dirty="0"/>
              <a:t>Public BC cluster</a:t>
            </a:r>
          </a:p>
          <a:p>
            <a:endParaRPr lang="en-GB" dirty="0"/>
          </a:p>
          <a:p>
            <a:r>
              <a:rPr lang="en-GB" dirty="0"/>
              <a:t>Multiple customers are on the Bridge 2 Cloud journey and are migrating within the next years</a:t>
            </a:r>
          </a:p>
          <a:p>
            <a:endParaRPr lang="en-GB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6AB53C5-0221-CF9C-9EC6-1D2F6F00D0A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" t="-32902" r="-41" b="-32902"/>
          <a:stretch/>
        </p:blipFill>
        <p:spPr>
          <a:xfrm>
            <a:off x="6267189" y="1352550"/>
            <a:ext cx="5584518" cy="5073650"/>
          </a:xfrm>
        </p:spPr>
      </p:pic>
    </p:spTree>
    <p:extLst>
      <p:ext uri="{BB962C8B-B14F-4D97-AF65-F5344CB8AC3E}">
        <p14:creationId xmlns:p14="http://schemas.microsoft.com/office/powerpoint/2010/main" val="4098091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D063D3-9154-3EE8-CA98-9A4DC1437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81244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89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311577-B682-143A-BE5A-411A21CE4D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810" y="1785"/>
            <a:ext cx="12174378" cy="6854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1AE8FA-03E9-E7AB-AF55-384F69CF4DC3}"/>
              </a:ext>
            </a:extLst>
          </p:cNvPr>
          <p:cNvSpPr txBox="1"/>
          <p:nvPr/>
        </p:nvSpPr>
        <p:spPr>
          <a:xfrm>
            <a:off x="6838122" y="2721114"/>
            <a:ext cx="45123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LS Central SaaS</a:t>
            </a:r>
            <a:endParaRPr lang="en-IS" sz="4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494CC-5C55-55D3-CBD3-DA6B9CEE9489}"/>
              </a:ext>
            </a:extLst>
          </p:cNvPr>
          <p:cNvSpPr txBox="1"/>
          <p:nvPr/>
        </p:nvSpPr>
        <p:spPr>
          <a:xfrm>
            <a:off x="6838122" y="3409122"/>
            <a:ext cx="45123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Experiences and </a:t>
            </a:r>
            <a:br>
              <a:rPr lang="en-U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stories from the field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96F847-FD9D-DFF5-BD13-2F760AD4AA53}"/>
              </a:ext>
            </a:extLst>
          </p:cNvPr>
          <p:cNvSpPr txBox="1"/>
          <p:nvPr/>
        </p:nvSpPr>
        <p:spPr>
          <a:xfrm>
            <a:off x="6758610" y="4558795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Bjarni Asmundsson</a:t>
            </a:r>
            <a:endParaRPr lang="en-IS" sz="2400" b="1" dirty="0">
              <a:solidFill>
                <a:schemeClr val="bg1"/>
              </a:solidFill>
              <a:latin typeface="Segoe UI Semibold" panose="020B0502040204020203" pitchFamily="34" charset="0"/>
              <a:cs typeface="Segoe UI Semibold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DA1A58-C220-9487-012C-138B2FE15C23}"/>
              </a:ext>
            </a:extLst>
          </p:cNvPr>
          <p:cNvSpPr txBox="1"/>
          <p:nvPr/>
        </p:nvSpPr>
        <p:spPr>
          <a:xfrm>
            <a:off x="6758609" y="5020460"/>
            <a:ext cx="451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9B4A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Director</a:t>
            </a:r>
            <a:endParaRPr lang="en-IS" sz="2400" dirty="0">
              <a:solidFill>
                <a:srgbClr val="29B4A9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8143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D3600B-294B-D124-84E9-4A30AABC8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SaaS = Software as a Service</a:t>
            </a:r>
          </a:p>
          <a:p>
            <a:r>
              <a:rPr lang="en-GB" dirty="0"/>
              <a:t>You subscribe to SaaS instance </a:t>
            </a:r>
            <a:br>
              <a:rPr lang="en-GB" dirty="0"/>
            </a:br>
            <a:r>
              <a:rPr lang="en-GB" dirty="0"/>
              <a:t>of the software</a:t>
            </a:r>
          </a:p>
          <a:p>
            <a:r>
              <a:rPr lang="en-GB" dirty="0"/>
              <a:t>The instance…</a:t>
            </a:r>
          </a:p>
          <a:p>
            <a:pPr lvl="1"/>
            <a:r>
              <a:rPr lang="en-GB" dirty="0"/>
              <a:t>is always updated</a:t>
            </a:r>
          </a:p>
          <a:p>
            <a:pPr lvl="1"/>
            <a:r>
              <a:rPr lang="en-GB" dirty="0"/>
              <a:t>benefits from newest technology</a:t>
            </a:r>
          </a:p>
          <a:p>
            <a:pPr lvl="1"/>
            <a:r>
              <a:rPr lang="en-GB" dirty="0"/>
              <a:t>is still running on the same code or </a:t>
            </a:r>
            <a:br>
              <a:rPr lang="en-GB" dirty="0"/>
            </a:br>
            <a:r>
              <a:rPr lang="en-GB" dirty="0"/>
              <a:t>solution as On Prem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BDB308-B6C0-FA0A-D3BB-AC9AA640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noProof="0" dirty="0"/>
              <a:t>What is SaaS?</a:t>
            </a:r>
            <a:endParaRPr lang="en-US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8FF0A-38F9-76D2-3D07-B7618927235C}"/>
              </a:ext>
            </a:extLst>
          </p:cNvPr>
          <p:cNvSpPr/>
          <p:nvPr/>
        </p:nvSpPr>
        <p:spPr>
          <a:xfrm>
            <a:off x="6994624" y="787256"/>
            <a:ext cx="3675701" cy="11148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5FE174-1EBD-71C7-0369-123700EA851E}"/>
              </a:ext>
            </a:extLst>
          </p:cNvPr>
          <p:cNvGrpSpPr/>
          <p:nvPr/>
        </p:nvGrpSpPr>
        <p:grpSpPr>
          <a:xfrm>
            <a:off x="7195249" y="5138252"/>
            <a:ext cx="1146468" cy="773429"/>
            <a:chOff x="4745049" y="3924557"/>
            <a:chExt cx="1146468" cy="7734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404DBA-D27C-D6F4-79C1-9484596AC166}"/>
                </a:ext>
              </a:extLst>
            </p:cNvPr>
            <p:cNvSpPr txBox="1"/>
            <p:nvPr/>
          </p:nvSpPr>
          <p:spPr>
            <a:xfrm>
              <a:off x="4745049" y="4451765"/>
              <a:ext cx="114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ACF0BBDA-82A4-F433-4BF4-78B04518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66644" y="3924557"/>
              <a:ext cx="527207" cy="527207"/>
            </a:xfrm>
            <a:prstGeom prst="rect">
              <a:avLst/>
            </a:prstGeom>
          </p:spPr>
        </p:pic>
      </p:grpSp>
      <p:sp>
        <p:nvSpPr>
          <p:cNvPr id="52" name="Rectangle: Rounded Corners 46">
            <a:extLst>
              <a:ext uri="{FF2B5EF4-FFF2-40B4-BE49-F238E27FC236}">
                <a16:creationId xmlns:a16="http://schemas.microsoft.com/office/drawing/2014/main" id="{3F5EDDF8-7F07-E197-875C-A10C11A359AA}"/>
              </a:ext>
            </a:extLst>
          </p:cNvPr>
          <p:cNvSpPr/>
          <p:nvPr/>
        </p:nvSpPr>
        <p:spPr>
          <a:xfrm>
            <a:off x="8206112" y="2778258"/>
            <a:ext cx="1060167" cy="52411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component server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4ECCAF-2C95-46A3-ACD9-C0F2AC79753F}"/>
              </a:ext>
            </a:extLst>
          </p:cNvPr>
          <p:cNvCxnSpPr>
            <a:cxnSpLocks/>
          </p:cNvCxnSpPr>
          <p:nvPr/>
        </p:nvCxnSpPr>
        <p:spPr>
          <a:xfrm>
            <a:off x="6310884" y="3406424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2EE0EF-7241-D3F2-3706-E1692A5AA085}"/>
              </a:ext>
            </a:extLst>
          </p:cNvPr>
          <p:cNvCxnSpPr>
            <a:cxnSpLocks/>
            <a:stCxn id="52" idx="2"/>
            <a:endCxn id="73" idx="0"/>
          </p:cNvCxnSpPr>
          <p:nvPr/>
        </p:nvCxnSpPr>
        <p:spPr>
          <a:xfrm flipH="1">
            <a:off x="7771925" y="3302375"/>
            <a:ext cx="964271" cy="1465997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5F2045B-D23B-89D8-75D0-3155CA0A33D9}"/>
              </a:ext>
            </a:extLst>
          </p:cNvPr>
          <p:cNvCxnSpPr>
            <a:cxnSpLocks/>
            <a:stCxn id="52" idx="2"/>
            <a:endCxn id="74" idx="0"/>
          </p:cNvCxnSpPr>
          <p:nvPr/>
        </p:nvCxnSpPr>
        <p:spPr>
          <a:xfrm>
            <a:off x="8736196" y="3302375"/>
            <a:ext cx="547695" cy="755194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AEDE03C-7875-0FA4-98EE-4090930726A0}"/>
              </a:ext>
            </a:extLst>
          </p:cNvPr>
          <p:cNvCxnSpPr>
            <a:cxnSpLocks/>
            <a:stCxn id="74" idx="2"/>
            <a:endCxn id="76" idx="0"/>
          </p:cNvCxnSpPr>
          <p:nvPr/>
        </p:nvCxnSpPr>
        <p:spPr>
          <a:xfrm flipH="1">
            <a:off x="8666279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44F30C-C435-1E9A-8850-7A2359E23C5D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>
            <a:off x="92838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3DFF0A-3A21-80DB-E47C-CC2B4773BF9E}"/>
              </a:ext>
            </a:extLst>
          </p:cNvPr>
          <p:cNvCxnSpPr>
            <a:cxnSpLocks/>
            <a:stCxn id="74" idx="2"/>
            <a:endCxn id="77" idx="0"/>
          </p:cNvCxnSpPr>
          <p:nvPr/>
        </p:nvCxnSpPr>
        <p:spPr>
          <a:xfrm>
            <a:off x="9283891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F8CBCFE-C955-EEC3-5D42-59DA2D13BF51}"/>
              </a:ext>
            </a:extLst>
          </p:cNvPr>
          <p:cNvSpPr txBox="1"/>
          <p:nvPr/>
        </p:nvSpPr>
        <p:spPr>
          <a:xfrm>
            <a:off x="8502265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165A7E-FE67-C2B1-52E9-6D4432FA4231}"/>
              </a:ext>
            </a:extLst>
          </p:cNvPr>
          <p:cNvSpPr txBox="1"/>
          <p:nvPr/>
        </p:nvSpPr>
        <p:spPr>
          <a:xfrm>
            <a:off x="10880688" y="2909912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B95672-DF6E-3CD7-7806-9AF6845EE138}"/>
              </a:ext>
            </a:extLst>
          </p:cNvPr>
          <p:cNvSpPr txBox="1"/>
          <p:nvPr/>
        </p:nvSpPr>
        <p:spPr>
          <a:xfrm>
            <a:off x="10767677" y="377380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BE3537-D09B-FA2C-9B55-BE62FF3D0270}"/>
              </a:ext>
            </a:extLst>
          </p:cNvPr>
          <p:cNvCxnSpPr>
            <a:cxnSpLocks/>
            <a:stCxn id="72" idx="2"/>
            <a:endCxn id="75" idx="0"/>
          </p:cNvCxnSpPr>
          <p:nvPr/>
        </p:nvCxnSpPr>
        <p:spPr>
          <a:xfrm flipH="1">
            <a:off x="6879890" y="1653249"/>
            <a:ext cx="1476182" cy="3485003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1ECAFFE-BE13-636F-5973-D40A6F91F7E2}"/>
              </a:ext>
            </a:extLst>
          </p:cNvPr>
          <p:cNvSpPr txBox="1"/>
          <p:nvPr/>
        </p:nvSpPr>
        <p:spPr>
          <a:xfrm>
            <a:off x="6448522" y="5665460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900C0D0-8CCD-A5F0-B06D-9289C3A5AC90}"/>
              </a:ext>
            </a:extLst>
          </p:cNvPr>
          <p:cNvCxnSpPr>
            <a:cxnSpLocks/>
            <a:stCxn id="72" idx="2"/>
            <a:endCxn id="52" idx="0"/>
          </p:cNvCxnSpPr>
          <p:nvPr/>
        </p:nvCxnSpPr>
        <p:spPr>
          <a:xfrm>
            <a:off x="8356072" y="1653249"/>
            <a:ext cx="380124" cy="1125009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8894DFD4-E6B3-290D-C483-C816437CE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7230" y="935565"/>
            <a:ext cx="717684" cy="717684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0AB0ABA0-E1F1-ECF0-1E41-586A2E2B5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6985" y="4768372"/>
            <a:ext cx="369880" cy="36988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D5B832D-AAEA-4B05-AA68-D4C3C0270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951" y="4057569"/>
            <a:ext cx="369880" cy="36988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51BEEC76-1F17-7A1E-DF95-0EF454A76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6286" y="5138252"/>
            <a:ext cx="527207" cy="52720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7E75244-785D-F35D-A222-BCF0DDFEF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2675" y="5148042"/>
            <a:ext cx="527207" cy="527207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3DC1F5B1-C362-18B4-7765-0B3B3E95B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0287" y="5148042"/>
            <a:ext cx="527207" cy="52720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281ED1CB-1E37-8248-D24E-E23AEB30E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7899" y="5148042"/>
            <a:ext cx="527207" cy="5272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657D78C-3E86-3D82-5FF1-78B94D949D7D}"/>
              </a:ext>
            </a:extLst>
          </p:cNvPr>
          <p:cNvSpPr txBox="1"/>
          <p:nvPr/>
        </p:nvSpPr>
        <p:spPr>
          <a:xfrm>
            <a:off x="8670560" y="935565"/>
            <a:ext cx="143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cloud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DFC9B5BF-E5F0-8242-EFE5-B36B1BFFA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4407" y="2827584"/>
            <a:ext cx="369880" cy="36988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AB6C00D-4E6D-E285-C3DE-277E54C6A033}"/>
              </a:ext>
            </a:extLst>
          </p:cNvPr>
          <p:cNvSpPr txBox="1"/>
          <p:nvPr/>
        </p:nvSpPr>
        <p:spPr>
          <a:xfrm>
            <a:off x="9412445" y="2942679"/>
            <a:ext cx="86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Commerce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B70596-CB88-23A7-4587-D524432ACDD9}"/>
              </a:ext>
            </a:extLst>
          </p:cNvPr>
          <p:cNvSpPr txBox="1"/>
          <p:nvPr/>
        </p:nvSpPr>
        <p:spPr>
          <a:xfrm>
            <a:off x="10777577" y="1095565"/>
            <a:ext cx="7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SaaS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BDBF2C-2BF1-98F8-F2EB-FBA7F8C6B5FE}"/>
              </a:ext>
            </a:extLst>
          </p:cNvPr>
          <p:cNvCxnSpPr>
            <a:cxnSpLocks/>
          </p:cNvCxnSpPr>
          <p:nvPr/>
        </p:nvCxnSpPr>
        <p:spPr>
          <a:xfrm>
            <a:off x="5982511" y="2040171"/>
            <a:ext cx="442705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phic 83">
            <a:extLst>
              <a:ext uri="{FF2B5EF4-FFF2-40B4-BE49-F238E27FC236}">
                <a16:creationId xmlns:a16="http://schemas.microsoft.com/office/drawing/2014/main" id="{E0B1DB9E-A4E6-BDC5-A153-88939F48A0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1339" y="2827584"/>
            <a:ext cx="369880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13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2" grpId="0" animBg="1"/>
      <p:bldP spid="60" grpId="0"/>
      <p:bldP spid="61" grpId="0"/>
      <p:bldP spid="68" grpId="0"/>
      <p:bldP spid="70" grpId="0"/>
      <p:bldP spid="79" grpId="0"/>
      <p:bldP spid="81" grpId="0"/>
      <p:bldP spid="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7D3600B-294B-D124-84E9-4A30AABC8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Hosted by </a:t>
            </a:r>
            <a:r>
              <a:rPr lang="en-GB" b="1" dirty="0"/>
              <a:t>Microsoft</a:t>
            </a:r>
          </a:p>
          <a:p>
            <a:pPr lvl="1"/>
            <a:r>
              <a:rPr lang="en-GB" dirty="0"/>
              <a:t>Both the public BC cluster and the private LS cluster are hosted and maintained by </a:t>
            </a:r>
            <a:br>
              <a:rPr lang="en-GB" dirty="0"/>
            </a:br>
            <a:r>
              <a:rPr lang="en-GB" dirty="0"/>
              <a:t>Microsoft</a:t>
            </a:r>
          </a:p>
          <a:p>
            <a:pPr lvl="1"/>
            <a:endParaRPr lang="en-US" sz="2000" dirty="0"/>
          </a:p>
          <a:p>
            <a:r>
              <a:rPr lang="en-US" sz="2400" dirty="0"/>
              <a:t>Forget about infrastructure maintenance/cost</a:t>
            </a:r>
          </a:p>
          <a:p>
            <a:r>
              <a:rPr lang="en-US" sz="2400" dirty="0"/>
              <a:t>Reliable scalable environment for performance</a:t>
            </a:r>
          </a:p>
          <a:p>
            <a:r>
              <a:rPr lang="en-US" sz="2400" dirty="0"/>
              <a:t>Tools to monitor and analyze – like telemetry</a:t>
            </a:r>
          </a:p>
          <a:p>
            <a:r>
              <a:rPr lang="en-US" sz="2400" dirty="0"/>
              <a:t>Best in class-security</a:t>
            </a:r>
          </a:p>
          <a:p>
            <a:pPr lvl="1"/>
            <a:endParaRPr lang="en-US" sz="2000" dirty="0"/>
          </a:p>
          <a:p>
            <a:r>
              <a:rPr lang="en-US" dirty="0"/>
              <a:t>Potential outage should be </a:t>
            </a:r>
            <a:br>
              <a:rPr lang="en-US" dirty="0"/>
            </a:br>
            <a:r>
              <a:rPr lang="en-US" dirty="0"/>
              <a:t>reported to Microsoft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ABDB308-B6C0-FA0A-D3BB-AC9AA640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Who is running my environment?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8FF0A-38F9-76D2-3D07-B7618927235C}"/>
              </a:ext>
            </a:extLst>
          </p:cNvPr>
          <p:cNvSpPr/>
          <p:nvPr/>
        </p:nvSpPr>
        <p:spPr>
          <a:xfrm>
            <a:off x="6994624" y="787256"/>
            <a:ext cx="3675701" cy="11148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65FE174-1EBD-71C7-0369-123700EA851E}"/>
              </a:ext>
            </a:extLst>
          </p:cNvPr>
          <p:cNvGrpSpPr/>
          <p:nvPr/>
        </p:nvGrpSpPr>
        <p:grpSpPr>
          <a:xfrm>
            <a:off x="7195249" y="5138252"/>
            <a:ext cx="1146468" cy="773429"/>
            <a:chOff x="4745049" y="3924557"/>
            <a:chExt cx="1146468" cy="77342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404DBA-D27C-D6F4-79C1-9484596AC166}"/>
                </a:ext>
              </a:extLst>
            </p:cNvPr>
            <p:cNvSpPr txBox="1"/>
            <p:nvPr/>
          </p:nvSpPr>
          <p:spPr>
            <a:xfrm>
              <a:off x="4745049" y="4451765"/>
              <a:ext cx="11464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FFFFFF">
                      <a:lumMod val="95000"/>
                    </a:srgbClr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rPr>
                <a:t>Offline POS</a:t>
              </a:r>
            </a:p>
          </p:txBody>
        </p:sp>
        <p:pic>
          <p:nvPicPr>
            <p:cNvPr id="51" name="Graphic 50">
              <a:extLst>
                <a:ext uri="{FF2B5EF4-FFF2-40B4-BE49-F238E27FC236}">
                  <a16:creationId xmlns:a16="http://schemas.microsoft.com/office/drawing/2014/main" id="{ACF0BBDA-82A4-F433-4BF4-78B04518E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66644" y="3924557"/>
              <a:ext cx="527207" cy="527207"/>
            </a:xfrm>
            <a:prstGeom prst="rect">
              <a:avLst/>
            </a:prstGeom>
          </p:spPr>
        </p:pic>
      </p:grpSp>
      <p:sp>
        <p:nvSpPr>
          <p:cNvPr id="52" name="Rectangle: Rounded Corners 46">
            <a:extLst>
              <a:ext uri="{FF2B5EF4-FFF2-40B4-BE49-F238E27FC236}">
                <a16:creationId xmlns:a16="http://schemas.microsoft.com/office/drawing/2014/main" id="{3F5EDDF8-7F07-E197-875C-A10C11A359AA}"/>
              </a:ext>
            </a:extLst>
          </p:cNvPr>
          <p:cNvSpPr/>
          <p:nvPr/>
        </p:nvSpPr>
        <p:spPr>
          <a:xfrm>
            <a:off x="8206112" y="2778258"/>
            <a:ext cx="1060167" cy="524117"/>
          </a:xfrm>
          <a:prstGeom prst="rect">
            <a:avLst/>
          </a:prstGeom>
          <a:noFill/>
          <a:ln>
            <a:solidFill>
              <a:srgbClr val="138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Hybrid component server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C4ECCAF-2C95-46A3-ACD9-C0F2AC79753F}"/>
              </a:ext>
            </a:extLst>
          </p:cNvPr>
          <p:cNvCxnSpPr>
            <a:cxnSpLocks/>
          </p:cNvCxnSpPr>
          <p:nvPr/>
        </p:nvCxnSpPr>
        <p:spPr>
          <a:xfrm>
            <a:off x="7074505" y="3406424"/>
            <a:ext cx="409868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02EE0EF-7241-D3F2-3706-E1692A5AA085}"/>
              </a:ext>
            </a:extLst>
          </p:cNvPr>
          <p:cNvCxnSpPr>
            <a:cxnSpLocks/>
            <a:stCxn id="52" idx="2"/>
            <a:endCxn id="73" idx="0"/>
          </p:cNvCxnSpPr>
          <p:nvPr/>
        </p:nvCxnSpPr>
        <p:spPr>
          <a:xfrm flipH="1">
            <a:off x="7771925" y="3302375"/>
            <a:ext cx="964271" cy="1465997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5F2045B-D23B-89D8-75D0-3155CA0A33D9}"/>
              </a:ext>
            </a:extLst>
          </p:cNvPr>
          <p:cNvCxnSpPr>
            <a:cxnSpLocks/>
            <a:stCxn id="52" idx="2"/>
            <a:endCxn id="74" idx="0"/>
          </p:cNvCxnSpPr>
          <p:nvPr/>
        </p:nvCxnSpPr>
        <p:spPr>
          <a:xfrm>
            <a:off x="8736196" y="3302375"/>
            <a:ext cx="547695" cy="755194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AEDE03C-7875-0FA4-98EE-4090930726A0}"/>
              </a:ext>
            </a:extLst>
          </p:cNvPr>
          <p:cNvCxnSpPr>
            <a:cxnSpLocks/>
            <a:stCxn id="74" idx="2"/>
            <a:endCxn id="76" idx="0"/>
          </p:cNvCxnSpPr>
          <p:nvPr/>
        </p:nvCxnSpPr>
        <p:spPr>
          <a:xfrm flipH="1">
            <a:off x="8666279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544F30C-C435-1E9A-8850-7A2359E23C5D}"/>
              </a:ext>
            </a:extLst>
          </p:cNvPr>
          <p:cNvCxnSpPr>
            <a:cxnSpLocks/>
            <a:stCxn id="74" idx="2"/>
            <a:endCxn id="78" idx="0"/>
          </p:cNvCxnSpPr>
          <p:nvPr/>
        </p:nvCxnSpPr>
        <p:spPr>
          <a:xfrm>
            <a:off x="9283891" y="4427449"/>
            <a:ext cx="617612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B13DFF0A-3A21-80DB-E47C-CC2B4773BF9E}"/>
              </a:ext>
            </a:extLst>
          </p:cNvPr>
          <p:cNvCxnSpPr>
            <a:cxnSpLocks/>
            <a:stCxn id="74" idx="2"/>
            <a:endCxn id="77" idx="0"/>
          </p:cNvCxnSpPr>
          <p:nvPr/>
        </p:nvCxnSpPr>
        <p:spPr>
          <a:xfrm>
            <a:off x="9283891" y="4427449"/>
            <a:ext cx="0" cy="720593"/>
          </a:xfrm>
          <a:prstGeom prst="straightConnector1">
            <a:avLst/>
          </a:prstGeom>
          <a:ln w="12700" cap="flat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CF8CBCFE-C955-EEC3-5D42-59DA2D13BF51}"/>
              </a:ext>
            </a:extLst>
          </p:cNvPr>
          <p:cNvSpPr txBox="1"/>
          <p:nvPr/>
        </p:nvSpPr>
        <p:spPr>
          <a:xfrm>
            <a:off x="8502265" y="5681779"/>
            <a:ext cx="15632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Offline POS Service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F165A7E-FE67-C2B1-52E9-6D4432FA4231}"/>
              </a:ext>
            </a:extLst>
          </p:cNvPr>
          <p:cNvSpPr txBox="1"/>
          <p:nvPr/>
        </p:nvSpPr>
        <p:spPr>
          <a:xfrm>
            <a:off x="10882638" y="2909912"/>
            <a:ext cx="53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HQ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DB95672-DF6E-3CD7-7806-9AF6845EE138}"/>
              </a:ext>
            </a:extLst>
          </p:cNvPr>
          <p:cNvSpPr txBox="1"/>
          <p:nvPr/>
        </p:nvSpPr>
        <p:spPr>
          <a:xfrm>
            <a:off x="10769627" y="3773804"/>
            <a:ext cx="76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Store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ABE3537-D09B-FA2C-9B55-BE62FF3D0270}"/>
              </a:ext>
            </a:extLst>
          </p:cNvPr>
          <p:cNvCxnSpPr>
            <a:cxnSpLocks/>
            <a:stCxn id="72" idx="2"/>
            <a:endCxn id="75" idx="0"/>
          </p:cNvCxnSpPr>
          <p:nvPr/>
        </p:nvCxnSpPr>
        <p:spPr>
          <a:xfrm flipH="1">
            <a:off x="6879890" y="1653249"/>
            <a:ext cx="1476182" cy="3485003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1ECAFFE-BE13-636F-5973-D40A6F91F7E2}"/>
              </a:ext>
            </a:extLst>
          </p:cNvPr>
          <p:cNvSpPr txBox="1"/>
          <p:nvPr/>
        </p:nvSpPr>
        <p:spPr>
          <a:xfrm>
            <a:off x="6448522" y="5665460"/>
            <a:ext cx="8627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Online POS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900C0D0-8CCD-A5F0-B06D-9289C3A5AC90}"/>
              </a:ext>
            </a:extLst>
          </p:cNvPr>
          <p:cNvCxnSpPr>
            <a:cxnSpLocks/>
            <a:stCxn id="72" idx="2"/>
            <a:endCxn id="52" idx="0"/>
          </p:cNvCxnSpPr>
          <p:nvPr/>
        </p:nvCxnSpPr>
        <p:spPr>
          <a:xfrm>
            <a:off x="8356072" y="1653249"/>
            <a:ext cx="380124" cy="1125009"/>
          </a:xfrm>
          <a:prstGeom prst="straightConnector1">
            <a:avLst/>
          </a:prstGeom>
          <a:ln w="12700">
            <a:solidFill>
              <a:schemeClr val="bg1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Graphic 71">
            <a:extLst>
              <a:ext uri="{FF2B5EF4-FFF2-40B4-BE49-F238E27FC236}">
                <a16:creationId xmlns:a16="http://schemas.microsoft.com/office/drawing/2014/main" id="{8894DFD4-E6B3-290D-C483-C816437CE0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97230" y="935565"/>
            <a:ext cx="717684" cy="717684"/>
          </a:xfrm>
          <a:prstGeom prst="rect">
            <a:avLst/>
          </a:prstGeom>
        </p:spPr>
      </p:pic>
      <p:pic>
        <p:nvPicPr>
          <p:cNvPr id="73" name="Graphic 72">
            <a:extLst>
              <a:ext uri="{FF2B5EF4-FFF2-40B4-BE49-F238E27FC236}">
                <a16:creationId xmlns:a16="http://schemas.microsoft.com/office/drawing/2014/main" id="{0AB0ABA0-E1F1-ECF0-1E41-586A2E2B5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6985" y="4768372"/>
            <a:ext cx="369880" cy="369880"/>
          </a:xfrm>
          <a:prstGeom prst="rect">
            <a:avLst/>
          </a:prstGeom>
        </p:spPr>
      </p:pic>
      <p:pic>
        <p:nvPicPr>
          <p:cNvPr id="74" name="Graphic 73">
            <a:extLst>
              <a:ext uri="{FF2B5EF4-FFF2-40B4-BE49-F238E27FC236}">
                <a16:creationId xmlns:a16="http://schemas.microsoft.com/office/drawing/2014/main" id="{3D5B832D-AAEA-4B05-AA68-D4C3C0270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98951" y="4057569"/>
            <a:ext cx="369880" cy="369880"/>
          </a:xfrm>
          <a:prstGeom prst="rect">
            <a:avLst/>
          </a:prstGeom>
        </p:spPr>
      </p:pic>
      <p:pic>
        <p:nvPicPr>
          <p:cNvPr id="75" name="Graphic 74">
            <a:extLst>
              <a:ext uri="{FF2B5EF4-FFF2-40B4-BE49-F238E27FC236}">
                <a16:creationId xmlns:a16="http://schemas.microsoft.com/office/drawing/2014/main" id="{51BEEC76-1F17-7A1E-DF95-0EF454A76B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6286" y="5138252"/>
            <a:ext cx="527207" cy="527207"/>
          </a:xfrm>
          <a:prstGeom prst="rect">
            <a:avLst/>
          </a:prstGeom>
        </p:spPr>
      </p:pic>
      <p:pic>
        <p:nvPicPr>
          <p:cNvPr id="76" name="Graphic 75">
            <a:extLst>
              <a:ext uri="{FF2B5EF4-FFF2-40B4-BE49-F238E27FC236}">
                <a16:creationId xmlns:a16="http://schemas.microsoft.com/office/drawing/2014/main" id="{47E75244-785D-F35D-A222-BCF0DDFEFA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2675" y="5148042"/>
            <a:ext cx="527207" cy="527207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3DC1F5B1-C362-18B4-7765-0B3B3E95B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0287" y="5148042"/>
            <a:ext cx="527207" cy="527207"/>
          </a:xfrm>
          <a:prstGeom prst="rect">
            <a:avLst/>
          </a:prstGeom>
        </p:spPr>
      </p:pic>
      <p:pic>
        <p:nvPicPr>
          <p:cNvPr id="78" name="Graphic 77">
            <a:extLst>
              <a:ext uri="{FF2B5EF4-FFF2-40B4-BE49-F238E27FC236}">
                <a16:creationId xmlns:a16="http://schemas.microsoft.com/office/drawing/2014/main" id="{281ED1CB-1E37-8248-D24E-E23AEB30EE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7899" y="5148042"/>
            <a:ext cx="527207" cy="5272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B657D78C-3E86-3D82-5FF1-78B94D949D7D}"/>
              </a:ext>
            </a:extLst>
          </p:cNvPr>
          <p:cNvSpPr txBox="1"/>
          <p:nvPr/>
        </p:nvSpPr>
        <p:spPr>
          <a:xfrm>
            <a:off x="8670560" y="935565"/>
            <a:ext cx="143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Dynamics 365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cloud</a:t>
            </a:r>
          </a:p>
        </p:txBody>
      </p:sp>
      <p:pic>
        <p:nvPicPr>
          <p:cNvPr id="80" name="Graphic 79">
            <a:extLst>
              <a:ext uri="{FF2B5EF4-FFF2-40B4-BE49-F238E27FC236}">
                <a16:creationId xmlns:a16="http://schemas.microsoft.com/office/drawing/2014/main" id="{DFC9B5BF-E5F0-8242-EFE5-B36B1BFFAC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34407" y="2827584"/>
            <a:ext cx="369880" cy="369880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AB6C00D-4E6D-E285-C3DE-277E54C6A033}"/>
              </a:ext>
            </a:extLst>
          </p:cNvPr>
          <p:cNvSpPr txBox="1"/>
          <p:nvPr/>
        </p:nvSpPr>
        <p:spPr>
          <a:xfrm>
            <a:off x="9412445" y="2942679"/>
            <a:ext cx="8627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LS Commerce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8B70596-CB88-23A7-4587-D524432ACDD9}"/>
              </a:ext>
            </a:extLst>
          </p:cNvPr>
          <p:cNvSpPr txBox="1"/>
          <p:nvPr/>
        </p:nvSpPr>
        <p:spPr>
          <a:xfrm>
            <a:off x="10779527" y="1095565"/>
            <a:ext cx="7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SaaS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7BDBF2C-2BF1-98F8-F2EB-FBA7F8C6B5FE}"/>
              </a:ext>
            </a:extLst>
          </p:cNvPr>
          <p:cNvCxnSpPr>
            <a:cxnSpLocks/>
          </p:cNvCxnSpPr>
          <p:nvPr/>
        </p:nvCxnSpPr>
        <p:spPr>
          <a:xfrm>
            <a:off x="6940680" y="2040171"/>
            <a:ext cx="43492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aphic 83">
            <a:extLst>
              <a:ext uri="{FF2B5EF4-FFF2-40B4-BE49-F238E27FC236}">
                <a16:creationId xmlns:a16="http://schemas.microsoft.com/office/drawing/2014/main" id="{E0B1DB9E-A4E6-BDC5-A153-88939F48A0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81339" y="2827584"/>
            <a:ext cx="369880" cy="3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F3E3321-F2F6-95A6-F851-278FDE6B0B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 l="32322" r="13647"/>
          <a:stretch/>
        </p:blipFill>
        <p:spPr>
          <a:xfrm>
            <a:off x="7609114" y="555177"/>
            <a:ext cx="4582886" cy="6302819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9731-B491-234A-CA35-DD716B624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0289" y="1352550"/>
            <a:ext cx="6989501" cy="5073650"/>
          </a:xfrm>
        </p:spPr>
        <p:txBody>
          <a:bodyPr/>
          <a:lstStyle/>
          <a:p>
            <a:r>
              <a:rPr lang="en-US" dirty="0"/>
              <a:t>Our first SaaS customers started </a:t>
            </a:r>
            <a:br>
              <a:rPr lang="en-US" dirty="0"/>
            </a:br>
            <a:r>
              <a:rPr lang="en-US" dirty="0"/>
              <a:t>the SaaS journey in 2019</a:t>
            </a:r>
          </a:p>
          <a:p>
            <a:endParaRPr lang="en-US" dirty="0"/>
          </a:p>
          <a:p>
            <a:r>
              <a:rPr lang="en-US" dirty="0"/>
              <a:t>Among the first ones were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Philippines with hospitality customer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Germany with grocery / c-store customer</a:t>
            </a:r>
          </a:p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7CAA1-66E6-011A-6AC4-FCDF00DE1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When did we start the SaaS journey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564378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garment and holding a microphone&#10;&#10;Description automatically generated with medium confidence">
            <a:extLst>
              <a:ext uri="{FF2B5EF4-FFF2-40B4-BE49-F238E27FC236}">
                <a16:creationId xmlns:a16="http://schemas.microsoft.com/office/drawing/2014/main" id="{6C408B9A-F5CC-509D-A699-3C07C8A64B5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37" b="3037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35062D-5A08-FD88-F865-FD18878D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has happened on the way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A64F81-159C-DD6C-F5A0-0F7A23161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Licensing model </a:t>
            </a:r>
          </a:p>
          <a:p>
            <a:r>
              <a:rPr lang="en-US" dirty="0"/>
              <a:t>Database size included</a:t>
            </a:r>
          </a:p>
          <a:p>
            <a:r>
              <a:rPr lang="en-US" dirty="0"/>
              <a:t>LS Central got SaaS mature – no DLLs</a:t>
            </a:r>
          </a:p>
          <a:p>
            <a:r>
              <a:rPr lang="en-US" dirty="0"/>
              <a:t>More customers, more stores, more …</a:t>
            </a:r>
          </a:p>
          <a:p>
            <a:endParaRPr lang="en-US" dirty="0"/>
          </a:p>
        </p:txBody>
      </p:sp>
      <p:pic>
        <p:nvPicPr>
          <p:cNvPr id="8" name="!SaaSPic">
            <a:extLst>
              <a:ext uri="{FF2B5EF4-FFF2-40B4-BE49-F238E27FC236}">
                <a16:creationId xmlns:a16="http://schemas.microsoft.com/office/drawing/2014/main" id="{4EEA5815-0ECC-C05C-8CA4-57F304AB6D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6019" y="3771145"/>
            <a:ext cx="6033114" cy="285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07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D5641-A116-9107-2415-054159E1C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The development</a:t>
            </a:r>
            <a:r>
              <a:rPr lang="en-US" baseline="0" dirty="0">
                <a:latin typeface="Segoe UI" panose="020B0502040204020203" pitchFamily="34" charset="0"/>
                <a:cs typeface="Segoe UI" panose="020B0502040204020203" pitchFamily="34" charset="0"/>
              </a:rPr>
              <a:t> of SaaS within LS Retail</a:t>
            </a:r>
            <a:endParaRPr lang="en-US" dirty="0"/>
          </a:p>
        </p:txBody>
      </p:sp>
      <p:graphicFrame>
        <p:nvGraphicFramePr>
          <p:cNvPr id="4" name="!SaaSPic">
            <a:extLst>
              <a:ext uri="{FF2B5EF4-FFF2-40B4-BE49-F238E27FC236}">
                <a16:creationId xmlns:a16="http://schemas.microsoft.com/office/drawing/2014/main" id="{59037E57-DCEF-8C89-3776-6D95B7A7C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646659"/>
              </p:ext>
            </p:extLst>
          </p:nvPr>
        </p:nvGraphicFramePr>
        <p:xfrm>
          <a:off x="119151" y="1373046"/>
          <a:ext cx="11197098" cy="498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504404C5-66F6-33A0-4D77-1AC32AFDA811}"/>
              </a:ext>
            </a:extLst>
          </p:cNvPr>
          <p:cNvSpPr/>
          <p:nvPr/>
        </p:nvSpPr>
        <p:spPr>
          <a:xfrm>
            <a:off x="4724399" y="3696729"/>
            <a:ext cx="1210963" cy="996779"/>
          </a:xfrm>
          <a:prstGeom prst="wedgeRoundRectCallout">
            <a:avLst>
              <a:gd name="adj1" fmla="val -36479"/>
              <a:gd name="adj2" fmla="val 100517"/>
              <a:gd name="adj3" fmla="val 16667"/>
            </a:avLst>
          </a:prstGeom>
          <a:solidFill>
            <a:srgbClr val="328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First LS Central SaaS license sold</a:t>
            </a:r>
          </a:p>
        </p:txBody>
      </p:sp>
    </p:spTree>
    <p:extLst>
      <p:ext uri="{BB962C8B-B14F-4D97-AF65-F5344CB8AC3E}">
        <p14:creationId xmlns:p14="http://schemas.microsoft.com/office/powerpoint/2010/main" val="10969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F359C0C-B16E-03A4-578B-60649A86A4E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9518" r="29518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9EAEA-1499-28F1-8F0E-B73E21EA1B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400 customers</a:t>
            </a:r>
          </a:p>
          <a:p>
            <a:r>
              <a:rPr lang="en-US" dirty="0"/>
              <a:t>All regions – All verticals</a:t>
            </a:r>
          </a:p>
          <a:p>
            <a:r>
              <a:rPr lang="en-US" dirty="0"/>
              <a:t>Customers </a:t>
            </a:r>
          </a:p>
          <a:p>
            <a:pPr lvl="1"/>
            <a:r>
              <a:rPr lang="en-US" dirty="0"/>
              <a:t>with from 1 store to over 100 stores</a:t>
            </a:r>
          </a:p>
          <a:p>
            <a:pPr lvl="1"/>
            <a:r>
              <a:rPr lang="en-US" dirty="0"/>
              <a:t>operating in multiple countries</a:t>
            </a:r>
          </a:p>
          <a:p>
            <a:endParaRPr lang="en-US" dirty="0"/>
          </a:p>
          <a:p>
            <a:r>
              <a:rPr lang="en-US" dirty="0"/>
              <a:t>APAC</a:t>
            </a:r>
          </a:p>
          <a:p>
            <a:pPr lvl="1"/>
            <a:r>
              <a:rPr lang="en-US" dirty="0"/>
              <a:t>Over 200 stores live, over 100 more WIP</a:t>
            </a:r>
          </a:p>
          <a:p>
            <a:pPr lvl="1"/>
            <a:r>
              <a:rPr lang="en-US" dirty="0"/>
              <a:t>Multiple countries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7BF6B4-A216-041C-D9E2-88EB40741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are we now?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33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CD8E33E-46EA-AEA9-B834-E2793BABDA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29FFF4-5ADC-0C1A-469E-C5FC588A5214}"/>
              </a:ext>
            </a:extLst>
          </p:cNvPr>
          <p:cNvSpPr/>
          <p:nvPr/>
        </p:nvSpPr>
        <p:spPr>
          <a:xfrm>
            <a:off x="3608962" y="4625502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C2750B-CA8D-622F-DDDC-B12FF9BAC75D}"/>
              </a:ext>
            </a:extLst>
          </p:cNvPr>
          <p:cNvSpPr/>
          <p:nvPr/>
        </p:nvSpPr>
        <p:spPr>
          <a:xfrm>
            <a:off x="5090809" y="3488987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C6E2DC-3361-713B-5155-92067A209FE2}"/>
              </a:ext>
            </a:extLst>
          </p:cNvPr>
          <p:cNvSpPr/>
          <p:nvPr/>
        </p:nvSpPr>
        <p:spPr>
          <a:xfrm>
            <a:off x="5090810" y="4849238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B736E-A71C-1822-08C8-3E29627BD203}"/>
              </a:ext>
            </a:extLst>
          </p:cNvPr>
          <p:cNvSpPr/>
          <p:nvPr/>
        </p:nvSpPr>
        <p:spPr>
          <a:xfrm>
            <a:off x="8043153" y="5076216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DCB58D-A5F8-B21E-5868-ABD763E57C26}"/>
              </a:ext>
            </a:extLst>
          </p:cNvPr>
          <p:cNvSpPr/>
          <p:nvPr/>
        </p:nvSpPr>
        <p:spPr>
          <a:xfrm>
            <a:off x="6584003" y="4405007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1BBBB4-FAA1-7855-BCDA-C05F9CEAECF9}"/>
              </a:ext>
            </a:extLst>
          </p:cNvPr>
          <p:cNvSpPr/>
          <p:nvPr/>
        </p:nvSpPr>
        <p:spPr>
          <a:xfrm>
            <a:off x="6584003" y="3939700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DD48A0-8206-6814-B5CF-21838001C468}"/>
              </a:ext>
            </a:extLst>
          </p:cNvPr>
          <p:cNvSpPr/>
          <p:nvPr/>
        </p:nvSpPr>
        <p:spPr>
          <a:xfrm>
            <a:off x="2080097" y="3488987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D4E33-0C15-8950-2E59-1421B687BE56}"/>
              </a:ext>
            </a:extLst>
          </p:cNvPr>
          <p:cNvSpPr/>
          <p:nvPr/>
        </p:nvSpPr>
        <p:spPr>
          <a:xfrm>
            <a:off x="8043153" y="3712723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28395-774D-593F-49BE-C9EF762D92C3}"/>
              </a:ext>
            </a:extLst>
          </p:cNvPr>
          <p:cNvSpPr/>
          <p:nvPr/>
        </p:nvSpPr>
        <p:spPr>
          <a:xfrm>
            <a:off x="9239655" y="4160195"/>
            <a:ext cx="1196502" cy="2237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13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6D9E1E36-422C-3843-9C62-47659D8D0D6D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ppt/theme/theme3.xml><?xml version="1.0" encoding="utf-8"?>
<a:theme xmlns:a="http://schemas.openxmlformats.org/drawingml/2006/main" name="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4.xml><?xml version="1.0" encoding="utf-8"?>
<a:theme xmlns:a="http://schemas.openxmlformats.org/drawingml/2006/main" name="Purpl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2D4B312D-4CEB-2644-B7B1-C512B846C447}"/>
    </a:ext>
  </a:extLst>
</a:theme>
</file>

<file path=ppt/theme/theme5.xml><?xml version="1.0" encoding="utf-8"?>
<a:theme xmlns:a="http://schemas.openxmlformats.org/drawingml/2006/main" name="White product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9AC83166-E06D-9544-BDAE-67869E3A9377}"/>
    </a:ext>
  </a:extLst>
</a:theme>
</file>

<file path=ppt/theme/theme6.xml><?xml version="1.0" encoding="utf-8"?>
<a:theme xmlns:a="http://schemas.openxmlformats.org/drawingml/2006/main" name="2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.potx" id="{00290C6B-CEAC-4E35-B5E3-253E46E8D7AA}" vid="{C1EA1FE6-E264-4B42-BE8C-94540E01743F}"/>
    </a:ext>
  </a:extLst>
</a:theme>
</file>

<file path=ppt/theme/theme7.xml><?xml version="1.0" encoding="utf-8"?>
<a:theme xmlns:a="http://schemas.openxmlformats.org/drawingml/2006/main" name="1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F0B5F74A-29CD-C94B-ACE2-881D4DB5C657}"/>
    </a:ext>
  </a:extLst>
</a:theme>
</file>

<file path=ppt/theme/theme8.xml><?xml version="1.0" encoding="utf-8"?>
<a:theme xmlns:a="http://schemas.openxmlformats.org/drawingml/2006/main" name="2_Whit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S Retail PowerPoint template 2022" id="{7FD318B3-6F67-4B47-B4AA-72894C57C009}" vid="{9E497446-19E4-4B63-A40F-2165E261EA28}"/>
    </a:ext>
  </a:extLst>
</a:theme>
</file>

<file path=ppt/theme/theme9.xml><?xml version="1.0" encoding="utf-8"?>
<a:theme xmlns:a="http://schemas.openxmlformats.org/drawingml/2006/main" name="3_Purple slides">
  <a:themeElements>
    <a:clrScheme name="LS Retail theme colours 2022">
      <a:dk1>
        <a:srgbClr val="242C2F"/>
      </a:dk1>
      <a:lt1>
        <a:srgbClr val="FFFFFF"/>
      </a:lt1>
      <a:dk2>
        <a:srgbClr val="0A3C66"/>
      </a:dk2>
      <a:lt2>
        <a:srgbClr val="FFFFFF"/>
      </a:lt2>
      <a:accent1>
        <a:srgbClr val="43B3E6"/>
      </a:accent1>
      <a:accent2>
        <a:srgbClr val="E37D24"/>
      </a:accent2>
      <a:accent3>
        <a:srgbClr val="F05351"/>
      </a:accent3>
      <a:accent4>
        <a:srgbClr val="55BE8C"/>
      </a:accent4>
      <a:accent5>
        <a:srgbClr val="F5BE3C"/>
      </a:accent5>
      <a:accent6>
        <a:srgbClr val="B8C0C2"/>
      </a:accent6>
      <a:hlink>
        <a:srgbClr val="006FFF"/>
      </a:hlink>
      <a:folHlink>
        <a:srgbClr val="8A41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eXion Apac - Template" id="{E6AA0569-C4D7-0E46-B977-B9257159679A}" vid="{A4268F2B-EAE6-CB4A-ABF0-C43F8844E74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778840D0E4448A76F7E32A9FBEAD5" ma:contentTypeVersion="13" ma:contentTypeDescription="Create a new document." ma:contentTypeScope="" ma:versionID="9aca5eb1bfdd2e13153c7ab7c9c59fe1">
  <xsd:schema xmlns:xsd="http://www.w3.org/2001/XMLSchema" xmlns:xs="http://www.w3.org/2001/XMLSchema" xmlns:p="http://schemas.microsoft.com/office/2006/metadata/properties" xmlns:ns2="0ec22545-32f7-47c8-afbd-c0084660662b" xmlns:ns3="a1a525c2-d4eb-46fe-9b09-8f8634d7947d" targetNamespace="http://schemas.microsoft.com/office/2006/metadata/properties" ma:root="true" ma:fieldsID="2fc9f7f1d559baa33c354898c7e47feb" ns2:_="" ns3:_="">
    <xsd:import namespace="0ec22545-32f7-47c8-afbd-c0084660662b"/>
    <xsd:import namespace="a1a525c2-d4eb-46fe-9b09-8f8634d794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22545-32f7-47c8-afbd-c008466066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8b5d8dc-d837-4d45-bdf0-88d0e4b2b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525c2-d4eb-46fe-9b09-8f8634d794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3107078-99da-4c67-8587-993427b28979}" ma:internalName="TaxCatchAll" ma:showField="CatchAllData" ma:web="a1a525c2-d4eb-46fe-9b09-8f8634d794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1a525c2-d4eb-46fe-9b09-8f8634d7947d" xsi:nil="true"/>
    <lcf76f155ced4ddcb4097134ff3c332f xmlns="0ec22545-32f7-47c8-afbd-c0084660662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E4B59A-48D1-4E42-BB53-EDF1FAABA4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22545-32f7-47c8-afbd-c0084660662b"/>
    <ds:schemaRef ds:uri="a1a525c2-d4eb-46fe-9b09-8f8634d794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DAC53-A9DA-42AE-9568-111514231D4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a1a525c2-d4eb-46fe-9b09-8f8634d7947d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0ec22545-32f7-47c8-afbd-c0084660662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FF2B807-A264-48E4-B12E-CB13D82729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1960</TotalTime>
  <Words>410</Words>
  <Application>Microsoft Office PowerPoint</Application>
  <PresentationFormat>Widescreen</PresentationFormat>
  <Paragraphs>100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Segoe UI</vt:lpstr>
      <vt:lpstr>Segoe UI Semibold</vt:lpstr>
      <vt:lpstr>Purple slides</vt:lpstr>
      <vt:lpstr>1_Purple slides</vt:lpstr>
      <vt:lpstr>White slides</vt:lpstr>
      <vt:lpstr>Purple product slides</vt:lpstr>
      <vt:lpstr>White product slides</vt:lpstr>
      <vt:lpstr>2_Purple slides</vt:lpstr>
      <vt:lpstr>1_White slides</vt:lpstr>
      <vt:lpstr>2_White slides</vt:lpstr>
      <vt:lpstr>3_Purple slides</vt:lpstr>
      <vt:lpstr>PowerPoint Presentation</vt:lpstr>
      <vt:lpstr>PowerPoint Presentation</vt:lpstr>
      <vt:lpstr>What is SaaS?</vt:lpstr>
      <vt:lpstr>Who is running my environment?</vt:lpstr>
      <vt:lpstr>When did we start the SaaS journey?</vt:lpstr>
      <vt:lpstr>What has happened on the way</vt:lpstr>
      <vt:lpstr>The development of SaaS within LS Retail</vt:lpstr>
      <vt:lpstr>Where are we now?</vt:lpstr>
      <vt:lpstr>PowerPoint Presentation</vt:lpstr>
      <vt:lpstr>What are we offering</vt:lpstr>
      <vt:lpstr>In case of Outage or Blockers</vt:lpstr>
      <vt:lpstr>Where are we going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variations and where to find them</dc:title>
  <dc:creator>Elias Johann Jonsson</dc:creator>
  <cp:lastModifiedBy>Bjorn Jonsson</cp:lastModifiedBy>
  <cp:revision>6</cp:revision>
  <dcterms:created xsi:type="dcterms:W3CDTF">2022-12-13T13:44:05Z</dcterms:created>
  <dcterms:modified xsi:type="dcterms:W3CDTF">2023-03-08T12:35:25Z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0x01010069F778840D0E4448A76F7E32A9FBEAD5</vt:lpwstr>
  </property>
  <property fmtid="{D5CDD505-2E9C-101B-9397-08002B2CF9AE}" pid="3" name="MediaServiceImageTags">
    <vt:lpwstr/>
  </property>
</Properties>
</file>