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45" r:id="rId6"/>
    <p:sldMasterId id="2147483812" r:id="rId7"/>
    <p:sldMasterId id="2147483828" r:id="rId8"/>
    <p:sldMasterId id="2147483891" r:id="rId9"/>
    <p:sldMasterId id="2147483926" r:id="rId10"/>
    <p:sldMasterId id="2147483943" r:id="rId11"/>
    <p:sldMasterId id="2147483961" r:id="rId12"/>
    <p:sldMasterId id="2147483977" r:id="rId13"/>
  </p:sldMasterIdLst>
  <p:notesMasterIdLst>
    <p:notesMasterId r:id="rId35"/>
  </p:notesMasterIdLst>
  <p:sldIdLst>
    <p:sldId id="2146846026" r:id="rId14"/>
    <p:sldId id="2146845968" r:id="rId15"/>
    <p:sldId id="314" r:id="rId16"/>
    <p:sldId id="2147481531" r:id="rId17"/>
    <p:sldId id="2147481534" r:id="rId18"/>
    <p:sldId id="2147481535" r:id="rId19"/>
    <p:sldId id="2146845955" r:id="rId20"/>
    <p:sldId id="2147481540" r:id="rId21"/>
    <p:sldId id="2147481529" r:id="rId22"/>
    <p:sldId id="2147481537" r:id="rId23"/>
    <p:sldId id="2147481523" r:id="rId24"/>
    <p:sldId id="2147481528" r:id="rId25"/>
    <p:sldId id="2147481547" r:id="rId26"/>
    <p:sldId id="2147481525" r:id="rId27"/>
    <p:sldId id="2147481545" r:id="rId28"/>
    <p:sldId id="2147481543" r:id="rId29"/>
    <p:sldId id="2147481544" r:id="rId30"/>
    <p:sldId id="360" r:id="rId31"/>
    <p:sldId id="2146846022" r:id="rId32"/>
    <p:sldId id="2146846034" r:id="rId33"/>
    <p:sldId id="2146846039" r:id="rId3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C858B8-D5E6-EF80-AE62-0B203ACB1A40}" name="Matthias Matthiasson" initials="MM" userId="246fdcc46933598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63D6"/>
    <a:srgbClr val="361D5C"/>
    <a:srgbClr val="EFBC6E"/>
    <a:srgbClr val="DDDDDD"/>
    <a:srgbClr val="F2A62A"/>
    <a:srgbClr val="F6C36F"/>
    <a:srgbClr val="F7CA81"/>
    <a:srgbClr val="F9D9A5"/>
    <a:srgbClr val="FBE6C5"/>
    <a:srgbClr val="F4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D69CFA-BFEA-4A76-8E8F-4918559E2AEA}" v="4" dt="2025-03-19T15:57:23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78807" autoAdjust="0"/>
  </p:normalViewPr>
  <p:slideViewPr>
    <p:cSldViewPr snapToGrid="0" snapToObjects="1">
      <p:cViewPr varScale="1">
        <p:scale>
          <a:sx n="100" d="100"/>
          <a:sy n="100" d="100"/>
        </p:scale>
        <p:origin x="102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ableStyles" Target="tableStyle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Matthiasson" userId="da5879a5-7ced-44b7-b25c-c3fa19602b52" providerId="ADAL" clId="{0FD69CFA-BFEA-4A76-8E8F-4918559E2AEA}"/>
    <pc:docChg chg="undo custSel modSld">
      <pc:chgData name="Matthias Matthiasson" userId="da5879a5-7ced-44b7-b25c-c3fa19602b52" providerId="ADAL" clId="{0FD69CFA-BFEA-4A76-8E8F-4918559E2AEA}" dt="2025-03-19T15:58:04.455" v="37" actId="114"/>
      <pc:docMkLst>
        <pc:docMk/>
      </pc:docMkLst>
      <pc:sldChg chg="addSp modSp mod">
        <pc:chgData name="Matthias Matthiasson" userId="da5879a5-7ced-44b7-b25c-c3fa19602b52" providerId="ADAL" clId="{0FD69CFA-BFEA-4A76-8E8F-4918559E2AEA}" dt="2025-03-19T15:58:04.455" v="37" actId="114"/>
        <pc:sldMkLst>
          <pc:docMk/>
          <pc:sldMk cId="2926081353" sldId="2146846034"/>
        </pc:sldMkLst>
        <pc:spChg chg="add mod">
          <ac:chgData name="Matthias Matthiasson" userId="da5879a5-7ced-44b7-b25c-c3fa19602b52" providerId="ADAL" clId="{0FD69CFA-BFEA-4A76-8E8F-4918559E2AEA}" dt="2025-03-19T15:58:04.455" v="37" actId="114"/>
          <ac:spMkLst>
            <pc:docMk/>
            <pc:sldMk cId="2926081353" sldId="2146846034"/>
            <ac:spMk id="4" creationId="{2FB17EA2-7DEE-1763-A48C-376FF33BB33C}"/>
          </ac:spMkLst>
        </pc:spChg>
        <pc:picChg chg="add mod">
          <ac:chgData name="Matthias Matthiasson" userId="da5879a5-7ced-44b7-b25c-c3fa19602b52" providerId="ADAL" clId="{0FD69CFA-BFEA-4A76-8E8F-4918559E2AEA}" dt="2025-03-19T15:57:23.531" v="21" actId="1076"/>
          <ac:picMkLst>
            <pc:docMk/>
            <pc:sldMk cId="2926081353" sldId="2146846034"/>
            <ac:picMk id="3" creationId="{8DB3EA5A-28CC-1A31-7FF8-D18D7048E0E6}"/>
          </ac:picMkLst>
        </pc:picChg>
      </pc:sldChg>
    </pc:docChg>
  </pc:docChgLst>
  <pc:docChgLst>
    <pc:chgData name="Matthias Matthiasson" userId="246fdcc469335985" providerId="LiveId" clId="{B200E74F-EC8B-465C-A3D6-5277DF0B83C0}"/>
    <pc:docChg chg="undo custSel delSld modSld">
      <pc:chgData name="Matthias Matthiasson" userId="246fdcc469335985" providerId="LiveId" clId="{B200E74F-EC8B-465C-A3D6-5277DF0B83C0}" dt="2025-03-18T16:35:56.317" v="250" actId="478"/>
      <pc:docMkLst>
        <pc:docMk/>
      </pc:docMkLst>
      <pc:sldChg chg="addSp delSp mod modShow">
        <pc:chgData name="Matthias Matthiasson" userId="246fdcc469335985" providerId="LiveId" clId="{B200E74F-EC8B-465C-A3D6-5277DF0B83C0}" dt="2025-03-18T09:39:31.999" v="17" actId="729"/>
        <pc:sldMkLst>
          <pc:docMk/>
          <pc:sldMk cId="4104469671" sldId="314"/>
        </pc:sldMkLst>
      </pc:sldChg>
      <pc:sldChg chg="modSp mod">
        <pc:chgData name="Matthias Matthiasson" userId="246fdcc469335985" providerId="LiveId" clId="{B200E74F-EC8B-465C-A3D6-5277DF0B83C0}" dt="2025-03-18T15:11:16.694" v="115" actId="2711"/>
        <pc:sldMkLst>
          <pc:docMk/>
          <pc:sldMk cId="4097937333" sldId="360"/>
        </pc:sldMkLst>
        <pc:spChg chg="mod">
          <ac:chgData name="Matthias Matthiasson" userId="246fdcc469335985" providerId="LiveId" clId="{B200E74F-EC8B-465C-A3D6-5277DF0B83C0}" dt="2025-03-18T15:11:16.694" v="115" actId="2711"/>
          <ac:spMkLst>
            <pc:docMk/>
            <pc:sldMk cId="4097937333" sldId="360"/>
            <ac:spMk id="3" creationId="{AED0521F-8C11-DACB-4F6F-C909D2F5DB76}"/>
          </ac:spMkLst>
        </pc:spChg>
      </pc:sldChg>
      <pc:sldChg chg="modNotesTx">
        <pc:chgData name="Matthias Matthiasson" userId="246fdcc469335985" providerId="LiveId" clId="{B200E74F-EC8B-465C-A3D6-5277DF0B83C0}" dt="2025-03-18T09:35:18.872" v="12" actId="6549"/>
        <pc:sldMkLst>
          <pc:docMk/>
          <pc:sldMk cId="144455018" sldId="2146845955"/>
        </pc:sldMkLst>
      </pc:sldChg>
      <pc:sldChg chg="modSp mod modAnim">
        <pc:chgData name="Matthias Matthiasson" userId="246fdcc469335985" providerId="LiveId" clId="{B200E74F-EC8B-465C-A3D6-5277DF0B83C0}" dt="2025-03-18T16:00:20.544" v="162"/>
        <pc:sldMkLst>
          <pc:docMk/>
          <pc:sldMk cId="4088518331" sldId="2146846022"/>
        </pc:sldMkLst>
        <pc:spChg chg="mod">
          <ac:chgData name="Matthias Matthiasson" userId="246fdcc469335985" providerId="LiveId" clId="{B200E74F-EC8B-465C-A3D6-5277DF0B83C0}" dt="2025-03-18T15:11:58.883" v="118" actId="20577"/>
          <ac:spMkLst>
            <pc:docMk/>
            <pc:sldMk cId="4088518331" sldId="2146846022"/>
            <ac:spMk id="2" creationId="{8BC481B6-FB22-3E93-4395-A9A7FC05B137}"/>
          </ac:spMkLst>
        </pc:spChg>
      </pc:sldChg>
      <pc:sldChg chg="modSp mod">
        <pc:chgData name="Matthias Matthiasson" userId="246fdcc469335985" providerId="LiveId" clId="{B200E74F-EC8B-465C-A3D6-5277DF0B83C0}" dt="2025-03-18T15:07:03.178" v="93" actId="2711"/>
        <pc:sldMkLst>
          <pc:docMk/>
          <pc:sldMk cId="3575491680" sldId="2147481523"/>
        </pc:sldMkLst>
        <pc:spChg chg="mod">
          <ac:chgData name="Matthias Matthiasson" userId="246fdcc469335985" providerId="LiveId" clId="{B200E74F-EC8B-465C-A3D6-5277DF0B83C0}" dt="2025-03-18T15:07:03.178" v="93" actId="2711"/>
          <ac:spMkLst>
            <pc:docMk/>
            <pc:sldMk cId="3575491680" sldId="2147481523"/>
            <ac:spMk id="2" creationId="{20A6B7E6-D51D-A6BD-921A-E8EE809832AD}"/>
          </ac:spMkLst>
        </pc:spChg>
      </pc:sldChg>
      <pc:sldChg chg="modSp">
        <pc:chgData name="Matthias Matthiasson" userId="246fdcc469335985" providerId="LiveId" clId="{B200E74F-EC8B-465C-A3D6-5277DF0B83C0}" dt="2025-03-18T15:07:55.502" v="99" actId="2711"/>
        <pc:sldMkLst>
          <pc:docMk/>
          <pc:sldMk cId="3863573457" sldId="2147481525"/>
        </pc:sldMkLst>
        <pc:spChg chg="mod">
          <ac:chgData name="Matthias Matthiasson" userId="246fdcc469335985" providerId="LiveId" clId="{B200E74F-EC8B-465C-A3D6-5277DF0B83C0}" dt="2025-03-18T15:07:55.502" v="99" actId="2711"/>
          <ac:spMkLst>
            <pc:docMk/>
            <pc:sldMk cId="3863573457" sldId="2147481525"/>
            <ac:spMk id="2" creationId="{1189B98B-CAE1-CB1F-13CA-79585AA40251}"/>
          </ac:spMkLst>
        </pc:spChg>
      </pc:sldChg>
      <pc:sldChg chg="delSp modSp mod delAnim">
        <pc:chgData name="Matthias Matthiasson" userId="246fdcc469335985" providerId="LiveId" clId="{B200E74F-EC8B-465C-A3D6-5277DF0B83C0}" dt="2025-03-18T16:35:56.317" v="250" actId="478"/>
        <pc:sldMkLst>
          <pc:docMk/>
          <pc:sldMk cId="3123883365" sldId="2147481528"/>
        </pc:sldMkLst>
        <pc:spChg chg="ord">
          <ac:chgData name="Matthias Matthiasson" userId="246fdcc469335985" providerId="LiveId" clId="{B200E74F-EC8B-465C-A3D6-5277DF0B83C0}" dt="2025-03-18T13:39:47.661" v="19" actId="166"/>
          <ac:spMkLst>
            <pc:docMk/>
            <pc:sldMk cId="3123883365" sldId="2147481528"/>
            <ac:spMk id="6" creationId="{BCD4C12E-2D90-70BB-495C-5C90EDD45C23}"/>
          </ac:spMkLst>
        </pc:spChg>
        <pc:spChg chg="ord">
          <ac:chgData name="Matthias Matthiasson" userId="246fdcc469335985" providerId="LiveId" clId="{B200E74F-EC8B-465C-A3D6-5277DF0B83C0}" dt="2025-03-18T13:39:37.732" v="18" actId="166"/>
          <ac:spMkLst>
            <pc:docMk/>
            <pc:sldMk cId="3123883365" sldId="2147481528"/>
            <ac:spMk id="9" creationId="{69B33C9D-3BB8-D4D3-86E0-C69705F917B4}"/>
          </ac:spMkLst>
        </pc:spChg>
      </pc:sldChg>
      <pc:sldChg chg="modSp mod modNotesTx">
        <pc:chgData name="Matthias Matthiasson" userId="246fdcc469335985" providerId="LiveId" clId="{B200E74F-EC8B-465C-A3D6-5277DF0B83C0}" dt="2025-03-18T13:51:41.936" v="44" actId="1038"/>
        <pc:sldMkLst>
          <pc:docMk/>
          <pc:sldMk cId="1548945847" sldId="2147481529"/>
        </pc:sldMkLst>
        <pc:spChg chg="mod">
          <ac:chgData name="Matthias Matthiasson" userId="246fdcc469335985" providerId="LiveId" clId="{B200E74F-EC8B-465C-A3D6-5277DF0B83C0}" dt="2025-03-18T13:51:41.936" v="44" actId="1038"/>
          <ac:spMkLst>
            <pc:docMk/>
            <pc:sldMk cId="1548945847" sldId="2147481529"/>
            <ac:spMk id="4" creationId="{537EC60E-97E3-7BC4-7530-0C9FFD3AFC58}"/>
          </ac:spMkLst>
        </pc:spChg>
      </pc:sldChg>
      <pc:sldChg chg="modSp">
        <pc:chgData name="Matthias Matthiasson" userId="246fdcc469335985" providerId="LiveId" clId="{B200E74F-EC8B-465C-A3D6-5277DF0B83C0}" dt="2025-03-18T16:04:57.825" v="167"/>
        <pc:sldMkLst>
          <pc:docMk/>
          <pc:sldMk cId="1208631459" sldId="2147481531"/>
        </pc:sldMkLst>
        <pc:spChg chg="mod">
          <ac:chgData name="Matthias Matthiasson" userId="246fdcc469335985" providerId="LiveId" clId="{B200E74F-EC8B-465C-A3D6-5277DF0B83C0}" dt="2025-03-18T16:04:57.825" v="167"/>
          <ac:spMkLst>
            <pc:docMk/>
            <pc:sldMk cId="1208631459" sldId="2147481531"/>
            <ac:spMk id="3" creationId="{8CB81360-3C88-DF2E-0746-C3DD3F76846F}"/>
          </ac:spMkLst>
        </pc:spChg>
      </pc:sldChg>
      <pc:sldChg chg="modSp">
        <pc:chgData name="Matthias Matthiasson" userId="246fdcc469335985" providerId="LiveId" clId="{B200E74F-EC8B-465C-A3D6-5277DF0B83C0}" dt="2025-03-18T16:17:56.956" v="243" actId="20577"/>
        <pc:sldMkLst>
          <pc:docMk/>
          <pc:sldMk cId="3471927451" sldId="2147481534"/>
        </pc:sldMkLst>
        <pc:spChg chg="mod">
          <ac:chgData name="Matthias Matthiasson" userId="246fdcc469335985" providerId="LiveId" clId="{B200E74F-EC8B-465C-A3D6-5277DF0B83C0}" dt="2025-03-18T16:17:56.956" v="243" actId="20577"/>
          <ac:spMkLst>
            <pc:docMk/>
            <pc:sldMk cId="3471927451" sldId="2147481534"/>
            <ac:spMk id="3" creationId="{D872ECA5-6AF6-41C1-1AC7-B3E627848DE7}"/>
          </ac:spMkLst>
        </pc:spChg>
      </pc:sldChg>
      <pc:sldChg chg="modSp mod modAnim">
        <pc:chgData name="Matthias Matthiasson" userId="246fdcc469335985" providerId="LiveId" clId="{B200E74F-EC8B-465C-A3D6-5277DF0B83C0}" dt="2025-03-18T16:17:19.486" v="222"/>
        <pc:sldMkLst>
          <pc:docMk/>
          <pc:sldMk cId="3405213063" sldId="2147481535"/>
        </pc:sldMkLst>
        <pc:spChg chg="mod">
          <ac:chgData name="Matthias Matthiasson" userId="246fdcc469335985" providerId="LiveId" clId="{B200E74F-EC8B-465C-A3D6-5277DF0B83C0}" dt="2025-03-18T16:15:20.607" v="220" actId="14100"/>
          <ac:spMkLst>
            <pc:docMk/>
            <pc:sldMk cId="3405213063" sldId="2147481535"/>
            <ac:spMk id="3" creationId="{32027766-A18B-85BC-8B27-5086843071DB}"/>
          </ac:spMkLst>
        </pc:spChg>
      </pc:sldChg>
      <pc:sldChg chg="modSp">
        <pc:chgData name="Matthias Matthiasson" userId="246fdcc469335985" providerId="LiveId" clId="{B200E74F-EC8B-465C-A3D6-5277DF0B83C0}" dt="2025-03-18T15:06:53.166" v="92" actId="2711"/>
        <pc:sldMkLst>
          <pc:docMk/>
          <pc:sldMk cId="619582339" sldId="2147481537"/>
        </pc:sldMkLst>
        <pc:spChg chg="mod">
          <ac:chgData name="Matthias Matthiasson" userId="246fdcc469335985" providerId="LiveId" clId="{B200E74F-EC8B-465C-A3D6-5277DF0B83C0}" dt="2025-03-18T15:06:53.166" v="92" actId="2711"/>
          <ac:spMkLst>
            <pc:docMk/>
            <pc:sldMk cId="619582339" sldId="2147481537"/>
            <ac:spMk id="2" creationId="{A9D68B6E-256A-2F69-79BC-71A70B4F5410}"/>
          </ac:spMkLst>
        </pc:spChg>
      </pc:sldChg>
      <pc:sldChg chg="modSp">
        <pc:chgData name="Matthias Matthiasson" userId="246fdcc469335985" providerId="LiveId" clId="{B200E74F-EC8B-465C-A3D6-5277DF0B83C0}" dt="2025-03-18T16:07:32.442" v="176" actId="113"/>
        <pc:sldMkLst>
          <pc:docMk/>
          <pc:sldMk cId="1786181125" sldId="2147481540"/>
        </pc:sldMkLst>
        <pc:spChg chg="mod">
          <ac:chgData name="Matthias Matthiasson" userId="246fdcc469335985" providerId="LiveId" clId="{B200E74F-EC8B-465C-A3D6-5277DF0B83C0}" dt="2025-03-18T16:07:32.442" v="176" actId="113"/>
          <ac:spMkLst>
            <pc:docMk/>
            <pc:sldMk cId="1786181125" sldId="2147481540"/>
            <ac:spMk id="2" creationId="{7F2BF0F1-63FF-D587-95A9-E293DF07E0F6}"/>
          </ac:spMkLst>
        </pc:spChg>
      </pc:sldChg>
      <pc:sldChg chg="modSp">
        <pc:chgData name="Matthias Matthiasson" userId="246fdcc469335985" providerId="LiveId" clId="{B200E74F-EC8B-465C-A3D6-5277DF0B83C0}" dt="2025-03-18T15:10:38.363" v="113" actId="2711"/>
        <pc:sldMkLst>
          <pc:docMk/>
          <pc:sldMk cId="779299462" sldId="2147481543"/>
        </pc:sldMkLst>
        <pc:spChg chg="mod">
          <ac:chgData name="Matthias Matthiasson" userId="246fdcc469335985" providerId="LiveId" clId="{B200E74F-EC8B-465C-A3D6-5277DF0B83C0}" dt="2025-03-18T15:10:38.363" v="113" actId="2711"/>
          <ac:spMkLst>
            <pc:docMk/>
            <pc:sldMk cId="779299462" sldId="2147481543"/>
            <ac:spMk id="2" creationId="{5D73C728-1C6B-85BA-9412-02AF1F2E4865}"/>
          </ac:spMkLst>
        </pc:spChg>
        <pc:spChg chg="mod">
          <ac:chgData name="Matthias Matthiasson" userId="246fdcc469335985" providerId="LiveId" clId="{B200E74F-EC8B-465C-A3D6-5277DF0B83C0}" dt="2025-03-18T15:09:55.428" v="110" actId="2711"/>
          <ac:spMkLst>
            <pc:docMk/>
            <pc:sldMk cId="779299462" sldId="2147481543"/>
            <ac:spMk id="4" creationId="{78AB9E8E-F043-784D-50DD-675573E4FC56}"/>
          </ac:spMkLst>
        </pc:spChg>
      </pc:sldChg>
      <pc:sldChg chg="addSp delSp modSp mod">
        <pc:chgData name="Matthias Matthiasson" userId="246fdcc469335985" providerId="LiveId" clId="{B200E74F-EC8B-465C-A3D6-5277DF0B83C0}" dt="2025-03-18T16:34:08.877" v="249" actId="108"/>
        <pc:sldMkLst>
          <pc:docMk/>
          <pc:sldMk cId="1697982835" sldId="2147481544"/>
        </pc:sldMkLst>
        <pc:spChg chg="mod">
          <ac:chgData name="Matthias Matthiasson" userId="246fdcc469335985" providerId="LiveId" clId="{B200E74F-EC8B-465C-A3D6-5277DF0B83C0}" dt="2025-03-18T16:34:08.877" v="249" actId="108"/>
          <ac:spMkLst>
            <pc:docMk/>
            <pc:sldMk cId="1697982835" sldId="2147481544"/>
            <ac:spMk id="2" creationId="{474ED3C4-AD16-84DD-36B3-828D45906E45}"/>
          </ac:spMkLst>
        </pc:spChg>
        <pc:picChg chg="add mod">
          <ac:chgData name="Matthias Matthiasson" userId="246fdcc469335985" providerId="LiveId" clId="{B200E74F-EC8B-465C-A3D6-5277DF0B83C0}" dt="2025-03-18T13:57:14.531" v="48" actId="1076"/>
          <ac:picMkLst>
            <pc:docMk/>
            <pc:sldMk cId="1697982835" sldId="2147481544"/>
            <ac:picMk id="5" creationId="{D49A060D-3E78-4A59-36C6-19F4E7BD6412}"/>
          </ac:picMkLst>
        </pc:picChg>
        <pc:picChg chg="mod">
          <ac:chgData name="Matthias Matthiasson" userId="246fdcc469335985" providerId="LiveId" clId="{B200E74F-EC8B-465C-A3D6-5277DF0B83C0}" dt="2025-03-18T13:56:59.752" v="46" actId="1076"/>
          <ac:picMkLst>
            <pc:docMk/>
            <pc:sldMk cId="1697982835" sldId="2147481544"/>
            <ac:picMk id="6" creationId="{382B7EA1-D8C2-05A7-84FB-740B7DB0D19C}"/>
          </ac:picMkLst>
        </pc:picChg>
      </pc:sldChg>
      <pc:sldChg chg="modSp mod">
        <pc:chgData name="Matthias Matthiasson" userId="246fdcc469335985" providerId="LiveId" clId="{B200E74F-EC8B-465C-A3D6-5277DF0B83C0}" dt="2025-03-18T15:55:34.522" v="161" actId="20577"/>
        <pc:sldMkLst>
          <pc:docMk/>
          <pc:sldMk cId="4179073670" sldId="2147481545"/>
        </pc:sldMkLst>
        <pc:spChg chg="mod">
          <ac:chgData name="Matthias Matthiasson" userId="246fdcc469335985" providerId="LiveId" clId="{B200E74F-EC8B-465C-A3D6-5277DF0B83C0}" dt="2025-03-18T15:08:31.631" v="102" actId="2711"/>
          <ac:spMkLst>
            <pc:docMk/>
            <pc:sldMk cId="4179073670" sldId="2147481545"/>
            <ac:spMk id="2" creationId="{70DB364F-08CD-251B-6FE3-BA6B04A501E8}"/>
          </ac:spMkLst>
        </pc:spChg>
        <pc:spChg chg="mod">
          <ac:chgData name="Matthias Matthiasson" userId="246fdcc469335985" providerId="LiveId" clId="{B200E74F-EC8B-465C-A3D6-5277DF0B83C0}" dt="2025-03-18T15:55:34.522" v="161" actId="20577"/>
          <ac:spMkLst>
            <pc:docMk/>
            <pc:sldMk cId="4179073670" sldId="2147481545"/>
            <ac:spMk id="3" creationId="{8A54DB75-5D10-FBA2-623E-685609991242}"/>
          </ac:spMkLst>
        </pc:spChg>
        <pc:spChg chg="mod">
          <ac:chgData name="Matthias Matthiasson" userId="246fdcc469335985" providerId="LiveId" clId="{B200E74F-EC8B-465C-A3D6-5277DF0B83C0}" dt="2025-03-18T15:08:48.211" v="104" actId="2711"/>
          <ac:spMkLst>
            <pc:docMk/>
            <pc:sldMk cId="4179073670" sldId="2147481545"/>
            <ac:spMk id="4" creationId="{935D2076-47B4-86E0-5AB9-766771D2BCA0}"/>
          </ac:spMkLst>
        </pc:spChg>
      </pc:sldChg>
      <pc:sldChg chg="del mod modShow">
        <pc:chgData name="Matthias Matthiasson" userId="246fdcc469335985" providerId="LiveId" clId="{B200E74F-EC8B-465C-A3D6-5277DF0B83C0}" dt="2025-03-18T09:39:27.913" v="16" actId="729"/>
        <pc:sldMkLst>
          <pc:docMk/>
          <pc:sldMk cId="1430298041" sldId="2147481546"/>
        </pc:sldMkLst>
      </pc:sldChg>
    </pc:docChg>
  </pc:docChgLst>
  <pc:docChgLst>
    <pc:chgData name="Matthias Matthiasson" userId="246fdcc469335985" providerId="LiveId" clId="{DD1EF104-149F-4ECA-9D67-5DF7C121E200}"/>
    <pc:docChg chg="modSld">
      <pc:chgData name="Matthias Matthiasson" userId="246fdcc469335985" providerId="LiveId" clId="{DD1EF104-149F-4ECA-9D67-5DF7C121E200}" dt="2025-03-18T16:51:18.858" v="48" actId="20577"/>
      <pc:docMkLst>
        <pc:docMk/>
      </pc:docMkLst>
      <pc:sldChg chg="modSp">
        <pc:chgData name="Matthias Matthiasson" userId="246fdcc469335985" providerId="LiveId" clId="{DD1EF104-149F-4ECA-9D67-5DF7C121E200}" dt="2025-03-18T16:51:18.858" v="48" actId="20577"/>
        <pc:sldMkLst>
          <pc:docMk/>
          <pc:sldMk cId="1786181125" sldId="2147481540"/>
        </pc:sldMkLst>
        <pc:spChg chg="mod">
          <ac:chgData name="Matthias Matthiasson" userId="246fdcc469335985" providerId="LiveId" clId="{DD1EF104-149F-4ECA-9D67-5DF7C121E200}" dt="2025-03-18T16:51:18.858" v="48" actId="20577"/>
          <ac:spMkLst>
            <pc:docMk/>
            <pc:sldMk cId="1786181125" sldId="2147481540"/>
            <ac:spMk id="2" creationId="{7F2BF0F1-63FF-D587-95A9-E293DF07E0F6}"/>
          </ac:spMkLst>
        </pc:spChg>
      </pc:sldChg>
    </pc:docChg>
  </pc:docChgLst>
  <pc:docChgLst>
    <pc:chgData name="Bjorn Jonsson" userId="0ba677ab-dff8-4d69-911d-adef4ed2de49" providerId="ADAL" clId="{BFF940B7-B687-4E39-B7AA-41334087B929}"/>
    <pc:docChg chg="delSld">
      <pc:chgData name="Bjorn Jonsson" userId="0ba677ab-dff8-4d69-911d-adef4ed2de49" providerId="ADAL" clId="{BFF940B7-B687-4E39-B7AA-41334087B929}" dt="2025-03-20T00:53:08.575" v="0" actId="47"/>
      <pc:docMkLst>
        <pc:docMk/>
      </pc:docMkLst>
      <pc:sldChg chg="del">
        <pc:chgData name="Bjorn Jonsson" userId="0ba677ab-dff8-4d69-911d-adef4ed2de49" providerId="ADAL" clId="{BFF940B7-B687-4E39-B7AA-41334087B929}" dt="2025-03-20T00:53:08.575" v="0" actId="47"/>
        <pc:sldMkLst>
          <pc:docMk/>
          <pc:sldMk cId="1430298041" sldId="214748154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08T19:19:15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48 7234 0 0,'-8'-12'189'0'0,"-5"-10"-90"0"0,12 21-98 0 0,1 0 0 0 0,-1 0 1 0 0,0-1-1 0 0,0 1 0 0 0,-1 0 1 0 0,1 0-1 0 0,0 1 0 0 0,0-1 1 0 0,0 0-1 0 0,-1 0 0 0 0,1 0 1 0 0,0 1-1 0 0,-2-1 0 0 0,2 1-1 0 0,1-1 0 0 0,0 1 0 0 0,0 0 0 0 0,-1 0 0 0 0,1 0 0 0 0,0 0 0 0 0,0 0-1 0 0,-1 0 1 0 0,1 0 0 0 0,0 0 0 0 0,0 0 0 0 0,-1 0 0 0 0,1 0 0 0 0,0 1 0 0 0,0-1 0 0 0,-1 0-1 0 0,1 0 1 0 0,0 0 0 0 0,0 0 0 0 0,-1 0 0 0 0,1 0 0 0 0,0 0 0 0 0,0 1 0 0 0,0-1 0 0 0,-1 0 0 0 0,1 0-1 0 0,0 0 1 0 0,0 1 0 0 0,0-1 0 0 0,0 0 0 0 0,-1 1 0 0 0,-1 9-181 0 0,3-7-110 0 0,-1 0-1 0 0,0 0 1 0 0,1 0-1 0 0,0 0 0 0 0,1 4 1 0 0,2 5-1939 0 0,-2-7 909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03/19/2025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591EF-F4CA-41C5-A7CB-B48100C319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49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332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E1B99-75CB-0C80-43E9-CD79AC4B6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FD6BB7-4F14-8526-40EE-737C9CFE2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FEB144-C46B-11DC-0A5C-41D7023A4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E8737-0FB4-A383-FAE1-1A93ABB15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33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2.png"/><Relationship Id="rId5" Type="http://schemas.openxmlformats.org/officeDocument/2006/relationships/image" Target="../media/image55.svg"/><Relationship Id="rId4" Type="http://schemas.openxmlformats.org/officeDocument/2006/relationships/image" Target="../media/image40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066855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3273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0043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5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85361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39844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76164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397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18059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113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87800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253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02575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8648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71304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5151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69284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0206877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329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0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9620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408635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215205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428884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96330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594218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042693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43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678966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52798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108089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428643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958790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3178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085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842768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226110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11511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519922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834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88412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923342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581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61547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72138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671217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019638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68488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37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87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81061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67337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0329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196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847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561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25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0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229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005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543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94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045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3109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3682232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07676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6904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3217142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5042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981332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511763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280692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24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227812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255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668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1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84753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68222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680954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259797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170672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85743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152353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160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1255187"/>
            <a:ext cx="4133416" cy="4925873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1405720"/>
            <a:ext cx="3514123" cy="458059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116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5075296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469125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4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529745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020896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125311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47849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636928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1296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6761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115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057864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07290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 dirty="0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452208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530710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97714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594954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317413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24489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7868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760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912988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7165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5277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34.xml"/><Relationship Id="rId16" Type="http://schemas.openxmlformats.org/officeDocument/2006/relationships/theme" Target="../theme/theme10.xml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5.sv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15.sv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image" Target="../media/image17.svg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17.svg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5.sv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19.xml"/><Relationship Id="rId16" Type="http://schemas.openxmlformats.org/officeDocument/2006/relationships/theme" Target="../theme/theme9.xml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3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1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0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6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5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learn.microsoft.com/en-us/dynamics365/business-central/dev-itpro/developer/devenv-performance-toolkit" TargetMode="External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mailto:SaaSResourcePage@lsretail.com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portal.lsretail.com/products/ls-central/saas-resources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267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D68B6E-256A-2F69-79BC-71A70B4F54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8"/>
            <a:ext cx="5972586" cy="4917960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Online POS</a:t>
            </a:r>
          </a:p>
          <a:p>
            <a:pPr lvl="1"/>
            <a:r>
              <a:rPr lang="en-US" sz="2800" dirty="0">
                <a:latin typeface="+mj-lt"/>
              </a:rPr>
              <a:t>Can SaaS handle </a:t>
            </a:r>
            <a:r>
              <a:rPr lang="en-US" sz="2800" b="1" dirty="0">
                <a:latin typeface="Aptos" panose="020B0004020202020204" pitchFamily="34" charset="0"/>
              </a:rPr>
              <a:t>X number of Online POS</a:t>
            </a:r>
            <a:r>
              <a:rPr lang="en-US" sz="2800" dirty="0">
                <a:latin typeface="Aptos" panose="020B0004020202020204" pitchFamily="34" charset="0"/>
              </a:rPr>
              <a:t>?</a:t>
            </a:r>
          </a:p>
          <a:p>
            <a:pPr lvl="1"/>
            <a:endParaRPr lang="en-US" sz="1000" dirty="0">
              <a:latin typeface="Aptos" panose="020B0004020202020204" pitchFamily="34" charset="0"/>
            </a:endParaRPr>
          </a:p>
          <a:p>
            <a:pPr lvl="1"/>
            <a:r>
              <a:rPr lang="en-US" sz="2800" dirty="0">
                <a:latin typeface="+mj-lt"/>
              </a:rPr>
              <a:t>Retail </a:t>
            </a:r>
          </a:p>
          <a:p>
            <a:pPr lvl="1"/>
            <a:r>
              <a:rPr lang="en-US" sz="2800" dirty="0">
                <a:latin typeface="+mj-lt"/>
              </a:rPr>
              <a:t>Hospitality</a:t>
            </a:r>
            <a:br>
              <a:rPr lang="en-US" sz="2800" dirty="0">
                <a:latin typeface="Aptos" panose="020B0004020202020204" pitchFamily="34" charset="0"/>
              </a:rPr>
            </a:br>
            <a:endParaRPr lang="en-US" sz="1600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+mj-lt"/>
              </a:rPr>
              <a:t>Should we rather install </a:t>
            </a:r>
            <a:br>
              <a:rPr lang="en-US" sz="2800" dirty="0">
                <a:latin typeface="Aptos" panose="020B0004020202020204" pitchFamily="34" charset="0"/>
              </a:rPr>
            </a:br>
            <a:r>
              <a:rPr lang="en-US" sz="2800" b="1" dirty="0">
                <a:latin typeface="Aptos" panose="020B0004020202020204" pitchFamily="34" charset="0"/>
              </a:rPr>
              <a:t>Offline POS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431736-B190-ABEC-3E48-300EFC07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Online POS vs Offline POS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947A79C-5670-EE91-A4E7-EDDE78E9D37A}"/>
              </a:ext>
            </a:extLst>
          </p:cNvPr>
          <p:cNvSpPr/>
          <p:nvPr/>
        </p:nvSpPr>
        <p:spPr>
          <a:xfrm>
            <a:off x="7385531" y="1487314"/>
            <a:ext cx="3832802" cy="2235666"/>
          </a:xfrm>
          <a:prstGeom prst="cloud">
            <a:avLst/>
          </a:prstGeom>
          <a:solidFill>
            <a:schemeClr val="bg1"/>
          </a:solidFill>
          <a:ln w="28575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1268B-DA45-6C32-7755-E90E893F0EC4}"/>
              </a:ext>
            </a:extLst>
          </p:cNvPr>
          <p:cNvSpPr/>
          <p:nvPr/>
        </p:nvSpPr>
        <p:spPr>
          <a:xfrm>
            <a:off x="8111111" y="2170886"/>
            <a:ext cx="1097852" cy="981212"/>
          </a:xfrm>
          <a:prstGeom prst="rect">
            <a:avLst/>
          </a:prstGeom>
          <a:noFill/>
          <a:ln w="190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8A715-CE14-E340-F093-EE9DC85C0662}"/>
              </a:ext>
            </a:extLst>
          </p:cNvPr>
          <p:cNvSpPr txBox="1"/>
          <p:nvPr/>
        </p:nvSpPr>
        <p:spPr>
          <a:xfrm>
            <a:off x="8111111" y="2314973"/>
            <a:ext cx="10978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BC 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6D693-9BDC-7302-02D6-D16C20F7267C}"/>
              </a:ext>
            </a:extLst>
          </p:cNvPr>
          <p:cNvSpPr txBox="1"/>
          <p:nvPr/>
        </p:nvSpPr>
        <p:spPr>
          <a:xfrm>
            <a:off x="10116440" y="1672409"/>
            <a:ext cx="76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Azure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7A4C82-B795-A825-C045-B381CFF424E8}"/>
              </a:ext>
            </a:extLst>
          </p:cNvPr>
          <p:cNvSpPr txBox="1"/>
          <p:nvPr/>
        </p:nvSpPr>
        <p:spPr>
          <a:xfrm>
            <a:off x="7365295" y="1915008"/>
            <a:ext cx="3187510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BC SaaS</a:t>
            </a:r>
          </a:p>
        </p:txBody>
      </p:sp>
      <p:pic>
        <p:nvPicPr>
          <p:cNvPr id="10" name="Graphic 9" descr="Monitor with solid fill">
            <a:extLst>
              <a:ext uri="{FF2B5EF4-FFF2-40B4-BE49-F238E27FC236}">
                <a16:creationId xmlns:a16="http://schemas.microsoft.com/office/drawing/2014/main" id="{6D0A5054-F2BF-8688-A1F4-1719CBBED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9569" y="4699556"/>
            <a:ext cx="519563" cy="519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C8EE3D-01DB-733A-B6BD-E4A99C404106}"/>
              </a:ext>
            </a:extLst>
          </p:cNvPr>
          <p:cNvSpPr txBox="1"/>
          <p:nvPr/>
        </p:nvSpPr>
        <p:spPr>
          <a:xfrm>
            <a:off x="10214462" y="5128881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051981-8891-61AA-DC93-534B4FE59F2F}"/>
              </a:ext>
            </a:extLst>
          </p:cNvPr>
          <p:cNvGrpSpPr/>
          <p:nvPr/>
        </p:nvGrpSpPr>
        <p:grpSpPr>
          <a:xfrm>
            <a:off x="9778746" y="5055393"/>
            <a:ext cx="514121" cy="512686"/>
            <a:chOff x="3334060" y="5515751"/>
            <a:chExt cx="514121" cy="51268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FB0726D-464E-ABB7-95B0-EDC4900E3B7F}"/>
                </a:ext>
              </a:extLst>
            </p:cNvPr>
            <p:cNvGrpSpPr/>
            <p:nvPr/>
          </p:nvGrpSpPr>
          <p:grpSpPr>
            <a:xfrm>
              <a:off x="3334060" y="5515758"/>
              <a:ext cx="459729" cy="512679"/>
              <a:chOff x="6422433" y="5193905"/>
              <a:chExt cx="688887" cy="65551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135DB1A-3AEE-203B-ADFB-5A6797A30C70}"/>
                  </a:ext>
                </a:extLst>
              </p:cNvPr>
              <p:cNvSpPr/>
              <p:nvPr/>
            </p:nvSpPr>
            <p:spPr>
              <a:xfrm>
                <a:off x="6625346" y="5193905"/>
                <a:ext cx="363937" cy="289145"/>
              </a:xfrm>
              <a:prstGeom prst="rect">
                <a:avLst/>
              </a:prstGeom>
              <a:noFill/>
              <a:ln w="1905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399DEEF-1B03-C37F-7866-DF1C73A984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6000" y="5258813"/>
                <a:ext cx="242454" cy="0"/>
              </a:xfrm>
              <a:prstGeom prst="line">
                <a:avLst/>
              </a:prstGeom>
              <a:ln w="19050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B60701A-35FF-CDAC-5593-9F155D4FA7E0}"/>
                  </a:ext>
                </a:extLst>
              </p:cNvPr>
              <p:cNvSpPr txBox="1"/>
              <p:nvPr/>
            </p:nvSpPr>
            <p:spPr>
              <a:xfrm>
                <a:off x="6422433" y="5475572"/>
                <a:ext cx="688887" cy="37385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Segoe UI" panose="020B0502040204020203" pitchFamily="34" charset="0"/>
                  </a:rPr>
                  <a:t>Printer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99DB1C-8797-A19A-970E-59F582F87124}"/>
                </a:ext>
              </a:extLst>
            </p:cNvPr>
            <p:cNvCxnSpPr>
              <a:cxnSpLocks/>
            </p:cNvCxnSpPr>
            <p:nvPr/>
          </p:nvCxnSpPr>
          <p:spPr>
            <a:xfrm>
              <a:off x="3712232" y="5515751"/>
              <a:ext cx="135949" cy="0"/>
            </a:xfrm>
            <a:prstGeom prst="line">
              <a:avLst/>
            </a:prstGeom>
            <a:ln w="190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aphic 12" descr="Server with solid fill">
            <a:extLst>
              <a:ext uri="{FF2B5EF4-FFF2-40B4-BE49-F238E27FC236}">
                <a16:creationId xmlns:a16="http://schemas.microsoft.com/office/drawing/2014/main" id="{5B67B071-D84C-3154-8B9E-A44967CA5A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624" t="-2810" r="3624" b="29435"/>
          <a:stretch/>
        </p:blipFill>
        <p:spPr>
          <a:xfrm>
            <a:off x="10188552" y="4360027"/>
            <a:ext cx="519563" cy="380857"/>
          </a:xfrm>
          <a:prstGeom prst="rect">
            <a:avLst/>
          </a:prstGeom>
        </p:spPr>
      </p:pic>
      <p:pic>
        <p:nvPicPr>
          <p:cNvPr id="14" name="Graphic 13" descr="Monitor with solid fill">
            <a:extLst>
              <a:ext uri="{FF2B5EF4-FFF2-40B4-BE49-F238E27FC236}">
                <a16:creationId xmlns:a16="http://schemas.microsoft.com/office/drawing/2014/main" id="{68ECC5D2-F960-E473-D548-E2C83E111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3608" y="4699556"/>
            <a:ext cx="519563" cy="519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B1F405-B32A-7D30-2479-E0C975A1030E}"/>
              </a:ext>
            </a:extLst>
          </p:cNvPr>
          <p:cNvSpPr txBox="1"/>
          <p:nvPr/>
        </p:nvSpPr>
        <p:spPr>
          <a:xfrm>
            <a:off x="11208501" y="5128881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294D1D-F275-1778-8BDF-BBC9DE3E7A03}"/>
              </a:ext>
            </a:extLst>
          </p:cNvPr>
          <p:cNvGrpSpPr/>
          <p:nvPr/>
        </p:nvGrpSpPr>
        <p:grpSpPr>
          <a:xfrm>
            <a:off x="10813922" y="5075229"/>
            <a:ext cx="514121" cy="512686"/>
            <a:chOff x="3334060" y="5515751"/>
            <a:chExt cx="514121" cy="51268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BF5687C-E7D7-C81A-46D6-05030A8AB5A1}"/>
                </a:ext>
              </a:extLst>
            </p:cNvPr>
            <p:cNvGrpSpPr/>
            <p:nvPr/>
          </p:nvGrpSpPr>
          <p:grpSpPr>
            <a:xfrm>
              <a:off x="3334060" y="5515758"/>
              <a:ext cx="459729" cy="512679"/>
              <a:chOff x="6422433" y="5193905"/>
              <a:chExt cx="688887" cy="65551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244098-BD12-EC45-FDB0-73A653723EDF}"/>
                  </a:ext>
                </a:extLst>
              </p:cNvPr>
              <p:cNvSpPr/>
              <p:nvPr/>
            </p:nvSpPr>
            <p:spPr>
              <a:xfrm>
                <a:off x="6625346" y="5193905"/>
                <a:ext cx="363937" cy="289145"/>
              </a:xfrm>
              <a:prstGeom prst="rect">
                <a:avLst/>
              </a:prstGeom>
              <a:noFill/>
              <a:ln w="1905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B9AB52A-F7E7-6175-2D8E-1476D541D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6000" y="5258813"/>
                <a:ext cx="242454" cy="0"/>
              </a:xfrm>
              <a:prstGeom prst="line">
                <a:avLst/>
              </a:prstGeom>
              <a:ln w="19050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74BE029-8765-0717-A40A-608CDD04DF4C}"/>
                  </a:ext>
                </a:extLst>
              </p:cNvPr>
              <p:cNvSpPr txBox="1"/>
              <p:nvPr/>
            </p:nvSpPr>
            <p:spPr>
              <a:xfrm>
                <a:off x="6422433" y="5475572"/>
                <a:ext cx="688887" cy="37385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Segoe UI" panose="020B0502040204020203" pitchFamily="34" charset="0"/>
                  </a:rPr>
                  <a:t>Printer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34FFEC5-E4B5-900A-6D0B-2F4D4C36731E}"/>
                </a:ext>
              </a:extLst>
            </p:cNvPr>
            <p:cNvCxnSpPr>
              <a:cxnSpLocks/>
            </p:cNvCxnSpPr>
            <p:nvPr/>
          </p:nvCxnSpPr>
          <p:spPr>
            <a:xfrm>
              <a:off x="3712232" y="5515751"/>
              <a:ext cx="135949" cy="0"/>
            </a:xfrm>
            <a:prstGeom prst="line">
              <a:avLst/>
            </a:prstGeom>
            <a:ln w="190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phic 16" descr="Server with solid fill">
            <a:extLst>
              <a:ext uri="{FF2B5EF4-FFF2-40B4-BE49-F238E27FC236}">
                <a16:creationId xmlns:a16="http://schemas.microsoft.com/office/drawing/2014/main" id="{119409E4-62CA-6F9C-4E51-5DB8DBCAA2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624" t="-2810" r="3624" b="29435"/>
          <a:stretch/>
        </p:blipFill>
        <p:spPr>
          <a:xfrm>
            <a:off x="11182591" y="4360027"/>
            <a:ext cx="519563" cy="38085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35A023-9775-BE31-C03A-54C1EC30C24E}"/>
              </a:ext>
            </a:extLst>
          </p:cNvPr>
          <p:cNvCxnSpPr>
            <a:cxnSpLocks/>
            <a:stCxn id="20" idx="2"/>
            <a:endCxn id="13" idx="0"/>
          </p:cNvCxnSpPr>
          <p:nvPr/>
        </p:nvCxnSpPr>
        <p:spPr>
          <a:xfrm>
            <a:off x="10226174" y="2952432"/>
            <a:ext cx="222160" cy="1407595"/>
          </a:xfrm>
          <a:prstGeom prst="straightConnector1">
            <a:avLst/>
          </a:prstGeom>
          <a:ln w="19050">
            <a:solidFill>
              <a:srgbClr val="2F5597"/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4E827B3-6EB6-7A0C-C20D-1537A567C26D}"/>
              </a:ext>
            </a:extLst>
          </p:cNvPr>
          <p:cNvSpPr/>
          <p:nvPr/>
        </p:nvSpPr>
        <p:spPr>
          <a:xfrm>
            <a:off x="9927449" y="2377558"/>
            <a:ext cx="597449" cy="461576"/>
          </a:xfrm>
          <a:prstGeom prst="rect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15AE70-5E78-F520-356B-DD42C68B8369}"/>
              </a:ext>
            </a:extLst>
          </p:cNvPr>
          <p:cNvSpPr txBox="1"/>
          <p:nvPr/>
        </p:nvSpPr>
        <p:spPr>
          <a:xfrm>
            <a:off x="9927450" y="2444601"/>
            <a:ext cx="597448" cy="5078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Azure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CFE067-9F68-A2DF-02B6-A7D6048D7469}"/>
              </a:ext>
            </a:extLst>
          </p:cNvPr>
          <p:cNvCxnSpPr>
            <a:cxnSpLocks/>
            <a:stCxn id="20" idx="2"/>
            <a:endCxn id="17" idx="0"/>
          </p:cNvCxnSpPr>
          <p:nvPr/>
        </p:nvCxnSpPr>
        <p:spPr>
          <a:xfrm>
            <a:off x="10226174" y="2952432"/>
            <a:ext cx="1216199" cy="1407595"/>
          </a:xfrm>
          <a:prstGeom prst="straightConnector1">
            <a:avLst/>
          </a:prstGeom>
          <a:ln w="19050">
            <a:solidFill>
              <a:srgbClr val="2F5597"/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EF07DF-8F46-8894-E5C0-E7E7A49941DB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>
            <a:off x="8660037" y="3152098"/>
            <a:ext cx="1788297" cy="1207929"/>
          </a:xfrm>
          <a:prstGeom prst="straightConnector1">
            <a:avLst/>
          </a:prstGeom>
          <a:ln w="19050">
            <a:solidFill>
              <a:srgbClr val="2F559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2DB649-63B5-899E-DC93-B0721221A32E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>
            <a:off x="8660037" y="3152098"/>
            <a:ext cx="2782336" cy="1207929"/>
          </a:xfrm>
          <a:prstGeom prst="straightConnector1">
            <a:avLst/>
          </a:prstGeom>
          <a:ln w="19050">
            <a:solidFill>
              <a:srgbClr val="2F559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F0CF6B-FEA6-2E8C-5D25-20F0343D6C03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9208963" y="2655921"/>
            <a:ext cx="681195" cy="5571"/>
          </a:xfrm>
          <a:prstGeom prst="straightConnector1">
            <a:avLst/>
          </a:prstGeom>
          <a:ln w="19050">
            <a:solidFill>
              <a:srgbClr val="2F5597"/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Monitor with solid fill">
            <a:extLst>
              <a:ext uri="{FF2B5EF4-FFF2-40B4-BE49-F238E27FC236}">
                <a16:creationId xmlns:a16="http://schemas.microsoft.com/office/drawing/2014/main" id="{4D9B6276-EAD5-4790-D6AA-20B9B6819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4074" y="4661453"/>
            <a:ext cx="519563" cy="519057"/>
          </a:xfrm>
          <a:prstGeom prst="rect">
            <a:avLst/>
          </a:prstGeom>
        </p:spPr>
      </p:pic>
      <p:pic>
        <p:nvPicPr>
          <p:cNvPr id="26" name="Graphic 25" descr="Monitor with solid fill">
            <a:extLst>
              <a:ext uri="{FF2B5EF4-FFF2-40B4-BE49-F238E27FC236}">
                <a16:creationId xmlns:a16="http://schemas.microsoft.com/office/drawing/2014/main" id="{0113F72E-6988-D145-948C-0BB23E2F0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8116" y="4667981"/>
            <a:ext cx="519563" cy="519057"/>
          </a:xfrm>
          <a:prstGeom prst="rect">
            <a:avLst/>
          </a:prstGeom>
        </p:spPr>
      </p:pic>
      <p:pic>
        <p:nvPicPr>
          <p:cNvPr id="27" name="Graphic 26" descr="Monitor with solid fill">
            <a:extLst>
              <a:ext uri="{FF2B5EF4-FFF2-40B4-BE49-F238E27FC236}">
                <a16:creationId xmlns:a16="http://schemas.microsoft.com/office/drawing/2014/main" id="{96D905A7-7927-974A-A093-CE6BF463D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6133" y="4661653"/>
            <a:ext cx="519563" cy="5190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615CCCE-0B19-A849-00B3-A4B9ED74F302}"/>
              </a:ext>
            </a:extLst>
          </p:cNvPr>
          <p:cNvSpPr txBox="1"/>
          <p:nvPr/>
        </p:nvSpPr>
        <p:spPr>
          <a:xfrm>
            <a:off x="7161130" y="5100269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Online POS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6F0AF-4F55-4DAF-3F01-6375CC0E551A}"/>
              </a:ext>
            </a:extLst>
          </p:cNvPr>
          <p:cNvSpPr txBox="1"/>
          <p:nvPr/>
        </p:nvSpPr>
        <p:spPr>
          <a:xfrm>
            <a:off x="8113106" y="5100269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Online POS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894B9-5008-D577-F71E-686F95CDA48D}"/>
              </a:ext>
            </a:extLst>
          </p:cNvPr>
          <p:cNvSpPr txBox="1"/>
          <p:nvPr/>
        </p:nvSpPr>
        <p:spPr>
          <a:xfrm>
            <a:off x="9074682" y="5100269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Online POS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AE3241-1F0A-8575-26BF-B55C6ECEAD6D}"/>
              </a:ext>
            </a:extLst>
          </p:cNvPr>
          <p:cNvCxnSpPr>
            <a:cxnSpLocks/>
            <a:stCxn id="25" idx="0"/>
            <a:endCxn id="6" idx="2"/>
          </p:cNvCxnSpPr>
          <p:nvPr/>
        </p:nvCxnSpPr>
        <p:spPr>
          <a:xfrm flipV="1">
            <a:off x="7473856" y="3152098"/>
            <a:ext cx="1186181" cy="1509355"/>
          </a:xfrm>
          <a:prstGeom prst="straightConnector1">
            <a:avLst/>
          </a:prstGeom>
          <a:ln w="19050">
            <a:solidFill>
              <a:srgbClr val="2F559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1EC6041-0CC7-8476-90A5-255A5F0F3AD7}"/>
              </a:ext>
            </a:extLst>
          </p:cNvPr>
          <p:cNvCxnSpPr>
            <a:cxnSpLocks/>
            <a:stCxn id="26" idx="0"/>
            <a:endCxn id="6" idx="2"/>
          </p:cNvCxnSpPr>
          <p:nvPr/>
        </p:nvCxnSpPr>
        <p:spPr>
          <a:xfrm flipV="1">
            <a:off x="8417898" y="3152098"/>
            <a:ext cx="242139" cy="1515883"/>
          </a:xfrm>
          <a:prstGeom prst="straightConnector1">
            <a:avLst/>
          </a:prstGeom>
          <a:ln w="19050">
            <a:solidFill>
              <a:srgbClr val="2F559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E643B34-D6E1-C140-95AA-25CC0547DD5D}"/>
              </a:ext>
            </a:extLst>
          </p:cNvPr>
          <p:cNvCxnSpPr>
            <a:cxnSpLocks/>
            <a:stCxn id="27" idx="0"/>
            <a:endCxn id="6" idx="2"/>
          </p:cNvCxnSpPr>
          <p:nvPr/>
        </p:nvCxnSpPr>
        <p:spPr>
          <a:xfrm flipH="1" flipV="1">
            <a:off x="8660037" y="3152098"/>
            <a:ext cx="685878" cy="1509555"/>
          </a:xfrm>
          <a:prstGeom prst="straightConnector1">
            <a:avLst/>
          </a:prstGeom>
          <a:ln w="19050">
            <a:solidFill>
              <a:srgbClr val="2F559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20E873-FC1C-8270-8DC5-8BA2DF941E4B}"/>
              </a:ext>
            </a:extLst>
          </p:cNvPr>
          <p:cNvGrpSpPr/>
          <p:nvPr/>
        </p:nvGrpSpPr>
        <p:grpSpPr>
          <a:xfrm>
            <a:off x="6859973" y="5079668"/>
            <a:ext cx="514121" cy="512686"/>
            <a:chOff x="3334060" y="5515751"/>
            <a:chExt cx="514121" cy="51268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41BAEFC-9D9C-7E40-98D0-B5C220BD556D}"/>
                </a:ext>
              </a:extLst>
            </p:cNvPr>
            <p:cNvGrpSpPr/>
            <p:nvPr/>
          </p:nvGrpSpPr>
          <p:grpSpPr>
            <a:xfrm>
              <a:off x="3334060" y="5515758"/>
              <a:ext cx="459729" cy="512679"/>
              <a:chOff x="6422433" y="5193905"/>
              <a:chExt cx="688887" cy="65551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459201F-CBDF-942D-A1AC-205A3474E0CC}"/>
                  </a:ext>
                </a:extLst>
              </p:cNvPr>
              <p:cNvSpPr/>
              <p:nvPr/>
            </p:nvSpPr>
            <p:spPr>
              <a:xfrm>
                <a:off x="6625346" y="5193905"/>
                <a:ext cx="363937" cy="289145"/>
              </a:xfrm>
              <a:prstGeom prst="rect">
                <a:avLst/>
              </a:prstGeom>
              <a:noFill/>
              <a:ln w="1905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3ACE618-E432-DBB8-E3EC-F62F840112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6000" y="5258813"/>
                <a:ext cx="242454" cy="0"/>
              </a:xfrm>
              <a:prstGeom prst="line">
                <a:avLst/>
              </a:prstGeom>
              <a:ln w="19050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F99661C-DD6A-12B1-9F2B-89B4B4B16636}"/>
                  </a:ext>
                </a:extLst>
              </p:cNvPr>
              <p:cNvSpPr txBox="1"/>
              <p:nvPr/>
            </p:nvSpPr>
            <p:spPr>
              <a:xfrm>
                <a:off x="6422433" y="5475572"/>
                <a:ext cx="688887" cy="37385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Segoe UI" panose="020B0502040204020203" pitchFamily="34" charset="0"/>
                  </a:rPr>
                  <a:t>Printer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F5AAFB5-587A-2FC8-C20E-88FBEEE039AB}"/>
                </a:ext>
              </a:extLst>
            </p:cNvPr>
            <p:cNvCxnSpPr>
              <a:cxnSpLocks/>
            </p:cNvCxnSpPr>
            <p:nvPr/>
          </p:nvCxnSpPr>
          <p:spPr>
            <a:xfrm>
              <a:off x="3712232" y="5515751"/>
              <a:ext cx="135949" cy="0"/>
            </a:xfrm>
            <a:prstGeom prst="line">
              <a:avLst/>
            </a:prstGeom>
            <a:ln w="190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FA61A3F-07EB-316F-30CF-163E336DB3DB}"/>
              </a:ext>
            </a:extLst>
          </p:cNvPr>
          <p:cNvGrpSpPr/>
          <p:nvPr/>
        </p:nvGrpSpPr>
        <p:grpSpPr>
          <a:xfrm>
            <a:off x="7824114" y="5084564"/>
            <a:ext cx="514121" cy="512686"/>
            <a:chOff x="3334060" y="5515751"/>
            <a:chExt cx="514121" cy="51268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45BEA31-CFB9-DFA2-BB88-6FB5A8B3C5BD}"/>
                </a:ext>
              </a:extLst>
            </p:cNvPr>
            <p:cNvGrpSpPr/>
            <p:nvPr/>
          </p:nvGrpSpPr>
          <p:grpSpPr>
            <a:xfrm>
              <a:off x="3334060" y="5515758"/>
              <a:ext cx="459729" cy="512679"/>
              <a:chOff x="6422433" y="5193905"/>
              <a:chExt cx="688887" cy="65551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D4A6937-2F21-6816-FC01-85DB7B863C92}"/>
                  </a:ext>
                </a:extLst>
              </p:cNvPr>
              <p:cNvSpPr/>
              <p:nvPr/>
            </p:nvSpPr>
            <p:spPr>
              <a:xfrm>
                <a:off x="6625346" y="5193905"/>
                <a:ext cx="363937" cy="289145"/>
              </a:xfrm>
              <a:prstGeom prst="rect">
                <a:avLst/>
              </a:prstGeom>
              <a:noFill/>
              <a:ln w="1905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B576199-E956-B3F0-1542-8D0990A954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6000" y="5258813"/>
                <a:ext cx="242454" cy="0"/>
              </a:xfrm>
              <a:prstGeom prst="line">
                <a:avLst/>
              </a:prstGeom>
              <a:ln w="19050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1B099F7-2A26-B970-8D20-5E8143915146}"/>
                  </a:ext>
                </a:extLst>
              </p:cNvPr>
              <p:cNvSpPr txBox="1"/>
              <p:nvPr/>
            </p:nvSpPr>
            <p:spPr>
              <a:xfrm>
                <a:off x="6422433" y="5475572"/>
                <a:ext cx="688887" cy="37385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Segoe UI" panose="020B0502040204020203" pitchFamily="34" charset="0"/>
                  </a:rPr>
                  <a:t>Printer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29B70-EE6A-5B40-323E-BDF31E7A0001}"/>
                </a:ext>
              </a:extLst>
            </p:cNvPr>
            <p:cNvCxnSpPr>
              <a:cxnSpLocks/>
            </p:cNvCxnSpPr>
            <p:nvPr/>
          </p:nvCxnSpPr>
          <p:spPr>
            <a:xfrm>
              <a:off x="3712232" y="5515751"/>
              <a:ext cx="135949" cy="0"/>
            </a:xfrm>
            <a:prstGeom prst="line">
              <a:avLst/>
            </a:prstGeom>
            <a:ln w="190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9251F7-13CC-0089-C98A-EB6089896AB0}"/>
              </a:ext>
            </a:extLst>
          </p:cNvPr>
          <p:cNvGrpSpPr/>
          <p:nvPr/>
        </p:nvGrpSpPr>
        <p:grpSpPr>
          <a:xfrm>
            <a:off x="8775530" y="5078402"/>
            <a:ext cx="514121" cy="512686"/>
            <a:chOff x="3334060" y="5515751"/>
            <a:chExt cx="514121" cy="51268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107A88B-927F-5B86-71D5-105BE0E3DE13}"/>
                </a:ext>
              </a:extLst>
            </p:cNvPr>
            <p:cNvGrpSpPr/>
            <p:nvPr/>
          </p:nvGrpSpPr>
          <p:grpSpPr>
            <a:xfrm>
              <a:off x="3334060" y="5515758"/>
              <a:ext cx="459729" cy="512679"/>
              <a:chOff x="6422433" y="5193905"/>
              <a:chExt cx="688887" cy="65551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4DC4A27-E542-9DCE-E394-4059A6256689}"/>
                  </a:ext>
                </a:extLst>
              </p:cNvPr>
              <p:cNvSpPr/>
              <p:nvPr/>
            </p:nvSpPr>
            <p:spPr>
              <a:xfrm>
                <a:off x="6625346" y="5193905"/>
                <a:ext cx="363937" cy="289145"/>
              </a:xfrm>
              <a:prstGeom prst="rect">
                <a:avLst/>
              </a:prstGeom>
              <a:noFill/>
              <a:ln w="1905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36AEE11-C70B-C097-650A-D6FFC77819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6000" y="5258813"/>
                <a:ext cx="242454" cy="0"/>
              </a:xfrm>
              <a:prstGeom prst="line">
                <a:avLst/>
              </a:prstGeom>
              <a:ln w="19050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9C9CA42-1E31-089F-0C49-16624164C58F}"/>
                  </a:ext>
                </a:extLst>
              </p:cNvPr>
              <p:cNvSpPr txBox="1"/>
              <p:nvPr/>
            </p:nvSpPr>
            <p:spPr>
              <a:xfrm>
                <a:off x="6422433" y="5475572"/>
                <a:ext cx="688887" cy="37385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Segoe UI" panose="020B0502040204020203" pitchFamily="34" charset="0"/>
                  </a:rPr>
                  <a:t>Printer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4AC76D0-85D0-2BA6-1BC7-630AF267188C}"/>
                </a:ext>
              </a:extLst>
            </p:cNvPr>
            <p:cNvCxnSpPr>
              <a:cxnSpLocks/>
            </p:cNvCxnSpPr>
            <p:nvPr/>
          </p:nvCxnSpPr>
          <p:spPr>
            <a:xfrm>
              <a:off x="3712232" y="5515751"/>
              <a:ext cx="135949" cy="0"/>
            </a:xfrm>
            <a:prstGeom prst="line">
              <a:avLst/>
            </a:prstGeom>
            <a:ln w="1905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958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A6B7E6-D51D-A6BD-921A-E8EE809832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ptos Light" panose="020B0004020202020204" pitchFamily="34" charset="0"/>
              </a:rPr>
              <a:t>Also known as BCPT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  <a:hlinkClick r:id="rId2"/>
              </a:rPr>
              <a:t>Performance Toolkit extension - Business Central | Microsoft Learn</a:t>
            </a:r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C3D191-8F80-B411-F914-DDA7095D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Business Central Performance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766CC-E662-34A3-6FC8-7854DBEDA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3" y="3027543"/>
            <a:ext cx="5656688" cy="26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91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4A71A-0A71-BC83-447A-68E8692D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117443-9F39-E984-1478-582B384507C8}"/>
              </a:ext>
            </a:extLst>
          </p:cNvPr>
          <p:cNvCxnSpPr>
            <a:cxnSpLocks/>
            <a:stCxn id="15" idx="2"/>
            <a:endCxn id="11" idx="0"/>
          </p:cNvCxnSpPr>
          <p:nvPr/>
        </p:nvCxnSpPr>
        <p:spPr>
          <a:xfrm flipH="1">
            <a:off x="8112525" y="1968707"/>
            <a:ext cx="19048" cy="20187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02AA7793-4291-D5F2-AA9F-2D8F089867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0504" y="212725"/>
            <a:ext cx="11175059" cy="58737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rgbClr val="361D5C"/>
                </a:solidFill>
                <a:latin typeface="Aptos" panose="020B0004020202020204" pitchFamily="34" charset="0"/>
              </a:rPr>
              <a:t>LS Central and BCPT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518BA1-6D8D-896B-459E-05815675E34E}"/>
              </a:ext>
            </a:extLst>
          </p:cNvPr>
          <p:cNvSpPr/>
          <p:nvPr/>
        </p:nvSpPr>
        <p:spPr>
          <a:xfrm>
            <a:off x="299041" y="4764814"/>
            <a:ext cx="3178753" cy="1703649"/>
          </a:xfrm>
          <a:prstGeom prst="rect">
            <a:avLst/>
          </a:prstGeom>
          <a:solidFill>
            <a:srgbClr val="FBE6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Customers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E10E7C94-7D14-1FC3-99A5-CD060F7EA5B0}"/>
              </a:ext>
            </a:extLst>
          </p:cNvPr>
          <p:cNvSpPr/>
          <p:nvPr/>
        </p:nvSpPr>
        <p:spPr>
          <a:xfrm>
            <a:off x="4405910" y="3987491"/>
            <a:ext cx="1563254" cy="2503427"/>
          </a:xfrm>
          <a:prstGeom prst="can">
            <a:avLst/>
          </a:prstGeom>
          <a:solidFill>
            <a:srgbClr val="FBE6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Test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Database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09389-5D65-1305-775E-E4BBD712F3A1}"/>
              </a:ext>
            </a:extLst>
          </p:cNvPr>
          <p:cNvSpPr/>
          <p:nvPr/>
        </p:nvSpPr>
        <p:spPr>
          <a:xfrm>
            <a:off x="310504" y="1196404"/>
            <a:ext cx="3178753" cy="3230765"/>
          </a:xfrm>
          <a:prstGeom prst="rect">
            <a:avLst/>
          </a:prstGeom>
          <a:solidFill>
            <a:srgbClr val="F7C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LS</a:t>
            </a:r>
            <a:r>
              <a:rPr lang="en-US" sz="2000" b="1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Central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LS</a:t>
            </a:r>
            <a:r>
              <a:rPr lang="en-US" sz="2000" b="1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PT Add-On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0038F-6244-ED40-2ABF-BE6A9DCC006A}"/>
              </a:ext>
            </a:extLst>
          </p:cNvPr>
          <p:cNvSpPr/>
          <p:nvPr/>
        </p:nvSpPr>
        <p:spPr>
          <a:xfrm>
            <a:off x="432199" y="2084681"/>
            <a:ext cx="2872796" cy="10783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Command</a:t>
            </a:r>
            <a:endParaRPr lang="en-US" sz="1600" dirty="0">
              <a:solidFill>
                <a:srgbClr val="242C2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DEC084-2008-DB30-D46E-2D92AB330FC8}"/>
              </a:ext>
            </a:extLst>
          </p:cNvPr>
          <p:cNvSpPr/>
          <p:nvPr/>
        </p:nvSpPr>
        <p:spPr>
          <a:xfrm>
            <a:off x="6885012" y="3987491"/>
            <a:ext cx="2455025" cy="2476499"/>
          </a:xfrm>
          <a:prstGeom prst="rect">
            <a:avLst/>
          </a:prstGeom>
          <a:solidFill>
            <a:srgbClr val="F7C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Business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Performance</a:t>
            </a:r>
            <a:br>
              <a:rPr lang="en-US" sz="2000" b="1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2000" b="1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(BCPT)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61B61C-B836-50D4-CCBF-A32DBE0E348D}"/>
              </a:ext>
            </a:extLst>
          </p:cNvPr>
          <p:cNvSpPr/>
          <p:nvPr/>
        </p:nvSpPr>
        <p:spPr>
          <a:xfrm>
            <a:off x="6904060" y="2081915"/>
            <a:ext cx="2455025" cy="748407"/>
          </a:xfrm>
          <a:prstGeom prst="rect">
            <a:avLst/>
          </a:prstGeom>
          <a:solidFill>
            <a:srgbClr val="F2A6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160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POS </a:t>
            </a:r>
            <a:r>
              <a:rPr lang="en-US" sz="1600" dirty="0" err="1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Codeunit</a:t>
            </a:r>
            <a:r>
              <a:rPr lang="en-US" sz="160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D1FEC0-B4A7-7303-6B05-4F97BA0A039E}"/>
              </a:ext>
            </a:extLst>
          </p:cNvPr>
          <p:cNvSpPr/>
          <p:nvPr/>
        </p:nvSpPr>
        <p:spPr>
          <a:xfrm>
            <a:off x="6904061" y="2985084"/>
            <a:ext cx="2455025" cy="748407"/>
          </a:xfrm>
          <a:prstGeom prst="rect">
            <a:avLst/>
          </a:prstGeom>
          <a:solidFill>
            <a:srgbClr val="F2A6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160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POS </a:t>
            </a:r>
            <a:r>
              <a:rPr lang="en-US" sz="1600" dirty="0" err="1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Codeunit</a:t>
            </a:r>
            <a:r>
              <a:rPr lang="en-US" sz="160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C</a:t>
            </a:r>
            <a:r>
              <a:rPr lang="en-US" sz="200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</a:t>
            </a:r>
            <a:endParaRPr lang="en-US" sz="2800" b="1" dirty="0">
              <a:solidFill>
                <a:srgbClr val="242C2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5C32C5-CB74-F106-5B0F-302BAF68412D}"/>
              </a:ext>
            </a:extLst>
          </p:cNvPr>
          <p:cNvSpPr/>
          <p:nvPr/>
        </p:nvSpPr>
        <p:spPr>
          <a:xfrm>
            <a:off x="6904060" y="1220300"/>
            <a:ext cx="2455025" cy="748407"/>
          </a:xfrm>
          <a:prstGeom prst="rect">
            <a:avLst/>
          </a:prstGeom>
          <a:solidFill>
            <a:srgbClr val="F2A6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POS </a:t>
            </a:r>
            <a:r>
              <a:rPr lang="en-US" sz="1600" noProof="0" dirty="0" err="1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Codeunit</a:t>
            </a:r>
            <a:r>
              <a:rPr lang="en-US" sz="16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A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BA2059-9F01-CF16-3F41-211E3F446D64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 flipV="1">
            <a:off x="3304995" y="2473822"/>
            <a:ext cx="1111884" cy="1500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26CCD1-106D-097B-CB53-35DE00E2088C}"/>
              </a:ext>
            </a:extLst>
          </p:cNvPr>
          <p:cNvCxnSpPr>
            <a:cxnSpLocks/>
            <a:stCxn id="9" idx="3"/>
            <a:endCxn id="8" idx="2"/>
          </p:cNvCxnSpPr>
          <p:nvPr/>
        </p:nvCxnSpPr>
        <p:spPr>
          <a:xfrm>
            <a:off x="3326640" y="3797188"/>
            <a:ext cx="1079270" cy="14420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2A32BD-133D-7434-FC2B-6DD96D1E8669}"/>
              </a:ext>
            </a:extLst>
          </p:cNvPr>
          <p:cNvCxnSpPr>
            <a:cxnSpLocks/>
            <a:stCxn id="4" idx="3"/>
            <a:endCxn id="8" idx="2"/>
          </p:cNvCxnSpPr>
          <p:nvPr/>
        </p:nvCxnSpPr>
        <p:spPr>
          <a:xfrm flipV="1">
            <a:off x="3477794" y="5239205"/>
            <a:ext cx="928116" cy="3774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68718FA-C147-2785-F69B-7DBA2EBBA31C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 flipV="1">
            <a:off x="5925640" y="1594504"/>
            <a:ext cx="978420" cy="879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EB75538-9A5C-EA46-1710-2BB2A41A96E8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5925640" y="2473822"/>
            <a:ext cx="959372" cy="2751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94E7BA3-0FDD-0596-3D52-6749DCC75608}"/>
              </a:ext>
            </a:extLst>
          </p:cNvPr>
          <p:cNvCxnSpPr>
            <a:cxnSpLocks/>
            <a:stCxn id="8" idx="4"/>
            <a:endCxn id="11" idx="1"/>
          </p:cNvCxnSpPr>
          <p:nvPr/>
        </p:nvCxnSpPr>
        <p:spPr>
          <a:xfrm flipV="1">
            <a:off x="5969164" y="5225741"/>
            <a:ext cx="915848" cy="13464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2F3D1832-3FBB-50C7-4E59-07C02BA00799}"/>
              </a:ext>
            </a:extLst>
          </p:cNvPr>
          <p:cNvSpPr/>
          <p:nvPr/>
        </p:nvSpPr>
        <p:spPr>
          <a:xfrm>
            <a:off x="10265807" y="3987491"/>
            <a:ext cx="1508761" cy="2470437"/>
          </a:xfrm>
          <a:prstGeom prst="rect">
            <a:avLst/>
          </a:prstGeom>
          <a:solidFill>
            <a:srgbClr val="FBE6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Test</a:t>
            </a:r>
            <a:br>
              <a:rPr lang="en-US" sz="2000" b="1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2000" b="1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Results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</a:t>
            </a: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286CDF0-1FD8-7568-2A30-41B6362EFD37}"/>
              </a:ext>
            </a:extLst>
          </p:cNvPr>
          <p:cNvCxnSpPr>
            <a:cxnSpLocks/>
            <a:stCxn id="11" idx="3"/>
            <a:endCxn id="67" idx="1"/>
          </p:cNvCxnSpPr>
          <p:nvPr/>
        </p:nvCxnSpPr>
        <p:spPr>
          <a:xfrm flipV="1">
            <a:off x="9340037" y="5222710"/>
            <a:ext cx="925770" cy="30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9B33C9D-3BB8-D4D3-86E0-C69705F917B4}"/>
              </a:ext>
            </a:extLst>
          </p:cNvPr>
          <p:cNvSpPr/>
          <p:nvPr/>
        </p:nvSpPr>
        <p:spPr>
          <a:xfrm>
            <a:off x="453844" y="3286589"/>
            <a:ext cx="2872796" cy="10211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Create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Test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D4C12E-2D90-70BB-495C-5C90EDD45C23}"/>
              </a:ext>
            </a:extLst>
          </p:cNvPr>
          <p:cNvSpPr/>
          <p:nvPr/>
        </p:nvSpPr>
        <p:spPr>
          <a:xfrm>
            <a:off x="4416879" y="1203375"/>
            <a:ext cx="1508761" cy="2540893"/>
          </a:xfrm>
          <a:prstGeom prst="rect">
            <a:avLst/>
          </a:prstGeom>
          <a:solidFill>
            <a:srgbClr val="FBE6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Command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 animBg="1"/>
      <p:bldP spid="10" grpId="0" animBg="1"/>
      <p:bldP spid="13" grpId="0" animBg="1"/>
      <p:bldP spid="14" grpId="0" animBg="1"/>
      <p:bldP spid="15" grpId="0" animBg="1"/>
      <p:bldP spid="67" grpId="0" animBg="1"/>
      <p:bldP spid="9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A0FA6-920B-1F01-27F6-4BA6848A7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9F0151-E6FA-F310-1A6F-976AF5FEBC0D}"/>
              </a:ext>
            </a:extLst>
          </p:cNvPr>
          <p:cNvSpPr txBox="1"/>
          <p:nvPr/>
        </p:nvSpPr>
        <p:spPr>
          <a:xfrm>
            <a:off x="4064963" y="2659559"/>
            <a:ext cx="4062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Moving to SaaS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E38BBA3-D712-A02E-4983-E7F42A8D4E02}"/>
              </a:ext>
            </a:extLst>
          </p:cNvPr>
          <p:cNvSpPr txBox="1">
            <a:spLocks/>
          </p:cNvSpPr>
          <p:nvPr/>
        </p:nvSpPr>
        <p:spPr>
          <a:xfrm>
            <a:off x="2203015" y="2862532"/>
            <a:ext cx="7938370" cy="3070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black and white wireframe structure&#10;&#10;AI-generated content may be incorrect.">
            <a:extLst>
              <a:ext uri="{FF2B5EF4-FFF2-40B4-BE49-F238E27FC236}">
                <a16:creationId xmlns:a16="http://schemas.microsoft.com/office/drawing/2014/main" id="{ECBFF8E1-ACAE-C37C-72A2-2B2046313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872038" y="0"/>
            <a:ext cx="17064038" cy="8026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357684-86AF-3A6B-4953-33C8588B7D07}"/>
              </a:ext>
            </a:extLst>
          </p:cNvPr>
          <p:cNvSpPr txBox="1"/>
          <p:nvPr/>
        </p:nvSpPr>
        <p:spPr>
          <a:xfrm>
            <a:off x="3639430" y="2400867"/>
            <a:ext cx="4913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214524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89B98B-CAE1-CB1F-13CA-79585AA402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6350654" cy="5317815"/>
          </a:xfrm>
        </p:spPr>
        <p:txBody>
          <a:bodyPr/>
          <a:lstStyle/>
          <a:p>
            <a:r>
              <a:rPr lang="en-US" sz="3200" b="1" dirty="0">
                <a:latin typeface="Aptos" panose="020B0004020202020204" pitchFamily="34" charset="0"/>
              </a:rPr>
              <a:t>Independent</a:t>
            </a:r>
            <a:r>
              <a:rPr lang="en-US" sz="3200" dirty="0">
                <a:latin typeface="Aptos" panose="020B0004020202020204" pitchFamily="34" charset="0"/>
              </a:rPr>
              <a:t> </a:t>
            </a:r>
            <a:r>
              <a:rPr lang="en-US" sz="3200" dirty="0">
                <a:latin typeface="+mj-lt"/>
              </a:rPr>
              <a:t>from LS Central release cycle</a:t>
            </a:r>
          </a:p>
          <a:p>
            <a:r>
              <a:rPr lang="en-US" sz="3200" dirty="0">
                <a:latin typeface="+mj-lt"/>
              </a:rPr>
              <a:t>AL code in </a:t>
            </a:r>
            <a:r>
              <a:rPr lang="en-US" sz="3200" b="1" dirty="0">
                <a:latin typeface="Aptos" panose="020B0004020202020204" pitchFamily="34" charset="0"/>
              </a:rPr>
              <a:t>50.400</a:t>
            </a:r>
            <a:r>
              <a:rPr lang="en-US" sz="3200" dirty="0">
                <a:latin typeface="Aptos" panose="020B0004020202020204" pitchFamily="34" charset="0"/>
              </a:rPr>
              <a:t> </a:t>
            </a:r>
            <a:r>
              <a:rPr lang="en-US" sz="3200" dirty="0">
                <a:latin typeface="+mj-lt"/>
              </a:rPr>
              <a:t>number range</a:t>
            </a:r>
          </a:p>
          <a:p>
            <a:r>
              <a:rPr lang="en-US" sz="3200" b="1" dirty="0">
                <a:latin typeface="Aptos" panose="020B0004020202020204" pitchFamily="34" charset="0"/>
              </a:rPr>
              <a:t>Easily customized </a:t>
            </a:r>
            <a:r>
              <a:rPr lang="en-US" sz="3200" dirty="0">
                <a:latin typeface="Aptos Light" panose="020B0004020202020204" pitchFamily="34" charset="0"/>
              </a:rPr>
              <a:t>to support the customer’s use cases</a:t>
            </a:r>
          </a:p>
          <a:p>
            <a:endParaRPr lang="en-US" sz="3200" dirty="0">
              <a:latin typeface="Aptos" panose="020B0004020202020204" pitchFamily="34" charset="0"/>
            </a:endParaRPr>
          </a:p>
          <a:p>
            <a:r>
              <a:rPr lang="en-US" sz="3200" dirty="0">
                <a:latin typeface="Aptos Light" panose="020B0004020202020204" pitchFamily="34" charset="0"/>
              </a:rPr>
              <a:t>BCPT only runs on</a:t>
            </a:r>
          </a:p>
          <a:p>
            <a:pPr lvl="1">
              <a:buFont typeface="System Font Regular"/>
              <a:buChar char="-"/>
            </a:pPr>
            <a:r>
              <a:rPr lang="en-US" sz="3200" b="1" dirty="0">
                <a:latin typeface="Aptos" panose="020B0004020202020204" pitchFamily="34" charset="0"/>
              </a:rPr>
              <a:t>SaaS sandbox</a:t>
            </a:r>
          </a:p>
          <a:p>
            <a:pPr lvl="1">
              <a:buFont typeface="System Font Regular"/>
              <a:buChar char="-"/>
            </a:pPr>
            <a:r>
              <a:rPr lang="en-US" sz="3200" dirty="0">
                <a:latin typeface="Abadi Extra Light" panose="020F0502020204030204" pitchFamily="34" charset="0"/>
              </a:rPr>
              <a:t>On-premises</a:t>
            </a:r>
            <a:endParaRPr lang="en-US" sz="2800" dirty="0">
              <a:latin typeface="Abadi Extra Light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274F7D-E741-4EE9-D18A-15CA01AB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LS Central Performance Tools (LSPT)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36D93F-4992-695E-78D9-997822E8631F}"/>
                  </a:ext>
                </a:extLst>
              </p14:cNvPr>
              <p14:cNvContentPartPr/>
              <p14:nvPr/>
            </p14:nvContentPartPr>
            <p14:xfrm>
              <a:off x="381525" y="3062085"/>
              <a:ext cx="17280" cy="1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36D93F-4992-695E-78D9-997822E863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525" y="3053085"/>
                <a:ext cx="34920" cy="3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357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B3D14-7C7F-43AA-FA71-BB118593D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DB364F-08CD-251B-6FE3-BA6B04A50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903754" cy="5317815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Done in sandbox environment</a:t>
            </a:r>
          </a:p>
          <a:p>
            <a:endParaRPr lang="en-US" sz="1000" dirty="0">
              <a:latin typeface="+mj-lt"/>
            </a:endParaRPr>
          </a:p>
          <a:p>
            <a:r>
              <a:rPr lang="en-US" sz="2800" dirty="0">
                <a:latin typeface="+mj-lt"/>
              </a:rPr>
              <a:t>LS Central v25 with improvements</a:t>
            </a:r>
          </a:p>
          <a:p>
            <a:r>
              <a:rPr lang="en-US" sz="2800" dirty="0">
                <a:latin typeface="+mj-lt"/>
              </a:rPr>
              <a:t>10 Entra users </a:t>
            </a:r>
            <a:r>
              <a:rPr lang="en-US" dirty="0">
                <a:latin typeface="+mj-lt"/>
              </a:rPr>
              <a:t>(5 Job queue each)</a:t>
            </a:r>
          </a:p>
          <a:p>
            <a:endParaRPr lang="en-US" sz="1000" dirty="0">
              <a:latin typeface="+mj-lt"/>
            </a:endParaRPr>
          </a:p>
          <a:p>
            <a:r>
              <a:rPr lang="en-US" sz="2800" dirty="0">
                <a:latin typeface="+mj-lt"/>
              </a:rPr>
              <a:t>250 stores</a:t>
            </a:r>
          </a:p>
          <a:p>
            <a:r>
              <a:rPr lang="en-US" sz="2800" dirty="0">
                <a:latin typeface="+mj-lt"/>
              </a:rPr>
              <a:t>50.000 SKU (items)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12,5 million records RIQ records</a:t>
            </a:r>
          </a:p>
          <a:p>
            <a:pPr marL="0" indent="0">
              <a:buNone/>
            </a:pPr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Aptos" panose="020B0004020202020204" pitchFamily="34" charset="0"/>
              </a:rPr>
              <a:t>100 minutes</a:t>
            </a:r>
          </a:p>
          <a:p>
            <a:pPr marL="0" indent="0">
              <a:buNone/>
            </a:pPr>
            <a:r>
              <a:rPr lang="en-US" sz="2800" dirty="0">
                <a:latin typeface="Aptos" panose="020B0004020202020204" pitchFamily="34" charset="0"/>
              </a:rPr>
              <a:t>    </a:t>
            </a:r>
            <a:r>
              <a:rPr lang="en-US" dirty="0">
                <a:latin typeface="Abadi Extra Light" panose="020B0204020104020204" pitchFamily="34" charset="0"/>
              </a:rPr>
              <a:t>125k writes/minute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Production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sz="2800" b="1" dirty="0">
                <a:highlight>
                  <a:srgbClr val="FFFF00"/>
                </a:highlight>
                <a:latin typeface="Aptos" panose="020B0004020202020204" pitchFamily="34" charset="0"/>
              </a:rPr>
              <a:t>70 minutes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54DB75-5D10-FBA2-623E-68560999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Replenishment test results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35D2076-47B4-86E0-5AB9-766771D2BCA0}"/>
              </a:ext>
            </a:extLst>
          </p:cNvPr>
          <p:cNvSpPr txBox="1">
            <a:spLocks/>
          </p:cNvSpPr>
          <p:nvPr/>
        </p:nvSpPr>
        <p:spPr>
          <a:xfrm>
            <a:off x="6370978" y="3959616"/>
            <a:ext cx="4793410" cy="2898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Light" panose="020B0004020202020204" pitchFamily="34" charset="0"/>
              </a:rPr>
              <a:t>Better read/write performance in Production SQL</a:t>
            </a:r>
          </a:p>
          <a:p>
            <a:endParaRPr lang="en-US" dirty="0">
              <a:latin typeface="Aptos Light" panose="020B0004020202020204" pitchFamily="34" charset="0"/>
            </a:endParaRPr>
          </a:p>
          <a:p>
            <a:r>
              <a:rPr lang="en-US" dirty="0">
                <a:latin typeface="Aptos Light" panose="020B0004020202020204" pitchFamily="34" charset="0"/>
              </a:rPr>
              <a:t>Estimated </a:t>
            </a:r>
            <a:r>
              <a:rPr lang="en-US" b="1" dirty="0">
                <a:latin typeface="Aptos" panose="020B0004020202020204" pitchFamily="34" charset="0"/>
              </a:rPr>
              <a:t>20%+ </a:t>
            </a:r>
            <a:r>
              <a:rPr lang="en-US" dirty="0">
                <a:latin typeface="Aptos Light" panose="020B0004020202020204" pitchFamily="34" charset="0"/>
              </a:rPr>
              <a:t>performance in version 26</a:t>
            </a:r>
          </a:p>
          <a:p>
            <a:pPr marL="0" indent="0">
              <a:buNone/>
            </a:pPr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7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73C728-1C6B-85BA-9412-02AF1F2E4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903754" cy="5317815"/>
          </a:xfrm>
        </p:spPr>
        <p:txBody>
          <a:bodyPr/>
          <a:lstStyle/>
          <a:p>
            <a:r>
              <a:rPr lang="en-US" dirty="0">
                <a:latin typeface="Aptos Light" panose="020B0004020202020204" pitchFamily="34" charset="0"/>
              </a:rPr>
              <a:t>Run in a Sandbox Environment</a:t>
            </a:r>
          </a:p>
          <a:p>
            <a:endParaRPr lang="en-US" sz="800" dirty="0">
              <a:latin typeface="Aptos Light" panose="020B00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ptos Light" panose="020B0004020202020204" pitchFamily="34" charset="0"/>
              </a:rPr>
              <a:t>Older test</a:t>
            </a:r>
          </a:p>
          <a:p>
            <a:r>
              <a:rPr lang="en-US" dirty="0">
                <a:latin typeface="Aptos Light" panose="020B0004020202020204" pitchFamily="34" charset="0"/>
              </a:rPr>
              <a:t>300 POS test for 60 minutes</a:t>
            </a:r>
          </a:p>
          <a:p>
            <a:pPr lvl="1"/>
            <a:r>
              <a:rPr lang="en-US" dirty="0">
                <a:latin typeface="Aptos Light" panose="020B0004020202020204" pitchFamily="34" charset="0"/>
              </a:rPr>
              <a:t>41.000 transactions per hour</a:t>
            </a:r>
          </a:p>
          <a:p>
            <a:pPr lvl="2"/>
            <a:r>
              <a:rPr lang="en-US" dirty="0">
                <a:latin typeface="Aptos Light" panose="020B0004020202020204" pitchFamily="34" charset="0"/>
              </a:rPr>
              <a:t>328.000 per 8 hours day</a:t>
            </a:r>
          </a:p>
          <a:p>
            <a:pPr lvl="1"/>
            <a:r>
              <a:rPr lang="en-US" dirty="0">
                <a:latin typeface="Aptos Light" panose="020B0004020202020204" pitchFamily="34" charset="0"/>
              </a:rPr>
              <a:t>683 transactions per minute</a:t>
            </a:r>
          </a:p>
          <a:p>
            <a:pPr lvl="1"/>
            <a:r>
              <a:rPr lang="en-US" sz="2800" b="1" dirty="0">
                <a:highlight>
                  <a:srgbClr val="FFFF00"/>
                </a:highlight>
                <a:latin typeface="Aptos" panose="020B0004020202020204" pitchFamily="34" charset="0"/>
              </a:rPr>
              <a:t>2,2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>
                <a:latin typeface="Aptos Light" panose="020B0004020202020204" pitchFamily="34" charset="0"/>
              </a:rPr>
              <a:t>transactions per </a:t>
            </a:r>
            <a:r>
              <a:rPr lang="en-US" b="1" dirty="0">
                <a:latin typeface="Aptos" panose="020B0004020202020204" pitchFamily="34" charset="0"/>
              </a:rPr>
              <a:t>minute/POS</a:t>
            </a:r>
          </a:p>
          <a:p>
            <a:pPr lvl="1"/>
            <a:endParaRPr lang="en-US" b="1" dirty="0">
              <a:latin typeface="Aptos" panose="020B0004020202020204" pitchFamily="34" charset="0"/>
            </a:endParaRPr>
          </a:p>
          <a:p>
            <a:r>
              <a:rPr lang="en-US" dirty="0">
                <a:latin typeface="Aptos Light" panose="020B0004020202020204" pitchFamily="34" charset="0"/>
              </a:rPr>
              <a:t>500 POS test for 60 minutes</a:t>
            </a:r>
          </a:p>
          <a:p>
            <a:pPr lvl="1"/>
            <a:r>
              <a:rPr lang="en-US" dirty="0">
                <a:latin typeface="Aptos Light" panose="020B0004020202020204" pitchFamily="34" charset="0"/>
              </a:rPr>
              <a:t>78.000 transactions per hour</a:t>
            </a:r>
          </a:p>
          <a:p>
            <a:pPr lvl="2"/>
            <a:r>
              <a:rPr lang="en-US" dirty="0">
                <a:latin typeface="Aptos Light" panose="020B0004020202020204" pitchFamily="34" charset="0"/>
              </a:rPr>
              <a:t>624.000 per 8 hours day</a:t>
            </a:r>
          </a:p>
          <a:p>
            <a:pPr lvl="1"/>
            <a:r>
              <a:rPr lang="en-US" dirty="0">
                <a:latin typeface="Aptos Light" panose="020B0004020202020204" pitchFamily="34" charset="0"/>
              </a:rPr>
              <a:t>1300 transactions per minute</a:t>
            </a:r>
          </a:p>
          <a:p>
            <a:pPr lvl="1"/>
            <a:r>
              <a:rPr lang="en-US" sz="2800" b="1" dirty="0">
                <a:highlight>
                  <a:srgbClr val="FFFF00"/>
                </a:highlight>
                <a:latin typeface="Aptos" panose="020B0004020202020204" pitchFamily="34" charset="0"/>
              </a:rPr>
              <a:t>2,6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>
                <a:latin typeface="Aptos Light" panose="020B0004020202020204" pitchFamily="34" charset="0"/>
              </a:rPr>
              <a:t>transactions per </a:t>
            </a:r>
            <a:r>
              <a:rPr lang="en-US" b="1" dirty="0">
                <a:latin typeface="Aptos" panose="020B0004020202020204" pitchFamily="34" charset="0"/>
              </a:rPr>
              <a:t>minute/POS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FE72FB-C9A9-B761-D0DB-4100657A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BCPT POS test results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AB9E8E-F043-784D-50DD-675573E4FC56}"/>
              </a:ext>
            </a:extLst>
          </p:cNvPr>
          <p:cNvSpPr txBox="1">
            <a:spLocks/>
          </p:cNvSpPr>
          <p:nvPr/>
        </p:nvSpPr>
        <p:spPr>
          <a:xfrm>
            <a:off x="6370978" y="3959616"/>
            <a:ext cx="4793410" cy="2898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Light" panose="020B0004020202020204" pitchFamily="34" charset="0"/>
              </a:rPr>
              <a:t>Re-engineering sift indexes on the transaction tables</a:t>
            </a:r>
          </a:p>
          <a:p>
            <a:pPr lvl="1"/>
            <a:r>
              <a:rPr lang="en-US" dirty="0">
                <a:latin typeface="Aptos Light" panose="020B0004020202020204" pitchFamily="34" charset="0"/>
              </a:rPr>
              <a:t>Release in a hotfix on 25</a:t>
            </a:r>
            <a:br>
              <a:rPr lang="en-US" dirty="0">
                <a:latin typeface="Aptos Light" panose="020B0004020202020204" pitchFamily="34" charset="0"/>
              </a:rPr>
            </a:br>
            <a:endParaRPr lang="en-US" sz="1000" dirty="0">
              <a:latin typeface="Aptos Light" panose="020B0004020202020204" pitchFamily="34" charset="0"/>
            </a:endParaRPr>
          </a:p>
          <a:p>
            <a:r>
              <a:rPr lang="en-US" dirty="0">
                <a:latin typeface="Aptos Light" panose="020B0004020202020204" pitchFamily="34" charset="0"/>
              </a:rPr>
              <a:t>Continue sift index work</a:t>
            </a:r>
          </a:p>
          <a:p>
            <a:pPr lvl="1"/>
            <a:r>
              <a:rPr lang="en-US" dirty="0">
                <a:latin typeface="Aptos Light" panose="020B0004020202020204" pitchFamily="34" charset="0"/>
              </a:rPr>
              <a:t>Planned to be released in a hotfix on 26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62480FF-7621-99CA-0E7E-940B83E028F6}"/>
              </a:ext>
            </a:extLst>
          </p:cNvPr>
          <p:cNvSpPr txBox="1">
            <a:spLocks/>
          </p:cNvSpPr>
          <p:nvPr/>
        </p:nvSpPr>
        <p:spPr>
          <a:xfrm>
            <a:off x="6858658" y="1646329"/>
            <a:ext cx="4305730" cy="2504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atin typeface="Aptos" panose="020B0004020202020204" pitchFamily="34" charset="0"/>
              </a:rPr>
              <a:t>10 item lines per transaction</a:t>
            </a:r>
          </a:p>
          <a:p>
            <a:r>
              <a:rPr lang="en-US" sz="1800" i="1" dirty="0">
                <a:latin typeface="Aptos" panose="020B0004020202020204" pitchFamily="34" charset="0"/>
              </a:rPr>
              <a:t>0,1 second pause between transactions</a:t>
            </a:r>
          </a:p>
        </p:txBody>
      </p:sp>
    </p:spTree>
    <p:extLst>
      <p:ext uri="{BB962C8B-B14F-4D97-AF65-F5344CB8AC3E}">
        <p14:creationId xmlns:p14="http://schemas.microsoft.com/office/powerpoint/2010/main" val="77929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437D5-AB9C-9F67-E306-F729B0808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4ED3C4-AD16-84DD-36B3-828D45906E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97528"/>
            <a:ext cx="6453799" cy="4917960"/>
          </a:xfrm>
        </p:spPr>
        <p:txBody>
          <a:bodyPr/>
          <a:lstStyle/>
          <a:p>
            <a:r>
              <a:rPr lang="en-US" sz="2800" b="1" dirty="0">
                <a:latin typeface="Aptos" panose="020B0004020202020204" pitchFamily="34" charset="0"/>
              </a:rPr>
              <a:t>Please book a meeting </a:t>
            </a:r>
            <a:r>
              <a:rPr lang="en-US" sz="2800" dirty="0">
                <a:latin typeface="Aptos Light" panose="020B0004020202020204" pitchFamily="34" charset="0"/>
              </a:rPr>
              <a:t>if needed</a:t>
            </a:r>
          </a:p>
          <a:p>
            <a:pPr lvl="1">
              <a:buFont typeface="System Font Regular"/>
              <a:buChar char="-"/>
            </a:pPr>
            <a:r>
              <a:rPr lang="en-US" sz="2800" dirty="0">
                <a:latin typeface="Aptos Light" panose="020B0004020202020204" pitchFamily="34" charset="0"/>
              </a:rPr>
              <a:t>Discuss scenarios or to get information</a:t>
            </a:r>
          </a:p>
          <a:p>
            <a:endParaRPr lang="en-US" sz="2800" dirty="0">
              <a:latin typeface="Aptos Light" panose="020B0004020202020204" pitchFamily="34" charset="0"/>
            </a:endParaRPr>
          </a:p>
          <a:p>
            <a:r>
              <a:rPr lang="en-US" sz="2800" dirty="0">
                <a:latin typeface="Aptos Light" panose="020B0004020202020204" pitchFamily="34" charset="0"/>
              </a:rPr>
              <a:t>Partners must request  the code</a:t>
            </a:r>
          </a:p>
          <a:p>
            <a:pPr lvl="1">
              <a:buFont typeface="System Font Regular"/>
              <a:buChar char="-"/>
            </a:pPr>
            <a:r>
              <a:rPr lang="en-US" sz="2800" dirty="0">
                <a:latin typeface="Aptos Light" panose="020B0004020202020204" pitchFamily="34" charset="0"/>
              </a:rPr>
              <a:t>Plans to make available on GitHub</a:t>
            </a:r>
          </a:p>
          <a:p>
            <a:pPr lvl="1">
              <a:buFont typeface="System Font Regular"/>
              <a:buChar char="-"/>
            </a:pPr>
            <a:endParaRPr lang="en-US" sz="2800" dirty="0">
              <a:latin typeface="Aptos Light" panose="020B0004020202020204" pitchFamily="34" charset="0"/>
            </a:endParaRPr>
          </a:p>
          <a:p>
            <a:pPr marL="457200" lvl="1" indent="0">
              <a:buNone/>
            </a:pPr>
            <a:r>
              <a:rPr lang="en-US" sz="2800" dirty="0">
                <a:latin typeface="Aptos Light" panose="020B0004020202020204" pitchFamily="34" charset="0"/>
              </a:rPr>
              <a:t>(</a:t>
            </a:r>
            <a:r>
              <a:rPr lang="en-US" sz="2800" b="0" dirty="0">
                <a:latin typeface="Aptos Light" panose="020B0004020202020204" pitchFamily="34" charset="0"/>
              </a:rPr>
              <a:t>martasi@lsretail.com)</a:t>
            </a:r>
            <a:endParaRPr lang="en-US" sz="2800" dirty="0">
              <a:latin typeface="Aptos Light" panose="020B0004020202020204" pitchFamily="34" charset="0"/>
            </a:endParaRPr>
          </a:p>
          <a:p>
            <a:pPr lvl="1">
              <a:buFont typeface="System Font Regular"/>
              <a:buChar char="-"/>
            </a:pPr>
            <a:endParaRPr lang="en-US" sz="2800" dirty="0">
              <a:latin typeface="Aptos" panose="020B0004020202020204" pitchFamily="34" charset="0"/>
            </a:endParaRPr>
          </a:p>
          <a:p>
            <a:pPr lvl="1"/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4C2E8E-BD15-098A-3F20-8C3CE227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LS Retail Support</a:t>
            </a:r>
          </a:p>
        </p:txBody>
      </p:sp>
      <p:pic>
        <p:nvPicPr>
          <p:cNvPr id="6" name="Picture 5" descr="A person and person using a computer&#10;&#10;AI-generated content may be incorrect.">
            <a:extLst>
              <a:ext uri="{FF2B5EF4-FFF2-40B4-BE49-F238E27FC236}">
                <a16:creationId xmlns:a16="http://schemas.microsoft.com/office/drawing/2014/main" id="{382B7EA1-D8C2-05A7-84FB-740B7DB0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230" y="3071805"/>
            <a:ext cx="3944524" cy="262968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49A060D-3E78-4A59-36C6-19F4E7BD6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99" y="552302"/>
            <a:ext cx="1533986" cy="15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82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FE6CA-9489-D561-8754-8E91809E8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2BF8D-C6EF-1D52-E97E-D876E9BD82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3964" y="212725"/>
            <a:ext cx="10872788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61D5C"/>
                </a:solidFill>
                <a:effectLst/>
                <a:latin typeface="Aptos" panose="020B0004020202020204" pitchFamily="34" charset="0"/>
              </a:rPr>
              <a:t>SaaS: Resources for migration and </a:t>
            </a:r>
            <a:br>
              <a:rPr lang="en-US" b="1" i="0" dirty="0">
                <a:solidFill>
                  <a:srgbClr val="361D5C"/>
                </a:solidFill>
                <a:effectLst/>
                <a:latin typeface="Aptos" panose="020B0004020202020204" pitchFamily="34" charset="0"/>
              </a:rPr>
            </a:br>
            <a:r>
              <a:rPr lang="en-US" b="1" i="0" dirty="0">
                <a:solidFill>
                  <a:srgbClr val="361D5C"/>
                </a:solidFill>
                <a:effectLst/>
                <a:latin typeface="Aptos" panose="020B0004020202020204" pitchFamily="34" charset="0"/>
              </a:rPr>
              <a:t>new customers</a:t>
            </a:r>
            <a:br>
              <a:rPr lang="en-US" b="0" i="0" dirty="0">
                <a:solidFill>
                  <a:srgbClr val="361D5C"/>
                </a:solidFill>
                <a:effectLst/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521F-8C11-DACB-4F6F-C909D2F5DB7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3964" y="1320800"/>
            <a:ext cx="10680700" cy="51863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ptos Light" panose="020B0004020202020204" pitchFamily="34" charset="0"/>
              </a:rPr>
              <a:t>Topics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 panose="020B0004020202020204" pitchFamily="34" charset="0"/>
              </a:rPr>
              <a:t>Migration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 panose="020B0004020202020204" pitchFamily="34" charset="0"/>
              </a:rPr>
              <a:t>New customers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 panose="020B0004020202020204" pitchFamily="34" charset="0"/>
              </a:rPr>
              <a:t>Licensing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 panose="020B0004020202020204" pitchFamily="34" charset="0"/>
              </a:rPr>
              <a:t>Sale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 panose="020B0004020202020204" pitchFamily="34" charset="0"/>
              </a:rPr>
              <a:t>Marketing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 panose="020B0004020202020204" pitchFamily="34" charset="0"/>
              </a:rPr>
              <a:t>Consulting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 panose="020B0004020202020204" pitchFamily="34" charset="0"/>
              </a:rPr>
              <a:t>FAQ</a:t>
            </a:r>
          </a:p>
          <a:p>
            <a:pPr lvl="2"/>
            <a:r>
              <a:rPr lang="en-US" dirty="0">
                <a:latin typeface="Aptos Light" panose="020B0004020202020204" pitchFamily="34" charset="0"/>
              </a:rPr>
              <a:t>Technical</a:t>
            </a:r>
          </a:p>
          <a:p>
            <a:pPr lvl="2"/>
            <a:r>
              <a:rPr lang="en-US" dirty="0">
                <a:latin typeface="Aptos Light" panose="020B0004020202020204" pitchFamily="34" charset="0"/>
              </a:rPr>
              <a:t>License</a:t>
            </a:r>
          </a:p>
          <a:p>
            <a:pPr marL="914400" lvl="2" indent="0">
              <a:buNone/>
            </a:pPr>
            <a:endParaRPr lang="en-US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6E63D6"/>
                </a:solidFill>
                <a:latin typeface="Aptos" panose="020B0004020202020204" pitchFamily="34" charset="0"/>
              </a:rPr>
              <a:t>Please share your feedback</a:t>
            </a:r>
            <a:br>
              <a:rPr lang="en-US" dirty="0">
                <a:latin typeface="Aptos" panose="020B0004020202020204" pitchFamily="34" charset="0"/>
              </a:rPr>
            </a:br>
            <a:br>
              <a:rPr lang="en-US" sz="8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  <a:hlinkClick r:id="rId2"/>
              </a:rPr>
              <a:t>SaaSResourcePage@lsretail.com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  <a:endParaRPr lang="en-US" sz="2000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  <a:hlinkClick r:id="rId2"/>
              </a:rPr>
              <a:t>SaaSResourcePage@lsretail.com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E6C0A-2D52-A1B1-4406-0AACB60BC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94" y="1606492"/>
            <a:ext cx="9855215" cy="477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804DA1-2950-A304-A9EB-30EE211AA2B4}"/>
              </a:ext>
            </a:extLst>
          </p:cNvPr>
          <p:cNvSpPr txBox="1"/>
          <p:nvPr/>
        </p:nvSpPr>
        <p:spPr>
          <a:xfrm>
            <a:off x="5680358" y="1120397"/>
            <a:ext cx="677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hlinkClick r:id="rId4"/>
              </a:rPr>
              <a:t>https://portal.lsretail.com/products/ls-central/saas-resources/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D85BA3E-70B4-959E-1BFE-CFEDF95EF0E1}"/>
              </a:ext>
            </a:extLst>
          </p:cNvPr>
          <p:cNvSpPr/>
          <p:nvPr/>
        </p:nvSpPr>
        <p:spPr>
          <a:xfrm>
            <a:off x="4193628" y="1690599"/>
            <a:ext cx="6563172" cy="2943206"/>
          </a:xfrm>
          <a:prstGeom prst="wedgeEllipseCallout">
            <a:avLst/>
          </a:prstGeom>
          <a:solidFill>
            <a:srgbClr val="6E63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b="1" dirty="0">
                <a:latin typeface="Aptos" panose="020B0004020202020204" pitchFamily="34" charset="0"/>
              </a:rPr>
              <a:t>Azure Storage Cost Calculator</a:t>
            </a:r>
            <a:br>
              <a:rPr lang="en-US" sz="2800" b="1" dirty="0">
                <a:latin typeface="Aptos" panose="020B0004020202020204" pitchFamily="34" charset="0"/>
              </a:rPr>
            </a:br>
            <a:endParaRPr lang="en-US" sz="1050" b="1" dirty="0">
              <a:latin typeface="Aptos" panose="020B00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>
                <a:latin typeface="Aptos" panose="020B0004020202020204" pitchFamily="34" charset="0"/>
              </a:rPr>
              <a:t>LS Retail Support Matrix</a:t>
            </a:r>
          </a:p>
        </p:txBody>
      </p:sp>
    </p:spTree>
    <p:extLst>
      <p:ext uri="{BB962C8B-B14F-4D97-AF65-F5344CB8AC3E}">
        <p14:creationId xmlns:p14="http://schemas.microsoft.com/office/powerpoint/2010/main" val="409793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urple and blue background with white text&#10;&#10;AI-generated content may be incorrect.">
            <a:extLst>
              <a:ext uri="{FF2B5EF4-FFF2-40B4-BE49-F238E27FC236}">
                <a16:creationId xmlns:a16="http://schemas.microsoft.com/office/drawing/2014/main" id="{C484CB6B-CF38-02E9-8812-DB6B71B766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C481B6-FB22-3E93-4395-A9A7FC05B137}"/>
              </a:ext>
            </a:extLst>
          </p:cNvPr>
          <p:cNvSpPr txBox="1"/>
          <p:nvPr/>
        </p:nvSpPr>
        <p:spPr>
          <a:xfrm>
            <a:off x="4687037" y="5105854"/>
            <a:ext cx="2817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highlight>
                  <a:srgbClr val="FF0000"/>
                </a:highlight>
              </a:rPr>
              <a:t>Almost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highlight>
                  <a:srgbClr val="FF0000"/>
                </a:highlight>
              </a:rPr>
              <a:t>SOLD OUT  </a:t>
            </a:r>
          </a:p>
        </p:txBody>
      </p:sp>
    </p:spTree>
    <p:extLst>
      <p:ext uri="{BB962C8B-B14F-4D97-AF65-F5344CB8AC3E}">
        <p14:creationId xmlns:p14="http://schemas.microsoft.com/office/powerpoint/2010/main" val="408851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975BE-5710-E7BC-9F48-742A6A484B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 dirty="0">
                <a:latin typeface="Aptos" panose="020B0004020202020204" pitchFamily="34" charset="0"/>
                <a:cs typeface="Segoe UI"/>
              </a:rPr>
              <a:t>Matthias Matthiasson</a:t>
            </a:r>
            <a:endParaRPr lang="en-US" dirty="0">
              <a:latin typeface="Aptos" panose="020B0004020202020204" pitchFamily="34" charset="0"/>
            </a:endParaRPr>
          </a:p>
          <a:p>
            <a:endParaRPr lang="en-IS"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D36D-B46F-F0AF-0135-078348616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 dirty="0">
                <a:latin typeface="Aptos" panose="020B0004020202020204" pitchFamily="34" charset="0"/>
                <a:cs typeface="Segoe UI"/>
              </a:rPr>
              <a:t>Director Partner Experience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BA20345-14A8-C8CF-AA16-2128973486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ptos" panose="020B0004020202020204" pitchFamily="34" charset="0"/>
              </a:rPr>
              <a:t>Marta Sigmarsdóttir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7FFB2-5589-294C-C6E8-9B521242C3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ptos" panose="020B0004020202020204" pitchFamily="34" charset="0"/>
              </a:rPr>
              <a:t>Partner Experience Manager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07E3210-A67B-05D0-3F49-BDC559639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Aptos" panose="020B0004020202020204" pitchFamily="34" charset="0"/>
                <a:cs typeface="Segoe UI"/>
              </a:rPr>
              <a:t>LS Retail Office Hours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A002C-12E2-C883-D223-6365A7E73D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87027" y="3429000"/>
            <a:ext cx="5696237" cy="649288"/>
          </a:xfrm>
        </p:spPr>
        <p:txBody>
          <a:bodyPr/>
          <a:lstStyle/>
          <a:p>
            <a:r>
              <a:rPr lang="en-US" sz="2800" b="0" dirty="0">
                <a:latin typeface="Aptos" panose="020B0004020202020204" pitchFamily="34" charset="0"/>
              </a:rPr>
              <a:t>How to demonstrate performance</a:t>
            </a:r>
          </a:p>
          <a:p>
            <a:r>
              <a:rPr lang="en-US" sz="2800" b="0" dirty="0">
                <a:latin typeface="Aptos" panose="020B0004020202020204" pitchFamily="34" charset="0"/>
              </a:rPr>
              <a:t>in SaaS</a:t>
            </a:r>
            <a:endParaRPr lang="en-IS" dirty="0">
              <a:latin typeface="Aptos" panose="020B0004020202020204" pitchFamily="34" charset="0"/>
            </a:endParaRPr>
          </a:p>
        </p:txBody>
      </p:sp>
      <p:pic>
        <p:nvPicPr>
          <p:cNvPr id="13" name="Picture Placeholder 12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AC8E5D61-BC39-BFBE-F991-36881103046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9354" t="8218" r="1137"/>
          <a:stretch/>
        </p:blipFill>
        <p:spPr>
          <a:xfrm>
            <a:off x="686881" y="3642316"/>
            <a:ext cx="2956243" cy="2020920"/>
          </a:xfrm>
        </p:spPr>
      </p:pic>
      <p:pic>
        <p:nvPicPr>
          <p:cNvPr id="20" name="Picture Placeholder 19" descr="A person in a button up shirt&#10;&#10;AI-generated content may be incorrect.">
            <a:extLst>
              <a:ext uri="{FF2B5EF4-FFF2-40B4-BE49-F238E27FC236}">
                <a16:creationId xmlns:a16="http://schemas.microsoft.com/office/drawing/2014/main" id="{B60EA8F5-47A7-8B0B-80B4-89465EA713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238" r="12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0767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EFAD1-ECDC-EDB0-1533-42C7539D2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3C102-24A3-2081-E33B-90317E57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762643"/>
            <a:ext cx="8385232" cy="6663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5400" dirty="0"/>
              <a:t>Time for QUESTIONS</a:t>
            </a:r>
            <a:endParaRPr lang="en-I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3EA5A-28CC-1A31-7FF8-D18D7048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6" y="5183569"/>
            <a:ext cx="1533986" cy="15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B17EA2-7DEE-1763-A48C-376FF33BB33C}"/>
              </a:ext>
            </a:extLst>
          </p:cNvPr>
          <p:cNvSpPr txBox="1">
            <a:spLocks/>
          </p:cNvSpPr>
          <p:nvPr/>
        </p:nvSpPr>
        <p:spPr>
          <a:xfrm>
            <a:off x="1913466" y="5412928"/>
            <a:ext cx="2582333" cy="10752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/>
            <a:r>
              <a:rPr lang="en-US" sz="2800" b="0" dirty="0"/>
              <a:t>Please book a </a:t>
            </a:r>
            <a:br>
              <a:rPr lang="en-US" sz="2800" b="0" dirty="0"/>
            </a:br>
            <a:r>
              <a:rPr lang="en-US" sz="2800" b="0" dirty="0"/>
              <a:t>meeting</a:t>
            </a:r>
            <a:endParaRPr lang="en-IS" sz="2800" b="0" dirty="0"/>
          </a:p>
        </p:txBody>
      </p:sp>
    </p:spTree>
    <p:extLst>
      <p:ext uri="{BB962C8B-B14F-4D97-AF65-F5344CB8AC3E}">
        <p14:creationId xmlns:p14="http://schemas.microsoft.com/office/powerpoint/2010/main" val="2926081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0E45C-0FBA-5BDC-2DBD-19C034C1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9A62-2E9E-D68D-A298-7F9AFDA8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762643"/>
            <a:ext cx="5676710" cy="6663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IS" sz="5400" dirty="0"/>
              <a:t>Thank you</a:t>
            </a:r>
            <a:br>
              <a:rPr lang="en-US" sz="5400" dirty="0"/>
            </a:br>
            <a:br>
              <a:rPr lang="en-US" sz="5400" dirty="0"/>
            </a:br>
            <a:r>
              <a:rPr lang="en-US" sz="2800" b="0" dirty="0">
                <a:latin typeface="Aptos" panose="020B0004020202020204" pitchFamily="34" charset="0"/>
              </a:rPr>
              <a:t>matti@lsretail.com</a:t>
            </a:r>
            <a:br>
              <a:rPr lang="en-US" sz="2800" b="0" dirty="0">
                <a:latin typeface="Aptos" panose="020B0004020202020204" pitchFamily="34" charset="0"/>
              </a:rPr>
            </a:br>
            <a:br>
              <a:rPr lang="en-US" sz="2800" b="0" dirty="0">
                <a:latin typeface="Aptos" panose="020B0004020202020204" pitchFamily="34" charset="0"/>
              </a:rPr>
            </a:br>
            <a:r>
              <a:rPr lang="en-US" sz="2800" b="0" dirty="0">
                <a:latin typeface="Aptos" panose="020B0004020202020204" pitchFamily="34" charset="0"/>
              </a:rPr>
              <a:t>martasi@lsretail.com</a:t>
            </a:r>
            <a:endParaRPr lang="en-IS" sz="5400" b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4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350E1-5DC6-E0B9-8BCE-1AEF33332D05}"/>
              </a:ext>
            </a:extLst>
          </p:cNvPr>
          <p:cNvSpPr txBox="1"/>
          <p:nvPr/>
        </p:nvSpPr>
        <p:spPr>
          <a:xfrm>
            <a:off x="4064963" y="924789"/>
            <a:ext cx="4062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Moving to SaaS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035476-AA59-D7DC-A66B-8A5D33330CC1}"/>
              </a:ext>
            </a:extLst>
          </p:cNvPr>
          <p:cNvSpPr txBox="1">
            <a:spLocks/>
          </p:cNvSpPr>
          <p:nvPr/>
        </p:nvSpPr>
        <p:spPr>
          <a:xfrm>
            <a:off x="2203015" y="2862532"/>
            <a:ext cx="7938370" cy="3070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person walking in front of a large purple text&#10;&#10;AI-generated content may be incorrect.">
            <a:extLst>
              <a:ext uri="{FF2B5EF4-FFF2-40B4-BE49-F238E27FC236}">
                <a16:creationId xmlns:a16="http://schemas.microsoft.com/office/drawing/2014/main" id="{1EACCFD5-9C70-DD10-EC84-423464DDB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73" y="2383276"/>
            <a:ext cx="10810454" cy="39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9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B71F5-2DBC-DC40-383F-BDF0186A3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to SaaS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81360-3C88-DF2E-0746-C3DD3F768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634441" cy="554415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Concerns</a:t>
            </a:r>
          </a:p>
          <a:p>
            <a:pPr lvl="1"/>
            <a:r>
              <a:rPr lang="en-US" dirty="0"/>
              <a:t>Is SaaS suitable for the task?</a:t>
            </a:r>
          </a:p>
          <a:p>
            <a:endParaRPr lang="en-US" sz="1400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b="1" dirty="0">
                <a:latin typeface="+mn-lt"/>
              </a:rPr>
              <a:t>Challenges </a:t>
            </a:r>
            <a:r>
              <a:rPr lang="en-US" sz="2800" dirty="0"/>
              <a:t>in their </a:t>
            </a:r>
            <a:r>
              <a:rPr lang="en-US" sz="2800" b="1" dirty="0">
                <a:latin typeface="+mn-lt"/>
              </a:rPr>
              <a:t>on-premises</a:t>
            </a:r>
            <a:r>
              <a:rPr lang="en-US" sz="2800" dirty="0"/>
              <a:t> implementations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dirty="0"/>
              <a:t>Resolve performance challenges by :</a:t>
            </a:r>
          </a:p>
          <a:p>
            <a:pPr lvl="1"/>
            <a:r>
              <a:rPr lang="en-US" dirty="0"/>
              <a:t>By adding CPUs</a:t>
            </a:r>
          </a:p>
          <a:p>
            <a:pPr lvl="1"/>
            <a:r>
              <a:rPr lang="en-US" dirty="0"/>
              <a:t>By adding Disks</a:t>
            </a:r>
          </a:p>
          <a:p>
            <a:pPr lvl="1"/>
            <a:r>
              <a:rPr lang="en-US" dirty="0"/>
              <a:t>Controlling configuration</a:t>
            </a:r>
          </a:p>
          <a:p>
            <a:pPr marL="0" indent="0">
              <a:buNone/>
            </a:pPr>
            <a:r>
              <a:rPr lang="en-US" dirty="0"/>
              <a:t>Hardware must meet peaks in the business</a:t>
            </a:r>
          </a:p>
          <a:p>
            <a:pPr marL="0" indent="0">
              <a:buNone/>
            </a:pPr>
            <a:r>
              <a:rPr lang="en-US" dirty="0"/>
              <a:t>By going to SaaS, they </a:t>
            </a:r>
            <a:r>
              <a:rPr lang="en-US" b="1" dirty="0">
                <a:latin typeface="Aptos" panose="020B0004020202020204" pitchFamily="34" charset="0"/>
              </a:rPr>
              <a:t>lose</a:t>
            </a:r>
            <a:r>
              <a:rPr lang="en-US" dirty="0"/>
              <a:t> these options/</a:t>
            </a:r>
            <a:r>
              <a:rPr lang="en-US" b="1" dirty="0">
                <a:latin typeface="+mn-lt"/>
              </a:rPr>
              <a:t>control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computer and text with icons&#10;&#10;AI-generated content may be incorrect.">
            <a:extLst>
              <a:ext uri="{FF2B5EF4-FFF2-40B4-BE49-F238E27FC236}">
                <a16:creationId xmlns:a16="http://schemas.microsoft.com/office/drawing/2014/main" id="{53E6AF97-9F12-B50F-51EB-C1ACBCFD7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764" y="1167318"/>
            <a:ext cx="5005806" cy="31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8A68E-EDA2-47E8-756D-4290238CA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60FB-A1D5-CA10-2C43-1C8EA899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to SaaS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2ECA5-6AF6-41C1-1AC7-B3E627848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7091641" cy="55441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Business Central in SaaS:</a:t>
            </a:r>
          </a:p>
          <a:p>
            <a:pPr lvl="1"/>
            <a:r>
              <a:rPr lang="en-US" dirty="0"/>
              <a:t>Is a </a:t>
            </a:r>
            <a:r>
              <a:rPr lang="en-US" b="1" dirty="0">
                <a:latin typeface="Aptos" panose="020B0004020202020204" pitchFamily="34" charset="0"/>
              </a:rPr>
              <a:t>service</a:t>
            </a:r>
          </a:p>
          <a:p>
            <a:pPr lvl="2">
              <a:buFont typeface="System Font Regular"/>
              <a:buChar char="-"/>
            </a:pPr>
            <a:r>
              <a:rPr lang="en-US" dirty="0"/>
              <a:t>Everything included in the subscription</a:t>
            </a:r>
          </a:p>
          <a:p>
            <a:pPr lvl="1"/>
            <a:r>
              <a:rPr lang="en-US" b="1" dirty="0">
                <a:latin typeface="Aptos" panose="020B0004020202020204" pitchFamily="34" charset="0"/>
              </a:rPr>
              <a:t>BLACK BOX</a:t>
            </a:r>
          </a:p>
          <a:p>
            <a:pPr lvl="1"/>
            <a:endParaRPr lang="en-US" sz="1000" dirty="0"/>
          </a:p>
          <a:p>
            <a:pPr marL="0" indent="0">
              <a:buNone/>
            </a:pPr>
            <a:r>
              <a:rPr lang="en-US" dirty="0"/>
              <a:t>LS Retail has received numerous questions about whether SaaS </a:t>
            </a:r>
            <a:r>
              <a:rPr lang="en-US" b="1" dirty="0">
                <a:latin typeface="Aptos" panose="020B0004020202020204" pitchFamily="34" charset="0"/>
              </a:rPr>
              <a:t>can manage </a:t>
            </a:r>
            <a:r>
              <a:rPr lang="en-US" dirty="0"/>
              <a:t>specific scenarios</a:t>
            </a:r>
          </a:p>
          <a:p>
            <a:pPr lvl="1"/>
            <a:r>
              <a:rPr lang="en-US" dirty="0"/>
              <a:t>Number of online POS</a:t>
            </a:r>
          </a:p>
          <a:p>
            <a:pPr lvl="1"/>
            <a:r>
              <a:rPr lang="en-US" dirty="0"/>
              <a:t>Heavy batch processes</a:t>
            </a:r>
          </a:p>
          <a:p>
            <a:pPr lvl="1"/>
            <a:endParaRPr lang="en-US" sz="1000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/>
              <a:t>Has been very </a:t>
            </a:r>
            <a:r>
              <a:rPr lang="en-US" b="1" dirty="0">
                <a:latin typeface="Aptos" panose="020B0004020202020204" pitchFamily="34" charset="0"/>
              </a:rPr>
              <a:t>difficult </a:t>
            </a:r>
            <a:r>
              <a:rPr lang="en-US" dirty="0"/>
              <a:t>to answer because not all customers are the same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/>
              <a:t>Very few customers want to be the first</a:t>
            </a:r>
          </a:p>
          <a:p>
            <a:pPr lvl="1"/>
            <a:endParaRPr lang="en-US" dirty="0"/>
          </a:p>
        </p:txBody>
      </p:sp>
      <p:pic>
        <p:nvPicPr>
          <p:cNvPr id="6" name="Picture 5" descr="A computer and text with icons&#10;&#10;AI-generated content may be incorrect.">
            <a:extLst>
              <a:ext uri="{FF2B5EF4-FFF2-40B4-BE49-F238E27FC236}">
                <a16:creationId xmlns:a16="http://schemas.microsoft.com/office/drawing/2014/main" id="{65D0DD57-5808-236A-98D5-1FE2CCC9E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764" y="1167318"/>
            <a:ext cx="5005806" cy="31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2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83C7-5C60-3DF6-0BEA-D38CE1F9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27766-A18B-85BC-8B27-5086843071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8513563" cy="554415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ptos SemiBold" panose="020B0004020202020204" pitchFamily="34" charset="0"/>
              </a:rPr>
              <a:t>LS Retail has invested in performance testing tools :</a:t>
            </a:r>
          </a:p>
          <a:p>
            <a:pPr lvl="1"/>
            <a:r>
              <a:rPr lang="en-US" b="1" dirty="0">
                <a:latin typeface="Aptos" panose="020B0004020202020204" pitchFamily="34" charset="0"/>
              </a:rPr>
              <a:t>Improve performance </a:t>
            </a:r>
            <a:r>
              <a:rPr lang="en-US" dirty="0"/>
              <a:t>of LS Central in SaaS</a:t>
            </a:r>
          </a:p>
          <a:p>
            <a:pPr lvl="1"/>
            <a:r>
              <a:rPr lang="en-US" dirty="0"/>
              <a:t>Provide numbers to partners for sales purposes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provide partners/customers with </a:t>
            </a:r>
            <a:br>
              <a:rPr lang="en-US" dirty="0"/>
            </a:br>
            <a:r>
              <a:rPr lang="en-US" dirty="0"/>
              <a:t>tools to </a:t>
            </a:r>
            <a:r>
              <a:rPr lang="en-US" b="1" dirty="0">
                <a:latin typeface="Aptos" panose="020B0004020202020204" pitchFamily="34" charset="0"/>
              </a:rPr>
              <a:t>prove SaaS performance</a:t>
            </a:r>
          </a:p>
          <a:p>
            <a:pPr lvl="2">
              <a:buFont typeface="System Font Regular"/>
              <a:buChar char="-"/>
            </a:pPr>
            <a:r>
              <a:rPr lang="en-US" dirty="0"/>
              <a:t>Especially targeting existing on-premises customers</a:t>
            </a:r>
          </a:p>
          <a:p>
            <a:pPr lvl="1"/>
            <a:r>
              <a:rPr lang="en-US" dirty="0"/>
              <a:t>Tools for </a:t>
            </a:r>
            <a:r>
              <a:rPr lang="en-US" b="1" dirty="0">
                <a:latin typeface="Aptos" panose="020B0004020202020204" pitchFamily="34" charset="0"/>
                <a:cs typeface="Aharoni" panose="020F0502020204030204" pitchFamily="2" charset="-79"/>
              </a:rPr>
              <a:t>pre-go-live</a:t>
            </a:r>
            <a:r>
              <a:rPr lang="en-US" dirty="0"/>
              <a:t> test processes in SaaS</a:t>
            </a:r>
          </a:p>
          <a:p>
            <a:pPr lvl="2"/>
            <a:r>
              <a:rPr lang="en-US" sz="2400" dirty="0"/>
              <a:t>Test SaaS capabilities and boundaries</a:t>
            </a:r>
          </a:p>
          <a:p>
            <a:pPr lvl="2"/>
            <a:r>
              <a:rPr lang="en-US" sz="2400" dirty="0"/>
              <a:t>Verify that customizations do not </a:t>
            </a:r>
            <a:r>
              <a:rPr lang="en-US" sz="2400" b="1" dirty="0">
                <a:latin typeface="Aptos" panose="020B0004020202020204" pitchFamily="34" charset="0"/>
              </a:rPr>
              <a:t>negatively impact </a:t>
            </a:r>
            <a:r>
              <a:rPr lang="en-US" sz="2400" dirty="0"/>
              <a:t>SaaS performance</a:t>
            </a:r>
          </a:p>
        </p:txBody>
      </p:sp>
    </p:spTree>
    <p:extLst>
      <p:ext uri="{BB962C8B-B14F-4D97-AF65-F5344CB8AC3E}">
        <p14:creationId xmlns:p14="http://schemas.microsoft.com/office/powerpoint/2010/main" val="340521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703FD-041D-C42A-3729-92612AA66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19" y="248339"/>
            <a:ext cx="10385766" cy="11320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LS Retail</a:t>
            </a:r>
            <a:br>
              <a:rPr lang="en-US" dirty="0">
                <a:latin typeface="Aptos" panose="020B0004020202020204" pitchFamily="34" charset="0"/>
              </a:rPr>
            </a:br>
            <a:r>
              <a:rPr lang="en-US" dirty="0">
                <a:latin typeface="Aptos" panose="020B0004020202020204" pitchFamily="34" charset="0"/>
              </a:rPr>
              <a:t>Performance Testing Effort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75B4B1-D69A-571A-CF57-6E0FA1626E16}"/>
              </a:ext>
            </a:extLst>
          </p:cNvPr>
          <p:cNvSpPr/>
          <p:nvPr/>
        </p:nvSpPr>
        <p:spPr>
          <a:xfrm>
            <a:off x="4063967" y="2191408"/>
            <a:ext cx="4063968" cy="467408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29B6BD-AC94-CEFF-8638-9BAF040DABFD}"/>
              </a:ext>
            </a:extLst>
          </p:cNvPr>
          <p:cNvSpPr/>
          <p:nvPr/>
        </p:nvSpPr>
        <p:spPr>
          <a:xfrm>
            <a:off x="8127935" y="2191408"/>
            <a:ext cx="4064531" cy="4679435"/>
          </a:xfrm>
          <a:prstGeom prst="rect">
            <a:avLst/>
          </a:prstGeom>
          <a:solidFill>
            <a:srgbClr val="200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64653E-0126-AB20-99FF-022D57CC766A}"/>
              </a:ext>
            </a:extLst>
          </p:cNvPr>
          <p:cNvSpPr/>
          <p:nvPr/>
        </p:nvSpPr>
        <p:spPr>
          <a:xfrm>
            <a:off x="0" y="2191948"/>
            <a:ext cx="4063967" cy="4673547"/>
          </a:xfrm>
          <a:prstGeom prst="rect">
            <a:avLst/>
          </a:prstGeom>
          <a:solidFill>
            <a:srgbClr val="5C4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A7D8F5D-FCE1-35FA-2A37-26555CECCC91}"/>
              </a:ext>
            </a:extLst>
          </p:cNvPr>
          <p:cNvSpPr txBox="1">
            <a:spLocks/>
          </p:cNvSpPr>
          <p:nvPr/>
        </p:nvSpPr>
        <p:spPr>
          <a:xfrm>
            <a:off x="-1" y="2530675"/>
            <a:ext cx="4076382" cy="5389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Replenishment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5025CEF-2DC2-0717-AEFE-D9D47C568EE5}"/>
              </a:ext>
            </a:extLst>
          </p:cNvPr>
          <p:cNvSpPr txBox="1">
            <a:spLocks/>
          </p:cNvSpPr>
          <p:nvPr/>
        </p:nvSpPr>
        <p:spPr>
          <a:xfrm>
            <a:off x="215534" y="4303043"/>
            <a:ext cx="3836019" cy="11745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Data Creation</a:t>
            </a:r>
          </a:p>
        </p:txBody>
      </p:sp>
    </p:spTree>
    <p:extLst>
      <p:ext uri="{BB962C8B-B14F-4D97-AF65-F5344CB8AC3E}">
        <p14:creationId xmlns:p14="http://schemas.microsoft.com/office/powerpoint/2010/main" val="1444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CD2D9-E288-0E1D-D194-323C38BE4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2BF0F1-63FF-D587-95A9-E293DF07E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6763893" cy="531781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ptos SemiBold" panose="020B0004020202020204" pitchFamily="34" charset="0"/>
              </a:rPr>
              <a:t>First effort </a:t>
            </a:r>
          </a:p>
          <a:p>
            <a:pPr lvl="1"/>
            <a:r>
              <a:rPr lang="en-US" sz="2000" dirty="0">
                <a:latin typeface="Aptos Light" panose="020B0004020202020204" pitchFamily="34" charset="0"/>
              </a:rPr>
              <a:t>LS Central 20 release</a:t>
            </a:r>
          </a:p>
          <a:p>
            <a:pPr lvl="1"/>
            <a:r>
              <a:rPr lang="en-US" sz="2000" b="1" dirty="0">
                <a:latin typeface="Aptos" panose="020B0004020202020204" pitchFamily="34" charset="0"/>
              </a:rPr>
              <a:t>Parallel background </a:t>
            </a:r>
            <a:r>
              <a:rPr lang="en-US" sz="2000" dirty="0">
                <a:latin typeface="Aptos Light" panose="020B0004020202020204" pitchFamily="34" charset="0"/>
              </a:rPr>
              <a:t>sessions (Max 10</a:t>
            </a:r>
            <a:r>
              <a:rPr lang="en-US" sz="2000" dirty="0">
                <a:latin typeface="+mj-lt"/>
              </a:rPr>
              <a:t>)</a:t>
            </a: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ptos SemiBold" panose="020B0004020202020204" pitchFamily="34" charset="0"/>
              </a:rPr>
              <a:t>LS Central 26 release </a:t>
            </a:r>
          </a:p>
          <a:p>
            <a:pPr lvl="1"/>
            <a:r>
              <a:rPr lang="en-US" sz="2000" b="1" dirty="0">
                <a:latin typeface="Aptos" panose="020B0004020202020204" pitchFamily="34" charset="0"/>
              </a:rPr>
              <a:t>Job Queue </a:t>
            </a:r>
            <a:r>
              <a:rPr lang="en-US" sz="2000" dirty="0">
                <a:latin typeface="Aptos Light" panose="020B0004020202020204" pitchFamily="34" charset="0"/>
              </a:rPr>
              <a:t>sessions run by multiple Entra users </a:t>
            </a:r>
          </a:p>
          <a:p>
            <a:pPr lvl="1"/>
            <a:r>
              <a:rPr lang="en-US" sz="2000" dirty="0">
                <a:latin typeface="Aptos Light" panose="020B0004020202020204" pitchFamily="34" charset="0"/>
              </a:rPr>
              <a:t>More details to be found in release notes</a:t>
            </a: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ptos SemiBold" panose="020B0004020202020204" pitchFamily="34" charset="0"/>
              </a:rPr>
              <a:t>Data</a:t>
            </a:r>
          </a:p>
          <a:p>
            <a:pPr lvl="1"/>
            <a:r>
              <a:rPr lang="en-US" sz="2000" dirty="0">
                <a:latin typeface="Aptos Light" panose="020B0004020202020204" pitchFamily="34" charset="0"/>
              </a:rPr>
              <a:t>Use customer data</a:t>
            </a:r>
          </a:p>
          <a:p>
            <a:pPr lvl="1"/>
            <a:r>
              <a:rPr lang="en-US" sz="2000" dirty="0">
                <a:latin typeface="Aptos Light" panose="020B0004020202020204" pitchFamily="34" charset="0"/>
              </a:rPr>
              <a:t>Create data for test</a:t>
            </a:r>
          </a:p>
          <a:p>
            <a:pPr lvl="2"/>
            <a:r>
              <a:rPr lang="en-US" sz="1600" dirty="0">
                <a:latin typeface="Aptos Light" panose="020B0004020202020204" pitchFamily="34" charset="0"/>
              </a:rPr>
              <a:t>Replenishment data creator</a:t>
            </a:r>
          </a:p>
          <a:p>
            <a:pPr marL="0" indent="0">
              <a:buNone/>
            </a:pPr>
            <a:r>
              <a:rPr lang="en-US" b="1" dirty="0">
                <a:latin typeface="Aptos SemiBold" panose="020B0004020202020204" pitchFamily="34" charset="0"/>
              </a:rPr>
              <a:t>It can be run in a production environment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70B4E3-9244-DFDA-36BB-9AAE071E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Replenishment</a:t>
            </a:r>
          </a:p>
        </p:txBody>
      </p:sp>
      <p:pic>
        <p:nvPicPr>
          <p:cNvPr id="5" name="Picture 4" descr="A purple box with arrows around it&#10;&#10;AI-generated content may be incorrect.">
            <a:extLst>
              <a:ext uri="{FF2B5EF4-FFF2-40B4-BE49-F238E27FC236}">
                <a16:creationId xmlns:a16="http://schemas.microsoft.com/office/drawing/2014/main" id="{D98BD89B-1718-A6BD-A074-FB1C633B1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190" y="1246238"/>
            <a:ext cx="2143432" cy="21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8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C16D3-7D26-DA46-AABE-22E3B8F7B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808C84-73E6-3374-8BEF-ED875F8B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19" y="248339"/>
            <a:ext cx="10385766" cy="11320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LS Retail</a:t>
            </a:r>
            <a:br>
              <a:rPr lang="en-US" dirty="0">
                <a:latin typeface="Aptos" panose="020B0004020202020204" pitchFamily="34" charset="0"/>
              </a:rPr>
            </a:br>
            <a:r>
              <a:rPr lang="en-US" dirty="0">
                <a:latin typeface="Aptos" panose="020B0004020202020204" pitchFamily="34" charset="0"/>
              </a:rPr>
              <a:t>Performance Testing Effort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0E2645-2BFD-75A9-8F8C-E4B9E6B612BC}"/>
              </a:ext>
            </a:extLst>
          </p:cNvPr>
          <p:cNvSpPr/>
          <p:nvPr/>
        </p:nvSpPr>
        <p:spPr>
          <a:xfrm>
            <a:off x="4063967" y="2191408"/>
            <a:ext cx="4063968" cy="467408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EC60E-97E3-7BC4-7530-0C9FFD3AFC58}"/>
              </a:ext>
            </a:extLst>
          </p:cNvPr>
          <p:cNvSpPr/>
          <p:nvPr/>
        </p:nvSpPr>
        <p:spPr>
          <a:xfrm>
            <a:off x="8128498" y="2191408"/>
            <a:ext cx="4063968" cy="4679435"/>
          </a:xfrm>
          <a:prstGeom prst="rect">
            <a:avLst/>
          </a:prstGeom>
          <a:solidFill>
            <a:srgbClr val="200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8E031E-8160-8B7D-5845-6D1381902BDE}"/>
              </a:ext>
            </a:extLst>
          </p:cNvPr>
          <p:cNvSpPr/>
          <p:nvPr/>
        </p:nvSpPr>
        <p:spPr>
          <a:xfrm>
            <a:off x="0" y="2191948"/>
            <a:ext cx="4063967" cy="4673547"/>
          </a:xfrm>
          <a:prstGeom prst="rect">
            <a:avLst/>
          </a:prstGeom>
          <a:solidFill>
            <a:srgbClr val="5C4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C3BF3FA-B57D-0922-8E51-8894C4E0BFAB}"/>
              </a:ext>
            </a:extLst>
          </p:cNvPr>
          <p:cNvSpPr txBox="1">
            <a:spLocks/>
          </p:cNvSpPr>
          <p:nvPr/>
        </p:nvSpPr>
        <p:spPr>
          <a:xfrm>
            <a:off x="4088795" y="2530676"/>
            <a:ext cx="4026825" cy="5389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Online POS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7729D04-8A0A-F802-3DB6-A859910D7CE0}"/>
              </a:ext>
            </a:extLst>
          </p:cNvPr>
          <p:cNvSpPr txBox="1">
            <a:spLocks/>
          </p:cNvSpPr>
          <p:nvPr/>
        </p:nvSpPr>
        <p:spPr>
          <a:xfrm>
            <a:off x="4177941" y="4295025"/>
            <a:ext cx="3836019" cy="18874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Data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Creation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>
              <a:solidFill>
                <a:srgbClr val="FFFFFF"/>
              </a:solidFill>
              <a:latin typeface="Aptos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Busines</a:t>
            </a: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s Central</a:t>
            </a:r>
            <a:b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</a:b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Performance Tool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AED5EED7-DCD3-F103-E9EE-3426EC1BACBD}"/>
              </a:ext>
            </a:extLst>
          </p:cNvPr>
          <p:cNvSpPr txBox="1">
            <a:spLocks/>
          </p:cNvSpPr>
          <p:nvPr/>
        </p:nvSpPr>
        <p:spPr>
          <a:xfrm>
            <a:off x="-1" y="2530675"/>
            <a:ext cx="4076382" cy="5389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Replenishment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AD6AE78-CFB5-414A-80CF-EB0AF7DF74CF}"/>
              </a:ext>
            </a:extLst>
          </p:cNvPr>
          <p:cNvSpPr txBox="1">
            <a:spLocks/>
          </p:cNvSpPr>
          <p:nvPr/>
        </p:nvSpPr>
        <p:spPr>
          <a:xfrm>
            <a:off x="215534" y="4303043"/>
            <a:ext cx="3836019" cy="11745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Data Creation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1F0E4E5-350E-E087-7D02-896FB70EB369}"/>
              </a:ext>
            </a:extLst>
          </p:cNvPr>
          <p:cNvSpPr txBox="1">
            <a:spLocks/>
          </p:cNvSpPr>
          <p:nvPr/>
        </p:nvSpPr>
        <p:spPr>
          <a:xfrm>
            <a:off x="8152763" y="2553347"/>
            <a:ext cx="4027388" cy="5389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Statement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Posting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C8E3BD1-1FCF-0DD6-73B7-76A3A89B18AB}"/>
              </a:ext>
            </a:extLst>
          </p:cNvPr>
          <p:cNvSpPr txBox="1">
            <a:spLocks/>
          </p:cNvSpPr>
          <p:nvPr/>
        </p:nvSpPr>
        <p:spPr>
          <a:xfrm>
            <a:off x="8242472" y="4308122"/>
            <a:ext cx="3836019" cy="18874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Data Creation - POS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Busines</a:t>
            </a: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s Central</a:t>
            </a:r>
            <a:b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</a:b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  <a:cs typeface="Segoe UI"/>
              </a:rPr>
              <a:t>Performance Tool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CF5C0F-4F79-71EC-F821-3704312E5684}"/>
              </a:ext>
            </a:extLst>
          </p:cNvPr>
          <p:cNvSpPr/>
          <p:nvPr/>
        </p:nvSpPr>
        <p:spPr>
          <a:xfrm>
            <a:off x="0" y="2191408"/>
            <a:ext cx="4076382" cy="4666592"/>
          </a:xfrm>
          <a:prstGeom prst="rect">
            <a:avLst/>
          </a:prstGeom>
          <a:solidFill>
            <a:srgbClr val="DDDDD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10.xml><?xml version="1.0" encoding="utf-8"?>
<a:theme xmlns:a="http://schemas.openxmlformats.org/drawingml/2006/main" name="3_Whit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3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4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5.xml><?xml version="1.0" encoding="utf-8"?>
<a:theme xmlns:a="http://schemas.openxmlformats.org/drawingml/2006/main" name="1_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7.xml><?xml version="1.0" encoding="utf-8"?>
<a:theme xmlns:a="http://schemas.openxmlformats.org/drawingml/2006/main" name="2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8.xml><?xml version="1.0" encoding="utf-8"?>
<a:theme xmlns:a="http://schemas.openxmlformats.org/drawingml/2006/main" name="3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9.xml><?xml version="1.0" encoding="utf-8"?>
<a:theme xmlns:a="http://schemas.openxmlformats.org/drawingml/2006/main" name="4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4A73B9BB-707A-524F-9488-1BDB561E72D9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7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9109B0-0AD6-4256-A9C8-12CE1E7B20D2}">
  <we:reference id="wa200003915" version="2.0.0.0" store="nb-NO" storeType="OMEX"/>
  <we:alternateReferences>
    <we:reference id="WA200003915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7DCBC5CD60DD49A4D380E2F21DFE4E" ma:contentTypeVersion="8" ma:contentTypeDescription="Create a new document." ma:contentTypeScope="" ma:versionID="1ce9b1fb2d91bc74587925f3affced2e">
  <xsd:schema xmlns:xsd="http://www.w3.org/2001/XMLSchema" xmlns:xs="http://www.w3.org/2001/XMLSchema" xmlns:p="http://schemas.microsoft.com/office/2006/metadata/properties" xmlns:ns2="ce1d204b-4e16-460b-bce5-0fdb4220d0db" xmlns:ns3="f97f726d-b352-4701-80a3-a1170069a51d" targetNamespace="http://schemas.microsoft.com/office/2006/metadata/properties" ma:root="true" ma:fieldsID="8cd94070460a692cb0e29eb673115b62" ns2:_="" ns3:_="">
    <xsd:import namespace="ce1d204b-4e16-460b-bce5-0fdb4220d0db"/>
    <xsd:import namespace="f97f726d-b352-4701-80a3-a1170069a5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1d204b-4e16-460b-bce5-0fdb4220d0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7f726d-b352-4701-80a3-a1170069a5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6D2673-8D6F-4B34-BA91-ECECC1A215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1d204b-4e16-460b-bce5-0fdb4220d0db"/>
    <ds:schemaRef ds:uri="f97f726d-b352-4701-80a3-a1170069a5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ce1d204b-4e16-460b-bce5-0fdb4220d0db"/>
    <ds:schemaRef ds:uri="f97f726d-b352-4701-80a3-a1170069a51d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2024</Template>
  <TotalTime>4743</TotalTime>
  <Words>717</Words>
  <Application>Microsoft Office PowerPoint</Application>
  <PresentationFormat>Widescreen</PresentationFormat>
  <Paragraphs>201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Abadi Extra Light</vt:lpstr>
      <vt:lpstr>Aptos</vt:lpstr>
      <vt:lpstr>Aptos ExtraBold</vt:lpstr>
      <vt:lpstr>Aptos Light</vt:lpstr>
      <vt:lpstr>Aptos SemiBold</vt:lpstr>
      <vt:lpstr>Arial</vt:lpstr>
      <vt:lpstr>Calibri</vt:lpstr>
      <vt:lpstr>Segoe UI</vt:lpstr>
      <vt:lpstr>System Font Regular</vt:lpstr>
      <vt:lpstr>Eggplant slides</vt:lpstr>
      <vt:lpstr>White slides</vt:lpstr>
      <vt:lpstr>Title/chapter slides</vt:lpstr>
      <vt:lpstr>1_Grey slides</vt:lpstr>
      <vt:lpstr>1_Presenter image title slides</vt:lpstr>
      <vt:lpstr>1_White slides</vt:lpstr>
      <vt:lpstr>2_Grey slides</vt:lpstr>
      <vt:lpstr>3_Grey slides</vt:lpstr>
      <vt:lpstr>4_Grey slides</vt:lpstr>
      <vt:lpstr>3_White slides</vt:lpstr>
      <vt:lpstr>PowerPoint Presentation</vt:lpstr>
      <vt:lpstr>LS Retail Office Hours</vt:lpstr>
      <vt:lpstr>PowerPoint Presentation</vt:lpstr>
      <vt:lpstr>Moving to SaaS discussion</vt:lpstr>
      <vt:lpstr>Moving to SaaS discussion</vt:lpstr>
      <vt:lpstr>Tools</vt:lpstr>
      <vt:lpstr>LS Retail Performance Testing Effort</vt:lpstr>
      <vt:lpstr>Replenishment</vt:lpstr>
      <vt:lpstr>LS Retail Performance Testing Effort</vt:lpstr>
      <vt:lpstr>Online POS vs Offline POS</vt:lpstr>
      <vt:lpstr>Business Central Performance Tool</vt:lpstr>
      <vt:lpstr>LS Central and BCPT</vt:lpstr>
      <vt:lpstr>PowerPoint Presentation</vt:lpstr>
      <vt:lpstr>LS Central Performance Tools (LSPT)</vt:lpstr>
      <vt:lpstr>Replenishment test results</vt:lpstr>
      <vt:lpstr>BCPT POS test results</vt:lpstr>
      <vt:lpstr>LS Retail Support</vt:lpstr>
      <vt:lpstr>SaaS: Resources for migration and  new customers </vt:lpstr>
      <vt:lpstr>PowerPoint Presentation</vt:lpstr>
      <vt:lpstr>Time for QUESTIONS</vt:lpstr>
      <vt:lpstr>Thank you  matti@lsretail.com  martasi@lsretail.com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Matthias Matthiasson</dc:creator>
  <cp:lastModifiedBy>Bjorn Jonsson</cp:lastModifiedBy>
  <cp:revision>11</cp:revision>
  <dcterms:created xsi:type="dcterms:W3CDTF">2025-01-08T15:24:27Z</dcterms:created>
  <dcterms:modified xsi:type="dcterms:W3CDTF">2025-03-20T00:53:17Z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0x010100F77DCBC5CD60DD49A4D380E2F21DFE4E</vt:lpwstr>
  </property>
  <property fmtid="{D5CDD505-2E9C-101B-9397-08002B2CF9AE}" pid="3" name="_dlc_DocIdItemGuid">
    <vt:lpwstr>c1ba7755-03e4-4373-a2c6-e3291bf0ac95</vt:lpwstr>
  </property>
</Properties>
</file>