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38"/>
  </p:notesMasterIdLst>
  <p:sldIdLst>
    <p:sldId id="286" r:id="rId8"/>
    <p:sldId id="2146845895" r:id="rId9"/>
    <p:sldId id="2146845909" r:id="rId10"/>
    <p:sldId id="2146845898" r:id="rId11"/>
    <p:sldId id="2146845899" r:id="rId12"/>
    <p:sldId id="2146845871" r:id="rId13"/>
    <p:sldId id="2146845900" r:id="rId14"/>
    <p:sldId id="2146845868" r:id="rId15"/>
    <p:sldId id="2146845965" r:id="rId16"/>
    <p:sldId id="2146845901" r:id="rId17"/>
    <p:sldId id="2146845837" r:id="rId18"/>
    <p:sldId id="2146845879" r:id="rId19"/>
    <p:sldId id="2146845902" r:id="rId20"/>
    <p:sldId id="2146845832" r:id="rId21"/>
    <p:sldId id="2146845966" r:id="rId22"/>
    <p:sldId id="2146845903" r:id="rId23"/>
    <p:sldId id="2146845877" r:id="rId24"/>
    <p:sldId id="2146845967" r:id="rId25"/>
    <p:sldId id="2146845904" r:id="rId26"/>
    <p:sldId id="2146845881" r:id="rId27"/>
    <p:sldId id="2146845974" r:id="rId28"/>
    <p:sldId id="2146845975" r:id="rId29"/>
    <p:sldId id="2146845905" r:id="rId30"/>
    <p:sldId id="2146845896" r:id="rId31"/>
    <p:sldId id="2146845976" r:id="rId32"/>
    <p:sldId id="2146845977" r:id="rId33"/>
    <p:sldId id="2146845907" r:id="rId34"/>
    <p:sldId id="2146845908" r:id="rId35"/>
    <p:sldId id="2146845820" r:id="rId36"/>
    <p:sldId id="257" r:id="rId3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1717138E-E308-C940-A345-391241ED4264}">
          <p14:sldIdLst>
            <p14:sldId id="286"/>
            <p14:sldId id="2146845895"/>
            <p14:sldId id="2146845909"/>
            <p14:sldId id="2146845898"/>
            <p14:sldId id="2146845899"/>
            <p14:sldId id="2146845871"/>
            <p14:sldId id="2146845900"/>
            <p14:sldId id="2146845868"/>
            <p14:sldId id="2146845965"/>
            <p14:sldId id="2146845901"/>
            <p14:sldId id="2146845837"/>
            <p14:sldId id="2146845879"/>
            <p14:sldId id="2146845902"/>
            <p14:sldId id="2146845832"/>
            <p14:sldId id="2146845966"/>
            <p14:sldId id="2146845903"/>
            <p14:sldId id="2146845877"/>
            <p14:sldId id="2146845967"/>
            <p14:sldId id="2146845904"/>
            <p14:sldId id="2146845881"/>
            <p14:sldId id="2146845974"/>
            <p14:sldId id="2146845975"/>
            <p14:sldId id="2146845905"/>
            <p14:sldId id="2146845896"/>
            <p14:sldId id="2146845976"/>
            <p14:sldId id="2146845977"/>
            <p14:sldId id="2146845907"/>
            <p14:sldId id="2146845908"/>
            <p14:sldId id="2146845820"/>
          </p14:sldIdLst>
        </p14:section>
        <p14:section name="Replenishment and more" id="{12C559B9-0737-4874-A609-1E2F08D88DAE}">
          <p14:sldIdLst/>
        </p14:section>
        <p14:section name="Summary" id="{B0FA23ED-84C2-47FA-A2C0-320867A2418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D5C"/>
    <a:srgbClr val="D87E7D"/>
    <a:srgbClr val="D98382"/>
    <a:srgbClr val="095979"/>
    <a:srgbClr val="70BCE7"/>
    <a:srgbClr val="2F83A9"/>
    <a:srgbClr val="E2EEF3"/>
    <a:srgbClr val="943267"/>
    <a:srgbClr val="29B4A9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E4EBD816-67C2-43B6-A616-F9E48B68968D}"/>
    <pc:docChg chg="custSel delSld modSld modSection">
      <pc:chgData name="Bjorn Jonsson" userId="0ba677ab-dff8-4d69-911d-adef4ed2de49" providerId="ADAL" clId="{E4EBD816-67C2-43B6-A616-F9E48B68968D}" dt="2023-05-08T06:26:53.365" v="10" actId="368"/>
      <pc:docMkLst>
        <pc:docMk/>
      </pc:docMkLst>
      <pc:sldChg chg="del">
        <pc:chgData name="Bjorn Jonsson" userId="0ba677ab-dff8-4d69-911d-adef4ed2de49" providerId="ADAL" clId="{E4EBD816-67C2-43B6-A616-F9E48B68968D}" dt="2023-05-08T06:26:04.740" v="0" actId="47"/>
        <pc:sldMkLst>
          <pc:docMk/>
          <pc:sldMk cId="2874221457" sldId="2146845882"/>
        </pc:sldMkLst>
      </pc:sldChg>
      <pc:sldChg chg="del">
        <pc:chgData name="Bjorn Jonsson" userId="0ba677ab-dff8-4d69-911d-adef4ed2de49" providerId="ADAL" clId="{E4EBD816-67C2-43B6-A616-F9E48B68968D}" dt="2023-05-08T06:26:10.798" v="1" actId="47"/>
        <pc:sldMkLst>
          <pc:docMk/>
          <pc:sldMk cId="3058592994" sldId="2146845897"/>
        </pc:sldMkLst>
      </pc:sldChg>
      <pc:sldChg chg="modNotes">
        <pc:chgData name="Bjorn Jonsson" userId="0ba677ab-dff8-4d69-911d-adef4ed2de49" providerId="ADAL" clId="{E4EBD816-67C2-43B6-A616-F9E48B68968D}" dt="2023-05-08T06:26:53.321" v="6" actId="368"/>
        <pc:sldMkLst>
          <pc:docMk/>
          <pc:sldMk cId="2290690907" sldId="2146845898"/>
        </pc:sldMkLst>
      </pc:sldChg>
      <pc:sldChg chg="modNotes">
        <pc:chgData name="Bjorn Jonsson" userId="0ba677ab-dff8-4d69-911d-adef4ed2de49" providerId="ADAL" clId="{E4EBD816-67C2-43B6-A616-F9E48B68968D}" dt="2023-05-08T06:26:53.330" v="8" actId="368"/>
        <pc:sldMkLst>
          <pc:docMk/>
          <pc:sldMk cId="353620240" sldId="2146845899"/>
        </pc:sldMkLst>
      </pc:sldChg>
      <pc:sldChg chg="modNotes">
        <pc:chgData name="Bjorn Jonsson" userId="0ba677ab-dff8-4d69-911d-adef4ed2de49" providerId="ADAL" clId="{E4EBD816-67C2-43B6-A616-F9E48B68968D}" dt="2023-05-08T06:26:53.365" v="10" actId="368"/>
        <pc:sldMkLst>
          <pc:docMk/>
          <pc:sldMk cId="3710128176" sldId="2146845903"/>
        </pc:sldMkLst>
      </pc:sldChg>
      <pc:sldChg chg="del">
        <pc:chgData name="Bjorn Jonsson" userId="0ba677ab-dff8-4d69-911d-adef4ed2de49" providerId="ADAL" clId="{E4EBD816-67C2-43B6-A616-F9E48B68968D}" dt="2023-05-08T06:26:31.849" v="4" actId="47"/>
        <pc:sldMkLst>
          <pc:docMk/>
          <pc:sldMk cId="191628910" sldId="2146845960"/>
        </pc:sldMkLst>
      </pc:sldChg>
      <pc:sldChg chg="del">
        <pc:chgData name="Bjorn Jonsson" userId="0ba677ab-dff8-4d69-911d-adef4ed2de49" providerId="ADAL" clId="{E4EBD816-67C2-43B6-A616-F9E48B68968D}" dt="2023-05-08T06:26:18.705" v="2" actId="47"/>
        <pc:sldMkLst>
          <pc:docMk/>
          <pc:sldMk cId="4070808702" sldId="2146845961"/>
        </pc:sldMkLst>
      </pc:sldChg>
      <pc:sldChg chg="del">
        <pc:chgData name="Bjorn Jonsson" userId="0ba677ab-dff8-4d69-911d-adef4ed2de49" providerId="ADAL" clId="{E4EBD816-67C2-43B6-A616-F9E48B68968D}" dt="2023-05-08T06:26:22.112" v="3" actId="47"/>
        <pc:sldMkLst>
          <pc:docMk/>
          <pc:sldMk cId="3135195568" sldId="2146845962"/>
        </pc:sldMkLst>
      </pc:sldChg>
    </pc:docChg>
  </pc:docChgLst>
  <pc:docChgLst>
    <pc:chgData name="Martin Kleindl" userId="cfd6b6c4-d6a3-4947-8f99-87aee65d618f" providerId="ADAL" clId="{F7E90668-0ADF-4BB5-BADD-4BA67124F87A}"/>
    <pc:docChg chg="undo custSel addSld delSld modSection">
      <pc:chgData name="Martin Kleindl" userId="cfd6b6c4-d6a3-4947-8f99-87aee65d618f" providerId="ADAL" clId="{F7E90668-0ADF-4BB5-BADD-4BA67124F87A}" dt="2023-05-05T06:45:35.787" v="7" actId="47"/>
      <pc:docMkLst>
        <pc:docMk/>
      </pc:docMkLst>
      <pc:sldChg chg="add del">
        <pc:chgData name="Martin Kleindl" userId="cfd6b6c4-d6a3-4947-8f99-87aee65d618f" providerId="ADAL" clId="{F7E90668-0ADF-4BB5-BADD-4BA67124F87A}" dt="2023-05-05T06:45:14.749" v="3" actId="47"/>
        <pc:sldMkLst>
          <pc:docMk/>
          <pc:sldMk cId="3058592994" sldId="2146845897"/>
        </pc:sldMkLst>
      </pc:sldChg>
      <pc:sldChg chg="del">
        <pc:chgData name="Martin Kleindl" userId="cfd6b6c4-d6a3-4947-8f99-87aee65d618f" providerId="ADAL" clId="{F7E90668-0ADF-4BB5-BADD-4BA67124F87A}" dt="2023-05-05T06:45:33.554" v="6" actId="47"/>
        <pc:sldMkLst>
          <pc:docMk/>
          <pc:sldMk cId="733862036" sldId="2146845970"/>
        </pc:sldMkLst>
      </pc:sldChg>
      <pc:sldChg chg="del">
        <pc:chgData name="Martin Kleindl" userId="cfd6b6c4-d6a3-4947-8f99-87aee65d618f" providerId="ADAL" clId="{F7E90668-0ADF-4BB5-BADD-4BA67124F87A}" dt="2023-05-05T06:45:35.787" v="7" actId="47"/>
        <pc:sldMkLst>
          <pc:docMk/>
          <pc:sldMk cId="2252102845" sldId="2146845971"/>
        </pc:sldMkLst>
      </pc:sldChg>
      <pc:sldChg chg="del">
        <pc:chgData name="Martin Kleindl" userId="cfd6b6c4-d6a3-4947-8f99-87aee65d618f" providerId="ADAL" clId="{F7E90668-0ADF-4BB5-BADD-4BA67124F87A}" dt="2023-05-05T06:45:25.434" v="4" actId="47"/>
        <pc:sldMkLst>
          <pc:docMk/>
          <pc:sldMk cId="200327697" sldId="2146845972"/>
        </pc:sldMkLst>
      </pc:sldChg>
      <pc:sldChg chg="add del">
        <pc:chgData name="Martin Kleindl" userId="cfd6b6c4-d6a3-4947-8f99-87aee65d618f" providerId="ADAL" clId="{F7E90668-0ADF-4BB5-BADD-4BA67124F87A}" dt="2023-05-05T06:45:29.212" v="5" actId="47"/>
        <pc:sldMkLst>
          <pc:docMk/>
          <pc:sldMk cId="1628230019" sldId="214684597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8"/>
      <dgm:spPr/>
    </dgm:pt>
    <dgm:pt modelId="{A9D9CFE1-1DE8-4401-9DEC-E0605A8BA3FF}" type="pres">
      <dgm:prSet presAssocID="{831AB7B7-5C2E-469F-89A5-D61B56277077}" presName="node" presStyleLbl="vennNode1" presStyleIdx="1" presStyleCnt="8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8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8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8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8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8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385117" y="1403805"/>
          <a:ext cx="3357765" cy="3357765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76850" y="1895538"/>
        <a:ext cx="2374299" cy="2374299"/>
      </dsp:txXfrm>
    </dsp:sp>
    <dsp:sp modelId="{A9D9CFE1-1DE8-4401-9DEC-E0605A8BA3FF}">
      <dsp:nvSpPr>
        <dsp:cNvPr id="0" name=""/>
        <dsp:cNvSpPr/>
      </dsp:nvSpPr>
      <dsp:spPr>
        <a:xfrm>
          <a:off x="3224558" y="55335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70425" y="301202"/>
        <a:ext cx="1187148" cy="1187148"/>
      </dsp:txXfrm>
    </dsp:sp>
    <dsp:sp modelId="{ABA1A49F-0EF7-48FC-A5BF-59B643CA7C6A}">
      <dsp:nvSpPr>
        <dsp:cNvPr id="0" name=""/>
        <dsp:cNvSpPr/>
      </dsp:nvSpPr>
      <dsp:spPr>
        <a:xfrm>
          <a:off x="4935136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181003" y="1124973"/>
        <a:ext cx="1187148" cy="1187148"/>
      </dsp:txXfrm>
    </dsp:sp>
    <dsp:sp modelId="{29537E6C-3641-4D3A-BF87-C69C8C909B50}">
      <dsp:nvSpPr>
        <dsp:cNvPr id="0" name=""/>
        <dsp:cNvSpPr/>
      </dsp:nvSpPr>
      <dsp:spPr>
        <a:xfrm>
          <a:off x="5357614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03481" y="2975969"/>
        <a:ext cx="1187148" cy="1187148"/>
      </dsp:txXfrm>
    </dsp:sp>
    <dsp:sp modelId="{9AE1C352-D5E5-471B-81C4-0383414B9455}">
      <dsp:nvSpPr>
        <dsp:cNvPr id="0" name=""/>
        <dsp:cNvSpPr/>
      </dsp:nvSpPr>
      <dsp:spPr>
        <a:xfrm>
          <a:off x="4173857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9724" y="4460353"/>
        <a:ext cx="1187148" cy="1187148"/>
      </dsp:txXfrm>
    </dsp:sp>
    <dsp:sp modelId="{6B9C87DC-AC29-43B5-86C3-371F1C5D84AB}">
      <dsp:nvSpPr>
        <dsp:cNvPr id="0" name=""/>
        <dsp:cNvSpPr/>
      </dsp:nvSpPr>
      <dsp:spPr>
        <a:xfrm>
          <a:off x="2275259" y="421448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21126" y="4460353"/>
        <a:ext cx="1187148" cy="1187148"/>
      </dsp:txXfrm>
    </dsp:sp>
    <dsp:sp modelId="{B7448590-3CB0-47D9-B339-812307741B9D}">
      <dsp:nvSpPr>
        <dsp:cNvPr id="0" name=""/>
        <dsp:cNvSpPr/>
      </dsp:nvSpPr>
      <dsp:spPr>
        <a:xfrm>
          <a:off x="1091503" y="2730102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7370" y="2975969"/>
        <a:ext cx="1187148" cy="1187148"/>
      </dsp:txXfrm>
    </dsp:sp>
    <dsp:sp modelId="{CA8EF4ED-B77D-4C3A-9357-5D83267AEC1A}">
      <dsp:nvSpPr>
        <dsp:cNvPr id="0" name=""/>
        <dsp:cNvSpPr/>
      </dsp:nvSpPr>
      <dsp:spPr>
        <a:xfrm>
          <a:off x="1513980" y="879106"/>
          <a:ext cx="1678882" cy="167888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759847" y="1124973"/>
        <a:ext cx="1187148" cy="1187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4D1-A85D-4C71-8353-D298EED4662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24C1-22AA-445B-A3E5-B9751F33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3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8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3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63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5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5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3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6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3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0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9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Martin.Kleindl@LSRetail.co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72564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ilhouette of a person holding a light saber&#10;&#10;Description automatically generated with low confidence">
            <a:extLst>
              <a:ext uri="{FF2B5EF4-FFF2-40B4-BE49-F238E27FC236}">
                <a16:creationId xmlns:a16="http://schemas.microsoft.com/office/drawing/2014/main" id="{FC625D5C-AB7D-EF83-7FF7-FAC61B27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00" y="3143613"/>
            <a:ext cx="767595" cy="8729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0FD70-3485-3687-13DA-8BFD176E1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 for seasonal/one-time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Plan/rule driven with Fashion Matrix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Push-principle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rules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stores)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ariant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weight curves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sizes, colors, …)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Plan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Buyer’s Push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Manual Purchase &amp; Transfer Orders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99259-8D7E-9C49-1740-D35C8FC8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replenishment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9FFA28-9F38-B0ED-EEAB-FA5EF580AB7D}"/>
              </a:ext>
            </a:extLst>
          </p:cNvPr>
          <p:cNvSpPr/>
          <p:nvPr/>
        </p:nvSpPr>
        <p:spPr>
          <a:xfrm>
            <a:off x="9040261" y="3602312"/>
            <a:ext cx="1298712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37704"/>
                </a:lnTo>
                <a:lnTo>
                  <a:pt x="1298712" y="737704"/>
                </a:lnTo>
                <a:lnTo>
                  <a:pt x="1298712" y="850176"/>
                </a:lnTo>
              </a:path>
            </a:pathLst>
          </a:custGeom>
          <a:noFill/>
          <a:ln>
            <a:solidFill>
              <a:srgbClr val="333F5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9A8903-EABD-8BBE-C1E2-329031A2B2F0}"/>
              </a:ext>
            </a:extLst>
          </p:cNvPr>
          <p:cNvSpPr/>
          <p:nvPr/>
        </p:nvSpPr>
        <p:spPr>
          <a:xfrm>
            <a:off x="8994541" y="3602312"/>
            <a:ext cx="91440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737704"/>
                </a:lnTo>
                <a:lnTo>
                  <a:pt x="52018" y="737704"/>
                </a:lnTo>
                <a:lnTo>
                  <a:pt x="52018" y="85017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60F01F-48C5-09A8-734B-331FAB4CFEAA}"/>
              </a:ext>
            </a:extLst>
          </p:cNvPr>
          <p:cNvSpPr/>
          <p:nvPr/>
        </p:nvSpPr>
        <p:spPr>
          <a:xfrm>
            <a:off x="7750453" y="3602312"/>
            <a:ext cx="1289807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9807" y="0"/>
                </a:moveTo>
                <a:lnTo>
                  <a:pt x="1289807" y="737704"/>
                </a:lnTo>
                <a:lnTo>
                  <a:pt x="0" y="737704"/>
                </a:lnTo>
                <a:lnTo>
                  <a:pt x="0" y="850176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1B6B06-C485-6D1C-5543-C22559B772BA}"/>
              </a:ext>
            </a:extLst>
          </p:cNvPr>
          <p:cNvSpPr/>
          <p:nvPr/>
        </p:nvSpPr>
        <p:spPr>
          <a:xfrm>
            <a:off x="8351515" y="1824322"/>
            <a:ext cx="1425374" cy="5355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26588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77" tIns="91128" rIns="79877" bIns="91128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Vendor 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BB7995-3C00-8D70-4E34-B39621615DFF}"/>
              </a:ext>
            </a:extLst>
          </p:cNvPr>
          <p:cNvSpPr/>
          <p:nvPr/>
        </p:nvSpPr>
        <p:spPr>
          <a:xfrm>
            <a:off x="8150940" y="3085019"/>
            <a:ext cx="1778643" cy="535581"/>
          </a:xfrm>
          <a:custGeom>
            <a:avLst/>
            <a:gdLst>
              <a:gd name="connsiteX0" fmla="*/ 0 w 1778643"/>
              <a:gd name="connsiteY0" fmla="*/ 0 h 535581"/>
              <a:gd name="connsiteX1" fmla="*/ 1778643 w 1778643"/>
              <a:gd name="connsiteY1" fmla="*/ 0 h 535581"/>
              <a:gd name="connsiteX2" fmla="*/ 1778643 w 1778643"/>
              <a:gd name="connsiteY2" fmla="*/ 535581 h 535581"/>
              <a:gd name="connsiteX3" fmla="*/ 0 w 1778643"/>
              <a:gd name="connsiteY3" fmla="*/ 535581 h 535581"/>
              <a:gd name="connsiteX4" fmla="*/ 0 w 1778643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643" h="535581">
                <a:moveTo>
                  <a:pt x="0" y="0"/>
                </a:moveTo>
                <a:lnTo>
                  <a:pt x="1778643" y="0"/>
                </a:lnTo>
                <a:lnTo>
                  <a:pt x="1778643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8497B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Warehouse 1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EC2D6A-1BBC-497B-E6D9-16B151722CE6}"/>
              </a:ext>
            </a:extLst>
          </p:cNvPr>
          <p:cNvSpPr/>
          <p:nvPr/>
        </p:nvSpPr>
        <p:spPr>
          <a:xfrm>
            <a:off x="721487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B93199-B97C-4965-E9EA-11A707E40964}"/>
              </a:ext>
            </a:extLst>
          </p:cNvPr>
          <p:cNvSpPr/>
          <p:nvPr/>
        </p:nvSpPr>
        <p:spPr>
          <a:xfrm>
            <a:off x="8510979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40BB16-DBA2-2462-7D74-7292450DF622}"/>
              </a:ext>
            </a:extLst>
          </p:cNvPr>
          <p:cNvSpPr/>
          <p:nvPr/>
        </p:nvSpPr>
        <p:spPr>
          <a:xfrm>
            <a:off x="980339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3F3FEE-D528-46CF-BFD2-EB2808867BE1}"/>
              </a:ext>
            </a:extLst>
          </p:cNvPr>
          <p:cNvSpPr/>
          <p:nvPr/>
        </p:nvSpPr>
        <p:spPr>
          <a:xfrm rot="5400000">
            <a:off x="8785887" y="2606105"/>
            <a:ext cx="508746" cy="199403"/>
          </a:xfrm>
          <a:prstGeom prst="rightArrow">
            <a:avLst/>
          </a:prstGeom>
          <a:solidFill>
            <a:srgbClr val="265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DB96B7-93CB-DC39-6B4F-BA7B2E662B5C}"/>
              </a:ext>
            </a:extLst>
          </p:cNvPr>
          <p:cNvCxnSpPr/>
          <p:nvPr/>
        </p:nvCxnSpPr>
        <p:spPr>
          <a:xfrm>
            <a:off x="7841602" y="3146951"/>
            <a:ext cx="0" cy="872951"/>
          </a:xfrm>
          <a:prstGeom prst="straightConnector1">
            <a:avLst/>
          </a:prstGeom>
          <a:ln w="38100">
            <a:solidFill>
              <a:srgbClr val="D983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E1C6C0-0363-8889-819B-D157A618CD58}"/>
              </a:ext>
            </a:extLst>
          </p:cNvPr>
          <p:cNvSpPr txBox="1"/>
          <p:nvPr/>
        </p:nvSpPr>
        <p:spPr>
          <a:xfrm>
            <a:off x="7202978" y="2097490"/>
            <a:ext cx="109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Purchase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and/or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2466996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F3C32B-E6AD-F8D0-0921-F3ADD7E3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371" y="488601"/>
            <a:ext cx="6638262" cy="588637"/>
          </a:xfrm>
        </p:spPr>
        <p:txBody>
          <a:bodyPr/>
          <a:lstStyle/>
          <a:p>
            <a:r>
              <a:rPr lang="en-US"/>
              <a:t>Allocation &amp; Variant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55AA8-9E33-9175-BCB5-1BDDCAD44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2320" y="1352550"/>
            <a:ext cx="6978555" cy="5073650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Distribute items to stores based on store allocation rules and size/color weight curves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Calculation of size/color distribution from historical sales data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105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  <a:p>
            <a:pPr marL="804672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 on item categories and product groups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  <a:p>
            <a:pPr marL="804672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Geographical influence factors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curves on global stores and store groups level)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/>
            </a:endParaRPr>
          </a:p>
        </p:txBody>
      </p:sp>
      <p:pic>
        <p:nvPicPr>
          <p:cNvPr id="5" name="Picture Placeholder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987AE5B-634A-C4C1-A710-F04DC443BC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125" y="0"/>
            <a:ext cx="47625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3DCB8-6F4F-4366-374F-03714CA7F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151" y="4459898"/>
            <a:ext cx="2718761" cy="11708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87BF9-7024-0A91-6ED8-01D93984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626" y="4459898"/>
            <a:ext cx="3398735" cy="21462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34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75373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6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EA19-4348-DB1D-C7C8-19AF8B7FD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179432" cy="49611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For reoccurring items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Demand driven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Pull-Principle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Multiple warehouses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Different item flows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Multiple calculation methods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Periodic calculation of stock and demand across the supply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Proposals for transfers and purchases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or manual document creation and processing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244177-9A12-E89D-FBA1-9FA788A8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replenishment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7C1F7A-9EAD-6F84-CD28-A4AF998ED2CC}"/>
              </a:ext>
            </a:extLst>
          </p:cNvPr>
          <p:cNvGrpSpPr/>
          <p:nvPr/>
        </p:nvGrpSpPr>
        <p:grpSpPr>
          <a:xfrm>
            <a:off x="4937360" y="1696993"/>
            <a:ext cx="6694556" cy="3671751"/>
            <a:chOff x="4937360" y="1696993"/>
            <a:chExt cx="6694556" cy="367175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F13E284-2C7F-6D91-675C-411250C30685}"/>
                </a:ext>
              </a:extLst>
            </p:cNvPr>
            <p:cNvSpPr/>
            <p:nvPr/>
          </p:nvSpPr>
          <p:spPr>
            <a:xfrm rot="5400000">
              <a:off x="9956671" y="3710130"/>
              <a:ext cx="1725786" cy="290882"/>
            </a:xfrm>
            <a:prstGeom prst="rightArrow">
              <a:avLst/>
            </a:prstGeom>
            <a:solidFill>
              <a:srgbClr val="2658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80A87F-3BDB-1303-B6A4-68E912060DA6}"/>
                </a:ext>
              </a:extLst>
            </p:cNvPr>
            <p:cNvGrpSpPr/>
            <p:nvPr/>
          </p:nvGrpSpPr>
          <p:grpSpPr>
            <a:xfrm>
              <a:off x="4937360" y="2407783"/>
              <a:ext cx="6694556" cy="2960961"/>
              <a:chOff x="4794485" y="2407783"/>
              <a:chExt cx="6694556" cy="2960961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0E028A3-1EC1-C0D5-9B89-A9BBB4FEAEF6}"/>
                  </a:ext>
                </a:extLst>
              </p:cNvPr>
              <p:cNvSpPr/>
              <p:nvPr/>
            </p:nvSpPr>
            <p:spPr>
              <a:xfrm>
                <a:off x="10458950" y="4090546"/>
                <a:ext cx="53608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536080" y="680445"/>
                    </a:lnTo>
                    <a:lnTo>
                      <a:pt x="53608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F522338-F11A-B984-84A1-29E91F316851}"/>
                  </a:ext>
                </a:extLst>
              </p:cNvPr>
              <p:cNvSpPr/>
              <p:nvPr/>
            </p:nvSpPr>
            <p:spPr>
              <a:xfrm>
                <a:off x="9867006" y="4090546"/>
                <a:ext cx="591943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591943" y="0"/>
                    </a:moveTo>
                    <a:lnTo>
                      <a:pt x="591943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25184E2-18F4-A26D-130F-ED08A2639817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CCE678E-25EC-BFBE-1992-EF6BE868172B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3BDFD6C-E110-16F4-2A50-1994129FEBB6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9F7D01-DD6C-4C52-B7D1-CD9A1C263E05}"/>
                  </a:ext>
                </a:extLst>
              </p:cNvPr>
              <p:cNvSpPr/>
              <p:nvPr/>
            </p:nvSpPr>
            <p:spPr>
              <a:xfrm>
                <a:off x="4794485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Vendor A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1FCA5D9-2EBC-2259-9434-9EE43A8E46B7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Vendor B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A7A8B50-F035-E80D-9CC7-73A4CE285895}"/>
                  </a:ext>
                </a:extLst>
              </p:cNvPr>
              <p:cNvSpPr/>
              <p:nvPr/>
            </p:nvSpPr>
            <p:spPr>
              <a:xfrm>
                <a:off x="9844341" y="2417826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26588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Vendor C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79B8B20-26BD-E234-BE95-D60839E23442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Warehouse</a:t>
                </a: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6843FC5-ED5A-8610-7720-2D5B9D905FF9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 1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2CE4F2A-229C-858A-4147-00DEAF67758B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 2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D32BC60-F5B8-0737-6CE8-583D2B9A726E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 3</a:t>
                </a: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42757FD-5319-F461-9A2D-2FE3CB4B6944}"/>
                  </a:ext>
                </a:extLst>
              </p:cNvPr>
              <p:cNvSpPr/>
              <p:nvPr/>
            </p:nvSpPr>
            <p:spPr>
              <a:xfrm>
                <a:off x="9656113" y="3596536"/>
                <a:ext cx="1605673" cy="494010"/>
              </a:xfrm>
              <a:custGeom>
                <a:avLst/>
                <a:gdLst>
                  <a:gd name="connsiteX0" fmla="*/ 0 w 1605673"/>
                  <a:gd name="connsiteY0" fmla="*/ 0 h 494010"/>
                  <a:gd name="connsiteX1" fmla="*/ 1605673 w 1605673"/>
                  <a:gd name="connsiteY1" fmla="*/ 0 h 494010"/>
                  <a:gd name="connsiteX2" fmla="*/ 1605673 w 1605673"/>
                  <a:gd name="connsiteY2" fmla="*/ 494010 h 494010"/>
                  <a:gd name="connsiteX3" fmla="*/ 0 w 1605673"/>
                  <a:gd name="connsiteY3" fmla="*/ 494010 h 494010"/>
                  <a:gd name="connsiteX4" fmla="*/ 0 w 1605673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673" h="494010">
                    <a:moveTo>
                      <a:pt x="0" y="0"/>
                    </a:moveTo>
                    <a:lnTo>
                      <a:pt x="1605673" y="0"/>
                    </a:lnTo>
                    <a:lnTo>
                      <a:pt x="1605673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Warehouse</a:t>
                </a:r>
                <a:r>
                  <a: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9BA02E1-28F8-4812-F820-A2F79A7C2397}"/>
                  </a:ext>
                </a:extLst>
              </p:cNvPr>
              <p:cNvSpPr/>
              <p:nvPr/>
            </p:nvSpPr>
            <p:spPr>
              <a:xfrm>
                <a:off x="9372996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 4</a:t>
                </a: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C5F8A51-325F-74E3-9BE0-2A1574AA1E7D}"/>
                  </a:ext>
                </a:extLst>
              </p:cNvPr>
              <p:cNvSpPr/>
              <p:nvPr/>
            </p:nvSpPr>
            <p:spPr>
              <a:xfrm>
                <a:off x="1050102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Store 5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317EDE-9BFB-8B04-D9EA-E87B901CB5FB}"/>
                </a:ext>
              </a:extLst>
            </p:cNvPr>
            <p:cNvSpPr txBox="1"/>
            <p:nvPr/>
          </p:nvSpPr>
          <p:spPr>
            <a:xfrm>
              <a:off x="5086853" y="1835493"/>
              <a:ext cx="939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store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6FCFDC-9F80-81C4-99B9-E9217C265786}"/>
                </a:ext>
              </a:extLst>
            </p:cNvPr>
            <p:cNvSpPr txBox="1"/>
            <p:nvPr/>
          </p:nvSpPr>
          <p:spPr>
            <a:xfrm>
              <a:off x="6864945" y="1841029"/>
              <a:ext cx="1509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warehouse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55C8F9-8420-D8FC-7AA2-FA1BA48D74C1}"/>
                </a:ext>
              </a:extLst>
            </p:cNvPr>
            <p:cNvSpPr txBox="1"/>
            <p:nvPr/>
          </p:nvSpPr>
          <p:spPr>
            <a:xfrm>
              <a:off x="9875417" y="1696993"/>
              <a:ext cx="1532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warehouse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Xdocking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4C018CE-2090-E1BA-1B8D-59B6371F23EA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rgbClr val="2658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3FEE1CF-20CE-0009-FB57-C5197B0012C4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rgbClr val="2658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C229EFDD-AC15-F45B-DEAC-3DC0A2996383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rgbClr val="2658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704918D-94E3-B849-2ACA-FD19B9697DC9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rgbClr val="2658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7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86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596402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B1339-EA24-00FD-9FB4-3229FDCA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88601"/>
            <a:ext cx="5755707" cy="588637"/>
          </a:xfrm>
        </p:spPr>
        <p:txBody>
          <a:bodyPr/>
          <a:lstStyle/>
          <a:p>
            <a:r>
              <a:rPr lang="en-US"/>
              <a:t>Store stock redistribution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78667-5CC9-2798-033C-A5EA44F60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1352550"/>
            <a:ext cx="5755707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Easy, simple, fast approach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Define allowed routes to avoid non efficient transfers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Calculation of overstocked and understocked stores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Selection of redistribution strategy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Proposal of optimal Transfer Order combinations with integration to Bing maps (route planning)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Elimination of non efficient proposals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Creation of Transfer Orders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0DD-09B1-7F29-B5A3-9D91879406AB}"/>
              </a:ext>
            </a:extLst>
          </p:cNvPr>
          <p:cNvGrpSpPr/>
          <p:nvPr/>
        </p:nvGrpSpPr>
        <p:grpSpPr>
          <a:xfrm>
            <a:off x="85533" y="0"/>
            <a:ext cx="5859508" cy="6858000"/>
            <a:chOff x="7108334" y="908050"/>
            <a:chExt cx="5083666" cy="5949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FF6B1A-F586-74F6-B2C9-1DD852936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8334" y="908050"/>
              <a:ext cx="5083666" cy="5949950"/>
            </a:xfrm>
            <a:prstGeom prst="rect">
              <a:avLst/>
            </a:prstGeom>
          </p:spPr>
        </p:pic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F385D4EE-F72B-990C-20D5-D04B16722476}"/>
                </a:ext>
              </a:extLst>
            </p:cNvPr>
            <p:cNvSpPr/>
            <p:nvPr/>
          </p:nvSpPr>
          <p:spPr>
            <a:xfrm>
              <a:off x="10121627" y="3519153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1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CDC845CD-0AD8-5426-E55E-01AE5EA288A9}"/>
                </a:ext>
              </a:extLst>
            </p:cNvPr>
            <p:cNvSpPr/>
            <p:nvPr/>
          </p:nvSpPr>
          <p:spPr>
            <a:xfrm>
              <a:off x="10684660" y="2356591"/>
              <a:ext cx="633620" cy="607686"/>
            </a:xfrm>
            <a:prstGeom prst="flowChartConnector">
              <a:avLst/>
            </a:prstGeom>
            <a:solidFill>
              <a:srgbClr val="20386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4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lowchart: Off-page Connector 7">
              <a:extLst>
                <a:ext uri="{FF2B5EF4-FFF2-40B4-BE49-F238E27FC236}">
                  <a16:creationId xmlns:a16="http://schemas.microsoft.com/office/drawing/2014/main" id="{D1074961-7F88-04CB-9025-ABC4BE167367}"/>
                </a:ext>
              </a:extLst>
            </p:cNvPr>
            <p:cNvSpPr/>
            <p:nvPr/>
          </p:nvSpPr>
          <p:spPr>
            <a:xfrm>
              <a:off x="7470221" y="1216145"/>
              <a:ext cx="633620" cy="626673"/>
            </a:xfrm>
            <a:prstGeom prst="flowChartOffpage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WHSE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F4C8879-F924-98DB-3B06-BCE1E5A02854}"/>
                </a:ext>
              </a:extLst>
            </p:cNvPr>
            <p:cNvSpPr/>
            <p:nvPr/>
          </p:nvSpPr>
          <p:spPr>
            <a:xfrm>
              <a:off x="9747390" y="1271575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5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8D867C-C1FB-6EDC-0300-DCA9CD78B41B}"/>
                </a:ext>
              </a:extLst>
            </p:cNvPr>
            <p:cNvCxnSpPr>
              <a:cxnSpLocks/>
              <a:stCxn id="8" idx="2"/>
              <a:endCxn id="14" idx="0"/>
            </p:cNvCxnSpPr>
            <p:nvPr/>
          </p:nvCxnSpPr>
          <p:spPr>
            <a:xfrm>
              <a:off x="7787031" y="1842818"/>
              <a:ext cx="367023" cy="38307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C4087F-B1E7-2CF5-1E14-91E43B1BF197}"/>
                </a:ext>
              </a:extLst>
            </p:cNvPr>
            <p:cNvCxnSpPr>
              <a:cxnSpLocks/>
              <a:stCxn id="8" idx="2"/>
              <a:endCxn id="9" idx="2"/>
            </p:cNvCxnSpPr>
            <p:nvPr/>
          </p:nvCxnSpPr>
          <p:spPr>
            <a:xfrm flipV="1">
              <a:off x="7787031" y="1575418"/>
              <a:ext cx="1960359" cy="267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AACA76-FD92-73D3-D4C8-89B52322A2AA}"/>
                </a:ext>
              </a:extLst>
            </p:cNvPr>
            <p:cNvCxnSpPr>
              <a:cxnSpLocks/>
              <a:stCxn id="8" idx="2"/>
              <a:endCxn id="7" idx="1"/>
            </p:cNvCxnSpPr>
            <p:nvPr/>
          </p:nvCxnSpPr>
          <p:spPr>
            <a:xfrm>
              <a:off x="7787031" y="1842818"/>
              <a:ext cx="2990421" cy="6027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CDCF13-CFA5-3E28-3183-59F8BE1B2DE8}"/>
                </a:ext>
              </a:extLst>
            </p:cNvPr>
            <p:cNvCxnSpPr>
              <a:cxnSpLocks/>
              <a:stCxn id="8" idx="2"/>
              <a:endCxn id="6" idx="1"/>
            </p:cNvCxnSpPr>
            <p:nvPr/>
          </p:nvCxnSpPr>
          <p:spPr>
            <a:xfrm>
              <a:off x="7787031" y="1842818"/>
              <a:ext cx="2427388" cy="176532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68B478E5-7C56-54F6-81B0-E377F86E2933}"/>
                </a:ext>
              </a:extLst>
            </p:cNvPr>
            <p:cNvSpPr/>
            <p:nvPr/>
          </p:nvSpPr>
          <p:spPr>
            <a:xfrm>
              <a:off x="7837244" y="5673602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3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8774CED-5CD7-C743-22F9-A67D646764F4}"/>
                </a:ext>
              </a:extLst>
            </p:cNvPr>
            <p:cNvSpPr/>
            <p:nvPr/>
          </p:nvSpPr>
          <p:spPr>
            <a:xfrm>
              <a:off x="8908102" y="5325291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6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F2541E-2AE8-6EE4-D7E2-773C99EC5EB2}"/>
                </a:ext>
              </a:extLst>
            </p:cNvPr>
            <p:cNvSpPr/>
            <p:nvPr/>
          </p:nvSpPr>
          <p:spPr>
            <a:xfrm>
              <a:off x="7945081" y="6162203"/>
              <a:ext cx="830420" cy="29618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overstocked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B5E760-D7C5-2272-64F5-9CCA51D6298D}"/>
                </a:ext>
              </a:extLst>
            </p:cNvPr>
            <p:cNvSpPr/>
            <p:nvPr/>
          </p:nvSpPr>
          <p:spPr>
            <a:xfrm>
              <a:off x="10343980" y="4018740"/>
              <a:ext cx="904112" cy="296189"/>
            </a:xfrm>
            <a:prstGeom prst="roundRect">
              <a:avLst/>
            </a:prstGeom>
            <a:solidFill>
              <a:srgbClr val="99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understocked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8A012C-1BBE-0449-7F91-ACBDB3A8984A}"/>
                </a:ext>
              </a:extLst>
            </p:cNvPr>
            <p:cNvCxnSpPr>
              <a:cxnSpLocks/>
              <a:stCxn id="8" idx="2"/>
              <a:endCxn id="15" idx="1"/>
            </p:cNvCxnSpPr>
            <p:nvPr/>
          </p:nvCxnSpPr>
          <p:spPr>
            <a:xfrm>
              <a:off x="7787031" y="1842818"/>
              <a:ext cx="1213863" cy="35714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3CBBC9-5A88-F611-FA6F-35EF8451B584}"/>
                </a:ext>
              </a:extLst>
            </p:cNvPr>
            <p:cNvCxnSpPr>
              <a:cxnSpLocks/>
              <a:stCxn id="8" idx="2"/>
              <a:endCxn id="20" idx="1"/>
            </p:cNvCxnSpPr>
            <p:nvPr/>
          </p:nvCxnSpPr>
          <p:spPr>
            <a:xfrm>
              <a:off x="7787031" y="1842818"/>
              <a:ext cx="1006449" cy="198364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5443C31D-998E-CF83-3DE8-6631D4034EC6}"/>
                </a:ext>
              </a:extLst>
            </p:cNvPr>
            <p:cNvSpPr/>
            <p:nvPr/>
          </p:nvSpPr>
          <p:spPr>
            <a:xfrm>
              <a:off x="8700688" y="3737471"/>
              <a:ext cx="633620" cy="607686"/>
            </a:xfrm>
            <a:prstGeom prst="flowChartConnector">
              <a:avLst/>
            </a:prstGeom>
            <a:solidFill>
              <a:srgbClr val="361D5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2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4C8C78F-3A91-76B7-9E5C-85A4F2D06752}"/>
                </a:ext>
              </a:extLst>
            </p:cNvPr>
            <p:cNvSpPr/>
            <p:nvPr/>
          </p:nvSpPr>
          <p:spPr>
            <a:xfrm>
              <a:off x="8775501" y="4259612"/>
              <a:ext cx="830420" cy="29618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overstocked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197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92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604898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/>
              <a:t>Martin Kleindl  | Brad Winslow</a:t>
            </a:r>
            <a:endParaRPr lang="en-I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Product Director     | Functional Consultant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</a:t>
            </a:r>
            <a:r>
              <a:rPr lang="en-US" sz="1600"/>
              <a:t> </a:t>
            </a:r>
            <a:r>
              <a:rPr lang="en-US" sz="800"/>
              <a:t> </a:t>
            </a:r>
            <a:r>
              <a:rPr lang="en-US" sz="1600"/>
              <a:t>|  Brad.Winslow@LSRetail.com</a:t>
            </a:r>
            <a:endParaRPr lang="en-IS" sz="1600" u="sng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9433" y="2496042"/>
            <a:ext cx="6397536" cy="624611"/>
          </a:xfrm>
        </p:spPr>
        <p:txBody>
          <a:bodyPr/>
          <a:lstStyle/>
          <a:p>
            <a:r>
              <a:rPr lang="en-US"/>
              <a:t>Winter, Spring, </a:t>
            </a:r>
            <a:br>
              <a:rPr lang="en-US"/>
            </a:br>
            <a:r>
              <a:rPr lang="en-US"/>
              <a:t>Summer and Fall</a:t>
            </a:r>
          </a:p>
          <a:p>
            <a:r>
              <a:rPr lang="en-US" sz="3200" b="0"/>
              <a:t>Replenishment </a:t>
            </a:r>
            <a:br>
              <a:rPr lang="en-US" sz="3200" b="0"/>
            </a:br>
            <a:r>
              <a:rPr lang="en-US" sz="3200" b="0"/>
              <a:t>for Fashion</a:t>
            </a:r>
            <a:endParaRPr lang="en-IS" sz="3200" b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l="9107" t="2786" r="15651" b="26164"/>
          <a:stretch/>
        </p:blipFill>
        <p:spPr>
          <a:xfrm>
            <a:off x="521449" y="2496042"/>
            <a:ext cx="2366231" cy="238651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C790055-BBF0-EA97-1354-9D9739122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99905" l="10210" r="96565">
                        <a14:foregroundMark x1="79962" y1="72137" x2="95515" y2="87786"/>
                        <a14:foregroundMark x1="95515" y1="87786" x2="96565" y2="95038"/>
                        <a14:foregroundMark x1="39218" y1="69656" x2="16698" y2="87023"/>
                        <a14:foregroundMark x1="16698" y1="87023" x2="11737" y2="99237"/>
                        <a14:foregroundMark x1="50382" y1="73282" x2="43034" y2="95324"/>
                        <a14:foregroundMark x1="43034" y1="95324" x2="44656" y2="99905"/>
                        <a14:foregroundMark x1="55821" y1="12023" x2="68511" y2="26813"/>
                        <a14:foregroundMark x1="60019" y1="12977" x2="71469" y2="29676"/>
                        <a14:foregroundMark x1="71469" y1="29676" x2="71469" y2="31393"/>
                        <a14:foregroundMark x1="62500" y1="13263" x2="71469" y2="24714"/>
                        <a14:foregroundMark x1="60973" y1="12977" x2="69275" y2="38263"/>
                        <a14:foregroundMark x1="69275" y1="38263" x2="62786" y2="54866"/>
                        <a14:foregroundMark x1="61546" y1="12691" x2="56393" y2="9924"/>
                      </a14:backgroundRemoval>
                    </a14:imgEffect>
                  </a14:imgLayer>
                </a14:imgProps>
              </a:ext>
            </a:extLst>
          </a:blip>
          <a:srcRect l="425" r="425"/>
          <a:stretch/>
        </p:blipFill>
        <p:spPr>
          <a:xfrm>
            <a:off x="3177998" y="2496042"/>
            <a:ext cx="2366231" cy="238651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10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6336802" y="1077238"/>
            <a:ext cx="5524438" cy="29035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Placeholder 11" descr="A picture containing yellow&#10;&#10;Description automatically generated">
            <a:extLst>
              <a:ext uri="{FF2B5EF4-FFF2-40B4-BE49-F238E27FC236}">
                <a16:creationId xmlns:a16="http://schemas.microsoft.com/office/drawing/2014/main" id="{DCEBC93C-69C3-6C24-7FED-971BA5004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812" y="4161228"/>
            <a:ext cx="2621710" cy="256788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A3385-5A43-B78B-2815-46E4ED939EA2}"/>
              </a:ext>
            </a:extLst>
          </p:cNvPr>
          <p:cNvSpPr txBox="1"/>
          <p:nvPr/>
        </p:nvSpPr>
        <p:spPr>
          <a:xfrm>
            <a:off x="9396000" y="5657671"/>
            <a:ext cx="1706173" cy="1193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>
                <a:solidFill>
                  <a:schemeClr val="bg1"/>
                </a:solidFill>
              </a:rPr>
              <a:t>END of SEASON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</a:rPr>
              <a:t>SALE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1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447869" y="1170544"/>
            <a:ext cx="10387003" cy="5459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1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B2FA-33DC-18E7-5E04-DDA572965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goal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an overview of inventory, sell-through and</a:t>
            </a:r>
          </a:p>
          <a:p>
            <a:pPr marL="2103120" marR="0" lvl="0" indent="-21031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 availability for seasonal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is-I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stock-outs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detection of slow selling items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workflows</a:t>
            </a: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 from purchasing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Apply new price or discount to increase sales</a:t>
            </a:r>
          </a:p>
          <a:p>
            <a:endParaRPr lang="en-US">
              <a:solidFill>
                <a:srgbClr val="361D5C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B3DC7-F581-2CBB-16F9-C8B38544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Lifecycle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A64EB-20F3-FCC6-8FB8-8850A64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1"/>
          <a:stretch/>
        </p:blipFill>
        <p:spPr>
          <a:xfrm>
            <a:off x="447869" y="1170544"/>
            <a:ext cx="10387003" cy="5459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6194DB74-50B0-C135-904D-D0D20877966E}"/>
              </a:ext>
            </a:extLst>
          </p:cNvPr>
          <p:cNvSpPr/>
          <p:nvPr/>
        </p:nvSpPr>
        <p:spPr>
          <a:xfrm>
            <a:off x="6932645" y="488601"/>
            <a:ext cx="3013788" cy="863949"/>
          </a:xfrm>
          <a:prstGeom prst="wedgeRectCallout">
            <a:avLst>
              <a:gd name="adj1" fmla="val -205976"/>
              <a:gd name="adj2" fmla="val 70060"/>
            </a:avLst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Apply Discounts</a:t>
            </a:r>
          </a:p>
          <a:p>
            <a:pPr algn="ctr"/>
            <a:r>
              <a:rPr lang="en-US"/>
              <a:t>Apply new (lower) Prices</a:t>
            </a:r>
          </a:p>
        </p:txBody>
      </p:sp>
    </p:spTree>
    <p:extLst>
      <p:ext uri="{BB962C8B-B14F-4D97-AF65-F5344CB8AC3E}">
        <p14:creationId xmlns:p14="http://schemas.microsoft.com/office/powerpoint/2010/main" val="21872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0A46BC-FD99-5090-360D-D57150D1F8DE}"/>
              </a:ext>
            </a:extLst>
          </p:cNvPr>
          <p:cNvGrpSpPr/>
          <p:nvPr/>
        </p:nvGrpSpPr>
        <p:grpSpPr>
          <a:xfrm>
            <a:off x="509903" y="503827"/>
            <a:ext cx="5944993" cy="5838033"/>
            <a:chOff x="509903" y="503827"/>
            <a:chExt cx="5944993" cy="583803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5250312-C8BC-5C6A-F510-DE473731AB72}"/>
                </a:ext>
              </a:extLst>
            </p:cNvPr>
            <p:cNvSpPr/>
            <p:nvPr/>
          </p:nvSpPr>
          <p:spPr>
            <a:xfrm>
              <a:off x="1803517" y="1852297"/>
              <a:ext cx="3357765" cy="3357765"/>
            </a:xfrm>
            <a:custGeom>
              <a:avLst/>
              <a:gdLst>
                <a:gd name="connsiteX0" fmla="*/ 0 w 3357765"/>
                <a:gd name="connsiteY0" fmla="*/ 1678883 h 3357765"/>
                <a:gd name="connsiteX1" fmla="*/ 1678883 w 3357765"/>
                <a:gd name="connsiteY1" fmla="*/ 0 h 3357765"/>
                <a:gd name="connsiteX2" fmla="*/ 3357766 w 3357765"/>
                <a:gd name="connsiteY2" fmla="*/ 1678883 h 3357765"/>
                <a:gd name="connsiteX3" fmla="*/ 1678883 w 3357765"/>
                <a:gd name="connsiteY3" fmla="*/ 3357766 h 3357765"/>
                <a:gd name="connsiteX4" fmla="*/ 0 w 3357765"/>
                <a:gd name="connsiteY4" fmla="*/ 1678883 h 33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765" h="3357765">
                  <a:moveTo>
                    <a:pt x="0" y="1678883"/>
                  </a:moveTo>
                  <a:cubicBezTo>
                    <a:pt x="0" y="751662"/>
                    <a:pt x="751662" y="0"/>
                    <a:pt x="1678883" y="0"/>
                  </a:cubicBezTo>
                  <a:cubicBezTo>
                    <a:pt x="2606104" y="0"/>
                    <a:pt x="3357766" y="751662"/>
                    <a:pt x="3357766" y="1678883"/>
                  </a:cubicBezTo>
                  <a:cubicBezTo>
                    <a:pt x="3357766" y="2606104"/>
                    <a:pt x="2606104" y="3357766"/>
                    <a:pt x="1678883" y="3357766"/>
                  </a:cubicBezTo>
                  <a:cubicBezTo>
                    <a:pt x="751662" y="3357766"/>
                    <a:pt x="0" y="2606104"/>
                    <a:pt x="0" y="1678883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17133" tIns="517133" rIns="517133" bIns="51713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Items</a:t>
              </a:r>
              <a:b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Colors, Sizes</a:t>
              </a:r>
              <a:b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Prepacks</a:t>
              </a:r>
              <a:b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Seasons</a:t>
              </a:r>
              <a:br>
                <a:rPr lang="en-US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lang="en-US" kern="12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31A8E11-609D-599A-D7D1-C3192815A745}"/>
                </a:ext>
              </a:extLst>
            </p:cNvPr>
            <p:cNvSpPr/>
            <p:nvPr/>
          </p:nvSpPr>
          <p:spPr>
            <a:xfrm>
              <a:off x="2642958" y="503827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Planning, Budgets, </a:t>
              </a:r>
              <a:b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Open-to-Buy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791A7EE-7E90-40AB-1BB4-F9782B76E062}"/>
                </a:ext>
              </a:extLst>
            </p:cNvPr>
            <p:cNvSpPr/>
            <p:nvPr/>
          </p:nvSpPr>
          <p:spPr>
            <a:xfrm>
              <a:off x="4353536" y="1327598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err="1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Assortmt</a:t>
              </a: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Mgmt.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DD5A58-CB3A-C78A-B2F2-C961B6F06B83}"/>
                </a:ext>
              </a:extLst>
            </p:cNvPr>
            <p:cNvSpPr/>
            <p:nvPr/>
          </p:nvSpPr>
          <p:spPr>
            <a:xfrm>
              <a:off x="4776014" y="3178594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Allocation Plans, </a:t>
              </a:r>
              <a:b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Purchase Orders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824506-85D0-2F5B-3F3A-1917BD9046BA}"/>
                </a:ext>
              </a:extLst>
            </p:cNvPr>
            <p:cNvSpPr/>
            <p:nvPr/>
          </p:nvSpPr>
          <p:spPr>
            <a:xfrm>
              <a:off x="3592257" y="4662978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Replenish </a:t>
              </a:r>
              <a:r>
                <a:rPr lang="en-US" sz="1600" kern="1200" err="1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ment</a:t>
              </a:r>
              <a:endParaRPr lang="en-US" sz="1600" kern="12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3B759D-8CF0-8732-A209-241114B4C239}"/>
                </a:ext>
              </a:extLst>
            </p:cNvPr>
            <p:cNvSpPr/>
            <p:nvPr/>
          </p:nvSpPr>
          <p:spPr>
            <a:xfrm>
              <a:off x="1693659" y="4662978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Store Stock </a:t>
              </a:r>
              <a:r>
                <a:rPr lang="en-US" sz="1600" kern="1200" err="1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Redistribu</a:t>
              </a: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en-US" sz="1600" kern="1200" err="1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tion</a:t>
              </a:r>
              <a:endParaRPr lang="en-US" sz="1600" kern="12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ECE1C75-1897-6222-E54B-63A355985158}"/>
                </a:ext>
              </a:extLst>
            </p:cNvPr>
            <p:cNvSpPr/>
            <p:nvPr/>
          </p:nvSpPr>
          <p:spPr>
            <a:xfrm>
              <a:off x="509903" y="3178594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End-of-Season Sales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BBC90A-AC6A-A1CA-28F3-5CBE93065ADB}"/>
                </a:ext>
              </a:extLst>
            </p:cNvPr>
            <p:cNvSpPr/>
            <p:nvPr/>
          </p:nvSpPr>
          <p:spPr>
            <a:xfrm>
              <a:off x="932380" y="1327598"/>
              <a:ext cx="1678882" cy="1678882"/>
            </a:xfrm>
            <a:custGeom>
              <a:avLst/>
              <a:gdLst>
                <a:gd name="connsiteX0" fmla="*/ 0 w 1678882"/>
                <a:gd name="connsiteY0" fmla="*/ 839441 h 1678882"/>
                <a:gd name="connsiteX1" fmla="*/ 839441 w 1678882"/>
                <a:gd name="connsiteY1" fmla="*/ 0 h 1678882"/>
                <a:gd name="connsiteX2" fmla="*/ 1678882 w 1678882"/>
                <a:gd name="connsiteY2" fmla="*/ 839441 h 1678882"/>
                <a:gd name="connsiteX3" fmla="*/ 839441 w 1678882"/>
                <a:gd name="connsiteY3" fmla="*/ 1678882 h 1678882"/>
                <a:gd name="connsiteX4" fmla="*/ 0 w 1678882"/>
                <a:gd name="connsiteY4" fmla="*/ 839441 h 16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882" h="1678882">
                  <a:moveTo>
                    <a:pt x="0" y="839441"/>
                  </a:moveTo>
                  <a:cubicBezTo>
                    <a:pt x="0" y="375831"/>
                    <a:pt x="375831" y="0"/>
                    <a:pt x="839441" y="0"/>
                  </a:cubicBezTo>
                  <a:cubicBezTo>
                    <a:pt x="1303051" y="0"/>
                    <a:pt x="1678882" y="375831"/>
                    <a:pt x="1678882" y="839441"/>
                  </a:cubicBezTo>
                  <a:cubicBezTo>
                    <a:pt x="1678882" y="1303051"/>
                    <a:pt x="1303051" y="1678882"/>
                    <a:pt x="839441" y="1678882"/>
                  </a:cubicBezTo>
                  <a:cubicBezTo>
                    <a:pt x="375831" y="1678882"/>
                    <a:pt x="0" y="1303051"/>
                    <a:pt x="0" y="83944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50000"/>
              </a:schemeClr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8727" tIns="268727" rIns="268727" bIns="2687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Stock Recalls</a:t>
              </a:r>
            </a:p>
          </p:txBody>
        </p:sp>
      </p:grpSp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3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0FD70-3485-3687-13DA-8BFD176E1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 for seasonal/one-time items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Concepts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Plan/rule driven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Push-principle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Allocation rules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stores)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ariant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weight curves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(distribution rules for sizes, colors, …)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Stock Recall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Manual Transfer Orders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99259-8D7E-9C49-1740-D35C8FC8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replenishment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9FFA28-9F38-B0ED-EEAB-FA5EF580AB7D}"/>
              </a:ext>
            </a:extLst>
          </p:cNvPr>
          <p:cNvSpPr/>
          <p:nvPr/>
        </p:nvSpPr>
        <p:spPr>
          <a:xfrm>
            <a:off x="9040261" y="3602312"/>
            <a:ext cx="1298712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37704"/>
                </a:lnTo>
                <a:lnTo>
                  <a:pt x="1298712" y="737704"/>
                </a:lnTo>
                <a:lnTo>
                  <a:pt x="1298712" y="850176"/>
                </a:lnTo>
              </a:path>
            </a:pathLst>
          </a:custGeom>
          <a:noFill/>
          <a:ln>
            <a:solidFill>
              <a:srgbClr val="333F5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9A8903-EABD-8BBE-C1E2-329031A2B2F0}"/>
              </a:ext>
            </a:extLst>
          </p:cNvPr>
          <p:cNvSpPr/>
          <p:nvPr/>
        </p:nvSpPr>
        <p:spPr>
          <a:xfrm>
            <a:off x="8994541" y="3602312"/>
            <a:ext cx="91440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737704"/>
                </a:lnTo>
                <a:lnTo>
                  <a:pt x="52018" y="737704"/>
                </a:lnTo>
                <a:lnTo>
                  <a:pt x="52018" y="85017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60F01F-48C5-09A8-734B-331FAB4CFEAA}"/>
              </a:ext>
            </a:extLst>
          </p:cNvPr>
          <p:cNvSpPr/>
          <p:nvPr/>
        </p:nvSpPr>
        <p:spPr>
          <a:xfrm>
            <a:off x="7750453" y="3602312"/>
            <a:ext cx="1289807" cy="850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9807" y="0"/>
                </a:moveTo>
                <a:lnTo>
                  <a:pt x="1289807" y="737704"/>
                </a:lnTo>
                <a:lnTo>
                  <a:pt x="0" y="737704"/>
                </a:lnTo>
                <a:lnTo>
                  <a:pt x="0" y="850176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1B6B06-C485-6D1C-5543-C22559B772BA}"/>
              </a:ext>
            </a:extLst>
          </p:cNvPr>
          <p:cNvSpPr/>
          <p:nvPr/>
        </p:nvSpPr>
        <p:spPr>
          <a:xfrm>
            <a:off x="8351515" y="1824322"/>
            <a:ext cx="1425374" cy="5355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26588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77" tIns="91128" rIns="79877" bIns="91128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Vendor 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BB7995-3C00-8D70-4E34-B39621615DFF}"/>
              </a:ext>
            </a:extLst>
          </p:cNvPr>
          <p:cNvSpPr/>
          <p:nvPr/>
        </p:nvSpPr>
        <p:spPr>
          <a:xfrm>
            <a:off x="8150940" y="3085019"/>
            <a:ext cx="1778643" cy="535581"/>
          </a:xfrm>
          <a:custGeom>
            <a:avLst/>
            <a:gdLst>
              <a:gd name="connsiteX0" fmla="*/ 0 w 1778643"/>
              <a:gd name="connsiteY0" fmla="*/ 0 h 535581"/>
              <a:gd name="connsiteX1" fmla="*/ 1778643 w 1778643"/>
              <a:gd name="connsiteY1" fmla="*/ 0 h 535581"/>
              <a:gd name="connsiteX2" fmla="*/ 1778643 w 1778643"/>
              <a:gd name="connsiteY2" fmla="*/ 535581 h 535581"/>
              <a:gd name="connsiteX3" fmla="*/ 0 w 1778643"/>
              <a:gd name="connsiteY3" fmla="*/ 535581 h 535581"/>
              <a:gd name="connsiteX4" fmla="*/ 0 w 1778643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643" h="535581">
                <a:moveTo>
                  <a:pt x="0" y="0"/>
                </a:moveTo>
                <a:lnTo>
                  <a:pt x="1778643" y="0"/>
                </a:lnTo>
                <a:lnTo>
                  <a:pt x="1778643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8497B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Warehouse 1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EC2D6A-1BBC-497B-E6D9-16B151722CE6}"/>
              </a:ext>
            </a:extLst>
          </p:cNvPr>
          <p:cNvSpPr/>
          <p:nvPr/>
        </p:nvSpPr>
        <p:spPr>
          <a:xfrm>
            <a:off x="721487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B93199-B97C-4965-E9EA-11A707E40964}"/>
              </a:ext>
            </a:extLst>
          </p:cNvPr>
          <p:cNvSpPr/>
          <p:nvPr/>
        </p:nvSpPr>
        <p:spPr>
          <a:xfrm>
            <a:off x="8510979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40BB16-DBA2-2462-7D74-7292450DF622}"/>
              </a:ext>
            </a:extLst>
          </p:cNvPr>
          <p:cNvSpPr/>
          <p:nvPr/>
        </p:nvSpPr>
        <p:spPr>
          <a:xfrm>
            <a:off x="9803392" y="4452489"/>
            <a:ext cx="1071162" cy="535581"/>
          </a:xfrm>
          <a:custGeom>
            <a:avLst/>
            <a:gdLst>
              <a:gd name="connsiteX0" fmla="*/ 0 w 1071162"/>
              <a:gd name="connsiteY0" fmla="*/ 0 h 535581"/>
              <a:gd name="connsiteX1" fmla="*/ 1071162 w 1071162"/>
              <a:gd name="connsiteY1" fmla="*/ 0 h 535581"/>
              <a:gd name="connsiteX2" fmla="*/ 1071162 w 1071162"/>
              <a:gd name="connsiteY2" fmla="*/ 535581 h 535581"/>
              <a:gd name="connsiteX3" fmla="*/ 0 w 1071162"/>
              <a:gd name="connsiteY3" fmla="*/ 535581 h 535581"/>
              <a:gd name="connsiteX4" fmla="*/ 0 w 1071162"/>
              <a:gd name="connsiteY4" fmla="*/ 0 h 53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162" h="535581">
                <a:moveTo>
                  <a:pt x="0" y="0"/>
                </a:moveTo>
                <a:lnTo>
                  <a:pt x="1071162" y="0"/>
                </a:lnTo>
                <a:lnTo>
                  <a:pt x="1071162" y="535581"/>
                </a:lnTo>
                <a:lnTo>
                  <a:pt x="0" y="535581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3F3FEE-D528-46CF-BFD2-EB2808867BE1}"/>
              </a:ext>
            </a:extLst>
          </p:cNvPr>
          <p:cNvSpPr/>
          <p:nvPr/>
        </p:nvSpPr>
        <p:spPr>
          <a:xfrm rot="5400000">
            <a:off x="8785887" y="2606105"/>
            <a:ext cx="508746" cy="199403"/>
          </a:xfrm>
          <a:prstGeom prst="rightArrow">
            <a:avLst/>
          </a:prstGeom>
          <a:solidFill>
            <a:srgbClr val="265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7CF2FC-D1F7-CECF-C2AB-C4B7C542B8B7}"/>
              </a:ext>
            </a:extLst>
          </p:cNvPr>
          <p:cNvCxnSpPr/>
          <p:nvPr/>
        </p:nvCxnSpPr>
        <p:spPr>
          <a:xfrm>
            <a:off x="10225924" y="3146950"/>
            <a:ext cx="0" cy="872951"/>
          </a:xfrm>
          <a:prstGeom prst="straightConnector1">
            <a:avLst/>
          </a:prstGeom>
          <a:ln w="38100">
            <a:solidFill>
              <a:srgbClr val="D87E7D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F4D52E-A2AF-D985-4D93-53AE2500AB0A}"/>
              </a:ext>
            </a:extLst>
          </p:cNvPr>
          <p:cNvSpPr txBox="1"/>
          <p:nvPr/>
        </p:nvSpPr>
        <p:spPr>
          <a:xfrm>
            <a:off x="10093438" y="2769615"/>
            <a:ext cx="796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</a:p>
        </p:txBody>
      </p:sp>
      <p:pic>
        <p:nvPicPr>
          <p:cNvPr id="20" name="Picture 19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8B7FBFC9-E671-738C-0727-EDA7043B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466" y="3158336"/>
            <a:ext cx="559973" cy="8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2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88E4BF-CC18-BA41-BBD7-6238A69D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516085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Stock Recall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436FF-EED0-EDDA-DFD5-5B03E0FE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93" y="1184988"/>
            <a:ext cx="11246614" cy="56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88E4BF-CC18-BA41-BBD7-6238A69D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516085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Stock Recall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436FF-EED0-EDDA-DFD5-5B03E0FE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2" y="1184988"/>
            <a:ext cx="11246614" cy="5673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4E50A-B6C2-2C66-37B4-56E38F35F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822" y="1296116"/>
            <a:ext cx="5666355" cy="5275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6107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829255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912007-C1D1-1264-D26A-57C870F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More functionality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739017-8D00-1815-5FA9-855E26D5B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1400" b="1"/>
            </a:br>
            <a:r>
              <a:rPr lang="en-US" sz="2400" b="1"/>
              <a:t>Stock Coverage Management</a:t>
            </a:r>
            <a:br>
              <a:rPr lang="en-US" sz="2400" b="1"/>
            </a:br>
            <a:endParaRPr lang="en-US" sz="400" b="1"/>
          </a:p>
          <a:p>
            <a:pPr marL="0" indent="0">
              <a:buNone/>
            </a:pPr>
            <a:r>
              <a:rPr lang="en-US" sz="2400" b="1"/>
              <a:t>Stock Capacity Management</a:t>
            </a:r>
          </a:p>
          <a:p>
            <a:pPr marL="0" indent="0">
              <a:buNone/>
            </a:pPr>
            <a:br>
              <a:rPr lang="en-US" sz="400" b="1"/>
            </a:br>
            <a:r>
              <a:rPr lang="en-US" sz="2400" b="1"/>
              <a:t>Item Import</a:t>
            </a:r>
          </a:p>
          <a:p>
            <a:pPr marL="0" indent="0">
              <a:buNone/>
            </a:pPr>
            <a:br>
              <a:rPr lang="en-US" sz="400" b="1"/>
            </a:br>
            <a:r>
              <a:rPr lang="en-US" sz="2400" b="1"/>
              <a:t>Vendor Performance Measurement</a:t>
            </a:r>
            <a:br>
              <a:rPr lang="en-US" sz="2400" b="1"/>
            </a:b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/>
              <a:t>Roadmap</a:t>
            </a:r>
            <a:br>
              <a:rPr lang="en-US" sz="2400" b="1"/>
            </a:br>
            <a:endParaRPr lang="en-US" sz="1100" b="1"/>
          </a:p>
          <a:p>
            <a:pPr lvl="1"/>
            <a:r>
              <a:rPr lang="en-US"/>
              <a:t>Prepack improvements</a:t>
            </a:r>
          </a:p>
          <a:p>
            <a:pPr lvl="1"/>
            <a:r>
              <a:rPr lang="en-US"/>
              <a:t>Enhanced Season Management</a:t>
            </a:r>
          </a:p>
          <a:p>
            <a:endParaRPr lang="en-US" sz="24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4C6F11-566C-E212-56D0-76207D26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66" y1="37793" x2="57422" y2="5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72" y="4182749"/>
            <a:ext cx="789225" cy="78922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59F0A-797C-692C-F5AA-1B6C0908F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A9FC1-892C-C497-B780-78AF1F405ED2}"/>
              </a:ext>
            </a:extLst>
          </p:cNvPr>
          <p:cNvSpPr txBox="1">
            <a:spLocks/>
          </p:cNvSpPr>
          <p:nvPr/>
        </p:nvSpPr>
        <p:spPr>
          <a:xfrm>
            <a:off x="393151" y="791893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959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course, you can!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38DF89-7974-F481-06C1-27283301DE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39250" y="791893"/>
            <a:ext cx="2733675" cy="4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EE7975-7D78-A663-DB2E-09A9DCCB1A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B8980-0AE1-326A-6D73-B153C53E924E}"/>
              </a:ext>
            </a:extLst>
          </p:cNvPr>
          <p:cNvGrpSpPr/>
          <p:nvPr/>
        </p:nvGrpSpPr>
        <p:grpSpPr>
          <a:xfrm>
            <a:off x="902693" y="-5792"/>
            <a:ext cx="10386614" cy="6929151"/>
            <a:chOff x="1130472" y="-5791"/>
            <a:chExt cx="10288642" cy="6863792"/>
          </a:xfrm>
        </p:grpSpPr>
        <p:pic>
          <p:nvPicPr>
            <p:cNvPr id="1026" name="Picture 2" descr="Best Time to Visit Austria | PlanetWare">
              <a:extLst>
                <a:ext uri="{FF2B5EF4-FFF2-40B4-BE49-F238E27FC236}">
                  <a16:creationId xmlns:a16="http://schemas.microsoft.com/office/drawing/2014/main" id="{9C98BD20-FA14-BEC1-4578-DBBE087B5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794" y="3426105"/>
              <a:ext cx="5144320" cy="343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CD4F8FC-DC20-C9E8-FF08-1071CDA70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274791" y="-5791"/>
              <a:ext cx="5144320" cy="343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Best Time to Visit Austria | Bookmundi">
              <a:extLst>
                <a:ext uri="{FF2B5EF4-FFF2-40B4-BE49-F238E27FC236}">
                  <a16:creationId xmlns:a16="http://schemas.microsoft.com/office/drawing/2014/main" id="{6E2B819C-7DC7-7DA5-364F-E7436C6B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473" y="3426105"/>
              <a:ext cx="5144320" cy="343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est Time to Visit Austria | PlanetWare">
              <a:extLst>
                <a:ext uri="{FF2B5EF4-FFF2-40B4-BE49-F238E27FC236}">
                  <a16:creationId xmlns:a16="http://schemas.microsoft.com/office/drawing/2014/main" id="{832602C9-51E5-AE82-3DFB-ECDE44244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472" y="-5791"/>
              <a:ext cx="5144320" cy="343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379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534211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671610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8FA2-7483-2161-54FF-D21F7CC67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8290427" cy="49611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Budgets with limitless levels and top-down and bottom-up approach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Features: 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Calculate budgets from historical data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Master-child budget consolidation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Excel integration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copy features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 budget versions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breakdown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stores, items and days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 with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replenishment</a:t>
            </a:r>
          </a:p>
          <a:p>
            <a:pPr marL="914400" marR="0" lvl="1" indent="-34289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Open-to-Buy calculation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1A45-72C2-99D9-5C69-351632D9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Budgets and open-to-buy</a:t>
            </a:r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9547A76-029A-A396-8813-F8FBF933D4E5}"/>
              </a:ext>
            </a:extLst>
          </p:cNvPr>
          <p:cNvSpPr/>
          <p:nvPr/>
        </p:nvSpPr>
        <p:spPr>
          <a:xfrm rot="3061911">
            <a:off x="5506339" y="3053207"/>
            <a:ext cx="621777" cy="1613207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8BBA0-0F0A-28B9-CCAE-4E7EEB775BFB}"/>
              </a:ext>
            </a:extLst>
          </p:cNvPr>
          <p:cNvSpPr/>
          <p:nvPr/>
        </p:nvSpPr>
        <p:spPr>
          <a:xfrm>
            <a:off x="5401583" y="5002823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Cloth-Men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4E35A-3506-3466-2383-3DA5BACB8804}"/>
              </a:ext>
            </a:extLst>
          </p:cNvPr>
          <p:cNvSpPr/>
          <p:nvPr/>
        </p:nvSpPr>
        <p:spPr>
          <a:xfrm>
            <a:off x="6528760" y="5002823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Cloth-Women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0426B0-36B1-C8F3-F447-D5B3DE69DFB2}"/>
              </a:ext>
            </a:extLst>
          </p:cNvPr>
          <p:cNvSpPr/>
          <p:nvPr/>
        </p:nvSpPr>
        <p:spPr>
          <a:xfrm>
            <a:off x="5944488" y="409540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Clothes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559289-D08E-8E97-C5F9-7FB3D5C64F1B}"/>
              </a:ext>
            </a:extLst>
          </p:cNvPr>
          <p:cNvSpPr/>
          <p:nvPr/>
        </p:nvSpPr>
        <p:spPr>
          <a:xfrm>
            <a:off x="7572483" y="409540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Shoes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8504DB-5ED8-2449-B4E9-BAA4498ABF45}"/>
              </a:ext>
            </a:extLst>
          </p:cNvPr>
          <p:cNvSpPr/>
          <p:nvPr/>
        </p:nvSpPr>
        <p:spPr>
          <a:xfrm>
            <a:off x="6744800" y="3270818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1AC637-14DB-9FA2-2870-EE7F56CB256B}"/>
              </a:ext>
            </a:extLst>
          </p:cNvPr>
          <p:cNvCxnSpPr>
            <a:stCxn id="36" idx="2"/>
            <a:endCxn id="34" idx="0"/>
          </p:cNvCxnSpPr>
          <p:nvPr/>
        </p:nvCxnSpPr>
        <p:spPr>
          <a:xfrm flipH="1">
            <a:off x="6407503" y="3953287"/>
            <a:ext cx="800311" cy="142116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D6A141-B4A3-9AA2-926C-0A322F0DAE26}"/>
              </a:ext>
            </a:extLst>
          </p:cNvPr>
          <p:cNvCxnSpPr>
            <a:stCxn id="34" idx="2"/>
            <a:endCxn id="32" idx="0"/>
          </p:cNvCxnSpPr>
          <p:nvPr/>
        </p:nvCxnSpPr>
        <p:spPr>
          <a:xfrm flipH="1">
            <a:off x="5864597" y="4777873"/>
            <a:ext cx="542907" cy="224951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5C8B4D-1C2C-E213-0FDA-61B7DD168267}"/>
              </a:ext>
            </a:extLst>
          </p:cNvPr>
          <p:cNvCxnSpPr>
            <a:stCxn id="34" idx="2"/>
            <a:endCxn id="33" idx="0"/>
          </p:cNvCxnSpPr>
          <p:nvPr/>
        </p:nvCxnSpPr>
        <p:spPr>
          <a:xfrm>
            <a:off x="6407503" y="4777873"/>
            <a:ext cx="584271" cy="224951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C38E09-B1EA-24C2-CBB1-9CB2AB5B3694}"/>
              </a:ext>
            </a:extLst>
          </p:cNvPr>
          <p:cNvCxnSpPr>
            <a:stCxn id="36" idx="2"/>
            <a:endCxn id="35" idx="0"/>
          </p:cNvCxnSpPr>
          <p:nvPr/>
        </p:nvCxnSpPr>
        <p:spPr>
          <a:xfrm>
            <a:off x="7207816" y="3953287"/>
            <a:ext cx="827683" cy="142116"/>
          </a:xfrm>
          <a:prstGeom prst="line">
            <a:avLst/>
          </a:prstGeom>
          <a:ln>
            <a:solidFill>
              <a:srgbClr val="004A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row: Up 40">
            <a:extLst>
              <a:ext uri="{FF2B5EF4-FFF2-40B4-BE49-F238E27FC236}">
                <a16:creationId xmlns:a16="http://schemas.microsoft.com/office/drawing/2014/main" id="{A835A733-8EEA-E561-39D5-29F7CCED2908}"/>
              </a:ext>
            </a:extLst>
          </p:cNvPr>
          <p:cNvSpPr/>
          <p:nvPr/>
        </p:nvSpPr>
        <p:spPr>
          <a:xfrm rot="5400000">
            <a:off x="8126203" y="3077295"/>
            <a:ext cx="330164" cy="1069516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7B36B0-4D10-C675-0E16-C74498C57603}"/>
              </a:ext>
            </a:extLst>
          </p:cNvPr>
          <p:cNvSpPr/>
          <p:nvPr/>
        </p:nvSpPr>
        <p:spPr>
          <a:xfrm>
            <a:off x="8929751" y="3235714"/>
            <a:ext cx="926030" cy="682469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Budget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3" name="Arrow: Up 42">
            <a:extLst>
              <a:ext uri="{FF2B5EF4-FFF2-40B4-BE49-F238E27FC236}">
                <a16:creationId xmlns:a16="http://schemas.microsoft.com/office/drawing/2014/main" id="{2C632B18-8A4F-6B15-2602-B107C77C9DB4}"/>
              </a:ext>
            </a:extLst>
          </p:cNvPr>
          <p:cNvSpPr/>
          <p:nvPr/>
        </p:nvSpPr>
        <p:spPr>
          <a:xfrm rot="10800000">
            <a:off x="9239789" y="4261543"/>
            <a:ext cx="366476" cy="302550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D9E8E2-931C-9503-42FC-4641E2C93B68}"/>
              </a:ext>
            </a:extLst>
          </p:cNvPr>
          <p:cNvSpPr/>
          <p:nvPr/>
        </p:nvSpPr>
        <p:spPr>
          <a:xfrm>
            <a:off x="8734425" y="4598461"/>
            <a:ext cx="1176710" cy="130676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Break down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to: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Stores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Items </a:t>
            </a: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 Days</a:t>
            </a:r>
            <a:endParaRPr kumimoji="0" lang="de-A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2E6975BA-71D5-A4C9-9472-C0774C2063C7}"/>
              </a:ext>
            </a:extLst>
          </p:cNvPr>
          <p:cNvSpPr/>
          <p:nvPr/>
        </p:nvSpPr>
        <p:spPr>
          <a:xfrm rot="5400000">
            <a:off x="9951479" y="4825369"/>
            <a:ext cx="450638" cy="353662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3EDD2954-9C98-D7B0-CDBD-701A8B55E783}"/>
              </a:ext>
            </a:extLst>
          </p:cNvPr>
          <p:cNvSpPr/>
          <p:nvPr/>
        </p:nvSpPr>
        <p:spPr>
          <a:xfrm rot="5400000">
            <a:off x="10000799" y="5332468"/>
            <a:ext cx="352001" cy="353662"/>
          </a:xfrm>
          <a:prstGeom prst="upArrow">
            <a:avLst/>
          </a:prstGeom>
          <a:solidFill>
            <a:srgbClr val="8497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A6CDF1-67AA-CCEE-8D95-9449B989549E}"/>
              </a:ext>
            </a:extLst>
          </p:cNvPr>
          <p:cNvSpPr txBox="1"/>
          <p:nvPr/>
        </p:nvSpPr>
        <p:spPr>
          <a:xfrm rot="19131527">
            <a:off x="5199151" y="3783282"/>
            <a:ext cx="95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Bottom-Up</a:t>
            </a:r>
            <a:b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(Consolidation)</a:t>
            </a:r>
            <a:endParaRPr kumimoji="0" lang="de-A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F68585-E34F-2AF3-6A2C-855E667E2A76}"/>
              </a:ext>
            </a:extLst>
          </p:cNvPr>
          <p:cNvSpPr txBox="1"/>
          <p:nvPr/>
        </p:nvSpPr>
        <p:spPr>
          <a:xfrm>
            <a:off x="8960866" y="3865601"/>
            <a:ext cx="9621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Top-Down</a:t>
            </a:r>
            <a:b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(Break down</a:t>
            </a: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  <a:endParaRPr kumimoji="0" lang="de-AT" sz="8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2EF12D-440A-E7FB-1C7F-6411F29A9A01}"/>
              </a:ext>
            </a:extLst>
          </p:cNvPr>
          <p:cNvSpPr txBox="1"/>
          <p:nvPr/>
        </p:nvSpPr>
        <p:spPr>
          <a:xfrm>
            <a:off x="10608829" y="2848786"/>
            <a:ext cx="984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135043D-F28C-C0D5-A306-48D5D1197025}"/>
              </a:ext>
            </a:extLst>
          </p:cNvPr>
          <p:cNvSpPr/>
          <p:nvPr/>
        </p:nvSpPr>
        <p:spPr>
          <a:xfrm>
            <a:off x="10435328" y="3254626"/>
            <a:ext cx="1331503" cy="2650601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Replenishment</a:t>
            </a:r>
            <a:endParaRPr kumimoji="0" lang="de-AT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230490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Placeholder 10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53096343-409A-B237-494F-CE4D2AFF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600" y="0"/>
            <a:ext cx="489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1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8FA2-7483-2161-54FF-D21F7CC67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917098" cy="4961162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and powerful assortment management with top-down approach and inheritance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Drastically reduces effort and cost for maintaining assortments</a:t>
            </a: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Full transparency</a:t>
            </a: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Reduces risk of failure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versions and assortment history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Supports grading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1A45-72C2-99D9-5C69-351632D9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Assortment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1B16EB-6841-B761-3EA4-8B72D8DF52D9}"/>
              </a:ext>
            </a:extLst>
          </p:cNvPr>
          <p:cNvSpPr/>
          <p:nvPr/>
        </p:nvSpPr>
        <p:spPr>
          <a:xfrm>
            <a:off x="7844890" y="5191425"/>
            <a:ext cx="1083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902A5-798D-7248-B048-DD94537199B3}"/>
              </a:ext>
            </a:extLst>
          </p:cNvPr>
          <p:cNvSpPr/>
          <p:nvPr/>
        </p:nvSpPr>
        <p:spPr>
          <a:xfrm>
            <a:off x="10589893" y="5191425"/>
            <a:ext cx="1083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Stores</a:t>
            </a:r>
            <a:endParaRPr kumimoji="0" lang="de-A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ED39A57-0B99-8E18-B572-9CB013D64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1487953"/>
            <a:ext cx="806272" cy="806272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3900FCF-D5E4-6B2E-5EF8-7430AB2D1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094" y="1560296"/>
            <a:ext cx="798636" cy="7986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3BD024-7989-1E56-1451-0CFE0791837C}"/>
              </a:ext>
            </a:extLst>
          </p:cNvPr>
          <p:cNvGrpSpPr/>
          <p:nvPr/>
        </p:nvGrpSpPr>
        <p:grpSpPr>
          <a:xfrm>
            <a:off x="8303769" y="1877714"/>
            <a:ext cx="2327325" cy="3537255"/>
            <a:chOff x="8163226" y="1529677"/>
            <a:chExt cx="2070739" cy="314727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EBD8DB-FBE0-CA0E-E47B-B5FC861D0F42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7515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671AB8-3EAF-6790-25A7-369E7FFDD249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107615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251C26-FBF5-B1E5-06B2-A4F448B0BDDE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1529677"/>
              <a:ext cx="2070739" cy="20771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014360-7E0F-E88A-1450-C247D04DD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1604830"/>
              <a:ext cx="2070739" cy="71087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7D8E2C-7E18-6D38-F3E7-7441333F291D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2315707"/>
              <a:ext cx="2070739" cy="29012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865AC2-05A6-9402-0194-2EE58D23303F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2315707"/>
              <a:ext cx="2070739" cy="129113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235DA7-7050-95FD-6E0C-2F8D9411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1604830"/>
              <a:ext cx="2070739" cy="149690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D81E4D-B557-DDFF-F440-E0E4CBA80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2605834"/>
              <a:ext cx="2070739" cy="4959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D4D1D1-0BA5-6ED0-135E-0863B60EE079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3101737"/>
              <a:ext cx="2070739" cy="50510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329E89-7E1A-2C4F-149F-2A65CAE62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3606838"/>
              <a:ext cx="2070739" cy="28092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434272-08F0-6F4C-152F-C003EFB8073F}"/>
                </a:ext>
              </a:extLst>
            </p:cNvPr>
            <p:cNvCxnSpPr>
              <a:cxnSpLocks/>
            </p:cNvCxnSpPr>
            <p:nvPr/>
          </p:nvCxnSpPr>
          <p:spPr>
            <a:xfrm>
              <a:off x="8163226" y="3887766"/>
              <a:ext cx="2070739" cy="72007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378403-2648-A67B-4285-D26363DE4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3606838"/>
              <a:ext cx="2070739" cy="107011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177C3FA-7CE5-0162-5709-BA0A778287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3226" y="4607843"/>
              <a:ext cx="2070739" cy="6910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189840B-22F0-72E6-180F-69A7598DAE28}"/>
              </a:ext>
            </a:extLst>
          </p:cNvPr>
          <p:cNvSpPr/>
          <p:nvPr/>
        </p:nvSpPr>
        <p:spPr>
          <a:xfrm>
            <a:off x="8464649" y="3441413"/>
            <a:ext cx="1903717" cy="39901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txBody>
          <a:bodyPr wrap="square" lIns="0" tIns="0" rIns="0" bIns="108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Assortment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AT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9BE14430-D9E3-B077-48A5-C0BF2C119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497" y="4121206"/>
            <a:ext cx="806272" cy="80627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99FEF0F-02C0-E68E-D284-871E000CE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3228627"/>
            <a:ext cx="806272" cy="80627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7868972-8645-33D2-1500-1382C4D0D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61" y="2361660"/>
            <a:ext cx="806272" cy="806272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47BF0A4B-01E1-F199-AB5D-D720710299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497" y="5018342"/>
            <a:ext cx="806272" cy="806272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300A08D-5CC1-4B5E-C19D-8A3C25D49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10" y="2650160"/>
            <a:ext cx="798636" cy="79863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26B6CF7-F25C-A01E-9297-B083477AD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730" y="3795310"/>
            <a:ext cx="798636" cy="79863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182F4AF-8679-821D-4891-B80AF25AD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10" y="4878803"/>
            <a:ext cx="798636" cy="7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5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891057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6FBE5-EBE7-467E-9A88-C554251F163D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a1a525c2-d4eb-46fe-9b09-8f8634d7947d"/>
    <ds:schemaRef ds:uri="0ec22545-32f7-47c8-afbd-c0084660662b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ls-retail-powerpoint-template-2022</Template>
  <TotalTime>3</TotalTime>
  <Words>1019</Words>
  <Application>Microsoft Office PowerPoint</Application>
  <PresentationFormat>Widescreen</PresentationFormat>
  <Paragraphs>248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Budgets and open-to-buy</vt:lpstr>
      <vt:lpstr>PowerPoint Presentation</vt:lpstr>
      <vt:lpstr>Assortment management</vt:lpstr>
      <vt:lpstr>PowerPoint Presentation</vt:lpstr>
      <vt:lpstr>PowerPoint Presentation</vt:lpstr>
      <vt:lpstr>Manual replenishment</vt:lpstr>
      <vt:lpstr>Allocation &amp; Variant Rules</vt:lpstr>
      <vt:lpstr>PowerPoint Presentation</vt:lpstr>
      <vt:lpstr>Automatic replenishment</vt:lpstr>
      <vt:lpstr>PowerPoint Presentation</vt:lpstr>
      <vt:lpstr>PowerPoint Presentation</vt:lpstr>
      <vt:lpstr>Store stock redistribution</vt:lpstr>
      <vt:lpstr>PowerPoint Presentation</vt:lpstr>
      <vt:lpstr>PowerPoint Presentation</vt:lpstr>
      <vt:lpstr>Lifecycle worksheet</vt:lpstr>
      <vt:lpstr>Lifecycle worksheet</vt:lpstr>
      <vt:lpstr>Lifecycle worksheet</vt:lpstr>
      <vt:lpstr>PowerPoint Presentation</vt:lpstr>
      <vt:lpstr>Manual replenishment</vt:lpstr>
      <vt:lpstr>Stock Recall</vt:lpstr>
      <vt:lpstr>Stock Recall</vt:lpstr>
      <vt:lpstr>PowerPoint Presentation</vt:lpstr>
      <vt:lpstr>More functionality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2</cp:revision>
  <dcterms:created xsi:type="dcterms:W3CDTF">2022-06-23T15:46:48Z</dcterms:created>
  <dcterms:modified xsi:type="dcterms:W3CDTF">2023-05-08T06:26:55Z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