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681" r:id="rId2"/>
    <p:sldMasterId id="2147483668" r:id="rId3"/>
    <p:sldMasterId id="2147483692" r:id="rId4"/>
  </p:sldMasterIdLst>
  <p:notesMasterIdLst>
    <p:notesMasterId r:id="rId48"/>
  </p:notesMasterIdLst>
  <p:sldIdLst>
    <p:sldId id="334" r:id="rId5"/>
    <p:sldId id="509" r:id="rId6"/>
    <p:sldId id="337" r:id="rId7"/>
    <p:sldId id="400" r:id="rId8"/>
    <p:sldId id="401" r:id="rId9"/>
    <p:sldId id="399" r:id="rId10"/>
    <p:sldId id="402" r:id="rId11"/>
    <p:sldId id="403" r:id="rId12"/>
    <p:sldId id="404" r:id="rId13"/>
    <p:sldId id="428" r:id="rId14"/>
    <p:sldId id="424" r:id="rId15"/>
    <p:sldId id="405" r:id="rId16"/>
    <p:sldId id="425" r:id="rId17"/>
    <p:sldId id="426" r:id="rId18"/>
    <p:sldId id="375" r:id="rId19"/>
    <p:sldId id="370" r:id="rId20"/>
    <p:sldId id="2146845803" r:id="rId21"/>
    <p:sldId id="376" r:id="rId22"/>
    <p:sldId id="406" r:id="rId23"/>
    <p:sldId id="407" r:id="rId24"/>
    <p:sldId id="408" r:id="rId25"/>
    <p:sldId id="410" r:id="rId26"/>
    <p:sldId id="412" r:id="rId27"/>
    <p:sldId id="411" r:id="rId28"/>
    <p:sldId id="409" r:id="rId29"/>
    <p:sldId id="413" r:id="rId30"/>
    <p:sldId id="422" r:id="rId31"/>
    <p:sldId id="2146845809" r:id="rId32"/>
    <p:sldId id="2146845805" r:id="rId33"/>
    <p:sldId id="420" r:id="rId34"/>
    <p:sldId id="2146845806" r:id="rId35"/>
    <p:sldId id="2146845807" r:id="rId36"/>
    <p:sldId id="2146845808" r:id="rId37"/>
    <p:sldId id="429" r:id="rId38"/>
    <p:sldId id="434" r:id="rId39"/>
    <p:sldId id="423" r:id="rId40"/>
    <p:sldId id="427" r:id="rId41"/>
    <p:sldId id="2146845789" r:id="rId42"/>
    <p:sldId id="2146845800" r:id="rId43"/>
    <p:sldId id="2146845791" r:id="rId44"/>
    <p:sldId id="2146845802" r:id="rId45"/>
    <p:sldId id="365" r:id="rId46"/>
    <p:sldId id="2146845801" r:id="rId47"/>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and tips" id="{51C262E7-DE63-B246-933C-2C733FBD6C9C}">
          <p14:sldIdLst/>
        </p14:section>
        <p14:section name="Default Section" id="{FD4F724F-1792-6C4E-99EE-2F55F4712A73}">
          <p14:sldIdLst>
            <p14:sldId id="334"/>
            <p14:sldId id="509"/>
            <p14:sldId id="337"/>
            <p14:sldId id="400"/>
            <p14:sldId id="401"/>
            <p14:sldId id="399"/>
            <p14:sldId id="402"/>
            <p14:sldId id="403"/>
            <p14:sldId id="404"/>
            <p14:sldId id="428"/>
            <p14:sldId id="424"/>
            <p14:sldId id="405"/>
            <p14:sldId id="425"/>
            <p14:sldId id="426"/>
            <p14:sldId id="375"/>
            <p14:sldId id="370"/>
            <p14:sldId id="2146845803"/>
            <p14:sldId id="376"/>
            <p14:sldId id="406"/>
            <p14:sldId id="407"/>
            <p14:sldId id="408"/>
            <p14:sldId id="410"/>
            <p14:sldId id="412"/>
            <p14:sldId id="411"/>
            <p14:sldId id="409"/>
            <p14:sldId id="413"/>
            <p14:sldId id="422"/>
            <p14:sldId id="2146845809"/>
            <p14:sldId id="2146845805"/>
            <p14:sldId id="420"/>
            <p14:sldId id="2146845806"/>
            <p14:sldId id="2146845807"/>
            <p14:sldId id="2146845808"/>
            <p14:sldId id="429"/>
            <p14:sldId id="434"/>
            <p14:sldId id="423"/>
            <p14:sldId id="427"/>
            <p14:sldId id="2146845789"/>
            <p14:sldId id="2146845800"/>
            <p14:sldId id="2146845791"/>
            <p14:sldId id="2146845802"/>
            <p14:sldId id="365"/>
            <p14:sldId id="2146845801"/>
          </p14:sldIdLst>
        </p14:section>
        <p14:section name="Graphics" id="{99D94585-88D9-0447-BAF6-114DA5C518B6}">
          <p14:sldIdLst/>
        </p14:section>
        <p14:section name="Default Section" id="{1717138E-E308-C940-A345-391241ED4264}">
          <p14:sldIdLst/>
        </p14:section>
        <p14:section name="Logos/Graphics/icons" id="{BCA7F062-8348-B443-A70D-D066310A6DE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2AE"/>
    <a:srgbClr val="006FFF"/>
    <a:srgbClr val="251043"/>
    <a:srgbClr val="F6C370"/>
    <a:srgbClr val="F9878F"/>
    <a:srgbClr val="F6C36F"/>
    <a:srgbClr val="FDD89E"/>
    <a:srgbClr val="28B5AA"/>
    <a:srgbClr val="A6D8D5"/>
    <a:srgbClr val="3231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EC60CF-EEA3-469F-8EAF-627266EA3B00}" v="5" dt="2023-01-05T09:23:33.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61" autoAdjust="0"/>
    <p:restoredTop sz="76580" autoAdjust="0"/>
  </p:normalViewPr>
  <p:slideViewPr>
    <p:cSldViewPr snapToGrid="0" snapToObjects="1">
      <p:cViewPr varScale="1">
        <p:scale>
          <a:sx n="87" d="100"/>
          <a:sy n="87" d="100"/>
        </p:scale>
        <p:origin x="1314" y="60"/>
      </p:cViewPr>
      <p:guideLst/>
    </p:cSldViewPr>
  </p:slideViewPr>
  <p:outlineViewPr>
    <p:cViewPr>
      <p:scale>
        <a:sx n="33" d="100"/>
        <a:sy n="33" d="100"/>
      </p:scale>
      <p:origin x="0" y="-14706"/>
    </p:cViewPr>
  </p:outlineViewPr>
  <p:notesTextViewPr>
    <p:cViewPr>
      <p:scale>
        <a:sx n="3" d="2"/>
        <a:sy n="3" d="2"/>
      </p:scale>
      <p:origin x="0" y="0"/>
    </p:cViewPr>
  </p:notesTextViewPr>
  <p:sorterViewPr>
    <p:cViewPr>
      <p:scale>
        <a:sx n="80" d="100"/>
        <a:sy n="80" d="100"/>
      </p:scale>
      <p:origin x="0" y="-312"/>
    </p:cViewPr>
  </p:sorterViewPr>
  <p:notesViewPr>
    <p:cSldViewPr snapToGrid="0" snapToObjects="1">
      <p:cViewPr varScale="1">
        <p:scale>
          <a:sx n="123" d="100"/>
          <a:sy n="123" d="100"/>
        </p:scale>
        <p:origin x="24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DF1AF-9330-49F2-9A6D-582E77BA2E32}" type="datetimeFigureOut">
              <a:rPr lang="en-DE" smtClean="0"/>
              <a:t>01/11/2023</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497A4-7973-4B73-8764-D010F33B8FAF}" type="slidenum">
              <a:rPr lang="en-DE" smtClean="0"/>
              <a:t>‹#›</a:t>
            </a:fld>
            <a:endParaRPr lang="en-DE"/>
          </a:p>
        </p:txBody>
      </p:sp>
    </p:spTree>
    <p:extLst>
      <p:ext uri="{BB962C8B-B14F-4D97-AF65-F5344CB8AC3E}">
        <p14:creationId xmlns:p14="http://schemas.microsoft.com/office/powerpoint/2010/main" val="415717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2</a:t>
            </a:fld>
            <a:endParaRPr lang="en-IS"/>
          </a:p>
        </p:txBody>
      </p:sp>
    </p:spTree>
    <p:extLst>
      <p:ext uri="{BB962C8B-B14F-4D97-AF65-F5344CB8AC3E}">
        <p14:creationId xmlns:p14="http://schemas.microsoft.com/office/powerpoint/2010/main" val="2000354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11</a:t>
            </a:fld>
            <a:endParaRPr lang="en-IS"/>
          </a:p>
        </p:txBody>
      </p:sp>
    </p:spTree>
    <p:extLst>
      <p:ext uri="{BB962C8B-B14F-4D97-AF65-F5344CB8AC3E}">
        <p14:creationId xmlns:p14="http://schemas.microsoft.com/office/powerpoint/2010/main" val="3029982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12</a:t>
            </a:fld>
            <a:endParaRPr lang="en-IS"/>
          </a:p>
        </p:txBody>
      </p:sp>
    </p:spTree>
    <p:extLst>
      <p:ext uri="{BB962C8B-B14F-4D97-AF65-F5344CB8AC3E}">
        <p14:creationId xmlns:p14="http://schemas.microsoft.com/office/powerpoint/2010/main" val="5155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13</a:t>
            </a:fld>
            <a:endParaRPr lang="en-DE"/>
          </a:p>
        </p:txBody>
      </p:sp>
    </p:spTree>
    <p:extLst>
      <p:ext uri="{BB962C8B-B14F-4D97-AF65-F5344CB8AC3E}">
        <p14:creationId xmlns:p14="http://schemas.microsoft.com/office/powerpoint/2010/main" val="531343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14</a:t>
            </a:fld>
            <a:endParaRPr lang="en-IS"/>
          </a:p>
        </p:txBody>
      </p:sp>
    </p:spTree>
    <p:extLst>
      <p:ext uri="{BB962C8B-B14F-4D97-AF65-F5344CB8AC3E}">
        <p14:creationId xmlns:p14="http://schemas.microsoft.com/office/powerpoint/2010/main" val="4261656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15</a:t>
            </a:fld>
            <a:endParaRPr lang="en-IS"/>
          </a:p>
        </p:txBody>
      </p:sp>
    </p:spTree>
    <p:extLst>
      <p:ext uri="{BB962C8B-B14F-4D97-AF65-F5344CB8AC3E}">
        <p14:creationId xmlns:p14="http://schemas.microsoft.com/office/powerpoint/2010/main" val="296961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16</a:t>
            </a:fld>
            <a:endParaRPr lang="en-IS"/>
          </a:p>
        </p:txBody>
      </p:sp>
    </p:spTree>
    <p:extLst>
      <p:ext uri="{BB962C8B-B14F-4D97-AF65-F5344CB8AC3E}">
        <p14:creationId xmlns:p14="http://schemas.microsoft.com/office/powerpoint/2010/main" val="3942422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17</a:t>
            </a:fld>
            <a:endParaRPr lang="en-IS"/>
          </a:p>
        </p:txBody>
      </p:sp>
    </p:spTree>
    <p:extLst>
      <p:ext uri="{BB962C8B-B14F-4D97-AF65-F5344CB8AC3E}">
        <p14:creationId xmlns:p14="http://schemas.microsoft.com/office/powerpoint/2010/main" val="778615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18</a:t>
            </a:fld>
            <a:endParaRPr lang="en-IS"/>
          </a:p>
        </p:txBody>
      </p:sp>
    </p:spTree>
    <p:extLst>
      <p:ext uri="{BB962C8B-B14F-4D97-AF65-F5344CB8AC3E}">
        <p14:creationId xmlns:p14="http://schemas.microsoft.com/office/powerpoint/2010/main" val="3555108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19</a:t>
            </a:fld>
            <a:endParaRPr lang="en-IS"/>
          </a:p>
        </p:txBody>
      </p:sp>
    </p:spTree>
    <p:extLst>
      <p:ext uri="{BB962C8B-B14F-4D97-AF65-F5344CB8AC3E}">
        <p14:creationId xmlns:p14="http://schemas.microsoft.com/office/powerpoint/2010/main" val="40799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20</a:t>
            </a:fld>
            <a:endParaRPr lang="en-IS"/>
          </a:p>
        </p:txBody>
      </p:sp>
    </p:spTree>
    <p:extLst>
      <p:ext uri="{BB962C8B-B14F-4D97-AF65-F5344CB8AC3E}">
        <p14:creationId xmlns:p14="http://schemas.microsoft.com/office/powerpoint/2010/main" val="12711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3</a:t>
            </a:fld>
            <a:endParaRPr lang="en-IS"/>
          </a:p>
        </p:txBody>
      </p:sp>
    </p:spTree>
    <p:extLst>
      <p:ext uri="{BB962C8B-B14F-4D97-AF65-F5344CB8AC3E}">
        <p14:creationId xmlns:p14="http://schemas.microsoft.com/office/powerpoint/2010/main" val="566885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21</a:t>
            </a:fld>
            <a:endParaRPr lang="en-DE"/>
          </a:p>
        </p:txBody>
      </p:sp>
    </p:spTree>
    <p:extLst>
      <p:ext uri="{BB962C8B-B14F-4D97-AF65-F5344CB8AC3E}">
        <p14:creationId xmlns:p14="http://schemas.microsoft.com/office/powerpoint/2010/main" val="4189845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22</a:t>
            </a:fld>
            <a:endParaRPr lang="en-DE"/>
          </a:p>
        </p:txBody>
      </p:sp>
    </p:spTree>
    <p:extLst>
      <p:ext uri="{BB962C8B-B14F-4D97-AF65-F5344CB8AC3E}">
        <p14:creationId xmlns:p14="http://schemas.microsoft.com/office/powerpoint/2010/main" val="3891831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23</a:t>
            </a:fld>
            <a:endParaRPr lang="en-DE"/>
          </a:p>
        </p:txBody>
      </p:sp>
    </p:spTree>
    <p:extLst>
      <p:ext uri="{BB962C8B-B14F-4D97-AF65-F5344CB8AC3E}">
        <p14:creationId xmlns:p14="http://schemas.microsoft.com/office/powerpoint/2010/main" val="2736180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24</a:t>
            </a:fld>
            <a:endParaRPr lang="en-IS"/>
          </a:p>
        </p:txBody>
      </p:sp>
    </p:spTree>
    <p:extLst>
      <p:ext uri="{BB962C8B-B14F-4D97-AF65-F5344CB8AC3E}">
        <p14:creationId xmlns:p14="http://schemas.microsoft.com/office/powerpoint/2010/main" val="2387423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25</a:t>
            </a:fld>
            <a:endParaRPr lang="en-DE"/>
          </a:p>
        </p:txBody>
      </p:sp>
    </p:spTree>
    <p:extLst>
      <p:ext uri="{BB962C8B-B14F-4D97-AF65-F5344CB8AC3E}">
        <p14:creationId xmlns:p14="http://schemas.microsoft.com/office/powerpoint/2010/main" val="165296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26</a:t>
            </a:fld>
            <a:endParaRPr lang="en-DE"/>
          </a:p>
        </p:txBody>
      </p:sp>
    </p:spTree>
    <p:extLst>
      <p:ext uri="{BB962C8B-B14F-4D97-AF65-F5344CB8AC3E}">
        <p14:creationId xmlns:p14="http://schemas.microsoft.com/office/powerpoint/2010/main" val="1090465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27</a:t>
            </a:fld>
            <a:endParaRPr lang="en-DE"/>
          </a:p>
        </p:txBody>
      </p:sp>
    </p:spTree>
    <p:extLst>
      <p:ext uri="{BB962C8B-B14F-4D97-AF65-F5344CB8AC3E}">
        <p14:creationId xmlns:p14="http://schemas.microsoft.com/office/powerpoint/2010/main" val="3536940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DE" dirty="0"/>
          </a:p>
        </p:txBody>
      </p:sp>
      <p:sp>
        <p:nvSpPr>
          <p:cNvPr id="4" name="Slide Number Placeholder 3"/>
          <p:cNvSpPr>
            <a:spLocks noGrp="1"/>
          </p:cNvSpPr>
          <p:nvPr>
            <p:ph type="sldNum" sz="quarter" idx="5"/>
          </p:nvPr>
        </p:nvSpPr>
        <p:spPr/>
        <p:txBody>
          <a:bodyPr/>
          <a:lstStyle/>
          <a:p>
            <a:fld id="{71C497A4-7973-4B73-8764-D010F33B8FAF}" type="slidenum">
              <a:rPr lang="en-DE" smtClean="0"/>
              <a:t>28</a:t>
            </a:fld>
            <a:endParaRPr lang="en-DE"/>
          </a:p>
        </p:txBody>
      </p:sp>
    </p:spTree>
    <p:extLst>
      <p:ext uri="{BB962C8B-B14F-4D97-AF65-F5344CB8AC3E}">
        <p14:creationId xmlns:p14="http://schemas.microsoft.com/office/powerpoint/2010/main" val="1022773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dirty="0"/>
          </a:p>
        </p:txBody>
      </p:sp>
      <p:sp>
        <p:nvSpPr>
          <p:cNvPr id="4" name="Slide Number Placeholder 3"/>
          <p:cNvSpPr>
            <a:spLocks noGrp="1"/>
          </p:cNvSpPr>
          <p:nvPr>
            <p:ph type="sldNum" sz="quarter" idx="5"/>
          </p:nvPr>
        </p:nvSpPr>
        <p:spPr/>
        <p:txBody>
          <a:bodyPr/>
          <a:lstStyle/>
          <a:p>
            <a:fld id="{E2A0205F-3CA4-5B49-9C54-EA7C7C8DFE41}" type="slidenum">
              <a:rPr lang="en-IS" smtClean="0"/>
              <a:t>29</a:t>
            </a:fld>
            <a:endParaRPr lang="en-IS"/>
          </a:p>
        </p:txBody>
      </p:sp>
    </p:spTree>
    <p:extLst>
      <p:ext uri="{BB962C8B-B14F-4D97-AF65-F5344CB8AC3E}">
        <p14:creationId xmlns:p14="http://schemas.microsoft.com/office/powerpoint/2010/main" val="1833194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30</a:t>
            </a:fld>
            <a:endParaRPr lang="en-IS"/>
          </a:p>
        </p:txBody>
      </p:sp>
    </p:spTree>
    <p:extLst>
      <p:ext uri="{BB962C8B-B14F-4D97-AF65-F5344CB8AC3E}">
        <p14:creationId xmlns:p14="http://schemas.microsoft.com/office/powerpoint/2010/main" val="203357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4</a:t>
            </a:fld>
            <a:endParaRPr lang="en-IS"/>
          </a:p>
        </p:txBody>
      </p:sp>
    </p:spTree>
    <p:extLst>
      <p:ext uri="{BB962C8B-B14F-4D97-AF65-F5344CB8AC3E}">
        <p14:creationId xmlns:p14="http://schemas.microsoft.com/office/powerpoint/2010/main" val="3171447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31</a:t>
            </a:fld>
            <a:endParaRPr lang="en-IS"/>
          </a:p>
        </p:txBody>
      </p:sp>
    </p:spTree>
    <p:extLst>
      <p:ext uri="{BB962C8B-B14F-4D97-AF65-F5344CB8AC3E}">
        <p14:creationId xmlns:p14="http://schemas.microsoft.com/office/powerpoint/2010/main" val="2354378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dirty="0"/>
          </a:p>
        </p:txBody>
      </p:sp>
      <p:sp>
        <p:nvSpPr>
          <p:cNvPr id="4" name="Slide Number Placeholder 3"/>
          <p:cNvSpPr>
            <a:spLocks noGrp="1"/>
          </p:cNvSpPr>
          <p:nvPr>
            <p:ph type="sldNum" sz="quarter" idx="5"/>
          </p:nvPr>
        </p:nvSpPr>
        <p:spPr/>
        <p:txBody>
          <a:bodyPr/>
          <a:lstStyle/>
          <a:p>
            <a:fld id="{E2A0205F-3CA4-5B49-9C54-EA7C7C8DFE41}" type="slidenum">
              <a:rPr lang="en-IS" smtClean="0"/>
              <a:t>32</a:t>
            </a:fld>
            <a:endParaRPr lang="en-IS"/>
          </a:p>
        </p:txBody>
      </p:sp>
    </p:spTree>
    <p:extLst>
      <p:ext uri="{BB962C8B-B14F-4D97-AF65-F5344CB8AC3E}">
        <p14:creationId xmlns:p14="http://schemas.microsoft.com/office/powerpoint/2010/main" val="2687749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dirty="0"/>
          </a:p>
        </p:txBody>
      </p:sp>
      <p:sp>
        <p:nvSpPr>
          <p:cNvPr id="4" name="Slide Number Placeholder 3"/>
          <p:cNvSpPr>
            <a:spLocks noGrp="1"/>
          </p:cNvSpPr>
          <p:nvPr>
            <p:ph type="sldNum" sz="quarter" idx="5"/>
          </p:nvPr>
        </p:nvSpPr>
        <p:spPr/>
        <p:txBody>
          <a:bodyPr/>
          <a:lstStyle/>
          <a:p>
            <a:fld id="{E2A0205F-3CA4-5B49-9C54-EA7C7C8DFE41}" type="slidenum">
              <a:rPr lang="en-IS" smtClean="0"/>
              <a:t>33</a:t>
            </a:fld>
            <a:endParaRPr lang="en-IS"/>
          </a:p>
        </p:txBody>
      </p:sp>
    </p:spTree>
    <p:extLst>
      <p:ext uri="{BB962C8B-B14F-4D97-AF65-F5344CB8AC3E}">
        <p14:creationId xmlns:p14="http://schemas.microsoft.com/office/powerpoint/2010/main" val="1230653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34</a:t>
            </a:fld>
            <a:endParaRPr lang="en-IS"/>
          </a:p>
        </p:txBody>
      </p:sp>
    </p:spTree>
    <p:extLst>
      <p:ext uri="{BB962C8B-B14F-4D97-AF65-F5344CB8AC3E}">
        <p14:creationId xmlns:p14="http://schemas.microsoft.com/office/powerpoint/2010/main" val="1221525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35</a:t>
            </a:fld>
            <a:endParaRPr lang="en-IS"/>
          </a:p>
        </p:txBody>
      </p:sp>
    </p:spTree>
    <p:extLst>
      <p:ext uri="{BB962C8B-B14F-4D97-AF65-F5344CB8AC3E}">
        <p14:creationId xmlns:p14="http://schemas.microsoft.com/office/powerpoint/2010/main" val="3011199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36</a:t>
            </a:fld>
            <a:endParaRPr lang="en-IS"/>
          </a:p>
        </p:txBody>
      </p:sp>
    </p:spTree>
    <p:extLst>
      <p:ext uri="{BB962C8B-B14F-4D97-AF65-F5344CB8AC3E}">
        <p14:creationId xmlns:p14="http://schemas.microsoft.com/office/powerpoint/2010/main" val="1731061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37</a:t>
            </a:fld>
            <a:endParaRPr lang="en-IS"/>
          </a:p>
        </p:txBody>
      </p:sp>
    </p:spTree>
    <p:extLst>
      <p:ext uri="{BB962C8B-B14F-4D97-AF65-F5344CB8AC3E}">
        <p14:creationId xmlns:p14="http://schemas.microsoft.com/office/powerpoint/2010/main" val="3347046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38</a:t>
            </a:fld>
            <a:endParaRPr lang="en-US"/>
          </a:p>
        </p:txBody>
      </p:sp>
    </p:spTree>
    <p:extLst>
      <p:ext uri="{BB962C8B-B14F-4D97-AF65-F5344CB8AC3E}">
        <p14:creationId xmlns:p14="http://schemas.microsoft.com/office/powerpoint/2010/main" val="1145062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9234A6-D86D-574C-BED0-70D8EF22B291}" type="slidenum">
              <a:rPr lang="en-US" smtClean="0"/>
              <a:t>39</a:t>
            </a:fld>
            <a:endParaRPr lang="en-US"/>
          </a:p>
        </p:txBody>
      </p:sp>
    </p:spTree>
    <p:extLst>
      <p:ext uri="{BB962C8B-B14F-4D97-AF65-F5344CB8AC3E}">
        <p14:creationId xmlns:p14="http://schemas.microsoft.com/office/powerpoint/2010/main" val="2623973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9234A6-D86D-574C-BED0-70D8EF22B2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04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5</a:t>
            </a:fld>
            <a:endParaRPr lang="en-IS"/>
          </a:p>
        </p:txBody>
      </p:sp>
    </p:spTree>
    <p:extLst>
      <p:ext uri="{BB962C8B-B14F-4D97-AF65-F5344CB8AC3E}">
        <p14:creationId xmlns:p14="http://schemas.microsoft.com/office/powerpoint/2010/main" val="3051552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41</a:t>
            </a:fld>
            <a:endParaRPr lang="en-IS"/>
          </a:p>
        </p:txBody>
      </p:sp>
    </p:spTree>
    <p:extLst>
      <p:ext uri="{BB962C8B-B14F-4D97-AF65-F5344CB8AC3E}">
        <p14:creationId xmlns:p14="http://schemas.microsoft.com/office/powerpoint/2010/main" val="4041362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6</a:t>
            </a:fld>
            <a:endParaRPr lang="en-IS"/>
          </a:p>
        </p:txBody>
      </p:sp>
    </p:spTree>
    <p:extLst>
      <p:ext uri="{BB962C8B-B14F-4D97-AF65-F5344CB8AC3E}">
        <p14:creationId xmlns:p14="http://schemas.microsoft.com/office/powerpoint/2010/main" val="53564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A0205F-3CA4-5B49-9C54-EA7C7C8DFE41}" type="slidenum">
              <a:rPr lang="en-IS" smtClean="0"/>
              <a:t>7</a:t>
            </a:fld>
            <a:endParaRPr lang="en-IS"/>
          </a:p>
        </p:txBody>
      </p:sp>
    </p:spTree>
    <p:extLst>
      <p:ext uri="{BB962C8B-B14F-4D97-AF65-F5344CB8AC3E}">
        <p14:creationId xmlns:p14="http://schemas.microsoft.com/office/powerpoint/2010/main" val="426874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8</a:t>
            </a:fld>
            <a:endParaRPr lang="en-IS"/>
          </a:p>
        </p:txBody>
      </p:sp>
    </p:spTree>
    <p:extLst>
      <p:ext uri="{BB962C8B-B14F-4D97-AF65-F5344CB8AC3E}">
        <p14:creationId xmlns:p14="http://schemas.microsoft.com/office/powerpoint/2010/main" val="95311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E2A0205F-3CA4-5B49-9C54-EA7C7C8DFE41}" type="slidenum">
              <a:rPr lang="en-IS" smtClean="0"/>
              <a:t>9</a:t>
            </a:fld>
            <a:endParaRPr lang="en-IS"/>
          </a:p>
        </p:txBody>
      </p:sp>
    </p:spTree>
    <p:extLst>
      <p:ext uri="{BB962C8B-B14F-4D97-AF65-F5344CB8AC3E}">
        <p14:creationId xmlns:p14="http://schemas.microsoft.com/office/powerpoint/2010/main" val="378469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0205F-3CA4-5B49-9C54-EA7C7C8DFE41}" type="slidenum">
              <a:rPr lang="en-IS" smtClean="0"/>
              <a:t>10</a:t>
            </a:fld>
            <a:endParaRPr lang="en-IS"/>
          </a:p>
        </p:txBody>
      </p:sp>
    </p:spTree>
    <p:extLst>
      <p:ext uri="{BB962C8B-B14F-4D97-AF65-F5344CB8AC3E}">
        <p14:creationId xmlns:p14="http://schemas.microsoft.com/office/powerpoint/2010/main" val="687415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cov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83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409657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012F36-8998-C1AE-8F2F-279949AFFDBE}"/>
              </a:ext>
            </a:extLst>
          </p:cNvPr>
          <p:cNvSpPr/>
          <p:nvPr userDrawn="1"/>
        </p:nvSpPr>
        <p:spPr>
          <a:xfrm>
            <a:off x="10613876" y="5136020"/>
            <a:ext cx="1578123" cy="17219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220018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dirty="0"/>
              <a:t>Insert slide title</a:t>
            </a:r>
            <a:endParaRPr lang="en-IS" dirty="0"/>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Tree>
    <p:extLst>
      <p:ext uri="{BB962C8B-B14F-4D97-AF65-F5344CB8AC3E}">
        <p14:creationId xmlns:p14="http://schemas.microsoft.com/office/powerpoint/2010/main" val="2502578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302819"/>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Tree>
    <p:extLst>
      <p:ext uri="{BB962C8B-B14F-4D97-AF65-F5344CB8AC3E}">
        <p14:creationId xmlns:p14="http://schemas.microsoft.com/office/powerpoint/2010/main" val="3637817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66107F-9B7D-5549-BFE5-2215D8B1F7D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2572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presenter gradien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EDDFE00-E858-8548-8D67-D8CE20A120FE}"/>
              </a:ext>
            </a:extLst>
          </p:cNvPr>
          <p:cNvSpPr>
            <a:spLocks noGrp="1"/>
          </p:cNvSpPr>
          <p:nvPr>
            <p:ph type="body" sz="quarter" idx="11" hasCustomPrompt="1"/>
          </p:nvPr>
        </p:nvSpPr>
        <p:spPr>
          <a:xfrm>
            <a:off x="1381251" y="1642075"/>
            <a:ext cx="9406230" cy="487939"/>
          </a:xfrm>
          <a:prstGeom prst="rect">
            <a:avLst/>
          </a:prstGeom>
        </p:spPr>
        <p:txBody>
          <a:bodyPr anchor="ctr" anchorCtr="0"/>
          <a:lstStyle>
            <a:lvl1pPr marL="0" indent="0" algn="ctr">
              <a:lnSpc>
                <a:spcPct val="100000"/>
              </a:lnSpc>
              <a:spcBef>
                <a:spcPts val="0"/>
              </a:spcBef>
              <a:buNone/>
              <a:defRPr sz="3200" b="1" i="0">
                <a:solidFill>
                  <a:srgbClr val="FFDC8B"/>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5" name="Text Placeholder 22">
            <a:extLst>
              <a:ext uri="{FF2B5EF4-FFF2-40B4-BE49-F238E27FC236}">
                <a16:creationId xmlns:a16="http://schemas.microsoft.com/office/drawing/2014/main" id="{CA7E0B8A-829C-EE49-A176-7E19328EA452}"/>
              </a:ext>
            </a:extLst>
          </p:cNvPr>
          <p:cNvSpPr>
            <a:spLocks noGrp="1"/>
          </p:cNvSpPr>
          <p:nvPr>
            <p:ph type="body" sz="quarter" idx="12" hasCustomPrompt="1"/>
          </p:nvPr>
        </p:nvSpPr>
        <p:spPr>
          <a:xfrm>
            <a:off x="3581246" y="4263591"/>
            <a:ext cx="3524935" cy="369479"/>
          </a:xfrm>
          <a:prstGeom prst="rect">
            <a:avLst/>
          </a:prstGeom>
        </p:spPr>
        <p:txBody>
          <a:bodyPr/>
          <a:lstStyle>
            <a:lvl1pPr marL="0" indent="0">
              <a:lnSpc>
                <a:spcPct val="100000"/>
              </a:lnSpc>
              <a:spcBef>
                <a:spcPts val="0"/>
              </a:spcBef>
              <a:buNone/>
              <a:defRPr sz="2000" b="1">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name</a:t>
            </a:r>
            <a:endParaRPr lang="en-IS" dirty="0"/>
          </a:p>
        </p:txBody>
      </p:sp>
      <p:sp>
        <p:nvSpPr>
          <p:cNvPr id="6" name="Text Placeholder 22">
            <a:extLst>
              <a:ext uri="{FF2B5EF4-FFF2-40B4-BE49-F238E27FC236}">
                <a16:creationId xmlns:a16="http://schemas.microsoft.com/office/drawing/2014/main" id="{8B04FCC3-E9A5-594C-B932-BB92D8108D62}"/>
              </a:ext>
            </a:extLst>
          </p:cNvPr>
          <p:cNvSpPr>
            <a:spLocks noGrp="1"/>
          </p:cNvSpPr>
          <p:nvPr>
            <p:ph type="body" sz="quarter" idx="13" hasCustomPrompt="1"/>
          </p:nvPr>
        </p:nvSpPr>
        <p:spPr>
          <a:xfrm>
            <a:off x="3581246" y="4652456"/>
            <a:ext cx="3524935" cy="273854"/>
          </a:xfrm>
          <a:prstGeom prst="rect">
            <a:avLst/>
          </a:prstGeom>
        </p:spPr>
        <p:txBody>
          <a:bodyPr lIns="90000" tIns="36000" bIns="36000"/>
          <a:lstStyle>
            <a:lvl1pPr marL="0" indent="0">
              <a:lnSpc>
                <a:spcPct val="100000"/>
              </a:lnSpc>
              <a:spcBef>
                <a:spcPts val="0"/>
              </a:spcBef>
              <a:buNone/>
              <a:defRPr sz="1600" b="0">
                <a:solidFill>
                  <a:schemeClr val="bg1"/>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Enter your job title</a:t>
            </a:r>
            <a:endParaRPr lang="en-IS" dirty="0"/>
          </a:p>
        </p:txBody>
      </p:sp>
      <p:sp>
        <p:nvSpPr>
          <p:cNvPr id="7" name="Text Placeholder 22">
            <a:extLst>
              <a:ext uri="{FF2B5EF4-FFF2-40B4-BE49-F238E27FC236}">
                <a16:creationId xmlns:a16="http://schemas.microsoft.com/office/drawing/2014/main" id="{38D9C70C-2730-4E44-B8CB-7C5FDCB47DB6}"/>
              </a:ext>
            </a:extLst>
          </p:cNvPr>
          <p:cNvSpPr>
            <a:spLocks noGrp="1"/>
          </p:cNvSpPr>
          <p:nvPr>
            <p:ph type="body" sz="quarter" idx="14" hasCustomPrompt="1"/>
          </p:nvPr>
        </p:nvSpPr>
        <p:spPr>
          <a:xfrm>
            <a:off x="3581246" y="4948332"/>
            <a:ext cx="3524935" cy="273854"/>
          </a:xfrm>
          <a:prstGeom prst="rect">
            <a:avLst/>
          </a:prstGeom>
        </p:spPr>
        <p:txBody>
          <a:bodyPr tIns="36000" bIns="36000"/>
          <a:lstStyle>
            <a:lvl1pPr marL="0" indent="0">
              <a:lnSpc>
                <a:spcPct val="100000"/>
              </a:lnSpc>
              <a:spcBef>
                <a:spcPts val="0"/>
              </a:spcBef>
              <a:buNone/>
              <a:defRPr sz="1200" b="0">
                <a:solidFill>
                  <a:srgbClr val="FFDC8B"/>
                </a:solidFill>
                <a:latin typeface="Segoe UI" panose="020B0502040204020203" pitchFamily="34" charset="0"/>
                <a:cs typeface="Segoe UI" panose="020B0502040204020203" pitchFamily="34" charset="0"/>
              </a:defRPr>
            </a:lvl1pPr>
            <a:lvl2pPr>
              <a:lnSpc>
                <a:spcPct val="100000"/>
              </a:lnSpc>
              <a:defRPr sz="2000">
                <a:solidFill>
                  <a:srgbClr val="313C40"/>
                </a:solidFill>
                <a:latin typeface="Segoe UI" panose="020B0502040204020203" pitchFamily="34" charset="0"/>
                <a:cs typeface="Segoe UI" panose="020B0502040204020203" pitchFamily="34" charset="0"/>
              </a:defRPr>
            </a:lvl2pPr>
            <a:lvl3pPr>
              <a:lnSpc>
                <a:spcPct val="100000"/>
              </a:lnSpc>
              <a:defRPr sz="1800">
                <a:solidFill>
                  <a:srgbClr val="313C40"/>
                </a:solidFill>
                <a:latin typeface="Segoe UI" panose="020B0502040204020203" pitchFamily="34" charset="0"/>
                <a:cs typeface="Segoe UI" panose="020B0502040204020203" pitchFamily="34" charset="0"/>
              </a:defRPr>
            </a:lvl3pPr>
            <a:lvl4pPr>
              <a:lnSpc>
                <a:spcPct val="100000"/>
              </a:lnSpc>
              <a:defRPr sz="1600">
                <a:solidFill>
                  <a:srgbClr val="313C40"/>
                </a:solidFill>
                <a:latin typeface="Segoe UI" panose="020B0502040204020203" pitchFamily="34" charset="0"/>
                <a:cs typeface="Segoe UI" panose="020B0502040204020203" pitchFamily="34" charset="0"/>
              </a:defRPr>
            </a:lvl4pPr>
            <a:lvl5pPr>
              <a:lnSpc>
                <a:spcPct val="100000"/>
              </a:lnSpc>
              <a:defRPr sz="1600">
                <a:solidFill>
                  <a:srgbClr val="313C40"/>
                </a:solidFill>
                <a:latin typeface="Segoe UI" panose="020B0502040204020203" pitchFamily="34" charset="0"/>
                <a:cs typeface="Segoe UI" panose="020B0502040204020203" pitchFamily="34" charset="0"/>
              </a:defRPr>
            </a:lvl5pPr>
          </a:lstStyle>
          <a:p>
            <a:pPr lvl="0"/>
            <a:r>
              <a:rPr lang="en-GB" dirty="0"/>
              <a:t>+ Add contact info</a:t>
            </a:r>
            <a:endParaRPr lang="en-IS" dirty="0"/>
          </a:p>
        </p:txBody>
      </p:sp>
      <p:sp>
        <p:nvSpPr>
          <p:cNvPr id="8" name="Picture Placeholder 7">
            <a:extLst>
              <a:ext uri="{FF2B5EF4-FFF2-40B4-BE49-F238E27FC236}">
                <a16:creationId xmlns:a16="http://schemas.microsoft.com/office/drawing/2014/main" id="{F57C2985-8B0F-4744-9243-66993EB29B5F}"/>
              </a:ext>
            </a:extLst>
          </p:cNvPr>
          <p:cNvSpPr>
            <a:spLocks noGrp="1"/>
          </p:cNvSpPr>
          <p:nvPr>
            <p:ph type="pic" sz="quarter" idx="10" hasCustomPrompt="1"/>
          </p:nvPr>
        </p:nvSpPr>
        <p:spPr>
          <a:xfrm>
            <a:off x="2490767" y="2550133"/>
            <a:ext cx="1440000" cy="1440000"/>
          </a:xfrm>
          <a:prstGeom prst="rect">
            <a:avLst/>
          </a:prstGeom>
          <a:ln>
            <a:noFill/>
          </a:ln>
        </p:spPr>
        <p:txBody>
          <a:bodyPr anchor="t" anchorCtr="1"/>
          <a:lstStyle>
            <a:lvl1pPr algn="ctr">
              <a:defRPr sz="1800">
                <a:solidFill>
                  <a:schemeClr val="bg1"/>
                </a:solidFill>
                <a:latin typeface="Segoe UI" panose="020B0502040204020203" pitchFamily="34" charset="0"/>
                <a:cs typeface="Segoe UI" panose="020B0502040204020203" pitchFamily="34" charset="0"/>
              </a:defRPr>
            </a:lvl1pPr>
          </a:lstStyle>
          <a:p>
            <a:r>
              <a:rPr lang="en-IS" dirty="0"/>
              <a:t>Profile</a:t>
            </a:r>
          </a:p>
        </p:txBody>
      </p:sp>
      <p:cxnSp>
        <p:nvCxnSpPr>
          <p:cNvPr id="10" name="Straight Connector 9">
            <a:extLst>
              <a:ext uri="{FF2B5EF4-FFF2-40B4-BE49-F238E27FC236}">
                <a16:creationId xmlns:a16="http://schemas.microsoft.com/office/drawing/2014/main" id="{9EB6E1B3-7D18-4142-8D59-500E9B609ADC}"/>
              </a:ext>
            </a:extLst>
          </p:cNvPr>
          <p:cNvCxnSpPr>
            <a:cxnSpLocks/>
          </p:cNvCxnSpPr>
          <p:nvPr userDrawn="1"/>
        </p:nvCxnSpPr>
        <p:spPr>
          <a:xfrm>
            <a:off x="1381252" y="1404520"/>
            <a:ext cx="9406230"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D990FC-00B3-A940-BB96-744101E43CD1}"/>
              </a:ext>
            </a:extLst>
          </p:cNvPr>
          <p:cNvCxnSpPr>
            <a:cxnSpLocks/>
          </p:cNvCxnSpPr>
          <p:nvPr userDrawn="1"/>
        </p:nvCxnSpPr>
        <p:spPr>
          <a:xfrm>
            <a:off x="7524206" y="5133965"/>
            <a:ext cx="3263276"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BC132A-0922-974F-8A88-11F6B216298D}"/>
              </a:ext>
            </a:extLst>
          </p:cNvPr>
          <p:cNvSpPr txBox="1"/>
          <p:nvPr userDrawn="1"/>
        </p:nvSpPr>
        <p:spPr>
          <a:xfrm>
            <a:off x="8130513" y="5133965"/>
            <a:ext cx="20506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err="1">
                <a:solidFill>
                  <a:schemeClr val="bg1"/>
                </a:solidFill>
                <a:latin typeface="Segoe UI" panose="020B0502040204020203" pitchFamily="34" charset="0"/>
                <a:cs typeface="Segoe UI" panose="020B0502040204020203" pitchFamily="34" charset="0"/>
              </a:rPr>
              <a:t>www.LSRetail.com</a:t>
            </a:r>
            <a:endParaRPr lang="en-IS" sz="1000" dirty="0">
              <a:solidFill>
                <a:schemeClr val="bg1"/>
              </a:solidFill>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19B86A3-5850-3F46-B317-855A3B2F970F}"/>
              </a:ext>
            </a:extLst>
          </p:cNvPr>
          <p:cNvCxnSpPr>
            <a:cxnSpLocks/>
          </p:cNvCxnSpPr>
          <p:nvPr userDrawn="1"/>
        </p:nvCxnSpPr>
        <p:spPr>
          <a:xfrm>
            <a:off x="1381251" y="5133965"/>
            <a:ext cx="2002029" cy="0"/>
          </a:xfrm>
          <a:prstGeom prst="line">
            <a:avLst/>
          </a:prstGeom>
          <a:ln w="12700">
            <a:solidFill>
              <a:srgbClr val="FFDC8B"/>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5B74DC6-C536-FC4C-95B0-863952CE43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55084" y="2931342"/>
            <a:ext cx="2195670" cy="674016"/>
          </a:xfrm>
          <a:prstGeom prst="rect">
            <a:avLst/>
          </a:prstGeom>
        </p:spPr>
      </p:pic>
      <p:pic>
        <p:nvPicPr>
          <p:cNvPr id="19" name="Picture 18" descr="Background pattern&#10;&#10;Description automatically generated">
            <a:extLst>
              <a:ext uri="{FF2B5EF4-FFF2-40B4-BE49-F238E27FC236}">
                <a16:creationId xmlns:a16="http://schemas.microsoft.com/office/drawing/2014/main" id="{4949B4DE-A104-9A4C-BDFB-2EF44E7A82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3500000">
            <a:off x="4830417" y="3187622"/>
            <a:ext cx="2817967" cy="2450085"/>
          </a:xfrm>
          <a:prstGeom prst="rect">
            <a:avLst/>
          </a:prstGeom>
        </p:spPr>
      </p:pic>
      <p:pic>
        <p:nvPicPr>
          <p:cNvPr id="22" name="Picture 21" descr="Background pattern&#10;&#10;Description automatically generated">
            <a:extLst>
              <a:ext uri="{FF2B5EF4-FFF2-40B4-BE49-F238E27FC236}">
                <a16:creationId xmlns:a16="http://schemas.microsoft.com/office/drawing/2014/main" id="{06BF8495-4172-0B43-B949-68A46D2C4C61}"/>
              </a:ext>
            </a:extLst>
          </p:cNvPr>
          <p:cNvPicPr>
            <a:picLocks noChangeAspect="1"/>
          </p:cNvPicPr>
          <p:nvPr userDrawn="1"/>
        </p:nvPicPr>
        <p:blipFill rotWithShape="1">
          <a:blip r:embed="rId5" cstate="screen">
            <a:alphaModFix amt="80000"/>
            <a:extLst>
              <a:ext uri="{28A0092B-C50C-407E-A947-70E740481C1C}">
                <a14:useLocalDpi xmlns:a14="http://schemas.microsoft.com/office/drawing/2010/main"/>
              </a:ext>
            </a:extLst>
          </a:blip>
          <a:srcRect/>
          <a:stretch/>
        </p:blipFill>
        <p:spPr>
          <a:xfrm>
            <a:off x="1836372" y="2939080"/>
            <a:ext cx="2079961" cy="1713361"/>
          </a:xfrm>
          <a:prstGeom prst="rect">
            <a:avLst/>
          </a:prstGeom>
        </p:spPr>
      </p:pic>
    </p:spTree>
    <p:extLst>
      <p:ext uri="{BB962C8B-B14F-4D97-AF65-F5344CB8AC3E}">
        <p14:creationId xmlns:p14="http://schemas.microsoft.com/office/powerpoint/2010/main" val="357479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radient 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858DD0E-1B1B-5444-BEB3-4B2983BD26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13358" y="361950"/>
            <a:ext cx="1106686" cy="339725"/>
          </a:xfrm>
          <a:prstGeom prst="rect">
            <a:avLst/>
          </a:prstGeom>
        </p:spPr>
      </p:pic>
      <p:sp>
        <p:nvSpPr>
          <p:cNvPr id="3" name="Text Placeholder 9">
            <a:extLst>
              <a:ext uri="{FF2B5EF4-FFF2-40B4-BE49-F238E27FC236}">
                <a16:creationId xmlns:a16="http://schemas.microsoft.com/office/drawing/2014/main" id="{31A225BF-68C5-E345-B7A0-1833B54CA4B0}"/>
              </a:ext>
            </a:extLst>
          </p:cNvPr>
          <p:cNvSpPr>
            <a:spLocks noGrp="1"/>
          </p:cNvSpPr>
          <p:nvPr>
            <p:ph type="body" sz="quarter" idx="14" hasCustomPrompt="1"/>
          </p:nvPr>
        </p:nvSpPr>
        <p:spPr>
          <a:xfrm>
            <a:off x="308340" y="266458"/>
            <a:ext cx="10060027" cy="569997"/>
          </a:xfrm>
          <a:prstGeom prst="rect">
            <a:avLst/>
          </a:prstGeom>
        </p:spPr>
        <p:txBody>
          <a:bodyPr/>
          <a:lstStyle>
            <a:lvl1pPr>
              <a:buNone/>
              <a:defRPr sz="4000" b="1" i="0">
                <a:solidFill>
                  <a:schemeClr val="bg1"/>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Tree>
    <p:extLst>
      <p:ext uri="{BB962C8B-B14F-4D97-AF65-F5344CB8AC3E}">
        <p14:creationId xmlns:p14="http://schemas.microsoft.com/office/powerpoint/2010/main" val="1625875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B09E43-AFF0-FF44-8124-695522FA40B0}"/>
              </a:ext>
            </a:extLst>
          </p:cNvPr>
          <p:cNvSpPr>
            <a:spLocks noGrp="1"/>
          </p:cNvSpPr>
          <p:nvPr>
            <p:ph type="pic" sz="quarter" idx="10"/>
          </p:nvPr>
        </p:nvSpPr>
        <p:spPr>
          <a:xfrm>
            <a:off x="0" y="0"/>
            <a:ext cx="12191999" cy="6858000"/>
          </a:xfrm>
          <a:prstGeom prst="rect">
            <a:avLst/>
          </a:prstGeom>
        </p:spPr>
        <p:txBody>
          <a:bodyPr/>
          <a:lstStyle/>
          <a:p>
            <a:r>
              <a:rPr lang="en-GB"/>
              <a:t>Click icon to add picture</a:t>
            </a:r>
            <a:endParaRPr lang="en-IS"/>
          </a:p>
        </p:txBody>
      </p:sp>
    </p:spTree>
    <p:extLst>
      <p:ext uri="{BB962C8B-B14F-4D97-AF65-F5344CB8AC3E}">
        <p14:creationId xmlns:p14="http://schemas.microsoft.com/office/powerpoint/2010/main" val="1202148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Left image">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89214C09-98DD-0A49-B06F-AC4822A562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5613" y="3658811"/>
            <a:ext cx="2436387" cy="2788507"/>
          </a:xfrm>
          <a:prstGeom prst="rect">
            <a:avLst/>
          </a:prstGeom>
        </p:spPr>
      </p:pic>
      <p:pic>
        <p:nvPicPr>
          <p:cNvPr id="6" name="Picture 5">
            <a:extLst>
              <a:ext uri="{FF2B5EF4-FFF2-40B4-BE49-F238E27FC236}">
                <a16:creationId xmlns:a16="http://schemas.microsoft.com/office/drawing/2014/main" id="{DFB07AAB-DFA8-7747-B0AB-8AFE607E9E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550148" cy="1728132"/>
          </a:xfrm>
          <a:prstGeom prst="rect">
            <a:avLst/>
          </a:prstGeom>
        </p:spPr>
      </p:pic>
      <p:sp>
        <p:nvSpPr>
          <p:cNvPr id="9" name="Picture Placeholder 8">
            <a:extLst>
              <a:ext uri="{FF2B5EF4-FFF2-40B4-BE49-F238E27FC236}">
                <a16:creationId xmlns:a16="http://schemas.microsoft.com/office/drawing/2014/main" id="{9FF6FC84-DD3B-064C-B507-6104AB8062E2}"/>
              </a:ext>
            </a:extLst>
          </p:cNvPr>
          <p:cNvSpPr>
            <a:spLocks noGrp="1"/>
          </p:cNvSpPr>
          <p:nvPr>
            <p:ph type="pic" sz="quarter" idx="12" hasCustomPrompt="1"/>
          </p:nvPr>
        </p:nvSpPr>
        <p:spPr>
          <a:xfrm>
            <a:off x="318516" y="1987033"/>
            <a:ext cx="5282184" cy="4604508"/>
          </a:xfrm>
          <a:prstGeom prst="rect">
            <a:avLst/>
          </a:prstGeom>
        </p:spPr>
        <p:txBody>
          <a:bodyPr/>
          <a:lstStyle/>
          <a:p>
            <a:r>
              <a:rPr lang="en-IS" dirty="0"/>
              <a:t>Insert photo</a:t>
            </a:r>
          </a:p>
        </p:txBody>
      </p:sp>
      <p:pic>
        <p:nvPicPr>
          <p:cNvPr id="13" name="Picture 12">
            <a:extLst>
              <a:ext uri="{FF2B5EF4-FFF2-40B4-BE49-F238E27FC236}">
                <a16:creationId xmlns:a16="http://schemas.microsoft.com/office/drawing/2014/main" id="{3FE64919-C742-8F42-A3D7-F71C052CD498}"/>
              </a:ext>
            </a:extLst>
          </p:cNvPr>
          <p:cNvPicPr>
            <a:picLocks noChangeAspect="1"/>
          </p:cNvPicPr>
          <p:nvPr userDrawn="1"/>
        </p:nvPicPr>
        <p:blipFill>
          <a:blip r:embed="rId4"/>
          <a:stretch>
            <a:fillRect/>
          </a:stretch>
        </p:blipFill>
        <p:spPr>
          <a:xfrm>
            <a:off x="10734079" y="226156"/>
            <a:ext cx="1457921" cy="612843"/>
          </a:xfrm>
          <a:prstGeom prst="rect">
            <a:avLst/>
          </a:prstGeom>
        </p:spPr>
      </p:pic>
      <p:sp>
        <p:nvSpPr>
          <p:cNvPr id="30" name="Text Placeholder 9">
            <a:extLst>
              <a:ext uri="{FF2B5EF4-FFF2-40B4-BE49-F238E27FC236}">
                <a16:creationId xmlns:a16="http://schemas.microsoft.com/office/drawing/2014/main" id="{D3EA3FEA-DADB-904F-9A7E-D18F028EA78C}"/>
              </a:ext>
            </a:extLst>
          </p:cNvPr>
          <p:cNvSpPr>
            <a:spLocks noGrp="1"/>
          </p:cNvSpPr>
          <p:nvPr>
            <p:ph type="body" sz="quarter" idx="14"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sp>
        <p:nvSpPr>
          <p:cNvPr id="32" name="Text Placeholder 22">
            <a:extLst>
              <a:ext uri="{FF2B5EF4-FFF2-40B4-BE49-F238E27FC236}">
                <a16:creationId xmlns:a16="http://schemas.microsoft.com/office/drawing/2014/main" id="{95ABA20F-0679-8146-AD7C-A70DA5D90D03}"/>
              </a:ext>
            </a:extLst>
          </p:cNvPr>
          <p:cNvSpPr>
            <a:spLocks noGrp="1"/>
          </p:cNvSpPr>
          <p:nvPr>
            <p:ph type="body" sz="quarter" idx="15" hasCustomPrompt="1"/>
          </p:nvPr>
        </p:nvSpPr>
        <p:spPr>
          <a:xfrm>
            <a:off x="5919216" y="1060315"/>
            <a:ext cx="5895391" cy="5064819"/>
          </a:xfrm>
          <a:prstGeom prst="rect">
            <a:avLst/>
          </a:prstGeom>
        </p:spPr>
        <p:txBody>
          <a:bodyPr/>
          <a:lstStyle>
            <a:lvl1pPr marL="0">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1pPr>
            <a:lvl2pPr>
              <a:lnSpc>
                <a:spcPct val="100000"/>
              </a:lnSpc>
              <a:spcBef>
                <a:spcPts val="1200"/>
              </a:spcBef>
              <a:buNone/>
              <a:defRPr sz="2000">
                <a:solidFill>
                  <a:srgbClr val="313C40"/>
                </a:solidFill>
                <a:latin typeface="Segoe UI" panose="020B0502040204020203" pitchFamily="34" charset="0"/>
                <a:cs typeface="Segoe UI" panose="020B0502040204020203" pitchFamily="34" charset="0"/>
              </a:defRPr>
            </a:lvl2pPr>
            <a:lvl3pPr>
              <a:lnSpc>
                <a:spcPct val="100000"/>
              </a:lnSpc>
              <a:spcBef>
                <a:spcPts val="1200"/>
              </a:spcBef>
              <a:buNone/>
              <a:defRPr sz="1800">
                <a:solidFill>
                  <a:srgbClr val="313C40"/>
                </a:solidFill>
                <a:latin typeface="Segoe UI" panose="020B0502040204020203" pitchFamily="34" charset="0"/>
                <a:cs typeface="Segoe UI" panose="020B0502040204020203" pitchFamily="34" charset="0"/>
              </a:defRPr>
            </a:lvl3pPr>
            <a:lvl4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4pPr>
            <a:lvl5pPr>
              <a:lnSpc>
                <a:spcPct val="100000"/>
              </a:lnSpc>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34" name="Picture 33">
            <a:extLst>
              <a:ext uri="{FF2B5EF4-FFF2-40B4-BE49-F238E27FC236}">
                <a16:creationId xmlns:a16="http://schemas.microsoft.com/office/drawing/2014/main" id="{091C7217-228B-8649-8197-5A81FBE1B3C9}"/>
              </a:ext>
            </a:extLst>
          </p:cNvPr>
          <p:cNvPicPr>
            <a:picLocks noChangeAspect="1"/>
          </p:cNvPicPr>
          <p:nvPr userDrawn="1"/>
        </p:nvPicPr>
        <p:blipFill>
          <a:blip r:embed="rId5"/>
          <a:stretch>
            <a:fillRect/>
          </a:stretch>
        </p:blipFill>
        <p:spPr>
          <a:xfrm rot="10800000">
            <a:off x="5919216" y="6447318"/>
            <a:ext cx="6272784" cy="410682"/>
          </a:xfrm>
          <a:prstGeom prst="rect">
            <a:avLst/>
          </a:prstGeom>
        </p:spPr>
      </p:pic>
    </p:spTree>
    <p:extLst>
      <p:ext uri="{BB962C8B-B14F-4D97-AF65-F5344CB8AC3E}">
        <p14:creationId xmlns:p14="http://schemas.microsoft.com/office/powerpoint/2010/main" val="333432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BEB495D-D33F-4B67-34F3-3B068AE15E02}"/>
              </a:ext>
            </a:extLst>
          </p:cNvPr>
          <p:cNvSpPr/>
          <p:nvPr userDrawn="1"/>
        </p:nvSpPr>
        <p:spPr>
          <a:xfrm>
            <a:off x="0" y="0"/>
            <a:ext cx="3546505" cy="15638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405321"/>
            <a:ext cx="4291605" cy="4328398"/>
          </a:xfrm>
          <a:prstGeom prst="rect">
            <a:avLst/>
          </a:prstGeom>
          <a:ln w="15875">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dirty="0"/>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411998" y="5162399"/>
            <a:ext cx="6967370" cy="536559"/>
          </a:xfrm>
          <a:prstGeom prst="rect">
            <a:avLst/>
          </a:prstGeom>
        </p:spPr>
        <p:txBody>
          <a:bodyPr/>
          <a:lstStyle>
            <a:lvl1pPr marL="0" indent="0">
              <a:buNone/>
              <a:defRPr sz="32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411998" y="5698959"/>
            <a:ext cx="6967370" cy="376360"/>
          </a:xfrm>
          <a:prstGeom prst="rect">
            <a:avLst/>
          </a:prstGeom>
        </p:spPr>
        <p:txBody>
          <a:bodyPr/>
          <a:lstStyle>
            <a:lvl1pPr marL="0" indent="0">
              <a:buNone/>
              <a:defRPr sz="24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17" name="Text Placeholder 14">
            <a:extLst>
              <a:ext uri="{FF2B5EF4-FFF2-40B4-BE49-F238E27FC236}">
                <a16:creationId xmlns:a16="http://schemas.microsoft.com/office/drawing/2014/main" id="{B08A129B-8A0B-082D-128A-76A825E51776}"/>
              </a:ext>
            </a:extLst>
          </p:cNvPr>
          <p:cNvSpPr>
            <a:spLocks noGrp="1"/>
          </p:cNvSpPr>
          <p:nvPr>
            <p:ph type="body" sz="quarter" idx="13" hasCustomPrompt="1"/>
          </p:nvPr>
        </p:nvSpPr>
        <p:spPr>
          <a:xfrm>
            <a:off x="411998" y="6076319"/>
            <a:ext cx="6967370" cy="323894"/>
          </a:xfrm>
          <a:prstGeom prst="rect">
            <a:avLst/>
          </a:prstGeom>
        </p:spPr>
        <p:txBody>
          <a:bodyPr/>
          <a:lstStyle>
            <a:lvl1pPr marL="0" indent="0">
              <a:buNone/>
              <a:defRPr sz="18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249033" y="2479536"/>
            <a:ext cx="6397536"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Presentation title</a:t>
            </a:r>
            <a:endParaRPr lang="en-IS" dirty="0"/>
          </a:p>
        </p:txBody>
      </p:sp>
    </p:spTree>
    <p:extLst>
      <p:ext uri="{BB962C8B-B14F-4D97-AF65-F5344CB8AC3E}">
        <p14:creationId xmlns:p14="http://schemas.microsoft.com/office/powerpoint/2010/main" val="815730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sic title and text">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A76332B7-41C2-5A43-AC28-AD522B545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95998" y="3429000"/>
            <a:ext cx="2996002" cy="3429000"/>
          </a:xfrm>
          <a:prstGeom prst="rect">
            <a:avLst/>
          </a:prstGeom>
        </p:spPr>
      </p:pic>
      <p:sp>
        <p:nvSpPr>
          <p:cNvPr id="7" name="Text Placeholder 22">
            <a:extLst>
              <a:ext uri="{FF2B5EF4-FFF2-40B4-BE49-F238E27FC236}">
                <a16:creationId xmlns:a16="http://schemas.microsoft.com/office/drawing/2014/main" id="{48E298CB-16C6-624D-A6D1-435E625C7616}"/>
              </a:ext>
            </a:extLst>
          </p:cNvPr>
          <p:cNvSpPr>
            <a:spLocks noGrp="1"/>
          </p:cNvSpPr>
          <p:nvPr>
            <p:ph type="body" sz="quarter" idx="13" hasCustomPrompt="1"/>
          </p:nvPr>
        </p:nvSpPr>
        <p:spPr>
          <a:xfrm>
            <a:off x="979568" y="1060316"/>
            <a:ext cx="10857298" cy="4990288"/>
          </a:xfrm>
          <a:prstGeom prst="rect">
            <a:avLst/>
          </a:prstGeom>
        </p:spPr>
        <p:txBody>
          <a:bodyPr/>
          <a:lstStyle>
            <a:lvl1pPr marL="0">
              <a:spcBef>
                <a:spcPts val="1200"/>
              </a:spcBef>
              <a:buNone/>
              <a:defRPr sz="2000">
                <a:solidFill>
                  <a:srgbClr val="313C40"/>
                </a:solidFill>
                <a:latin typeface="Segoe UI" panose="020B0502040204020203" pitchFamily="34" charset="0"/>
                <a:cs typeface="Segoe UI" panose="020B0502040204020203" pitchFamily="34" charset="0"/>
              </a:defRPr>
            </a:lvl1pPr>
            <a:lvl2pPr>
              <a:spcBef>
                <a:spcPts val="1200"/>
              </a:spcBef>
              <a:buNone/>
              <a:defRPr sz="2000">
                <a:solidFill>
                  <a:srgbClr val="313C40"/>
                </a:solidFill>
                <a:latin typeface="Segoe UI" panose="020B0502040204020203" pitchFamily="34" charset="0"/>
                <a:cs typeface="Segoe UI" panose="020B0502040204020203" pitchFamily="34" charset="0"/>
              </a:defRPr>
            </a:lvl2pPr>
            <a:lvl3pPr>
              <a:spcBef>
                <a:spcPts val="1200"/>
              </a:spcBef>
              <a:buNone/>
              <a:defRPr sz="1800">
                <a:solidFill>
                  <a:srgbClr val="313C40"/>
                </a:solidFill>
                <a:latin typeface="Segoe UI" panose="020B0502040204020203" pitchFamily="34" charset="0"/>
                <a:cs typeface="Segoe UI" panose="020B0502040204020203" pitchFamily="34" charset="0"/>
              </a:defRPr>
            </a:lvl3pPr>
            <a:lvl4pPr>
              <a:spcBef>
                <a:spcPts val="1200"/>
              </a:spcBef>
              <a:buNone/>
              <a:defRPr sz="1600">
                <a:solidFill>
                  <a:srgbClr val="313C40"/>
                </a:solidFill>
                <a:latin typeface="Segoe UI" panose="020B0502040204020203" pitchFamily="34" charset="0"/>
                <a:cs typeface="Segoe UI" panose="020B0502040204020203" pitchFamily="34" charset="0"/>
              </a:defRPr>
            </a:lvl4pPr>
            <a:lvl5pPr>
              <a:spcBef>
                <a:spcPts val="1200"/>
              </a:spcBef>
              <a:buNone/>
              <a:defRPr sz="1600">
                <a:solidFill>
                  <a:srgbClr val="313C40"/>
                </a:solidFill>
                <a:latin typeface="Segoe UI" panose="020B0502040204020203" pitchFamily="34" charset="0"/>
                <a:cs typeface="Segoe UI" panose="020B0502040204020203" pitchFamily="34" charset="0"/>
              </a:defRPr>
            </a:lvl5pPr>
          </a:lstStyle>
          <a:p>
            <a:pPr lvl="0"/>
            <a:r>
              <a:rPr lang="en-GB" dirty="0"/>
              <a:t>Click to add text</a:t>
            </a:r>
            <a:endParaRPr lang="en-IS" dirty="0"/>
          </a:p>
        </p:txBody>
      </p:sp>
      <p:pic>
        <p:nvPicPr>
          <p:cNvPr id="8" name="Picture 7">
            <a:extLst>
              <a:ext uri="{FF2B5EF4-FFF2-40B4-BE49-F238E27FC236}">
                <a16:creationId xmlns:a16="http://schemas.microsoft.com/office/drawing/2014/main" id="{F39024AA-2A7A-C94C-99DC-F1CAA64D3706}"/>
              </a:ext>
            </a:extLst>
          </p:cNvPr>
          <p:cNvPicPr>
            <a:picLocks noChangeAspect="1"/>
          </p:cNvPicPr>
          <p:nvPr userDrawn="1"/>
        </p:nvPicPr>
        <p:blipFill>
          <a:blip r:embed="rId3"/>
          <a:stretch>
            <a:fillRect/>
          </a:stretch>
        </p:blipFill>
        <p:spPr>
          <a:xfrm>
            <a:off x="10734079" y="226156"/>
            <a:ext cx="1457921" cy="612843"/>
          </a:xfrm>
          <a:prstGeom prst="rect">
            <a:avLst/>
          </a:prstGeom>
        </p:spPr>
      </p:pic>
      <p:sp>
        <p:nvSpPr>
          <p:cNvPr id="18" name="Text Placeholder 9">
            <a:extLst>
              <a:ext uri="{FF2B5EF4-FFF2-40B4-BE49-F238E27FC236}">
                <a16:creationId xmlns:a16="http://schemas.microsoft.com/office/drawing/2014/main" id="{28A99E04-C174-6B4F-AC5C-07A87C40E064}"/>
              </a:ext>
            </a:extLst>
          </p:cNvPr>
          <p:cNvSpPr>
            <a:spLocks noGrp="1"/>
          </p:cNvSpPr>
          <p:nvPr>
            <p:ph type="body" sz="quarter" idx="11" hasCustomPrompt="1"/>
          </p:nvPr>
        </p:nvSpPr>
        <p:spPr>
          <a:xfrm>
            <a:off x="979569" y="266459"/>
            <a:ext cx="9388797" cy="569997"/>
          </a:xfrm>
          <a:prstGeom prst="rect">
            <a:avLst/>
          </a:prstGeom>
        </p:spPr>
        <p:txBody>
          <a:bodyPr/>
          <a:lstStyle>
            <a:lvl1pPr>
              <a:buNone/>
              <a:defRPr sz="4000" b="1" i="0">
                <a:solidFill>
                  <a:srgbClr val="265888"/>
                </a:solidFill>
                <a:latin typeface="Segoe UI" panose="020B0502040204020203" pitchFamily="34" charset="0"/>
                <a:cs typeface="Segoe UI" panose="020B0502040204020203" pitchFamily="34" charset="0"/>
              </a:defRPr>
            </a:lvl1pPr>
            <a:lvl2pPr>
              <a:buNone/>
              <a:defRPr/>
            </a:lvl2pPr>
            <a:lvl3pPr>
              <a:buNone/>
              <a:defRPr/>
            </a:lvl3pPr>
            <a:lvl4pPr>
              <a:buNone/>
              <a:defRPr/>
            </a:lvl4pPr>
            <a:lvl5pPr>
              <a:buNone/>
              <a:defRPr/>
            </a:lvl5pPr>
          </a:lstStyle>
          <a:p>
            <a:pPr lvl="0"/>
            <a:r>
              <a:rPr lang="en-IS" dirty="0"/>
              <a:t>Insert title</a:t>
            </a:r>
          </a:p>
        </p:txBody>
      </p:sp>
      <p:pic>
        <p:nvPicPr>
          <p:cNvPr id="20" name="Picture 19">
            <a:extLst>
              <a:ext uri="{FF2B5EF4-FFF2-40B4-BE49-F238E27FC236}">
                <a16:creationId xmlns:a16="http://schemas.microsoft.com/office/drawing/2014/main" id="{118A5AA2-E7DD-8E46-98EA-79E5E4E99E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696047" cy="3060352"/>
          </a:xfrm>
          <a:prstGeom prst="rect">
            <a:avLst/>
          </a:prstGeom>
        </p:spPr>
      </p:pic>
      <p:pic>
        <p:nvPicPr>
          <p:cNvPr id="27" name="Picture 26">
            <a:extLst>
              <a:ext uri="{FF2B5EF4-FFF2-40B4-BE49-F238E27FC236}">
                <a16:creationId xmlns:a16="http://schemas.microsoft.com/office/drawing/2014/main" id="{3893910B-0938-B546-845E-99C8FD4859A3}"/>
              </a:ext>
            </a:extLst>
          </p:cNvPr>
          <p:cNvPicPr>
            <a:picLocks noChangeAspect="1"/>
          </p:cNvPicPr>
          <p:nvPr userDrawn="1"/>
        </p:nvPicPr>
        <p:blipFill>
          <a:blip r:embed="rId5"/>
          <a:stretch>
            <a:fillRect/>
          </a:stretch>
        </p:blipFill>
        <p:spPr>
          <a:xfrm>
            <a:off x="0" y="6447318"/>
            <a:ext cx="6272784" cy="410682"/>
          </a:xfrm>
          <a:prstGeom prst="rect">
            <a:avLst/>
          </a:prstGeom>
        </p:spPr>
      </p:pic>
    </p:spTree>
    <p:extLst>
      <p:ext uri="{BB962C8B-B14F-4D97-AF65-F5344CB8AC3E}">
        <p14:creationId xmlns:p14="http://schemas.microsoft.com/office/powerpoint/2010/main" val="732680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89305"/>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761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4087489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928003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1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027515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650296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639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9" name="Graphic 8">
            <a:extLst>
              <a:ext uri="{FF2B5EF4-FFF2-40B4-BE49-F238E27FC236}">
                <a16:creationId xmlns:a16="http://schemas.microsoft.com/office/drawing/2014/main" id="{6DDB14FA-7509-EA1F-EAA4-4A7E0BB8BB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5992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490F9FC8-67C0-D925-2EEF-6A02C4C485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0672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peakers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7F29889-7A2C-8F94-CAE9-11B28023FC7D}"/>
              </a:ext>
            </a:extLst>
          </p:cNvPr>
          <p:cNvSpPr/>
          <p:nvPr userDrawn="1"/>
        </p:nvSpPr>
        <p:spPr>
          <a:xfrm rot="5400000">
            <a:off x="-361956" y="361957"/>
            <a:ext cx="1826351"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10D6977E-AB56-017E-0E2F-1C370C495DEA}"/>
              </a:ext>
            </a:extLst>
          </p:cNvPr>
          <p:cNvSpPr/>
          <p:nvPr userDrawn="1"/>
        </p:nvSpPr>
        <p:spPr>
          <a:xfrm>
            <a:off x="0" y="3168597"/>
            <a:ext cx="3572142"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83266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dirty="0"/>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621361" y="4972417"/>
            <a:ext cx="4118199" cy="407128"/>
          </a:xfrm>
          <a:prstGeom prst="rect">
            <a:avLst/>
          </a:prstGeom>
        </p:spPr>
        <p:txBody>
          <a:bodyPr/>
          <a:lstStyle>
            <a:lvl1pPr marL="0" indent="0" algn="r">
              <a:buNone/>
              <a:defRPr sz="24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621361" y="5379545"/>
            <a:ext cx="4118199" cy="316100"/>
          </a:xfrm>
          <a:prstGeom prst="rect">
            <a:avLst/>
          </a:prstGeom>
        </p:spPr>
        <p:txBody>
          <a:bodyPr/>
          <a:lstStyle>
            <a:lvl1pPr marL="0" indent="0" algn="r">
              <a:buNone/>
              <a:defRPr sz="18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085314" y="3008421"/>
            <a:ext cx="6724974"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Presentation title</a:t>
            </a:r>
            <a:endParaRPr lang="en-IS" dirty="0"/>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2736647" y="275541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dirty="0"/>
          </a:p>
        </p:txBody>
      </p:sp>
      <p:sp>
        <p:nvSpPr>
          <p:cNvPr id="13" name="Text Placeholder 14">
            <a:extLst>
              <a:ext uri="{FF2B5EF4-FFF2-40B4-BE49-F238E27FC236}">
                <a16:creationId xmlns:a16="http://schemas.microsoft.com/office/drawing/2014/main" id="{2C52DE1B-8B33-CAB2-5BDF-105F3BFCE4A5}"/>
              </a:ext>
            </a:extLst>
          </p:cNvPr>
          <p:cNvSpPr>
            <a:spLocks noGrp="1"/>
          </p:cNvSpPr>
          <p:nvPr>
            <p:ph type="body" sz="quarter" idx="16" hasCustomPrompt="1"/>
          </p:nvPr>
        </p:nvSpPr>
        <p:spPr>
          <a:xfrm>
            <a:off x="621361" y="5695645"/>
            <a:ext cx="4118199" cy="316100"/>
          </a:xfrm>
          <a:prstGeom prst="rect">
            <a:avLst/>
          </a:prstGeom>
        </p:spPr>
        <p:txBody>
          <a:bodyPr/>
          <a:lstStyle>
            <a:lvl1pPr marL="0" indent="0" algn="r">
              <a:buNone/>
              <a:defRPr sz="14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2617788" y="1236822"/>
            <a:ext cx="4118199" cy="407128"/>
          </a:xfrm>
          <a:prstGeom prst="rect">
            <a:avLst/>
          </a:prstGeom>
        </p:spPr>
        <p:txBody>
          <a:bodyPr/>
          <a:lstStyle>
            <a:lvl1pPr marL="0" indent="0">
              <a:buNone/>
              <a:defRPr sz="24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2617788" y="1643950"/>
            <a:ext cx="4118199" cy="316100"/>
          </a:xfrm>
          <a:prstGeom prst="rect">
            <a:avLst/>
          </a:prstGeom>
        </p:spPr>
        <p:txBody>
          <a:bodyPr/>
          <a:lstStyle>
            <a:lvl1pPr marL="0" indent="0">
              <a:buNone/>
              <a:defRPr sz="18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2617788" y="1960050"/>
            <a:ext cx="4118199" cy="316100"/>
          </a:xfrm>
          <a:prstGeom prst="rect">
            <a:avLst/>
          </a:prstGeom>
        </p:spPr>
        <p:txBody>
          <a:bodyPr/>
          <a:lstStyle>
            <a:lvl1pPr marL="0" indent="0">
              <a:buNone/>
              <a:defRPr sz="1400" b="0">
                <a:solidFill>
                  <a:srgbClr val="29B4A9"/>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Tree>
    <p:extLst>
      <p:ext uri="{BB962C8B-B14F-4D97-AF65-F5344CB8AC3E}">
        <p14:creationId xmlns:p14="http://schemas.microsoft.com/office/powerpoint/2010/main" val="3073606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2CA7279-ED52-D80D-06B3-EF649AF75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4291760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39109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63473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9" name="Graphic 8">
            <a:extLst>
              <a:ext uri="{FF2B5EF4-FFF2-40B4-BE49-F238E27FC236}">
                <a16:creationId xmlns:a16="http://schemas.microsoft.com/office/drawing/2014/main" id="{66022C95-D592-2E16-274F-A15E32DB12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249057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105DCC40-FD4A-B55F-0C25-288CF4E617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3706013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B739D32-33B0-0BC0-D266-B998ECD162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Tree>
    <p:extLst>
      <p:ext uri="{BB962C8B-B14F-4D97-AF65-F5344CB8AC3E}">
        <p14:creationId xmlns:p14="http://schemas.microsoft.com/office/powerpoint/2010/main" val="324352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FC60F7-914B-007E-C7DF-1C2CA4A755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2961806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159687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8" name="Graphic 7">
            <a:extLst>
              <a:ext uri="{FF2B5EF4-FFF2-40B4-BE49-F238E27FC236}">
                <a16:creationId xmlns:a16="http://schemas.microsoft.com/office/drawing/2014/main" id="{96DE2854-8547-45BC-0FC8-7EA7F2AE03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2316277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E2DF5CBD-0015-C5D0-E388-FAB9DFC8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18260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speakers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48E058F-DFF2-4523-1214-C4143033F556}"/>
              </a:ext>
            </a:extLst>
          </p:cNvPr>
          <p:cNvSpPr/>
          <p:nvPr userDrawn="1"/>
        </p:nvSpPr>
        <p:spPr>
          <a:xfrm rot="5400000">
            <a:off x="9994552" y="2420846"/>
            <a:ext cx="1398165" cy="2996728"/>
          </a:xfrm>
          <a:prstGeom prst="rect">
            <a:avLst/>
          </a:pr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87F29889-7A2C-8F94-CAE9-11B28023FC7D}"/>
              </a:ext>
            </a:extLst>
          </p:cNvPr>
          <p:cNvSpPr/>
          <p:nvPr userDrawn="1"/>
        </p:nvSpPr>
        <p:spPr>
          <a:xfrm rot="5400000">
            <a:off x="783611" y="1492915"/>
            <a:ext cx="1398165" cy="2965393"/>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2018618" y="2466490"/>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dirty="0"/>
          </a:p>
        </p:txBody>
      </p: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9796" y="187974"/>
            <a:ext cx="1912408" cy="787460"/>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988464" y="1157139"/>
            <a:ext cx="10215072"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Presentation title</a:t>
            </a:r>
            <a:endParaRPr lang="en-IS" dirty="0"/>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5139795"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dirty="0"/>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7798516"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7798516"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7798516"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24" name="Picture Placeholder 4">
            <a:extLst>
              <a:ext uri="{FF2B5EF4-FFF2-40B4-BE49-F238E27FC236}">
                <a16:creationId xmlns:a16="http://schemas.microsoft.com/office/drawing/2014/main" id="{5A8BCD7E-DA6F-A5C8-8FD9-EC3FB730E013}"/>
              </a:ext>
            </a:extLst>
          </p:cNvPr>
          <p:cNvSpPr>
            <a:spLocks noGrp="1"/>
          </p:cNvSpPr>
          <p:nvPr>
            <p:ph type="pic" sz="quarter" idx="20"/>
          </p:nvPr>
        </p:nvSpPr>
        <p:spPr>
          <a:xfrm>
            <a:off x="8260972"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US"/>
              <a:t>Click icon to add picture</a:t>
            </a:r>
            <a:endParaRPr lang="en-IS" dirty="0"/>
          </a:p>
        </p:txBody>
      </p:sp>
      <p:sp>
        <p:nvSpPr>
          <p:cNvPr id="29" name="Text Placeholder 14">
            <a:extLst>
              <a:ext uri="{FF2B5EF4-FFF2-40B4-BE49-F238E27FC236}">
                <a16:creationId xmlns:a16="http://schemas.microsoft.com/office/drawing/2014/main" id="{05554ADB-A1BB-EA53-7906-7F8EE8EDD68D}"/>
              </a:ext>
            </a:extLst>
          </p:cNvPr>
          <p:cNvSpPr>
            <a:spLocks noGrp="1"/>
          </p:cNvSpPr>
          <p:nvPr>
            <p:ph type="body" sz="quarter" idx="21" hasCustomPrompt="1"/>
          </p:nvPr>
        </p:nvSpPr>
        <p:spPr>
          <a:xfrm>
            <a:off x="4679740"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30" name="Text Placeholder 14">
            <a:extLst>
              <a:ext uri="{FF2B5EF4-FFF2-40B4-BE49-F238E27FC236}">
                <a16:creationId xmlns:a16="http://schemas.microsoft.com/office/drawing/2014/main" id="{5D14A476-A3B5-445D-E682-F91E17B8FA93}"/>
              </a:ext>
            </a:extLst>
          </p:cNvPr>
          <p:cNvSpPr>
            <a:spLocks noGrp="1"/>
          </p:cNvSpPr>
          <p:nvPr>
            <p:ph type="body" sz="quarter" idx="22" hasCustomPrompt="1"/>
          </p:nvPr>
        </p:nvSpPr>
        <p:spPr>
          <a:xfrm>
            <a:off x="4679740"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31" name="Text Placeholder 14">
            <a:extLst>
              <a:ext uri="{FF2B5EF4-FFF2-40B4-BE49-F238E27FC236}">
                <a16:creationId xmlns:a16="http://schemas.microsoft.com/office/drawing/2014/main" id="{D45E67C5-13D8-3059-4CE7-FC711CAF8F3A}"/>
              </a:ext>
            </a:extLst>
          </p:cNvPr>
          <p:cNvSpPr>
            <a:spLocks noGrp="1"/>
          </p:cNvSpPr>
          <p:nvPr>
            <p:ph type="body" sz="quarter" idx="23" hasCustomPrompt="1"/>
          </p:nvPr>
        </p:nvSpPr>
        <p:spPr>
          <a:xfrm>
            <a:off x="4679740"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32" name="Text Placeholder 14">
            <a:extLst>
              <a:ext uri="{FF2B5EF4-FFF2-40B4-BE49-F238E27FC236}">
                <a16:creationId xmlns:a16="http://schemas.microsoft.com/office/drawing/2014/main" id="{8ABE284B-E079-CDAF-8277-72A9FF70E9CE}"/>
              </a:ext>
            </a:extLst>
          </p:cNvPr>
          <p:cNvSpPr>
            <a:spLocks noGrp="1"/>
          </p:cNvSpPr>
          <p:nvPr>
            <p:ph type="body" sz="quarter" idx="24" hasCustomPrompt="1"/>
          </p:nvPr>
        </p:nvSpPr>
        <p:spPr>
          <a:xfrm>
            <a:off x="1553222"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33" name="Text Placeholder 14">
            <a:extLst>
              <a:ext uri="{FF2B5EF4-FFF2-40B4-BE49-F238E27FC236}">
                <a16:creationId xmlns:a16="http://schemas.microsoft.com/office/drawing/2014/main" id="{43509816-BCD1-C310-A99A-936A3635752A}"/>
              </a:ext>
            </a:extLst>
          </p:cNvPr>
          <p:cNvSpPr>
            <a:spLocks noGrp="1"/>
          </p:cNvSpPr>
          <p:nvPr>
            <p:ph type="body" sz="quarter" idx="25" hasCustomPrompt="1"/>
          </p:nvPr>
        </p:nvSpPr>
        <p:spPr>
          <a:xfrm>
            <a:off x="1553222"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34" name="Text Placeholder 14">
            <a:extLst>
              <a:ext uri="{FF2B5EF4-FFF2-40B4-BE49-F238E27FC236}">
                <a16:creationId xmlns:a16="http://schemas.microsoft.com/office/drawing/2014/main" id="{8134047A-EF15-C520-19EA-E6527EDC1693}"/>
              </a:ext>
            </a:extLst>
          </p:cNvPr>
          <p:cNvSpPr>
            <a:spLocks noGrp="1"/>
          </p:cNvSpPr>
          <p:nvPr>
            <p:ph type="body" sz="quarter" idx="26" hasCustomPrompt="1"/>
          </p:nvPr>
        </p:nvSpPr>
        <p:spPr>
          <a:xfrm>
            <a:off x="1553222"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Tree>
    <p:extLst>
      <p:ext uri="{BB962C8B-B14F-4D97-AF65-F5344CB8AC3E}">
        <p14:creationId xmlns:p14="http://schemas.microsoft.com/office/powerpoint/2010/main" val="100400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1364075-67F8-0499-DB64-26363AEDBD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Tree>
    <p:extLst>
      <p:ext uri="{BB962C8B-B14F-4D97-AF65-F5344CB8AC3E}">
        <p14:creationId xmlns:p14="http://schemas.microsoft.com/office/powerpoint/2010/main" val="4084259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C23E2F-20C6-393E-AA59-6FBBF7D75A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740727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60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solidFill>
                <a:srgbClr val="323133"/>
              </a:solidFill>
            </a:endParaRPr>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7" name="Graphic 6">
            <a:extLst>
              <a:ext uri="{FF2B5EF4-FFF2-40B4-BE49-F238E27FC236}">
                <a16:creationId xmlns:a16="http://schemas.microsoft.com/office/drawing/2014/main" id="{43DBE5FD-79C5-FF75-FED6-59BD4F2673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066837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48C9E10E-7FC2-7904-432A-C9DB2B5CB4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2116764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2768496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4284133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707381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7" name="Graphic 6">
            <a:extLst>
              <a:ext uri="{FF2B5EF4-FFF2-40B4-BE49-F238E27FC236}">
                <a16:creationId xmlns:a16="http://schemas.microsoft.com/office/drawing/2014/main" id="{4295AFFA-4029-6622-7B89-76E43F0D1E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970577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3BC519D1-59D0-96B2-FA55-6B31FB16D8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60311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dirty="0"/>
              <a:t>Insert title</a:t>
            </a:r>
            <a:endParaRPr lang="en-IS" dirty="0"/>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8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192199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1138978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2675962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7" name="Graphic 6">
            <a:extLst>
              <a:ext uri="{FF2B5EF4-FFF2-40B4-BE49-F238E27FC236}">
                <a16:creationId xmlns:a16="http://schemas.microsoft.com/office/drawing/2014/main" id="{F53D94D2-11F8-0BB7-037B-5EDD8FB429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221224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5E4EA735-FD69-A983-B0F8-1F6D730896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280346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466077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95837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hapter slide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4A9DCC3-E8D7-C445-85E9-C6F9EC110461}"/>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50188"/>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7" name="Rectangle 26">
            <a:extLst>
              <a:ext uri="{FF2B5EF4-FFF2-40B4-BE49-F238E27FC236}">
                <a16:creationId xmlns:a16="http://schemas.microsoft.com/office/drawing/2014/main" id="{CC661F3E-648B-5740-9E11-DC433187044F}"/>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8" name="Rectangle 27">
            <a:extLst>
              <a:ext uri="{FF2B5EF4-FFF2-40B4-BE49-F238E27FC236}">
                <a16:creationId xmlns:a16="http://schemas.microsoft.com/office/drawing/2014/main" id="{CCE0B896-631A-C948-B929-910A701FAD6F}"/>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41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736601" y="2836191"/>
            <a:ext cx="10718799" cy="1185620"/>
          </a:xfrm>
          <a:prstGeom prst="rect">
            <a:avLst/>
          </a:prstGeom>
        </p:spPr>
        <p:txBody>
          <a:bodyPr anchor="ctr" anchorCtr="0"/>
          <a:lstStyle>
            <a:lvl1pPr marL="0" indent="0" algn="ctr">
              <a:buNone/>
              <a:defRPr sz="4400" b="1">
                <a:solidFill>
                  <a:schemeClr val="bg1"/>
                </a:solidFill>
                <a:latin typeface="Segoe UI" panose="020B0502040204020203" pitchFamily="34" charset="0"/>
                <a:cs typeface="Segoe UI" panose="020B0502040204020203" pitchFamily="34" charset="0"/>
              </a:defRPr>
            </a:lvl1pPr>
          </a:lstStyle>
          <a:p>
            <a:pPr lvl="0"/>
            <a:r>
              <a:rPr lang="en-GB" dirty="0"/>
              <a:t>Insert title</a:t>
            </a:r>
            <a:endParaRPr lang="en-IS" dirty="0"/>
          </a:p>
        </p:txBody>
      </p:sp>
      <p:cxnSp>
        <p:nvCxnSpPr>
          <p:cNvPr id="5" name="Straight Connector 4">
            <a:extLst>
              <a:ext uri="{FF2B5EF4-FFF2-40B4-BE49-F238E27FC236}">
                <a16:creationId xmlns:a16="http://schemas.microsoft.com/office/drawing/2014/main" id="{85908F9F-CF4A-EE46-A4B1-7A9A1E3B8B7E}"/>
              </a:ext>
            </a:extLst>
          </p:cNvPr>
          <p:cNvCxnSpPr/>
          <p:nvPr userDrawn="1"/>
        </p:nvCxnSpPr>
        <p:spPr>
          <a:xfrm>
            <a:off x="5181600" y="1761223"/>
            <a:ext cx="914400" cy="914400"/>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042CFF-054F-7944-83F4-1B876D680DE6}"/>
              </a:ext>
            </a:extLst>
          </p:cNvPr>
          <p:cNvCxnSpPr>
            <a:cxnSpLocks/>
          </p:cNvCxnSpPr>
          <p:nvPr userDrawn="1"/>
        </p:nvCxnSpPr>
        <p:spPr>
          <a:xfrm flipH="1">
            <a:off x="6096000" y="195948"/>
            <a:ext cx="2479675" cy="2479675"/>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E7318-290F-804F-A213-55E78B5F26C0}"/>
              </a:ext>
            </a:extLst>
          </p:cNvPr>
          <p:cNvCxnSpPr>
            <a:cxnSpLocks/>
          </p:cNvCxnSpPr>
          <p:nvPr userDrawn="1"/>
        </p:nvCxnSpPr>
        <p:spPr>
          <a:xfrm>
            <a:off x="4718094" y="5348611"/>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67B4A9-8EE8-D347-A11A-408131288CDC}"/>
              </a:ext>
            </a:extLst>
          </p:cNvPr>
          <p:cNvCxnSpPr>
            <a:cxnSpLocks/>
          </p:cNvCxnSpPr>
          <p:nvPr userDrawn="1"/>
        </p:nvCxnSpPr>
        <p:spPr>
          <a:xfrm flipH="1">
            <a:off x="7897368" y="4649076"/>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7C67B9-5ED3-1347-A4EF-E127B283F0FD}"/>
              </a:ext>
            </a:extLst>
          </p:cNvPr>
          <p:cNvCxnSpPr>
            <a:cxnSpLocks/>
          </p:cNvCxnSpPr>
          <p:nvPr userDrawn="1"/>
        </p:nvCxnSpPr>
        <p:spPr>
          <a:xfrm flipH="1">
            <a:off x="1848335" y="195948"/>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B83C5D-63B4-D04E-B9A2-0530B8F968A5}"/>
              </a:ext>
            </a:extLst>
          </p:cNvPr>
          <p:cNvCxnSpPr>
            <a:cxnSpLocks/>
          </p:cNvCxnSpPr>
          <p:nvPr userDrawn="1"/>
        </p:nvCxnSpPr>
        <p:spPr>
          <a:xfrm flipV="1">
            <a:off x="3628716" y="5348612"/>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2442B894-80B9-CF46-9923-AA26009B51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373439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hapter slide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FD613-0ADB-094F-9CD2-554E6C78DC68}"/>
              </a:ext>
            </a:extLst>
          </p:cNvPr>
          <p:cNvSpPr/>
          <p:nvPr userDrawn="1"/>
        </p:nvSpPr>
        <p:spPr>
          <a:xfrm rot="8100000">
            <a:off x="2800105" y="1415806"/>
            <a:ext cx="4418286" cy="4418286"/>
          </a:xfrm>
          <a:prstGeom prst="rect">
            <a:avLst/>
          </a:prstGeom>
          <a:gradFill>
            <a:gsLst>
              <a:gs pos="100000">
                <a:srgbClr val="361D5C">
                  <a:alpha val="0"/>
                </a:srgbClr>
              </a:gs>
              <a:gs pos="0">
                <a:srgbClr val="361D5C">
                  <a:alpha val="0"/>
                </a:srgbClr>
              </a:gs>
              <a:gs pos="50000">
                <a:srgbClr val="361D5C">
                  <a:alpha val="4960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3" name="Rectangle 22">
            <a:extLst>
              <a:ext uri="{FF2B5EF4-FFF2-40B4-BE49-F238E27FC236}">
                <a16:creationId xmlns:a16="http://schemas.microsoft.com/office/drawing/2014/main" id="{E9687BCB-1984-9B41-98BA-0B729407F26B}"/>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49000">
                <a:srgbClr val="361D5C">
                  <a:alpha val="5013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30" name="Freeform 29">
            <a:extLst>
              <a:ext uri="{FF2B5EF4-FFF2-40B4-BE49-F238E27FC236}">
                <a16:creationId xmlns:a16="http://schemas.microsoft.com/office/drawing/2014/main" id="{FAB0322F-4592-16FF-E490-7890B20626E6}"/>
              </a:ext>
            </a:extLst>
          </p:cNvPr>
          <p:cNvSpPr/>
          <p:nvPr userDrawn="1"/>
        </p:nvSpPr>
        <p:spPr>
          <a:xfrm>
            <a:off x="-5914"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2" name="Rectangle 21">
            <a:extLst>
              <a:ext uri="{FF2B5EF4-FFF2-40B4-BE49-F238E27FC236}">
                <a16:creationId xmlns:a16="http://schemas.microsoft.com/office/drawing/2014/main" id="{87566114-CC2C-8545-955D-F090D7E9F93D}"/>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49796"/>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4" name="Rectangle 23">
            <a:extLst>
              <a:ext uri="{FF2B5EF4-FFF2-40B4-BE49-F238E27FC236}">
                <a16:creationId xmlns:a16="http://schemas.microsoft.com/office/drawing/2014/main" id="{5BF7237B-B27F-0248-B221-E849A67812A1}"/>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68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651481" y="711051"/>
            <a:ext cx="5916694" cy="5916694"/>
          </a:xfrm>
          <a:prstGeom prst="diamond">
            <a:avLst/>
          </a:prstGeom>
          <a:ln>
            <a:gradFill>
              <a:gsLst>
                <a:gs pos="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6096000" y="4720343"/>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Insert title</a:t>
            </a:r>
            <a:endParaRPr lang="en-IS" dirty="0"/>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6672875" y="1073461"/>
            <a:ext cx="515408" cy="515408"/>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7182754" y="317350"/>
            <a:ext cx="1266294" cy="1266294"/>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6DC063-E0B5-5C4C-A6BB-44D3156187FC}"/>
              </a:ext>
            </a:extLst>
          </p:cNvPr>
          <p:cNvCxnSpPr>
            <a:cxnSpLocks/>
          </p:cNvCxnSpPr>
          <p:nvPr userDrawn="1"/>
        </p:nvCxnSpPr>
        <p:spPr>
          <a:xfrm flipV="1">
            <a:off x="11026775" y="3322111"/>
            <a:ext cx="674445" cy="67444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10031896" y="1652788"/>
            <a:ext cx="1669323" cy="1669323"/>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6931CC-F0F5-8E10-BD0E-9A1AC5B0A3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7671" y="2303488"/>
            <a:ext cx="3421876" cy="1409006"/>
          </a:xfrm>
          <a:prstGeom prst="rect">
            <a:avLst/>
          </a:prstGeom>
        </p:spPr>
      </p:pic>
      <p:cxnSp>
        <p:nvCxnSpPr>
          <p:cNvPr id="28" name="Straight Connector 27">
            <a:extLst>
              <a:ext uri="{FF2B5EF4-FFF2-40B4-BE49-F238E27FC236}">
                <a16:creationId xmlns:a16="http://schemas.microsoft.com/office/drawing/2014/main" id="{074B519A-3357-1943-878B-4FE463E1C5CD}"/>
              </a:ext>
            </a:extLst>
          </p:cNvPr>
          <p:cNvCxnSpPr>
            <a:cxnSpLocks/>
          </p:cNvCxnSpPr>
          <p:nvPr userDrawn="1"/>
        </p:nvCxnSpPr>
        <p:spPr>
          <a:xfrm flipH="1">
            <a:off x="-110123" y="201699"/>
            <a:ext cx="3720821" cy="3720821"/>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8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hapter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A1442-0956-8C46-8669-1C486AAC27DD}"/>
              </a:ext>
            </a:extLst>
          </p:cNvPr>
          <p:cNvSpPr/>
          <p:nvPr userDrawn="1"/>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17" name="Rectangle 16">
            <a:extLst>
              <a:ext uri="{FF2B5EF4-FFF2-40B4-BE49-F238E27FC236}">
                <a16:creationId xmlns:a16="http://schemas.microsoft.com/office/drawing/2014/main" id="{732B65B3-96F2-F64C-91C0-8BEF156AFC47}"/>
              </a:ext>
            </a:extLst>
          </p:cNvPr>
          <p:cNvSpPr/>
          <p:nvPr userDrawn="1"/>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2" name="Freeform 21">
            <a:extLst>
              <a:ext uri="{FF2B5EF4-FFF2-40B4-BE49-F238E27FC236}">
                <a16:creationId xmlns:a16="http://schemas.microsoft.com/office/drawing/2014/main" id="{8CF6FC87-6D3A-16B0-0EC5-B3A8870707A1}"/>
              </a:ext>
            </a:extLst>
          </p:cNvPr>
          <p:cNvSpPr/>
          <p:nvPr userDrawn="1"/>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3" name="Freeform 22">
            <a:extLst>
              <a:ext uri="{FF2B5EF4-FFF2-40B4-BE49-F238E27FC236}">
                <a16:creationId xmlns:a16="http://schemas.microsoft.com/office/drawing/2014/main" id="{D09284C5-3949-7600-4D9E-3B5204E3BCC1}"/>
              </a:ext>
            </a:extLst>
          </p:cNvPr>
          <p:cNvSpPr/>
          <p:nvPr userDrawn="1"/>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sp>
        <p:nvSpPr>
          <p:cNvPr id="18" name="Rectangle 17">
            <a:extLst>
              <a:ext uri="{FF2B5EF4-FFF2-40B4-BE49-F238E27FC236}">
                <a16:creationId xmlns:a16="http://schemas.microsoft.com/office/drawing/2014/main" id="{9EF3E88F-190A-2B4A-9C4B-83B6B74851BB}"/>
              </a:ext>
            </a:extLst>
          </p:cNvPr>
          <p:cNvSpPr/>
          <p:nvPr userDrawn="1"/>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5620296" y="694722"/>
            <a:ext cx="5916694" cy="5916694"/>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813715" y="5367517"/>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Insert title</a:t>
            </a:r>
            <a:endParaRPr lang="en-IS" dirty="0"/>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8D380F66-B4D5-184D-94DB-90D0CF1B87FE}"/>
              </a:ext>
            </a:extLst>
          </p:cNvPr>
          <p:cNvSpPr>
            <a:spLocks noGrp="1"/>
          </p:cNvSpPr>
          <p:nvPr>
            <p:ph type="pic" sz="quarter" idx="12" hasCustomPrompt="1"/>
          </p:nvPr>
        </p:nvSpPr>
        <p:spPr>
          <a:xfrm>
            <a:off x="1385078" y="694722"/>
            <a:ext cx="4462492" cy="4462492"/>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pic>
        <p:nvPicPr>
          <p:cNvPr id="15" name="Graphic 14">
            <a:extLst>
              <a:ext uri="{FF2B5EF4-FFF2-40B4-BE49-F238E27FC236}">
                <a16:creationId xmlns:a16="http://schemas.microsoft.com/office/drawing/2014/main" id="{BD90AA33-3B20-3886-AA59-59B13EC8B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180063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0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6.sv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5.png"/><Relationship Id="rId2" Type="http://schemas.openxmlformats.org/officeDocument/2006/relationships/slideLayout" Target="../slideLayouts/slideLayout28.xml"/><Relationship Id="rId16" Type="http://schemas.openxmlformats.org/officeDocument/2006/relationships/theme" Target="../theme/theme3.xml"/><Relationship Id="rId20"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1.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9.sv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8.png"/><Relationship Id="rId2" Type="http://schemas.openxmlformats.org/officeDocument/2006/relationships/slideLayout" Target="../slideLayouts/slideLayout43.xml"/><Relationship Id="rId16" Type="http://schemas.openxmlformats.org/officeDocument/2006/relationships/theme" Target="../theme/theme4.xml"/><Relationship Id="rId20"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1.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61D5C"/>
            </a:gs>
            <a:gs pos="98000">
              <a:srgbClr val="200C3B"/>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D87-411E-BFD4-C010-B40B10B65285}"/>
              </a:ext>
            </a:extLst>
          </p:cNvPr>
          <p:cNvPicPr>
            <a:picLocks noChangeAspect="1"/>
          </p:cNvPicPr>
          <p:nvPr userDrawn="1"/>
        </p:nvPicPr>
        <p:blipFill>
          <a:blip r:embed="rId22"/>
          <a:stretch>
            <a:fillRect/>
          </a:stretch>
        </p:blipFill>
        <p:spPr>
          <a:xfrm>
            <a:off x="-132372" y="0"/>
            <a:ext cx="88900" cy="6858000"/>
          </a:xfrm>
          <a:prstGeom prst="rect">
            <a:avLst/>
          </a:prstGeom>
        </p:spPr>
      </p:pic>
      <p:pic>
        <p:nvPicPr>
          <p:cNvPr id="5" name="Picture 4">
            <a:extLst>
              <a:ext uri="{FF2B5EF4-FFF2-40B4-BE49-F238E27FC236}">
                <a16:creationId xmlns:a16="http://schemas.microsoft.com/office/drawing/2014/main" id="{9C763751-87D5-0F64-4D3A-94B82F873706}"/>
              </a:ext>
            </a:extLst>
          </p:cNvPr>
          <p:cNvPicPr>
            <a:picLocks noChangeAspect="1"/>
          </p:cNvPicPr>
          <p:nvPr userDrawn="1"/>
        </p:nvPicPr>
        <p:blipFill>
          <a:blip r:embed="rId23"/>
          <a:srcRect/>
          <a:stretch/>
        </p:blipFill>
        <p:spPr>
          <a:xfrm>
            <a:off x="12235472" y="0"/>
            <a:ext cx="88900"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667" r:id="rId3"/>
    <p:sldLayoutId id="2147483691" r:id="rId4"/>
    <p:sldLayoutId id="2147483706" r:id="rId5"/>
    <p:sldLayoutId id="2147483660" r:id="rId6"/>
    <p:sldLayoutId id="2147483661" r:id="rId7"/>
    <p:sldLayoutId id="2147483662" r:id="rId8"/>
    <p:sldLayoutId id="2147483649" r:id="rId9"/>
    <p:sldLayoutId id="2147483664" r:id="rId10"/>
    <p:sldLayoutId id="2147483665" r:id="rId11"/>
    <p:sldLayoutId id="2147483650" r:id="rId12"/>
    <p:sldLayoutId id="2147483651" r:id="rId13"/>
    <p:sldLayoutId id="2147483663" r:id="rId14"/>
    <p:sldLayoutId id="2147483713" r:id="rId15"/>
    <p:sldLayoutId id="2147483714" r:id="rId16"/>
    <p:sldLayoutId id="2147483715" r:id="rId17"/>
    <p:sldLayoutId id="2147483716" r:id="rId18"/>
    <p:sldLayoutId id="2147483717" r:id="rId19"/>
    <p:sldLayoutId id="2147483718" r:id="rId20"/>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8"/>
          <a:stretch>
            <a:fillRect/>
          </a:stretch>
        </p:blipFill>
        <p:spPr>
          <a:xfrm>
            <a:off x="-132372" y="0"/>
            <a:ext cx="88900"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9"/>
          <a:srcRect/>
          <a:stretch/>
        </p:blipFill>
        <p:spPr>
          <a:xfrm>
            <a:off x="12235472" y="0"/>
            <a:ext cx="88900"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61D5C"/>
            </a:gs>
            <a:gs pos="99000">
              <a:srgbClr val="200C3B"/>
            </a:gs>
          </a:gsLst>
          <a:lin ang="54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91C4C19A-0357-F8C2-A1CB-FAA6583E37C8}"/>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9A69F154-45FA-B773-BDF7-BE175E07F61B}"/>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3957519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707" r:id="rId5"/>
    <p:sldLayoutId id="2147483673" r:id="rId6"/>
    <p:sldLayoutId id="2147483674" r:id="rId7"/>
    <p:sldLayoutId id="2147483675" r:id="rId8"/>
    <p:sldLayoutId id="2147483676" r:id="rId9"/>
    <p:sldLayoutId id="2147483708" r:id="rId10"/>
    <p:sldLayoutId id="2147483677" r:id="rId11"/>
    <p:sldLayoutId id="2147483678" r:id="rId12"/>
    <p:sldLayoutId id="2147483679" r:id="rId13"/>
    <p:sldLayoutId id="2147483680" r:id="rId14"/>
    <p:sldLayoutId id="2147483709"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B6A676C9-CF98-086A-0B38-6B4EEA03177B}"/>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6E4B95C1-875E-3529-235E-A1765AF87032}"/>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2135209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10" r:id="rId5"/>
    <p:sldLayoutId id="2147483697" r:id="rId6"/>
    <p:sldLayoutId id="2147483698" r:id="rId7"/>
    <p:sldLayoutId id="2147483699" r:id="rId8"/>
    <p:sldLayoutId id="2147483700" r:id="rId9"/>
    <p:sldLayoutId id="2147483711" r:id="rId10"/>
    <p:sldLayoutId id="2147483701" r:id="rId11"/>
    <p:sldLayoutId id="2147483702" r:id="rId12"/>
    <p:sldLayoutId id="2147483703" r:id="rId13"/>
    <p:sldLayoutId id="2147483704" r:id="rId14"/>
    <p:sldLayoutId id="2147483712"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helplscentralimplement.lsretail.com/Content/LS%20Core/LS%20Central%20SaaS.htm#Developmen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a%20href='https:/pngtree.com/so/flat'%3eflat%20png%20from%20pngtree.com%3c/a"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hyperlink" Target="https://helplscentralimplement.lsretail.com/Content/Template%20Database.htm"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hyperlink" Target="a%20href='https:/pngtree.com/so/job-clipart'%3ejob%20clipart%20png%20from%20pngtree.com%3c/a"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helplscentralimplement.lsretail.com/Content/LS%20Core/Data%20Migration.htm?tocpath=LS%20Central%20SaaS%20Implementation%7CData%20Migration%7C_____0"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hyperlink" Target="https://helplscentralimplement.lsretail.com/Content/Upgrade%20Or%20Re-Implementation.ht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ur01.safelinks.protection.outlook.com/?url=https%3A%2F%2Fdocs.microsoft.com%2Fen-us%2Fdynamics365%2Fbusiness-central%2Fdev-itpro%2Fadministration%2Ftenant-admin-center-environments-move&amp;data=05%7C01%7Cadalbjorg%40lsretail.com%7C240dfed67d1846f9e3a308da79392dce%7Cbaef60ccecf746d0826df00b389e8064%7C0%7C0%7C637955583744977624%7CUnknown%7CTWFpbGZsb3d8eyJWIjoiMC4wLjAwMDAiLCJQIjoiV2luMzIiLCJBTiI6Ik1haWwiLCJXVCI6Mn0%3D%7C3000%7C%7C%7C&amp;sdata=QBwWB6jrre9Rp5puASf0cp%2Bd9330fi2xXMrH2CAm%2BjE%3D&amp;reserved=0"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hyperlink" Target="a%20href='https:/pngtree.com/so/online-education'%3eonline%20education%20png%20from%20pngtree.com%3c/a" TargetMode="External"/><Relationship Id="rId4" Type="http://schemas.openxmlformats.org/officeDocument/2006/relationships/hyperlink" Target="https://helplscentralimplement.lsretail.com/Content/LS%20Core/Processes.htm?tocpath=Processes%7C_____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jpg"/></Relationships>
</file>

<file path=ppt/slides/_rels/slide20.xml.rels><?xml version="1.0" encoding="UTF-8" standalone="yes"?>
<Relationships xmlns="http://schemas.openxmlformats.org/package/2006/relationships"><Relationship Id="rId3" Type="http://schemas.openxmlformats.org/officeDocument/2006/relationships/hyperlink" Target="https://help.lscentral.lsretail.com/Content/LS-Retail/LS-Hardware-Station/LS-Hardware-Station-Home-Text.htm?tocpath=Retail|LS%20Hardware%20Station|_____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hyperlink" Target="https://helplscentralimplement.lsretail.com/Content/LS%20Hardware%20Station%20step%20by%20step%20installation.htm?tocpath=LS%20Central%20SaaS%20Implementation%7COnline%20model%20-%20Installation%20and%20configuration%7CLS%20Hardware%20Station%7CLS%20Hardware%20Station%20step%20by%20step%20installation%7C_____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a%20href='https:/pngtree.com/so/library'%3elibrary%20png%20from%20pngtree.com%3c/a"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hyperlink" Target="https://docs.microsoft.com/en-us/powershell/?view=powershell-7"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hyperlink" Target="https://help.gocurrent.lsretail.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hyperlink" Target="https://helplscentralimplement.lsretail.com/Content/LS%20Core/Hybrid%20Cloud%20Comp/Step%207%20Prepare%20and%20install.htm" TargetMode="External"/><Relationship Id="rId3" Type="http://schemas.openxmlformats.org/officeDocument/2006/relationships/hyperlink" Target="https://helplscentralimplement.lsretail.com/Content/LS%20Core/Hybrid%20Cloud%20Comp/Step%202%20Download%20and%20import.htm" TargetMode="External"/><Relationship Id="rId7" Type="http://schemas.openxmlformats.org/officeDocument/2006/relationships/hyperlink" Target="https://helplscentralimplement.lsretail.com/Content/LS%20Core/Hybrid%20Cloud%20Comp/Step%206%20POS%20Master.htm"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s://helplscentralimplement.lsretail.com/Content/LS%20Core/Hybrid%20Cloud%20Comp/Step%205%20Configure%20and%20install.htm" TargetMode="External"/><Relationship Id="rId5" Type="http://schemas.openxmlformats.org/officeDocument/2006/relationships/hyperlink" Target="https://helplscentralimplement.lsretail.com/Content/LS%20Core/Hybrid%20Cloud%20Comp/Step%204%20Data%20Director%20Settings.htm" TargetMode="External"/><Relationship Id="rId10" Type="http://schemas.openxmlformats.org/officeDocument/2006/relationships/image" Target="../media/image66.jpg"/><Relationship Id="rId4" Type="http://schemas.openxmlformats.org/officeDocument/2006/relationships/hyperlink" Target="https://helplscentralimplement.lsretail.com/Content/LS%20Core/Hybrid%20Cloud%20Comp/Step%203%20Run%20the%20HCCS%20install.htm" TargetMode="External"/><Relationship Id="rId9" Type="http://schemas.openxmlformats.org/officeDocument/2006/relationships/hyperlink" Target="https://helplscentralimplement.lsretail.com/Content/LS%20Core/Hybrid%20Cloud%20Comp/Step%208%20POS%20sales%20data%20to%20Head.ht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ortal.lsretail.com/products/ls-central/hybrid-components-server/"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6.jpg"/><Relationship Id="rId4" Type="http://schemas.openxmlformats.org/officeDocument/2006/relationships/hyperlink" Target="https://helplscentralimplement.lsretail.com/Content/LS%20Core/Hybrid%20Cloud%20Comp/Step%201%20Prepare%20the%20Server.htm?tocpath=SaaS%20Implementation%7CHybrid%20model%20-%20Installation%20and%20configuration%7CHybrid%20Component%20Server%20setup%20with%20script%7C_____1"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hyperlink" Target="mailto:info@lsretail.com"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s://portal.lsretail.com/Account-Login?returnurl=/Products/LS-Nav/Downloads/Latest-release"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portal.lsretail.com/Account-Login?returnurl=/Products/LS-Nav/Downloads/Latest-release"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helplscentralimplement.lsretail.com/Content/Managing%20updates%20customer%20tenant.htm"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hyperlink" Target="https://helplscentralimplement.lsretail.com/Content/Managing%20POS%20updates%20hybrid%20model.htm" TargetMode="External"/><Relationship Id="rId4" Type="http://schemas.openxmlformats.org/officeDocument/2006/relationships/hyperlink" Target="https://helplscentralimplement.lsretail.com/Content/Managing%20POS%20updates%20Online%20Model.ht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helplscentralimplement.lsretail.com/Content/Step%204-%20Use%20HTTPS%20in%20LS%20Hardware%20Station.htm?tocpath=LS%20Central%20SaaS%20Implementation%7COnline%20model%20-%20Installation%20and%20configuration%7CLS%20Hardware%20Station%7CLS%20Hardware%20Station%20step%20by%20step%20installation%7C_____4"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hyperlink" Target="https://github.com/microsoft/BCTech/tree/master/samples/AppInsights/PowerBI/Reports" TargetMode="External"/><Relationship Id="rId3" Type="http://schemas.openxmlformats.org/officeDocument/2006/relationships/hyperlink" Target="a%20href='https:/pngtree.com/so/line-icons'%3eline%20icons%20png%20from%20pngtree.com%3c/a" TargetMode="External"/><Relationship Id="rId7" Type="http://schemas.openxmlformats.org/officeDocument/2006/relationships/hyperlink" Target="https://github.com/microsoft/BCTech/blob/master/samples/AppInsights/VIDEOS.md"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s://docs.microsoft.com/en-us/dynamics365/business-central/dev-itpro/administration/telemetry-overview" TargetMode="External"/><Relationship Id="rId5" Type="http://schemas.openxmlformats.org/officeDocument/2006/relationships/hyperlink" Target="https://www.youtube.com/watch?v=tOsYoHQgnaY" TargetMode="Externa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76.sv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hyperlink" Target="https://calendly.com/lsconboarding/30minsession"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hyperlink" Target="https://portal.lsretail.com/courses-on-demand/" TargetMode="External"/><Relationship Id="rId3" Type="http://schemas.openxmlformats.org/officeDocument/2006/relationships/hyperlink" Target="a%20href='https:/pngtree.com/so/office-clipart'%3eoffice%20clipart%20png%20from%20pngtree.com%3c/a" TargetMode="External"/><Relationship Id="rId7" Type="http://schemas.openxmlformats.org/officeDocument/2006/relationships/hyperlink" Target="https://portal.lsretail.com/introducing-the-new-cloud-accelerator-progra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helplscentralimplement.lsretail.com/Content/LS%20Core/LS%20Core%20Version%201.htm" TargetMode="External"/><Relationship Id="rId5" Type="http://schemas.openxmlformats.org/officeDocument/2006/relationships/hyperlink" Target="https://lscentralsaashelp.azurewebsites.net/Content/LSC_%20Saas_2/This%20is%20LS%20Central%20SaaS_GP_2.htm" TargetMode="External"/><Relationship Id="rId4" Type="http://schemas.openxmlformats.org/officeDocument/2006/relationships/image" Target="../media/image45.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hyperlink" Target="a%20href='https:/pngtree.com/so/information'%3einformation%20png%20from%20pngtree.com%3c/a"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hyperlink" Target="https://helplscentralimplement.lsretail.com/Content/LS%20Core/Support.htm" TargetMode="Externa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9.xml.rels><?xml version="1.0" encoding="UTF-8" standalone="yes"?>
<Relationships xmlns="http://schemas.openxmlformats.org/package/2006/relationships"><Relationship Id="rId3" Type="http://schemas.openxmlformats.org/officeDocument/2006/relationships/hyperlink" Target="a%20href='https:/pngtree.com/so/elephant'%3eelephant%20png%20from%20pngtree.com%3c/a"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0.png"/><Relationship Id="rId5" Type="http://schemas.microsoft.com/office/2007/relationships/hdphoto" Target="../media/hdphoto1.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921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60BF-C1C7-0F07-58AD-78813BEE46A2}"/>
              </a:ext>
            </a:extLst>
          </p:cNvPr>
          <p:cNvSpPr>
            <a:spLocks noGrp="1"/>
          </p:cNvSpPr>
          <p:nvPr>
            <p:ph type="title"/>
          </p:nvPr>
        </p:nvSpPr>
        <p:spPr/>
        <p:txBody>
          <a:bodyPr>
            <a:normAutofit fontScale="90000"/>
          </a:bodyPr>
          <a:lstStyle/>
          <a:p>
            <a:r>
              <a:rPr lang="en-US" dirty="0"/>
              <a:t>Production Environment</a:t>
            </a:r>
            <a:endParaRPr lang="en-DE" dirty="0"/>
          </a:p>
        </p:txBody>
      </p:sp>
      <p:pic>
        <p:nvPicPr>
          <p:cNvPr id="7" name="Picture Placeholder 6">
            <a:extLst>
              <a:ext uri="{FF2B5EF4-FFF2-40B4-BE49-F238E27FC236}">
                <a16:creationId xmlns:a16="http://schemas.microsoft.com/office/drawing/2014/main" id="{72F5E7FA-09C6-4144-9C5E-D857D7EFA85D}"/>
              </a:ext>
            </a:extLst>
          </p:cNvPr>
          <p:cNvPicPr>
            <a:picLocks noGrp="1" noChangeAspect="1"/>
          </p:cNvPicPr>
          <p:nvPr>
            <p:ph type="pic" sz="quarter" idx="4294967295"/>
          </p:nvPr>
        </p:nvPicPr>
        <p:blipFill>
          <a:blip r:embed="rId3"/>
          <a:srcRect l="1153" r="1153"/>
          <a:stretch>
            <a:fillRect/>
          </a:stretch>
        </p:blipFill>
        <p:spPr>
          <a:xfrm>
            <a:off x="0" y="2995613"/>
            <a:ext cx="4616450" cy="1830387"/>
          </a:xfrm>
          <a:prstGeom prst="rect">
            <a:avLst/>
          </a:prstGeom>
        </p:spPr>
      </p:pic>
      <p:sp>
        <p:nvSpPr>
          <p:cNvPr id="4" name="Text Placeholder 3">
            <a:extLst>
              <a:ext uri="{FF2B5EF4-FFF2-40B4-BE49-F238E27FC236}">
                <a16:creationId xmlns:a16="http://schemas.microsoft.com/office/drawing/2014/main" id="{CDEA4E18-636A-4A4A-9E51-6FC0EA50F128}"/>
              </a:ext>
            </a:extLst>
          </p:cNvPr>
          <p:cNvSpPr>
            <a:spLocks noGrp="1"/>
          </p:cNvSpPr>
          <p:nvPr>
            <p:ph type="body" sz="quarter" idx="4294967295"/>
          </p:nvPr>
        </p:nvSpPr>
        <p:spPr>
          <a:xfrm>
            <a:off x="5063613" y="1305274"/>
            <a:ext cx="6223819" cy="5064125"/>
          </a:xfrm>
          <a:prstGeom prst="rect">
            <a:avLst/>
          </a:prstGeom>
        </p:spPr>
        <p:txBody>
          <a:bodyPr/>
          <a:lstStyle/>
          <a:p>
            <a:pPr marL="0" indent="0">
              <a:buNone/>
            </a:pPr>
            <a:r>
              <a:rPr lang="en-US" sz="2000" dirty="0">
                <a:solidFill>
                  <a:srgbClr val="F9878F"/>
                </a:solidFill>
                <a:latin typeface="Segoe UI" panose="020B0502040204020203" pitchFamily="34" charset="0"/>
                <a:cs typeface="Segoe UI" panose="020B0502040204020203" pitchFamily="34" charset="0"/>
              </a:rPr>
              <a:t>Every Production Environment comes with 3 sandboxes which all add up to the 80 GB of free space.</a:t>
            </a:r>
          </a:p>
          <a:p>
            <a:endParaRPr lang="en-US" sz="2000" dirty="0">
              <a:solidFill>
                <a:schemeClr val="bg1"/>
              </a:solidFill>
              <a:latin typeface="Segoe UI" panose="020B0502040204020203" pitchFamily="34" charset="0"/>
              <a:cs typeface="Segoe UI" panose="020B0502040204020203" pitchFamily="34" charset="0"/>
            </a:endParaRPr>
          </a:p>
          <a:p>
            <a:pPr marL="114300"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50% compression</a:t>
            </a:r>
          </a:p>
          <a:p>
            <a:pPr marL="114300"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Images are not included</a:t>
            </a:r>
          </a:p>
          <a:p>
            <a:pPr marL="0" indent="0">
              <a:buNone/>
            </a:pPr>
            <a:r>
              <a:rPr lang="en-US" sz="2000" dirty="0">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Learn more</a:t>
            </a:r>
            <a:endParaRPr lang="en-US" sz="2000" dirty="0">
              <a:solidFill>
                <a:srgbClr val="0070C0"/>
              </a:solidFill>
              <a:latin typeface="Segoe UI" panose="020B0502040204020203" pitchFamily="34" charset="0"/>
              <a:cs typeface="Segoe UI" panose="020B0502040204020203" pitchFamily="34" charset="0"/>
            </a:endParaRPr>
          </a:p>
          <a:p>
            <a:endParaRPr lang="en-US" dirty="0"/>
          </a:p>
          <a:p>
            <a:endParaRPr lang="en-US" dirty="0"/>
          </a:p>
        </p:txBody>
      </p:sp>
      <p:sp>
        <p:nvSpPr>
          <p:cNvPr id="8" name="Rectangle 7">
            <a:extLst>
              <a:ext uri="{FF2B5EF4-FFF2-40B4-BE49-F238E27FC236}">
                <a16:creationId xmlns:a16="http://schemas.microsoft.com/office/drawing/2014/main" id="{BE0C1D89-BEBE-4BCB-9768-255877AFE621}"/>
              </a:ext>
            </a:extLst>
          </p:cNvPr>
          <p:cNvSpPr/>
          <p:nvPr/>
        </p:nvSpPr>
        <p:spPr>
          <a:xfrm>
            <a:off x="4388876" y="4459276"/>
            <a:ext cx="2204450" cy="369332"/>
          </a:xfrm>
          <a:prstGeom prst="rect">
            <a:avLst/>
          </a:prstGeom>
        </p:spPr>
        <p:txBody>
          <a:bodyPr wrap="none">
            <a:spAutoFit/>
          </a:bodyPr>
          <a:lstStyle/>
          <a:p>
            <a:r>
              <a:rPr lang="en-US" dirty="0">
                <a:solidFill>
                  <a:schemeClr val="bg1"/>
                </a:solidFill>
                <a:latin typeface="Segoe UI" panose="020B0502040204020203" pitchFamily="34" charset="0"/>
                <a:cs typeface="Segoe UI" panose="020B0502040204020203" pitchFamily="34" charset="0"/>
              </a:rPr>
              <a:t>+ 3/2/1 GB per user</a:t>
            </a:r>
          </a:p>
        </p:txBody>
      </p:sp>
    </p:spTree>
    <p:extLst>
      <p:ext uri="{BB962C8B-B14F-4D97-AF65-F5344CB8AC3E}">
        <p14:creationId xmlns:p14="http://schemas.microsoft.com/office/powerpoint/2010/main" val="253279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C489-6219-05A6-C122-80FA600F2964}"/>
              </a:ext>
            </a:extLst>
          </p:cNvPr>
          <p:cNvSpPr>
            <a:spLocks noGrp="1"/>
          </p:cNvSpPr>
          <p:nvPr>
            <p:ph type="title"/>
          </p:nvPr>
        </p:nvSpPr>
        <p:spPr/>
        <p:txBody>
          <a:bodyPr>
            <a:normAutofit fontScale="90000"/>
          </a:bodyPr>
          <a:lstStyle/>
          <a:p>
            <a:r>
              <a:rPr lang="en-US" dirty="0"/>
              <a:t>What is your support concept?</a:t>
            </a:r>
            <a:endParaRPr lang="en-DE" dirty="0"/>
          </a:p>
        </p:txBody>
      </p:sp>
      <p:pic>
        <p:nvPicPr>
          <p:cNvPr id="6" name="Picture Placeholder 5">
            <a:hlinkClick r:id="rId3" action="ppaction://hlinkfile"/>
            <a:extLst>
              <a:ext uri="{FF2B5EF4-FFF2-40B4-BE49-F238E27FC236}">
                <a16:creationId xmlns:a16="http://schemas.microsoft.com/office/drawing/2014/main" id="{D578A3C9-E43B-4AAB-A341-9880B659D5B0}"/>
              </a:ext>
            </a:extLst>
          </p:cNvPr>
          <p:cNvPicPr>
            <a:picLocks noGrp="1" noChangeAspect="1"/>
          </p:cNvPicPr>
          <p:nvPr>
            <p:ph type="pic" sz="quarter" idx="4294967295"/>
          </p:nvPr>
        </p:nvPicPr>
        <p:blipFill>
          <a:blip r:embed="rId4"/>
          <a:srcRect t="6417" b="6417"/>
          <a:stretch>
            <a:fillRect/>
          </a:stretch>
        </p:blipFill>
        <p:spPr>
          <a:xfrm>
            <a:off x="0" y="1987550"/>
            <a:ext cx="5281613" cy="4603750"/>
          </a:xfrm>
          <a:prstGeom prst="rect">
            <a:avLst/>
          </a:prstGeom>
        </p:spPr>
      </p:pic>
      <p:sp>
        <p:nvSpPr>
          <p:cNvPr id="4" name="Text Placeholder 3">
            <a:extLst>
              <a:ext uri="{FF2B5EF4-FFF2-40B4-BE49-F238E27FC236}">
                <a16:creationId xmlns:a16="http://schemas.microsoft.com/office/drawing/2014/main" id="{E7ACCDF7-A59B-4CDB-B3F2-A6F0706C37C4}"/>
              </a:ext>
            </a:extLst>
          </p:cNvPr>
          <p:cNvSpPr>
            <a:spLocks noGrp="1"/>
          </p:cNvSpPr>
          <p:nvPr>
            <p:ph type="body" sz="quarter" idx="4294967295"/>
          </p:nvPr>
        </p:nvSpPr>
        <p:spPr>
          <a:xfrm>
            <a:off x="5644470" y="1305274"/>
            <a:ext cx="5894387" cy="5064125"/>
          </a:xfrm>
          <a:prstGeom prst="rect">
            <a:avLst/>
          </a:prstGeom>
        </p:spPr>
        <p:txBody>
          <a:bodyPr/>
          <a:lstStyle/>
          <a:p>
            <a:endParaRPr lang="en-US"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What is the customer ready to pay for?</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Per hour</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Monthly service fee</a:t>
            </a:r>
          </a:p>
          <a:p>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Hybrid - you need more time for support etc.</a:t>
            </a:r>
          </a:p>
          <a:p>
            <a:pPr marL="0" indent="0">
              <a:buNone/>
            </a:pPr>
            <a:r>
              <a:rPr lang="en-US" sz="2000" dirty="0">
                <a:solidFill>
                  <a:schemeClr val="bg1"/>
                </a:solidFill>
                <a:latin typeface="Segoe UI" panose="020B0502040204020203" pitchFamily="34" charset="0"/>
                <a:cs typeface="Segoe UI" panose="020B0502040204020203" pitchFamily="34" charset="0"/>
              </a:rPr>
              <a:t>Online – Hardware Station updates</a:t>
            </a:r>
          </a:p>
          <a:p>
            <a:endParaRPr lang="en-US" dirty="0"/>
          </a:p>
          <a:p>
            <a:endParaRPr lang="en-US" dirty="0"/>
          </a:p>
        </p:txBody>
      </p:sp>
    </p:spTree>
    <p:extLst>
      <p:ext uri="{BB962C8B-B14F-4D97-AF65-F5344CB8AC3E}">
        <p14:creationId xmlns:p14="http://schemas.microsoft.com/office/powerpoint/2010/main" val="1109055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A372-8C20-58A1-A823-D03E8EA9AE63}"/>
              </a:ext>
            </a:extLst>
          </p:cNvPr>
          <p:cNvSpPr>
            <a:spLocks noGrp="1"/>
          </p:cNvSpPr>
          <p:nvPr>
            <p:ph type="title"/>
          </p:nvPr>
        </p:nvSpPr>
        <p:spPr/>
        <p:txBody>
          <a:bodyPr>
            <a:normAutofit fontScale="90000"/>
          </a:bodyPr>
          <a:lstStyle/>
          <a:p>
            <a:r>
              <a:rPr lang="en-US" dirty="0"/>
              <a:t>Template database</a:t>
            </a:r>
            <a:endParaRPr lang="en-DE" dirty="0"/>
          </a:p>
        </p:txBody>
      </p:sp>
      <p:sp>
        <p:nvSpPr>
          <p:cNvPr id="20" name="Text Placeholder 19">
            <a:extLst>
              <a:ext uri="{FF2B5EF4-FFF2-40B4-BE49-F238E27FC236}">
                <a16:creationId xmlns:a16="http://schemas.microsoft.com/office/drawing/2014/main" id="{A2836B7C-4909-41DC-8612-54965D2C3FD7}"/>
              </a:ext>
            </a:extLst>
          </p:cNvPr>
          <p:cNvSpPr>
            <a:spLocks noGrp="1"/>
          </p:cNvSpPr>
          <p:nvPr>
            <p:ph type="body" sz="quarter" idx="4294967295"/>
          </p:nvPr>
        </p:nvSpPr>
        <p:spPr>
          <a:xfrm>
            <a:off x="453721" y="1030949"/>
            <a:ext cx="6734175" cy="4989512"/>
          </a:xfrm>
          <a:prstGeom prst="rect">
            <a:avLst/>
          </a:prstGeom>
        </p:spPr>
        <p:txBody>
          <a:bodyPr/>
          <a:lstStyle/>
          <a:p>
            <a:endParaRPr lang="en-US" sz="1800" dirty="0"/>
          </a:p>
          <a:p>
            <a:pPr marL="0" indent="0">
              <a:buNone/>
            </a:pPr>
            <a:r>
              <a:rPr lang="en-US" sz="1800" dirty="0">
                <a:solidFill>
                  <a:schemeClr val="bg1"/>
                </a:solidFill>
              </a:rPr>
              <a:t>Template database contains standard components </a:t>
            </a:r>
          </a:p>
          <a:p>
            <a:pPr marL="0" indent="0">
              <a:buNone/>
            </a:pPr>
            <a:r>
              <a:rPr lang="en-US" sz="1800" dirty="0">
                <a:solidFill>
                  <a:schemeClr val="bg1"/>
                </a:solidFill>
              </a:rPr>
              <a:t>Creating a customer database from a template:</a:t>
            </a:r>
          </a:p>
          <a:p>
            <a:pPr marL="57150" indent="-285750">
              <a:buFont typeface="Arial" panose="020B0604020202020204" pitchFamily="34" charset="0"/>
              <a:buChar char="•"/>
            </a:pPr>
            <a:r>
              <a:rPr lang="en-US" sz="1800" dirty="0">
                <a:solidFill>
                  <a:schemeClr val="bg1"/>
                </a:solidFill>
              </a:rPr>
              <a:t>Reduces the time for data setup</a:t>
            </a:r>
          </a:p>
          <a:p>
            <a:pPr marL="57150" indent="-285750">
              <a:buFont typeface="Arial" panose="020B0604020202020204" pitchFamily="34" charset="0"/>
              <a:buChar char="•"/>
            </a:pPr>
            <a:r>
              <a:rPr lang="en-US" sz="1800" dirty="0">
                <a:solidFill>
                  <a:schemeClr val="bg1"/>
                </a:solidFill>
              </a:rPr>
              <a:t>Ensures that databases are created consistently</a:t>
            </a:r>
          </a:p>
          <a:p>
            <a:pPr indent="0"/>
            <a:endParaRPr lang="en-US" sz="1800" dirty="0">
              <a:solidFill>
                <a:schemeClr val="bg1"/>
              </a:solidFill>
            </a:endParaRPr>
          </a:p>
          <a:p>
            <a:pPr marL="0" indent="0">
              <a:buNone/>
            </a:pPr>
            <a:r>
              <a:rPr lang="en-US" sz="1800" dirty="0">
                <a:solidFill>
                  <a:schemeClr val="bg1"/>
                </a:solidFill>
              </a:rPr>
              <a:t>Start with on-premise database and create a new company </a:t>
            </a:r>
          </a:p>
          <a:p>
            <a:pPr marL="0" indent="0">
              <a:buNone/>
            </a:pPr>
            <a:r>
              <a:rPr lang="en-US" sz="1800" dirty="0">
                <a:solidFill>
                  <a:schemeClr val="bg1"/>
                </a:solidFill>
              </a:rPr>
              <a:t>Basic Setup needed for running HO, Store and POS</a:t>
            </a:r>
          </a:p>
          <a:p>
            <a:pPr marL="457200" lvl="1" indent="0">
              <a:buNone/>
            </a:pPr>
            <a:r>
              <a:rPr lang="en-US" sz="1800" dirty="0">
                <a:solidFill>
                  <a:schemeClr val="bg1"/>
                </a:solidFill>
              </a:rPr>
              <a:t>Run Retail Setup -&gt; Insert default data</a:t>
            </a:r>
          </a:p>
          <a:p>
            <a:pPr marL="457200" lvl="1" indent="0">
              <a:buNone/>
            </a:pPr>
            <a:r>
              <a:rPr lang="en-US" sz="1800" dirty="0">
                <a:solidFill>
                  <a:schemeClr val="bg1"/>
                </a:solidFill>
              </a:rPr>
              <a:t>Use Import/Export Worksheet to get POS setup data</a:t>
            </a:r>
          </a:p>
          <a:p>
            <a:pPr marL="0" indent="0">
              <a:buNone/>
            </a:pPr>
            <a:r>
              <a:rPr lang="en-US" sz="1800" dirty="0">
                <a:solidFill>
                  <a:schemeClr val="bg1"/>
                </a:solidFill>
              </a:rPr>
              <a:t>How to setup </a:t>
            </a:r>
            <a:r>
              <a:rPr lang="en-US" sz="1800" dirty="0">
                <a:solidFill>
                  <a:srgbClr val="0070C0"/>
                </a:solidFill>
                <a:hlinkClick r:id="rId3">
                  <a:extLst>
                    <a:ext uri="{A12FA001-AC4F-418D-AE19-62706E023703}">
                      <ahyp:hlinkClr xmlns:ahyp="http://schemas.microsoft.com/office/drawing/2018/hyperlinkcolor" val="tx"/>
                    </a:ext>
                  </a:extLst>
                </a:hlinkClick>
              </a:rPr>
              <a:t>Template Database</a:t>
            </a:r>
            <a:endParaRPr lang="en-US" sz="1800" dirty="0">
              <a:solidFill>
                <a:srgbClr val="0070C0"/>
              </a:solidFill>
            </a:endParaRPr>
          </a:p>
          <a:p>
            <a:endParaRPr lang="en-US" sz="1800" dirty="0"/>
          </a:p>
        </p:txBody>
      </p:sp>
      <p:pic>
        <p:nvPicPr>
          <p:cNvPr id="1026" name="Picture 2" descr="Image result for page">
            <a:extLst>
              <a:ext uri="{FF2B5EF4-FFF2-40B4-BE49-F238E27FC236}">
                <a16:creationId xmlns:a16="http://schemas.microsoft.com/office/drawing/2014/main" id="{209562AD-B8F8-484F-B35A-DDFBA6D37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713" y="1207120"/>
            <a:ext cx="3468101" cy="4712494"/>
          </a:xfrm>
          <a:prstGeom prst="rect">
            <a:avLst/>
          </a:prstGeom>
          <a:noFill/>
          <a:effectLst>
            <a:outerShdw blurRad="508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6324C44-556A-423E-AA13-1EC40C0176AC}"/>
              </a:ext>
            </a:extLst>
          </p:cNvPr>
          <p:cNvSpPr/>
          <p:nvPr/>
        </p:nvSpPr>
        <p:spPr>
          <a:xfrm>
            <a:off x="8755838" y="1148833"/>
            <a:ext cx="1388522" cy="369332"/>
          </a:xfrm>
          <a:prstGeom prst="rect">
            <a:avLst/>
          </a:prstGeom>
        </p:spPr>
        <p:txBody>
          <a:bodyPr wrap="none">
            <a:spAutoFit/>
          </a:bodyPr>
          <a:lstStyle/>
          <a:p>
            <a:r>
              <a:rPr lang="en-US" dirty="0">
                <a:latin typeface="Bradley Hand ITC" panose="03070402050302030203" pitchFamily="66" charset="0"/>
              </a:rPr>
              <a:t>GL/Account</a:t>
            </a:r>
          </a:p>
        </p:txBody>
      </p:sp>
      <p:sp>
        <p:nvSpPr>
          <p:cNvPr id="6" name="Rectangle 5">
            <a:extLst>
              <a:ext uri="{FF2B5EF4-FFF2-40B4-BE49-F238E27FC236}">
                <a16:creationId xmlns:a16="http://schemas.microsoft.com/office/drawing/2014/main" id="{28C5AB7F-2DD0-4D6C-97C1-F689F8DE28EC}"/>
              </a:ext>
            </a:extLst>
          </p:cNvPr>
          <p:cNvSpPr/>
          <p:nvPr/>
        </p:nvSpPr>
        <p:spPr>
          <a:xfrm>
            <a:off x="8840458" y="1775101"/>
            <a:ext cx="1678665" cy="369332"/>
          </a:xfrm>
          <a:prstGeom prst="rect">
            <a:avLst/>
          </a:prstGeom>
        </p:spPr>
        <p:txBody>
          <a:bodyPr wrap="none">
            <a:spAutoFit/>
          </a:bodyPr>
          <a:lstStyle/>
          <a:p>
            <a:r>
              <a:rPr lang="en-US" dirty="0">
                <a:latin typeface="Bradley Hand ITC" panose="03070402050302030203" pitchFamily="66" charset="0"/>
              </a:rPr>
              <a:t>Posting Groups</a:t>
            </a:r>
          </a:p>
        </p:txBody>
      </p:sp>
      <p:sp>
        <p:nvSpPr>
          <p:cNvPr id="7" name="Rectangle 6">
            <a:extLst>
              <a:ext uri="{FF2B5EF4-FFF2-40B4-BE49-F238E27FC236}">
                <a16:creationId xmlns:a16="http://schemas.microsoft.com/office/drawing/2014/main" id="{F763F2AE-66C0-4427-A172-F8A2A35FFAD3}"/>
              </a:ext>
            </a:extLst>
          </p:cNvPr>
          <p:cNvSpPr/>
          <p:nvPr/>
        </p:nvSpPr>
        <p:spPr>
          <a:xfrm>
            <a:off x="8765015" y="2069066"/>
            <a:ext cx="2271776" cy="369332"/>
          </a:xfrm>
          <a:prstGeom prst="rect">
            <a:avLst/>
          </a:prstGeom>
        </p:spPr>
        <p:txBody>
          <a:bodyPr wrap="none">
            <a:spAutoFit/>
          </a:bodyPr>
          <a:lstStyle/>
          <a:p>
            <a:r>
              <a:rPr lang="en-US" dirty="0">
                <a:latin typeface="Bradley Hand ITC" panose="03070402050302030203" pitchFamily="66" charset="0"/>
              </a:rPr>
              <a:t>General Ledger Setup</a:t>
            </a:r>
          </a:p>
        </p:txBody>
      </p:sp>
      <p:sp>
        <p:nvSpPr>
          <p:cNvPr id="8" name="Rectangle 7">
            <a:extLst>
              <a:ext uri="{FF2B5EF4-FFF2-40B4-BE49-F238E27FC236}">
                <a16:creationId xmlns:a16="http://schemas.microsoft.com/office/drawing/2014/main" id="{115EB84B-D8FE-4A65-B8D8-DAF618BAF1C6}"/>
              </a:ext>
            </a:extLst>
          </p:cNvPr>
          <p:cNvSpPr/>
          <p:nvPr/>
        </p:nvSpPr>
        <p:spPr>
          <a:xfrm>
            <a:off x="8809809" y="2274926"/>
            <a:ext cx="1745991" cy="369332"/>
          </a:xfrm>
          <a:prstGeom prst="rect">
            <a:avLst/>
          </a:prstGeom>
        </p:spPr>
        <p:txBody>
          <a:bodyPr wrap="none">
            <a:spAutoFit/>
          </a:bodyPr>
          <a:lstStyle/>
          <a:p>
            <a:r>
              <a:rPr lang="en-US" dirty="0">
                <a:latin typeface="Bradley Hand ITC" panose="03070402050302030203" pitchFamily="66" charset="0"/>
              </a:rPr>
              <a:t>Unit of Measure</a:t>
            </a:r>
          </a:p>
        </p:txBody>
      </p:sp>
      <p:sp>
        <p:nvSpPr>
          <p:cNvPr id="10" name="Rectangle 9">
            <a:extLst>
              <a:ext uri="{FF2B5EF4-FFF2-40B4-BE49-F238E27FC236}">
                <a16:creationId xmlns:a16="http://schemas.microsoft.com/office/drawing/2014/main" id="{C318F763-9FD4-4AAC-9073-0B527598ED49}"/>
              </a:ext>
            </a:extLst>
          </p:cNvPr>
          <p:cNvSpPr/>
          <p:nvPr/>
        </p:nvSpPr>
        <p:spPr>
          <a:xfrm>
            <a:off x="8811783" y="2547697"/>
            <a:ext cx="1346844" cy="369332"/>
          </a:xfrm>
          <a:prstGeom prst="rect">
            <a:avLst/>
          </a:prstGeom>
        </p:spPr>
        <p:txBody>
          <a:bodyPr wrap="none">
            <a:spAutoFit/>
          </a:bodyPr>
          <a:lstStyle/>
          <a:p>
            <a:r>
              <a:rPr lang="en-US" dirty="0">
                <a:latin typeface="Bradley Hand ITC" panose="03070402050302030203" pitchFamily="66" charset="0"/>
              </a:rPr>
              <a:t>Source Code</a:t>
            </a:r>
          </a:p>
        </p:txBody>
      </p:sp>
      <p:sp>
        <p:nvSpPr>
          <p:cNvPr id="11" name="Rectangle 10">
            <a:extLst>
              <a:ext uri="{FF2B5EF4-FFF2-40B4-BE49-F238E27FC236}">
                <a16:creationId xmlns:a16="http://schemas.microsoft.com/office/drawing/2014/main" id="{875900FA-8B3F-49AA-9585-A6BCF879E2C0}"/>
              </a:ext>
            </a:extLst>
          </p:cNvPr>
          <p:cNvSpPr/>
          <p:nvPr/>
        </p:nvSpPr>
        <p:spPr>
          <a:xfrm>
            <a:off x="8840458" y="2788798"/>
            <a:ext cx="1396536" cy="369332"/>
          </a:xfrm>
          <a:prstGeom prst="rect">
            <a:avLst/>
          </a:prstGeom>
        </p:spPr>
        <p:txBody>
          <a:bodyPr wrap="none">
            <a:spAutoFit/>
          </a:bodyPr>
          <a:lstStyle/>
          <a:p>
            <a:r>
              <a:rPr lang="en-US" dirty="0">
                <a:latin typeface="Bradley Hand ITC" panose="03070402050302030203" pitchFamily="66" charset="0"/>
              </a:rPr>
              <a:t>Reason Code</a:t>
            </a:r>
          </a:p>
        </p:txBody>
      </p:sp>
      <p:sp>
        <p:nvSpPr>
          <p:cNvPr id="12" name="Rectangle 11">
            <a:extLst>
              <a:ext uri="{FF2B5EF4-FFF2-40B4-BE49-F238E27FC236}">
                <a16:creationId xmlns:a16="http://schemas.microsoft.com/office/drawing/2014/main" id="{ACCE4F55-ED02-45EA-8115-390B3DA552CD}"/>
              </a:ext>
            </a:extLst>
          </p:cNvPr>
          <p:cNvSpPr/>
          <p:nvPr/>
        </p:nvSpPr>
        <p:spPr>
          <a:xfrm>
            <a:off x="8785241" y="3026328"/>
            <a:ext cx="1838965" cy="369332"/>
          </a:xfrm>
          <a:prstGeom prst="rect">
            <a:avLst/>
          </a:prstGeom>
        </p:spPr>
        <p:txBody>
          <a:bodyPr wrap="none">
            <a:spAutoFit/>
          </a:bodyPr>
          <a:lstStyle/>
          <a:p>
            <a:r>
              <a:rPr lang="en-US" dirty="0">
                <a:latin typeface="Bradley Hand ITC" panose="03070402050302030203" pitchFamily="66" charset="0"/>
              </a:rPr>
              <a:t>Payment Method</a:t>
            </a:r>
          </a:p>
        </p:txBody>
      </p:sp>
      <p:sp>
        <p:nvSpPr>
          <p:cNvPr id="13" name="Rectangle 12">
            <a:extLst>
              <a:ext uri="{FF2B5EF4-FFF2-40B4-BE49-F238E27FC236}">
                <a16:creationId xmlns:a16="http://schemas.microsoft.com/office/drawing/2014/main" id="{BDA09FF3-9941-41ED-88E4-859595293DD4}"/>
              </a:ext>
            </a:extLst>
          </p:cNvPr>
          <p:cNvSpPr/>
          <p:nvPr/>
        </p:nvSpPr>
        <p:spPr>
          <a:xfrm>
            <a:off x="8786192" y="3277675"/>
            <a:ext cx="1104790" cy="369332"/>
          </a:xfrm>
          <a:prstGeom prst="rect">
            <a:avLst/>
          </a:prstGeom>
        </p:spPr>
        <p:txBody>
          <a:bodyPr wrap="none">
            <a:spAutoFit/>
          </a:bodyPr>
          <a:lstStyle/>
          <a:p>
            <a:r>
              <a:rPr lang="en-US" dirty="0">
                <a:latin typeface="Bradley Hand ITC" panose="03070402050302030203" pitchFamily="66" charset="0"/>
              </a:rPr>
              <a:t>No Series</a:t>
            </a:r>
          </a:p>
        </p:txBody>
      </p:sp>
      <p:sp>
        <p:nvSpPr>
          <p:cNvPr id="14" name="Rectangle 13">
            <a:extLst>
              <a:ext uri="{FF2B5EF4-FFF2-40B4-BE49-F238E27FC236}">
                <a16:creationId xmlns:a16="http://schemas.microsoft.com/office/drawing/2014/main" id="{EFD7212C-F5F8-4986-A8F1-91141740879A}"/>
              </a:ext>
            </a:extLst>
          </p:cNvPr>
          <p:cNvSpPr/>
          <p:nvPr/>
        </p:nvSpPr>
        <p:spPr>
          <a:xfrm>
            <a:off x="8811783" y="3474544"/>
            <a:ext cx="1398140" cy="369332"/>
          </a:xfrm>
          <a:prstGeom prst="rect">
            <a:avLst/>
          </a:prstGeom>
        </p:spPr>
        <p:txBody>
          <a:bodyPr wrap="none">
            <a:spAutoFit/>
          </a:bodyPr>
          <a:lstStyle/>
          <a:p>
            <a:r>
              <a:rPr lang="en-US" dirty="0">
                <a:latin typeface="Bradley Hand ITC" panose="03070402050302030203" pitchFamily="66" charset="0"/>
              </a:rPr>
              <a:t>Retail Setup</a:t>
            </a:r>
          </a:p>
        </p:txBody>
      </p:sp>
      <p:sp>
        <p:nvSpPr>
          <p:cNvPr id="15" name="Rectangle 14">
            <a:extLst>
              <a:ext uri="{FF2B5EF4-FFF2-40B4-BE49-F238E27FC236}">
                <a16:creationId xmlns:a16="http://schemas.microsoft.com/office/drawing/2014/main" id="{B0A44588-26EB-4D68-BDE3-F3DFE2219C87}"/>
              </a:ext>
            </a:extLst>
          </p:cNvPr>
          <p:cNvSpPr/>
          <p:nvPr/>
        </p:nvSpPr>
        <p:spPr>
          <a:xfrm>
            <a:off x="8840458" y="3708941"/>
            <a:ext cx="696024" cy="369332"/>
          </a:xfrm>
          <a:prstGeom prst="rect">
            <a:avLst/>
          </a:prstGeom>
        </p:spPr>
        <p:txBody>
          <a:bodyPr wrap="none">
            <a:spAutoFit/>
          </a:bodyPr>
          <a:lstStyle/>
          <a:p>
            <a:r>
              <a:rPr lang="en-US" dirty="0">
                <a:latin typeface="Bradley Hand ITC" panose="03070402050302030203" pitchFamily="66" charset="0"/>
              </a:rPr>
              <a:t>Store</a:t>
            </a:r>
          </a:p>
        </p:txBody>
      </p:sp>
      <p:sp>
        <p:nvSpPr>
          <p:cNvPr id="16" name="Rectangle 15">
            <a:extLst>
              <a:ext uri="{FF2B5EF4-FFF2-40B4-BE49-F238E27FC236}">
                <a16:creationId xmlns:a16="http://schemas.microsoft.com/office/drawing/2014/main" id="{52D047A3-4D93-4F84-BFD7-B9F5866DF4E0}"/>
              </a:ext>
            </a:extLst>
          </p:cNvPr>
          <p:cNvSpPr/>
          <p:nvPr/>
        </p:nvSpPr>
        <p:spPr>
          <a:xfrm>
            <a:off x="8811783" y="3983590"/>
            <a:ext cx="638316" cy="369332"/>
          </a:xfrm>
          <a:prstGeom prst="rect">
            <a:avLst/>
          </a:prstGeom>
        </p:spPr>
        <p:txBody>
          <a:bodyPr wrap="none">
            <a:spAutoFit/>
          </a:bodyPr>
          <a:lstStyle/>
          <a:p>
            <a:r>
              <a:rPr lang="en-US" dirty="0">
                <a:latin typeface="Bradley Hand ITC" panose="03070402050302030203" pitchFamily="66" charset="0"/>
              </a:rPr>
              <a:t>POS</a:t>
            </a:r>
          </a:p>
        </p:txBody>
      </p:sp>
      <p:sp>
        <p:nvSpPr>
          <p:cNvPr id="17" name="Rectangle 16">
            <a:extLst>
              <a:ext uri="{FF2B5EF4-FFF2-40B4-BE49-F238E27FC236}">
                <a16:creationId xmlns:a16="http://schemas.microsoft.com/office/drawing/2014/main" id="{2C29546F-2442-4A81-807C-801F4FB65B0B}"/>
              </a:ext>
            </a:extLst>
          </p:cNvPr>
          <p:cNvSpPr/>
          <p:nvPr/>
        </p:nvSpPr>
        <p:spPr>
          <a:xfrm>
            <a:off x="8867238" y="4222746"/>
            <a:ext cx="1375698" cy="369332"/>
          </a:xfrm>
          <a:prstGeom prst="rect">
            <a:avLst/>
          </a:prstGeom>
        </p:spPr>
        <p:txBody>
          <a:bodyPr wrap="none">
            <a:spAutoFit/>
          </a:bodyPr>
          <a:lstStyle/>
          <a:p>
            <a:r>
              <a:rPr lang="en-US" dirty="0">
                <a:latin typeface="Bradley Hand ITC" panose="03070402050302030203" pitchFamily="66" charset="0"/>
              </a:rPr>
              <a:t>Tender Type</a:t>
            </a:r>
          </a:p>
        </p:txBody>
      </p:sp>
      <p:sp>
        <p:nvSpPr>
          <p:cNvPr id="18" name="Rectangle 17">
            <a:extLst>
              <a:ext uri="{FF2B5EF4-FFF2-40B4-BE49-F238E27FC236}">
                <a16:creationId xmlns:a16="http://schemas.microsoft.com/office/drawing/2014/main" id="{3D85433E-EC78-4337-A15F-32493EE86C79}"/>
              </a:ext>
            </a:extLst>
          </p:cNvPr>
          <p:cNvSpPr/>
          <p:nvPr/>
        </p:nvSpPr>
        <p:spPr>
          <a:xfrm>
            <a:off x="8840458" y="4486296"/>
            <a:ext cx="1864613" cy="369332"/>
          </a:xfrm>
          <a:prstGeom prst="rect">
            <a:avLst/>
          </a:prstGeom>
        </p:spPr>
        <p:txBody>
          <a:bodyPr wrap="none">
            <a:spAutoFit/>
          </a:bodyPr>
          <a:lstStyle/>
          <a:p>
            <a:r>
              <a:rPr lang="en-US" dirty="0">
                <a:latin typeface="Bradley Hand ITC" panose="03070402050302030203" pitchFamily="66" charset="0"/>
              </a:rPr>
              <a:t>Staff Permission</a:t>
            </a:r>
          </a:p>
        </p:txBody>
      </p:sp>
      <p:sp>
        <p:nvSpPr>
          <p:cNvPr id="19" name="Rectangle 18">
            <a:extLst>
              <a:ext uri="{FF2B5EF4-FFF2-40B4-BE49-F238E27FC236}">
                <a16:creationId xmlns:a16="http://schemas.microsoft.com/office/drawing/2014/main" id="{D6915A2E-8783-4DD9-B58E-47AE089E75B2}"/>
              </a:ext>
            </a:extLst>
          </p:cNvPr>
          <p:cNvSpPr/>
          <p:nvPr/>
        </p:nvSpPr>
        <p:spPr>
          <a:xfrm>
            <a:off x="8867238" y="4685271"/>
            <a:ext cx="1263487" cy="369332"/>
          </a:xfrm>
          <a:prstGeom prst="rect">
            <a:avLst/>
          </a:prstGeom>
        </p:spPr>
        <p:txBody>
          <a:bodyPr wrap="none">
            <a:spAutoFit/>
          </a:bodyPr>
          <a:lstStyle/>
          <a:p>
            <a:r>
              <a:rPr lang="en-US" dirty="0">
                <a:latin typeface="Bradley Hand ITC" panose="03070402050302030203" pitchFamily="66" charset="0"/>
              </a:rPr>
              <a:t>POS Setup</a:t>
            </a:r>
          </a:p>
        </p:txBody>
      </p:sp>
      <p:pic>
        <p:nvPicPr>
          <p:cNvPr id="9" name="Picture 8">
            <a:extLst>
              <a:ext uri="{FF2B5EF4-FFF2-40B4-BE49-F238E27FC236}">
                <a16:creationId xmlns:a16="http://schemas.microsoft.com/office/drawing/2014/main" id="{87ED1CBB-850E-4769-8532-05E25088794C}"/>
              </a:ext>
            </a:extLst>
          </p:cNvPr>
          <p:cNvPicPr>
            <a:picLocks noChangeAspect="1"/>
          </p:cNvPicPr>
          <p:nvPr/>
        </p:nvPicPr>
        <p:blipFill>
          <a:blip r:embed="rId5"/>
          <a:stretch>
            <a:fillRect/>
          </a:stretch>
        </p:blipFill>
        <p:spPr>
          <a:xfrm>
            <a:off x="8187371" y="1560687"/>
            <a:ext cx="438150" cy="198086"/>
          </a:xfrm>
          <a:prstGeom prst="rect">
            <a:avLst/>
          </a:prstGeom>
        </p:spPr>
      </p:pic>
      <p:pic>
        <p:nvPicPr>
          <p:cNvPr id="21" name="Picture 20">
            <a:extLst>
              <a:ext uri="{FF2B5EF4-FFF2-40B4-BE49-F238E27FC236}">
                <a16:creationId xmlns:a16="http://schemas.microsoft.com/office/drawing/2014/main" id="{694D666A-58C9-4226-A5CE-F39AB589F66A}"/>
              </a:ext>
            </a:extLst>
          </p:cNvPr>
          <p:cNvPicPr>
            <a:picLocks noChangeAspect="1"/>
          </p:cNvPicPr>
          <p:nvPr/>
        </p:nvPicPr>
        <p:blipFill>
          <a:blip r:embed="rId5"/>
          <a:stretch>
            <a:fillRect/>
          </a:stretch>
        </p:blipFill>
        <p:spPr>
          <a:xfrm>
            <a:off x="8201065" y="1844396"/>
            <a:ext cx="438150" cy="198086"/>
          </a:xfrm>
          <a:prstGeom prst="rect">
            <a:avLst/>
          </a:prstGeom>
        </p:spPr>
      </p:pic>
      <p:pic>
        <p:nvPicPr>
          <p:cNvPr id="22" name="Picture 21">
            <a:extLst>
              <a:ext uri="{FF2B5EF4-FFF2-40B4-BE49-F238E27FC236}">
                <a16:creationId xmlns:a16="http://schemas.microsoft.com/office/drawing/2014/main" id="{3097492D-F818-42AC-8FE4-1BA17657630B}"/>
              </a:ext>
            </a:extLst>
          </p:cNvPr>
          <p:cNvPicPr>
            <a:picLocks noChangeAspect="1"/>
          </p:cNvPicPr>
          <p:nvPr/>
        </p:nvPicPr>
        <p:blipFill>
          <a:blip r:embed="rId5"/>
          <a:stretch>
            <a:fillRect/>
          </a:stretch>
        </p:blipFill>
        <p:spPr>
          <a:xfrm>
            <a:off x="8185830" y="2120841"/>
            <a:ext cx="438150" cy="198086"/>
          </a:xfrm>
          <a:prstGeom prst="rect">
            <a:avLst/>
          </a:prstGeom>
        </p:spPr>
      </p:pic>
      <p:pic>
        <p:nvPicPr>
          <p:cNvPr id="23" name="Picture 22">
            <a:extLst>
              <a:ext uri="{FF2B5EF4-FFF2-40B4-BE49-F238E27FC236}">
                <a16:creationId xmlns:a16="http://schemas.microsoft.com/office/drawing/2014/main" id="{FBA96ACC-53DA-40CC-B833-420F6899D157}"/>
              </a:ext>
            </a:extLst>
          </p:cNvPr>
          <p:cNvPicPr>
            <a:picLocks noChangeAspect="1"/>
          </p:cNvPicPr>
          <p:nvPr/>
        </p:nvPicPr>
        <p:blipFill>
          <a:blip r:embed="rId5"/>
          <a:stretch>
            <a:fillRect/>
          </a:stretch>
        </p:blipFill>
        <p:spPr>
          <a:xfrm>
            <a:off x="8193832" y="2360549"/>
            <a:ext cx="438150" cy="198086"/>
          </a:xfrm>
          <a:prstGeom prst="rect">
            <a:avLst/>
          </a:prstGeom>
        </p:spPr>
      </p:pic>
      <p:pic>
        <p:nvPicPr>
          <p:cNvPr id="24" name="Picture 23">
            <a:extLst>
              <a:ext uri="{FF2B5EF4-FFF2-40B4-BE49-F238E27FC236}">
                <a16:creationId xmlns:a16="http://schemas.microsoft.com/office/drawing/2014/main" id="{753D5F70-5A7D-41D6-BA8B-5703C54C9544}"/>
              </a:ext>
            </a:extLst>
          </p:cNvPr>
          <p:cNvPicPr>
            <a:picLocks noChangeAspect="1"/>
          </p:cNvPicPr>
          <p:nvPr/>
        </p:nvPicPr>
        <p:blipFill>
          <a:blip r:embed="rId5"/>
          <a:stretch>
            <a:fillRect/>
          </a:stretch>
        </p:blipFill>
        <p:spPr>
          <a:xfrm>
            <a:off x="8189668" y="2582285"/>
            <a:ext cx="438150" cy="198086"/>
          </a:xfrm>
          <a:prstGeom prst="rect">
            <a:avLst/>
          </a:prstGeom>
        </p:spPr>
      </p:pic>
      <p:pic>
        <p:nvPicPr>
          <p:cNvPr id="25" name="Picture 24">
            <a:extLst>
              <a:ext uri="{FF2B5EF4-FFF2-40B4-BE49-F238E27FC236}">
                <a16:creationId xmlns:a16="http://schemas.microsoft.com/office/drawing/2014/main" id="{1266619D-49A4-4F1E-B1FB-EF3C3A52714D}"/>
              </a:ext>
            </a:extLst>
          </p:cNvPr>
          <p:cNvPicPr>
            <a:picLocks noChangeAspect="1"/>
          </p:cNvPicPr>
          <p:nvPr/>
        </p:nvPicPr>
        <p:blipFill>
          <a:blip r:embed="rId5"/>
          <a:stretch>
            <a:fillRect/>
          </a:stretch>
        </p:blipFill>
        <p:spPr>
          <a:xfrm>
            <a:off x="8189668" y="2826833"/>
            <a:ext cx="438150" cy="198086"/>
          </a:xfrm>
          <a:prstGeom prst="rect">
            <a:avLst/>
          </a:prstGeom>
        </p:spPr>
      </p:pic>
      <p:pic>
        <p:nvPicPr>
          <p:cNvPr id="26" name="Picture 25">
            <a:extLst>
              <a:ext uri="{FF2B5EF4-FFF2-40B4-BE49-F238E27FC236}">
                <a16:creationId xmlns:a16="http://schemas.microsoft.com/office/drawing/2014/main" id="{DAF96BD4-612B-4553-B1DE-398D167FEEF0}"/>
              </a:ext>
            </a:extLst>
          </p:cNvPr>
          <p:cNvPicPr>
            <a:picLocks noChangeAspect="1"/>
          </p:cNvPicPr>
          <p:nvPr/>
        </p:nvPicPr>
        <p:blipFill>
          <a:blip r:embed="rId5"/>
          <a:stretch>
            <a:fillRect/>
          </a:stretch>
        </p:blipFill>
        <p:spPr>
          <a:xfrm>
            <a:off x="8242052" y="3063305"/>
            <a:ext cx="438150" cy="198086"/>
          </a:xfrm>
          <a:prstGeom prst="rect">
            <a:avLst/>
          </a:prstGeom>
        </p:spPr>
      </p:pic>
      <p:pic>
        <p:nvPicPr>
          <p:cNvPr id="27" name="Picture 26">
            <a:extLst>
              <a:ext uri="{FF2B5EF4-FFF2-40B4-BE49-F238E27FC236}">
                <a16:creationId xmlns:a16="http://schemas.microsoft.com/office/drawing/2014/main" id="{2ACFDB42-168C-46E2-A758-2590040398DC}"/>
              </a:ext>
            </a:extLst>
          </p:cNvPr>
          <p:cNvPicPr>
            <a:picLocks noChangeAspect="1"/>
          </p:cNvPicPr>
          <p:nvPr/>
        </p:nvPicPr>
        <p:blipFill>
          <a:blip r:embed="rId5"/>
          <a:stretch>
            <a:fillRect/>
          </a:stretch>
        </p:blipFill>
        <p:spPr>
          <a:xfrm>
            <a:off x="8256340" y="3327619"/>
            <a:ext cx="438150" cy="198086"/>
          </a:xfrm>
          <a:prstGeom prst="rect">
            <a:avLst/>
          </a:prstGeom>
        </p:spPr>
      </p:pic>
      <p:pic>
        <p:nvPicPr>
          <p:cNvPr id="28" name="Picture 27">
            <a:extLst>
              <a:ext uri="{FF2B5EF4-FFF2-40B4-BE49-F238E27FC236}">
                <a16:creationId xmlns:a16="http://schemas.microsoft.com/office/drawing/2014/main" id="{5E02E16D-EF37-4FAD-8BBB-397E718C7B91}"/>
              </a:ext>
            </a:extLst>
          </p:cNvPr>
          <p:cNvPicPr>
            <a:picLocks noChangeAspect="1"/>
          </p:cNvPicPr>
          <p:nvPr/>
        </p:nvPicPr>
        <p:blipFill>
          <a:blip r:embed="rId5"/>
          <a:stretch>
            <a:fillRect/>
          </a:stretch>
        </p:blipFill>
        <p:spPr>
          <a:xfrm>
            <a:off x="8256340" y="3563367"/>
            <a:ext cx="438150" cy="198086"/>
          </a:xfrm>
          <a:prstGeom prst="rect">
            <a:avLst/>
          </a:prstGeom>
        </p:spPr>
      </p:pic>
      <p:pic>
        <p:nvPicPr>
          <p:cNvPr id="29" name="Picture 28">
            <a:extLst>
              <a:ext uri="{FF2B5EF4-FFF2-40B4-BE49-F238E27FC236}">
                <a16:creationId xmlns:a16="http://schemas.microsoft.com/office/drawing/2014/main" id="{B59F39AC-A36F-47FF-A934-AC5EF65E1642}"/>
              </a:ext>
            </a:extLst>
          </p:cNvPr>
          <p:cNvPicPr>
            <a:picLocks noChangeAspect="1"/>
          </p:cNvPicPr>
          <p:nvPr/>
        </p:nvPicPr>
        <p:blipFill>
          <a:blip r:embed="rId5"/>
          <a:stretch>
            <a:fillRect/>
          </a:stretch>
        </p:blipFill>
        <p:spPr>
          <a:xfrm>
            <a:off x="8242052" y="3806253"/>
            <a:ext cx="438150" cy="198086"/>
          </a:xfrm>
          <a:prstGeom prst="rect">
            <a:avLst/>
          </a:prstGeom>
        </p:spPr>
      </p:pic>
      <p:pic>
        <p:nvPicPr>
          <p:cNvPr id="30" name="Picture 29">
            <a:extLst>
              <a:ext uri="{FF2B5EF4-FFF2-40B4-BE49-F238E27FC236}">
                <a16:creationId xmlns:a16="http://schemas.microsoft.com/office/drawing/2014/main" id="{446AABBA-E191-42B6-B722-02E1F1799257}"/>
              </a:ext>
            </a:extLst>
          </p:cNvPr>
          <p:cNvPicPr>
            <a:picLocks noChangeAspect="1"/>
          </p:cNvPicPr>
          <p:nvPr/>
        </p:nvPicPr>
        <p:blipFill>
          <a:blip r:embed="rId5"/>
          <a:stretch>
            <a:fillRect/>
          </a:stretch>
        </p:blipFill>
        <p:spPr>
          <a:xfrm>
            <a:off x="8301581" y="4044381"/>
            <a:ext cx="438150" cy="198086"/>
          </a:xfrm>
          <a:prstGeom prst="rect">
            <a:avLst/>
          </a:prstGeom>
        </p:spPr>
      </p:pic>
      <p:pic>
        <p:nvPicPr>
          <p:cNvPr id="31" name="Picture 30">
            <a:extLst>
              <a:ext uri="{FF2B5EF4-FFF2-40B4-BE49-F238E27FC236}">
                <a16:creationId xmlns:a16="http://schemas.microsoft.com/office/drawing/2014/main" id="{0F53F81B-6C9F-44F0-814A-A7A862275251}"/>
              </a:ext>
            </a:extLst>
          </p:cNvPr>
          <p:cNvPicPr>
            <a:picLocks noChangeAspect="1"/>
          </p:cNvPicPr>
          <p:nvPr/>
        </p:nvPicPr>
        <p:blipFill>
          <a:blip r:embed="rId5"/>
          <a:stretch>
            <a:fillRect/>
          </a:stretch>
        </p:blipFill>
        <p:spPr>
          <a:xfrm>
            <a:off x="8289672" y="4296795"/>
            <a:ext cx="438150" cy="198086"/>
          </a:xfrm>
          <a:prstGeom prst="rect">
            <a:avLst/>
          </a:prstGeom>
        </p:spPr>
      </p:pic>
      <p:pic>
        <p:nvPicPr>
          <p:cNvPr id="32" name="Picture 31">
            <a:extLst>
              <a:ext uri="{FF2B5EF4-FFF2-40B4-BE49-F238E27FC236}">
                <a16:creationId xmlns:a16="http://schemas.microsoft.com/office/drawing/2014/main" id="{B5E81B3E-9211-424B-8258-4FAB315A9A7B}"/>
              </a:ext>
            </a:extLst>
          </p:cNvPr>
          <p:cNvPicPr>
            <a:picLocks noChangeAspect="1"/>
          </p:cNvPicPr>
          <p:nvPr/>
        </p:nvPicPr>
        <p:blipFill>
          <a:blip r:embed="rId5"/>
          <a:stretch>
            <a:fillRect/>
          </a:stretch>
        </p:blipFill>
        <p:spPr>
          <a:xfrm>
            <a:off x="8249188" y="4527779"/>
            <a:ext cx="438150" cy="198086"/>
          </a:xfrm>
          <a:prstGeom prst="rect">
            <a:avLst/>
          </a:prstGeom>
        </p:spPr>
      </p:pic>
      <p:pic>
        <p:nvPicPr>
          <p:cNvPr id="33" name="Picture 32">
            <a:extLst>
              <a:ext uri="{FF2B5EF4-FFF2-40B4-BE49-F238E27FC236}">
                <a16:creationId xmlns:a16="http://schemas.microsoft.com/office/drawing/2014/main" id="{8A44E3A1-F78E-4F1E-AE74-E10C80FA39A8}"/>
              </a:ext>
            </a:extLst>
          </p:cNvPr>
          <p:cNvPicPr>
            <a:picLocks noChangeAspect="1"/>
          </p:cNvPicPr>
          <p:nvPr/>
        </p:nvPicPr>
        <p:blipFill>
          <a:blip r:embed="rId5"/>
          <a:stretch>
            <a:fillRect/>
          </a:stretch>
        </p:blipFill>
        <p:spPr>
          <a:xfrm>
            <a:off x="8287289" y="4773051"/>
            <a:ext cx="438150" cy="198086"/>
          </a:xfrm>
          <a:prstGeom prst="rect">
            <a:avLst/>
          </a:prstGeom>
        </p:spPr>
      </p:pic>
      <p:sp>
        <p:nvSpPr>
          <p:cNvPr id="34" name="Rectangle 33">
            <a:extLst>
              <a:ext uri="{FF2B5EF4-FFF2-40B4-BE49-F238E27FC236}">
                <a16:creationId xmlns:a16="http://schemas.microsoft.com/office/drawing/2014/main" id="{155A936C-E86F-49A9-8A86-1FBA0794A219}"/>
              </a:ext>
            </a:extLst>
          </p:cNvPr>
          <p:cNvSpPr/>
          <p:nvPr/>
        </p:nvSpPr>
        <p:spPr>
          <a:xfrm>
            <a:off x="239149" y="5648422"/>
            <a:ext cx="6733273" cy="569997"/>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 Keep the template database up to date on the newest LS Central SaaS version</a:t>
            </a:r>
          </a:p>
          <a:p>
            <a:pPr algn="ctr"/>
            <a:r>
              <a:rPr lang="en-US" sz="1400" dirty="0"/>
              <a:t>Keep it clean!</a:t>
            </a:r>
          </a:p>
        </p:txBody>
      </p:sp>
      <p:pic>
        <p:nvPicPr>
          <p:cNvPr id="35" name="Picture 34">
            <a:extLst>
              <a:ext uri="{FF2B5EF4-FFF2-40B4-BE49-F238E27FC236}">
                <a16:creationId xmlns:a16="http://schemas.microsoft.com/office/drawing/2014/main" id="{DF756D88-3566-4107-8A03-888B5F7F9FFE}"/>
              </a:ext>
            </a:extLst>
          </p:cNvPr>
          <p:cNvPicPr>
            <a:picLocks noChangeAspect="1"/>
          </p:cNvPicPr>
          <p:nvPr/>
        </p:nvPicPr>
        <p:blipFill>
          <a:blip r:embed="rId6"/>
          <a:stretch>
            <a:fillRect/>
          </a:stretch>
        </p:blipFill>
        <p:spPr>
          <a:xfrm>
            <a:off x="152968" y="5423572"/>
            <a:ext cx="386934" cy="386934"/>
          </a:xfrm>
          <a:prstGeom prst="rect">
            <a:avLst/>
          </a:prstGeom>
        </p:spPr>
      </p:pic>
    </p:spTree>
    <p:extLst>
      <p:ext uri="{BB962C8B-B14F-4D97-AF65-F5344CB8AC3E}">
        <p14:creationId xmlns:p14="http://schemas.microsoft.com/office/powerpoint/2010/main" val="373531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6727-A798-9815-88A2-01E785907C91}"/>
              </a:ext>
            </a:extLst>
          </p:cNvPr>
          <p:cNvSpPr>
            <a:spLocks noGrp="1"/>
          </p:cNvSpPr>
          <p:nvPr>
            <p:ph type="title"/>
          </p:nvPr>
        </p:nvSpPr>
        <p:spPr/>
        <p:txBody>
          <a:bodyPr>
            <a:normAutofit fontScale="90000"/>
          </a:bodyPr>
          <a:lstStyle/>
          <a:p>
            <a:r>
              <a:rPr lang="en-US" dirty="0"/>
              <a:t>Get ready</a:t>
            </a:r>
            <a:endParaRPr lang="en-DE" dirty="0"/>
          </a:p>
        </p:txBody>
      </p:sp>
      <p:pic>
        <p:nvPicPr>
          <p:cNvPr id="8" name="Picture 7">
            <a:hlinkClick r:id="rId3" action="ppaction://hlinkfile"/>
            <a:extLst>
              <a:ext uri="{FF2B5EF4-FFF2-40B4-BE49-F238E27FC236}">
                <a16:creationId xmlns:a16="http://schemas.microsoft.com/office/drawing/2014/main" id="{05B8C7A8-283A-4AE0-AE7B-C5C08D767046}"/>
              </a:ext>
            </a:extLst>
          </p:cNvPr>
          <p:cNvPicPr>
            <a:picLocks noChangeAspect="1"/>
          </p:cNvPicPr>
          <p:nvPr/>
        </p:nvPicPr>
        <p:blipFill>
          <a:blip r:embed="rId4"/>
          <a:stretch>
            <a:fillRect/>
          </a:stretch>
        </p:blipFill>
        <p:spPr>
          <a:xfrm>
            <a:off x="3218568" y="1463040"/>
            <a:ext cx="4910797" cy="4910797"/>
          </a:xfrm>
          <a:prstGeom prst="rect">
            <a:avLst/>
          </a:prstGeom>
        </p:spPr>
      </p:pic>
    </p:spTree>
    <p:extLst>
      <p:ext uri="{BB962C8B-B14F-4D97-AF65-F5344CB8AC3E}">
        <p14:creationId xmlns:p14="http://schemas.microsoft.com/office/powerpoint/2010/main" val="2725192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751451-59CE-3A07-82EE-DA9DD3442005}"/>
              </a:ext>
            </a:extLst>
          </p:cNvPr>
          <p:cNvSpPr>
            <a:spLocks noGrp="1"/>
          </p:cNvSpPr>
          <p:nvPr>
            <p:ph type="title"/>
          </p:nvPr>
        </p:nvSpPr>
        <p:spPr/>
        <p:txBody>
          <a:bodyPr>
            <a:normAutofit fontScale="90000"/>
          </a:bodyPr>
          <a:lstStyle/>
          <a:p>
            <a:r>
              <a:rPr lang="en-US" dirty="0"/>
              <a:t>A stress-free go-live</a:t>
            </a:r>
            <a:endParaRPr lang="en-DE" dirty="0"/>
          </a:p>
        </p:txBody>
      </p:sp>
      <p:sp>
        <p:nvSpPr>
          <p:cNvPr id="2" name="Text Placeholder 1">
            <a:extLst>
              <a:ext uri="{FF2B5EF4-FFF2-40B4-BE49-F238E27FC236}">
                <a16:creationId xmlns:a16="http://schemas.microsoft.com/office/drawing/2014/main" id="{D593032E-1C73-4D5C-BEE1-AB5E83FCCA05}"/>
              </a:ext>
            </a:extLst>
          </p:cNvPr>
          <p:cNvSpPr>
            <a:spLocks noGrp="1"/>
          </p:cNvSpPr>
          <p:nvPr>
            <p:ph type="body" sz="quarter" idx="4294967295"/>
          </p:nvPr>
        </p:nvSpPr>
        <p:spPr>
          <a:xfrm>
            <a:off x="431573" y="1180192"/>
            <a:ext cx="10856912" cy="2632075"/>
          </a:xfrm>
          <a:prstGeom prst="rect">
            <a:avLst/>
          </a:prstGeom>
        </p:spPr>
        <p:txBody>
          <a:bodyPr/>
          <a:lstStyle/>
          <a:p>
            <a:endParaRPr lang="en-US" sz="2400" dirty="0"/>
          </a:p>
          <a:p>
            <a:pPr marL="0" indent="0">
              <a:buNone/>
            </a:pPr>
            <a:r>
              <a:rPr lang="en-US" sz="2400" dirty="0">
                <a:solidFill>
                  <a:schemeClr val="bg1"/>
                </a:solidFill>
                <a:latin typeface="Segoe UI" panose="020B0502040204020203" pitchFamily="34" charset="0"/>
                <a:cs typeface="Segoe UI" panose="020B0502040204020203" pitchFamily="34" charset="0"/>
              </a:rPr>
              <a:t>Do a test implementation before starting the customer implementation*</a:t>
            </a:r>
          </a:p>
          <a:p>
            <a:pPr marL="0" indent="0">
              <a:buNone/>
            </a:pPr>
            <a:r>
              <a:rPr lang="en-US" sz="2400" dirty="0">
                <a:solidFill>
                  <a:schemeClr val="bg1"/>
                </a:solidFill>
                <a:latin typeface="Segoe UI" panose="020B0502040204020203" pitchFamily="34" charset="0"/>
                <a:cs typeface="Segoe UI" panose="020B0502040204020203" pitchFamily="34" charset="0"/>
              </a:rPr>
              <a:t>Develop a plan for onboarding</a:t>
            </a:r>
          </a:p>
          <a:p>
            <a:endParaRPr lang="en-US" sz="2400" dirty="0"/>
          </a:p>
        </p:txBody>
      </p:sp>
      <p:pic>
        <p:nvPicPr>
          <p:cNvPr id="5" name="Picture 4">
            <a:extLst>
              <a:ext uri="{FF2B5EF4-FFF2-40B4-BE49-F238E27FC236}">
                <a16:creationId xmlns:a16="http://schemas.microsoft.com/office/drawing/2014/main" id="{55DDD5FA-AACB-41E8-A50B-E2A2E78DE885}"/>
              </a:ext>
            </a:extLst>
          </p:cNvPr>
          <p:cNvPicPr>
            <a:picLocks noChangeAspect="1"/>
          </p:cNvPicPr>
          <p:nvPr/>
        </p:nvPicPr>
        <p:blipFill>
          <a:blip r:embed="rId3"/>
          <a:stretch>
            <a:fillRect/>
          </a:stretch>
        </p:blipFill>
        <p:spPr>
          <a:xfrm>
            <a:off x="1100708" y="3005858"/>
            <a:ext cx="3961905" cy="2380952"/>
          </a:xfrm>
          <a:prstGeom prst="rect">
            <a:avLst/>
          </a:prstGeom>
        </p:spPr>
      </p:pic>
      <p:sp>
        <p:nvSpPr>
          <p:cNvPr id="4" name="Rectangle 3">
            <a:extLst>
              <a:ext uri="{FF2B5EF4-FFF2-40B4-BE49-F238E27FC236}">
                <a16:creationId xmlns:a16="http://schemas.microsoft.com/office/drawing/2014/main" id="{F41E88B8-4A94-4758-B07E-038530FD8D6A}"/>
              </a:ext>
            </a:extLst>
          </p:cNvPr>
          <p:cNvSpPr/>
          <p:nvPr/>
        </p:nvSpPr>
        <p:spPr>
          <a:xfrm>
            <a:off x="248432" y="5982350"/>
            <a:ext cx="7555281" cy="923330"/>
          </a:xfrm>
          <a:prstGeom prst="rect">
            <a:avLst/>
          </a:prstGeom>
        </p:spPr>
        <p:txBody>
          <a:bodyPr wrap="square">
            <a:spAutoFit/>
          </a:bodyPr>
          <a:lstStyle/>
          <a:p>
            <a:r>
              <a:rPr lang="en-US" dirty="0">
                <a:solidFill>
                  <a:srgbClr val="F9878F"/>
                </a:solidFill>
                <a:latin typeface="Segoe UI" panose="020B0502040204020203" pitchFamily="34" charset="0"/>
                <a:cs typeface="Segoe UI" panose="020B0502040204020203" pitchFamily="34" charset="0"/>
              </a:rPr>
              <a:t>*Partners can get access to a development environment in LS Central SaaS – please contact our licensing team to request a development environment in SaaS </a:t>
            </a:r>
          </a:p>
        </p:txBody>
      </p:sp>
    </p:spTree>
    <p:extLst>
      <p:ext uri="{BB962C8B-B14F-4D97-AF65-F5344CB8AC3E}">
        <p14:creationId xmlns:p14="http://schemas.microsoft.com/office/powerpoint/2010/main" val="375068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50F205-188C-47DA-93FF-8D4814421008}"/>
              </a:ext>
            </a:extLst>
          </p:cNvPr>
          <p:cNvSpPr>
            <a:spLocks noGrp="1"/>
          </p:cNvSpPr>
          <p:nvPr>
            <p:ph type="title"/>
          </p:nvPr>
        </p:nvSpPr>
        <p:spPr>
          <a:xfrm>
            <a:off x="340291" y="302993"/>
            <a:ext cx="9444644" cy="588637"/>
          </a:xfrm>
        </p:spPr>
        <p:txBody>
          <a:bodyPr>
            <a:normAutofit fontScale="90000"/>
          </a:bodyPr>
          <a:lstStyle/>
          <a:p>
            <a:r>
              <a:rPr lang="en-US" dirty="0"/>
              <a:t>Onboarding with a new Customer</a:t>
            </a:r>
            <a:endParaRPr lang="en-DE" dirty="0"/>
          </a:p>
        </p:txBody>
      </p:sp>
      <p:pic>
        <p:nvPicPr>
          <p:cNvPr id="4" name="Picture 3">
            <a:extLst>
              <a:ext uri="{FF2B5EF4-FFF2-40B4-BE49-F238E27FC236}">
                <a16:creationId xmlns:a16="http://schemas.microsoft.com/office/drawing/2014/main" id="{1BBD6033-6E1F-401A-A582-3152269532A2}"/>
              </a:ext>
            </a:extLst>
          </p:cNvPr>
          <p:cNvPicPr>
            <a:picLocks noChangeAspect="1"/>
          </p:cNvPicPr>
          <p:nvPr/>
        </p:nvPicPr>
        <p:blipFill>
          <a:blip r:embed="rId3"/>
          <a:stretch>
            <a:fillRect/>
          </a:stretch>
        </p:blipFill>
        <p:spPr>
          <a:xfrm>
            <a:off x="1069181" y="1709737"/>
            <a:ext cx="952500" cy="952500"/>
          </a:xfrm>
          <a:prstGeom prst="rect">
            <a:avLst/>
          </a:prstGeom>
        </p:spPr>
      </p:pic>
      <p:sp>
        <p:nvSpPr>
          <p:cNvPr id="5" name="Rectangle 4">
            <a:extLst>
              <a:ext uri="{FF2B5EF4-FFF2-40B4-BE49-F238E27FC236}">
                <a16:creationId xmlns:a16="http://schemas.microsoft.com/office/drawing/2014/main" id="{BD0B56F8-A2F8-42BA-B300-FC2088C321AC}"/>
              </a:ext>
            </a:extLst>
          </p:cNvPr>
          <p:cNvSpPr/>
          <p:nvPr/>
        </p:nvSpPr>
        <p:spPr>
          <a:xfrm>
            <a:off x="785441" y="1406453"/>
            <a:ext cx="2078389" cy="276999"/>
          </a:xfrm>
          <a:prstGeom prst="rect">
            <a:avLst/>
          </a:prstGeom>
        </p:spPr>
        <p:txBody>
          <a:bodyPr wrap="none">
            <a:spAutoFit/>
          </a:bodyPr>
          <a:lstStyle/>
          <a:p>
            <a:r>
              <a:rPr lang="en-US" sz="1200" dirty="0">
                <a:solidFill>
                  <a:schemeClr val="bg1"/>
                </a:solidFill>
                <a:latin typeface="Segoe UI" panose="020B0502040204020203" pitchFamily="34" charset="0"/>
                <a:cs typeface="Segoe UI" panose="020B0502040204020203" pitchFamily="34" charset="0"/>
              </a:rPr>
              <a:t>Copy of Template  Database</a:t>
            </a:r>
          </a:p>
        </p:txBody>
      </p:sp>
      <p:pic>
        <p:nvPicPr>
          <p:cNvPr id="6" name="Picture 5">
            <a:extLst>
              <a:ext uri="{FF2B5EF4-FFF2-40B4-BE49-F238E27FC236}">
                <a16:creationId xmlns:a16="http://schemas.microsoft.com/office/drawing/2014/main" id="{F79D5641-C0E1-40CC-A454-C2026DF937D9}"/>
              </a:ext>
            </a:extLst>
          </p:cNvPr>
          <p:cNvPicPr>
            <a:picLocks noChangeAspect="1"/>
          </p:cNvPicPr>
          <p:nvPr/>
        </p:nvPicPr>
        <p:blipFill>
          <a:blip r:embed="rId3"/>
          <a:stretch>
            <a:fillRect/>
          </a:stretch>
        </p:blipFill>
        <p:spPr>
          <a:xfrm>
            <a:off x="3372827" y="2476500"/>
            <a:ext cx="952500" cy="952500"/>
          </a:xfrm>
          <a:prstGeom prst="rect">
            <a:avLst/>
          </a:prstGeom>
        </p:spPr>
      </p:pic>
      <p:cxnSp>
        <p:nvCxnSpPr>
          <p:cNvPr id="8" name="Straight Arrow Connector 7">
            <a:extLst>
              <a:ext uri="{FF2B5EF4-FFF2-40B4-BE49-F238E27FC236}">
                <a16:creationId xmlns:a16="http://schemas.microsoft.com/office/drawing/2014/main" id="{4BC5C238-2EAE-4176-ADF0-C53177342CA6}"/>
              </a:ext>
            </a:extLst>
          </p:cNvPr>
          <p:cNvCxnSpPr>
            <a:endCxn id="6" idx="1"/>
          </p:cNvCxnSpPr>
          <p:nvPr/>
        </p:nvCxnSpPr>
        <p:spPr>
          <a:xfrm>
            <a:off x="2115521" y="2303216"/>
            <a:ext cx="1257306" cy="649534"/>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00705802-7090-4596-B7CD-8D85B0DC967E}"/>
              </a:ext>
            </a:extLst>
          </p:cNvPr>
          <p:cNvSpPr/>
          <p:nvPr/>
        </p:nvSpPr>
        <p:spPr>
          <a:xfrm>
            <a:off x="3466667" y="1977503"/>
            <a:ext cx="910189" cy="461665"/>
          </a:xfrm>
          <a:prstGeom prst="rect">
            <a:avLst/>
          </a:prstGeom>
        </p:spPr>
        <p:txBody>
          <a:bodyPr wrap="square">
            <a:spAutoFit/>
          </a:bodyPr>
          <a:lstStyle/>
          <a:p>
            <a:r>
              <a:rPr lang="en-US" sz="1200" dirty="0">
                <a:solidFill>
                  <a:schemeClr val="bg1"/>
                </a:solidFill>
                <a:latin typeface="Segoe UI" panose="020B0502040204020203" pitchFamily="34" charset="0"/>
                <a:cs typeface="Segoe UI" panose="020B0502040204020203" pitchFamily="34" charset="0"/>
              </a:rPr>
              <a:t>Customer</a:t>
            </a:r>
          </a:p>
          <a:p>
            <a:r>
              <a:rPr lang="en-US" sz="1200" dirty="0">
                <a:solidFill>
                  <a:schemeClr val="bg1"/>
                </a:solidFill>
                <a:latin typeface="Segoe UI" panose="020B0502040204020203" pitchFamily="34" charset="0"/>
                <a:cs typeface="Segoe UI" panose="020B0502040204020203" pitchFamily="34" charset="0"/>
              </a:rPr>
              <a:t>Database</a:t>
            </a:r>
          </a:p>
        </p:txBody>
      </p:sp>
      <p:sp>
        <p:nvSpPr>
          <p:cNvPr id="10" name="Rectangle: Rounded Corners 9">
            <a:extLst>
              <a:ext uri="{FF2B5EF4-FFF2-40B4-BE49-F238E27FC236}">
                <a16:creationId xmlns:a16="http://schemas.microsoft.com/office/drawing/2014/main" id="{87230238-181E-4B1B-8611-F71B4CA070E4}"/>
              </a:ext>
            </a:extLst>
          </p:cNvPr>
          <p:cNvSpPr/>
          <p:nvPr/>
        </p:nvSpPr>
        <p:spPr>
          <a:xfrm>
            <a:off x="650081" y="992933"/>
            <a:ext cx="5445919" cy="54500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1" name="Picture 10">
            <a:extLst>
              <a:ext uri="{FF2B5EF4-FFF2-40B4-BE49-F238E27FC236}">
                <a16:creationId xmlns:a16="http://schemas.microsoft.com/office/drawing/2014/main" id="{A774CB03-DDC9-4A37-AB34-E70BFE7CB3E1}"/>
              </a:ext>
            </a:extLst>
          </p:cNvPr>
          <p:cNvPicPr>
            <a:picLocks noChangeAspect="1"/>
          </p:cNvPicPr>
          <p:nvPr/>
        </p:nvPicPr>
        <p:blipFill>
          <a:blip r:embed="rId3"/>
          <a:stretch>
            <a:fillRect/>
          </a:stretch>
        </p:blipFill>
        <p:spPr>
          <a:xfrm>
            <a:off x="3112435" y="4367053"/>
            <a:ext cx="952500" cy="952500"/>
          </a:xfrm>
          <a:prstGeom prst="rect">
            <a:avLst/>
          </a:prstGeom>
        </p:spPr>
      </p:pic>
      <p:sp>
        <p:nvSpPr>
          <p:cNvPr id="15" name="Rectangle 14">
            <a:extLst>
              <a:ext uri="{FF2B5EF4-FFF2-40B4-BE49-F238E27FC236}">
                <a16:creationId xmlns:a16="http://schemas.microsoft.com/office/drawing/2014/main" id="{AFD367E9-957E-4DDB-B049-0077EF810651}"/>
              </a:ext>
            </a:extLst>
          </p:cNvPr>
          <p:cNvSpPr/>
          <p:nvPr/>
        </p:nvSpPr>
        <p:spPr>
          <a:xfrm>
            <a:off x="2995469" y="3939056"/>
            <a:ext cx="1491232" cy="461665"/>
          </a:xfrm>
          <a:prstGeom prst="rect">
            <a:avLst/>
          </a:prstGeom>
        </p:spPr>
        <p:txBody>
          <a:bodyPr wrap="square">
            <a:spAutoFit/>
          </a:bodyPr>
          <a:lstStyle/>
          <a:p>
            <a:r>
              <a:rPr lang="en-US" sz="1200" dirty="0">
                <a:solidFill>
                  <a:schemeClr val="bg1"/>
                </a:solidFill>
                <a:latin typeface="Segoe UI" panose="020B0502040204020203" pitchFamily="34" charset="0"/>
                <a:cs typeface="Segoe UI" panose="020B0502040204020203" pitchFamily="34" charset="0"/>
              </a:rPr>
              <a:t>Customer test</a:t>
            </a:r>
          </a:p>
          <a:p>
            <a:r>
              <a:rPr lang="en-US" sz="1200" dirty="0">
                <a:solidFill>
                  <a:schemeClr val="bg1"/>
                </a:solidFill>
                <a:latin typeface="Segoe UI" panose="020B0502040204020203" pitchFamily="34" charset="0"/>
                <a:cs typeface="Segoe UI" panose="020B0502040204020203" pitchFamily="34" charset="0"/>
              </a:rPr>
              <a:t>Database/company</a:t>
            </a:r>
          </a:p>
        </p:txBody>
      </p:sp>
      <p:sp>
        <p:nvSpPr>
          <p:cNvPr id="16" name="Rectangle 15">
            <a:extLst>
              <a:ext uri="{FF2B5EF4-FFF2-40B4-BE49-F238E27FC236}">
                <a16:creationId xmlns:a16="http://schemas.microsoft.com/office/drawing/2014/main" id="{9BDF0C47-CE2D-4A52-BDFB-CE04FDF9ABB7}"/>
              </a:ext>
            </a:extLst>
          </p:cNvPr>
          <p:cNvSpPr/>
          <p:nvPr/>
        </p:nvSpPr>
        <p:spPr>
          <a:xfrm>
            <a:off x="4630133" y="1703486"/>
            <a:ext cx="1878403" cy="646331"/>
          </a:xfrm>
          <a:prstGeom prst="rect">
            <a:avLst/>
          </a:prstGeom>
        </p:spPr>
        <p:txBody>
          <a:bodyPr wrap="square">
            <a:spAutoFit/>
          </a:bodyPr>
          <a:lstStyle/>
          <a:p>
            <a:r>
              <a:rPr lang="en-US" sz="1200" dirty="0">
                <a:solidFill>
                  <a:schemeClr val="bg1"/>
                </a:solidFill>
                <a:latin typeface="Segoe UI" panose="020B0502040204020203" pitchFamily="34" charset="0"/>
                <a:cs typeface="Segoe UI" panose="020B0502040204020203" pitchFamily="34" charset="0"/>
              </a:rPr>
              <a:t>- Master data</a:t>
            </a:r>
          </a:p>
          <a:p>
            <a:r>
              <a:rPr lang="en-US" sz="1200" dirty="0">
                <a:solidFill>
                  <a:schemeClr val="bg1"/>
                </a:solidFill>
                <a:latin typeface="Segoe UI" panose="020B0502040204020203" pitchFamily="34" charset="0"/>
                <a:cs typeface="Segoe UI" panose="020B0502040204020203" pitchFamily="34" charset="0"/>
              </a:rPr>
              <a:t>- Opening balance</a:t>
            </a:r>
          </a:p>
          <a:p>
            <a:r>
              <a:rPr lang="en-US" sz="1200" dirty="0">
                <a:solidFill>
                  <a:schemeClr val="bg1"/>
                </a:solidFill>
                <a:latin typeface="Segoe UI" panose="020B0502040204020203" pitchFamily="34" charset="0"/>
                <a:cs typeface="Segoe UI" panose="020B0502040204020203" pitchFamily="34" charset="0"/>
              </a:rPr>
              <a:t>- Quantities</a:t>
            </a:r>
          </a:p>
        </p:txBody>
      </p:sp>
      <p:cxnSp>
        <p:nvCxnSpPr>
          <p:cNvPr id="17" name="Straight Arrow Connector 16">
            <a:extLst>
              <a:ext uri="{FF2B5EF4-FFF2-40B4-BE49-F238E27FC236}">
                <a16:creationId xmlns:a16="http://schemas.microsoft.com/office/drawing/2014/main" id="{F0941E5D-2235-412D-B3A3-E370D349E0A3}"/>
              </a:ext>
            </a:extLst>
          </p:cNvPr>
          <p:cNvCxnSpPr>
            <a:cxnSpLocks/>
            <a:stCxn id="16" idx="1"/>
            <a:endCxn id="6" idx="3"/>
          </p:cNvCxnSpPr>
          <p:nvPr/>
        </p:nvCxnSpPr>
        <p:spPr>
          <a:xfrm flipH="1">
            <a:off x="4325327" y="2026652"/>
            <a:ext cx="304806" cy="926098"/>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416AA46E-C948-4A74-AB84-E8B391F04339}"/>
              </a:ext>
            </a:extLst>
          </p:cNvPr>
          <p:cNvCxnSpPr>
            <a:cxnSpLocks/>
            <a:stCxn id="6" idx="2"/>
            <a:endCxn id="15" idx="0"/>
          </p:cNvCxnSpPr>
          <p:nvPr/>
        </p:nvCxnSpPr>
        <p:spPr>
          <a:xfrm flipH="1">
            <a:off x="3741085" y="3429000"/>
            <a:ext cx="107992" cy="510056"/>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sp>
        <p:nvSpPr>
          <p:cNvPr id="26" name="Rectangle 25">
            <a:extLst>
              <a:ext uri="{FF2B5EF4-FFF2-40B4-BE49-F238E27FC236}">
                <a16:creationId xmlns:a16="http://schemas.microsoft.com/office/drawing/2014/main" id="{73E6F9BE-ABCE-40C6-B00C-BE088CF30DB0}"/>
              </a:ext>
            </a:extLst>
          </p:cNvPr>
          <p:cNvSpPr/>
          <p:nvPr/>
        </p:nvSpPr>
        <p:spPr>
          <a:xfrm>
            <a:off x="3347906" y="5413300"/>
            <a:ext cx="664091" cy="461665"/>
          </a:xfrm>
          <a:prstGeom prst="rect">
            <a:avLst/>
          </a:prstGeom>
        </p:spPr>
        <p:txBody>
          <a:bodyPr wrap="square">
            <a:spAutoFit/>
          </a:bodyPr>
          <a:lstStyle/>
          <a:p>
            <a:r>
              <a:rPr lang="en-US" sz="1200" dirty="0">
                <a:solidFill>
                  <a:schemeClr val="bg1"/>
                </a:solidFill>
                <a:latin typeface="Segoe UI" panose="020B0502040204020203" pitchFamily="34" charset="0"/>
                <a:cs typeface="Segoe UI" panose="020B0502040204020203" pitchFamily="34" charset="0"/>
              </a:rPr>
              <a:t>Test</a:t>
            </a:r>
          </a:p>
          <a:p>
            <a:endParaRPr lang="en-US" sz="1200" dirty="0">
              <a:solidFill>
                <a:schemeClr val="bg1"/>
              </a:solidFill>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186B6031-1CF6-4B83-BA7C-D89096F18B4F}"/>
              </a:ext>
            </a:extLst>
          </p:cNvPr>
          <p:cNvSpPr/>
          <p:nvPr/>
        </p:nvSpPr>
        <p:spPr>
          <a:xfrm>
            <a:off x="2057956" y="3773179"/>
            <a:ext cx="664091" cy="646331"/>
          </a:xfrm>
          <a:prstGeom prst="rect">
            <a:avLst/>
          </a:prstGeom>
        </p:spPr>
        <p:txBody>
          <a:bodyPr wrap="square">
            <a:spAutoFit/>
          </a:bodyPr>
          <a:lstStyle/>
          <a:p>
            <a:r>
              <a:rPr lang="en-US" sz="1200" dirty="0">
                <a:solidFill>
                  <a:schemeClr val="bg1"/>
                </a:solidFill>
                <a:latin typeface="Segoe UI" panose="020B0502040204020203" pitchFamily="34" charset="0"/>
                <a:cs typeface="Segoe UI" panose="020B0502040204020203" pitchFamily="34" charset="0"/>
              </a:rPr>
              <a:t>Adjust setup</a:t>
            </a:r>
          </a:p>
          <a:p>
            <a:endParaRPr lang="en-US" sz="1200" dirty="0">
              <a:solidFill>
                <a:schemeClr val="bg1"/>
              </a:solidFill>
              <a:latin typeface="Segoe UI" panose="020B0502040204020203" pitchFamily="34" charset="0"/>
              <a:cs typeface="Segoe UI" panose="020B0502040204020203" pitchFamily="34" charset="0"/>
            </a:endParaRPr>
          </a:p>
        </p:txBody>
      </p:sp>
      <p:cxnSp>
        <p:nvCxnSpPr>
          <p:cNvPr id="29" name="Connector: Curved 28">
            <a:extLst>
              <a:ext uri="{FF2B5EF4-FFF2-40B4-BE49-F238E27FC236}">
                <a16:creationId xmlns:a16="http://schemas.microsoft.com/office/drawing/2014/main" id="{D0C9DA58-5FB7-451A-9AE8-7D562C1E8D90}"/>
              </a:ext>
            </a:extLst>
          </p:cNvPr>
          <p:cNvCxnSpPr>
            <a:cxnSpLocks/>
            <a:stCxn id="26" idx="1"/>
            <a:endCxn id="6" idx="2"/>
          </p:cNvCxnSpPr>
          <p:nvPr/>
        </p:nvCxnSpPr>
        <p:spPr>
          <a:xfrm rot="10800000" flipH="1">
            <a:off x="3347905" y="3429001"/>
            <a:ext cx="501171" cy="2215133"/>
          </a:xfrm>
          <a:prstGeom prst="curvedConnector4">
            <a:avLst>
              <a:gd name="adj1" fmla="val -228066"/>
              <a:gd name="adj2" fmla="val 93265"/>
            </a:avLst>
          </a:prstGeom>
          <a:ln>
            <a:prstDash val="dash"/>
            <a:tailEnd type="triangle"/>
          </a:ln>
        </p:spPr>
        <p:style>
          <a:lnRef idx="1">
            <a:schemeClr val="accent2"/>
          </a:lnRef>
          <a:fillRef idx="0">
            <a:schemeClr val="accent2"/>
          </a:fillRef>
          <a:effectRef idx="0">
            <a:schemeClr val="accent2"/>
          </a:effectRef>
          <a:fontRef idx="minor">
            <a:schemeClr val="tx1"/>
          </a:fontRef>
        </p:style>
      </p:cxnSp>
      <p:cxnSp>
        <p:nvCxnSpPr>
          <p:cNvPr id="32" name="Connector: Elbow 31">
            <a:extLst>
              <a:ext uri="{FF2B5EF4-FFF2-40B4-BE49-F238E27FC236}">
                <a16:creationId xmlns:a16="http://schemas.microsoft.com/office/drawing/2014/main" id="{15109C42-1BAC-47D6-A5BF-4541E9975603}"/>
              </a:ext>
            </a:extLst>
          </p:cNvPr>
          <p:cNvCxnSpPr>
            <a:stCxn id="6" idx="3"/>
          </p:cNvCxnSpPr>
          <p:nvPr/>
        </p:nvCxnSpPr>
        <p:spPr>
          <a:xfrm flipV="1">
            <a:off x="4325327" y="2627983"/>
            <a:ext cx="3832836" cy="32476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E14C9D4-AB19-4B33-8535-C71330A27C56}"/>
              </a:ext>
            </a:extLst>
          </p:cNvPr>
          <p:cNvSpPr/>
          <p:nvPr/>
        </p:nvSpPr>
        <p:spPr>
          <a:xfrm>
            <a:off x="4914437" y="2521414"/>
            <a:ext cx="977960" cy="369332"/>
          </a:xfrm>
          <a:prstGeom prst="rect">
            <a:avLst/>
          </a:prstGeom>
        </p:spPr>
        <p:txBody>
          <a:bodyPr wrap="none">
            <a:spAutoFit/>
          </a:bodyPr>
          <a:lstStyle/>
          <a:p>
            <a:r>
              <a:rPr lang="en-US" dirty="0">
                <a:solidFill>
                  <a:schemeClr val="bg1"/>
                </a:solidFill>
                <a:latin typeface="Segoe UI" panose="020B0502040204020203" pitchFamily="34" charset="0"/>
                <a:cs typeface="Segoe UI" panose="020B0502040204020203" pitchFamily="34" charset="0"/>
              </a:rPr>
              <a:t>Migrate</a:t>
            </a:r>
          </a:p>
        </p:txBody>
      </p:sp>
      <p:pic>
        <p:nvPicPr>
          <p:cNvPr id="40" name="Picture 39">
            <a:extLst>
              <a:ext uri="{FF2B5EF4-FFF2-40B4-BE49-F238E27FC236}">
                <a16:creationId xmlns:a16="http://schemas.microsoft.com/office/drawing/2014/main" id="{22079396-4A6A-4CD0-A4FD-E22FB130DB96}"/>
              </a:ext>
            </a:extLst>
          </p:cNvPr>
          <p:cNvPicPr>
            <a:picLocks noChangeAspect="1"/>
          </p:cNvPicPr>
          <p:nvPr/>
        </p:nvPicPr>
        <p:blipFill>
          <a:blip r:embed="rId4"/>
          <a:stretch>
            <a:fillRect/>
          </a:stretch>
        </p:blipFill>
        <p:spPr>
          <a:xfrm>
            <a:off x="8138692" y="2092655"/>
            <a:ext cx="1512514" cy="1070656"/>
          </a:xfrm>
          <a:prstGeom prst="rect">
            <a:avLst/>
          </a:prstGeom>
        </p:spPr>
      </p:pic>
      <p:sp>
        <p:nvSpPr>
          <p:cNvPr id="41" name="Rectangle 40">
            <a:extLst>
              <a:ext uri="{FF2B5EF4-FFF2-40B4-BE49-F238E27FC236}">
                <a16:creationId xmlns:a16="http://schemas.microsoft.com/office/drawing/2014/main" id="{9F03E401-139F-43CB-878C-36BD6FF23FE8}"/>
              </a:ext>
            </a:extLst>
          </p:cNvPr>
          <p:cNvSpPr/>
          <p:nvPr/>
        </p:nvSpPr>
        <p:spPr>
          <a:xfrm>
            <a:off x="2724973" y="923342"/>
            <a:ext cx="1302601" cy="369332"/>
          </a:xfrm>
          <a:prstGeom prst="rect">
            <a:avLst/>
          </a:prstGeom>
        </p:spPr>
        <p:txBody>
          <a:bodyPr wrap="none">
            <a:spAutoFit/>
          </a:bodyPr>
          <a:lstStyle/>
          <a:p>
            <a:r>
              <a:rPr lang="en-US" b="1" dirty="0"/>
              <a:t>On-Premise</a:t>
            </a:r>
          </a:p>
        </p:txBody>
      </p:sp>
      <p:sp>
        <p:nvSpPr>
          <p:cNvPr id="42" name="Rectangle 41">
            <a:extLst>
              <a:ext uri="{FF2B5EF4-FFF2-40B4-BE49-F238E27FC236}">
                <a16:creationId xmlns:a16="http://schemas.microsoft.com/office/drawing/2014/main" id="{7D9915F2-FA64-4678-BAF4-5C3FBC22DCB3}"/>
              </a:ext>
            </a:extLst>
          </p:cNvPr>
          <p:cNvSpPr/>
          <p:nvPr/>
        </p:nvSpPr>
        <p:spPr>
          <a:xfrm>
            <a:off x="9343662" y="1688475"/>
            <a:ext cx="1846980" cy="369332"/>
          </a:xfrm>
          <a:prstGeom prst="rect">
            <a:avLst/>
          </a:prstGeom>
        </p:spPr>
        <p:txBody>
          <a:bodyPr wrap="none">
            <a:spAutoFit/>
          </a:bodyPr>
          <a:lstStyle/>
          <a:p>
            <a:r>
              <a:rPr lang="en-US" b="1" dirty="0">
                <a:solidFill>
                  <a:schemeClr val="bg1"/>
                </a:solidFill>
                <a:latin typeface="Segoe UI" panose="020B0502040204020203" pitchFamily="34" charset="0"/>
                <a:cs typeface="Segoe UI" panose="020B0502040204020203" pitchFamily="34" charset="0"/>
              </a:rPr>
              <a:t>LS Central SaaS</a:t>
            </a:r>
          </a:p>
        </p:txBody>
      </p:sp>
      <p:sp>
        <p:nvSpPr>
          <p:cNvPr id="43" name="Rectangle 42">
            <a:extLst>
              <a:ext uri="{FF2B5EF4-FFF2-40B4-BE49-F238E27FC236}">
                <a16:creationId xmlns:a16="http://schemas.microsoft.com/office/drawing/2014/main" id="{63A46A08-86F4-4A2F-AB3C-50E78DB1168E}"/>
              </a:ext>
            </a:extLst>
          </p:cNvPr>
          <p:cNvSpPr/>
          <p:nvPr/>
        </p:nvSpPr>
        <p:spPr>
          <a:xfrm>
            <a:off x="8439854" y="1658704"/>
            <a:ext cx="910189" cy="461665"/>
          </a:xfrm>
          <a:prstGeom prst="rect">
            <a:avLst/>
          </a:prstGeom>
        </p:spPr>
        <p:txBody>
          <a:bodyPr wrap="square">
            <a:spAutoFit/>
          </a:bodyPr>
          <a:lstStyle/>
          <a:p>
            <a:r>
              <a:rPr lang="en-US" sz="1200" dirty="0">
                <a:solidFill>
                  <a:schemeClr val="bg1"/>
                </a:solidFill>
                <a:latin typeface="Segoe UI" panose="020B0502040204020203" pitchFamily="34" charset="0"/>
                <a:cs typeface="Segoe UI" panose="020B0502040204020203" pitchFamily="34" charset="0"/>
              </a:rPr>
              <a:t>Customer</a:t>
            </a:r>
          </a:p>
          <a:p>
            <a:r>
              <a:rPr lang="en-US" sz="1200" dirty="0">
                <a:solidFill>
                  <a:schemeClr val="bg1"/>
                </a:solidFill>
                <a:latin typeface="Segoe UI" panose="020B0502040204020203" pitchFamily="34" charset="0"/>
                <a:cs typeface="Segoe UI" panose="020B0502040204020203" pitchFamily="34" charset="0"/>
              </a:rPr>
              <a:t>Tenant</a:t>
            </a:r>
          </a:p>
        </p:txBody>
      </p:sp>
      <p:pic>
        <p:nvPicPr>
          <p:cNvPr id="44" name="Picture 43">
            <a:extLst>
              <a:ext uri="{FF2B5EF4-FFF2-40B4-BE49-F238E27FC236}">
                <a16:creationId xmlns:a16="http://schemas.microsoft.com/office/drawing/2014/main" id="{FF29164A-F292-44DF-B1F2-30097C329213}"/>
              </a:ext>
            </a:extLst>
          </p:cNvPr>
          <p:cNvPicPr>
            <a:picLocks noChangeAspect="1"/>
          </p:cNvPicPr>
          <p:nvPr/>
        </p:nvPicPr>
        <p:blipFill>
          <a:blip r:embed="rId5"/>
          <a:stretch>
            <a:fillRect/>
          </a:stretch>
        </p:blipFill>
        <p:spPr>
          <a:xfrm>
            <a:off x="8928614" y="3474881"/>
            <a:ext cx="1911886" cy="1070656"/>
          </a:xfrm>
          <a:prstGeom prst="rect">
            <a:avLst/>
          </a:prstGeom>
        </p:spPr>
      </p:pic>
      <p:cxnSp>
        <p:nvCxnSpPr>
          <p:cNvPr id="45" name="Straight Arrow Connector 44">
            <a:extLst>
              <a:ext uri="{FF2B5EF4-FFF2-40B4-BE49-F238E27FC236}">
                <a16:creationId xmlns:a16="http://schemas.microsoft.com/office/drawing/2014/main" id="{DB590B5A-F5B6-470F-9A12-1CA0440A7257}"/>
              </a:ext>
            </a:extLst>
          </p:cNvPr>
          <p:cNvCxnSpPr>
            <a:cxnSpLocks/>
          </p:cNvCxnSpPr>
          <p:nvPr/>
        </p:nvCxnSpPr>
        <p:spPr>
          <a:xfrm>
            <a:off x="8912914" y="2956048"/>
            <a:ext cx="545411" cy="761907"/>
          </a:xfrm>
          <a:prstGeom prst="straightConnector1">
            <a:avLst/>
          </a:prstGeom>
          <a:ln w="12700">
            <a:prstDash val="dashDot"/>
            <a:tailEnd type="triangle"/>
          </a:ln>
        </p:spPr>
        <p:style>
          <a:lnRef idx="1">
            <a:schemeClr val="accent2"/>
          </a:lnRef>
          <a:fillRef idx="0">
            <a:schemeClr val="accent2"/>
          </a:fillRef>
          <a:effectRef idx="0">
            <a:schemeClr val="accent2"/>
          </a:effectRef>
          <a:fontRef idx="minor">
            <a:schemeClr val="tx1"/>
          </a:fontRef>
        </p:style>
      </p:cxnSp>
      <p:sp>
        <p:nvSpPr>
          <p:cNvPr id="47" name="Rectangle 46">
            <a:extLst>
              <a:ext uri="{FF2B5EF4-FFF2-40B4-BE49-F238E27FC236}">
                <a16:creationId xmlns:a16="http://schemas.microsoft.com/office/drawing/2014/main" id="{F2DA6C78-D374-4C1A-8DC1-EE95A10788A1}"/>
              </a:ext>
            </a:extLst>
          </p:cNvPr>
          <p:cNvSpPr/>
          <p:nvPr/>
        </p:nvSpPr>
        <p:spPr>
          <a:xfrm>
            <a:off x="9627467" y="4626274"/>
            <a:ext cx="664091" cy="461665"/>
          </a:xfrm>
          <a:prstGeom prst="rect">
            <a:avLst/>
          </a:prstGeom>
        </p:spPr>
        <p:txBody>
          <a:bodyPr wrap="square">
            <a:spAutoFit/>
          </a:bodyPr>
          <a:lstStyle/>
          <a:p>
            <a:r>
              <a:rPr lang="en-US" sz="1200" dirty="0">
                <a:solidFill>
                  <a:schemeClr val="bg1"/>
                </a:solidFill>
                <a:latin typeface="Segoe UI" panose="020B0502040204020203" pitchFamily="34" charset="0"/>
                <a:cs typeface="Segoe UI" panose="020B0502040204020203" pitchFamily="34" charset="0"/>
              </a:rPr>
              <a:t>Test</a:t>
            </a:r>
          </a:p>
          <a:p>
            <a:endParaRPr lang="en-US" sz="1200" dirty="0">
              <a:solidFill>
                <a:schemeClr val="bg1"/>
              </a:solidFill>
              <a:latin typeface="Segoe UI" panose="020B0502040204020203" pitchFamily="34" charset="0"/>
              <a:cs typeface="Segoe UI" panose="020B0502040204020203" pitchFamily="34" charset="0"/>
            </a:endParaRPr>
          </a:p>
        </p:txBody>
      </p:sp>
      <p:cxnSp>
        <p:nvCxnSpPr>
          <p:cNvPr id="68" name="Connector: Curved 67">
            <a:extLst>
              <a:ext uri="{FF2B5EF4-FFF2-40B4-BE49-F238E27FC236}">
                <a16:creationId xmlns:a16="http://schemas.microsoft.com/office/drawing/2014/main" id="{52D60FA4-941B-4C68-8C79-90183D1B034F}"/>
              </a:ext>
            </a:extLst>
          </p:cNvPr>
          <p:cNvCxnSpPr>
            <a:cxnSpLocks/>
            <a:stCxn id="47" idx="1"/>
          </p:cNvCxnSpPr>
          <p:nvPr/>
        </p:nvCxnSpPr>
        <p:spPr>
          <a:xfrm rot="10800000">
            <a:off x="8465279" y="2940347"/>
            <a:ext cx="1162188" cy="1916760"/>
          </a:xfrm>
          <a:prstGeom prst="curvedConnector2">
            <a:avLst/>
          </a:prstGeom>
          <a:ln>
            <a:prstDash val="dash"/>
            <a:tailEnd type="triangle"/>
          </a:ln>
        </p:spPr>
        <p:style>
          <a:lnRef idx="1">
            <a:schemeClr val="accent2"/>
          </a:lnRef>
          <a:fillRef idx="0">
            <a:schemeClr val="accent2"/>
          </a:fillRef>
          <a:effectRef idx="0">
            <a:schemeClr val="accent2"/>
          </a:effectRef>
          <a:fontRef idx="minor">
            <a:schemeClr val="tx1"/>
          </a:fontRef>
        </p:style>
      </p:cxnSp>
      <p:sp>
        <p:nvSpPr>
          <p:cNvPr id="86" name="Rectangle 85">
            <a:extLst>
              <a:ext uri="{FF2B5EF4-FFF2-40B4-BE49-F238E27FC236}">
                <a16:creationId xmlns:a16="http://schemas.microsoft.com/office/drawing/2014/main" id="{21323185-A090-48D5-981B-13D1ABF11EA2}"/>
              </a:ext>
            </a:extLst>
          </p:cNvPr>
          <p:cNvSpPr/>
          <p:nvPr/>
        </p:nvSpPr>
        <p:spPr>
          <a:xfrm>
            <a:off x="8225084" y="3561478"/>
            <a:ext cx="664091" cy="646331"/>
          </a:xfrm>
          <a:prstGeom prst="rect">
            <a:avLst/>
          </a:prstGeom>
        </p:spPr>
        <p:txBody>
          <a:bodyPr wrap="square">
            <a:spAutoFit/>
          </a:bodyPr>
          <a:lstStyle/>
          <a:p>
            <a:r>
              <a:rPr lang="en-US" sz="1200" dirty="0">
                <a:solidFill>
                  <a:schemeClr val="bg1"/>
                </a:solidFill>
                <a:latin typeface="Segoe UI" panose="020B0502040204020203" pitchFamily="34" charset="0"/>
                <a:cs typeface="Segoe UI" panose="020B0502040204020203" pitchFamily="34" charset="0"/>
              </a:rPr>
              <a:t>Adjust setup</a:t>
            </a:r>
          </a:p>
          <a:p>
            <a:endParaRPr lang="en-US" sz="1200" dirty="0">
              <a:solidFill>
                <a:schemeClr val="bg1"/>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071084CC-B35A-41E6-961E-643DA539FE53}"/>
              </a:ext>
            </a:extLst>
          </p:cNvPr>
          <p:cNvSpPr/>
          <p:nvPr/>
        </p:nvSpPr>
        <p:spPr>
          <a:xfrm>
            <a:off x="4325327" y="3055077"/>
            <a:ext cx="1779270" cy="369332"/>
          </a:xfrm>
          <a:prstGeom prst="rect">
            <a:avLst/>
          </a:prstGeom>
        </p:spPr>
        <p:txBody>
          <a:bodyPr wrap="none">
            <a:spAutoFit/>
          </a:bodyPr>
          <a:lstStyle/>
          <a:p>
            <a:r>
              <a:rPr lang="en-US" dirty="0">
                <a:solidFill>
                  <a:schemeClr val="bg1"/>
                </a:solidFill>
                <a:latin typeface="Segoe UI" panose="020B0502040204020203" pitchFamily="34" charset="0"/>
                <a:cs typeface="Segoe UI" panose="020B0502040204020203" pitchFamily="34" charset="0"/>
              </a:rPr>
              <a:t>How to </a:t>
            </a:r>
            <a:r>
              <a:rPr lang="en-US" dirty="0">
                <a:solidFill>
                  <a:srgbClr val="0070C0"/>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Migrate</a:t>
            </a:r>
            <a:endParaRPr lang="en-US" dirty="0">
              <a:solidFill>
                <a:srgbClr val="0070C0"/>
              </a:solidFill>
              <a:latin typeface="Segoe UI" panose="020B0502040204020203" pitchFamily="34" charset="0"/>
              <a:cs typeface="Segoe UI" panose="020B0502040204020203" pitchFamily="34" charset="0"/>
            </a:endParaRPr>
          </a:p>
        </p:txBody>
      </p:sp>
      <p:sp>
        <p:nvSpPr>
          <p:cNvPr id="30" name="Cloud 29">
            <a:extLst>
              <a:ext uri="{FF2B5EF4-FFF2-40B4-BE49-F238E27FC236}">
                <a16:creationId xmlns:a16="http://schemas.microsoft.com/office/drawing/2014/main" id="{2652D479-0814-4059-91D7-B0F01891CE6D}"/>
              </a:ext>
            </a:extLst>
          </p:cNvPr>
          <p:cNvSpPr/>
          <p:nvPr/>
        </p:nvSpPr>
        <p:spPr>
          <a:xfrm>
            <a:off x="6671292" y="1055970"/>
            <a:ext cx="5100637" cy="474605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52431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0E6DE-DE4A-3F3B-C000-7DAE430C7807}"/>
              </a:ext>
            </a:extLst>
          </p:cNvPr>
          <p:cNvSpPr>
            <a:spLocks noGrp="1"/>
          </p:cNvSpPr>
          <p:nvPr>
            <p:ph type="title"/>
          </p:nvPr>
        </p:nvSpPr>
        <p:spPr/>
        <p:txBody>
          <a:bodyPr>
            <a:normAutofit fontScale="90000"/>
          </a:bodyPr>
          <a:lstStyle/>
          <a:p>
            <a:r>
              <a:rPr lang="en-US" sz="4000" dirty="0"/>
              <a:t>Onboarding with On-Premise Customer</a:t>
            </a:r>
            <a:br>
              <a:rPr lang="en-US" sz="4000" dirty="0"/>
            </a:br>
            <a:endParaRPr lang="en-DE" dirty="0"/>
          </a:p>
        </p:txBody>
      </p:sp>
      <p:pic>
        <p:nvPicPr>
          <p:cNvPr id="7" name="Picture Placeholder 6">
            <a:extLst>
              <a:ext uri="{FF2B5EF4-FFF2-40B4-BE49-F238E27FC236}">
                <a16:creationId xmlns:a16="http://schemas.microsoft.com/office/drawing/2014/main" id="{D23DECFD-F5EE-4E8E-A434-D54454266A91}"/>
              </a:ext>
            </a:extLst>
          </p:cNvPr>
          <p:cNvPicPr>
            <a:picLocks noGrp="1" noChangeAspect="1"/>
          </p:cNvPicPr>
          <p:nvPr>
            <p:ph type="pic" sz="quarter" idx="4294967295"/>
          </p:nvPr>
        </p:nvPicPr>
        <p:blipFill>
          <a:blip r:embed="rId3"/>
          <a:srcRect l="4470" r="4470"/>
          <a:stretch>
            <a:fillRect/>
          </a:stretch>
        </p:blipFill>
        <p:spPr>
          <a:xfrm>
            <a:off x="0" y="1617663"/>
            <a:ext cx="4679950" cy="4079875"/>
          </a:xfrm>
          <a:prstGeom prst="rect">
            <a:avLst/>
          </a:prstGeom>
        </p:spPr>
      </p:pic>
      <p:sp>
        <p:nvSpPr>
          <p:cNvPr id="6" name="Text Placeholder 5">
            <a:extLst>
              <a:ext uri="{FF2B5EF4-FFF2-40B4-BE49-F238E27FC236}">
                <a16:creationId xmlns:a16="http://schemas.microsoft.com/office/drawing/2014/main" id="{7FAE1222-4471-4A71-BB35-F58EBB032458}"/>
              </a:ext>
            </a:extLst>
          </p:cNvPr>
          <p:cNvSpPr>
            <a:spLocks noGrp="1"/>
          </p:cNvSpPr>
          <p:nvPr>
            <p:ph type="body" sz="quarter" idx="4294967295"/>
          </p:nvPr>
        </p:nvSpPr>
        <p:spPr>
          <a:xfrm>
            <a:off x="5655356" y="1125537"/>
            <a:ext cx="5894387" cy="5064125"/>
          </a:xfrm>
          <a:prstGeom prst="rect">
            <a:avLst/>
          </a:prstGeom>
        </p:spPr>
        <p:txBody>
          <a:bodyPr/>
          <a:lstStyle/>
          <a:p>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When it is time to decide whether to undertake upgrade or re-implementation, our advice is to re-implement if LS Central's version is older than v15 and has extensive customizations.</a:t>
            </a:r>
          </a:p>
          <a:p>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In the case of upgrades and migration, we strongly advise you to review the data before migration. </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Which elements might be left behind? </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The value of old data? </a:t>
            </a:r>
          </a:p>
          <a:p>
            <a:endParaRPr lang="en-US" dirty="0"/>
          </a:p>
          <a:p>
            <a:pPr marL="0" indent="0">
              <a:buNone/>
            </a:pPr>
            <a:r>
              <a:rPr lang="en-US" dirty="0">
                <a:solidFill>
                  <a:srgbClr val="0070C0"/>
                </a:solidFill>
                <a:hlinkClick r:id="rId4">
                  <a:extLst>
                    <a:ext uri="{A12FA001-AC4F-418D-AE19-62706E023703}">
                      <ahyp:hlinkClr xmlns:ahyp="http://schemas.microsoft.com/office/drawing/2018/hyperlinkcolor" val="tx"/>
                    </a:ext>
                  </a:extLst>
                </a:hlinkClick>
              </a:rPr>
              <a:t>Learn more</a:t>
            </a:r>
            <a:endParaRPr lang="en-US" dirty="0">
              <a:solidFill>
                <a:srgbClr val="0070C0"/>
              </a:solidFill>
            </a:endParaRPr>
          </a:p>
        </p:txBody>
      </p:sp>
      <p:sp>
        <p:nvSpPr>
          <p:cNvPr id="2" name="Rectangle 1">
            <a:extLst>
              <a:ext uri="{FF2B5EF4-FFF2-40B4-BE49-F238E27FC236}">
                <a16:creationId xmlns:a16="http://schemas.microsoft.com/office/drawing/2014/main" id="{27D8593D-E8D5-4CB8-B087-DA1ECFF9E6AC}"/>
              </a:ext>
            </a:extLst>
          </p:cNvPr>
          <p:cNvSpPr/>
          <p:nvPr/>
        </p:nvSpPr>
        <p:spPr>
          <a:xfrm>
            <a:off x="65792" y="5800640"/>
            <a:ext cx="5589564" cy="542952"/>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 We advice you to: </a:t>
            </a:r>
          </a:p>
          <a:p>
            <a:pPr algn="ctr"/>
            <a:r>
              <a:rPr lang="en-US" sz="1400" dirty="0"/>
              <a:t>Upgrade to latest version before you migrate to LS Central SaaS</a:t>
            </a:r>
          </a:p>
        </p:txBody>
      </p:sp>
      <p:pic>
        <p:nvPicPr>
          <p:cNvPr id="3" name="Picture 2">
            <a:extLst>
              <a:ext uri="{FF2B5EF4-FFF2-40B4-BE49-F238E27FC236}">
                <a16:creationId xmlns:a16="http://schemas.microsoft.com/office/drawing/2014/main" id="{F5785060-5B44-48D7-8518-EF2105D3C484}"/>
              </a:ext>
            </a:extLst>
          </p:cNvPr>
          <p:cNvPicPr>
            <a:picLocks noChangeAspect="1"/>
          </p:cNvPicPr>
          <p:nvPr/>
        </p:nvPicPr>
        <p:blipFill>
          <a:blip r:embed="rId5"/>
          <a:stretch>
            <a:fillRect/>
          </a:stretch>
        </p:blipFill>
        <p:spPr>
          <a:xfrm>
            <a:off x="146824" y="5878649"/>
            <a:ext cx="386934" cy="386934"/>
          </a:xfrm>
          <a:prstGeom prst="rect">
            <a:avLst/>
          </a:prstGeom>
        </p:spPr>
      </p:pic>
    </p:spTree>
    <p:extLst>
      <p:ext uri="{BB962C8B-B14F-4D97-AF65-F5344CB8AC3E}">
        <p14:creationId xmlns:p14="http://schemas.microsoft.com/office/powerpoint/2010/main" val="3637584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E9143-FF6F-6FE4-4D9E-AA3F81AEB168}"/>
              </a:ext>
            </a:extLst>
          </p:cNvPr>
          <p:cNvSpPr>
            <a:spLocks noGrp="1"/>
          </p:cNvSpPr>
          <p:nvPr>
            <p:ph type="title"/>
          </p:nvPr>
        </p:nvSpPr>
        <p:spPr/>
        <p:txBody>
          <a:bodyPr>
            <a:normAutofit fontScale="90000"/>
          </a:bodyPr>
          <a:lstStyle/>
          <a:p>
            <a:r>
              <a:rPr lang="en-US" sz="4000" dirty="0"/>
              <a:t>Onboarding with customer already on BC SaaS</a:t>
            </a:r>
            <a:br>
              <a:rPr lang="en-US" sz="4000" dirty="0"/>
            </a:br>
            <a:endParaRPr lang="en-DE" dirty="0"/>
          </a:p>
        </p:txBody>
      </p:sp>
      <p:sp>
        <p:nvSpPr>
          <p:cNvPr id="4" name="TextBox 3">
            <a:extLst>
              <a:ext uri="{FF2B5EF4-FFF2-40B4-BE49-F238E27FC236}">
                <a16:creationId xmlns:a16="http://schemas.microsoft.com/office/drawing/2014/main" id="{1C8875F9-25CF-2E3D-6948-2A2FC84692DF}"/>
              </a:ext>
            </a:extLst>
          </p:cNvPr>
          <p:cNvSpPr txBox="1"/>
          <p:nvPr/>
        </p:nvSpPr>
        <p:spPr>
          <a:xfrm>
            <a:off x="0" y="2023795"/>
            <a:ext cx="10444480" cy="1569660"/>
          </a:xfrm>
          <a:prstGeom prst="rect">
            <a:avLst/>
          </a:prstGeom>
          <a:noFill/>
        </p:spPr>
        <p:txBody>
          <a:bodyPr wrap="square">
            <a:spAutoFit/>
          </a:bodyPr>
          <a:lstStyle/>
          <a:p>
            <a:pPr marL="800100" lvl="1" indent="-342900">
              <a:buFont typeface="Arial" panose="020B0604020202020204" pitchFamily="34" charset="0"/>
              <a:buChar char="•"/>
            </a:pPr>
            <a:r>
              <a:rPr lang="en-US" sz="2400" dirty="0">
                <a:solidFill>
                  <a:schemeClr val="bg1"/>
                </a:solidFill>
                <a:latin typeface="Segoe UI" panose="020B0502040204020203" pitchFamily="34" charset="0"/>
                <a:cs typeface="Segoe UI" panose="020B0502040204020203" pitchFamily="34" charset="0"/>
              </a:rPr>
              <a:t>Create a support ticket with MS – please include our license team in the communication</a:t>
            </a:r>
          </a:p>
          <a:p>
            <a:pPr marL="800100" lvl="1" indent="-342900">
              <a:buFont typeface="Arial" panose="020B0604020202020204" pitchFamily="34" charset="0"/>
              <a:buChar char="•"/>
            </a:pPr>
            <a:r>
              <a:rPr lang="en-US" sz="2400" dirty="0">
                <a:solidFill>
                  <a:schemeClr val="bg1"/>
                </a:solidFill>
                <a:latin typeface="Segoe UI" panose="020B0502040204020203" pitchFamily="34" charset="0"/>
                <a:cs typeface="Segoe UI" panose="020B0502040204020203" pitchFamily="34" charset="0"/>
                <a:hlinkClick r:id="rId3"/>
              </a:rPr>
              <a:t>Link to step-by-step instructions/mandatory information that must be collected before running migration between two tenants</a:t>
            </a:r>
            <a:endParaRPr lang="en-US" sz="24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64192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7E9143-FF6F-6FE4-4D9E-AA3F81AEB168}"/>
              </a:ext>
            </a:extLst>
          </p:cNvPr>
          <p:cNvSpPr>
            <a:spLocks noGrp="1"/>
          </p:cNvSpPr>
          <p:nvPr>
            <p:ph type="title"/>
          </p:nvPr>
        </p:nvSpPr>
        <p:spPr/>
        <p:txBody>
          <a:bodyPr>
            <a:normAutofit fontScale="90000"/>
          </a:bodyPr>
          <a:lstStyle/>
          <a:p>
            <a:r>
              <a:rPr lang="en-US" sz="4000" dirty="0"/>
              <a:t>Educate your customer</a:t>
            </a:r>
            <a:br>
              <a:rPr lang="en-US" sz="4000" dirty="0"/>
            </a:br>
            <a:endParaRPr lang="en-DE" dirty="0"/>
          </a:p>
        </p:txBody>
      </p:sp>
      <p:pic>
        <p:nvPicPr>
          <p:cNvPr id="12" name="Picture 11">
            <a:extLst>
              <a:ext uri="{FF2B5EF4-FFF2-40B4-BE49-F238E27FC236}">
                <a16:creationId xmlns:a16="http://schemas.microsoft.com/office/drawing/2014/main" id="{E5EF01BB-B39A-4B2F-B5C5-76C5B707B7B3}"/>
              </a:ext>
            </a:extLst>
          </p:cNvPr>
          <p:cNvPicPr>
            <a:picLocks noChangeAspect="1"/>
          </p:cNvPicPr>
          <p:nvPr/>
        </p:nvPicPr>
        <p:blipFill>
          <a:blip r:embed="rId3"/>
          <a:stretch>
            <a:fillRect/>
          </a:stretch>
        </p:blipFill>
        <p:spPr>
          <a:xfrm>
            <a:off x="5881367" y="1657486"/>
            <a:ext cx="5881124" cy="3429235"/>
          </a:xfrm>
          <a:prstGeom prst="rect">
            <a:avLst/>
          </a:prstGeom>
          <a:effectLst>
            <a:outerShdw blurRad="50800" dist="50800" dir="5400000" algn="ctr" rotWithShape="0">
              <a:srgbClr val="000000">
                <a:alpha val="43137"/>
              </a:srgbClr>
            </a:outerShdw>
          </a:effectLst>
        </p:spPr>
      </p:pic>
      <p:sp>
        <p:nvSpPr>
          <p:cNvPr id="5" name="Rectangle 4">
            <a:extLst>
              <a:ext uri="{FF2B5EF4-FFF2-40B4-BE49-F238E27FC236}">
                <a16:creationId xmlns:a16="http://schemas.microsoft.com/office/drawing/2014/main" id="{B2AFEAF6-37E9-46B4-92A3-F26CD34C141E}"/>
              </a:ext>
            </a:extLst>
          </p:cNvPr>
          <p:cNvSpPr/>
          <p:nvPr/>
        </p:nvSpPr>
        <p:spPr>
          <a:xfrm>
            <a:off x="1171938" y="5321853"/>
            <a:ext cx="1759200" cy="369332"/>
          </a:xfrm>
          <a:prstGeom prst="rect">
            <a:avLst/>
          </a:prstGeom>
        </p:spPr>
        <p:txBody>
          <a:bodyPr wrap="none">
            <a:spAutoFit/>
          </a:bodyPr>
          <a:lstStyle/>
          <a:p>
            <a:r>
              <a:rPr lang="en-US" dirty="0">
                <a:hlinkClick r:id="rId4"/>
              </a:rPr>
              <a:t>Training material</a:t>
            </a:r>
            <a:endParaRPr lang="en-US" dirty="0"/>
          </a:p>
        </p:txBody>
      </p:sp>
      <p:pic>
        <p:nvPicPr>
          <p:cNvPr id="6" name="Picture 5">
            <a:hlinkClick r:id="rId5" action="ppaction://hlinkfile"/>
            <a:extLst>
              <a:ext uri="{FF2B5EF4-FFF2-40B4-BE49-F238E27FC236}">
                <a16:creationId xmlns:a16="http://schemas.microsoft.com/office/drawing/2014/main" id="{94431691-45A9-4E6D-A546-2B5825902E1C}"/>
              </a:ext>
            </a:extLst>
          </p:cNvPr>
          <p:cNvPicPr>
            <a:picLocks noChangeAspect="1"/>
          </p:cNvPicPr>
          <p:nvPr/>
        </p:nvPicPr>
        <p:blipFill>
          <a:blip r:embed="rId6"/>
          <a:stretch>
            <a:fillRect/>
          </a:stretch>
        </p:blipFill>
        <p:spPr>
          <a:xfrm>
            <a:off x="578261" y="1429114"/>
            <a:ext cx="3657607" cy="3657607"/>
          </a:xfrm>
          <a:prstGeom prst="rect">
            <a:avLst/>
          </a:prstGeom>
        </p:spPr>
      </p:pic>
    </p:spTree>
    <p:extLst>
      <p:ext uri="{BB962C8B-B14F-4D97-AF65-F5344CB8AC3E}">
        <p14:creationId xmlns:p14="http://schemas.microsoft.com/office/powerpoint/2010/main" val="1695432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77F9-DD64-7562-4F10-76BC852D0CBB}"/>
              </a:ext>
            </a:extLst>
          </p:cNvPr>
          <p:cNvSpPr>
            <a:spLocks noGrp="1"/>
          </p:cNvSpPr>
          <p:nvPr>
            <p:ph type="title"/>
          </p:nvPr>
        </p:nvSpPr>
        <p:spPr/>
        <p:txBody>
          <a:bodyPr>
            <a:normAutofit fontScale="90000"/>
          </a:bodyPr>
          <a:lstStyle/>
          <a:p>
            <a:r>
              <a:rPr lang="en-US" dirty="0"/>
              <a:t>Online or Hybrid?</a:t>
            </a:r>
            <a:br>
              <a:rPr lang="en-US" dirty="0"/>
            </a:br>
            <a:endParaRPr lang="en-DE" dirty="0"/>
          </a:p>
        </p:txBody>
      </p:sp>
      <p:pic>
        <p:nvPicPr>
          <p:cNvPr id="6" name="Picture Placeholder 5">
            <a:extLst>
              <a:ext uri="{FF2B5EF4-FFF2-40B4-BE49-F238E27FC236}">
                <a16:creationId xmlns:a16="http://schemas.microsoft.com/office/drawing/2014/main" id="{4D109591-D211-4D65-A472-919F44E49D06}"/>
              </a:ext>
            </a:extLst>
          </p:cNvPr>
          <p:cNvPicPr>
            <a:picLocks noGrp="1" noChangeAspect="1"/>
          </p:cNvPicPr>
          <p:nvPr>
            <p:ph type="pic" sz="quarter" idx="4294967295"/>
          </p:nvPr>
        </p:nvPicPr>
        <p:blipFill>
          <a:blip r:embed="rId3"/>
          <a:srcRect t="3" b="3"/>
          <a:stretch>
            <a:fillRect/>
          </a:stretch>
        </p:blipFill>
        <p:spPr>
          <a:xfrm>
            <a:off x="0" y="1920875"/>
            <a:ext cx="4446588" cy="3875088"/>
          </a:xfrm>
          <a:prstGeom prst="rect">
            <a:avLst/>
          </a:prstGeom>
        </p:spPr>
      </p:pic>
      <p:sp>
        <p:nvSpPr>
          <p:cNvPr id="4" name="Text Placeholder 3">
            <a:extLst>
              <a:ext uri="{FF2B5EF4-FFF2-40B4-BE49-F238E27FC236}">
                <a16:creationId xmlns:a16="http://schemas.microsoft.com/office/drawing/2014/main" id="{F23785B1-1E30-4766-ABC9-41F05F5CEAB3}"/>
              </a:ext>
            </a:extLst>
          </p:cNvPr>
          <p:cNvSpPr>
            <a:spLocks noGrp="1"/>
          </p:cNvSpPr>
          <p:nvPr>
            <p:ph type="body" sz="quarter" idx="4294967295"/>
          </p:nvPr>
        </p:nvSpPr>
        <p:spPr>
          <a:xfrm>
            <a:off x="5285242" y="1298476"/>
            <a:ext cx="5894387" cy="5064125"/>
          </a:xfrm>
          <a:prstGeom prst="rect">
            <a:avLst/>
          </a:prstGeom>
        </p:spPr>
        <p:txBody>
          <a:bodyPr/>
          <a:lstStyle/>
          <a:p>
            <a:pPr marL="0" indent="0">
              <a:buNone/>
            </a:pPr>
            <a:r>
              <a:rPr lang="en-US" sz="2000" dirty="0">
                <a:solidFill>
                  <a:schemeClr val="bg1"/>
                </a:solidFill>
                <a:latin typeface="Segoe UI" panose="020B0502040204020203" pitchFamily="34" charset="0"/>
                <a:cs typeface="Segoe UI" panose="020B0502040204020203" pitchFamily="34" charset="0"/>
              </a:rPr>
              <a:t>In LS Central SaaS, you can choose between two deployment options: </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Online POS</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Hybrid POS. </a:t>
            </a:r>
          </a:p>
          <a:p>
            <a:pPr marL="0" indent="0">
              <a:buNone/>
            </a:pPr>
            <a:r>
              <a:rPr lang="en-US" sz="2000" dirty="0">
                <a:solidFill>
                  <a:schemeClr val="bg1"/>
                </a:solidFill>
                <a:latin typeface="Segoe UI" panose="020B0502040204020203" pitchFamily="34" charset="0"/>
                <a:cs typeface="Segoe UI" panose="020B0502040204020203" pitchFamily="34" charset="0"/>
              </a:rPr>
              <a:t>You can also combine the two. </a:t>
            </a:r>
          </a:p>
          <a:p>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To select the right deployment option for each customer, consider:</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The pros and cons of each option alongside specific customer factors (volume of transactions, stability and quality of internet connection, etc.)</a:t>
            </a:r>
          </a:p>
        </p:txBody>
      </p:sp>
    </p:spTree>
    <p:extLst>
      <p:ext uri="{BB962C8B-B14F-4D97-AF65-F5344CB8AC3E}">
        <p14:creationId xmlns:p14="http://schemas.microsoft.com/office/powerpoint/2010/main" val="860822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in a black shirt&#10;&#10;Description automatically generated with low confidence">
            <a:extLst>
              <a:ext uri="{FF2B5EF4-FFF2-40B4-BE49-F238E27FC236}">
                <a16:creationId xmlns:a16="http://schemas.microsoft.com/office/drawing/2014/main" id="{33D31702-F42F-96DE-FAC7-8144265A2C4C}"/>
              </a:ext>
            </a:extLst>
          </p:cNvPr>
          <p:cNvPicPr>
            <a:picLocks noGrp="1" noChangeAspect="1"/>
          </p:cNvPicPr>
          <p:nvPr>
            <p:ph type="pic" sz="quarter" idx="10"/>
          </p:nvPr>
        </p:nvPicPr>
        <p:blipFill>
          <a:blip r:embed="rId3"/>
          <a:srcRect l="16955" r="16955"/>
          <a:stretch>
            <a:fillRect/>
          </a:stretch>
        </p:blipFill>
        <p:spPr/>
      </p:pic>
      <p:sp>
        <p:nvSpPr>
          <p:cNvPr id="13" name="Text Placeholder 12">
            <a:extLst>
              <a:ext uri="{FF2B5EF4-FFF2-40B4-BE49-F238E27FC236}">
                <a16:creationId xmlns:a16="http://schemas.microsoft.com/office/drawing/2014/main" id="{BBB97FA7-9FD9-440A-8A18-AE3DB9051DF1}"/>
              </a:ext>
            </a:extLst>
          </p:cNvPr>
          <p:cNvSpPr>
            <a:spLocks noGrp="1"/>
          </p:cNvSpPr>
          <p:nvPr>
            <p:ph type="body" sz="quarter" idx="14"/>
          </p:nvPr>
        </p:nvSpPr>
        <p:spPr>
          <a:xfrm>
            <a:off x="896100" y="630666"/>
            <a:ext cx="10215072" cy="624611"/>
          </a:xfrm>
        </p:spPr>
        <p:txBody>
          <a:bodyPr/>
          <a:lstStyle/>
          <a:p>
            <a:br>
              <a:rPr lang="en-US" dirty="0">
                <a:solidFill>
                  <a:srgbClr val="F6C36F"/>
                </a:solidFill>
              </a:rPr>
            </a:br>
            <a:r>
              <a:rPr lang="en-US" dirty="0">
                <a:solidFill>
                  <a:srgbClr val="F6C36F"/>
                </a:solidFill>
              </a:rPr>
              <a:t>LS Central in SaaS - Onboarding</a:t>
            </a:r>
          </a:p>
        </p:txBody>
      </p:sp>
      <p:pic>
        <p:nvPicPr>
          <p:cNvPr id="18" name="Picture Placeholder 17" descr="A person with long hair&#10;&#10;Description automatically generated with low confidence">
            <a:extLst>
              <a:ext uri="{FF2B5EF4-FFF2-40B4-BE49-F238E27FC236}">
                <a16:creationId xmlns:a16="http://schemas.microsoft.com/office/drawing/2014/main" id="{E6A968C8-9DA3-9F44-0DFE-58414C68BB77}"/>
              </a:ext>
            </a:extLst>
          </p:cNvPr>
          <p:cNvPicPr>
            <a:picLocks noGrp="1" noChangeAspect="1"/>
          </p:cNvPicPr>
          <p:nvPr>
            <p:ph type="pic" sz="quarter" idx="15"/>
          </p:nvPr>
        </p:nvPicPr>
        <p:blipFill>
          <a:blip r:embed="rId4"/>
          <a:srcRect l="16950" r="16950"/>
          <a:stretch>
            <a:fillRect/>
          </a:stretch>
        </p:blipFill>
        <p:spPr/>
      </p:pic>
      <p:sp>
        <p:nvSpPr>
          <p:cNvPr id="14" name="Text Placeholder 13">
            <a:extLst>
              <a:ext uri="{FF2B5EF4-FFF2-40B4-BE49-F238E27FC236}">
                <a16:creationId xmlns:a16="http://schemas.microsoft.com/office/drawing/2014/main" id="{EABFAA64-CBE7-4474-A3AB-33077729201C}"/>
              </a:ext>
            </a:extLst>
          </p:cNvPr>
          <p:cNvSpPr>
            <a:spLocks noGrp="1"/>
          </p:cNvSpPr>
          <p:nvPr>
            <p:ph type="body" sz="quarter" idx="17"/>
          </p:nvPr>
        </p:nvSpPr>
        <p:spPr/>
        <p:txBody>
          <a:bodyPr/>
          <a:lstStyle/>
          <a:p>
            <a:r>
              <a:rPr lang="en-US" dirty="0"/>
              <a:t>Ricardo Moinhos</a:t>
            </a:r>
          </a:p>
        </p:txBody>
      </p:sp>
      <p:sp>
        <p:nvSpPr>
          <p:cNvPr id="15" name="Text Placeholder 14">
            <a:extLst>
              <a:ext uri="{FF2B5EF4-FFF2-40B4-BE49-F238E27FC236}">
                <a16:creationId xmlns:a16="http://schemas.microsoft.com/office/drawing/2014/main" id="{680DDBCE-ED8A-4F2C-A71F-8D3661E11122}"/>
              </a:ext>
            </a:extLst>
          </p:cNvPr>
          <p:cNvSpPr>
            <a:spLocks noGrp="1"/>
          </p:cNvSpPr>
          <p:nvPr>
            <p:ph type="body" sz="quarter" idx="18"/>
          </p:nvPr>
        </p:nvSpPr>
        <p:spPr/>
        <p:txBody>
          <a:bodyPr/>
          <a:lstStyle/>
          <a:p>
            <a:r>
              <a:rPr lang="en-US" dirty="0"/>
              <a:t>Migration Specialist</a:t>
            </a:r>
          </a:p>
        </p:txBody>
      </p:sp>
      <p:sp>
        <p:nvSpPr>
          <p:cNvPr id="16" name="Text Placeholder 15">
            <a:extLst>
              <a:ext uri="{FF2B5EF4-FFF2-40B4-BE49-F238E27FC236}">
                <a16:creationId xmlns:a16="http://schemas.microsoft.com/office/drawing/2014/main" id="{7C76F584-DD6B-4E64-8B61-2D382117ACE9}"/>
              </a:ext>
            </a:extLst>
          </p:cNvPr>
          <p:cNvSpPr>
            <a:spLocks noGrp="1"/>
          </p:cNvSpPr>
          <p:nvPr>
            <p:ph type="body" sz="quarter" idx="19"/>
          </p:nvPr>
        </p:nvSpPr>
        <p:spPr/>
        <p:txBody>
          <a:bodyPr/>
          <a:lstStyle/>
          <a:p>
            <a:r>
              <a:rPr lang="en-US" dirty="0"/>
              <a:t>Ricardomo@lsretail.com</a:t>
            </a:r>
          </a:p>
        </p:txBody>
      </p:sp>
      <p:pic>
        <p:nvPicPr>
          <p:cNvPr id="20" name="Picture Placeholder 19" descr="A person in a suit&#10;&#10;Description automatically generated with medium confidence">
            <a:extLst>
              <a:ext uri="{FF2B5EF4-FFF2-40B4-BE49-F238E27FC236}">
                <a16:creationId xmlns:a16="http://schemas.microsoft.com/office/drawing/2014/main" id="{AA34FFBA-6222-A741-3E05-C1E19A1D5C29}"/>
              </a:ext>
            </a:extLst>
          </p:cNvPr>
          <p:cNvPicPr>
            <a:picLocks noGrp="1" noChangeAspect="1"/>
          </p:cNvPicPr>
          <p:nvPr>
            <p:ph type="pic" sz="quarter" idx="20"/>
          </p:nvPr>
        </p:nvPicPr>
        <p:blipFill>
          <a:blip r:embed="rId5"/>
          <a:srcRect l="412" r="412"/>
          <a:stretch>
            <a:fillRect/>
          </a:stretch>
        </p:blipFill>
        <p:spPr/>
      </p:pic>
      <p:sp>
        <p:nvSpPr>
          <p:cNvPr id="5" name="Text Placeholder 4">
            <a:extLst>
              <a:ext uri="{FF2B5EF4-FFF2-40B4-BE49-F238E27FC236}">
                <a16:creationId xmlns:a16="http://schemas.microsoft.com/office/drawing/2014/main" id="{801768DA-30B7-3A16-827F-659D75EF9E5B}"/>
              </a:ext>
            </a:extLst>
          </p:cNvPr>
          <p:cNvSpPr>
            <a:spLocks noGrp="1"/>
          </p:cNvSpPr>
          <p:nvPr>
            <p:ph type="body" sz="quarter" idx="21"/>
          </p:nvPr>
        </p:nvSpPr>
        <p:spPr/>
        <p:txBody>
          <a:bodyPr/>
          <a:lstStyle/>
          <a:p>
            <a:r>
              <a:rPr lang="en-US" dirty="0"/>
              <a:t>Drifa Orvarsdottir</a:t>
            </a:r>
            <a:endParaRPr lang="en-DE" dirty="0"/>
          </a:p>
        </p:txBody>
      </p:sp>
      <p:sp>
        <p:nvSpPr>
          <p:cNvPr id="6" name="Text Placeholder 5">
            <a:extLst>
              <a:ext uri="{FF2B5EF4-FFF2-40B4-BE49-F238E27FC236}">
                <a16:creationId xmlns:a16="http://schemas.microsoft.com/office/drawing/2014/main" id="{688A737B-E1C2-ACE3-66B1-5798906DFFF2}"/>
              </a:ext>
            </a:extLst>
          </p:cNvPr>
          <p:cNvSpPr>
            <a:spLocks noGrp="1"/>
          </p:cNvSpPr>
          <p:nvPr>
            <p:ph type="body" sz="quarter" idx="22"/>
          </p:nvPr>
        </p:nvSpPr>
        <p:spPr/>
        <p:txBody>
          <a:bodyPr/>
          <a:lstStyle/>
          <a:p>
            <a:r>
              <a:rPr lang="en-US" dirty="0"/>
              <a:t>Onboarding Buddy</a:t>
            </a:r>
            <a:endParaRPr lang="en-DE" dirty="0"/>
          </a:p>
        </p:txBody>
      </p:sp>
      <p:sp>
        <p:nvSpPr>
          <p:cNvPr id="7" name="Text Placeholder 6">
            <a:extLst>
              <a:ext uri="{FF2B5EF4-FFF2-40B4-BE49-F238E27FC236}">
                <a16:creationId xmlns:a16="http://schemas.microsoft.com/office/drawing/2014/main" id="{0167479F-2396-1F1C-3A1A-3975E258E0B1}"/>
              </a:ext>
            </a:extLst>
          </p:cNvPr>
          <p:cNvSpPr>
            <a:spLocks noGrp="1"/>
          </p:cNvSpPr>
          <p:nvPr>
            <p:ph type="body" sz="quarter" idx="23"/>
          </p:nvPr>
        </p:nvSpPr>
        <p:spPr/>
        <p:txBody>
          <a:bodyPr/>
          <a:lstStyle/>
          <a:p>
            <a:r>
              <a:rPr lang="en-US" dirty="0"/>
              <a:t>drifaor@lsretail.com</a:t>
            </a:r>
            <a:endParaRPr lang="en-DE" dirty="0"/>
          </a:p>
        </p:txBody>
      </p:sp>
      <p:sp>
        <p:nvSpPr>
          <p:cNvPr id="8" name="Text Placeholder 7">
            <a:extLst>
              <a:ext uri="{FF2B5EF4-FFF2-40B4-BE49-F238E27FC236}">
                <a16:creationId xmlns:a16="http://schemas.microsoft.com/office/drawing/2014/main" id="{CD5349B3-F14D-0549-5725-86F434300582}"/>
              </a:ext>
            </a:extLst>
          </p:cNvPr>
          <p:cNvSpPr>
            <a:spLocks noGrp="1"/>
          </p:cNvSpPr>
          <p:nvPr>
            <p:ph type="body" sz="quarter" idx="24"/>
          </p:nvPr>
        </p:nvSpPr>
        <p:spPr/>
        <p:txBody>
          <a:bodyPr/>
          <a:lstStyle/>
          <a:p>
            <a:r>
              <a:rPr lang="en-US" dirty="0"/>
              <a:t>Adalbjorg Karlsdottir</a:t>
            </a:r>
            <a:endParaRPr lang="en-DE" dirty="0"/>
          </a:p>
        </p:txBody>
      </p:sp>
      <p:sp>
        <p:nvSpPr>
          <p:cNvPr id="9" name="Text Placeholder 8">
            <a:extLst>
              <a:ext uri="{FF2B5EF4-FFF2-40B4-BE49-F238E27FC236}">
                <a16:creationId xmlns:a16="http://schemas.microsoft.com/office/drawing/2014/main" id="{7E34E902-F684-78B6-4788-C1C10BB43480}"/>
              </a:ext>
            </a:extLst>
          </p:cNvPr>
          <p:cNvSpPr>
            <a:spLocks noGrp="1"/>
          </p:cNvSpPr>
          <p:nvPr>
            <p:ph type="body" sz="quarter" idx="25"/>
          </p:nvPr>
        </p:nvSpPr>
        <p:spPr/>
        <p:txBody>
          <a:bodyPr/>
          <a:lstStyle/>
          <a:p>
            <a:r>
              <a:rPr lang="en-US" dirty="0"/>
              <a:t>Onboarding Lead</a:t>
            </a:r>
            <a:endParaRPr lang="en-DE" dirty="0"/>
          </a:p>
        </p:txBody>
      </p:sp>
      <p:sp>
        <p:nvSpPr>
          <p:cNvPr id="10" name="Text Placeholder 9">
            <a:extLst>
              <a:ext uri="{FF2B5EF4-FFF2-40B4-BE49-F238E27FC236}">
                <a16:creationId xmlns:a16="http://schemas.microsoft.com/office/drawing/2014/main" id="{6A898068-B13E-5F4B-0033-DAF970EA9F30}"/>
              </a:ext>
            </a:extLst>
          </p:cNvPr>
          <p:cNvSpPr>
            <a:spLocks noGrp="1"/>
          </p:cNvSpPr>
          <p:nvPr>
            <p:ph type="body" sz="quarter" idx="26"/>
          </p:nvPr>
        </p:nvSpPr>
        <p:spPr/>
        <p:txBody>
          <a:bodyPr/>
          <a:lstStyle/>
          <a:p>
            <a:r>
              <a:rPr lang="en-US" dirty="0"/>
              <a:t>adalbjorg@lsretail.com</a:t>
            </a:r>
            <a:endParaRPr lang="en-DE" dirty="0"/>
          </a:p>
        </p:txBody>
      </p:sp>
    </p:spTree>
    <p:extLst>
      <p:ext uri="{BB962C8B-B14F-4D97-AF65-F5344CB8AC3E}">
        <p14:creationId xmlns:p14="http://schemas.microsoft.com/office/powerpoint/2010/main" val="674226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F574-5A1F-1FDB-2F0A-28DC7506FA45}"/>
              </a:ext>
            </a:extLst>
          </p:cNvPr>
          <p:cNvSpPr>
            <a:spLocks noGrp="1"/>
          </p:cNvSpPr>
          <p:nvPr>
            <p:ph type="title"/>
          </p:nvPr>
        </p:nvSpPr>
        <p:spPr/>
        <p:txBody>
          <a:bodyPr>
            <a:normAutofit fontScale="90000"/>
          </a:bodyPr>
          <a:lstStyle/>
          <a:p>
            <a:r>
              <a:rPr lang="en-US" dirty="0"/>
              <a:t>Online POS</a:t>
            </a:r>
            <a:br>
              <a:rPr lang="en-US" dirty="0"/>
            </a:br>
            <a:endParaRPr lang="en-DE" dirty="0"/>
          </a:p>
        </p:txBody>
      </p:sp>
      <p:sp>
        <p:nvSpPr>
          <p:cNvPr id="4" name="Text Placeholder 3">
            <a:extLst>
              <a:ext uri="{FF2B5EF4-FFF2-40B4-BE49-F238E27FC236}">
                <a16:creationId xmlns:a16="http://schemas.microsoft.com/office/drawing/2014/main" id="{9F3E1D6C-0FC1-47A5-BBE9-825CB364F280}"/>
              </a:ext>
            </a:extLst>
          </p:cNvPr>
          <p:cNvSpPr>
            <a:spLocks noGrp="1"/>
          </p:cNvSpPr>
          <p:nvPr>
            <p:ph type="body" sz="quarter" idx="4294967295"/>
          </p:nvPr>
        </p:nvSpPr>
        <p:spPr>
          <a:xfrm>
            <a:off x="4898572" y="896937"/>
            <a:ext cx="6193972" cy="5064125"/>
          </a:xfrm>
          <a:prstGeom prst="rect">
            <a:avLst/>
          </a:prstGeom>
        </p:spPr>
        <p:txBody>
          <a:bodyPr/>
          <a:lstStyle/>
          <a:p>
            <a:pPr marL="0" indent="0">
              <a:buNone/>
            </a:pPr>
            <a:r>
              <a:rPr lang="en-US" dirty="0">
                <a:solidFill>
                  <a:schemeClr val="bg1"/>
                </a:solidFill>
              </a:rPr>
              <a:t>POSs and back-office users run a modern web client and connect to the LS Central SaaS and are reliant on the internet works and they have access to the LS Central SaaS always</a:t>
            </a:r>
          </a:p>
          <a:p>
            <a:pPr marL="0" indent="0">
              <a:buNone/>
            </a:pPr>
            <a:r>
              <a:rPr lang="en-US" dirty="0">
                <a:solidFill>
                  <a:schemeClr val="bg1"/>
                </a:solidFill>
              </a:rPr>
              <a:t>Software installation: </a:t>
            </a:r>
            <a:r>
              <a:rPr lang="en-US" dirty="0">
                <a:solidFill>
                  <a:srgbClr val="0070C0"/>
                </a:solidFill>
                <a:hlinkClick r:id="rId3">
                  <a:extLst>
                    <a:ext uri="{A12FA001-AC4F-418D-AE19-62706E023703}">
                      <ahyp:hlinkClr xmlns:ahyp="http://schemas.microsoft.com/office/drawing/2018/hyperlinkcolor" val="tx"/>
                    </a:ext>
                  </a:extLst>
                </a:hlinkClick>
              </a:rPr>
              <a:t>Hardware station</a:t>
            </a:r>
            <a:br>
              <a:rPr lang="en-US" dirty="0">
                <a:solidFill>
                  <a:schemeClr val="bg1"/>
                </a:solidFill>
              </a:rPr>
            </a:br>
            <a:r>
              <a:rPr lang="en-US" dirty="0">
                <a:solidFill>
                  <a:srgbClr val="0070C0"/>
                </a:solidFill>
                <a:hlinkClick r:id="rId4">
                  <a:extLst>
                    <a:ext uri="{A12FA001-AC4F-418D-AE19-62706E023703}">
                      <ahyp:hlinkClr xmlns:ahyp="http://schemas.microsoft.com/office/drawing/2018/hyperlinkcolor" val="tx"/>
                    </a:ext>
                  </a:extLst>
                </a:hlinkClick>
              </a:rPr>
              <a:t>Install Hardware Station using Update Service</a:t>
            </a:r>
            <a:br>
              <a:rPr lang="en-US" dirty="0">
                <a:solidFill>
                  <a:schemeClr val="bg1"/>
                </a:solidFill>
              </a:rPr>
            </a:br>
            <a:endParaRPr lang="en-US" dirty="0">
              <a:solidFill>
                <a:schemeClr val="bg1"/>
              </a:solidFill>
            </a:endParaRPr>
          </a:p>
          <a:p>
            <a:endParaRPr lang="en-US" dirty="0"/>
          </a:p>
          <a:p>
            <a:endParaRPr lang="en-US" dirty="0"/>
          </a:p>
        </p:txBody>
      </p:sp>
      <p:pic>
        <p:nvPicPr>
          <p:cNvPr id="9" name="Picture Placeholder 8">
            <a:extLst>
              <a:ext uri="{FF2B5EF4-FFF2-40B4-BE49-F238E27FC236}">
                <a16:creationId xmlns:a16="http://schemas.microsoft.com/office/drawing/2014/main" id="{7D695B0C-B77F-4461-9BD4-0A86FEC3FAB5}"/>
              </a:ext>
            </a:extLst>
          </p:cNvPr>
          <p:cNvPicPr>
            <a:picLocks noGrp="1" noChangeAspect="1"/>
          </p:cNvPicPr>
          <p:nvPr>
            <p:ph type="pic" sz="quarter" idx="4294967295"/>
          </p:nvPr>
        </p:nvPicPr>
        <p:blipFill>
          <a:blip r:embed="rId5"/>
          <a:srcRect l="7757" r="7757"/>
          <a:stretch>
            <a:fillRect/>
          </a:stretch>
        </p:blipFill>
        <p:spPr>
          <a:xfrm>
            <a:off x="0" y="2622550"/>
            <a:ext cx="4330700" cy="2884488"/>
          </a:xfrm>
          <a:prstGeom prst="rect">
            <a:avLst/>
          </a:prstGeom>
        </p:spPr>
      </p:pic>
      <p:pic>
        <p:nvPicPr>
          <p:cNvPr id="11" name="Picture 10">
            <a:extLst>
              <a:ext uri="{FF2B5EF4-FFF2-40B4-BE49-F238E27FC236}">
                <a16:creationId xmlns:a16="http://schemas.microsoft.com/office/drawing/2014/main" id="{6C5F78AB-F172-46D6-9A28-6E301F9CE159}"/>
              </a:ext>
            </a:extLst>
          </p:cNvPr>
          <p:cNvPicPr>
            <a:picLocks noChangeAspect="1"/>
          </p:cNvPicPr>
          <p:nvPr/>
        </p:nvPicPr>
        <p:blipFill>
          <a:blip r:embed="rId6"/>
          <a:stretch>
            <a:fillRect/>
          </a:stretch>
        </p:blipFill>
        <p:spPr>
          <a:xfrm>
            <a:off x="8397847" y="4064794"/>
            <a:ext cx="3262569" cy="2642681"/>
          </a:xfrm>
          <a:prstGeom prst="rect">
            <a:avLst/>
          </a:prstGeom>
        </p:spPr>
      </p:pic>
    </p:spTree>
    <p:extLst>
      <p:ext uri="{BB962C8B-B14F-4D97-AF65-F5344CB8AC3E}">
        <p14:creationId xmlns:p14="http://schemas.microsoft.com/office/powerpoint/2010/main" val="3988790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92A4-4566-F8FE-E161-84AF8969CAB1}"/>
              </a:ext>
            </a:extLst>
          </p:cNvPr>
          <p:cNvSpPr>
            <a:spLocks noGrp="1"/>
          </p:cNvSpPr>
          <p:nvPr>
            <p:ph type="title"/>
          </p:nvPr>
        </p:nvSpPr>
        <p:spPr/>
        <p:txBody>
          <a:bodyPr>
            <a:normAutofit fontScale="90000"/>
          </a:bodyPr>
          <a:lstStyle/>
          <a:p>
            <a:r>
              <a:rPr lang="en-US" dirty="0">
                <a:solidFill>
                  <a:srgbClr val="FDD89E"/>
                </a:solidFill>
              </a:rPr>
              <a:t>Hybrid POS</a:t>
            </a:r>
            <a:br>
              <a:rPr lang="en-US" dirty="0">
                <a:solidFill>
                  <a:srgbClr val="FDD89E"/>
                </a:solidFill>
              </a:rPr>
            </a:br>
            <a:endParaRPr lang="en-DE" dirty="0"/>
          </a:p>
        </p:txBody>
      </p:sp>
      <p:pic>
        <p:nvPicPr>
          <p:cNvPr id="8" name="Picture Placeholder 7">
            <a:extLst>
              <a:ext uri="{FF2B5EF4-FFF2-40B4-BE49-F238E27FC236}">
                <a16:creationId xmlns:a16="http://schemas.microsoft.com/office/drawing/2014/main" id="{4615C6A0-41B2-4198-A931-9DB466D46461}"/>
              </a:ext>
            </a:extLst>
          </p:cNvPr>
          <p:cNvPicPr>
            <a:picLocks noGrp="1" noChangeAspect="1"/>
          </p:cNvPicPr>
          <p:nvPr>
            <p:ph type="pic" sz="quarter" idx="4294967295"/>
          </p:nvPr>
        </p:nvPicPr>
        <p:blipFill>
          <a:blip r:embed="rId3"/>
          <a:srcRect t="2238" b="2238"/>
          <a:stretch>
            <a:fillRect/>
          </a:stretch>
        </p:blipFill>
        <p:spPr>
          <a:xfrm>
            <a:off x="0" y="2011363"/>
            <a:ext cx="6046788" cy="3251200"/>
          </a:xfrm>
          <a:prstGeom prst="rect">
            <a:avLst/>
          </a:prstGeom>
        </p:spPr>
      </p:pic>
      <p:sp>
        <p:nvSpPr>
          <p:cNvPr id="4" name="Text Placeholder 3">
            <a:extLst>
              <a:ext uri="{FF2B5EF4-FFF2-40B4-BE49-F238E27FC236}">
                <a16:creationId xmlns:a16="http://schemas.microsoft.com/office/drawing/2014/main" id="{82E6A966-1F8B-4DDF-B135-FE995DBD1C38}"/>
              </a:ext>
            </a:extLst>
          </p:cNvPr>
          <p:cNvSpPr>
            <a:spLocks noGrp="1"/>
          </p:cNvSpPr>
          <p:nvPr>
            <p:ph type="body" sz="quarter" idx="4294967295"/>
          </p:nvPr>
        </p:nvSpPr>
        <p:spPr>
          <a:xfrm>
            <a:off x="6732815" y="1517650"/>
            <a:ext cx="4991100" cy="5064125"/>
          </a:xfrm>
          <a:prstGeom prst="rect">
            <a:avLst/>
          </a:prstGeom>
        </p:spPr>
        <p:txBody>
          <a:bodyPr/>
          <a:lstStyle/>
          <a:p>
            <a:pPr marL="0" indent="0">
              <a:buNone/>
            </a:pPr>
            <a:r>
              <a:rPr lang="en-US" sz="2000" dirty="0">
                <a:solidFill>
                  <a:schemeClr val="bg1"/>
                </a:solidFill>
                <a:latin typeface="Segoe UI" panose="020B0502040204020203" pitchFamily="34" charset="0"/>
                <a:cs typeface="Segoe UI" panose="020B0502040204020203" pitchFamily="34" charset="0"/>
              </a:rPr>
              <a:t>A hybrid setup gives customers the ability to take advantage of the benefits of cloud hosting and the resilience of an offline POS. </a:t>
            </a:r>
          </a:p>
          <a:p>
            <a:pPr marL="0" indent="0">
              <a:buNone/>
            </a:pPr>
            <a:r>
              <a:rPr lang="en-US" sz="2000" dirty="0">
                <a:solidFill>
                  <a:schemeClr val="bg1"/>
                </a:solidFill>
                <a:latin typeface="Segoe UI" panose="020B0502040204020203" pitchFamily="34" charset="0"/>
                <a:cs typeface="Segoe UI" panose="020B0502040204020203" pitchFamily="34" charset="0"/>
              </a:rPr>
              <a:t>LS Retail uses the </a:t>
            </a:r>
            <a:r>
              <a:rPr lang="en-US" sz="2000" u="sng" dirty="0">
                <a:solidFill>
                  <a:srgbClr val="0070C0"/>
                </a:solidFill>
                <a:latin typeface="Segoe UI" panose="020B0502040204020203" pitchFamily="34" charset="0"/>
                <a:cs typeface="Segoe UI" panose="020B0502040204020203" pitchFamily="34" charset="0"/>
              </a:rPr>
              <a:t>Hybrid Cloud Component Server</a:t>
            </a:r>
            <a:r>
              <a:rPr lang="en-US" sz="2000" dirty="0">
                <a:solidFill>
                  <a:srgbClr val="0070C0"/>
                </a:solidFill>
                <a:latin typeface="Segoe UI" panose="020B0502040204020203" pitchFamily="34" charset="0"/>
                <a:cs typeface="Segoe UI" panose="020B0502040204020203" pitchFamily="34" charset="0"/>
              </a:rPr>
              <a:t> </a:t>
            </a:r>
            <a:r>
              <a:rPr lang="en-US" sz="2000" dirty="0">
                <a:solidFill>
                  <a:schemeClr val="bg1"/>
                </a:solidFill>
                <a:latin typeface="Segoe UI" panose="020B0502040204020203" pitchFamily="34" charset="0"/>
                <a:cs typeface="Segoe UI" panose="020B0502040204020203" pitchFamily="34" charset="0"/>
              </a:rPr>
              <a:t>to achieve offline device architecture.</a:t>
            </a:r>
          </a:p>
          <a:p>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There are two deployment options for setting up the Hybrid model:</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Offline POS Database</a:t>
            </a:r>
          </a:p>
          <a:p>
            <a:pPr marL="800100" lvl="1" indent="-342900">
              <a:buFont typeface="Arial" panose="020B0604020202020204" pitchFamily="34" charset="0"/>
              <a:buChar char="•"/>
            </a:pPr>
            <a:r>
              <a:rPr lang="en-US" sz="2000" dirty="0">
                <a:solidFill>
                  <a:schemeClr val="bg1"/>
                </a:solidFill>
                <a:latin typeface="Segoe UI" panose="020B0502040204020203" pitchFamily="34" charset="0"/>
                <a:cs typeface="Segoe UI" panose="020B0502040204020203" pitchFamily="34" charset="0"/>
              </a:rPr>
              <a:t>Offline POS Server Database</a:t>
            </a:r>
          </a:p>
        </p:txBody>
      </p:sp>
    </p:spTree>
    <p:extLst>
      <p:ext uri="{BB962C8B-B14F-4D97-AF65-F5344CB8AC3E}">
        <p14:creationId xmlns:p14="http://schemas.microsoft.com/office/powerpoint/2010/main" val="425567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484B9-0A9A-8DD2-29FA-6715436E82FB}"/>
              </a:ext>
            </a:extLst>
          </p:cNvPr>
          <p:cNvSpPr>
            <a:spLocks noGrp="1"/>
          </p:cNvSpPr>
          <p:nvPr>
            <p:ph type="title"/>
          </p:nvPr>
        </p:nvSpPr>
        <p:spPr/>
        <p:txBody>
          <a:bodyPr>
            <a:normAutofit fontScale="90000"/>
          </a:bodyPr>
          <a:lstStyle/>
          <a:p>
            <a:r>
              <a:rPr lang="en-US" dirty="0"/>
              <a:t>Hybrid Cloud Component Server 101</a:t>
            </a:r>
            <a:br>
              <a:rPr lang="en-US" dirty="0"/>
            </a:br>
            <a:endParaRPr lang="en-DE" dirty="0"/>
          </a:p>
        </p:txBody>
      </p:sp>
      <p:pic>
        <p:nvPicPr>
          <p:cNvPr id="11" name="Picture 10">
            <a:hlinkClick r:id="rId3" action="ppaction://hlinkfile"/>
            <a:extLst>
              <a:ext uri="{FF2B5EF4-FFF2-40B4-BE49-F238E27FC236}">
                <a16:creationId xmlns:a16="http://schemas.microsoft.com/office/drawing/2014/main" id="{BD72ED73-8D5A-429D-A9E4-BD3B35B70AB2}"/>
              </a:ext>
            </a:extLst>
          </p:cNvPr>
          <p:cNvPicPr>
            <a:picLocks noChangeAspect="1"/>
          </p:cNvPicPr>
          <p:nvPr/>
        </p:nvPicPr>
        <p:blipFill>
          <a:blip r:embed="rId4"/>
          <a:stretch>
            <a:fillRect/>
          </a:stretch>
        </p:blipFill>
        <p:spPr>
          <a:xfrm>
            <a:off x="2397085" y="1179939"/>
            <a:ext cx="5331056" cy="5331056"/>
          </a:xfrm>
          <a:prstGeom prst="rect">
            <a:avLst/>
          </a:prstGeom>
        </p:spPr>
      </p:pic>
    </p:spTree>
    <p:extLst>
      <p:ext uri="{BB962C8B-B14F-4D97-AF65-F5344CB8AC3E}">
        <p14:creationId xmlns:p14="http://schemas.microsoft.com/office/powerpoint/2010/main" val="4012748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B153-3461-DDCF-819B-22E406B9228B}"/>
              </a:ext>
            </a:extLst>
          </p:cNvPr>
          <p:cNvSpPr>
            <a:spLocks noGrp="1"/>
          </p:cNvSpPr>
          <p:nvPr>
            <p:ph type="title"/>
          </p:nvPr>
        </p:nvSpPr>
        <p:spPr/>
        <p:txBody>
          <a:bodyPr>
            <a:normAutofit fontScale="90000"/>
          </a:bodyPr>
          <a:lstStyle/>
          <a:p>
            <a:r>
              <a:rPr lang="en-US" dirty="0"/>
              <a:t>Before you start</a:t>
            </a:r>
            <a:br>
              <a:rPr lang="en-US" dirty="0"/>
            </a:br>
            <a:endParaRPr lang="en-DE" dirty="0"/>
          </a:p>
        </p:txBody>
      </p:sp>
      <p:sp>
        <p:nvSpPr>
          <p:cNvPr id="4" name="Text Placeholder 3">
            <a:extLst>
              <a:ext uri="{FF2B5EF4-FFF2-40B4-BE49-F238E27FC236}">
                <a16:creationId xmlns:a16="http://schemas.microsoft.com/office/drawing/2014/main" id="{565975D2-A7A6-4EC4-A449-6B312421EFC4}"/>
              </a:ext>
            </a:extLst>
          </p:cNvPr>
          <p:cNvSpPr>
            <a:spLocks noGrp="1"/>
          </p:cNvSpPr>
          <p:nvPr>
            <p:ph type="body" sz="quarter" idx="4294967295"/>
          </p:nvPr>
        </p:nvSpPr>
        <p:spPr>
          <a:xfrm>
            <a:off x="4912520" y="896937"/>
            <a:ext cx="6440487" cy="5064125"/>
          </a:xfrm>
          <a:prstGeom prst="rect">
            <a:avLst/>
          </a:prstGeom>
        </p:spPr>
        <p:txBody>
          <a:bodyPr/>
          <a:lstStyle/>
          <a:p>
            <a:endParaRPr lang="en-US" dirty="0"/>
          </a:p>
          <a:p>
            <a:endParaRPr lang="en-US" dirty="0">
              <a:solidFill>
                <a:schemeClr val="bg1"/>
              </a:solidFill>
              <a:latin typeface="Segoe UI" panose="020B0502040204020203" pitchFamily="34" charset="0"/>
              <a:cs typeface="Segoe UI" panose="020B0502040204020203" pitchFamily="34" charset="0"/>
            </a:endParaRPr>
          </a:p>
          <a:p>
            <a:pPr marL="0" indent="0">
              <a:buNone/>
            </a:pPr>
            <a:r>
              <a:rPr lang="en-US" b="1" dirty="0">
                <a:solidFill>
                  <a:schemeClr val="bg1"/>
                </a:solidFill>
                <a:latin typeface="Segoe UI" panose="020B0502040204020203" pitchFamily="34" charset="0"/>
                <a:cs typeface="Segoe UI" panose="020B0502040204020203" pitchFamily="34" charset="0"/>
              </a:rPr>
              <a:t>It is important that you:</a:t>
            </a:r>
          </a:p>
          <a:p>
            <a:pPr marL="114300" indent="-342900">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Have finished the LS Central General Base Course training</a:t>
            </a:r>
          </a:p>
          <a:p>
            <a:pPr marL="114300" indent="-342900">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Know how Data Distribution and Replication is set up and       works in LS Central</a:t>
            </a:r>
          </a:p>
          <a:p>
            <a:pPr marL="114300" indent="-342900">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Basic PowerShell knowledge (</a:t>
            </a:r>
            <a:r>
              <a:rPr lang="en-US" sz="1800"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Learn more</a:t>
            </a:r>
            <a:r>
              <a:rPr lang="en-US" sz="1800" dirty="0">
                <a:solidFill>
                  <a:schemeClr val="bg1"/>
                </a:solidFill>
                <a:latin typeface="Segoe UI" panose="020B0502040204020203" pitchFamily="34" charset="0"/>
                <a:cs typeface="Segoe UI" panose="020B0502040204020203" pitchFamily="34" charset="0"/>
              </a:rPr>
              <a:t>)</a:t>
            </a:r>
          </a:p>
          <a:p>
            <a:pPr marL="114300" indent="-342900">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Are familiar with Update Service (</a:t>
            </a:r>
            <a:r>
              <a:rPr lang="en-US" sz="1800" dirty="0">
                <a:solidFill>
                  <a:srgbClr val="0070C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Learn more</a:t>
            </a:r>
            <a:r>
              <a:rPr lang="en-US" sz="1800" dirty="0">
                <a:solidFill>
                  <a:schemeClr val="bg1"/>
                </a:solidFill>
                <a:latin typeface="Segoe UI" panose="020B0502040204020203" pitchFamily="34" charset="0"/>
                <a:cs typeface="Segoe UI" panose="020B0502040204020203" pitchFamily="34" charset="0"/>
              </a:rPr>
              <a:t>) </a:t>
            </a:r>
          </a:p>
        </p:txBody>
      </p:sp>
      <p:pic>
        <p:nvPicPr>
          <p:cNvPr id="8" name="Picture Placeholder 7">
            <a:extLst>
              <a:ext uri="{FF2B5EF4-FFF2-40B4-BE49-F238E27FC236}">
                <a16:creationId xmlns:a16="http://schemas.microsoft.com/office/drawing/2014/main" id="{09F9145B-0EB1-4F36-A87F-CEE3DDDC4CD5}"/>
              </a:ext>
            </a:extLst>
          </p:cNvPr>
          <p:cNvPicPr>
            <a:picLocks noGrp="1" noChangeAspect="1"/>
          </p:cNvPicPr>
          <p:nvPr>
            <p:ph type="pic" sz="quarter" idx="4294967295"/>
          </p:nvPr>
        </p:nvPicPr>
        <p:blipFill>
          <a:blip r:embed="rId5"/>
          <a:srcRect l="2198" r="2198"/>
          <a:stretch>
            <a:fillRect/>
          </a:stretch>
        </p:blipFill>
        <p:spPr>
          <a:xfrm>
            <a:off x="0" y="2222500"/>
            <a:ext cx="4059238" cy="3538538"/>
          </a:xfrm>
          <a:prstGeom prst="rect">
            <a:avLst/>
          </a:prstGeom>
        </p:spPr>
      </p:pic>
    </p:spTree>
    <p:extLst>
      <p:ext uri="{BB962C8B-B14F-4D97-AF65-F5344CB8AC3E}">
        <p14:creationId xmlns:p14="http://schemas.microsoft.com/office/powerpoint/2010/main" val="1013473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50D21-9C71-8D3D-9D86-CBD0F93325E8}"/>
              </a:ext>
            </a:extLst>
          </p:cNvPr>
          <p:cNvSpPr>
            <a:spLocks noGrp="1"/>
          </p:cNvSpPr>
          <p:nvPr>
            <p:ph type="title"/>
          </p:nvPr>
        </p:nvSpPr>
        <p:spPr/>
        <p:txBody>
          <a:bodyPr>
            <a:normAutofit fontScale="90000"/>
          </a:bodyPr>
          <a:lstStyle/>
          <a:p>
            <a:r>
              <a:rPr lang="en-US" dirty="0"/>
              <a:t>Components</a:t>
            </a:r>
            <a:endParaRPr lang="en-DE" dirty="0"/>
          </a:p>
        </p:txBody>
      </p:sp>
      <p:sp>
        <p:nvSpPr>
          <p:cNvPr id="4" name="Text Placeholder 3">
            <a:extLst>
              <a:ext uri="{FF2B5EF4-FFF2-40B4-BE49-F238E27FC236}">
                <a16:creationId xmlns:a16="http://schemas.microsoft.com/office/drawing/2014/main" id="{0DA673A8-364A-492C-8837-97144A8B50AF}"/>
              </a:ext>
            </a:extLst>
          </p:cNvPr>
          <p:cNvSpPr>
            <a:spLocks noGrp="1"/>
          </p:cNvSpPr>
          <p:nvPr>
            <p:ph type="body" sz="quarter" idx="4294967295"/>
          </p:nvPr>
        </p:nvSpPr>
        <p:spPr>
          <a:xfrm>
            <a:off x="4180114" y="1336400"/>
            <a:ext cx="7195457" cy="5064125"/>
          </a:xfrm>
          <a:prstGeom prst="rect">
            <a:avLst/>
          </a:prstGeom>
        </p:spPr>
        <p:txBody>
          <a:bodyPr/>
          <a:lstStyle/>
          <a:p>
            <a:pPr indent="0">
              <a:buNone/>
            </a:pPr>
            <a:r>
              <a:rPr lang="en-US" sz="2000" dirty="0">
                <a:solidFill>
                  <a:schemeClr val="bg1"/>
                </a:solidFill>
                <a:latin typeface="Segoe UI" panose="020B0502040204020203" pitchFamily="34" charset="0"/>
                <a:cs typeface="Segoe UI" panose="020B0502040204020203" pitchFamily="34" charset="0"/>
              </a:rPr>
              <a:t>HCCS is hosted on-premises, either on a Virtual Machine in cloud (f. ex. Azure) or in the customer's Head Office environment.</a:t>
            </a:r>
            <a:br>
              <a:rPr lang="en-US" sz="2000" dirty="0">
                <a:solidFill>
                  <a:schemeClr val="bg1"/>
                </a:solidFill>
                <a:latin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cs typeface="Segoe UI" panose="020B0502040204020203" pitchFamily="34" charset="0"/>
            </a:endParaRPr>
          </a:p>
          <a:p>
            <a:pPr marL="228600" indent="-4572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POS master – template database and runs the scheduler</a:t>
            </a:r>
          </a:p>
          <a:p>
            <a:pPr marL="228600" indent="-4572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Data Director – replicates master data</a:t>
            </a:r>
          </a:p>
          <a:p>
            <a:pPr marL="228600" indent="-457200">
              <a:buFont typeface="+mj-lt"/>
              <a:buAutoNum type="arabicPeriod"/>
            </a:pPr>
            <a:r>
              <a:rPr lang="en-US" sz="2000" dirty="0">
                <a:solidFill>
                  <a:schemeClr val="bg1"/>
                </a:solidFill>
                <a:latin typeface="Segoe UI" panose="020B0502040204020203" pitchFamily="34" charset="0"/>
                <a:cs typeface="Segoe UI" panose="020B0502040204020203" pitchFamily="34" charset="0"/>
              </a:rPr>
              <a:t>Update Service – installs components and keeps the on-premise setup up to date</a:t>
            </a:r>
          </a:p>
        </p:txBody>
      </p:sp>
      <p:pic>
        <p:nvPicPr>
          <p:cNvPr id="6" name="Picture 5">
            <a:extLst>
              <a:ext uri="{FF2B5EF4-FFF2-40B4-BE49-F238E27FC236}">
                <a16:creationId xmlns:a16="http://schemas.microsoft.com/office/drawing/2014/main" id="{6F3D4B5C-635B-460E-B2A1-01E979E151A4}"/>
              </a:ext>
            </a:extLst>
          </p:cNvPr>
          <p:cNvPicPr>
            <a:picLocks noChangeAspect="1"/>
          </p:cNvPicPr>
          <p:nvPr/>
        </p:nvPicPr>
        <p:blipFill>
          <a:blip r:embed="rId3"/>
          <a:stretch>
            <a:fillRect/>
          </a:stretch>
        </p:blipFill>
        <p:spPr>
          <a:xfrm>
            <a:off x="647509" y="1844522"/>
            <a:ext cx="2865142" cy="4747019"/>
          </a:xfrm>
          <a:prstGeom prst="rect">
            <a:avLst/>
          </a:prstGeom>
        </p:spPr>
      </p:pic>
      <p:sp>
        <p:nvSpPr>
          <p:cNvPr id="7" name="Rectangle 6">
            <a:extLst>
              <a:ext uri="{FF2B5EF4-FFF2-40B4-BE49-F238E27FC236}">
                <a16:creationId xmlns:a16="http://schemas.microsoft.com/office/drawing/2014/main" id="{6350FA9D-1077-4006-817C-5889D7CDA7CD}"/>
              </a:ext>
            </a:extLst>
          </p:cNvPr>
          <p:cNvSpPr/>
          <p:nvPr/>
        </p:nvSpPr>
        <p:spPr>
          <a:xfrm>
            <a:off x="705940" y="3608363"/>
            <a:ext cx="1279261" cy="369332"/>
          </a:xfrm>
          <a:prstGeom prst="rect">
            <a:avLst/>
          </a:prstGeom>
        </p:spPr>
        <p:txBody>
          <a:bodyPr wrap="none">
            <a:spAutoFit/>
          </a:bodyPr>
          <a:lstStyle/>
          <a:p>
            <a:r>
              <a:rPr lang="en-US" dirty="0">
                <a:solidFill>
                  <a:schemeClr val="bg1"/>
                </a:solidFill>
              </a:rPr>
              <a:t>POS Master</a:t>
            </a:r>
          </a:p>
        </p:txBody>
      </p:sp>
      <p:sp>
        <p:nvSpPr>
          <p:cNvPr id="9" name="Rectangle 8">
            <a:extLst>
              <a:ext uri="{FF2B5EF4-FFF2-40B4-BE49-F238E27FC236}">
                <a16:creationId xmlns:a16="http://schemas.microsoft.com/office/drawing/2014/main" id="{AADC16CC-2408-44DB-9992-953FA02410FD}"/>
              </a:ext>
            </a:extLst>
          </p:cNvPr>
          <p:cNvSpPr/>
          <p:nvPr/>
        </p:nvSpPr>
        <p:spPr>
          <a:xfrm>
            <a:off x="726831" y="4801095"/>
            <a:ext cx="1436034" cy="369332"/>
          </a:xfrm>
          <a:prstGeom prst="rect">
            <a:avLst/>
          </a:prstGeom>
        </p:spPr>
        <p:txBody>
          <a:bodyPr wrap="none">
            <a:spAutoFit/>
          </a:bodyPr>
          <a:lstStyle/>
          <a:p>
            <a:r>
              <a:rPr lang="en-US" dirty="0">
                <a:solidFill>
                  <a:schemeClr val="bg1"/>
                </a:solidFill>
              </a:rPr>
              <a:t>Data Director</a:t>
            </a:r>
          </a:p>
        </p:txBody>
      </p:sp>
      <p:sp>
        <p:nvSpPr>
          <p:cNvPr id="10" name="Rectangle 9">
            <a:extLst>
              <a:ext uri="{FF2B5EF4-FFF2-40B4-BE49-F238E27FC236}">
                <a16:creationId xmlns:a16="http://schemas.microsoft.com/office/drawing/2014/main" id="{C24128D1-0925-4006-B72C-2CD1C0079950}"/>
              </a:ext>
            </a:extLst>
          </p:cNvPr>
          <p:cNvSpPr/>
          <p:nvPr/>
        </p:nvSpPr>
        <p:spPr>
          <a:xfrm>
            <a:off x="757044" y="6222209"/>
            <a:ext cx="1600823" cy="369332"/>
          </a:xfrm>
          <a:prstGeom prst="rect">
            <a:avLst/>
          </a:prstGeom>
        </p:spPr>
        <p:txBody>
          <a:bodyPr wrap="none">
            <a:spAutoFit/>
          </a:bodyPr>
          <a:lstStyle/>
          <a:p>
            <a:r>
              <a:rPr lang="en-US" dirty="0">
                <a:solidFill>
                  <a:schemeClr val="bg1"/>
                </a:solidFill>
              </a:rPr>
              <a:t>Update Service</a:t>
            </a:r>
          </a:p>
        </p:txBody>
      </p:sp>
    </p:spTree>
    <p:extLst>
      <p:ext uri="{BB962C8B-B14F-4D97-AF65-F5344CB8AC3E}">
        <p14:creationId xmlns:p14="http://schemas.microsoft.com/office/powerpoint/2010/main" val="1036913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5B0E4-E2FB-0877-68E9-3E7237087C2E}"/>
              </a:ext>
            </a:extLst>
          </p:cNvPr>
          <p:cNvSpPr>
            <a:spLocks noGrp="1"/>
          </p:cNvSpPr>
          <p:nvPr>
            <p:ph type="title"/>
          </p:nvPr>
        </p:nvSpPr>
        <p:spPr/>
        <p:txBody>
          <a:bodyPr>
            <a:normAutofit fontScale="90000"/>
          </a:bodyPr>
          <a:lstStyle/>
          <a:p>
            <a:r>
              <a:rPr lang="en-US" dirty="0"/>
              <a:t>Head Office in LS Central SaaS</a:t>
            </a:r>
            <a:endParaRPr lang="en-DE" dirty="0"/>
          </a:p>
        </p:txBody>
      </p:sp>
      <p:sp>
        <p:nvSpPr>
          <p:cNvPr id="4" name="Text Placeholder 3">
            <a:extLst>
              <a:ext uri="{FF2B5EF4-FFF2-40B4-BE49-F238E27FC236}">
                <a16:creationId xmlns:a16="http://schemas.microsoft.com/office/drawing/2014/main" id="{D17E1DC5-F196-451E-BF14-707B1BE9D100}"/>
              </a:ext>
            </a:extLst>
          </p:cNvPr>
          <p:cNvSpPr>
            <a:spLocks noGrp="1"/>
          </p:cNvSpPr>
          <p:nvPr>
            <p:ph type="body" sz="quarter" idx="4294967295"/>
          </p:nvPr>
        </p:nvSpPr>
        <p:spPr>
          <a:xfrm>
            <a:off x="377393" y="1209376"/>
            <a:ext cx="5637213" cy="774700"/>
          </a:xfrm>
          <a:prstGeom prst="rect">
            <a:avLst/>
          </a:prstGeom>
        </p:spPr>
        <p:txBody>
          <a:bodyPr/>
          <a:lstStyle/>
          <a:p>
            <a:pPr marL="0" indent="0">
              <a:buNone/>
            </a:pPr>
            <a:r>
              <a:rPr lang="en-US" dirty="0">
                <a:solidFill>
                  <a:schemeClr val="bg1"/>
                </a:solidFill>
                <a:latin typeface="Segoe UI" panose="020B0502040204020203" pitchFamily="34" charset="0"/>
                <a:cs typeface="Segoe UI" panose="020B0502040204020203" pitchFamily="34" charset="0"/>
              </a:rPr>
              <a:t>It’s important to finish all setup in the Head Office Tenant before you start implementing. </a:t>
            </a:r>
          </a:p>
        </p:txBody>
      </p:sp>
      <p:pic>
        <p:nvPicPr>
          <p:cNvPr id="7" name="Picture Placeholder 6" descr="A picture containing text&#10;&#10;Description automatically generated">
            <a:extLst>
              <a:ext uri="{FF2B5EF4-FFF2-40B4-BE49-F238E27FC236}">
                <a16:creationId xmlns:a16="http://schemas.microsoft.com/office/drawing/2014/main" id="{8C26B798-BF9A-408B-9DAB-F4BF26602809}"/>
              </a:ext>
            </a:extLst>
          </p:cNvPr>
          <p:cNvPicPr>
            <a:picLocks noGrp="1" noChangeAspect="1"/>
          </p:cNvPicPr>
          <p:nvPr>
            <p:ph type="pic" sz="quarter" idx="4294967295"/>
          </p:nvPr>
        </p:nvPicPr>
        <p:blipFill>
          <a:blip r:embed="rId3"/>
          <a:srcRect t="20" b="20"/>
          <a:stretch>
            <a:fillRect/>
          </a:stretch>
        </p:blipFill>
        <p:spPr>
          <a:xfrm>
            <a:off x="579731" y="2779744"/>
            <a:ext cx="4400550" cy="3836987"/>
          </a:xfrm>
          <a:prstGeom prst="rect">
            <a:avLst/>
          </a:prstGeom>
        </p:spPr>
      </p:pic>
      <p:pic>
        <p:nvPicPr>
          <p:cNvPr id="8" name="Picture 2" descr="Image result for page">
            <a:extLst>
              <a:ext uri="{FF2B5EF4-FFF2-40B4-BE49-F238E27FC236}">
                <a16:creationId xmlns:a16="http://schemas.microsoft.com/office/drawing/2014/main" id="{09A326AE-B48B-431A-A741-F92D7548B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506" y="1049450"/>
            <a:ext cx="3468101" cy="4712494"/>
          </a:xfrm>
          <a:prstGeom prst="rect">
            <a:avLst/>
          </a:prstGeom>
          <a:noFill/>
          <a:effectLst>
            <a:outerShdw blurRad="508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74EFA6-9CF2-4C48-9778-9CD11A5C01FF}"/>
              </a:ext>
            </a:extLst>
          </p:cNvPr>
          <p:cNvSpPr/>
          <p:nvPr/>
        </p:nvSpPr>
        <p:spPr>
          <a:xfrm>
            <a:off x="9111521" y="1070644"/>
            <a:ext cx="1388522" cy="369332"/>
          </a:xfrm>
          <a:prstGeom prst="rect">
            <a:avLst/>
          </a:prstGeom>
        </p:spPr>
        <p:txBody>
          <a:bodyPr wrap="none">
            <a:spAutoFit/>
          </a:bodyPr>
          <a:lstStyle/>
          <a:p>
            <a:r>
              <a:rPr lang="en-US" dirty="0">
                <a:latin typeface="Bradley Hand ITC" panose="03070402050302030203" pitchFamily="66" charset="0"/>
              </a:rPr>
              <a:t>GL/Account</a:t>
            </a:r>
          </a:p>
        </p:txBody>
      </p:sp>
      <p:sp>
        <p:nvSpPr>
          <p:cNvPr id="10" name="Rectangle 9">
            <a:extLst>
              <a:ext uri="{FF2B5EF4-FFF2-40B4-BE49-F238E27FC236}">
                <a16:creationId xmlns:a16="http://schemas.microsoft.com/office/drawing/2014/main" id="{CEE5F2A8-7A7C-4F46-A747-4B83B8F322DB}"/>
              </a:ext>
            </a:extLst>
          </p:cNvPr>
          <p:cNvSpPr/>
          <p:nvPr/>
        </p:nvSpPr>
        <p:spPr>
          <a:xfrm>
            <a:off x="9186964" y="1370681"/>
            <a:ext cx="1678665" cy="369332"/>
          </a:xfrm>
          <a:prstGeom prst="rect">
            <a:avLst/>
          </a:prstGeom>
        </p:spPr>
        <p:txBody>
          <a:bodyPr wrap="none">
            <a:spAutoFit/>
          </a:bodyPr>
          <a:lstStyle/>
          <a:p>
            <a:r>
              <a:rPr lang="en-US" dirty="0">
                <a:latin typeface="Bradley Hand ITC" panose="03070402050302030203" pitchFamily="66" charset="0"/>
              </a:rPr>
              <a:t>Posting Groups</a:t>
            </a:r>
          </a:p>
        </p:txBody>
      </p:sp>
      <p:sp>
        <p:nvSpPr>
          <p:cNvPr id="11" name="Rectangle 10">
            <a:extLst>
              <a:ext uri="{FF2B5EF4-FFF2-40B4-BE49-F238E27FC236}">
                <a16:creationId xmlns:a16="http://schemas.microsoft.com/office/drawing/2014/main" id="{8467E721-81FC-451E-9C49-0D4F12144371}"/>
              </a:ext>
            </a:extLst>
          </p:cNvPr>
          <p:cNvSpPr/>
          <p:nvPr/>
        </p:nvSpPr>
        <p:spPr>
          <a:xfrm>
            <a:off x="9111521" y="1664646"/>
            <a:ext cx="2271776" cy="369332"/>
          </a:xfrm>
          <a:prstGeom prst="rect">
            <a:avLst/>
          </a:prstGeom>
        </p:spPr>
        <p:txBody>
          <a:bodyPr wrap="none">
            <a:spAutoFit/>
          </a:bodyPr>
          <a:lstStyle/>
          <a:p>
            <a:r>
              <a:rPr lang="en-US" dirty="0">
                <a:latin typeface="Bradley Hand ITC" panose="03070402050302030203" pitchFamily="66" charset="0"/>
              </a:rPr>
              <a:t>General Ledger Setup</a:t>
            </a:r>
          </a:p>
        </p:txBody>
      </p:sp>
      <p:sp>
        <p:nvSpPr>
          <p:cNvPr id="12" name="Rectangle 11">
            <a:extLst>
              <a:ext uri="{FF2B5EF4-FFF2-40B4-BE49-F238E27FC236}">
                <a16:creationId xmlns:a16="http://schemas.microsoft.com/office/drawing/2014/main" id="{FC245472-C5F9-445F-9056-F308EC3ABC63}"/>
              </a:ext>
            </a:extLst>
          </p:cNvPr>
          <p:cNvSpPr/>
          <p:nvPr/>
        </p:nvSpPr>
        <p:spPr>
          <a:xfrm>
            <a:off x="9156315" y="1870506"/>
            <a:ext cx="1745991" cy="369332"/>
          </a:xfrm>
          <a:prstGeom prst="rect">
            <a:avLst/>
          </a:prstGeom>
        </p:spPr>
        <p:txBody>
          <a:bodyPr wrap="none">
            <a:spAutoFit/>
          </a:bodyPr>
          <a:lstStyle/>
          <a:p>
            <a:r>
              <a:rPr lang="en-US" dirty="0">
                <a:latin typeface="Bradley Hand ITC" panose="03070402050302030203" pitchFamily="66" charset="0"/>
              </a:rPr>
              <a:t>Unit of Measure</a:t>
            </a:r>
          </a:p>
        </p:txBody>
      </p:sp>
      <p:sp>
        <p:nvSpPr>
          <p:cNvPr id="13" name="Rectangle 12">
            <a:extLst>
              <a:ext uri="{FF2B5EF4-FFF2-40B4-BE49-F238E27FC236}">
                <a16:creationId xmlns:a16="http://schemas.microsoft.com/office/drawing/2014/main" id="{534ABA20-A5B0-4F92-A2D7-7E538ABB8DD1}"/>
              </a:ext>
            </a:extLst>
          </p:cNvPr>
          <p:cNvSpPr/>
          <p:nvPr/>
        </p:nvSpPr>
        <p:spPr>
          <a:xfrm>
            <a:off x="9158289" y="2143277"/>
            <a:ext cx="1346844" cy="369332"/>
          </a:xfrm>
          <a:prstGeom prst="rect">
            <a:avLst/>
          </a:prstGeom>
        </p:spPr>
        <p:txBody>
          <a:bodyPr wrap="none">
            <a:spAutoFit/>
          </a:bodyPr>
          <a:lstStyle/>
          <a:p>
            <a:r>
              <a:rPr lang="en-US" dirty="0">
                <a:latin typeface="Bradley Hand ITC" panose="03070402050302030203" pitchFamily="66" charset="0"/>
              </a:rPr>
              <a:t>Source Code</a:t>
            </a:r>
          </a:p>
        </p:txBody>
      </p:sp>
      <p:sp>
        <p:nvSpPr>
          <p:cNvPr id="14" name="Rectangle 13">
            <a:extLst>
              <a:ext uri="{FF2B5EF4-FFF2-40B4-BE49-F238E27FC236}">
                <a16:creationId xmlns:a16="http://schemas.microsoft.com/office/drawing/2014/main" id="{3963B916-5C00-45CE-8225-773052BCE809}"/>
              </a:ext>
            </a:extLst>
          </p:cNvPr>
          <p:cNvSpPr/>
          <p:nvPr/>
        </p:nvSpPr>
        <p:spPr>
          <a:xfrm>
            <a:off x="9186964" y="2384378"/>
            <a:ext cx="1396536" cy="369332"/>
          </a:xfrm>
          <a:prstGeom prst="rect">
            <a:avLst/>
          </a:prstGeom>
        </p:spPr>
        <p:txBody>
          <a:bodyPr wrap="none">
            <a:spAutoFit/>
          </a:bodyPr>
          <a:lstStyle/>
          <a:p>
            <a:r>
              <a:rPr lang="en-US" dirty="0">
                <a:latin typeface="Bradley Hand ITC" panose="03070402050302030203" pitchFamily="66" charset="0"/>
              </a:rPr>
              <a:t>Reason Code</a:t>
            </a:r>
          </a:p>
        </p:txBody>
      </p:sp>
      <p:sp>
        <p:nvSpPr>
          <p:cNvPr id="15" name="Rectangle 14">
            <a:extLst>
              <a:ext uri="{FF2B5EF4-FFF2-40B4-BE49-F238E27FC236}">
                <a16:creationId xmlns:a16="http://schemas.microsoft.com/office/drawing/2014/main" id="{F3E4DB6B-9F3C-4704-81E3-103E7E9E9AB5}"/>
              </a:ext>
            </a:extLst>
          </p:cNvPr>
          <p:cNvSpPr/>
          <p:nvPr/>
        </p:nvSpPr>
        <p:spPr>
          <a:xfrm>
            <a:off x="9131747" y="2621908"/>
            <a:ext cx="1838965" cy="369332"/>
          </a:xfrm>
          <a:prstGeom prst="rect">
            <a:avLst/>
          </a:prstGeom>
        </p:spPr>
        <p:txBody>
          <a:bodyPr wrap="none">
            <a:spAutoFit/>
          </a:bodyPr>
          <a:lstStyle/>
          <a:p>
            <a:r>
              <a:rPr lang="en-US" dirty="0">
                <a:latin typeface="Bradley Hand ITC" panose="03070402050302030203" pitchFamily="66" charset="0"/>
              </a:rPr>
              <a:t>Payment Method</a:t>
            </a:r>
          </a:p>
        </p:txBody>
      </p:sp>
      <p:sp>
        <p:nvSpPr>
          <p:cNvPr id="16" name="Rectangle 15">
            <a:extLst>
              <a:ext uri="{FF2B5EF4-FFF2-40B4-BE49-F238E27FC236}">
                <a16:creationId xmlns:a16="http://schemas.microsoft.com/office/drawing/2014/main" id="{80737DF0-D283-4531-83E3-FDFEC85C673C}"/>
              </a:ext>
            </a:extLst>
          </p:cNvPr>
          <p:cNvSpPr/>
          <p:nvPr/>
        </p:nvSpPr>
        <p:spPr>
          <a:xfrm>
            <a:off x="9132698" y="2873255"/>
            <a:ext cx="1104790" cy="369332"/>
          </a:xfrm>
          <a:prstGeom prst="rect">
            <a:avLst/>
          </a:prstGeom>
        </p:spPr>
        <p:txBody>
          <a:bodyPr wrap="none">
            <a:spAutoFit/>
          </a:bodyPr>
          <a:lstStyle/>
          <a:p>
            <a:r>
              <a:rPr lang="en-US" dirty="0">
                <a:latin typeface="Bradley Hand ITC" panose="03070402050302030203" pitchFamily="66" charset="0"/>
              </a:rPr>
              <a:t>No Series</a:t>
            </a:r>
          </a:p>
        </p:txBody>
      </p:sp>
      <p:sp>
        <p:nvSpPr>
          <p:cNvPr id="17" name="Rectangle 16">
            <a:extLst>
              <a:ext uri="{FF2B5EF4-FFF2-40B4-BE49-F238E27FC236}">
                <a16:creationId xmlns:a16="http://schemas.microsoft.com/office/drawing/2014/main" id="{585C3CE5-0494-4A2C-BBDC-5DD23E688419}"/>
              </a:ext>
            </a:extLst>
          </p:cNvPr>
          <p:cNvSpPr/>
          <p:nvPr/>
        </p:nvSpPr>
        <p:spPr>
          <a:xfrm>
            <a:off x="9158289" y="3070124"/>
            <a:ext cx="1398140" cy="369332"/>
          </a:xfrm>
          <a:prstGeom prst="rect">
            <a:avLst/>
          </a:prstGeom>
        </p:spPr>
        <p:txBody>
          <a:bodyPr wrap="none">
            <a:spAutoFit/>
          </a:bodyPr>
          <a:lstStyle/>
          <a:p>
            <a:r>
              <a:rPr lang="en-US" dirty="0">
                <a:latin typeface="Bradley Hand ITC" panose="03070402050302030203" pitchFamily="66" charset="0"/>
              </a:rPr>
              <a:t>Retail Setup</a:t>
            </a:r>
          </a:p>
        </p:txBody>
      </p:sp>
      <p:sp>
        <p:nvSpPr>
          <p:cNvPr id="18" name="Rectangle 17">
            <a:extLst>
              <a:ext uri="{FF2B5EF4-FFF2-40B4-BE49-F238E27FC236}">
                <a16:creationId xmlns:a16="http://schemas.microsoft.com/office/drawing/2014/main" id="{1CB11FE6-B923-4FCB-896B-DE74683DA3D8}"/>
              </a:ext>
            </a:extLst>
          </p:cNvPr>
          <p:cNvSpPr/>
          <p:nvPr/>
        </p:nvSpPr>
        <p:spPr>
          <a:xfrm>
            <a:off x="9186964" y="3304521"/>
            <a:ext cx="696024" cy="369332"/>
          </a:xfrm>
          <a:prstGeom prst="rect">
            <a:avLst/>
          </a:prstGeom>
        </p:spPr>
        <p:txBody>
          <a:bodyPr wrap="none">
            <a:spAutoFit/>
          </a:bodyPr>
          <a:lstStyle/>
          <a:p>
            <a:r>
              <a:rPr lang="en-US" dirty="0">
                <a:latin typeface="Bradley Hand ITC" panose="03070402050302030203" pitchFamily="66" charset="0"/>
              </a:rPr>
              <a:t>Store</a:t>
            </a:r>
          </a:p>
        </p:txBody>
      </p:sp>
      <p:sp>
        <p:nvSpPr>
          <p:cNvPr id="19" name="Rectangle 18">
            <a:extLst>
              <a:ext uri="{FF2B5EF4-FFF2-40B4-BE49-F238E27FC236}">
                <a16:creationId xmlns:a16="http://schemas.microsoft.com/office/drawing/2014/main" id="{A8B1C280-430E-4E97-907E-6E3AB3671A95}"/>
              </a:ext>
            </a:extLst>
          </p:cNvPr>
          <p:cNvSpPr/>
          <p:nvPr/>
        </p:nvSpPr>
        <p:spPr>
          <a:xfrm>
            <a:off x="9158289" y="3579170"/>
            <a:ext cx="638316" cy="369332"/>
          </a:xfrm>
          <a:prstGeom prst="rect">
            <a:avLst/>
          </a:prstGeom>
        </p:spPr>
        <p:txBody>
          <a:bodyPr wrap="none">
            <a:spAutoFit/>
          </a:bodyPr>
          <a:lstStyle/>
          <a:p>
            <a:r>
              <a:rPr lang="en-US" dirty="0">
                <a:latin typeface="Bradley Hand ITC" panose="03070402050302030203" pitchFamily="66" charset="0"/>
              </a:rPr>
              <a:t>POS</a:t>
            </a:r>
          </a:p>
        </p:txBody>
      </p:sp>
      <p:sp>
        <p:nvSpPr>
          <p:cNvPr id="20" name="Rectangle 19">
            <a:extLst>
              <a:ext uri="{FF2B5EF4-FFF2-40B4-BE49-F238E27FC236}">
                <a16:creationId xmlns:a16="http://schemas.microsoft.com/office/drawing/2014/main" id="{EBBCE87C-7209-4AD0-A48C-4CCDEF00A75F}"/>
              </a:ext>
            </a:extLst>
          </p:cNvPr>
          <p:cNvSpPr/>
          <p:nvPr/>
        </p:nvSpPr>
        <p:spPr>
          <a:xfrm>
            <a:off x="9213744" y="3818326"/>
            <a:ext cx="1375698" cy="369332"/>
          </a:xfrm>
          <a:prstGeom prst="rect">
            <a:avLst/>
          </a:prstGeom>
        </p:spPr>
        <p:txBody>
          <a:bodyPr wrap="none">
            <a:spAutoFit/>
          </a:bodyPr>
          <a:lstStyle/>
          <a:p>
            <a:r>
              <a:rPr lang="en-US" dirty="0">
                <a:latin typeface="Bradley Hand ITC" panose="03070402050302030203" pitchFamily="66" charset="0"/>
              </a:rPr>
              <a:t>Tender Type</a:t>
            </a:r>
          </a:p>
        </p:txBody>
      </p:sp>
      <p:sp>
        <p:nvSpPr>
          <p:cNvPr id="21" name="Rectangle 20">
            <a:extLst>
              <a:ext uri="{FF2B5EF4-FFF2-40B4-BE49-F238E27FC236}">
                <a16:creationId xmlns:a16="http://schemas.microsoft.com/office/drawing/2014/main" id="{9490F848-DE01-47C8-B28A-5EBEA94D28A6}"/>
              </a:ext>
            </a:extLst>
          </p:cNvPr>
          <p:cNvSpPr/>
          <p:nvPr/>
        </p:nvSpPr>
        <p:spPr>
          <a:xfrm>
            <a:off x="9186964" y="4081876"/>
            <a:ext cx="1864613" cy="369332"/>
          </a:xfrm>
          <a:prstGeom prst="rect">
            <a:avLst/>
          </a:prstGeom>
        </p:spPr>
        <p:txBody>
          <a:bodyPr wrap="none">
            <a:spAutoFit/>
          </a:bodyPr>
          <a:lstStyle/>
          <a:p>
            <a:r>
              <a:rPr lang="en-US" dirty="0">
                <a:latin typeface="Bradley Hand ITC" panose="03070402050302030203" pitchFamily="66" charset="0"/>
              </a:rPr>
              <a:t>Staff Permission</a:t>
            </a:r>
          </a:p>
        </p:txBody>
      </p:sp>
      <p:sp>
        <p:nvSpPr>
          <p:cNvPr id="22" name="Rectangle 21">
            <a:extLst>
              <a:ext uri="{FF2B5EF4-FFF2-40B4-BE49-F238E27FC236}">
                <a16:creationId xmlns:a16="http://schemas.microsoft.com/office/drawing/2014/main" id="{9429C3FB-DC3C-4DB0-AF87-9342870BB7BD}"/>
              </a:ext>
            </a:extLst>
          </p:cNvPr>
          <p:cNvSpPr/>
          <p:nvPr/>
        </p:nvSpPr>
        <p:spPr>
          <a:xfrm>
            <a:off x="9213744" y="4280851"/>
            <a:ext cx="1263487" cy="369332"/>
          </a:xfrm>
          <a:prstGeom prst="rect">
            <a:avLst/>
          </a:prstGeom>
        </p:spPr>
        <p:txBody>
          <a:bodyPr wrap="none">
            <a:spAutoFit/>
          </a:bodyPr>
          <a:lstStyle/>
          <a:p>
            <a:r>
              <a:rPr lang="en-US" dirty="0">
                <a:latin typeface="Bradley Hand ITC" panose="03070402050302030203" pitchFamily="66" charset="0"/>
              </a:rPr>
              <a:t>POS Setup</a:t>
            </a:r>
          </a:p>
        </p:txBody>
      </p:sp>
      <p:pic>
        <p:nvPicPr>
          <p:cNvPr id="23" name="Picture 22">
            <a:extLst>
              <a:ext uri="{FF2B5EF4-FFF2-40B4-BE49-F238E27FC236}">
                <a16:creationId xmlns:a16="http://schemas.microsoft.com/office/drawing/2014/main" id="{004EB216-D7E1-4845-A8ED-B3BC21B0CC7C}"/>
              </a:ext>
            </a:extLst>
          </p:cNvPr>
          <p:cNvPicPr>
            <a:picLocks noChangeAspect="1"/>
          </p:cNvPicPr>
          <p:nvPr/>
        </p:nvPicPr>
        <p:blipFill>
          <a:blip r:embed="rId5"/>
          <a:stretch>
            <a:fillRect/>
          </a:stretch>
        </p:blipFill>
        <p:spPr>
          <a:xfrm>
            <a:off x="8533877" y="1156267"/>
            <a:ext cx="438150" cy="198086"/>
          </a:xfrm>
          <a:prstGeom prst="rect">
            <a:avLst/>
          </a:prstGeom>
        </p:spPr>
      </p:pic>
      <p:pic>
        <p:nvPicPr>
          <p:cNvPr id="24" name="Picture 23">
            <a:extLst>
              <a:ext uri="{FF2B5EF4-FFF2-40B4-BE49-F238E27FC236}">
                <a16:creationId xmlns:a16="http://schemas.microsoft.com/office/drawing/2014/main" id="{48148096-F17C-416E-A451-763537A2B5FD}"/>
              </a:ext>
            </a:extLst>
          </p:cNvPr>
          <p:cNvPicPr>
            <a:picLocks noChangeAspect="1"/>
          </p:cNvPicPr>
          <p:nvPr/>
        </p:nvPicPr>
        <p:blipFill>
          <a:blip r:embed="rId5"/>
          <a:stretch>
            <a:fillRect/>
          </a:stretch>
        </p:blipFill>
        <p:spPr>
          <a:xfrm>
            <a:off x="8547571" y="1439976"/>
            <a:ext cx="438150" cy="198086"/>
          </a:xfrm>
          <a:prstGeom prst="rect">
            <a:avLst/>
          </a:prstGeom>
        </p:spPr>
      </p:pic>
      <p:pic>
        <p:nvPicPr>
          <p:cNvPr id="25" name="Picture 24">
            <a:extLst>
              <a:ext uri="{FF2B5EF4-FFF2-40B4-BE49-F238E27FC236}">
                <a16:creationId xmlns:a16="http://schemas.microsoft.com/office/drawing/2014/main" id="{7CBEC9BE-71F5-47A4-92C9-A5C77C46D258}"/>
              </a:ext>
            </a:extLst>
          </p:cNvPr>
          <p:cNvPicPr>
            <a:picLocks noChangeAspect="1"/>
          </p:cNvPicPr>
          <p:nvPr/>
        </p:nvPicPr>
        <p:blipFill>
          <a:blip r:embed="rId5"/>
          <a:stretch>
            <a:fillRect/>
          </a:stretch>
        </p:blipFill>
        <p:spPr>
          <a:xfrm>
            <a:off x="8532336" y="1716421"/>
            <a:ext cx="438150" cy="198086"/>
          </a:xfrm>
          <a:prstGeom prst="rect">
            <a:avLst/>
          </a:prstGeom>
        </p:spPr>
      </p:pic>
      <p:pic>
        <p:nvPicPr>
          <p:cNvPr id="26" name="Picture 25">
            <a:extLst>
              <a:ext uri="{FF2B5EF4-FFF2-40B4-BE49-F238E27FC236}">
                <a16:creationId xmlns:a16="http://schemas.microsoft.com/office/drawing/2014/main" id="{75871AB2-A17C-4161-B0B5-34DA52BAA531}"/>
              </a:ext>
            </a:extLst>
          </p:cNvPr>
          <p:cNvPicPr>
            <a:picLocks noChangeAspect="1"/>
          </p:cNvPicPr>
          <p:nvPr/>
        </p:nvPicPr>
        <p:blipFill>
          <a:blip r:embed="rId5"/>
          <a:stretch>
            <a:fillRect/>
          </a:stretch>
        </p:blipFill>
        <p:spPr>
          <a:xfrm>
            <a:off x="8540338" y="1956129"/>
            <a:ext cx="438150" cy="198086"/>
          </a:xfrm>
          <a:prstGeom prst="rect">
            <a:avLst/>
          </a:prstGeom>
        </p:spPr>
      </p:pic>
      <p:pic>
        <p:nvPicPr>
          <p:cNvPr id="27" name="Picture 26">
            <a:extLst>
              <a:ext uri="{FF2B5EF4-FFF2-40B4-BE49-F238E27FC236}">
                <a16:creationId xmlns:a16="http://schemas.microsoft.com/office/drawing/2014/main" id="{FD2CFB7F-2BEB-47B0-8D77-6795E5C60852}"/>
              </a:ext>
            </a:extLst>
          </p:cNvPr>
          <p:cNvPicPr>
            <a:picLocks noChangeAspect="1"/>
          </p:cNvPicPr>
          <p:nvPr/>
        </p:nvPicPr>
        <p:blipFill>
          <a:blip r:embed="rId5"/>
          <a:stretch>
            <a:fillRect/>
          </a:stretch>
        </p:blipFill>
        <p:spPr>
          <a:xfrm>
            <a:off x="8536174" y="2177865"/>
            <a:ext cx="438150" cy="198086"/>
          </a:xfrm>
          <a:prstGeom prst="rect">
            <a:avLst/>
          </a:prstGeom>
        </p:spPr>
      </p:pic>
      <p:pic>
        <p:nvPicPr>
          <p:cNvPr id="28" name="Picture 27">
            <a:extLst>
              <a:ext uri="{FF2B5EF4-FFF2-40B4-BE49-F238E27FC236}">
                <a16:creationId xmlns:a16="http://schemas.microsoft.com/office/drawing/2014/main" id="{BB8AA16B-AF2B-49FE-B07A-CA837C8974BD}"/>
              </a:ext>
            </a:extLst>
          </p:cNvPr>
          <p:cNvPicPr>
            <a:picLocks noChangeAspect="1"/>
          </p:cNvPicPr>
          <p:nvPr/>
        </p:nvPicPr>
        <p:blipFill>
          <a:blip r:embed="rId5"/>
          <a:stretch>
            <a:fillRect/>
          </a:stretch>
        </p:blipFill>
        <p:spPr>
          <a:xfrm>
            <a:off x="8536174" y="2422413"/>
            <a:ext cx="438150" cy="198086"/>
          </a:xfrm>
          <a:prstGeom prst="rect">
            <a:avLst/>
          </a:prstGeom>
        </p:spPr>
      </p:pic>
      <p:pic>
        <p:nvPicPr>
          <p:cNvPr id="29" name="Picture 28">
            <a:extLst>
              <a:ext uri="{FF2B5EF4-FFF2-40B4-BE49-F238E27FC236}">
                <a16:creationId xmlns:a16="http://schemas.microsoft.com/office/drawing/2014/main" id="{D18D62C8-D24E-49B9-8BBA-B492D1A248A1}"/>
              </a:ext>
            </a:extLst>
          </p:cNvPr>
          <p:cNvPicPr>
            <a:picLocks noChangeAspect="1"/>
          </p:cNvPicPr>
          <p:nvPr/>
        </p:nvPicPr>
        <p:blipFill>
          <a:blip r:embed="rId5"/>
          <a:stretch>
            <a:fillRect/>
          </a:stretch>
        </p:blipFill>
        <p:spPr>
          <a:xfrm>
            <a:off x="8588558" y="2658885"/>
            <a:ext cx="438150" cy="198086"/>
          </a:xfrm>
          <a:prstGeom prst="rect">
            <a:avLst/>
          </a:prstGeom>
        </p:spPr>
      </p:pic>
      <p:pic>
        <p:nvPicPr>
          <p:cNvPr id="30" name="Picture 29">
            <a:extLst>
              <a:ext uri="{FF2B5EF4-FFF2-40B4-BE49-F238E27FC236}">
                <a16:creationId xmlns:a16="http://schemas.microsoft.com/office/drawing/2014/main" id="{B6730D1F-C4F2-4C6C-8218-F6B259741E1D}"/>
              </a:ext>
            </a:extLst>
          </p:cNvPr>
          <p:cNvPicPr>
            <a:picLocks noChangeAspect="1"/>
          </p:cNvPicPr>
          <p:nvPr/>
        </p:nvPicPr>
        <p:blipFill>
          <a:blip r:embed="rId5"/>
          <a:stretch>
            <a:fillRect/>
          </a:stretch>
        </p:blipFill>
        <p:spPr>
          <a:xfrm>
            <a:off x="8602846" y="2923199"/>
            <a:ext cx="438150" cy="198086"/>
          </a:xfrm>
          <a:prstGeom prst="rect">
            <a:avLst/>
          </a:prstGeom>
        </p:spPr>
      </p:pic>
      <p:pic>
        <p:nvPicPr>
          <p:cNvPr id="31" name="Picture 30">
            <a:extLst>
              <a:ext uri="{FF2B5EF4-FFF2-40B4-BE49-F238E27FC236}">
                <a16:creationId xmlns:a16="http://schemas.microsoft.com/office/drawing/2014/main" id="{42C0BD1C-1C79-43A2-8B6A-5E3278D86474}"/>
              </a:ext>
            </a:extLst>
          </p:cNvPr>
          <p:cNvPicPr>
            <a:picLocks noChangeAspect="1"/>
          </p:cNvPicPr>
          <p:nvPr/>
        </p:nvPicPr>
        <p:blipFill>
          <a:blip r:embed="rId5"/>
          <a:stretch>
            <a:fillRect/>
          </a:stretch>
        </p:blipFill>
        <p:spPr>
          <a:xfrm>
            <a:off x="8602846" y="3158947"/>
            <a:ext cx="438150" cy="198086"/>
          </a:xfrm>
          <a:prstGeom prst="rect">
            <a:avLst/>
          </a:prstGeom>
        </p:spPr>
      </p:pic>
      <p:pic>
        <p:nvPicPr>
          <p:cNvPr id="32" name="Picture 31">
            <a:extLst>
              <a:ext uri="{FF2B5EF4-FFF2-40B4-BE49-F238E27FC236}">
                <a16:creationId xmlns:a16="http://schemas.microsoft.com/office/drawing/2014/main" id="{11DF11E3-DFB2-41A1-BF35-BC7B2013F242}"/>
              </a:ext>
            </a:extLst>
          </p:cNvPr>
          <p:cNvPicPr>
            <a:picLocks noChangeAspect="1"/>
          </p:cNvPicPr>
          <p:nvPr/>
        </p:nvPicPr>
        <p:blipFill>
          <a:blip r:embed="rId5"/>
          <a:stretch>
            <a:fillRect/>
          </a:stretch>
        </p:blipFill>
        <p:spPr>
          <a:xfrm>
            <a:off x="8588558" y="3401833"/>
            <a:ext cx="438150" cy="198086"/>
          </a:xfrm>
          <a:prstGeom prst="rect">
            <a:avLst/>
          </a:prstGeom>
        </p:spPr>
      </p:pic>
      <p:pic>
        <p:nvPicPr>
          <p:cNvPr id="33" name="Picture 32">
            <a:extLst>
              <a:ext uri="{FF2B5EF4-FFF2-40B4-BE49-F238E27FC236}">
                <a16:creationId xmlns:a16="http://schemas.microsoft.com/office/drawing/2014/main" id="{700BF650-FA7E-4D08-AD99-E4CA10C15979}"/>
              </a:ext>
            </a:extLst>
          </p:cNvPr>
          <p:cNvPicPr>
            <a:picLocks noChangeAspect="1"/>
          </p:cNvPicPr>
          <p:nvPr/>
        </p:nvPicPr>
        <p:blipFill>
          <a:blip r:embed="rId5"/>
          <a:stretch>
            <a:fillRect/>
          </a:stretch>
        </p:blipFill>
        <p:spPr>
          <a:xfrm>
            <a:off x="8648087" y="3639961"/>
            <a:ext cx="438150" cy="198086"/>
          </a:xfrm>
          <a:prstGeom prst="rect">
            <a:avLst/>
          </a:prstGeom>
        </p:spPr>
      </p:pic>
      <p:pic>
        <p:nvPicPr>
          <p:cNvPr id="34" name="Picture 33">
            <a:extLst>
              <a:ext uri="{FF2B5EF4-FFF2-40B4-BE49-F238E27FC236}">
                <a16:creationId xmlns:a16="http://schemas.microsoft.com/office/drawing/2014/main" id="{9DACC919-38C4-438C-B120-79BE8AC127E6}"/>
              </a:ext>
            </a:extLst>
          </p:cNvPr>
          <p:cNvPicPr>
            <a:picLocks noChangeAspect="1"/>
          </p:cNvPicPr>
          <p:nvPr/>
        </p:nvPicPr>
        <p:blipFill>
          <a:blip r:embed="rId5"/>
          <a:stretch>
            <a:fillRect/>
          </a:stretch>
        </p:blipFill>
        <p:spPr>
          <a:xfrm>
            <a:off x="8636178" y="3892375"/>
            <a:ext cx="438150" cy="198086"/>
          </a:xfrm>
          <a:prstGeom prst="rect">
            <a:avLst/>
          </a:prstGeom>
        </p:spPr>
      </p:pic>
      <p:pic>
        <p:nvPicPr>
          <p:cNvPr id="35" name="Picture 34">
            <a:extLst>
              <a:ext uri="{FF2B5EF4-FFF2-40B4-BE49-F238E27FC236}">
                <a16:creationId xmlns:a16="http://schemas.microsoft.com/office/drawing/2014/main" id="{FA7C8486-4BF6-4294-8506-4D209D5A6914}"/>
              </a:ext>
            </a:extLst>
          </p:cNvPr>
          <p:cNvPicPr>
            <a:picLocks noChangeAspect="1"/>
          </p:cNvPicPr>
          <p:nvPr/>
        </p:nvPicPr>
        <p:blipFill>
          <a:blip r:embed="rId5"/>
          <a:stretch>
            <a:fillRect/>
          </a:stretch>
        </p:blipFill>
        <p:spPr>
          <a:xfrm>
            <a:off x="8595694" y="4123359"/>
            <a:ext cx="438150" cy="198086"/>
          </a:xfrm>
          <a:prstGeom prst="rect">
            <a:avLst/>
          </a:prstGeom>
        </p:spPr>
      </p:pic>
      <p:pic>
        <p:nvPicPr>
          <p:cNvPr id="36" name="Picture 35">
            <a:extLst>
              <a:ext uri="{FF2B5EF4-FFF2-40B4-BE49-F238E27FC236}">
                <a16:creationId xmlns:a16="http://schemas.microsoft.com/office/drawing/2014/main" id="{D8308D5C-9602-48F1-9459-999A346D82D6}"/>
              </a:ext>
            </a:extLst>
          </p:cNvPr>
          <p:cNvPicPr>
            <a:picLocks noChangeAspect="1"/>
          </p:cNvPicPr>
          <p:nvPr/>
        </p:nvPicPr>
        <p:blipFill>
          <a:blip r:embed="rId5"/>
          <a:stretch>
            <a:fillRect/>
          </a:stretch>
        </p:blipFill>
        <p:spPr>
          <a:xfrm>
            <a:off x="8633795" y="4368631"/>
            <a:ext cx="438150" cy="198086"/>
          </a:xfrm>
          <a:prstGeom prst="rect">
            <a:avLst/>
          </a:prstGeom>
        </p:spPr>
      </p:pic>
    </p:spTree>
    <p:extLst>
      <p:ext uri="{BB962C8B-B14F-4D97-AF65-F5344CB8AC3E}">
        <p14:creationId xmlns:p14="http://schemas.microsoft.com/office/powerpoint/2010/main" val="628283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7854-13F9-100C-A20E-7C16FA514B2F}"/>
              </a:ext>
            </a:extLst>
          </p:cNvPr>
          <p:cNvSpPr>
            <a:spLocks noGrp="1"/>
          </p:cNvSpPr>
          <p:nvPr>
            <p:ph type="title"/>
          </p:nvPr>
        </p:nvSpPr>
        <p:spPr/>
        <p:txBody>
          <a:bodyPr>
            <a:normAutofit fontScale="90000"/>
          </a:bodyPr>
          <a:lstStyle/>
          <a:p>
            <a:r>
              <a:rPr lang="en-US" sz="4000" dirty="0"/>
              <a:t>Step 1 - Prepare the server for the HCCS</a:t>
            </a:r>
            <a:br>
              <a:rPr lang="en-US" sz="4000" dirty="0"/>
            </a:br>
            <a:endParaRPr lang="en-DE" dirty="0"/>
          </a:p>
        </p:txBody>
      </p:sp>
      <p:pic>
        <p:nvPicPr>
          <p:cNvPr id="6" name="Picture Placeholder 5">
            <a:extLst>
              <a:ext uri="{FF2B5EF4-FFF2-40B4-BE49-F238E27FC236}">
                <a16:creationId xmlns:a16="http://schemas.microsoft.com/office/drawing/2014/main" id="{FC570017-3E4A-44AF-BA28-A1BC36CE1540}"/>
              </a:ext>
            </a:extLst>
          </p:cNvPr>
          <p:cNvPicPr>
            <a:picLocks noGrp="1" noChangeAspect="1"/>
          </p:cNvPicPr>
          <p:nvPr>
            <p:ph type="pic" sz="quarter" idx="4294967295"/>
          </p:nvPr>
        </p:nvPicPr>
        <p:blipFill>
          <a:blip r:embed="rId3"/>
          <a:srcRect l="1123" r="1123"/>
          <a:stretch>
            <a:fillRect/>
          </a:stretch>
        </p:blipFill>
        <p:spPr>
          <a:xfrm>
            <a:off x="0" y="1806575"/>
            <a:ext cx="4568825" cy="4784725"/>
          </a:xfrm>
          <a:prstGeom prst="rect">
            <a:avLst/>
          </a:prstGeom>
        </p:spPr>
      </p:pic>
      <p:sp>
        <p:nvSpPr>
          <p:cNvPr id="4" name="Text Placeholder 3">
            <a:extLst>
              <a:ext uri="{FF2B5EF4-FFF2-40B4-BE49-F238E27FC236}">
                <a16:creationId xmlns:a16="http://schemas.microsoft.com/office/drawing/2014/main" id="{1615B709-4ADA-43E3-B879-ACDD996E659C}"/>
              </a:ext>
            </a:extLst>
          </p:cNvPr>
          <p:cNvSpPr>
            <a:spLocks noGrp="1"/>
          </p:cNvSpPr>
          <p:nvPr>
            <p:ph type="body" sz="quarter" idx="4294967295"/>
          </p:nvPr>
        </p:nvSpPr>
        <p:spPr>
          <a:xfrm>
            <a:off x="4895465" y="91899"/>
            <a:ext cx="5894387" cy="1382039"/>
          </a:xfrm>
          <a:prstGeom prst="rect">
            <a:avLst/>
          </a:prstGeom>
        </p:spPr>
        <p:txBody>
          <a:bodyPr/>
          <a:lstStyle/>
          <a:p>
            <a:endParaRPr lang="en-US" dirty="0"/>
          </a:p>
          <a:p>
            <a:endParaRPr lang="en-US" dirty="0"/>
          </a:p>
          <a:p>
            <a:endParaRPr lang="en-US" dirty="0"/>
          </a:p>
          <a:p>
            <a:endParaRPr lang="en-US" dirty="0"/>
          </a:p>
          <a:p>
            <a:pPr marL="0" indent="0">
              <a:buNone/>
            </a:pPr>
            <a:r>
              <a:rPr lang="en-US" sz="2000" dirty="0">
                <a:solidFill>
                  <a:schemeClr val="bg1"/>
                </a:solidFill>
                <a:latin typeface="Segoe UI" panose="020B0502040204020203" pitchFamily="34" charset="0"/>
                <a:cs typeface="Segoe UI" panose="020B0502040204020203" pitchFamily="34" charset="0"/>
              </a:rPr>
              <a:t>The Hybrid Cloud Components Server is not a part of the SaaS service. The customer or partner needs to host it and manage it. The server can be in Azure or on an in-house server.</a:t>
            </a:r>
          </a:p>
        </p:txBody>
      </p:sp>
    </p:spTree>
    <p:extLst>
      <p:ext uri="{BB962C8B-B14F-4D97-AF65-F5344CB8AC3E}">
        <p14:creationId xmlns:p14="http://schemas.microsoft.com/office/powerpoint/2010/main" val="3681276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62BF-4458-817C-F91D-9582D71B8D8F}"/>
              </a:ext>
            </a:extLst>
          </p:cNvPr>
          <p:cNvSpPr>
            <a:spLocks noGrp="1"/>
          </p:cNvSpPr>
          <p:nvPr>
            <p:ph type="title"/>
          </p:nvPr>
        </p:nvSpPr>
        <p:spPr/>
        <p:txBody>
          <a:bodyPr>
            <a:normAutofit fontScale="90000"/>
          </a:bodyPr>
          <a:lstStyle/>
          <a:p>
            <a:r>
              <a:rPr lang="en-US" dirty="0"/>
              <a:t>Step – 2 to 8</a:t>
            </a:r>
            <a:br>
              <a:rPr lang="en-US" dirty="0"/>
            </a:br>
            <a:endParaRPr lang="en-DE" dirty="0"/>
          </a:p>
        </p:txBody>
      </p:sp>
      <p:sp>
        <p:nvSpPr>
          <p:cNvPr id="4" name="Text Placeholder 3">
            <a:extLst>
              <a:ext uri="{FF2B5EF4-FFF2-40B4-BE49-F238E27FC236}">
                <a16:creationId xmlns:a16="http://schemas.microsoft.com/office/drawing/2014/main" id="{715FC2E6-6559-4851-A8B9-AF38FC6404A7}"/>
              </a:ext>
            </a:extLst>
          </p:cNvPr>
          <p:cNvSpPr>
            <a:spLocks noGrp="1"/>
          </p:cNvSpPr>
          <p:nvPr>
            <p:ph type="body" sz="quarter" idx="4294967295"/>
          </p:nvPr>
        </p:nvSpPr>
        <p:spPr>
          <a:xfrm>
            <a:off x="6473927" y="1598152"/>
            <a:ext cx="5314950" cy="4303713"/>
          </a:xfrm>
          <a:prstGeom prst="rect">
            <a:avLst/>
          </a:prstGeom>
        </p:spPr>
        <p:txBody>
          <a:bodyPr/>
          <a:lstStyle/>
          <a:p>
            <a:pPr marL="0" indent="0">
              <a:buNone/>
            </a:pPr>
            <a:r>
              <a:rPr lang="en-US" sz="2000" dirty="0">
                <a:solidFill>
                  <a:srgbClr val="006FFF"/>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Step 2 - Download and import configuration packages</a:t>
            </a:r>
            <a:endParaRPr lang="en-US" sz="2000" dirty="0">
              <a:solidFill>
                <a:srgbClr val="006FFF"/>
              </a:solidFill>
              <a:latin typeface="Segoe UI" panose="020B0502040204020203" pitchFamily="34" charset="0"/>
              <a:cs typeface="Segoe UI" panose="020B0502040204020203" pitchFamily="34" charset="0"/>
            </a:endParaRPr>
          </a:p>
          <a:p>
            <a:pPr marL="0" indent="0">
              <a:buNone/>
            </a:pPr>
            <a:r>
              <a:rPr lang="en-US" sz="2000" dirty="0">
                <a:solidFill>
                  <a:srgbClr val="006FFF"/>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Step 3  -Run the HCCS install on HCCS server</a:t>
            </a:r>
            <a:endParaRPr lang="en-US" sz="2000" dirty="0">
              <a:solidFill>
                <a:srgbClr val="006FFF"/>
              </a:solidFill>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hlinkClick r:id="rId5"/>
              </a:rPr>
              <a:t>Step 4 - Data director settings</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hlinkClick r:id="rId6"/>
              </a:rPr>
              <a:t>Step 5 - Configure and install POS master with Update Service project</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hlinkClick r:id="rId7"/>
              </a:rPr>
              <a:t>Step 6 - POS master</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hlinkClick r:id="rId8"/>
              </a:rPr>
              <a:t>Step 7 - Prepare and install the first POS device</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hlinkClick r:id="rId9"/>
              </a:rPr>
              <a:t>Step 8 - POS sales data to head office database</a:t>
            </a:r>
            <a:endParaRPr lang="en-US" sz="2000" dirty="0">
              <a:latin typeface="Segoe UI" panose="020B0502040204020203" pitchFamily="34" charset="0"/>
              <a:cs typeface="Segoe UI" panose="020B0502040204020203" pitchFamily="34" charset="0"/>
            </a:endParaRPr>
          </a:p>
          <a:p>
            <a:endParaRPr lang="en-US" dirty="0"/>
          </a:p>
          <a:p>
            <a:endParaRPr lang="en-US" dirty="0"/>
          </a:p>
          <a:p>
            <a:endParaRPr lang="en-US" dirty="0"/>
          </a:p>
          <a:p>
            <a:endParaRPr lang="en-US" dirty="0"/>
          </a:p>
          <a:p>
            <a:endParaRPr lang="en-US" dirty="0"/>
          </a:p>
          <a:p>
            <a:endParaRPr lang="en-US" dirty="0"/>
          </a:p>
        </p:txBody>
      </p:sp>
      <p:pic>
        <p:nvPicPr>
          <p:cNvPr id="8" name="Picture Placeholder 7">
            <a:extLst>
              <a:ext uri="{FF2B5EF4-FFF2-40B4-BE49-F238E27FC236}">
                <a16:creationId xmlns:a16="http://schemas.microsoft.com/office/drawing/2014/main" id="{027A938E-DC21-4B5B-B14E-C133263380DF}"/>
              </a:ext>
            </a:extLst>
          </p:cNvPr>
          <p:cNvPicPr>
            <a:picLocks noGrp="1" noChangeAspect="1"/>
          </p:cNvPicPr>
          <p:nvPr>
            <p:ph type="pic" sz="quarter" idx="4294967295"/>
          </p:nvPr>
        </p:nvPicPr>
        <p:blipFill>
          <a:blip r:embed="rId10"/>
          <a:srcRect t="2238" b="2238"/>
          <a:stretch>
            <a:fillRect/>
          </a:stretch>
        </p:blipFill>
        <p:spPr>
          <a:xfrm>
            <a:off x="0" y="2011363"/>
            <a:ext cx="6045200" cy="3251200"/>
          </a:xfrm>
          <a:prstGeom prst="rect">
            <a:avLst/>
          </a:prstGeom>
        </p:spPr>
      </p:pic>
    </p:spTree>
    <p:extLst>
      <p:ext uri="{BB962C8B-B14F-4D97-AF65-F5344CB8AC3E}">
        <p14:creationId xmlns:p14="http://schemas.microsoft.com/office/powerpoint/2010/main" val="3697742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62BF-4458-817C-F91D-9582D71B8D8F}"/>
              </a:ext>
            </a:extLst>
          </p:cNvPr>
          <p:cNvSpPr>
            <a:spLocks noGrp="1"/>
          </p:cNvSpPr>
          <p:nvPr>
            <p:ph type="title"/>
          </p:nvPr>
        </p:nvSpPr>
        <p:spPr/>
        <p:txBody>
          <a:bodyPr>
            <a:normAutofit fontScale="90000"/>
          </a:bodyPr>
          <a:lstStyle/>
          <a:p>
            <a:r>
              <a:rPr lang="en-US" dirty="0"/>
              <a:t>Azure – script </a:t>
            </a:r>
            <a:endParaRPr lang="en-DE" dirty="0"/>
          </a:p>
        </p:txBody>
      </p:sp>
      <p:sp>
        <p:nvSpPr>
          <p:cNvPr id="4" name="Text Placeholder 3">
            <a:extLst>
              <a:ext uri="{FF2B5EF4-FFF2-40B4-BE49-F238E27FC236}">
                <a16:creationId xmlns:a16="http://schemas.microsoft.com/office/drawing/2014/main" id="{715FC2E6-6559-4851-A8B9-AF38FC6404A7}"/>
              </a:ext>
            </a:extLst>
          </p:cNvPr>
          <p:cNvSpPr>
            <a:spLocks noGrp="1"/>
          </p:cNvSpPr>
          <p:nvPr>
            <p:ph type="body" sz="quarter" idx="4294967295"/>
          </p:nvPr>
        </p:nvSpPr>
        <p:spPr>
          <a:xfrm>
            <a:off x="6473927" y="1598152"/>
            <a:ext cx="5314950" cy="4303713"/>
          </a:xfrm>
          <a:prstGeom prst="rect">
            <a:avLst/>
          </a:prstGeom>
        </p:spPr>
        <p:txBody>
          <a:bodyPr/>
          <a:lstStyle/>
          <a:p>
            <a:pPr marL="0" indent="0">
              <a:buNone/>
            </a:pPr>
            <a:r>
              <a:rPr lang="en-US" dirty="0">
                <a:hlinkClick r:id="rId3"/>
              </a:rPr>
              <a:t>Hybrid Component Server setup with script</a:t>
            </a:r>
            <a:endParaRPr lang="en-US" dirty="0"/>
          </a:p>
          <a:p>
            <a:pPr marL="0" indent="0">
              <a:buNone/>
            </a:pPr>
            <a:endParaRPr lang="en-US" dirty="0"/>
          </a:p>
          <a:p>
            <a:pPr marL="0" indent="0">
              <a:buNone/>
            </a:pPr>
            <a:r>
              <a:rPr lang="en-US" dirty="0">
                <a:hlinkClick r:id="rId4"/>
              </a:rPr>
              <a:t>Steps 1-6</a:t>
            </a:r>
            <a:endParaRPr lang="en-US" dirty="0"/>
          </a:p>
          <a:p>
            <a:endParaRPr lang="en-US" dirty="0"/>
          </a:p>
          <a:p>
            <a:endParaRPr lang="en-US" dirty="0"/>
          </a:p>
          <a:p>
            <a:endParaRPr lang="en-US" dirty="0"/>
          </a:p>
          <a:p>
            <a:endParaRPr lang="en-US" dirty="0"/>
          </a:p>
        </p:txBody>
      </p:sp>
      <p:pic>
        <p:nvPicPr>
          <p:cNvPr id="8" name="Picture Placeholder 7">
            <a:extLst>
              <a:ext uri="{FF2B5EF4-FFF2-40B4-BE49-F238E27FC236}">
                <a16:creationId xmlns:a16="http://schemas.microsoft.com/office/drawing/2014/main" id="{027A938E-DC21-4B5B-B14E-C133263380DF}"/>
              </a:ext>
            </a:extLst>
          </p:cNvPr>
          <p:cNvPicPr>
            <a:picLocks noGrp="1" noChangeAspect="1"/>
          </p:cNvPicPr>
          <p:nvPr>
            <p:ph type="pic" sz="quarter" idx="4294967295"/>
          </p:nvPr>
        </p:nvPicPr>
        <p:blipFill>
          <a:blip r:embed="rId5"/>
          <a:srcRect t="2238" b="2238"/>
          <a:stretch>
            <a:fillRect/>
          </a:stretch>
        </p:blipFill>
        <p:spPr>
          <a:xfrm>
            <a:off x="0" y="2011363"/>
            <a:ext cx="6045200" cy="3251200"/>
          </a:xfrm>
          <a:prstGeom prst="rect">
            <a:avLst/>
          </a:prstGeom>
        </p:spPr>
      </p:pic>
    </p:spTree>
    <p:extLst>
      <p:ext uri="{BB962C8B-B14F-4D97-AF65-F5344CB8AC3E}">
        <p14:creationId xmlns:p14="http://schemas.microsoft.com/office/powerpoint/2010/main" val="3265675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846-5F87-115C-BE80-7DB8238882BE}"/>
              </a:ext>
            </a:extLst>
          </p:cNvPr>
          <p:cNvSpPr>
            <a:spLocks noGrp="1"/>
          </p:cNvSpPr>
          <p:nvPr>
            <p:ph type="title"/>
          </p:nvPr>
        </p:nvSpPr>
        <p:spPr>
          <a:xfrm>
            <a:off x="65628" y="867068"/>
            <a:ext cx="10348029" cy="588637"/>
          </a:xfrm>
        </p:spPr>
        <p:txBody>
          <a:bodyPr>
            <a:normAutofit fontScale="90000"/>
          </a:bodyPr>
          <a:lstStyle/>
          <a:p>
            <a:r>
              <a:rPr lang="en-US" b="1" i="0" u="none" strike="noStrike" dirty="0">
                <a:effectLst/>
                <a:latin typeface="Segoe UI" panose="020B0502040204020203" pitchFamily="34" charset="0"/>
              </a:rPr>
              <a:t>How often does LS Retail release new</a:t>
            </a:r>
            <a:r>
              <a:rPr lang="en-US" dirty="0"/>
              <a:t> </a:t>
            </a:r>
            <a:r>
              <a:rPr lang="en-US" b="1" i="0" u="none" strike="noStrike" dirty="0">
                <a:effectLst/>
                <a:latin typeface="Segoe UI" panose="020B0502040204020203" pitchFamily="34" charset="0"/>
              </a:rPr>
              <a:t>updates?</a:t>
            </a:r>
            <a:r>
              <a:rPr lang="en-US" b="0" i="0" dirty="0">
                <a:effectLst/>
                <a:latin typeface="Segoe UI" panose="020B0502040204020203" pitchFamily="34" charset="0"/>
              </a:rPr>
              <a:t>​</a:t>
            </a:r>
            <a:endParaRPr lang="en-DE" dirty="0"/>
          </a:p>
        </p:txBody>
      </p:sp>
      <p:sp>
        <p:nvSpPr>
          <p:cNvPr id="4" name="Text Placeholder 3">
            <a:extLst>
              <a:ext uri="{FF2B5EF4-FFF2-40B4-BE49-F238E27FC236}">
                <a16:creationId xmlns:a16="http://schemas.microsoft.com/office/drawing/2014/main" id="{8808F403-BC18-4A19-8487-47B2ED822042}"/>
              </a:ext>
            </a:extLst>
          </p:cNvPr>
          <p:cNvSpPr>
            <a:spLocks noGrp="1"/>
          </p:cNvSpPr>
          <p:nvPr>
            <p:ph type="body" sz="quarter" idx="4294967295"/>
          </p:nvPr>
        </p:nvSpPr>
        <p:spPr>
          <a:xfrm>
            <a:off x="6370752" y="1272520"/>
            <a:ext cx="5718175" cy="5064125"/>
          </a:xfrm>
          <a:prstGeom prst="rect">
            <a:avLst/>
          </a:prstGeom>
        </p:spPr>
        <p:txBody>
          <a:bodyPr/>
          <a:lstStyle/>
          <a:p>
            <a:endParaRPr lang="en-US" sz="1600" dirty="0"/>
          </a:p>
          <a:p>
            <a:endParaRPr lang="en-US" sz="1600" dirty="0"/>
          </a:p>
        </p:txBody>
      </p:sp>
      <p:sp>
        <p:nvSpPr>
          <p:cNvPr id="3" name="Rectangle 2">
            <a:extLst>
              <a:ext uri="{FF2B5EF4-FFF2-40B4-BE49-F238E27FC236}">
                <a16:creationId xmlns:a16="http://schemas.microsoft.com/office/drawing/2014/main" id="{CDEA20FC-FD53-FCF6-2C5E-AAC236706C6E}"/>
              </a:ext>
            </a:extLst>
          </p:cNvPr>
          <p:cNvSpPr/>
          <p:nvPr/>
        </p:nvSpPr>
        <p:spPr>
          <a:xfrm>
            <a:off x="1103352" y="2924139"/>
            <a:ext cx="8640000" cy="452336"/>
          </a:xfrm>
          <a:prstGeom prst="rect">
            <a:avLst/>
          </a:prstGeom>
          <a:solidFill>
            <a:srgbClr val="943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LS Central Releases</a:t>
            </a:r>
          </a:p>
        </p:txBody>
      </p:sp>
      <p:sp>
        <p:nvSpPr>
          <p:cNvPr id="5" name="Rectangle 4">
            <a:extLst>
              <a:ext uri="{FF2B5EF4-FFF2-40B4-BE49-F238E27FC236}">
                <a16:creationId xmlns:a16="http://schemas.microsoft.com/office/drawing/2014/main" id="{26F9E793-987C-CF5D-50C7-66A4109BE299}"/>
              </a:ext>
            </a:extLst>
          </p:cNvPr>
          <p:cNvSpPr/>
          <p:nvPr/>
        </p:nvSpPr>
        <p:spPr>
          <a:xfrm>
            <a:off x="110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Jan.</a:t>
            </a:r>
          </a:p>
        </p:txBody>
      </p:sp>
      <p:sp>
        <p:nvSpPr>
          <p:cNvPr id="6" name="Rectangle 5">
            <a:extLst>
              <a:ext uri="{FF2B5EF4-FFF2-40B4-BE49-F238E27FC236}">
                <a16:creationId xmlns:a16="http://schemas.microsoft.com/office/drawing/2014/main" id="{80648B38-A71E-4E62-EADC-AF317B4ED1AC}"/>
              </a:ext>
            </a:extLst>
          </p:cNvPr>
          <p:cNvSpPr/>
          <p:nvPr/>
        </p:nvSpPr>
        <p:spPr>
          <a:xfrm>
            <a:off x="182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Feb.</a:t>
            </a:r>
          </a:p>
        </p:txBody>
      </p:sp>
      <p:sp>
        <p:nvSpPr>
          <p:cNvPr id="7" name="Rectangle 6">
            <a:extLst>
              <a:ext uri="{FF2B5EF4-FFF2-40B4-BE49-F238E27FC236}">
                <a16:creationId xmlns:a16="http://schemas.microsoft.com/office/drawing/2014/main" id="{C02381E5-D52D-EEFC-B922-26234A02F2A4}"/>
              </a:ext>
            </a:extLst>
          </p:cNvPr>
          <p:cNvSpPr/>
          <p:nvPr/>
        </p:nvSpPr>
        <p:spPr>
          <a:xfrm>
            <a:off x="254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Mar.</a:t>
            </a:r>
          </a:p>
        </p:txBody>
      </p:sp>
      <p:sp>
        <p:nvSpPr>
          <p:cNvPr id="11" name="Rectangle 10">
            <a:extLst>
              <a:ext uri="{FF2B5EF4-FFF2-40B4-BE49-F238E27FC236}">
                <a16:creationId xmlns:a16="http://schemas.microsoft.com/office/drawing/2014/main" id="{41BDEF32-3E99-6EB1-FFC6-EF9CA752C8C8}"/>
              </a:ext>
            </a:extLst>
          </p:cNvPr>
          <p:cNvSpPr/>
          <p:nvPr/>
        </p:nvSpPr>
        <p:spPr>
          <a:xfrm>
            <a:off x="326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Apr.</a:t>
            </a:r>
          </a:p>
        </p:txBody>
      </p:sp>
      <p:sp>
        <p:nvSpPr>
          <p:cNvPr id="12" name="Rectangle 11">
            <a:extLst>
              <a:ext uri="{FF2B5EF4-FFF2-40B4-BE49-F238E27FC236}">
                <a16:creationId xmlns:a16="http://schemas.microsoft.com/office/drawing/2014/main" id="{D33F3C91-2F54-04AB-4C74-05CEDEC3218D}"/>
              </a:ext>
            </a:extLst>
          </p:cNvPr>
          <p:cNvSpPr/>
          <p:nvPr/>
        </p:nvSpPr>
        <p:spPr>
          <a:xfrm>
            <a:off x="3983352" y="3376475"/>
            <a:ext cx="720000" cy="342900"/>
          </a:xfrm>
          <a:prstGeom prst="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May</a:t>
            </a:r>
          </a:p>
        </p:txBody>
      </p:sp>
      <p:sp>
        <p:nvSpPr>
          <p:cNvPr id="13" name="Rectangle 12">
            <a:extLst>
              <a:ext uri="{FF2B5EF4-FFF2-40B4-BE49-F238E27FC236}">
                <a16:creationId xmlns:a16="http://schemas.microsoft.com/office/drawing/2014/main" id="{0CAD1FD5-0C27-C33F-D420-B7EBC35C6E88}"/>
              </a:ext>
            </a:extLst>
          </p:cNvPr>
          <p:cNvSpPr/>
          <p:nvPr/>
        </p:nvSpPr>
        <p:spPr>
          <a:xfrm>
            <a:off x="470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June</a:t>
            </a:r>
          </a:p>
        </p:txBody>
      </p:sp>
      <p:sp>
        <p:nvSpPr>
          <p:cNvPr id="14" name="Rectangle 13">
            <a:extLst>
              <a:ext uri="{FF2B5EF4-FFF2-40B4-BE49-F238E27FC236}">
                <a16:creationId xmlns:a16="http://schemas.microsoft.com/office/drawing/2014/main" id="{91E9C45D-C511-D8CF-0EC2-C3028B3586DA}"/>
              </a:ext>
            </a:extLst>
          </p:cNvPr>
          <p:cNvSpPr/>
          <p:nvPr/>
        </p:nvSpPr>
        <p:spPr>
          <a:xfrm>
            <a:off x="542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July</a:t>
            </a:r>
          </a:p>
        </p:txBody>
      </p:sp>
      <p:sp>
        <p:nvSpPr>
          <p:cNvPr id="15" name="Rectangle 14">
            <a:extLst>
              <a:ext uri="{FF2B5EF4-FFF2-40B4-BE49-F238E27FC236}">
                <a16:creationId xmlns:a16="http://schemas.microsoft.com/office/drawing/2014/main" id="{4EBCAF22-E48D-C719-8E55-A69A969A6DB9}"/>
              </a:ext>
            </a:extLst>
          </p:cNvPr>
          <p:cNvSpPr/>
          <p:nvPr/>
        </p:nvSpPr>
        <p:spPr>
          <a:xfrm>
            <a:off x="614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Aug.</a:t>
            </a:r>
          </a:p>
        </p:txBody>
      </p:sp>
      <p:sp>
        <p:nvSpPr>
          <p:cNvPr id="16" name="Rectangle 15">
            <a:extLst>
              <a:ext uri="{FF2B5EF4-FFF2-40B4-BE49-F238E27FC236}">
                <a16:creationId xmlns:a16="http://schemas.microsoft.com/office/drawing/2014/main" id="{BF774252-94D1-CD95-6EA4-E061A88D6576}"/>
              </a:ext>
            </a:extLst>
          </p:cNvPr>
          <p:cNvSpPr/>
          <p:nvPr/>
        </p:nvSpPr>
        <p:spPr>
          <a:xfrm>
            <a:off x="686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Sept.</a:t>
            </a:r>
          </a:p>
        </p:txBody>
      </p:sp>
      <p:sp>
        <p:nvSpPr>
          <p:cNvPr id="17" name="Rectangle 16">
            <a:extLst>
              <a:ext uri="{FF2B5EF4-FFF2-40B4-BE49-F238E27FC236}">
                <a16:creationId xmlns:a16="http://schemas.microsoft.com/office/drawing/2014/main" id="{0CD46015-6E89-155B-D91D-4967B2857D18}"/>
              </a:ext>
            </a:extLst>
          </p:cNvPr>
          <p:cNvSpPr/>
          <p:nvPr/>
        </p:nvSpPr>
        <p:spPr>
          <a:xfrm>
            <a:off x="758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Oct.</a:t>
            </a:r>
          </a:p>
        </p:txBody>
      </p:sp>
      <p:sp>
        <p:nvSpPr>
          <p:cNvPr id="18" name="Rectangle 17">
            <a:extLst>
              <a:ext uri="{FF2B5EF4-FFF2-40B4-BE49-F238E27FC236}">
                <a16:creationId xmlns:a16="http://schemas.microsoft.com/office/drawing/2014/main" id="{C7BF384F-251E-52D2-A3D6-12B5014558AE}"/>
              </a:ext>
            </a:extLst>
          </p:cNvPr>
          <p:cNvSpPr/>
          <p:nvPr/>
        </p:nvSpPr>
        <p:spPr>
          <a:xfrm>
            <a:off x="8303352" y="3376475"/>
            <a:ext cx="720000" cy="342900"/>
          </a:xfrm>
          <a:prstGeom prst="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Nov.</a:t>
            </a:r>
          </a:p>
        </p:txBody>
      </p:sp>
      <p:sp>
        <p:nvSpPr>
          <p:cNvPr id="19" name="Rectangle 18">
            <a:extLst>
              <a:ext uri="{FF2B5EF4-FFF2-40B4-BE49-F238E27FC236}">
                <a16:creationId xmlns:a16="http://schemas.microsoft.com/office/drawing/2014/main" id="{1C078773-23C6-324D-76A6-F0BE8638C826}"/>
              </a:ext>
            </a:extLst>
          </p:cNvPr>
          <p:cNvSpPr/>
          <p:nvPr/>
        </p:nvSpPr>
        <p:spPr>
          <a:xfrm>
            <a:off x="9023352" y="3376475"/>
            <a:ext cx="72000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Des.</a:t>
            </a:r>
          </a:p>
        </p:txBody>
      </p:sp>
      <p:cxnSp>
        <p:nvCxnSpPr>
          <p:cNvPr id="20" name="Straight Arrow Connector 19">
            <a:extLst>
              <a:ext uri="{FF2B5EF4-FFF2-40B4-BE49-F238E27FC236}">
                <a16:creationId xmlns:a16="http://schemas.microsoft.com/office/drawing/2014/main" id="{717C8F10-C798-6FB3-F1FD-4AFD27173839}"/>
              </a:ext>
            </a:extLst>
          </p:cNvPr>
          <p:cNvCxnSpPr/>
          <p:nvPr/>
        </p:nvCxnSpPr>
        <p:spPr>
          <a:xfrm>
            <a:off x="1463352" y="3795575"/>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B5E73B1-8B74-899C-7100-0DECF71B89E6}"/>
              </a:ext>
            </a:extLst>
          </p:cNvPr>
          <p:cNvCxnSpPr/>
          <p:nvPr/>
        </p:nvCxnSpPr>
        <p:spPr>
          <a:xfrm>
            <a:off x="2187095" y="3795574"/>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DF177B2-9DB4-0FE2-8E9F-BB0086B238A3}"/>
              </a:ext>
            </a:extLst>
          </p:cNvPr>
          <p:cNvCxnSpPr/>
          <p:nvPr/>
        </p:nvCxnSpPr>
        <p:spPr>
          <a:xfrm>
            <a:off x="2907095" y="3795573"/>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2BDC17A-416D-9970-FB7A-5983D8D79075}"/>
              </a:ext>
            </a:extLst>
          </p:cNvPr>
          <p:cNvCxnSpPr/>
          <p:nvPr/>
        </p:nvCxnSpPr>
        <p:spPr>
          <a:xfrm>
            <a:off x="3605870" y="3795575"/>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327510A-9E3E-358B-E5F1-FD01BC713692}"/>
              </a:ext>
            </a:extLst>
          </p:cNvPr>
          <p:cNvCxnSpPr>
            <a:cxnSpLocks/>
          </p:cNvCxnSpPr>
          <p:nvPr/>
        </p:nvCxnSpPr>
        <p:spPr>
          <a:xfrm flipH="1">
            <a:off x="4343352" y="3795572"/>
            <a:ext cx="3743" cy="129540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155286D-5AC9-15EC-0BA3-16C78E6C130D}"/>
              </a:ext>
            </a:extLst>
          </p:cNvPr>
          <p:cNvCxnSpPr/>
          <p:nvPr/>
        </p:nvCxnSpPr>
        <p:spPr>
          <a:xfrm>
            <a:off x="5063352" y="3805098"/>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1627AD6-B5D0-F941-8554-81345542007D}"/>
              </a:ext>
            </a:extLst>
          </p:cNvPr>
          <p:cNvCxnSpPr/>
          <p:nvPr/>
        </p:nvCxnSpPr>
        <p:spPr>
          <a:xfrm>
            <a:off x="5783352" y="3805098"/>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732DFD0-BDDE-29C5-92C2-29F455D83A81}"/>
              </a:ext>
            </a:extLst>
          </p:cNvPr>
          <p:cNvCxnSpPr/>
          <p:nvPr/>
        </p:nvCxnSpPr>
        <p:spPr>
          <a:xfrm>
            <a:off x="6503352" y="3805098"/>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71FE620-DE31-F06F-0A6B-D59BE3C967CE}"/>
              </a:ext>
            </a:extLst>
          </p:cNvPr>
          <p:cNvCxnSpPr/>
          <p:nvPr/>
        </p:nvCxnSpPr>
        <p:spPr>
          <a:xfrm>
            <a:off x="7223352" y="3795572"/>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9EB51EC-AB19-8C75-F74F-78FF4F08D4AB}"/>
              </a:ext>
            </a:extLst>
          </p:cNvPr>
          <p:cNvCxnSpPr/>
          <p:nvPr/>
        </p:nvCxnSpPr>
        <p:spPr>
          <a:xfrm>
            <a:off x="7943352" y="3781285"/>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1526E01-7D74-93E0-1CB8-6262A07129B7}"/>
              </a:ext>
            </a:extLst>
          </p:cNvPr>
          <p:cNvCxnSpPr/>
          <p:nvPr/>
        </p:nvCxnSpPr>
        <p:spPr>
          <a:xfrm>
            <a:off x="9415670" y="3805098"/>
            <a:ext cx="0" cy="638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9381CD9-ED29-3FD2-F6B2-41F70D704C39}"/>
              </a:ext>
            </a:extLst>
          </p:cNvPr>
          <p:cNvCxnSpPr>
            <a:cxnSpLocks/>
          </p:cNvCxnSpPr>
          <p:nvPr/>
        </p:nvCxnSpPr>
        <p:spPr>
          <a:xfrm flipH="1">
            <a:off x="8695670" y="3771758"/>
            <a:ext cx="3743" cy="129540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26">
            <a:extLst>
              <a:ext uri="{FF2B5EF4-FFF2-40B4-BE49-F238E27FC236}">
                <a16:creationId xmlns:a16="http://schemas.microsoft.com/office/drawing/2014/main" id="{D44D7C44-A8C5-E839-B002-34915FEE3B88}"/>
              </a:ext>
            </a:extLst>
          </p:cNvPr>
          <p:cNvSpPr txBox="1"/>
          <p:nvPr/>
        </p:nvSpPr>
        <p:spPr>
          <a:xfrm>
            <a:off x="1277771" y="4493044"/>
            <a:ext cx="371161"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1*</a:t>
            </a:r>
          </a:p>
        </p:txBody>
      </p:sp>
      <p:sp>
        <p:nvSpPr>
          <p:cNvPr id="33" name="TextBox 27">
            <a:extLst>
              <a:ext uri="{FF2B5EF4-FFF2-40B4-BE49-F238E27FC236}">
                <a16:creationId xmlns:a16="http://schemas.microsoft.com/office/drawing/2014/main" id="{E31F3D76-1A5B-8BAF-2CAA-52DE089E2F6E}"/>
              </a:ext>
            </a:extLst>
          </p:cNvPr>
          <p:cNvSpPr txBox="1"/>
          <p:nvPr/>
        </p:nvSpPr>
        <p:spPr>
          <a:xfrm>
            <a:off x="1970452" y="4515783"/>
            <a:ext cx="371161"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2*</a:t>
            </a:r>
          </a:p>
        </p:txBody>
      </p:sp>
      <p:sp>
        <p:nvSpPr>
          <p:cNvPr id="34" name="TextBox 28">
            <a:extLst>
              <a:ext uri="{FF2B5EF4-FFF2-40B4-BE49-F238E27FC236}">
                <a16:creationId xmlns:a16="http://schemas.microsoft.com/office/drawing/2014/main" id="{CEA4E4F7-449D-B008-C183-26C5981DEE53}"/>
              </a:ext>
            </a:extLst>
          </p:cNvPr>
          <p:cNvSpPr txBox="1"/>
          <p:nvPr/>
        </p:nvSpPr>
        <p:spPr>
          <a:xfrm>
            <a:off x="2722769" y="4515783"/>
            <a:ext cx="371161"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3*</a:t>
            </a:r>
          </a:p>
        </p:txBody>
      </p:sp>
      <p:sp>
        <p:nvSpPr>
          <p:cNvPr id="35" name="TextBox 29">
            <a:extLst>
              <a:ext uri="{FF2B5EF4-FFF2-40B4-BE49-F238E27FC236}">
                <a16:creationId xmlns:a16="http://schemas.microsoft.com/office/drawing/2014/main" id="{FE64C59A-9A92-037B-A703-88A6EFD46F72}"/>
              </a:ext>
            </a:extLst>
          </p:cNvPr>
          <p:cNvSpPr txBox="1"/>
          <p:nvPr/>
        </p:nvSpPr>
        <p:spPr>
          <a:xfrm>
            <a:off x="3420973" y="4515783"/>
            <a:ext cx="371161"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4*</a:t>
            </a:r>
          </a:p>
        </p:txBody>
      </p:sp>
      <p:sp>
        <p:nvSpPr>
          <p:cNvPr id="36" name="TextBox 30">
            <a:extLst>
              <a:ext uri="{FF2B5EF4-FFF2-40B4-BE49-F238E27FC236}">
                <a16:creationId xmlns:a16="http://schemas.microsoft.com/office/drawing/2014/main" id="{14B1CBBF-9BAA-8BF2-B3EC-0F78B1FA6FF5}"/>
              </a:ext>
            </a:extLst>
          </p:cNvPr>
          <p:cNvSpPr txBox="1"/>
          <p:nvPr/>
        </p:nvSpPr>
        <p:spPr>
          <a:xfrm>
            <a:off x="4161514" y="5169316"/>
            <a:ext cx="534352"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5**</a:t>
            </a:r>
          </a:p>
        </p:txBody>
      </p:sp>
      <p:sp>
        <p:nvSpPr>
          <p:cNvPr id="37" name="TextBox 31">
            <a:extLst>
              <a:ext uri="{FF2B5EF4-FFF2-40B4-BE49-F238E27FC236}">
                <a16:creationId xmlns:a16="http://schemas.microsoft.com/office/drawing/2014/main" id="{B6FC5534-E2D3-77A8-7E0B-A1604261ADBE}"/>
              </a:ext>
            </a:extLst>
          </p:cNvPr>
          <p:cNvSpPr txBox="1"/>
          <p:nvPr/>
        </p:nvSpPr>
        <p:spPr>
          <a:xfrm>
            <a:off x="4868482" y="4493044"/>
            <a:ext cx="371161"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6*</a:t>
            </a:r>
          </a:p>
        </p:txBody>
      </p:sp>
      <p:sp>
        <p:nvSpPr>
          <p:cNvPr id="38" name="TextBox 32">
            <a:extLst>
              <a:ext uri="{FF2B5EF4-FFF2-40B4-BE49-F238E27FC236}">
                <a16:creationId xmlns:a16="http://schemas.microsoft.com/office/drawing/2014/main" id="{2B25CA7C-690A-92DB-8E28-90A7B1A8B3A8}"/>
              </a:ext>
            </a:extLst>
          </p:cNvPr>
          <p:cNvSpPr txBox="1"/>
          <p:nvPr/>
        </p:nvSpPr>
        <p:spPr>
          <a:xfrm>
            <a:off x="5602768" y="4493044"/>
            <a:ext cx="371161"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7*</a:t>
            </a:r>
          </a:p>
        </p:txBody>
      </p:sp>
      <p:sp>
        <p:nvSpPr>
          <p:cNvPr id="39" name="TextBox 33">
            <a:extLst>
              <a:ext uri="{FF2B5EF4-FFF2-40B4-BE49-F238E27FC236}">
                <a16:creationId xmlns:a16="http://schemas.microsoft.com/office/drawing/2014/main" id="{BA885C25-0200-8067-6BFF-76A9DAD4B8B6}"/>
              </a:ext>
            </a:extLst>
          </p:cNvPr>
          <p:cNvSpPr txBox="1"/>
          <p:nvPr/>
        </p:nvSpPr>
        <p:spPr>
          <a:xfrm>
            <a:off x="6335802" y="4493044"/>
            <a:ext cx="371161"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8*</a:t>
            </a:r>
          </a:p>
        </p:txBody>
      </p:sp>
      <p:sp>
        <p:nvSpPr>
          <p:cNvPr id="40" name="TextBox 34">
            <a:extLst>
              <a:ext uri="{FF2B5EF4-FFF2-40B4-BE49-F238E27FC236}">
                <a16:creationId xmlns:a16="http://schemas.microsoft.com/office/drawing/2014/main" id="{0F203C98-EBF8-6823-A031-59A4B5B6B7FB}"/>
              </a:ext>
            </a:extLst>
          </p:cNvPr>
          <p:cNvSpPr txBox="1"/>
          <p:nvPr/>
        </p:nvSpPr>
        <p:spPr>
          <a:xfrm>
            <a:off x="7073831" y="4509944"/>
            <a:ext cx="371161"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9*</a:t>
            </a:r>
          </a:p>
        </p:txBody>
      </p:sp>
      <p:sp>
        <p:nvSpPr>
          <p:cNvPr id="41" name="TextBox 35">
            <a:extLst>
              <a:ext uri="{FF2B5EF4-FFF2-40B4-BE49-F238E27FC236}">
                <a16:creationId xmlns:a16="http://schemas.microsoft.com/office/drawing/2014/main" id="{C4EDE404-7463-6539-A0E2-DA46198BB877}"/>
              </a:ext>
            </a:extLst>
          </p:cNvPr>
          <p:cNvSpPr txBox="1"/>
          <p:nvPr/>
        </p:nvSpPr>
        <p:spPr>
          <a:xfrm>
            <a:off x="7750980" y="4509938"/>
            <a:ext cx="464909"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10*</a:t>
            </a:r>
          </a:p>
        </p:txBody>
      </p:sp>
      <p:sp>
        <p:nvSpPr>
          <p:cNvPr id="42" name="TextBox 36">
            <a:extLst>
              <a:ext uri="{FF2B5EF4-FFF2-40B4-BE49-F238E27FC236}">
                <a16:creationId xmlns:a16="http://schemas.microsoft.com/office/drawing/2014/main" id="{F57C107C-4A17-033E-E360-390D22AA5837}"/>
              </a:ext>
            </a:extLst>
          </p:cNvPr>
          <p:cNvSpPr txBox="1"/>
          <p:nvPr/>
        </p:nvSpPr>
        <p:spPr>
          <a:xfrm>
            <a:off x="8419939" y="5169316"/>
            <a:ext cx="603413"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11**</a:t>
            </a:r>
          </a:p>
        </p:txBody>
      </p:sp>
      <p:sp>
        <p:nvSpPr>
          <p:cNvPr id="43" name="TextBox 37">
            <a:extLst>
              <a:ext uri="{FF2B5EF4-FFF2-40B4-BE49-F238E27FC236}">
                <a16:creationId xmlns:a16="http://schemas.microsoft.com/office/drawing/2014/main" id="{9729DBF5-305C-00DC-D0D3-DB8D8F3F7CBF}"/>
              </a:ext>
            </a:extLst>
          </p:cNvPr>
          <p:cNvSpPr txBox="1"/>
          <p:nvPr/>
        </p:nvSpPr>
        <p:spPr>
          <a:xfrm>
            <a:off x="9175449" y="4528996"/>
            <a:ext cx="461859"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rPr>
              <a:t>12*</a:t>
            </a:r>
          </a:p>
        </p:txBody>
      </p:sp>
      <p:sp>
        <p:nvSpPr>
          <p:cNvPr id="44" name="TextBox 38">
            <a:extLst>
              <a:ext uri="{FF2B5EF4-FFF2-40B4-BE49-F238E27FC236}">
                <a16:creationId xmlns:a16="http://schemas.microsoft.com/office/drawing/2014/main" id="{84A23D2D-5FD1-AA96-5BCC-DBD1C7098B4B}"/>
              </a:ext>
            </a:extLst>
          </p:cNvPr>
          <p:cNvSpPr txBox="1"/>
          <p:nvPr/>
        </p:nvSpPr>
        <p:spPr>
          <a:xfrm>
            <a:off x="396327" y="5765833"/>
            <a:ext cx="7048665" cy="276999"/>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bg1"/>
                </a:solidFill>
                <a:latin typeface="Segoe UI" panose="020B0502040204020203" pitchFamily="34" charset="0"/>
                <a:cs typeface="Segoe UI" panose="020B0502040204020203" pitchFamily="34" charset="0"/>
              </a:rPr>
              <a:t>*LS Central release, including Microsoft Business Center monthly updates</a:t>
            </a:r>
          </a:p>
        </p:txBody>
      </p:sp>
      <p:sp>
        <p:nvSpPr>
          <p:cNvPr id="45" name="TextBox 39">
            <a:extLst>
              <a:ext uri="{FF2B5EF4-FFF2-40B4-BE49-F238E27FC236}">
                <a16:creationId xmlns:a16="http://schemas.microsoft.com/office/drawing/2014/main" id="{FCDDC0D5-5DAF-D5A7-F868-D4B1460EF74A}"/>
              </a:ext>
            </a:extLst>
          </p:cNvPr>
          <p:cNvSpPr txBox="1"/>
          <p:nvPr/>
        </p:nvSpPr>
        <p:spPr>
          <a:xfrm>
            <a:off x="396327" y="6074922"/>
            <a:ext cx="7907025" cy="276999"/>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bg1"/>
                </a:solidFill>
                <a:latin typeface="Segoe UI" panose="020B0502040204020203" pitchFamily="34" charset="0"/>
                <a:cs typeface="Segoe UI" panose="020B0502040204020203" pitchFamily="34" charset="0"/>
              </a:rPr>
              <a:t>**LS Central release including Microsoft Business Center major updates, usually in May and November each year</a:t>
            </a:r>
          </a:p>
        </p:txBody>
      </p:sp>
      <p:sp>
        <p:nvSpPr>
          <p:cNvPr id="46" name="TextBox 40">
            <a:extLst>
              <a:ext uri="{FF2B5EF4-FFF2-40B4-BE49-F238E27FC236}">
                <a16:creationId xmlns:a16="http://schemas.microsoft.com/office/drawing/2014/main" id="{0B05EB40-D790-C99B-F4FA-EB70951F5C6C}"/>
              </a:ext>
            </a:extLst>
          </p:cNvPr>
          <p:cNvSpPr txBox="1"/>
          <p:nvPr/>
        </p:nvSpPr>
        <p:spPr>
          <a:xfrm>
            <a:off x="2183169" y="1711322"/>
            <a:ext cx="6698520" cy="1200329"/>
          </a:xfrm>
          <a:prstGeom prst="rect">
            <a:avLst/>
          </a:prstGeom>
          <a:noFill/>
        </p:spPr>
        <p:txBody>
          <a:bodyPr wrap="square" lIns="91440" tIns="45720" rIns="91440" bIns="45720" anchor="t">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solidFill>
                  <a:schemeClr val="bg1"/>
                </a:solidFill>
              </a:rPr>
              <a:t>Hotfixes are released when needed</a:t>
            </a:r>
          </a:p>
          <a:p>
            <a:pPr algn="ctr"/>
            <a:r>
              <a:rPr lang="en-GB">
                <a:solidFill>
                  <a:schemeClr val="bg1"/>
                </a:solidFill>
                <a:latin typeface="Calibri"/>
                <a:cs typeface="Calibri"/>
              </a:rPr>
              <a:t>New Events are released weekly</a:t>
            </a:r>
          </a:p>
          <a:p>
            <a:pPr algn="ctr"/>
            <a:endParaRPr lang="en-GB">
              <a:solidFill>
                <a:schemeClr val="bg1"/>
              </a:solidFill>
              <a:latin typeface="Segoe UI" panose="020B0502040204020203" pitchFamily="34" charset="0"/>
              <a:cs typeface="Segoe UI" panose="020B0502040204020203" pitchFamily="34" charset="0"/>
            </a:endParaRPr>
          </a:p>
          <a:p>
            <a:pPr algn="ctr"/>
            <a:endParaRPr lang="en-GB">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4013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B67F72B-61C4-064E-A594-13EFD468F306}"/>
              </a:ext>
            </a:extLst>
          </p:cNvPr>
          <p:cNvGrpSpPr/>
          <p:nvPr/>
        </p:nvGrpSpPr>
        <p:grpSpPr>
          <a:xfrm>
            <a:off x="-5070875" y="5232857"/>
            <a:ext cx="22318134" cy="914950"/>
            <a:chOff x="-5063067" y="4459971"/>
            <a:chExt cx="22318134" cy="914950"/>
          </a:xfrm>
        </p:grpSpPr>
        <p:pic>
          <p:nvPicPr>
            <p:cNvPr id="4" name="Picture 3">
              <a:extLst>
                <a:ext uri="{FF2B5EF4-FFF2-40B4-BE49-F238E27FC236}">
                  <a16:creationId xmlns:a16="http://schemas.microsoft.com/office/drawing/2014/main" id="{45516655-E9F0-FB42-94CD-61501BF01BA3}"/>
                </a:ext>
              </a:extLst>
            </p:cNvPr>
            <p:cNvPicPr>
              <a:picLocks noChangeAspect="1"/>
            </p:cNvPicPr>
            <p:nvPr/>
          </p:nvPicPr>
          <p:blipFill>
            <a:blip r:embed="rId3"/>
            <a:stretch>
              <a:fillRect/>
            </a:stretch>
          </p:blipFill>
          <p:spPr>
            <a:xfrm>
              <a:off x="-5063067" y="4459971"/>
              <a:ext cx="22318134" cy="787154"/>
            </a:xfrm>
            <a:prstGeom prst="rect">
              <a:avLst/>
            </a:prstGeom>
          </p:spPr>
        </p:pic>
        <p:pic>
          <p:nvPicPr>
            <p:cNvPr id="24" name="Picture 23">
              <a:extLst>
                <a:ext uri="{FF2B5EF4-FFF2-40B4-BE49-F238E27FC236}">
                  <a16:creationId xmlns:a16="http://schemas.microsoft.com/office/drawing/2014/main" id="{F3D94405-9D97-3244-BFAD-8B56E4B4F858}"/>
                </a:ext>
              </a:extLst>
            </p:cNvPr>
            <p:cNvPicPr>
              <a:picLocks noChangeAspect="1"/>
            </p:cNvPicPr>
            <p:nvPr/>
          </p:nvPicPr>
          <p:blipFill>
            <a:blip r:embed="rId4">
              <a:alphaModFix amt="70000"/>
            </a:blip>
            <a:stretch>
              <a:fillRect/>
            </a:stretch>
          </p:blipFill>
          <p:spPr>
            <a:xfrm>
              <a:off x="729593" y="4562471"/>
              <a:ext cx="10137964" cy="812450"/>
            </a:xfrm>
            <a:prstGeom prst="rect">
              <a:avLst/>
            </a:prstGeom>
          </p:spPr>
        </p:pic>
      </p:grpSp>
      <p:pic>
        <p:nvPicPr>
          <p:cNvPr id="10" name="Picture 9" descr="A picture containing smoke, dark, nature, clouds&#10;&#10;Description automatically generated">
            <a:extLst>
              <a:ext uri="{FF2B5EF4-FFF2-40B4-BE49-F238E27FC236}">
                <a16:creationId xmlns:a16="http://schemas.microsoft.com/office/drawing/2014/main" id="{D88171D2-ACFB-9042-9AC5-ED60E0A5300A}"/>
              </a:ext>
            </a:extLst>
          </p:cNvPr>
          <p:cNvPicPr>
            <a:picLocks noChangeAspect="1"/>
          </p:cNvPicPr>
          <p:nvPr/>
        </p:nvPicPr>
        <p:blipFill>
          <a:blip r:embed="rId5"/>
          <a:stretch>
            <a:fillRect/>
          </a:stretch>
        </p:blipFill>
        <p:spPr>
          <a:xfrm>
            <a:off x="-4795968" y="3298939"/>
            <a:ext cx="3894679" cy="2322064"/>
          </a:xfrm>
          <a:prstGeom prst="rect">
            <a:avLst/>
          </a:prstGeom>
        </p:spPr>
      </p:pic>
      <p:pic>
        <p:nvPicPr>
          <p:cNvPr id="20" name="Picture 19" descr="A picture containing smoke, nature, dark, night sky&#10;&#10;Description automatically generated">
            <a:extLst>
              <a:ext uri="{FF2B5EF4-FFF2-40B4-BE49-F238E27FC236}">
                <a16:creationId xmlns:a16="http://schemas.microsoft.com/office/drawing/2014/main" id="{A5859C42-17A1-9440-B1F0-03026CB5E7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9355" y="4848868"/>
            <a:ext cx="4217988" cy="1617038"/>
          </a:xfrm>
          <a:prstGeom prst="rect">
            <a:avLst/>
          </a:prstGeom>
        </p:spPr>
      </p:pic>
      <p:pic>
        <p:nvPicPr>
          <p:cNvPr id="18" name="Picture 17" descr="A picture containing smoke, dark, nature, coming&#10;&#10;Description automatically generated">
            <a:extLst>
              <a:ext uri="{FF2B5EF4-FFF2-40B4-BE49-F238E27FC236}">
                <a16:creationId xmlns:a16="http://schemas.microsoft.com/office/drawing/2014/main" id="{61A05E47-C54B-0240-B397-2AC567E6F3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5429" y="2328412"/>
            <a:ext cx="3683000" cy="2300738"/>
          </a:xfrm>
          <a:prstGeom prst="rect">
            <a:avLst/>
          </a:prstGeom>
        </p:spPr>
      </p:pic>
      <p:sp>
        <p:nvSpPr>
          <p:cNvPr id="27" name="Title 26">
            <a:extLst>
              <a:ext uri="{FF2B5EF4-FFF2-40B4-BE49-F238E27FC236}">
                <a16:creationId xmlns:a16="http://schemas.microsoft.com/office/drawing/2014/main" id="{B95F1380-C2A3-6946-91A6-B1A436F3175A}"/>
              </a:ext>
            </a:extLst>
          </p:cNvPr>
          <p:cNvSpPr>
            <a:spLocks noGrp="1"/>
          </p:cNvSpPr>
          <p:nvPr>
            <p:ph type="title"/>
          </p:nvPr>
        </p:nvSpPr>
        <p:spPr/>
        <p:txBody>
          <a:bodyPr>
            <a:normAutofit fontScale="90000"/>
          </a:bodyPr>
          <a:lstStyle/>
          <a:p>
            <a:r>
              <a:rPr lang="en-US" dirty="0"/>
              <a:t>About the evergreen train</a:t>
            </a:r>
            <a:endParaRPr lang="en-DE" dirty="0"/>
          </a:p>
        </p:txBody>
      </p:sp>
      <p:pic>
        <p:nvPicPr>
          <p:cNvPr id="12" name="Picture 11" descr="A screenshot of a video game&#10;&#10;Description automatically generated with medium confidence">
            <a:extLst>
              <a:ext uri="{FF2B5EF4-FFF2-40B4-BE49-F238E27FC236}">
                <a16:creationId xmlns:a16="http://schemas.microsoft.com/office/drawing/2014/main" id="{03BC4882-FC4E-534F-9088-58494BA593AA}"/>
              </a:ext>
            </a:extLst>
          </p:cNvPr>
          <p:cNvPicPr>
            <a:picLocks noChangeAspect="1"/>
          </p:cNvPicPr>
          <p:nvPr/>
        </p:nvPicPr>
        <p:blipFill>
          <a:blip r:embed="rId8"/>
          <a:stretch>
            <a:fillRect/>
          </a:stretch>
        </p:blipFill>
        <p:spPr>
          <a:xfrm>
            <a:off x="-6019355" y="1405259"/>
            <a:ext cx="4775200" cy="1676400"/>
          </a:xfrm>
          <a:prstGeom prst="rect">
            <a:avLst/>
          </a:prstGeom>
        </p:spPr>
      </p:pic>
      <p:pic>
        <p:nvPicPr>
          <p:cNvPr id="14" name="Picture 13" descr="A picture containing smoke, dark, nature, clouds&#10;&#10;Description automatically generated">
            <a:extLst>
              <a:ext uri="{FF2B5EF4-FFF2-40B4-BE49-F238E27FC236}">
                <a16:creationId xmlns:a16="http://schemas.microsoft.com/office/drawing/2014/main" id="{81A1F130-91AA-7C46-977E-520AD1D401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47780" y="4914757"/>
            <a:ext cx="3357562" cy="1412492"/>
          </a:xfrm>
          <a:prstGeom prst="rect">
            <a:avLst/>
          </a:prstGeom>
        </p:spPr>
      </p:pic>
      <p:pic>
        <p:nvPicPr>
          <p:cNvPr id="16" name="Picture 15">
            <a:extLst>
              <a:ext uri="{FF2B5EF4-FFF2-40B4-BE49-F238E27FC236}">
                <a16:creationId xmlns:a16="http://schemas.microsoft.com/office/drawing/2014/main" id="{EA10476A-6E33-1245-AC55-4AE1B9D4813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69565" y="4854938"/>
            <a:ext cx="3067460" cy="1610968"/>
          </a:xfrm>
          <a:prstGeom prst="rect">
            <a:avLst/>
          </a:prstGeom>
        </p:spPr>
      </p:pic>
      <p:pic>
        <p:nvPicPr>
          <p:cNvPr id="21" name="Picture 20" descr="A picture containing smoke, dark, nature, clouds&#10;&#10;Description automatically generated">
            <a:extLst>
              <a:ext uri="{FF2B5EF4-FFF2-40B4-BE49-F238E27FC236}">
                <a16:creationId xmlns:a16="http://schemas.microsoft.com/office/drawing/2014/main" id="{E3B72439-46DE-3143-8599-D4DF674CB3D0}"/>
              </a:ext>
            </a:extLst>
          </p:cNvPr>
          <p:cNvPicPr>
            <a:picLocks noChangeAspect="1"/>
          </p:cNvPicPr>
          <p:nvPr/>
        </p:nvPicPr>
        <p:blipFill>
          <a:blip r:embed="rId5"/>
          <a:stretch>
            <a:fillRect/>
          </a:stretch>
        </p:blipFill>
        <p:spPr>
          <a:xfrm>
            <a:off x="-13660090" y="4251269"/>
            <a:ext cx="3894679" cy="2322064"/>
          </a:xfrm>
          <a:prstGeom prst="rect">
            <a:avLst/>
          </a:prstGeom>
        </p:spPr>
      </p:pic>
      <p:pic>
        <p:nvPicPr>
          <p:cNvPr id="22" name="Picture 21" descr="A picture containing smoke, dark, nature, coming&#10;&#10;Description automatically generated">
            <a:extLst>
              <a:ext uri="{FF2B5EF4-FFF2-40B4-BE49-F238E27FC236}">
                <a16:creationId xmlns:a16="http://schemas.microsoft.com/office/drawing/2014/main" id="{183496A7-F947-1A4F-8B74-ABE86E9F88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68999" y="3445448"/>
            <a:ext cx="2196248" cy="1371977"/>
          </a:xfrm>
          <a:prstGeom prst="rect">
            <a:avLst/>
          </a:prstGeom>
        </p:spPr>
      </p:pic>
      <p:sp>
        <p:nvSpPr>
          <p:cNvPr id="3" name="Rectangle 2">
            <a:extLst>
              <a:ext uri="{FF2B5EF4-FFF2-40B4-BE49-F238E27FC236}">
                <a16:creationId xmlns:a16="http://schemas.microsoft.com/office/drawing/2014/main" id="{093A361F-0573-4884-BD37-A7070D5AAECC}"/>
              </a:ext>
            </a:extLst>
          </p:cNvPr>
          <p:cNvSpPr/>
          <p:nvPr/>
        </p:nvSpPr>
        <p:spPr>
          <a:xfrm>
            <a:off x="378919" y="1405259"/>
            <a:ext cx="11555120" cy="2862322"/>
          </a:xfrm>
          <a:prstGeom prst="rect">
            <a:avLst/>
          </a:prstGeom>
        </p:spPr>
        <p:txBody>
          <a:bodyPr wrap="square">
            <a:spAutoFit/>
          </a:bodyPr>
          <a:lstStyle/>
          <a:p>
            <a:pPr lvl="0">
              <a:defRPr/>
            </a:pPr>
            <a:r>
              <a:rPr lang="en-US" dirty="0">
                <a:solidFill>
                  <a:schemeClr val="bg1"/>
                </a:solidFill>
                <a:latin typeface="Segoe UI" panose="020B0502040204020203" pitchFamily="34" charset="0"/>
                <a:cs typeface="Segoe UI" panose="020B0502040204020203" pitchFamily="34" charset="0"/>
              </a:rPr>
              <a:t>It’s Automatically renewed and repeatedly made valid. </a:t>
            </a:r>
          </a:p>
          <a:p>
            <a:pPr lvl="0">
              <a:defRPr/>
            </a:pPr>
            <a:br>
              <a:rPr lang="en-US" dirty="0">
                <a:solidFill>
                  <a:schemeClr val="bg1"/>
                </a:solidFill>
                <a:latin typeface="Segoe UI" panose="020B0502040204020203" pitchFamily="34" charset="0"/>
                <a:cs typeface="Segoe UI" panose="020B0502040204020203" pitchFamily="34" charset="0"/>
              </a:rPr>
            </a:br>
            <a:r>
              <a:rPr lang="en-US" dirty="0">
                <a:solidFill>
                  <a:schemeClr val="bg1"/>
                </a:solidFill>
                <a:latin typeface="Segoe UI" panose="020B0502040204020203" pitchFamily="34" charset="0"/>
                <a:cs typeface="Segoe UI" panose="020B0502040204020203" pitchFamily="34" charset="0"/>
              </a:rPr>
              <a:t>It requires internal change to bee successful, not only within LS Retail but within our partners organizations too.</a:t>
            </a:r>
          </a:p>
          <a:p>
            <a:pPr lvl="0">
              <a:defRPr/>
            </a:pPr>
            <a:r>
              <a:rPr lang="en-US" dirty="0">
                <a:solidFill>
                  <a:schemeClr val="bg1"/>
                </a:solidFill>
                <a:latin typeface="Segoe UI" panose="020B0502040204020203" pitchFamily="34" charset="0"/>
                <a:cs typeface="Segoe UI" panose="020B0502040204020203" pitchFamily="34" charset="0"/>
              </a:rPr>
              <a:t> </a:t>
            </a:r>
          </a:p>
          <a:p>
            <a:pPr marL="742950" lvl="1" indent="-285750">
              <a:buFont typeface="Arial" panose="020B0604020202020204" pitchFamily="34" charset="0"/>
              <a:buChar char="•"/>
              <a:defRPr/>
            </a:pPr>
            <a:r>
              <a:rPr lang="en-US" dirty="0">
                <a:solidFill>
                  <a:schemeClr val="bg1"/>
                </a:solidFill>
                <a:latin typeface="Segoe UI" panose="020B0502040204020203" pitchFamily="34" charset="0"/>
                <a:cs typeface="Segoe UI" panose="020B0502040204020203" pitchFamily="34" charset="0"/>
              </a:rPr>
              <a:t>Continuous improvements</a:t>
            </a:r>
          </a:p>
          <a:p>
            <a:pPr marL="742950" lvl="1" indent="-285750">
              <a:buFont typeface="Arial" panose="020B0604020202020204" pitchFamily="34" charset="0"/>
              <a:buChar char="•"/>
              <a:defRPr/>
            </a:pPr>
            <a:r>
              <a:rPr lang="en-US" dirty="0">
                <a:solidFill>
                  <a:schemeClr val="bg1"/>
                </a:solidFill>
                <a:latin typeface="Segoe UI" panose="020B0502040204020203" pitchFamily="34" charset="0"/>
                <a:cs typeface="Segoe UI" panose="020B0502040204020203" pitchFamily="34" charset="0"/>
              </a:rPr>
              <a:t>Continuous delivery</a:t>
            </a:r>
          </a:p>
          <a:p>
            <a:pPr marL="742950" lvl="1" indent="-285750">
              <a:buFont typeface="Arial" panose="020B0604020202020204" pitchFamily="34" charset="0"/>
              <a:buChar char="•"/>
              <a:defRPr/>
            </a:pPr>
            <a:r>
              <a:rPr lang="en-US" dirty="0">
                <a:solidFill>
                  <a:schemeClr val="bg1"/>
                </a:solidFill>
                <a:latin typeface="Segoe UI" panose="020B0502040204020203" pitchFamily="34" charset="0"/>
                <a:cs typeface="Segoe UI" panose="020B0502040204020203" pitchFamily="34" charset="0"/>
              </a:rPr>
              <a:t>Rapid implementation</a:t>
            </a:r>
          </a:p>
          <a:p>
            <a:pPr marL="742950" lvl="1" indent="-285750">
              <a:buFont typeface="Arial" panose="020B0604020202020204" pitchFamily="34" charset="0"/>
              <a:buChar char="•"/>
              <a:defRPr/>
            </a:pPr>
            <a:r>
              <a:rPr lang="en-US" dirty="0">
                <a:solidFill>
                  <a:schemeClr val="bg1"/>
                </a:solidFill>
                <a:latin typeface="Segoe UI" panose="020B0502040204020203" pitchFamily="34" charset="0"/>
                <a:cs typeface="Segoe UI" panose="020B0502040204020203" pitchFamily="34" charset="0"/>
              </a:rPr>
              <a:t>Automation </a:t>
            </a:r>
          </a:p>
          <a:p>
            <a:pPr lvl="0">
              <a:defRPr/>
            </a:pPr>
            <a:endParaRPr lang="en-US" dirty="0">
              <a:solidFill>
                <a:schemeClr val="bg1"/>
              </a:solidFill>
              <a:latin typeface="Segoe UI" panose="020B0502040204020203" pitchFamily="34" charset="0"/>
              <a:cs typeface="Segoe UI" panose="020B0502040204020203" pitchFamily="34" charset="0"/>
            </a:endParaRPr>
          </a:p>
          <a:p>
            <a:pPr lvl="0">
              <a:defRPr/>
            </a:pP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64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500"/>
                                  </p:stCondLst>
                                  <p:childTnLst>
                                    <p:animMotion origin="layout" path="M -0.52826 -0.00487 L 3.04948 -0.00487 " pathEditMode="relative" rAng="0" ptsTypes="AA">
                                      <p:cBhvr>
                                        <p:cTn id="6" dur="7000" fill="hold"/>
                                        <p:tgtEl>
                                          <p:spTgt spid="18"/>
                                        </p:tgtEl>
                                        <p:attrNameLst>
                                          <p:attrName>ppt_x</p:attrName>
                                          <p:attrName>ppt_y</p:attrName>
                                        </p:attrNameLst>
                                      </p:cBhvr>
                                      <p:rCtr x="178880" y="0"/>
                                    </p:animMotion>
                                  </p:childTnLst>
                                </p:cTn>
                              </p:par>
                              <p:par>
                                <p:cTn id="7" presetID="0" presetClass="path" presetSubtype="0" accel="50000" decel="50000" fill="hold" nodeType="withEffect">
                                  <p:stCondLst>
                                    <p:cond delay="0"/>
                                  </p:stCondLst>
                                  <p:childTnLst>
                                    <p:animMotion origin="layout" path="M -2.91667E-6 -3.7037E-7 L 3.57774 -3.7037E-7 " pathEditMode="relative" rAng="0" ptsTypes="AA">
                                      <p:cBhvr>
                                        <p:cTn id="8" dur="7000" fill="hold"/>
                                        <p:tgtEl>
                                          <p:spTgt spid="21"/>
                                        </p:tgtEl>
                                        <p:attrNameLst>
                                          <p:attrName>ppt_x</p:attrName>
                                          <p:attrName>ppt_y</p:attrName>
                                        </p:attrNameLst>
                                      </p:cBhvr>
                                      <p:rCtr x="178880" y="0"/>
                                    </p:animMotion>
                                  </p:childTnLst>
                                </p:cTn>
                              </p:par>
                              <p:par>
                                <p:cTn id="9" presetID="0" presetClass="path" presetSubtype="0" accel="50000" decel="50000" fill="hold" nodeType="withEffect">
                                  <p:stCondLst>
                                    <p:cond delay="500"/>
                                  </p:stCondLst>
                                  <p:childTnLst>
                                    <p:animMotion origin="layout" path="M -0.52018 -1.48148E-6 L 3.57773 -1.48148E-6 " pathEditMode="relative" rAng="0" ptsTypes="AA">
                                      <p:cBhvr>
                                        <p:cTn id="10" dur="8000" fill="hold"/>
                                        <p:tgtEl>
                                          <p:spTgt spid="16"/>
                                        </p:tgtEl>
                                        <p:attrNameLst>
                                          <p:attrName>ppt_x</p:attrName>
                                          <p:attrName>ppt_y</p:attrName>
                                        </p:attrNameLst>
                                      </p:cBhvr>
                                      <p:rCtr x="204896" y="0"/>
                                    </p:animMotion>
                                  </p:childTnLst>
                                </p:cTn>
                              </p:par>
                              <p:par>
                                <p:cTn id="11" presetID="0" presetClass="path" presetSubtype="0" accel="50000" decel="50000" fill="hold" nodeType="withEffect">
                                  <p:stCondLst>
                                    <p:cond delay="1000"/>
                                  </p:stCondLst>
                                  <p:childTnLst>
                                    <p:animMotion origin="layout" path="M 0 0 L 3.57773 0 " pathEditMode="relative" ptsTypes="AA">
                                      <p:cBhvr>
                                        <p:cTn id="12" dur="5000" fill="hold"/>
                                        <p:tgtEl>
                                          <p:spTgt spid="14"/>
                                        </p:tgtEl>
                                        <p:attrNameLst>
                                          <p:attrName>ppt_x</p:attrName>
                                          <p:attrName>ppt_y</p:attrName>
                                        </p:attrNameLst>
                                      </p:cBhvr>
                                    </p:animMotion>
                                  </p:childTnLst>
                                </p:cTn>
                              </p:par>
                              <p:par>
                                <p:cTn id="13" presetID="0" presetClass="path" presetSubtype="0" accel="50000" decel="50000" fill="hold" nodeType="withEffect">
                                  <p:stCondLst>
                                    <p:cond delay="1500"/>
                                  </p:stCondLst>
                                  <p:childTnLst>
                                    <p:animMotion origin="layout" path="M -1.0181 -0.19746 L 2.55963 -0.19746 " pathEditMode="relative" rAng="0" ptsTypes="AA">
                                      <p:cBhvr>
                                        <p:cTn id="14" dur="6500" fill="hold"/>
                                        <p:tgtEl>
                                          <p:spTgt spid="20"/>
                                        </p:tgtEl>
                                        <p:attrNameLst>
                                          <p:attrName>ppt_x</p:attrName>
                                          <p:attrName>ppt_y</p:attrName>
                                        </p:attrNameLst>
                                      </p:cBhvr>
                                      <p:rCtr x="178880" y="0"/>
                                    </p:animMotion>
                                  </p:childTnLst>
                                </p:cTn>
                              </p:par>
                              <p:par>
                                <p:cTn id="15" presetID="0" presetClass="path" presetSubtype="0" accel="50000" decel="50000" fill="hold" nodeType="withEffect">
                                  <p:stCondLst>
                                    <p:cond delay="500"/>
                                  </p:stCondLst>
                                  <p:childTnLst>
                                    <p:animMotion origin="layout" path="M 0 0 L 3.57773 0 " pathEditMode="relative" ptsTypes="AA">
                                      <p:cBhvr>
                                        <p:cTn id="16" dur="9000" fill="hold"/>
                                        <p:tgtEl>
                                          <p:spTgt spid="22"/>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3.57773 0 " pathEditMode="relative" ptsTypes="AA">
                                      <p:cBhvr>
                                        <p:cTn id="18" dur="7000" fill="hold"/>
                                        <p:tgtEl>
                                          <p:spTgt spid="10"/>
                                        </p:tgtEl>
                                        <p:attrNameLst>
                                          <p:attrName>ppt_x</p:attrName>
                                          <p:attrName>ppt_y</p:attrName>
                                        </p:attrNameLst>
                                      </p:cBhvr>
                                    </p:animMotion>
                                  </p:childTnLst>
                                </p:cTn>
                              </p:par>
                              <p:par>
                                <p:cTn id="19" presetID="0" presetClass="path" presetSubtype="0" accel="50000" decel="50000" fill="hold" nodeType="withEffect">
                                  <p:stCondLst>
                                    <p:cond delay="1000"/>
                                  </p:stCondLst>
                                  <p:childTnLst>
                                    <p:animMotion origin="layout" path="M 0.02396 -3.33333E-6 L 3.57774 -3.33333E-6 " pathEditMode="relative" rAng="0" ptsTypes="AA">
                                      <p:cBhvr>
                                        <p:cTn id="20" dur="7000" fill="hold"/>
                                        <p:tgtEl>
                                          <p:spTgt spid="12"/>
                                        </p:tgtEl>
                                        <p:attrNameLst>
                                          <p:attrName>ppt_x</p:attrName>
                                          <p:attrName>ppt_y</p:attrName>
                                        </p:attrNameLst>
                                      </p:cBhvr>
                                      <p:rCtr x="177682" y="0"/>
                                    </p:animMotion>
                                  </p:childTnLst>
                                </p:cTn>
                              </p:par>
                              <p:par>
                                <p:cTn id="21" presetID="2" presetClass="entr" presetSubtype="2" decel="5000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par>
                                <p:cTn id="25" presetID="2" presetClass="exit" presetSubtype="8" accel="50000" fill="hold" nodeType="withEffect">
                                  <p:stCondLst>
                                    <p:cond delay="7000"/>
                                  </p:stCondLst>
                                  <p:childTnLst>
                                    <p:anim calcmode="lin" valueType="num">
                                      <p:cBhvr additive="base">
                                        <p:cTn id="26" dur="500"/>
                                        <p:tgtEl>
                                          <p:spTgt spid="25"/>
                                        </p:tgtEl>
                                        <p:attrNameLst>
                                          <p:attrName>ppt_x</p:attrName>
                                        </p:attrNameLst>
                                      </p:cBhvr>
                                      <p:tavLst>
                                        <p:tav tm="0">
                                          <p:val>
                                            <p:strVal val="ppt_x"/>
                                          </p:val>
                                        </p:tav>
                                        <p:tav tm="100000">
                                          <p:val>
                                            <p:strVal val="0-ppt_w/2"/>
                                          </p:val>
                                        </p:tav>
                                      </p:tavLst>
                                    </p:anim>
                                    <p:anim calcmode="lin" valueType="num">
                                      <p:cBhvr additive="base">
                                        <p:cTn id="27" dur="500"/>
                                        <p:tgtEl>
                                          <p:spTgt spid="25"/>
                                        </p:tgtEl>
                                        <p:attrNameLst>
                                          <p:attrName>ppt_y</p:attrName>
                                        </p:attrNameLst>
                                      </p:cBhvr>
                                      <p:tavLst>
                                        <p:tav tm="0">
                                          <p:val>
                                            <p:strVal val="ppt_y"/>
                                          </p:val>
                                        </p:tav>
                                        <p:tav tm="100000">
                                          <p:val>
                                            <p:strVal val="ppt_y"/>
                                          </p:val>
                                        </p:tav>
                                      </p:tavLst>
                                    </p:anim>
                                    <p:set>
                                      <p:cBhvr>
                                        <p:cTn id="28" dur="1" fill="hold">
                                          <p:stCondLst>
                                            <p:cond delay="499"/>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5" presetClass="emph" presetSubtype="0" nodeType="clickEffect">
                                  <p:stCondLst>
                                    <p:cond delay="0"/>
                                  </p:stCondLst>
                                  <p:iterate type="lt">
                                    <p:tmAbs val="25"/>
                                  </p:iterate>
                                  <p:childTnLst>
                                    <p:set>
                                      <p:cBhvr override="childStyle">
                                        <p:cTn id="32" dur="indefinite"/>
                                        <p:tgtEl>
                                          <p:spTgt spid="3">
                                            <p:txEl>
                                              <p:pRg st="0" end="0"/>
                                            </p:txEl>
                                          </p:spTgt>
                                        </p:tgtEl>
                                        <p:attrNameLst>
                                          <p:attrName>style.fontWeight</p:attrName>
                                        </p:attrNameLst>
                                      </p:cBhvr>
                                      <p:to>
                                        <p:strVal val="bold"/>
                                      </p:to>
                                    </p:set>
                                  </p:childTnLst>
                                </p:cTn>
                              </p:par>
                            </p:childTnLst>
                          </p:cTn>
                        </p:par>
                      </p:childTnLst>
                    </p:cTn>
                  </p:par>
                  <p:par>
                    <p:cTn id="33" fill="hold">
                      <p:stCondLst>
                        <p:cond delay="indefinite"/>
                      </p:stCondLst>
                      <p:childTnLst>
                        <p:par>
                          <p:cTn id="34" fill="hold">
                            <p:stCondLst>
                              <p:cond delay="0"/>
                            </p:stCondLst>
                            <p:childTnLst>
                              <p:par>
                                <p:cTn id="35" presetID="15" presetClass="emph" presetSubtype="0" nodeType="clickEffect">
                                  <p:stCondLst>
                                    <p:cond delay="0"/>
                                  </p:stCondLst>
                                  <p:iterate type="lt">
                                    <p:tmAbs val="25"/>
                                  </p:iterate>
                                  <p:childTnLst>
                                    <p:set>
                                      <p:cBhvr override="childStyle">
                                        <p:cTn id="36" dur="indefinite"/>
                                        <p:tgtEl>
                                          <p:spTgt spid="3">
                                            <p:txEl>
                                              <p:pRg st="3" end="3"/>
                                            </p:txEl>
                                          </p:spTgt>
                                        </p:tgtEl>
                                        <p:attrNameLst>
                                          <p:attrName>style.fontWeight</p:attrName>
                                        </p:attrNameLst>
                                      </p:cBhvr>
                                      <p:to>
                                        <p:strVal val="bold"/>
                                      </p:to>
                                    </p:set>
                                  </p:childTnLst>
                                </p:cTn>
                              </p:par>
                            </p:childTnLst>
                          </p:cTn>
                        </p:par>
                      </p:childTnLst>
                    </p:cTn>
                  </p:par>
                  <p:par>
                    <p:cTn id="37" fill="hold">
                      <p:stCondLst>
                        <p:cond delay="indefinite"/>
                      </p:stCondLst>
                      <p:childTnLst>
                        <p:par>
                          <p:cTn id="38" fill="hold">
                            <p:stCondLst>
                              <p:cond delay="0"/>
                            </p:stCondLst>
                            <p:childTnLst>
                              <p:par>
                                <p:cTn id="39" presetID="15" presetClass="emph" presetSubtype="0" nodeType="clickEffect">
                                  <p:stCondLst>
                                    <p:cond delay="0"/>
                                  </p:stCondLst>
                                  <p:iterate type="lt">
                                    <p:tmAbs val="25"/>
                                  </p:iterate>
                                  <p:childTnLst>
                                    <p:set>
                                      <p:cBhvr override="childStyle">
                                        <p:cTn id="40" dur="indefinite"/>
                                        <p:tgtEl>
                                          <p:spTgt spid="3">
                                            <p:txEl>
                                              <p:pRg st="4" end="4"/>
                                            </p:txEl>
                                          </p:spTgt>
                                        </p:tgtEl>
                                        <p:attrNameLst>
                                          <p:attrName>style.fontWeight</p:attrName>
                                        </p:attrNameLst>
                                      </p:cBhvr>
                                      <p:to>
                                        <p:strVal val="bold"/>
                                      </p:to>
                                    </p:set>
                                  </p:childTnLst>
                                </p:cTn>
                              </p:par>
                            </p:childTnLst>
                          </p:cTn>
                        </p:par>
                      </p:childTnLst>
                    </p:cTn>
                  </p:par>
                  <p:par>
                    <p:cTn id="41" fill="hold">
                      <p:stCondLst>
                        <p:cond delay="indefinite"/>
                      </p:stCondLst>
                      <p:childTnLst>
                        <p:par>
                          <p:cTn id="42" fill="hold">
                            <p:stCondLst>
                              <p:cond delay="0"/>
                            </p:stCondLst>
                            <p:childTnLst>
                              <p:par>
                                <p:cTn id="43" presetID="15" presetClass="emph" presetSubtype="0" nodeType="clickEffect">
                                  <p:stCondLst>
                                    <p:cond delay="0"/>
                                  </p:stCondLst>
                                  <p:iterate type="lt">
                                    <p:tmAbs val="25"/>
                                  </p:iterate>
                                  <p:childTnLst>
                                    <p:set>
                                      <p:cBhvr override="childStyle">
                                        <p:cTn id="44" dur="indefinite"/>
                                        <p:tgtEl>
                                          <p:spTgt spid="3">
                                            <p:txEl>
                                              <p:pRg st="5" end="5"/>
                                            </p:txEl>
                                          </p:spTgt>
                                        </p:tgtEl>
                                        <p:attrNameLst>
                                          <p:attrName>style.fontWeight</p:attrName>
                                        </p:attrNameLst>
                                      </p:cBhvr>
                                      <p:to>
                                        <p:strVal val="bold"/>
                                      </p:to>
                                    </p:set>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3">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846-5F87-115C-BE80-7DB8238882BE}"/>
              </a:ext>
            </a:extLst>
          </p:cNvPr>
          <p:cNvSpPr>
            <a:spLocks noGrp="1"/>
          </p:cNvSpPr>
          <p:nvPr>
            <p:ph type="title"/>
          </p:nvPr>
        </p:nvSpPr>
        <p:spPr>
          <a:xfrm>
            <a:off x="65628" y="878085"/>
            <a:ext cx="11354212" cy="588637"/>
          </a:xfrm>
        </p:spPr>
        <p:txBody>
          <a:bodyPr>
            <a:normAutofit fontScale="90000"/>
          </a:bodyPr>
          <a:lstStyle/>
          <a:p>
            <a:r>
              <a:rPr lang="en-US" b="1" i="0" u="none" strike="noStrike" dirty="0">
                <a:effectLst/>
                <a:latin typeface="Segoe UI" panose="020B0502040204020203" pitchFamily="34" charset="0"/>
              </a:rPr>
              <a:t>How do I know when a new update is available?</a:t>
            </a:r>
            <a:r>
              <a:rPr lang="en-US" b="0" i="0" dirty="0">
                <a:effectLst/>
                <a:latin typeface="Segoe UI" panose="020B0502040204020203" pitchFamily="34" charset="0"/>
              </a:rPr>
              <a:t>​</a:t>
            </a:r>
            <a:endParaRPr lang="en-DE" dirty="0"/>
          </a:p>
        </p:txBody>
      </p:sp>
      <p:sp>
        <p:nvSpPr>
          <p:cNvPr id="4" name="Text Placeholder 3">
            <a:extLst>
              <a:ext uri="{FF2B5EF4-FFF2-40B4-BE49-F238E27FC236}">
                <a16:creationId xmlns:a16="http://schemas.microsoft.com/office/drawing/2014/main" id="{8808F403-BC18-4A19-8487-47B2ED822042}"/>
              </a:ext>
            </a:extLst>
          </p:cNvPr>
          <p:cNvSpPr>
            <a:spLocks noGrp="1"/>
          </p:cNvSpPr>
          <p:nvPr>
            <p:ph type="body" sz="quarter" idx="4294967295"/>
          </p:nvPr>
        </p:nvSpPr>
        <p:spPr>
          <a:xfrm>
            <a:off x="6370752" y="1272520"/>
            <a:ext cx="5718175" cy="5064125"/>
          </a:xfrm>
          <a:prstGeom prst="rect">
            <a:avLst/>
          </a:prstGeom>
        </p:spPr>
        <p:txBody>
          <a:bodyPr/>
          <a:lstStyle/>
          <a:p>
            <a:endParaRPr lang="en-US" sz="1600" dirty="0"/>
          </a:p>
          <a:p>
            <a:endParaRPr lang="en-US" sz="1600" dirty="0"/>
          </a:p>
        </p:txBody>
      </p:sp>
      <p:sp>
        <p:nvSpPr>
          <p:cNvPr id="47" name="TextBox 1">
            <a:extLst>
              <a:ext uri="{FF2B5EF4-FFF2-40B4-BE49-F238E27FC236}">
                <a16:creationId xmlns:a16="http://schemas.microsoft.com/office/drawing/2014/main" id="{34E47A03-15E1-6FD7-CAB6-175FB850C404}"/>
              </a:ext>
            </a:extLst>
          </p:cNvPr>
          <p:cNvSpPr txBox="1"/>
          <p:nvPr/>
        </p:nvSpPr>
        <p:spPr>
          <a:xfrm>
            <a:off x="670477" y="6005845"/>
            <a:ext cx="10851046" cy="461665"/>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0" i="0" u="none" strike="noStrike" dirty="0">
                <a:solidFill>
                  <a:schemeClr val="bg1"/>
                </a:solidFill>
                <a:effectLst/>
                <a:latin typeface="Segoe UI" panose="020B0502040204020203" pitchFamily="34" charset="0"/>
              </a:rPr>
              <a:t>* If you are not receiving the email and want to be on the list, you can send an email to </a:t>
            </a:r>
            <a:r>
              <a:rPr lang="en-GB" sz="1200" b="0" i="0" u="sng" strike="noStrike" dirty="0">
                <a:solidFill>
                  <a:schemeClr val="bg1"/>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info@lsretail.com</a:t>
            </a:r>
            <a:r>
              <a:rPr lang="en-GB" sz="1200" b="0" i="0" u="none" strike="noStrike" dirty="0">
                <a:solidFill>
                  <a:schemeClr val="bg1"/>
                </a:solidFill>
                <a:effectLst/>
                <a:latin typeface="Segoe UI" panose="020B0502040204020203" pitchFamily="34" charset="0"/>
              </a:rPr>
              <a:t> and request to be added to the recipient list. </a:t>
            </a:r>
          </a:p>
          <a:p>
            <a:r>
              <a:rPr lang="en-GB" sz="1200" dirty="0">
                <a:solidFill>
                  <a:schemeClr val="bg1"/>
                </a:solidFill>
                <a:latin typeface="Segoe UI" panose="020B0502040204020203" pitchFamily="34" charset="0"/>
              </a:rPr>
              <a:t>**</a:t>
            </a:r>
            <a:r>
              <a:rPr lang="en-GB" sz="1200" b="0" i="0" dirty="0">
                <a:solidFill>
                  <a:schemeClr val="bg1"/>
                </a:solidFill>
                <a:effectLst/>
                <a:latin typeface="Segoe UI" panose="020B0502040204020203" pitchFamily="34" charset="0"/>
              </a:rPr>
              <a:t>​ The localized update is available for upgrade in LS Central SaaS, typically 7 to 14 days later</a:t>
            </a:r>
          </a:p>
        </p:txBody>
      </p:sp>
      <p:sp>
        <p:nvSpPr>
          <p:cNvPr id="48" name="Rectangle 47">
            <a:extLst>
              <a:ext uri="{FF2B5EF4-FFF2-40B4-BE49-F238E27FC236}">
                <a16:creationId xmlns:a16="http://schemas.microsoft.com/office/drawing/2014/main" id="{193D11A3-AEE1-59B2-1BDF-342B714CB588}"/>
              </a:ext>
            </a:extLst>
          </p:cNvPr>
          <p:cNvSpPr/>
          <p:nvPr/>
        </p:nvSpPr>
        <p:spPr>
          <a:xfrm>
            <a:off x="1244586" y="3249212"/>
            <a:ext cx="4562262" cy="452336"/>
          </a:xfrm>
          <a:prstGeom prst="rect">
            <a:avLst/>
          </a:prstGeom>
          <a:solidFill>
            <a:srgbClr val="943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LS Central Release</a:t>
            </a:r>
          </a:p>
        </p:txBody>
      </p:sp>
      <p:cxnSp>
        <p:nvCxnSpPr>
          <p:cNvPr id="49" name="Straight Connector 48">
            <a:extLst>
              <a:ext uri="{FF2B5EF4-FFF2-40B4-BE49-F238E27FC236}">
                <a16:creationId xmlns:a16="http://schemas.microsoft.com/office/drawing/2014/main" id="{52EB6958-741E-A51A-A12B-095C20E872B5}"/>
              </a:ext>
            </a:extLst>
          </p:cNvPr>
          <p:cNvCxnSpPr>
            <a:cxnSpLocks/>
          </p:cNvCxnSpPr>
          <p:nvPr/>
        </p:nvCxnSpPr>
        <p:spPr>
          <a:xfrm flipH="1">
            <a:off x="1233237" y="2692303"/>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50" name="TextBox 4">
            <a:extLst>
              <a:ext uri="{FF2B5EF4-FFF2-40B4-BE49-F238E27FC236}">
                <a16:creationId xmlns:a16="http://schemas.microsoft.com/office/drawing/2014/main" id="{CFEE3198-D4E8-03C1-CA98-0C7B71362D92}"/>
              </a:ext>
            </a:extLst>
          </p:cNvPr>
          <p:cNvSpPr txBox="1"/>
          <p:nvPr/>
        </p:nvSpPr>
        <p:spPr>
          <a:xfrm>
            <a:off x="670477" y="1708350"/>
            <a:ext cx="2040375" cy="769441"/>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A new version of LS Central on-premises W1 version is available for download on the LS </a:t>
            </a:r>
            <a:r>
              <a:rPr lang="en-GB" sz="1100">
                <a:solidFill>
                  <a:schemeClr val="bg1"/>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Retail Portal</a:t>
            </a:r>
            <a:endParaRPr lang="en-GB" sz="1100">
              <a:solidFill>
                <a:schemeClr val="bg1"/>
              </a:solidFill>
              <a:latin typeface="Segoe UI" panose="020B0502040204020203" pitchFamily="34" charset="0"/>
              <a:cs typeface="Segoe UI" panose="020B0502040204020203" pitchFamily="34" charset="0"/>
            </a:endParaRPr>
          </a:p>
        </p:txBody>
      </p:sp>
      <p:sp>
        <p:nvSpPr>
          <p:cNvPr id="51" name="TextBox 5">
            <a:extLst>
              <a:ext uri="{FF2B5EF4-FFF2-40B4-BE49-F238E27FC236}">
                <a16:creationId xmlns:a16="http://schemas.microsoft.com/office/drawing/2014/main" id="{02256191-A820-8902-3DF7-66AAA26BA2D6}"/>
              </a:ext>
            </a:extLst>
          </p:cNvPr>
          <p:cNvSpPr txBox="1"/>
          <p:nvPr/>
        </p:nvSpPr>
        <p:spPr>
          <a:xfrm>
            <a:off x="770363" y="4383547"/>
            <a:ext cx="1940489" cy="83099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bg1"/>
                </a:solidFill>
                <a:latin typeface="Segoe UI" panose="020B0502040204020203" pitchFamily="34" charset="0"/>
                <a:cs typeface="Segoe UI" panose="020B0502040204020203" pitchFamily="34" charset="0"/>
              </a:rPr>
              <a:t>LS Retail sends out an announcement/email to all LS Central partners including release notes* </a:t>
            </a:r>
          </a:p>
        </p:txBody>
      </p:sp>
      <p:sp>
        <p:nvSpPr>
          <p:cNvPr id="52" name="Rectangle 51">
            <a:extLst>
              <a:ext uri="{FF2B5EF4-FFF2-40B4-BE49-F238E27FC236}">
                <a16:creationId xmlns:a16="http://schemas.microsoft.com/office/drawing/2014/main" id="{502AED6D-CE86-1EAE-CF1D-7724CBE9CDB3}"/>
              </a:ext>
            </a:extLst>
          </p:cNvPr>
          <p:cNvSpPr/>
          <p:nvPr/>
        </p:nvSpPr>
        <p:spPr>
          <a:xfrm>
            <a:off x="5818196" y="3249212"/>
            <a:ext cx="4562262" cy="452336"/>
          </a:xfrm>
          <a:prstGeom prst="rect">
            <a:avLst/>
          </a:prstGeom>
          <a:solidFill>
            <a:srgbClr val="29B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Upgrade window</a:t>
            </a:r>
          </a:p>
        </p:txBody>
      </p:sp>
      <p:cxnSp>
        <p:nvCxnSpPr>
          <p:cNvPr id="53" name="Straight Connector 52">
            <a:extLst>
              <a:ext uri="{FF2B5EF4-FFF2-40B4-BE49-F238E27FC236}">
                <a16:creationId xmlns:a16="http://schemas.microsoft.com/office/drawing/2014/main" id="{21A1220E-E35C-ADEB-2301-A735F84C30F9}"/>
              </a:ext>
            </a:extLst>
          </p:cNvPr>
          <p:cNvCxnSpPr>
            <a:cxnSpLocks/>
          </p:cNvCxnSpPr>
          <p:nvPr/>
        </p:nvCxnSpPr>
        <p:spPr>
          <a:xfrm flipH="1">
            <a:off x="5806847" y="2692303"/>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54" name="TextBox 8">
            <a:extLst>
              <a:ext uri="{FF2B5EF4-FFF2-40B4-BE49-F238E27FC236}">
                <a16:creationId xmlns:a16="http://schemas.microsoft.com/office/drawing/2014/main" id="{53E6E3D8-B2D5-BCD5-AC8F-DC1C52B9C82A}"/>
              </a:ext>
            </a:extLst>
          </p:cNvPr>
          <p:cNvSpPr txBox="1"/>
          <p:nvPr/>
        </p:nvSpPr>
        <p:spPr>
          <a:xfrm>
            <a:off x="5099171" y="1877627"/>
            <a:ext cx="1779340" cy="600164"/>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The new LS Central version is available in SaaS**</a:t>
            </a:r>
          </a:p>
        </p:txBody>
      </p:sp>
      <p:sp>
        <p:nvSpPr>
          <p:cNvPr id="55" name="TextBox 9">
            <a:extLst>
              <a:ext uri="{FF2B5EF4-FFF2-40B4-BE49-F238E27FC236}">
                <a16:creationId xmlns:a16="http://schemas.microsoft.com/office/drawing/2014/main" id="{392ACA52-F110-0067-6E7E-2C6AAF8DD209}"/>
              </a:ext>
            </a:extLst>
          </p:cNvPr>
          <p:cNvSpPr txBox="1"/>
          <p:nvPr/>
        </p:nvSpPr>
        <p:spPr>
          <a:xfrm>
            <a:off x="4847951" y="4379746"/>
            <a:ext cx="1940489" cy="1200329"/>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bg1"/>
                </a:solidFill>
                <a:latin typeface="Segoe UI" panose="020B0502040204020203" pitchFamily="34" charset="0"/>
                <a:cs typeface="Segoe UI" panose="020B0502040204020203" pitchFamily="34" charset="0"/>
              </a:rPr>
              <a:t>Notifications sent to all email addresses that are listed in the </a:t>
            </a:r>
            <a:r>
              <a:rPr lang="en-GB" sz="1200" b="1">
                <a:solidFill>
                  <a:schemeClr val="bg1"/>
                </a:solidFill>
                <a:latin typeface="Segoe UI" panose="020B0502040204020203" pitchFamily="34" charset="0"/>
                <a:cs typeface="Segoe UI" panose="020B0502040204020203" pitchFamily="34" charset="0"/>
              </a:rPr>
              <a:t>Notification recipients </a:t>
            </a:r>
            <a:r>
              <a:rPr lang="en-GB" sz="1200">
                <a:solidFill>
                  <a:schemeClr val="bg1"/>
                </a:solidFill>
                <a:latin typeface="Segoe UI" panose="020B0502040204020203" pitchFamily="34" charset="0"/>
                <a:cs typeface="Segoe UI" panose="020B0502040204020203" pitchFamily="34" charset="0"/>
              </a:rPr>
              <a:t>list of the Business Central Administration Center</a:t>
            </a:r>
          </a:p>
        </p:txBody>
      </p:sp>
    </p:spTree>
    <p:extLst>
      <p:ext uri="{BB962C8B-B14F-4D97-AF65-F5344CB8AC3E}">
        <p14:creationId xmlns:p14="http://schemas.microsoft.com/office/powerpoint/2010/main" val="793897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846-5F87-115C-BE80-7DB8238882BE}"/>
              </a:ext>
            </a:extLst>
          </p:cNvPr>
          <p:cNvSpPr>
            <a:spLocks noGrp="1"/>
          </p:cNvSpPr>
          <p:nvPr>
            <p:ph type="title"/>
          </p:nvPr>
        </p:nvSpPr>
        <p:spPr>
          <a:xfrm>
            <a:off x="65628" y="1120453"/>
            <a:ext cx="11804045" cy="588637"/>
          </a:xfrm>
        </p:spPr>
        <p:txBody>
          <a:bodyPr>
            <a:normAutofit fontScale="90000"/>
          </a:bodyPr>
          <a:lstStyle/>
          <a:p>
            <a:r>
              <a:rPr lang="en-US" b="1" i="0" u="none" strike="noStrike" dirty="0">
                <a:effectLst/>
                <a:latin typeface="Segoe UI" panose="020B0502040204020203" pitchFamily="34" charset="0"/>
              </a:rPr>
              <a:t>What do I need to do when a new update is released?​</a:t>
            </a:r>
            <a:endParaRPr lang="en-DE" dirty="0"/>
          </a:p>
        </p:txBody>
      </p:sp>
      <p:sp>
        <p:nvSpPr>
          <p:cNvPr id="4" name="Text Placeholder 3">
            <a:extLst>
              <a:ext uri="{FF2B5EF4-FFF2-40B4-BE49-F238E27FC236}">
                <a16:creationId xmlns:a16="http://schemas.microsoft.com/office/drawing/2014/main" id="{8808F403-BC18-4A19-8487-47B2ED822042}"/>
              </a:ext>
            </a:extLst>
          </p:cNvPr>
          <p:cNvSpPr>
            <a:spLocks noGrp="1"/>
          </p:cNvSpPr>
          <p:nvPr>
            <p:ph type="body" sz="quarter" idx="4294967295"/>
          </p:nvPr>
        </p:nvSpPr>
        <p:spPr>
          <a:xfrm>
            <a:off x="6370752" y="1999628"/>
            <a:ext cx="5718175" cy="5064125"/>
          </a:xfrm>
          <a:prstGeom prst="rect">
            <a:avLst/>
          </a:prstGeom>
        </p:spPr>
        <p:txBody>
          <a:bodyPr/>
          <a:lstStyle/>
          <a:p>
            <a:endParaRPr lang="en-US" sz="1600" dirty="0"/>
          </a:p>
          <a:p>
            <a:endParaRPr lang="en-US" sz="1600" dirty="0"/>
          </a:p>
        </p:txBody>
      </p:sp>
      <p:sp>
        <p:nvSpPr>
          <p:cNvPr id="3" name="Rectangle 2">
            <a:extLst>
              <a:ext uri="{FF2B5EF4-FFF2-40B4-BE49-F238E27FC236}">
                <a16:creationId xmlns:a16="http://schemas.microsoft.com/office/drawing/2014/main" id="{FEB0B5DD-5C69-881F-DAF5-6DD130D843E7}"/>
              </a:ext>
            </a:extLst>
          </p:cNvPr>
          <p:cNvSpPr/>
          <p:nvPr/>
        </p:nvSpPr>
        <p:spPr>
          <a:xfrm>
            <a:off x="929087" y="3056362"/>
            <a:ext cx="7154687" cy="452336"/>
          </a:xfrm>
          <a:prstGeom prst="rect">
            <a:avLst/>
          </a:prstGeom>
          <a:solidFill>
            <a:srgbClr val="29B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Within upgrade window</a:t>
            </a:r>
          </a:p>
        </p:txBody>
      </p:sp>
      <p:cxnSp>
        <p:nvCxnSpPr>
          <p:cNvPr id="5" name="Straight Connector 4">
            <a:extLst>
              <a:ext uri="{FF2B5EF4-FFF2-40B4-BE49-F238E27FC236}">
                <a16:creationId xmlns:a16="http://schemas.microsoft.com/office/drawing/2014/main" id="{BF0DF108-5B33-3AA4-9E2E-2048A5C17FD2}"/>
              </a:ext>
            </a:extLst>
          </p:cNvPr>
          <p:cNvCxnSpPr>
            <a:cxnSpLocks/>
          </p:cNvCxnSpPr>
          <p:nvPr/>
        </p:nvCxnSpPr>
        <p:spPr>
          <a:xfrm flipH="1">
            <a:off x="929087" y="2628345"/>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6" name="TextBox 3">
            <a:extLst>
              <a:ext uri="{FF2B5EF4-FFF2-40B4-BE49-F238E27FC236}">
                <a16:creationId xmlns:a16="http://schemas.microsoft.com/office/drawing/2014/main" id="{B1CAB9A2-11EF-653C-5029-7A68E517CA12}"/>
              </a:ext>
            </a:extLst>
          </p:cNvPr>
          <p:cNvSpPr txBox="1"/>
          <p:nvPr/>
        </p:nvSpPr>
        <p:spPr>
          <a:xfrm>
            <a:off x="322326" y="2105124"/>
            <a:ext cx="1213524" cy="523220"/>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Update is available</a:t>
            </a:r>
          </a:p>
        </p:txBody>
      </p:sp>
      <p:sp>
        <p:nvSpPr>
          <p:cNvPr id="7" name="TextBox 4">
            <a:extLst>
              <a:ext uri="{FF2B5EF4-FFF2-40B4-BE49-F238E27FC236}">
                <a16:creationId xmlns:a16="http://schemas.microsoft.com/office/drawing/2014/main" id="{BF607928-83B5-524A-539C-16B397682623}"/>
              </a:ext>
            </a:extLst>
          </p:cNvPr>
          <p:cNvSpPr txBox="1"/>
          <p:nvPr/>
        </p:nvSpPr>
        <p:spPr>
          <a:xfrm>
            <a:off x="322326" y="4325430"/>
            <a:ext cx="1213524"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Day 1</a:t>
            </a:r>
          </a:p>
        </p:txBody>
      </p:sp>
      <p:cxnSp>
        <p:nvCxnSpPr>
          <p:cNvPr id="8" name="Straight Connector 7">
            <a:extLst>
              <a:ext uri="{FF2B5EF4-FFF2-40B4-BE49-F238E27FC236}">
                <a16:creationId xmlns:a16="http://schemas.microsoft.com/office/drawing/2014/main" id="{F82B77AB-1A77-C7FC-59CD-C80F6DA63FCF}"/>
              </a:ext>
            </a:extLst>
          </p:cNvPr>
          <p:cNvCxnSpPr>
            <a:cxnSpLocks/>
          </p:cNvCxnSpPr>
          <p:nvPr/>
        </p:nvCxnSpPr>
        <p:spPr>
          <a:xfrm flipH="1">
            <a:off x="8081973" y="2629131"/>
            <a:ext cx="1201" cy="1585393"/>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9" name="TextBox 6">
            <a:extLst>
              <a:ext uri="{FF2B5EF4-FFF2-40B4-BE49-F238E27FC236}">
                <a16:creationId xmlns:a16="http://schemas.microsoft.com/office/drawing/2014/main" id="{5B6F5CA5-8AEF-7FE4-9C84-18CA0618F193}"/>
              </a:ext>
            </a:extLst>
          </p:cNvPr>
          <p:cNvSpPr txBox="1"/>
          <p:nvPr/>
        </p:nvSpPr>
        <p:spPr>
          <a:xfrm>
            <a:off x="7424108" y="1863119"/>
            <a:ext cx="1396322" cy="738664"/>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Last selectable Scheduled Update date</a:t>
            </a:r>
          </a:p>
        </p:txBody>
      </p:sp>
      <p:sp>
        <p:nvSpPr>
          <p:cNvPr id="10" name="TextBox 7">
            <a:extLst>
              <a:ext uri="{FF2B5EF4-FFF2-40B4-BE49-F238E27FC236}">
                <a16:creationId xmlns:a16="http://schemas.microsoft.com/office/drawing/2014/main" id="{C9E29F80-8648-04BD-AE69-21B8B5B603BB}"/>
              </a:ext>
            </a:extLst>
          </p:cNvPr>
          <p:cNvSpPr txBox="1"/>
          <p:nvPr/>
        </p:nvSpPr>
        <p:spPr>
          <a:xfrm>
            <a:off x="7515507" y="4325429"/>
            <a:ext cx="1213524"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Day 21</a:t>
            </a:r>
          </a:p>
        </p:txBody>
      </p:sp>
      <p:sp>
        <p:nvSpPr>
          <p:cNvPr id="11" name="TextBox 8">
            <a:extLst>
              <a:ext uri="{FF2B5EF4-FFF2-40B4-BE49-F238E27FC236}">
                <a16:creationId xmlns:a16="http://schemas.microsoft.com/office/drawing/2014/main" id="{85FA704B-870B-1BA8-D2F2-41D2A22333DE}"/>
              </a:ext>
            </a:extLst>
          </p:cNvPr>
          <p:cNvSpPr txBox="1"/>
          <p:nvPr/>
        </p:nvSpPr>
        <p:spPr>
          <a:xfrm>
            <a:off x="506337" y="5710434"/>
            <a:ext cx="2059025" cy="738664"/>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bg1"/>
                </a:solidFill>
                <a:latin typeface="Segoe UI" panose="020B0502040204020203" pitchFamily="34" charset="0"/>
                <a:cs typeface="Segoe UI" panose="020B0502040204020203" pitchFamily="34" charset="0"/>
              </a:rPr>
              <a:t>The day when the version of LS Central SaaS becomes available</a:t>
            </a:r>
          </a:p>
        </p:txBody>
      </p:sp>
      <p:cxnSp>
        <p:nvCxnSpPr>
          <p:cNvPr id="12" name="Straight Arrow Connector 11">
            <a:extLst>
              <a:ext uri="{FF2B5EF4-FFF2-40B4-BE49-F238E27FC236}">
                <a16:creationId xmlns:a16="http://schemas.microsoft.com/office/drawing/2014/main" id="{2A876967-209D-7D4E-070C-4DC52436D11B}"/>
              </a:ext>
            </a:extLst>
          </p:cNvPr>
          <p:cNvCxnSpPr>
            <a:cxnSpLocks/>
          </p:cNvCxnSpPr>
          <p:nvPr/>
        </p:nvCxnSpPr>
        <p:spPr>
          <a:xfrm flipH="1" flipV="1">
            <a:off x="1006078" y="4778157"/>
            <a:ext cx="177550" cy="932277"/>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0">
            <a:extLst>
              <a:ext uri="{FF2B5EF4-FFF2-40B4-BE49-F238E27FC236}">
                <a16:creationId xmlns:a16="http://schemas.microsoft.com/office/drawing/2014/main" id="{E8A63707-E63F-7812-C625-E4843570771B}"/>
              </a:ext>
            </a:extLst>
          </p:cNvPr>
          <p:cNvSpPr txBox="1"/>
          <p:nvPr/>
        </p:nvSpPr>
        <p:spPr>
          <a:xfrm>
            <a:off x="7349941" y="5710434"/>
            <a:ext cx="2059025" cy="738664"/>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bg1"/>
                </a:solidFill>
                <a:latin typeface="Segoe UI" panose="020B0502040204020203" pitchFamily="34" charset="0"/>
                <a:cs typeface="Segoe UI" panose="020B0502040204020203" pitchFamily="34" charset="0"/>
              </a:rPr>
              <a:t>The last day you can choose to extend your upgrade date to.</a:t>
            </a:r>
          </a:p>
        </p:txBody>
      </p:sp>
      <p:cxnSp>
        <p:nvCxnSpPr>
          <p:cNvPr id="14" name="Straight Arrow Connector 13">
            <a:extLst>
              <a:ext uri="{FF2B5EF4-FFF2-40B4-BE49-F238E27FC236}">
                <a16:creationId xmlns:a16="http://schemas.microsoft.com/office/drawing/2014/main" id="{616F7BD2-E765-C23D-A7C6-0B6AC28B0843}"/>
              </a:ext>
            </a:extLst>
          </p:cNvPr>
          <p:cNvCxnSpPr>
            <a:cxnSpLocks/>
          </p:cNvCxnSpPr>
          <p:nvPr/>
        </p:nvCxnSpPr>
        <p:spPr>
          <a:xfrm flipV="1">
            <a:off x="7885985" y="4744111"/>
            <a:ext cx="120807" cy="864405"/>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2">
            <a:extLst>
              <a:ext uri="{FF2B5EF4-FFF2-40B4-BE49-F238E27FC236}">
                <a16:creationId xmlns:a16="http://schemas.microsoft.com/office/drawing/2014/main" id="{1AB2D1FE-E65D-F644-B240-9A17C1C19F01}"/>
              </a:ext>
            </a:extLst>
          </p:cNvPr>
          <p:cNvSpPr txBox="1"/>
          <p:nvPr/>
        </p:nvSpPr>
        <p:spPr>
          <a:xfrm>
            <a:off x="3438428" y="3656765"/>
            <a:ext cx="2059025"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Test window</a:t>
            </a:r>
          </a:p>
        </p:txBody>
      </p:sp>
      <p:cxnSp>
        <p:nvCxnSpPr>
          <p:cNvPr id="16" name="Straight Arrow Connector 15">
            <a:extLst>
              <a:ext uri="{FF2B5EF4-FFF2-40B4-BE49-F238E27FC236}">
                <a16:creationId xmlns:a16="http://schemas.microsoft.com/office/drawing/2014/main" id="{3C3BAE13-B6D2-F397-F108-8CA4B2556C99}"/>
              </a:ext>
            </a:extLst>
          </p:cNvPr>
          <p:cNvCxnSpPr>
            <a:cxnSpLocks/>
          </p:cNvCxnSpPr>
          <p:nvPr/>
        </p:nvCxnSpPr>
        <p:spPr>
          <a:xfrm>
            <a:off x="5074695" y="3816697"/>
            <a:ext cx="2932097" cy="0"/>
          </a:xfrm>
          <a:prstGeom prst="straightConnector1">
            <a:avLst/>
          </a:prstGeom>
          <a:ln>
            <a:solidFill>
              <a:srgbClr val="94326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21275C-A2F3-9DA1-29CF-2B5470F0437B}"/>
              </a:ext>
            </a:extLst>
          </p:cNvPr>
          <p:cNvCxnSpPr>
            <a:cxnSpLocks/>
          </p:cNvCxnSpPr>
          <p:nvPr/>
        </p:nvCxnSpPr>
        <p:spPr>
          <a:xfrm flipH="1" flipV="1">
            <a:off x="1006078" y="3810653"/>
            <a:ext cx="2930477" cy="6044"/>
          </a:xfrm>
          <a:prstGeom prst="straightConnector1">
            <a:avLst/>
          </a:prstGeom>
          <a:ln>
            <a:solidFill>
              <a:srgbClr val="943267"/>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TextBox 15">
            <a:extLst>
              <a:ext uri="{FF2B5EF4-FFF2-40B4-BE49-F238E27FC236}">
                <a16:creationId xmlns:a16="http://schemas.microsoft.com/office/drawing/2014/main" id="{0AD61616-EB15-ADD0-8D3C-92DBEC16D97C}"/>
              </a:ext>
            </a:extLst>
          </p:cNvPr>
          <p:cNvSpPr txBox="1"/>
          <p:nvPr/>
        </p:nvSpPr>
        <p:spPr>
          <a:xfrm>
            <a:off x="8158355" y="3663382"/>
            <a:ext cx="1600188"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bg1"/>
                </a:solidFill>
                <a:latin typeface="Segoe UI" panose="020B0502040204020203" pitchFamily="34" charset="0"/>
                <a:cs typeface="Segoe UI" panose="020B0502040204020203" pitchFamily="34" charset="0"/>
              </a:rPr>
              <a:t>Upgrade starts*</a:t>
            </a:r>
          </a:p>
        </p:txBody>
      </p:sp>
      <p:sp>
        <p:nvSpPr>
          <p:cNvPr id="19" name="TextBox 16">
            <a:extLst>
              <a:ext uri="{FF2B5EF4-FFF2-40B4-BE49-F238E27FC236}">
                <a16:creationId xmlns:a16="http://schemas.microsoft.com/office/drawing/2014/main" id="{1391430F-000E-DBBA-8E83-216DFF107EB6}"/>
              </a:ext>
            </a:extLst>
          </p:cNvPr>
          <p:cNvSpPr txBox="1"/>
          <p:nvPr/>
        </p:nvSpPr>
        <p:spPr>
          <a:xfrm>
            <a:off x="9641933" y="4273113"/>
            <a:ext cx="2227740" cy="600164"/>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 If Scheduled Update date has not been set earlier within the upgrade window</a:t>
            </a:r>
          </a:p>
        </p:txBody>
      </p:sp>
      <p:sp>
        <p:nvSpPr>
          <p:cNvPr id="20" name="Arrow: Right 19">
            <a:extLst>
              <a:ext uri="{FF2B5EF4-FFF2-40B4-BE49-F238E27FC236}">
                <a16:creationId xmlns:a16="http://schemas.microsoft.com/office/drawing/2014/main" id="{DBC358A8-A2FF-7F41-A93A-03D1C212EF3E}"/>
              </a:ext>
            </a:extLst>
          </p:cNvPr>
          <p:cNvSpPr/>
          <p:nvPr/>
        </p:nvSpPr>
        <p:spPr>
          <a:xfrm>
            <a:off x="8081973" y="2834133"/>
            <a:ext cx="3625592" cy="902017"/>
          </a:xfrm>
          <a:prstGeom prst="rightArrow">
            <a:avLst/>
          </a:prstGeom>
          <a:solidFill>
            <a:srgbClr val="FBD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Outside upgrade window</a:t>
            </a:r>
          </a:p>
        </p:txBody>
      </p:sp>
      <p:cxnSp>
        <p:nvCxnSpPr>
          <p:cNvPr id="21" name="Straight Connector 20">
            <a:extLst>
              <a:ext uri="{FF2B5EF4-FFF2-40B4-BE49-F238E27FC236}">
                <a16:creationId xmlns:a16="http://schemas.microsoft.com/office/drawing/2014/main" id="{FBFFA89C-F751-3AED-762F-58AE876C210B}"/>
              </a:ext>
            </a:extLst>
          </p:cNvPr>
          <p:cNvCxnSpPr>
            <a:cxnSpLocks/>
          </p:cNvCxnSpPr>
          <p:nvPr/>
        </p:nvCxnSpPr>
        <p:spPr>
          <a:xfrm flipH="1">
            <a:off x="5893632" y="268607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22" name="TextBox 19">
            <a:extLst>
              <a:ext uri="{FF2B5EF4-FFF2-40B4-BE49-F238E27FC236}">
                <a16:creationId xmlns:a16="http://schemas.microsoft.com/office/drawing/2014/main" id="{6D9C3AC1-5B56-D79A-F5F5-9901BE756A6C}"/>
              </a:ext>
            </a:extLst>
          </p:cNvPr>
          <p:cNvSpPr txBox="1"/>
          <p:nvPr/>
        </p:nvSpPr>
        <p:spPr>
          <a:xfrm>
            <a:off x="5375807" y="4330735"/>
            <a:ext cx="274320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bg1"/>
                </a:solidFill>
                <a:latin typeface="Segoe UI"/>
              </a:rPr>
              <a:t>Day 14</a:t>
            </a:r>
            <a:endParaRPr lang="en-US" sz="1400">
              <a:solidFill>
                <a:schemeClr val="bg1"/>
              </a:solidFill>
              <a:latin typeface="Segoe UI"/>
              <a:cs typeface="Segoe UI"/>
            </a:endParaRPr>
          </a:p>
        </p:txBody>
      </p:sp>
      <p:sp>
        <p:nvSpPr>
          <p:cNvPr id="23" name="TextBox 20">
            <a:extLst>
              <a:ext uri="{FF2B5EF4-FFF2-40B4-BE49-F238E27FC236}">
                <a16:creationId xmlns:a16="http://schemas.microsoft.com/office/drawing/2014/main" id="{B8BBE154-0960-FEF6-BBAC-E7E34425540F}"/>
              </a:ext>
            </a:extLst>
          </p:cNvPr>
          <p:cNvSpPr txBox="1"/>
          <p:nvPr/>
        </p:nvSpPr>
        <p:spPr>
          <a:xfrm>
            <a:off x="4395831" y="5710434"/>
            <a:ext cx="2461590" cy="523220"/>
          </a:xfrm>
          <a:prstGeom prst="rect">
            <a:avLst/>
          </a:prstGeom>
          <a:noFill/>
        </p:spPr>
        <p:txBody>
          <a:bodyPr wrap="square" lIns="91440" tIns="45720" rIns="91440" bIns="45720" anchor="t">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chemeClr val="bg1"/>
                </a:solidFill>
                <a:latin typeface="Segoe UI"/>
                <a:cs typeface="Segoe UI"/>
              </a:rPr>
              <a:t>The day when the update is automatically scheduled</a:t>
            </a:r>
            <a:endParaRPr lang="en-GB" sz="1400">
              <a:solidFill>
                <a:schemeClr val="bg1"/>
              </a:solidFill>
              <a:latin typeface="Segoe UI" panose="020B0502040204020203" pitchFamily="34" charset="0"/>
              <a:cs typeface="Segoe UI" panose="020B0502040204020203" pitchFamily="34" charset="0"/>
            </a:endParaRPr>
          </a:p>
        </p:txBody>
      </p:sp>
      <p:cxnSp>
        <p:nvCxnSpPr>
          <p:cNvPr id="24" name="Straight Arrow Connector 23">
            <a:extLst>
              <a:ext uri="{FF2B5EF4-FFF2-40B4-BE49-F238E27FC236}">
                <a16:creationId xmlns:a16="http://schemas.microsoft.com/office/drawing/2014/main" id="{E19BA4A2-3FC6-C93C-030E-B0431CA91AEA}"/>
              </a:ext>
            </a:extLst>
          </p:cNvPr>
          <p:cNvCxnSpPr>
            <a:cxnSpLocks/>
          </p:cNvCxnSpPr>
          <p:nvPr/>
        </p:nvCxnSpPr>
        <p:spPr>
          <a:xfrm flipV="1">
            <a:off x="5599985" y="4744111"/>
            <a:ext cx="120807" cy="864405"/>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010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846-5F87-115C-BE80-7DB8238882BE}"/>
              </a:ext>
            </a:extLst>
          </p:cNvPr>
          <p:cNvSpPr>
            <a:spLocks noGrp="1"/>
          </p:cNvSpPr>
          <p:nvPr>
            <p:ph type="title"/>
          </p:nvPr>
        </p:nvSpPr>
        <p:spPr>
          <a:xfrm>
            <a:off x="65628" y="922159"/>
            <a:ext cx="11669172" cy="588637"/>
          </a:xfrm>
        </p:spPr>
        <p:txBody>
          <a:bodyPr>
            <a:normAutofit fontScale="90000"/>
          </a:bodyPr>
          <a:lstStyle/>
          <a:p>
            <a:r>
              <a:rPr lang="en-US" b="1" i="0" u="none" strike="noStrike" dirty="0">
                <a:effectLst/>
                <a:latin typeface="Segoe UI" panose="020B0502040204020203" pitchFamily="34" charset="0"/>
              </a:rPr>
              <a:t>What do I need to do when a new update is released?​</a:t>
            </a:r>
            <a:endParaRPr lang="en-DE" dirty="0"/>
          </a:p>
        </p:txBody>
      </p:sp>
      <p:sp>
        <p:nvSpPr>
          <p:cNvPr id="4" name="Text Placeholder 3">
            <a:extLst>
              <a:ext uri="{FF2B5EF4-FFF2-40B4-BE49-F238E27FC236}">
                <a16:creationId xmlns:a16="http://schemas.microsoft.com/office/drawing/2014/main" id="{8808F403-BC18-4A19-8487-47B2ED822042}"/>
              </a:ext>
            </a:extLst>
          </p:cNvPr>
          <p:cNvSpPr>
            <a:spLocks noGrp="1"/>
          </p:cNvSpPr>
          <p:nvPr>
            <p:ph type="body" sz="quarter" idx="4294967295"/>
          </p:nvPr>
        </p:nvSpPr>
        <p:spPr>
          <a:xfrm>
            <a:off x="6370752" y="1790319"/>
            <a:ext cx="5718175" cy="5064125"/>
          </a:xfrm>
          <a:prstGeom prst="rect">
            <a:avLst/>
          </a:prstGeom>
        </p:spPr>
        <p:txBody>
          <a:bodyPr/>
          <a:lstStyle/>
          <a:p>
            <a:endParaRPr lang="en-US" sz="1600" dirty="0"/>
          </a:p>
          <a:p>
            <a:endParaRPr lang="en-US" sz="1600" dirty="0"/>
          </a:p>
        </p:txBody>
      </p:sp>
      <p:sp>
        <p:nvSpPr>
          <p:cNvPr id="3" name="Rectangle 2">
            <a:extLst>
              <a:ext uri="{FF2B5EF4-FFF2-40B4-BE49-F238E27FC236}">
                <a16:creationId xmlns:a16="http://schemas.microsoft.com/office/drawing/2014/main" id="{FFEF51AA-188A-9B38-FF87-13FE1AE14616}"/>
              </a:ext>
            </a:extLst>
          </p:cNvPr>
          <p:cNvSpPr/>
          <p:nvPr/>
        </p:nvSpPr>
        <p:spPr>
          <a:xfrm>
            <a:off x="891892" y="3495801"/>
            <a:ext cx="2771774" cy="452336"/>
          </a:xfrm>
          <a:prstGeom prst="rect">
            <a:avLst/>
          </a:prstGeom>
          <a:solidFill>
            <a:srgbClr val="943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LS Central Release</a:t>
            </a:r>
          </a:p>
        </p:txBody>
      </p:sp>
      <p:cxnSp>
        <p:nvCxnSpPr>
          <p:cNvPr id="5" name="Straight Connector 4">
            <a:extLst>
              <a:ext uri="{FF2B5EF4-FFF2-40B4-BE49-F238E27FC236}">
                <a16:creationId xmlns:a16="http://schemas.microsoft.com/office/drawing/2014/main" id="{9F8C56F5-762A-CE1E-1E99-AFF4BD504E10}"/>
              </a:ext>
            </a:extLst>
          </p:cNvPr>
          <p:cNvCxnSpPr>
            <a:cxnSpLocks/>
          </p:cNvCxnSpPr>
          <p:nvPr/>
        </p:nvCxnSpPr>
        <p:spPr>
          <a:xfrm flipH="1">
            <a:off x="880543" y="293889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6" name="TextBox 3">
            <a:extLst>
              <a:ext uri="{FF2B5EF4-FFF2-40B4-BE49-F238E27FC236}">
                <a16:creationId xmlns:a16="http://schemas.microsoft.com/office/drawing/2014/main" id="{6E102FE3-8AF7-DD3D-205A-DA73A87080D3}"/>
              </a:ext>
            </a:extLst>
          </p:cNvPr>
          <p:cNvSpPr txBox="1"/>
          <p:nvPr/>
        </p:nvSpPr>
        <p:spPr>
          <a:xfrm>
            <a:off x="317783" y="1954939"/>
            <a:ext cx="2040375" cy="769441"/>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A new version of LS Central on-premises W1 version is available for download on the LS </a:t>
            </a:r>
            <a:r>
              <a:rPr lang="en-GB" sz="1100">
                <a:solidFill>
                  <a:schemeClr val="bg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Retail Portal</a:t>
            </a:r>
            <a:endParaRPr lang="en-GB" sz="1100">
              <a:solidFill>
                <a:schemeClr val="bg1"/>
              </a:solidFill>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B4D3ECA1-7D1B-2C4C-A5FC-AF1512460352}"/>
              </a:ext>
            </a:extLst>
          </p:cNvPr>
          <p:cNvSpPr/>
          <p:nvPr/>
        </p:nvSpPr>
        <p:spPr>
          <a:xfrm>
            <a:off x="3667313" y="3495801"/>
            <a:ext cx="4562262" cy="452336"/>
          </a:xfrm>
          <a:prstGeom prst="rect">
            <a:avLst/>
          </a:prstGeom>
          <a:solidFill>
            <a:srgbClr val="29B4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latin typeface="Segoe UI" panose="020B0502040204020203" pitchFamily="34" charset="0"/>
                <a:cs typeface="Segoe UI" panose="020B0502040204020203" pitchFamily="34" charset="0"/>
              </a:rPr>
              <a:t>Upgrade window</a:t>
            </a:r>
          </a:p>
        </p:txBody>
      </p:sp>
      <p:cxnSp>
        <p:nvCxnSpPr>
          <p:cNvPr id="8" name="Straight Connector 7">
            <a:extLst>
              <a:ext uri="{FF2B5EF4-FFF2-40B4-BE49-F238E27FC236}">
                <a16:creationId xmlns:a16="http://schemas.microsoft.com/office/drawing/2014/main" id="{97E76CF7-2A78-44B1-57E6-31CC880D2583}"/>
              </a:ext>
            </a:extLst>
          </p:cNvPr>
          <p:cNvCxnSpPr>
            <a:cxnSpLocks/>
          </p:cNvCxnSpPr>
          <p:nvPr/>
        </p:nvCxnSpPr>
        <p:spPr>
          <a:xfrm flipH="1">
            <a:off x="3663666" y="2989577"/>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9" name="TextBox 6">
            <a:extLst>
              <a:ext uri="{FF2B5EF4-FFF2-40B4-BE49-F238E27FC236}">
                <a16:creationId xmlns:a16="http://schemas.microsoft.com/office/drawing/2014/main" id="{AB1D4890-53AB-B285-2502-DA41104AC9A8}"/>
              </a:ext>
            </a:extLst>
          </p:cNvPr>
          <p:cNvSpPr txBox="1"/>
          <p:nvPr/>
        </p:nvSpPr>
        <p:spPr>
          <a:xfrm>
            <a:off x="2881412" y="2134154"/>
            <a:ext cx="1779340" cy="600164"/>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The new LS Central version is available in SaaS</a:t>
            </a:r>
          </a:p>
        </p:txBody>
      </p:sp>
      <p:sp>
        <p:nvSpPr>
          <p:cNvPr id="10" name="TextBox 7">
            <a:extLst>
              <a:ext uri="{FF2B5EF4-FFF2-40B4-BE49-F238E27FC236}">
                <a16:creationId xmlns:a16="http://schemas.microsoft.com/office/drawing/2014/main" id="{FFA9A4FF-C740-7CD3-C09C-FCB62C4B1C38}"/>
              </a:ext>
            </a:extLst>
          </p:cNvPr>
          <p:cNvSpPr txBox="1"/>
          <p:nvPr/>
        </p:nvSpPr>
        <p:spPr>
          <a:xfrm>
            <a:off x="3068252" y="4565669"/>
            <a:ext cx="1213524"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Day 1</a:t>
            </a:r>
          </a:p>
        </p:txBody>
      </p:sp>
      <p:sp>
        <p:nvSpPr>
          <p:cNvPr id="11" name="TextBox 8">
            <a:extLst>
              <a:ext uri="{FF2B5EF4-FFF2-40B4-BE49-F238E27FC236}">
                <a16:creationId xmlns:a16="http://schemas.microsoft.com/office/drawing/2014/main" id="{ACB99E1B-5290-1D6F-A72E-16E94FEB967A}"/>
              </a:ext>
            </a:extLst>
          </p:cNvPr>
          <p:cNvSpPr txBox="1"/>
          <p:nvPr/>
        </p:nvSpPr>
        <p:spPr>
          <a:xfrm>
            <a:off x="7641863" y="4555731"/>
            <a:ext cx="1213524" cy="307777"/>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a:solidFill>
                  <a:schemeClr val="bg1"/>
                </a:solidFill>
                <a:latin typeface="Segoe UI" panose="020B0502040204020203" pitchFamily="34" charset="0"/>
                <a:cs typeface="Segoe UI" panose="020B0502040204020203" pitchFamily="34" charset="0"/>
              </a:rPr>
              <a:t>Day 21</a:t>
            </a:r>
          </a:p>
        </p:txBody>
      </p:sp>
      <p:cxnSp>
        <p:nvCxnSpPr>
          <p:cNvPr id="12" name="Straight Connector 11">
            <a:extLst>
              <a:ext uri="{FF2B5EF4-FFF2-40B4-BE49-F238E27FC236}">
                <a16:creationId xmlns:a16="http://schemas.microsoft.com/office/drawing/2014/main" id="{5529AD3A-836C-6140-B5FA-8EEC5D547381}"/>
              </a:ext>
            </a:extLst>
          </p:cNvPr>
          <p:cNvCxnSpPr>
            <a:cxnSpLocks/>
          </p:cNvCxnSpPr>
          <p:nvPr/>
        </p:nvCxnSpPr>
        <p:spPr>
          <a:xfrm flipH="1">
            <a:off x="8239099" y="2938892"/>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C0B5B24E-EEAF-5DBB-9E16-D333B89AA61C}"/>
              </a:ext>
            </a:extLst>
          </p:cNvPr>
          <p:cNvSpPr/>
          <p:nvPr/>
        </p:nvSpPr>
        <p:spPr>
          <a:xfrm>
            <a:off x="8248625" y="3271862"/>
            <a:ext cx="3625592" cy="902017"/>
          </a:xfrm>
          <a:prstGeom prst="rightArrow">
            <a:avLst/>
          </a:prstGeom>
          <a:solidFill>
            <a:srgbClr val="FBD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Outside upgrade window</a:t>
            </a:r>
          </a:p>
        </p:txBody>
      </p:sp>
      <p:sp>
        <p:nvSpPr>
          <p:cNvPr id="14" name="TextBox 11">
            <a:extLst>
              <a:ext uri="{FF2B5EF4-FFF2-40B4-BE49-F238E27FC236}">
                <a16:creationId xmlns:a16="http://schemas.microsoft.com/office/drawing/2014/main" id="{2113EA54-4ACD-CCF3-867E-567F5718C6E8}"/>
              </a:ext>
            </a:extLst>
          </p:cNvPr>
          <p:cNvSpPr txBox="1"/>
          <p:nvPr/>
        </p:nvSpPr>
        <p:spPr>
          <a:xfrm>
            <a:off x="1049387" y="5123051"/>
            <a:ext cx="2290429" cy="261610"/>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Get familiar with the new release</a:t>
            </a:r>
          </a:p>
        </p:txBody>
      </p:sp>
      <p:cxnSp>
        <p:nvCxnSpPr>
          <p:cNvPr id="15" name="Straight Arrow Connector 14">
            <a:extLst>
              <a:ext uri="{FF2B5EF4-FFF2-40B4-BE49-F238E27FC236}">
                <a16:creationId xmlns:a16="http://schemas.microsoft.com/office/drawing/2014/main" id="{31A930B2-4008-78A4-A0C4-B00933760EC5}"/>
              </a:ext>
            </a:extLst>
          </p:cNvPr>
          <p:cNvCxnSpPr/>
          <p:nvPr/>
        </p:nvCxnSpPr>
        <p:spPr>
          <a:xfrm>
            <a:off x="3339816" y="5253856"/>
            <a:ext cx="941960" cy="0"/>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3">
            <a:extLst>
              <a:ext uri="{FF2B5EF4-FFF2-40B4-BE49-F238E27FC236}">
                <a16:creationId xmlns:a16="http://schemas.microsoft.com/office/drawing/2014/main" id="{74A36A56-97BF-2017-8B71-19767DA50E68}"/>
              </a:ext>
            </a:extLst>
          </p:cNvPr>
          <p:cNvSpPr txBox="1"/>
          <p:nvPr/>
        </p:nvSpPr>
        <p:spPr>
          <a:xfrm>
            <a:off x="4457273" y="4999940"/>
            <a:ext cx="3020441" cy="938719"/>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AutoNum type="arabicPeriod"/>
            </a:pPr>
            <a:r>
              <a:rPr lang="en-GB" sz="1100">
                <a:solidFill>
                  <a:schemeClr val="bg1"/>
                </a:solidFill>
                <a:latin typeface="Segoe UI" panose="020B0502040204020203" pitchFamily="34" charset="0"/>
                <a:cs typeface="Segoe UI" panose="020B0502040204020203" pitchFamily="34" charset="0"/>
              </a:rPr>
              <a:t>Test your addons on the new release </a:t>
            </a:r>
          </a:p>
          <a:p>
            <a:pPr marL="228600" indent="-228600">
              <a:buAutoNum type="arabicPeriod"/>
            </a:pPr>
            <a:r>
              <a:rPr lang="en-GB" sz="1100">
                <a:solidFill>
                  <a:schemeClr val="bg1"/>
                </a:solidFill>
                <a:latin typeface="Segoe UI" panose="020B0502040204020203" pitchFamily="34" charset="0"/>
                <a:cs typeface="Segoe UI" panose="020B0502040204020203" pitchFamily="34" charset="0"/>
              </a:rPr>
              <a:t>Set Scheduled Update date and define update time window in the Business Central Admin Center</a:t>
            </a:r>
          </a:p>
          <a:p>
            <a:pPr marL="228600" indent="-228600">
              <a:buAutoNum type="arabicPeriod"/>
            </a:pPr>
            <a:r>
              <a:rPr lang="en-GB" sz="1100">
                <a:solidFill>
                  <a:schemeClr val="bg1"/>
                </a:solidFill>
                <a:latin typeface="Segoe UI" panose="020B0502040204020203" pitchFamily="34" charset="0"/>
                <a:cs typeface="Segoe UI" panose="020B0502040204020203" pitchFamily="34" charset="0"/>
              </a:rPr>
              <a:t>Notify customers</a:t>
            </a:r>
          </a:p>
        </p:txBody>
      </p:sp>
    </p:spTree>
    <p:extLst>
      <p:ext uri="{BB962C8B-B14F-4D97-AF65-F5344CB8AC3E}">
        <p14:creationId xmlns:p14="http://schemas.microsoft.com/office/powerpoint/2010/main" val="1952536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8846-5F87-115C-BE80-7DB8238882BE}"/>
              </a:ext>
            </a:extLst>
          </p:cNvPr>
          <p:cNvSpPr>
            <a:spLocks noGrp="1"/>
          </p:cNvSpPr>
          <p:nvPr>
            <p:ph type="title"/>
          </p:nvPr>
        </p:nvSpPr>
        <p:spPr>
          <a:xfrm>
            <a:off x="65628" y="393345"/>
            <a:ext cx="10348029" cy="588637"/>
          </a:xfrm>
        </p:spPr>
        <p:txBody>
          <a:bodyPr>
            <a:normAutofit fontScale="90000"/>
          </a:bodyPr>
          <a:lstStyle/>
          <a:p>
            <a:r>
              <a:rPr lang="en-US" b="1" i="0" u="none" strike="noStrike" dirty="0">
                <a:effectLst/>
                <a:latin typeface="Segoe UI" panose="020B0502040204020203" pitchFamily="34" charset="0"/>
              </a:rPr>
              <a:t>What if the update fails?​</a:t>
            </a:r>
            <a:endParaRPr lang="en-DE" dirty="0"/>
          </a:p>
        </p:txBody>
      </p:sp>
      <p:sp>
        <p:nvSpPr>
          <p:cNvPr id="4" name="Text Placeholder 3">
            <a:extLst>
              <a:ext uri="{FF2B5EF4-FFF2-40B4-BE49-F238E27FC236}">
                <a16:creationId xmlns:a16="http://schemas.microsoft.com/office/drawing/2014/main" id="{8808F403-BC18-4A19-8487-47B2ED822042}"/>
              </a:ext>
            </a:extLst>
          </p:cNvPr>
          <p:cNvSpPr>
            <a:spLocks noGrp="1"/>
          </p:cNvSpPr>
          <p:nvPr>
            <p:ph type="body" sz="quarter" idx="4294967295"/>
          </p:nvPr>
        </p:nvSpPr>
        <p:spPr>
          <a:xfrm>
            <a:off x="6370752" y="1272520"/>
            <a:ext cx="5718175" cy="5064125"/>
          </a:xfrm>
          <a:prstGeom prst="rect">
            <a:avLst/>
          </a:prstGeom>
        </p:spPr>
        <p:txBody>
          <a:bodyPr/>
          <a:lstStyle/>
          <a:p>
            <a:endParaRPr lang="en-US" sz="1600" dirty="0"/>
          </a:p>
          <a:p>
            <a:endParaRPr lang="en-US" sz="1600" dirty="0"/>
          </a:p>
        </p:txBody>
      </p:sp>
      <p:sp>
        <p:nvSpPr>
          <p:cNvPr id="3" name="Arrow: Right 2">
            <a:extLst>
              <a:ext uri="{FF2B5EF4-FFF2-40B4-BE49-F238E27FC236}">
                <a16:creationId xmlns:a16="http://schemas.microsoft.com/office/drawing/2014/main" id="{AA043DB8-38C5-FD19-0CC9-6C93B5AD969A}"/>
              </a:ext>
            </a:extLst>
          </p:cNvPr>
          <p:cNvSpPr/>
          <p:nvPr/>
        </p:nvSpPr>
        <p:spPr>
          <a:xfrm>
            <a:off x="3911600" y="2164898"/>
            <a:ext cx="4476750" cy="902017"/>
          </a:xfrm>
          <a:prstGeom prst="rightArrow">
            <a:avLst/>
          </a:prstGeom>
          <a:solidFill>
            <a:srgbClr val="FBD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                                                         </a:t>
            </a:r>
          </a:p>
        </p:txBody>
      </p:sp>
      <p:cxnSp>
        <p:nvCxnSpPr>
          <p:cNvPr id="5" name="Straight Connector 4">
            <a:extLst>
              <a:ext uri="{FF2B5EF4-FFF2-40B4-BE49-F238E27FC236}">
                <a16:creationId xmlns:a16="http://schemas.microsoft.com/office/drawing/2014/main" id="{1A4F1D5A-F4C5-C542-B5CC-124D1177BA33}"/>
              </a:ext>
            </a:extLst>
          </p:cNvPr>
          <p:cNvCxnSpPr>
            <a:cxnSpLocks/>
          </p:cNvCxnSpPr>
          <p:nvPr/>
        </p:nvCxnSpPr>
        <p:spPr>
          <a:xfrm flipH="1">
            <a:off x="3911600" y="1912205"/>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9CEC89-8328-9751-455F-8ECEC1BACAD2}"/>
              </a:ext>
            </a:extLst>
          </p:cNvPr>
          <p:cNvCxnSpPr>
            <a:cxnSpLocks/>
          </p:cNvCxnSpPr>
          <p:nvPr/>
        </p:nvCxnSpPr>
        <p:spPr>
          <a:xfrm flipH="1">
            <a:off x="5251450" y="1912205"/>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7" name="TextBox 4">
            <a:extLst>
              <a:ext uri="{FF2B5EF4-FFF2-40B4-BE49-F238E27FC236}">
                <a16:creationId xmlns:a16="http://schemas.microsoft.com/office/drawing/2014/main" id="{5AF69B95-3656-6318-4ABC-7CEFC7DD4DBA}"/>
              </a:ext>
            </a:extLst>
          </p:cNvPr>
          <p:cNvSpPr txBox="1"/>
          <p:nvPr/>
        </p:nvSpPr>
        <p:spPr>
          <a:xfrm>
            <a:off x="4805646" y="3668445"/>
            <a:ext cx="1290354" cy="261610"/>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Update fails</a:t>
            </a:r>
          </a:p>
        </p:txBody>
      </p:sp>
      <p:sp>
        <p:nvSpPr>
          <p:cNvPr id="8" name="Rectangle 7">
            <a:extLst>
              <a:ext uri="{FF2B5EF4-FFF2-40B4-BE49-F238E27FC236}">
                <a16:creationId xmlns:a16="http://schemas.microsoft.com/office/drawing/2014/main" id="{2A74E2AB-4E04-478A-C5C1-E272C23A8D2F}"/>
              </a:ext>
            </a:extLst>
          </p:cNvPr>
          <p:cNvSpPr/>
          <p:nvPr/>
        </p:nvSpPr>
        <p:spPr>
          <a:xfrm>
            <a:off x="3911601" y="2390482"/>
            <a:ext cx="133985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1W</a:t>
            </a:r>
          </a:p>
        </p:txBody>
      </p:sp>
      <p:cxnSp>
        <p:nvCxnSpPr>
          <p:cNvPr id="9" name="Straight Connector 8">
            <a:extLst>
              <a:ext uri="{FF2B5EF4-FFF2-40B4-BE49-F238E27FC236}">
                <a16:creationId xmlns:a16="http://schemas.microsoft.com/office/drawing/2014/main" id="{DFC3EB25-C404-D13C-FBD9-1EC667F56EAE}"/>
              </a:ext>
            </a:extLst>
          </p:cNvPr>
          <p:cNvCxnSpPr>
            <a:cxnSpLocks/>
          </p:cNvCxnSpPr>
          <p:nvPr/>
        </p:nvCxnSpPr>
        <p:spPr>
          <a:xfrm flipH="1">
            <a:off x="6600825" y="1910310"/>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4FF2314-0A5E-8151-D2A4-BAB70D76E8CA}"/>
              </a:ext>
            </a:extLst>
          </p:cNvPr>
          <p:cNvSpPr/>
          <p:nvPr/>
        </p:nvSpPr>
        <p:spPr>
          <a:xfrm>
            <a:off x="5260976" y="2390482"/>
            <a:ext cx="133985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2W</a:t>
            </a:r>
          </a:p>
        </p:txBody>
      </p:sp>
      <p:sp>
        <p:nvSpPr>
          <p:cNvPr id="11" name="TextBox 8">
            <a:extLst>
              <a:ext uri="{FF2B5EF4-FFF2-40B4-BE49-F238E27FC236}">
                <a16:creationId xmlns:a16="http://schemas.microsoft.com/office/drawing/2014/main" id="{AA5DD23A-B2CD-E265-DFFE-59A9F5CDDAB8}"/>
              </a:ext>
            </a:extLst>
          </p:cNvPr>
          <p:cNvSpPr txBox="1"/>
          <p:nvPr/>
        </p:nvSpPr>
        <p:spPr>
          <a:xfrm>
            <a:off x="3421346" y="3644658"/>
            <a:ext cx="1290354" cy="769441"/>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dirty="0">
                <a:solidFill>
                  <a:srgbClr val="00B0F0"/>
                </a:solidFill>
                <a:highlight>
                  <a:srgbClr val="FFFF00"/>
                </a:highlight>
                <a:latin typeface="Segoe UI" panose="020B0502040204020203" pitchFamily="34" charset="0"/>
                <a:cs typeface="Segoe UI" panose="020B0502040204020203" pitchFamily="34" charset="0"/>
              </a:rPr>
              <a:t>Update fails</a:t>
            </a:r>
          </a:p>
          <a:p>
            <a:r>
              <a:rPr lang="en-GB" sz="1100" dirty="0">
                <a:solidFill>
                  <a:srgbClr val="00B0F0"/>
                </a:solidFill>
                <a:highlight>
                  <a:srgbClr val="FFFF00"/>
                </a:highlight>
                <a:latin typeface="Segoe UI" panose="020B0502040204020203" pitchFamily="34" charset="0"/>
                <a:cs typeface="Segoe UI" panose="020B0502040204020203" pitchFamily="34" charset="0"/>
              </a:rPr>
              <a:t>New update date scheduled +7 days</a:t>
            </a:r>
          </a:p>
        </p:txBody>
      </p:sp>
      <p:sp>
        <p:nvSpPr>
          <p:cNvPr id="12" name="TextBox 9">
            <a:extLst>
              <a:ext uri="{FF2B5EF4-FFF2-40B4-BE49-F238E27FC236}">
                <a16:creationId xmlns:a16="http://schemas.microsoft.com/office/drawing/2014/main" id="{971DED11-28E6-2C95-3D2B-F3C91491F59B}"/>
              </a:ext>
            </a:extLst>
          </p:cNvPr>
          <p:cNvSpPr txBox="1"/>
          <p:nvPr/>
        </p:nvSpPr>
        <p:spPr>
          <a:xfrm>
            <a:off x="6096000" y="3665321"/>
            <a:ext cx="1290354" cy="261610"/>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Update fails</a:t>
            </a:r>
          </a:p>
        </p:txBody>
      </p:sp>
      <p:sp>
        <p:nvSpPr>
          <p:cNvPr id="13" name="Rectangle 12">
            <a:extLst>
              <a:ext uri="{FF2B5EF4-FFF2-40B4-BE49-F238E27FC236}">
                <a16:creationId xmlns:a16="http://schemas.microsoft.com/office/drawing/2014/main" id="{650556FF-BBAC-FABA-A447-79A9FC293938}"/>
              </a:ext>
            </a:extLst>
          </p:cNvPr>
          <p:cNvSpPr/>
          <p:nvPr/>
        </p:nvSpPr>
        <p:spPr>
          <a:xfrm>
            <a:off x="6610351" y="2390482"/>
            <a:ext cx="1339850" cy="4508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a:solidFill>
                  <a:schemeClr val="bg1"/>
                </a:solidFill>
              </a:rPr>
              <a:t>3W</a:t>
            </a:r>
          </a:p>
        </p:txBody>
      </p:sp>
      <p:cxnSp>
        <p:nvCxnSpPr>
          <p:cNvPr id="14" name="Straight Connector 13">
            <a:extLst>
              <a:ext uri="{FF2B5EF4-FFF2-40B4-BE49-F238E27FC236}">
                <a16:creationId xmlns:a16="http://schemas.microsoft.com/office/drawing/2014/main" id="{9C0B97CF-0E6B-CA22-085C-B05335ED7412}"/>
              </a:ext>
            </a:extLst>
          </p:cNvPr>
          <p:cNvCxnSpPr>
            <a:cxnSpLocks/>
          </p:cNvCxnSpPr>
          <p:nvPr/>
        </p:nvCxnSpPr>
        <p:spPr>
          <a:xfrm flipH="1">
            <a:off x="7950201" y="1910310"/>
            <a:ext cx="1" cy="1566154"/>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5" name="TextBox 12">
            <a:extLst>
              <a:ext uri="{FF2B5EF4-FFF2-40B4-BE49-F238E27FC236}">
                <a16:creationId xmlns:a16="http://schemas.microsoft.com/office/drawing/2014/main" id="{8A85BF8C-7D61-AEEE-7FAA-577A43007923}"/>
              </a:ext>
            </a:extLst>
          </p:cNvPr>
          <p:cNvSpPr txBox="1"/>
          <p:nvPr/>
        </p:nvSpPr>
        <p:spPr>
          <a:xfrm>
            <a:off x="7480300" y="3668787"/>
            <a:ext cx="1290354" cy="261610"/>
          </a:xfrm>
          <a:prstGeom prst="rect">
            <a:avLst/>
          </a:prstGeom>
          <a:noFill/>
        </p:spPr>
        <p:txBody>
          <a:bodyPr wrap="square">
            <a:spAutoFit/>
          </a:bodyPr>
          <a:ls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a:solidFill>
                  <a:schemeClr val="bg1"/>
                </a:solidFill>
                <a:latin typeface="Segoe UI" panose="020B0502040204020203" pitchFamily="34" charset="0"/>
                <a:cs typeface="Segoe UI" panose="020B0502040204020203" pitchFamily="34" charset="0"/>
              </a:rPr>
              <a:t>Update fails</a:t>
            </a:r>
          </a:p>
        </p:txBody>
      </p:sp>
      <p:cxnSp>
        <p:nvCxnSpPr>
          <p:cNvPr id="16" name="Straight Arrow Connector 15">
            <a:extLst>
              <a:ext uri="{FF2B5EF4-FFF2-40B4-BE49-F238E27FC236}">
                <a16:creationId xmlns:a16="http://schemas.microsoft.com/office/drawing/2014/main" id="{D6920E9D-7625-CF2A-C379-A8FF72D54E8C}"/>
              </a:ext>
            </a:extLst>
          </p:cNvPr>
          <p:cNvCxnSpPr>
            <a:cxnSpLocks/>
          </p:cNvCxnSpPr>
          <p:nvPr/>
        </p:nvCxnSpPr>
        <p:spPr>
          <a:xfrm flipH="1" flipV="1">
            <a:off x="4205068" y="4244822"/>
            <a:ext cx="172564" cy="702868"/>
          </a:xfrm>
          <a:prstGeom prst="straightConnector1">
            <a:avLst/>
          </a:prstGeom>
          <a:ln>
            <a:solidFill>
              <a:srgbClr val="943267"/>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9E938B1-F47C-EF5D-F6AC-40BE2389ADB5}"/>
              </a:ext>
            </a:extLst>
          </p:cNvPr>
          <p:cNvSpPr/>
          <p:nvPr/>
        </p:nvSpPr>
        <p:spPr>
          <a:xfrm>
            <a:off x="395264" y="5499331"/>
            <a:ext cx="4154658" cy="923330"/>
          </a:xfrm>
          <a:prstGeom prst="rect">
            <a:avLst/>
          </a:prstGeom>
        </p:spPr>
        <p:txBody>
          <a:bodyPr wrap="square">
            <a:spAutoFit/>
          </a:bodyPr>
          <a:lstStyle/>
          <a:p>
            <a:r>
              <a:rPr lang="en-US" dirty="0">
                <a:solidFill>
                  <a:srgbClr val="0562AE"/>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Managing updates customer tenant</a:t>
            </a:r>
            <a:endParaRPr lang="en-US" dirty="0">
              <a:solidFill>
                <a:srgbClr val="0562AE"/>
              </a:solidFill>
              <a:latin typeface="Segoe UI" panose="020B0502040204020203" pitchFamily="34" charset="0"/>
              <a:cs typeface="Segoe UI" panose="020B0502040204020203" pitchFamily="34" charset="0"/>
            </a:endParaRPr>
          </a:p>
          <a:p>
            <a:r>
              <a:rPr lang="en-US" dirty="0">
                <a:solidFill>
                  <a:srgbClr val="0562AE"/>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Managing POS updates Online Model</a:t>
            </a:r>
            <a:endParaRPr lang="en-US" dirty="0">
              <a:solidFill>
                <a:srgbClr val="0562AE"/>
              </a:solidFill>
              <a:latin typeface="Segoe UI" panose="020B0502040204020203" pitchFamily="34" charset="0"/>
              <a:cs typeface="Segoe UI" panose="020B0502040204020203" pitchFamily="34" charset="0"/>
            </a:endParaRPr>
          </a:p>
          <a:p>
            <a:r>
              <a:rPr lang="en-US" dirty="0">
                <a:solidFill>
                  <a:srgbClr val="0562AE"/>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Managing POS updates Hybrid Model</a:t>
            </a:r>
            <a:endParaRPr lang="en-US" dirty="0">
              <a:solidFill>
                <a:srgbClr val="0562AE"/>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89543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8069DD-FA34-25E7-6DAB-B1A95217BAA5}"/>
              </a:ext>
            </a:extLst>
          </p:cNvPr>
          <p:cNvSpPr>
            <a:spLocks noGrp="1"/>
          </p:cNvSpPr>
          <p:nvPr>
            <p:ph type="title"/>
          </p:nvPr>
        </p:nvSpPr>
        <p:spPr>
          <a:xfrm>
            <a:off x="340291" y="488601"/>
            <a:ext cx="10062238" cy="588637"/>
          </a:xfrm>
        </p:spPr>
        <p:txBody>
          <a:bodyPr>
            <a:noAutofit/>
          </a:bodyPr>
          <a:lstStyle/>
          <a:p>
            <a:r>
              <a:rPr lang="en-US" sz="3200" dirty="0"/>
              <a:t>Symbols download - extension publishing to SaaS</a:t>
            </a:r>
            <a:endParaRPr lang="en-DE" sz="3200" dirty="0"/>
          </a:p>
        </p:txBody>
      </p:sp>
      <p:pic>
        <p:nvPicPr>
          <p:cNvPr id="5" name="Picture Placeholder 4">
            <a:extLst>
              <a:ext uri="{FF2B5EF4-FFF2-40B4-BE49-F238E27FC236}">
                <a16:creationId xmlns:a16="http://schemas.microsoft.com/office/drawing/2014/main" id="{A3EFBA00-93DA-43FC-BBC3-9BB49952207C}"/>
              </a:ext>
            </a:extLst>
          </p:cNvPr>
          <p:cNvPicPr>
            <a:picLocks noGrp="1" noChangeAspect="1"/>
          </p:cNvPicPr>
          <p:nvPr>
            <p:ph type="pic" sz="quarter" idx="4294967295"/>
          </p:nvPr>
        </p:nvPicPr>
        <p:blipFill>
          <a:blip r:embed="rId3"/>
          <a:srcRect l="6405" r="6405"/>
          <a:stretch>
            <a:fillRect/>
          </a:stretch>
        </p:blipFill>
        <p:spPr>
          <a:xfrm>
            <a:off x="340291" y="1987550"/>
            <a:ext cx="5281613" cy="4603750"/>
          </a:xfrm>
          <a:prstGeom prst="rect">
            <a:avLst/>
          </a:prstGeom>
        </p:spPr>
      </p:pic>
      <p:sp>
        <p:nvSpPr>
          <p:cNvPr id="4" name="Text Placeholder 3">
            <a:extLst>
              <a:ext uri="{FF2B5EF4-FFF2-40B4-BE49-F238E27FC236}">
                <a16:creationId xmlns:a16="http://schemas.microsoft.com/office/drawing/2014/main" id="{3137B42B-0417-4225-989F-EAD3B982E5D2}"/>
              </a:ext>
            </a:extLst>
          </p:cNvPr>
          <p:cNvSpPr>
            <a:spLocks noGrp="1"/>
          </p:cNvSpPr>
          <p:nvPr>
            <p:ph type="body" sz="quarter" idx="4294967295"/>
          </p:nvPr>
        </p:nvSpPr>
        <p:spPr>
          <a:xfrm>
            <a:off x="6297613" y="1060450"/>
            <a:ext cx="5894387" cy="5064125"/>
          </a:xfrm>
          <a:prstGeom prst="rect">
            <a:avLst/>
          </a:prstGeom>
        </p:spPr>
        <p:txBody>
          <a:bodyPr/>
          <a:lstStyle/>
          <a:p>
            <a:endParaRPr lang="en-US" dirty="0"/>
          </a:p>
          <a:p>
            <a:pPr marL="0" indent="0">
              <a:buNone/>
            </a:pPr>
            <a:r>
              <a:rPr lang="en-US" sz="2000" dirty="0">
                <a:solidFill>
                  <a:schemeClr val="bg1"/>
                </a:solidFill>
                <a:latin typeface="Segoe UI" panose="020B0502040204020203" pitchFamily="34" charset="0"/>
                <a:cs typeface="Segoe UI" panose="020B0502040204020203" pitchFamily="34" charset="0"/>
              </a:rPr>
              <a:t>This is how </a:t>
            </a:r>
            <a:r>
              <a:rPr lang="en-US" sz="2000" dirty="0" err="1">
                <a:solidFill>
                  <a:schemeClr val="bg1"/>
                </a:solidFill>
                <a:latin typeface="Segoe UI" panose="020B0502040204020203" pitchFamily="34" charset="0"/>
                <a:cs typeface="Segoe UI" panose="020B0502040204020203" pitchFamily="34" charset="0"/>
              </a:rPr>
              <a:t>Launch.json</a:t>
            </a:r>
            <a:r>
              <a:rPr lang="en-US" sz="2000" dirty="0">
                <a:solidFill>
                  <a:schemeClr val="bg1"/>
                </a:solidFill>
                <a:latin typeface="Segoe UI" panose="020B0502040204020203" pitchFamily="34" charset="0"/>
                <a:cs typeface="Segoe UI" panose="020B0502040204020203" pitchFamily="34" charset="0"/>
              </a:rPr>
              <a:t>  should look like</a:t>
            </a:r>
          </a:p>
          <a:p>
            <a:endParaRPr lang="en-US" dirty="0"/>
          </a:p>
          <a:p>
            <a:endParaRPr lang="en-US" dirty="0"/>
          </a:p>
        </p:txBody>
      </p:sp>
      <p:sp>
        <p:nvSpPr>
          <p:cNvPr id="6" name="Arrow: Right 5">
            <a:extLst>
              <a:ext uri="{FF2B5EF4-FFF2-40B4-BE49-F238E27FC236}">
                <a16:creationId xmlns:a16="http://schemas.microsoft.com/office/drawing/2014/main" id="{DA7E9DAE-2E35-43B1-AF43-D9F2BD7DDD52}"/>
              </a:ext>
            </a:extLst>
          </p:cNvPr>
          <p:cNvSpPr/>
          <p:nvPr/>
        </p:nvSpPr>
        <p:spPr>
          <a:xfrm rot="9272193">
            <a:off x="6268798" y="2651758"/>
            <a:ext cx="2869508" cy="777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48D68E9-FC59-DA30-5551-E3C3E8E3A69F}"/>
              </a:ext>
            </a:extLst>
          </p:cNvPr>
          <p:cNvSpPr/>
          <p:nvPr/>
        </p:nvSpPr>
        <p:spPr>
          <a:xfrm>
            <a:off x="691376" y="4538546"/>
            <a:ext cx="3021980" cy="356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678251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4930-ACE7-49E3-24DE-76A83AEEFE3A}"/>
              </a:ext>
            </a:extLst>
          </p:cNvPr>
          <p:cNvSpPr>
            <a:spLocks noGrp="1"/>
          </p:cNvSpPr>
          <p:nvPr>
            <p:ph type="title"/>
          </p:nvPr>
        </p:nvSpPr>
        <p:spPr/>
        <p:txBody>
          <a:bodyPr>
            <a:normAutofit fontScale="90000"/>
          </a:bodyPr>
          <a:lstStyle/>
          <a:p>
            <a:r>
              <a:rPr lang="en-US" dirty="0"/>
              <a:t>Hardware Station online in SaaS - Https</a:t>
            </a:r>
            <a:br>
              <a:rPr lang="en-US" dirty="0"/>
            </a:br>
            <a:endParaRPr lang="en-DE" dirty="0"/>
          </a:p>
        </p:txBody>
      </p:sp>
      <p:sp>
        <p:nvSpPr>
          <p:cNvPr id="4" name="Text Placeholder 3">
            <a:extLst>
              <a:ext uri="{FF2B5EF4-FFF2-40B4-BE49-F238E27FC236}">
                <a16:creationId xmlns:a16="http://schemas.microsoft.com/office/drawing/2014/main" id="{D8095C65-406A-40EC-9B08-99BFC0E7052D}"/>
              </a:ext>
            </a:extLst>
          </p:cNvPr>
          <p:cNvSpPr>
            <a:spLocks noGrp="1"/>
          </p:cNvSpPr>
          <p:nvPr>
            <p:ph type="body" sz="quarter" idx="4294967295"/>
          </p:nvPr>
        </p:nvSpPr>
        <p:spPr>
          <a:xfrm>
            <a:off x="1002174" y="1550425"/>
            <a:ext cx="10442575" cy="4095750"/>
          </a:xfrm>
          <a:prstGeom prst="rect">
            <a:avLst/>
          </a:prstGeom>
        </p:spPr>
        <p:txBody>
          <a:bodyPr/>
          <a:lstStyle/>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Can use http if localhost</a:t>
            </a:r>
          </a:p>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Https recommended for increased security</a:t>
            </a:r>
          </a:p>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SSL certificate </a:t>
            </a:r>
          </a:p>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Self-signed for testing </a:t>
            </a:r>
            <a:r>
              <a:rPr lang="en-US" sz="1800" b="1" u="sng" dirty="0">
                <a:solidFill>
                  <a:schemeClr val="bg1"/>
                </a:solidFill>
                <a:latin typeface="Segoe UI" panose="020B0502040204020203" pitchFamily="34" charset="0"/>
                <a:cs typeface="Segoe UI" panose="020B0502040204020203" pitchFamily="34" charset="0"/>
              </a:rPr>
              <a:t>only</a:t>
            </a:r>
          </a:p>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Track expiry of certificate</a:t>
            </a:r>
          </a:p>
          <a:p>
            <a:pPr>
              <a:buFont typeface="Arial" panose="020B0604020202020204" pitchFamily="34" charset="0"/>
              <a:buChar char="•"/>
            </a:pPr>
            <a:r>
              <a:rPr lang="en-US" sz="1800" dirty="0">
                <a:solidFill>
                  <a:schemeClr val="bg1"/>
                </a:solidFill>
                <a:latin typeface="Segoe UI" panose="020B0502040204020203" pitchFamily="34" charset="0"/>
                <a:cs typeface="Segoe UI" panose="020B0502040204020203" pitchFamily="34" charset="0"/>
              </a:rPr>
              <a:t>One certificate per customer setup using DNS management see link:</a:t>
            </a:r>
            <a:br>
              <a:rPr lang="en-US" sz="1800" dirty="0">
                <a:solidFill>
                  <a:schemeClr val="bg1"/>
                </a:solidFill>
                <a:latin typeface="Segoe UI" panose="020B0502040204020203" pitchFamily="34" charset="0"/>
                <a:cs typeface="Segoe UI" panose="020B0502040204020203" pitchFamily="34" charset="0"/>
              </a:rPr>
            </a:br>
            <a:br>
              <a:rPr lang="en-US" sz="1800" dirty="0">
                <a:solidFill>
                  <a:srgbClr val="00B0F0"/>
                </a:solidFill>
                <a:latin typeface="Segoe UI" panose="020B0502040204020203" pitchFamily="34" charset="0"/>
                <a:cs typeface="Segoe UI" panose="020B0502040204020203" pitchFamily="34" charset="0"/>
              </a:rPr>
            </a:br>
            <a:r>
              <a:rPr lang="en-US" sz="1800" b="1"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How to use Https in LS Hardware Station</a:t>
            </a:r>
            <a:endParaRPr lang="en-US" sz="1800" b="1" dirty="0">
              <a:solidFill>
                <a:srgbClr val="0070C0"/>
              </a:solidFill>
              <a:latin typeface="Segoe UI" panose="020B0502040204020203" pitchFamily="34" charset="0"/>
              <a:cs typeface="Segoe UI" panose="020B0502040204020203" pitchFamily="34" charset="0"/>
            </a:endParaRPr>
          </a:p>
          <a:p>
            <a:pPr indent="0">
              <a:buNone/>
            </a:pPr>
            <a:br>
              <a:rPr lang="en-US" sz="1800" dirty="0">
                <a:solidFill>
                  <a:schemeClr val="bg1"/>
                </a:solidFill>
                <a:latin typeface="Segoe UI" panose="020B0502040204020203" pitchFamily="34" charset="0"/>
                <a:cs typeface="Segoe UI" panose="020B0502040204020203" pitchFamily="34" charset="0"/>
              </a:rPr>
            </a:br>
            <a:r>
              <a:rPr lang="en-US" sz="1800" dirty="0">
                <a:solidFill>
                  <a:schemeClr val="bg1"/>
                </a:solidFill>
                <a:latin typeface="Segoe UI" panose="020B0502040204020203" pitchFamily="34" charset="0"/>
                <a:cs typeface="Segoe UI" panose="020B0502040204020203" pitchFamily="34" charset="0"/>
              </a:rPr>
              <a:t> </a:t>
            </a:r>
            <a:endParaRPr lang="en-US" sz="11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74039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4CE2-047C-C862-3435-DC495A3D996E}"/>
              </a:ext>
            </a:extLst>
          </p:cNvPr>
          <p:cNvSpPr>
            <a:spLocks noGrp="1"/>
          </p:cNvSpPr>
          <p:nvPr>
            <p:ph type="title"/>
          </p:nvPr>
        </p:nvSpPr>
        <p:spPr/>
        <p:txBody>
          <a:bodyPr>
            <a:normAutofit fontScale="90000"/>
          </a:bodyPr>
          <a:lstStyle/>
          <a:p>
            <a:r>
              <a:rPr lang="en-US" dirty="0"/>
              <a:t>Application insight for telemetry</a:t>
            </a:r>
            <a:br>
              <a:rPr lang="en-US" dirty="0"/>
            </a:br>
            <a:endParaRPr lang="en-DE" dirty="0"/>
          </a:p>
        </p:txBody>
      </p:sp>
      <p:pic>
        <p:nvPicPr>
          <p:cNvPr id="6" name="Picture Placeholder 5">
            <a:hlinkClick r:id="rId3" action="ppaction://hlinkfile"/>
            <a:extLst>
              <a:ext uri="{FF2B5EF4-FFF2-40B4-BE49-F238E27FC236}">
                <a16:creationId xmlns:a16="http://schemas.microsoft.com/office/drawing/2014/main" id="{92905AAE-43D5-416F-A801-49EC9ADA0A68}"/>
              </a:ext>
            </a:extLst>
          </p:cNvPr>
          <p:cNvPicPr>
            <a:picLocks noGrp="1" noChangeAspect="1"/>
          </p:cNvPicPr>
          <p:nvPr>
            <p:ph type="pic" sz="quarter" idx="4294967295"/>
          </p:nvPr>
        </p:nvPicPr>
        <p:blipFill>
          <a:blip r:embed="rId4"/>
          <a:srcRect t="6417" b="6417"/>
          <a:stretch>
            <a:fillRect/>
          </a:stretch>
        </p:blipFill>
        <p:spPr>
          <a:xfrm>
            <a:off x="0" y="1987550"/>
            <a:ext cx="4351338" cy="3794125"/>
          </a:xfrm>
          <a:prstGeom prst="rect">
            <a:avLst/>
          </a:prstGeom>
        </p:spPr>
      </p:pic>
      <p:sp>
        <p:nvSpPr>
          <p:cNvPr id="4" name="Text Placeholder 3">
            <a:extLst>
              <a:ext uri="{FF2B5EF4-FFF2-40B4-BE49-F238E27FC236}">
                <a16:creationId xmlns:a16="http://schemas.microsoft.com/office/drawing/2014/main" id="{F5295210-1968-4F07-B5E4-1F6B1B76057D}"/>
              </a:ext>
            </a:extLst>
          </p:cNvPr>
          <p:cNvSpPr>
            <a:spLocks noGrp="1"/>
          </p:cNvSpPr>
          <p:nvPr>
            <p:ph type="body" sz="quarter" idx="4294967295"/>
          </p:nvPr>
        </p:nvSpPr>
        <p:spPr>
          <a:xfrm>
            <a:off x="4857184" y="1077238"/>
            <a:ext cx="6994525" cy="5064125"/>
          </a:xfrm>
          <a:prstGeom prst="rect">
            <a:avLst/>
          </a:prstGeom>
        </p:spPr>
        <p:txBody>
          <a:bodyPr/>
          <a:lstStyle/>
          <a:p>
            <a:endParaRPr lang="en-US" sz="2000" dirty="0">
              <a:solidFill>
                <a:schemeClr val="bg1"/>
              </a:solidFill>
              <a:latin typeface="Segoe UI" panose="020B0502040204020203" pitchFamily="34" charset="0"/>
              <a:cs typeface="Segoe UI" panose="020B0502040204020203" pitchFamily="34" charset="0"/>
            </a:endParaRPr>
          </a:p>
          <a:p>
            <a:r>
              <a:rPr lang="en-US" sz="2000" dirty="0">
                <a:solidFill>
                  <a:schemeClr val="bg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How telemetry can help you solve problems in a live SaaS environment</a:t>
            </a:r>
            <a:endParaRPr lang="en-US" sz="2000" dirty="0">
              <a:solidFill>
                <a:schemeClr val="bg1"/>
              </a:solidFill>
              <a:latin typeface="Segoe UI" panose="020B0502040204020203" pitchFamily="34" charset="0"/>
              <a:cs typeface="Segoe UI" panose="020B0502040204020203" pitchFamily="34" charset="0"/>
            </a:endParaRPr>
          </a:p>
          <a:p>
            <a:pPr marL="0" indent="0">
              <a:buNone/>
            </a:pPr>
            <a:endParaRPr lang="en-US" sz="2000" dirty="0">
              <a:solidFill>
                <a:schemeClr val="bg1"/>
              </a:solidFill>
              <a:latin typeface="Segoe UI" panose="020B0502040204020203" pitchFamily="34" charset="0"/>
              <a:cs typeface="Segoe UI" panose="020B0502040204020203" pitchFamily="34" charset="0"/>
            </a:endParaRPr>
          </a:p>
          <a:p>
            <a:r>
              <a:rPr lang="en-US" sz="2000" dirty="0">
                <a:solidFill>
                  <a:schemeClr val="bg1"/>
                </a:solidFill>
                <a:latin typeface="Segoe UI" panose="020B0502040204020203" pitchFamily="34" charset="0"/>
                <a:cs typeface="Segoe UI" panose="020B0502040204020203" pitchFamily="34" charset="0"/>
              </a:rPr>
              <a:t>It is important to connect the tenant to Application Insights</a:t>
            </a:r>
          </a:p>
          <a:p>
            <a:r>
              <a:rPr lang="en-US" sz="2000" dirty="0">
                <a:solidFill>
                  <a:schemeClr val="bg1"/>
                </a:solidFill>
                <a:latin typeface="Segoe UI" panose="020B0502040204020203" pitchFamily="34" charset="0"/>
                <a:cs typeface="Segoe UI" panose="020B0502040204020203" pitchFamily="34" charset="0"/>
              </a:rPr>
              <a:t>You can monitor health, updates and also monitor if extensions are affecting performance etc.</a:t>
            </a:r>
          </a:p>
          <a:p>
            <a:pPr>
              <a:spcBef>
                <a:spcPts val="600"/>
              </a:spcBef>
            </a:pPr>
            <a:r>
              <a:rPr lang="en-US" sz="2000" dirty="0">
                <a:solidFill>
                  <a:srgbClr val="00B0F0"/>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Learn more</a:t>
            </a:r>
            <a:br>
              <a:rPr lang="en-US" sz="2000" dirty="0">
                <a:solidFill>
                  <a:schemeClr val="bg1"/>
                </a:solidFill>
                <a:latin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cs typeface="Segoe UI" panose="020B0502040204020203" pitchFamily="34" charset="0"/>
            </a:endParaRPr>
          </a:p>
          <a:p>
            <a:pPr>
              <a:spcBef>
                <a:spcPts val="600"/>
              </a:spcBef>
            </a:pPr>
            <a:r>
              <a:rPr lang="en-US" sz="2000" dirty="0">
                <a:solidFill>
                  <a:srgbClr val="00B0F0"/>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These videos </a:t>
            </a:r>
            <a:r>
              <a:rPr lang="en-US" sz="2000" dirty="0">
                <a:solidFill>
                  <a:schemeClr val="bg1"/>
                </a:solidFill>
                <a:latin typeface="Segoe UI" panose="020B0502040204020203" pitchFamily="34" charset="0"/>
                <a:cs typeface="Segoe UI" panose="020B0502040204020203" pitchFamily="34" charset="0"/>
              </a:rPr>
              <a:t>on GitHub are helpful to guide you to connect your tenant to Application insights</a:t>
            </a:r>
            <a:br>
              <a:rPr lang="en-US" sz="2000" dirty="0">
                <a:solidFill>
                  <a:schemeClr val="bg1"/>
                </a:solidFill>
                <a:latin typeface="Segoe UI" panose="020B0502040204020203" pitchFamily="34" charset="0"/>
                <a:cs typeface="Segoe UI" panose="020B0502040204020203" pitchFamily="34" charset="0"/>
              </a:rPr>
            </a:br>
            <a:br>
              <a:rPr lang="en-US" sz="2000" dirty="0">
                <a:solidFill>
                  <a:schemeClr val="bg1"/>
                </a:solidFill>
                <a:latin typeface="Segoe UI" panose="020B0502040204020203" pitchFamily="34" charset="0"/>
                <a:cs typeface="Segoe UI" panose="020B0502040204020203" pitchFamily="34" charset="0"/>
              </a:rPr>
            </a:br>
            <a:r>
              <a:rPr lang="en-US" sz="2000" dirty="0">
                <a:solidFill>
                  <a:schemeClr val="bg1"/>
                </a:solidFill>
                <a:latin typeface="Segoe UI" panose="020B0502040204020203" pitchFamily="34" charset="0"/>
                <a:cs typeface="Segoe UI" panose="020B0502040204020203" pitchFamily="34" charset="0"/>
              </a:rPr>
              <a:t>Here is the </a:t>
            </a:r>
            <a:r>
              <a:rPr lang="en-US" sz="2000" dirty="0">
                <a:solidFill>
                  <a:srgbClr val="00B0F0"/>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power BI performance report </a:t>
            </a:r>
            <a:r>
              <a:rPr lang="en-US" sz="2000" dirty="0">
                <a:solidFill>
                  <a:schemeClr val="bg1"/>
                </a:solidFill>
                <a:latin typeface="Segoe UI" panose="020B0502040204020203" pitchFamily="34" charset="0"/>
                <a:cs typeface="Segoe UI" panose="020B0502040204020203" pitchFamily="34" charset="0"/>
              </a:rPr>
              <a:t>referred to in one of the videos.</a:t>
            </a:r>
            <a:br>
              <a:rPr lang="en-US" sz="2000" dirty="0">
                <a:solidFill>
                  <a:schemeClr val="bg1"/>
                </a:solidFill>
                <a:latin typeface="Segoe UI" panose="020B0502040204020203" pitchFamily="34" charset="0"/>
                <a:cs typeface="Segoe UI" panose="020B0502040204020203" pitchFamily="34" charset="0"/>
              </a:rPr>
            </a:br>
            <a:br>
              <a:rPr lang="en-US" sz="2000" dirty="0">
                <a:solidFill>
                  <a:schemeClr val="bg1"/>
                </a:solidFill>
                <a:latin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95277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ABE2-1B61-34B2-BB6D-E729612B622F}"/>
              </a:ext>
            </a:extLst>
          </p:cNvPr>
          <p:cNvSpPr>
            <a:spLocks noGrp="1"/>
          </p:cNvSpPr>
          <p:nvPr>
            <p:ph type="title"/>
          </p:nvPr>
        </p:nvSpPr>
        <p:spPr/>
        <p:txBody>
          <a:bodyPr>
            <a:normAutofit fontScale="90000"/>
          </a:bodyPr>
          <a:lstStyle/>
          <a:p>
            <a:r>
              <a:rPr lang="en-US" sz="4000" dirty="0"/>
              <a:t>It’s still LS Central- </a:t>
            </a:r>
            <a:r>
              <a:rPr lang="en-US" sz="4000" b="0" dirty="0"/>
              <a:t>but on a new platform</a:t>
            </a:r>
            <a:br>
              <a:rPr lang="en-US" sz="4000" b="0" dirty="0"/>
            </a:br>
            <a:endParaRPr lang="en-DE" dirty="0"/>
          </a:p>
        </p:txBody>
      </p:sp>
      <p:sp>
        <p:nvSpPr>
          <p:cNvPr id="4" name="Text Placeholder 3">
            <a:extLst>
              <a:ext uri="{FF2B5EF4-FFF2-40B4-BE49-F238E27FC236}">
                <a16:creationId xmlns:a16="http://schemas.microsoft.com/office/drawing/2014/main" id="{4E98BAE9-8DAF-4EDB-880A-756D38278A27}"/>
              </a:ext>
            </a:extLst>
          </p:cNvPr>
          <p:cNvSpPr>
            <a:spLocks noGrp="1"/>
          </p:cNvSpPr>
          <p:nvPr>
            <p:ph type="body" sz="quarter" idx="4294967295"/>
          </p:nvPr>
        </p:nvSpPr>
        <p:spPr>
          <a:xfrm>
            <a:off x="4268891" y="1087438"/>
            <a:ext cx="7136528" cy="5064125"/>
          </a:xfrm>
          <a:prstGeom prst="rect">
            <a:avLst/>
          </a:prstGeom>
        </p:spPr>
        <p:txBody>
          <a:bodyPr lIns="91440" tIns="45720" rIns="91440" bIns="45720" anchor="t"/>
          <a:lstStyle/>
          <a:p>
            <a:endParaRPr lang="en-US" dirty="0">
              <a:solidFill>
                <a:schemeClr val="bg1"/>
              </a:solidFill>
              <a:latin typeface="Segoe UI" panose="020B0502040204020203" pitchFamily="34" charset="0"/>
              <a:cs typeface="Segoe UI" panose="020B0502040204020203" pitchFamily="34" charset="0"/>
            </a:endParaRPr>
          </a:p>
          <a:p>
            <a:pPr marL="0" indent="0">
              <a:buNone/>
            </a:pPr>
            <a:r>
              <a:rPr lang="en-US" sz="1600" dirty="0">
                <a:solidFill>
                  <a:schemeClr val="bg1"/>
                </a:solidFill>
                <a:latin typeface="Segoe UI" panose="020B0502040204020203" pitchFamily="34" charset="0"/>
                <a:cs typeface="Segoe UI" panose="020B0502040204020203" pitchFamily="34" charset="0"/>
              </a:rPr>
              <a:t>...with new rules, everyone needs to get used to. </a:t>
            </a:r>
          </a:p>
          <a:p>
            <a:endParaRPr lang="en-US" sz="1600" dirty="0">
              <a:solidFill>
                <a:schemeClr val="bg1"/>
              </a:solidFill>
              <a:latin typeface="Segoe UI" panose="020B0502040204020203" pitchFamily="34" charset="0"/>
              <a:cs typeface="Segoe UI" panose="020B0502040204020203" pitchFamily="34" charset="0"/>
            </a:endParaRPr>
          </a:p>
          <a:p>
            <a:pPr marL="0" indent="0">
              <a:buNone/>
            </a:pPr>
            <a:r>
              <a:rPr lang="en-US" sz="1600" dirty="0">
                <a:solidFill>
                  <a:schemeClr val="bg1"/>
                </a:solidFill>
                <a:latin typeface="Segoe UI" panose="020B0502040204020203" pitchFamily="34" charset="0"/>
                <a:cs typeface="Segoe UI" panose="020B0502040204020203" pitchFamily="34" charset="0"/>
              </a:rPr>
              <a:t>You can still use all your LS Central knowledge and expertise when moving to SaaS. </a:t>
            </a:r>
          </a:p>
          <a:p>
            <a:pPr marL="0" indent="0">
              <a:buNone/>
            </a:pPr>
            <a:endParaRPr lang="en-US" dirty="0">
              <a:solidFill>
                <a:schemeClr val="bg1"/>
              </a:solidFill>
              <a:latin typeface="Segoe UI" panose="020B0502040204020203" pitchFamily="34" charset="0"/>
              <a:cs typeface="Segoe UI" panose="020B0502040204020203" pitchFamily="34" charset="0"/>
            </a:endParaRPr>
          </a:p>
          <a:p>
            <a:pPr marL="0" indent="0">
              <a:buNone/>
            </a:pPr>
            <a:r>
              <a:rPr lang="en-US" sz="1600" i="1" dirty="0">
                <a:solidFill>
                  <a:schemeClr val="bg1"/>
                </a:solidFill>
                <a:latin typeface="Segoe UI" panose="020B0502040204020203" pitchFamily="34" charset="0"/>
                <a:cs typeface="Segoe UI" panose="020B0502040204020203" pitchFamily="34" charset="0"/>
              </a:rPr>
              <a:t>Implementing in the cloud is like going to the gym and having a personal trainer, where the trainer makes sure you do the exercises and you do it right, while implementing on premise is like you go to the gym without the trainer and it‘s up to you when and how much effort you put into your exercises. – </a:t>
            </a:r>
            <a:r>
              <a:rPr lang="en-US" sz="1400" i="1" dirty="0">
                <a:solidFill>
                  <a:schemeClr val="bg1"/>
                </a:solidFill>
                <a:latin typeface="Segoe UI" panose="020B0502040204020203" pitchFamily="34" charset="0"/>
                <a:cs typeface="Segoe UI" panose="020B0502040204020203" pitchFamily="34" charset="0"/>
              </a:rPr>
              <a:t>Matthías Matthíasson Product Director </a:t>
            </a:r>
            <a:endParaRPr lang="en-US" sz="1600" i="1" dirty="0">
              <a:solidFill>
                <a:schemeClr val="bg1"/>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09E2B5E9-2873-4F9B-A426-3D50D5531A6D}"/>
              </a:ext>
            </a:extLst>
          </p:cNvPr>
          <p:cNvPicPr>
            <a:picLocks noChangeAspect="1"/>
          </p:cNvPicPr>
          <p:nvPr/>
        </p:nvPicPr>
        <p:blipFill>
          <a:blip r:embed="rId3"/>
          <a:stretch>
            <a:fillRect/>
          </a:stretch>
        </p:blipFill>
        <p:spPr>
          <a:xfrm>
            <a:off x="6837024" y="4697386"/>
            <a:ext cx="1175473" cy="781809"/>
          </a:xfrm>
          <a:prstGeom prst="rect">
            <a:avLst/>
          </a:prstGeom>
        </p:spPr>
      </p:pic>
      <p:pic>
        <p:nvPicPr>
          <p:cNvPr id="9" name="Picture 2">
            <a:extLst>
              <a:ext uri="{FF2B5EF4-FFF2-40B4-BE49-F238E27FC236}">
                <a16:creationId xmlns:a16="http://schemas.microsoft.com/office/drawing/2014/main" id="{E98E527B-84A5-EE9D-CD2D-4B40A5CB5C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628" y="1887794"/>
            <a:ext cx="3666106" cy="2664541"/>
          </a:xfrm>
          <a:prstGeom prst="rect">
            <a:avLst/>
          </a:prstGeom>
        </p:spPr>
      </p:pic>
    </p:spTree>
    <p:extLst>
      <p:ext uri="{BB962C8B-B14F-4D97-AF65-F5344CB8AC3E}">
        <p14:creationId xmlns:p14="http://schemas.microsoft.com/office/powerpoint/2010/main" val="2646912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1D33-26DD-22A7-E207-BA12ECBBCD01}"/>
              </a:ext>
            </a:extLst>
          </p:cNvPr>
          <p:cNvSpPr>
            <a:spLocks noGrp="1"/>
          </p:cNvSpPr>
          <p:nvPr>
            <p:ph type="title"/>
          </p:nvPr>
        </p:nvSpPr>
        <p:spPr/>
        <p:txBody>
          <a:bodyPr>
            <a:normAutofit fontScale="90000"/>
          </a:bodyPr>
          <a:lstStyle/>
          <a:p>
            <a:r>
              <a:rPr lang="en-US" dirty="0">
                <a:solidFill>
                  <a:srgbClr val="F6C36F"/>
                </a:solidFill>
                <a:latin typeface="Segoe UI"/>
                <a:cs typeface="Segoe UI"/>
              </a:rPr>
              <a:t>Partners journey to SaaS</a:t>
            </a:r>
            <a:br>
              <a:rPr lang="en-US" dirty="0">
                <a:solidFill>
                  <a:srgbClr val="F6C36F"/>
                </a:solidFill>
              </a:rPr>
            </a:br>
            <a:endParaRPr lang="en-DE" dirty="0">
              <a:solidFill>
                <a:srgbClr val="F6C36F"/>
              </a:solidFill>
            </a:endParaRPr>
          </a:p>
        </p:txBody>
      </p:sp>
      <p:grpSp>
        <p:nvGrpSpPr>
          <p:cNvPr id="30" name="Group 29">
            <a:extLst>
              <a:ext uri="{FF2B5EF4-FFF2-40B4-BE49-F238E27FC236}">
                <a16:creationId xmlns:a16="http://schemas.microsoft.com/office/drawing/2014/main" id="{CB1D5912-AE98-E7C9-9A9F-B86C8191ACCE}"/>
              </a:ext>
            </a:extLst>
          </p:cNvPr>
          <p:cNvGrpSpPr/>
          <p:nvPr/>
        </p:nvGrpSpPr>
        <p:grpSpPr>
          <a:xfrm>
            <a:off x="848874" y="2302590"/>
            <a:ext cx="3008347" cy="3156541"/>
            <a:chOff x="848874" y="2302590"/>
            <a:chExt cx="3008347" cy="3156541"/>
          </a:xfrm>
        </p:grpSpPr>
        <p:pic>
          <p:nvPicPr>
            <p:cNvPr id="11" name="Picture 10" descr="Text, chat or text message, icon&#10;&#10;Description automatically generated">
              <a:extLst>
                <a:ext uri="{FF2B5EF4-FFF2-40B4-BE49-F238E27FC236}">
                  <a16:creationId xmlns:a16="http://schemas.microsoft.com/office/drawing/2014/main" id="{3F6A2767-2903-B5E8-8F02-D0F3F6C615DC}"/>
                </a:ext>
              </a:extLst>
            </p:cNvPr>
            <p:cNvPicPr>
              <a:picLocks noChangeAspect="1"/>
            </p:cNvPicPr>
            <p:nvPr/>
          </p:nvPicPr>
          <p:blipFill>
            <a:blip r:embed="rId3"/>
            <a:stretch>
              <a:fillRect/>
            </a:stretch>
          </p:blipFill>
          <p:spPr>
            <a:xfrm>
              <a:off x="848874" y="2302590"/>
              <a:ext cx="3008347" cy="3156541"/>
            </a:xfrm>
            <a:prstGeom prst="rect">
              <a:avLst/>
            </a:prstGeom>
          </p:spPr>
        </p:pic>
        <p:sp>
          <p:nvSpPr>
            <p:cNvPr id="21" name="TextBox 20">
              <a:extLst>
                <a:ext uri="{FF2B5EF4-FFF2-40B4-BE49-F238E27FC236}">
                  <a16:creationId xmlns:a16="http://schemas.microsoft.com/office/drawing/2014/main" id="{E17E2C28-E54B-A9D8-2E78-AB7D1121938C}"/>
                </a:ext>
              </a:extLst>
            </p:cNvPr>
            <p:cNvSpPr txBox="1"/>
            <p:nvPr/>
          </p:nvSpPr>
          <p:spPr>
            <a:xfrm>
              <a:off x="2100404" y="3407783"/>
              <a:ext cx="1212923" cy="646331"/>
            </a:xfrm>
            <a:prstGeom prst="rect">
              <a:avLst/>
            </a:prstGeom>
            <a:noFill/>
          </p:spPr>
          <p:txBody>
            <a:bodyPr wrap="square" rtlCol="0">
              <a:spAutoFit/>
            </a:bodyPr>
            <a:lstStyle/>
            <a:p>
              <a:r>
                <a:rPr lang="en-US" sz="3600" b="1">
                  <a:solidFill>
                    <a:srgbClr val="0A3C66"/>
                  </a:solidFill>
                  <a:latin typeface="Segoe UI" panose="020B0502040204020203" pitchFamily="34" charset="0"/>
                  <a:cs typeface="Segoe UI" panose="020B0502040204020203" pitchFamily="34" charset="0"/>
                </a:rPr>
                <a:t>CSP</a:t>
              </a:r>
            </a:p>
          </p:txBody>
        </p:sp>
      </p:grpSp>
      <p:grpSp>
        <p:nvGrpSpPr>
          <p:cNvPr id="27" name="Group 26">
            <a:extLst>
              <a:ext uri="{FF2B5EF4-FFF2-40B4-BE49-F238E27FC236}">
                <a16:creationId xmlns:a16="http://schemas.microsoft.com/office/drawing/2014/main" id="{DE3DF321-71A6-409B-9D26-C0B37F937150}"/>
              </a:ext>
            </a:extLst>
          </p:cNvPr>
          <p:cNvGrpSpPr/>
          <p:nvPr/>
        </p:nvGrpSpPr>
        <p:grpSpPr>
          <a:xfrm>
            <a:off x="4288339" y="2310000"/>
            <a:ext cx="3011082" cy="3163951"/>
            <a:chOff x="4022525" y="2256838"/>
            <a:chExt cx="3011082" cy="3163951"/>
          </a:xfrm>
        </p:grpSpPr>
        <p:pic>
          <p:nvPicPr>
            <p:cNvPr id="7" name="Picture 6" descr="Text, application, chat or text message, icon&#10;&#10;Description automatically generated">
              <a:extLst>
                <a:ext uri="{FF2B5EF4-FFF2-40B4-BE49-F238E27FC236}">
                  <a16:creationId xmlns:a16="http://schemas.microsoft.com/office/drawing/2014/main" id="{921D8220-1D41-7785-A25C-4621EB9BE546}"/>
                </a:ext>
              </a:extLst>
            </p:cNvPr>
            <p:cNvPicPr>
              <a:picLocks noChangeAspect="1"/>
            </p:cNvPicPr>
            <p:nvPr/>
          </p:nvPicPr>
          <p:blipFill>
            <a:blip r:embed="rId4"/>
            <a:stretch>
              <a:fillRect/>
            </a:stretch>
          </p:blipFill>
          <p:spPr>
            <a:xfrm>
              <a:off x="4022525" y="2256838"/>
              <a:ext cx="3008347" cy="3163951"/>
            </a:xfrm>
            <a:prstGeom prst="rect">
              <a:avLst/>
            </a:prstGeom>
          </p:spPr>
        </p:pic>
        <p:sp>
          <p:nvSpPr>
            <p:cNvPr id="22" name="TextBox 21">
              <a:extLst>
                <a:ext uri="{FF2B5EF4-FFF2-40B4-BE49-F238E27FC236}">
                  <a16:creationId xmlns:a16="http://schemas.microsoft.com/office/drawing/2014/main" id="{9D4E22F1-1191-A506-5DF1-25DE16E87945}"/>
                </a:ext>
              </a:extLst>
            </p:cNvPr>
            <p:cNvSpPr txBox="1"/>
            <p:nvPr/>
          </p:nvSpPr>
          <p:spPr>
            <a:xfrm>
              <a:off x="4730010" y="3359937"/>
              <a:ext cx="2303597" cy="646331"/>
            </a:xfrm>
            <a:prstGeom prst="rect">
              <a:avLst/>
            </a:prstGeom>
            <a:noFill/>
          </p:spPr>
          <p:txBody>
            <a:bodyPr wrap="square" rtlCol="0">
              <a:spAutoFit/>
            </a:bodyPr>
            <a:lstStyle/>
            <a:p>
              <a:r>
                <a:rPr lang="en-US" sz="3600" b="1">
                  <a:solidFill>
                    <a:srgbClr val="0A3C66"/>
                  </a:solidFill>
                  <a:latin typeface="Segoe UI" panose="020B0502040204020203" pitchFamily="34" charset="0"/>
                  <a:cs typeface="Segoe UI" panose="020B0502040204020203" pitchFamily="34" charset="0"/>
                </a:rPr>
                <a:t>Overview</a:t>
              </a:r>
            </a:p>
          </p:txBody>
        </p:sp>
      </p:grpSp>
      <p:grpSp>
        <p:nvGrpSpPr>
          <p:cNvPr id="33" name="Group 32">
            <a:extLst>
              <a:ext uri="{FF2B5EF4-FFF2-40B4-BE49-F238E27FC236}">
                <a16:creationId xmlns:a16="http://schemas.microsoft.com/office/drawing/2014/main" id="{C7451E09-578E-64CA-80BA-25B8E69C2F85}"/>
              </a:ext>
            </a:extLst>
          </p:cNvPr>
          <p:cNvGrpSpPr/>
          <p:nvPr/>
        </p:nvGrpSpPr>
        <p:grpSpPr>
          <a:xfrm>
            <a:off x="7610484" y="2324820"/>
            <a:ext cx="3001284" cy="3149131"/>
            <a:chOff x="7610484" y="2324820"/>
            <a:chExt cx="3001284" cy="3149131"/>
          </a:xfrm>
        </p:grpSpPr>
        <p:pic>
          <p:nvPicPr>
            <p:cNvPr id="32" name="Picture 31" descr="Text, chat or text message, icon&#10;&#10;Description automatically generated">
              <a:extLst>
                <a:ext uri="{FF2B5EF4-FFF2-40B4-BE49-F238E27FC236}">
                  <a16:creationId xmlns:a16="http://schemas.microsoft.com/office/drawing/2014/main" id="{D088E805-FF08-67B2-0F9C-6E4FE3856C94}"/>
                </a:ext>
              </a:extLst>
            </p:cNvPr>
            <p:cNvPicPr>
              <a:picLocks noChangeAspect="1"/>
            </p:cNvPicPr>
            <p:nvPr/>
          </p:nvPicPr>
          <p:blipFill>
            <a:blip r:embed="rId5"/>
            <a:stretch>
              <a:fillRect/>
            </a:stretch>
          </p:blipFill>
          <p:spPr>
            <a:xfrm>
              <a:off x="7610484" y="2324820"/>
              <a:ext cx="3001284" cy="3149131"/>
            </a:xfrm>
            <a:prstGeom prst="rect">
              <a:avLst/>
            </a:prstGeom>
          </p:spPr>
        </p:pic>
        <p:sp>
          <p:nvSpPr>
            <p:cNvPr id="23" name="TextBox 22">
              <a:extLst>
                <a:ext uri="{FF2B5EF4-FFF2-40B4-BE49-F238E27FC236}">
                  <a16:creationId xmlns:a16="http://schemas.microsoft.com/office/drawing/2014/main" id="{4AFEF61E-D19F-67FA-6553-B94EEB838825}"/>
                </a:ext>
              </a:extLst>
            </p:cNvPr>
            <p:cNvSpPr txBox="1"/>
            <p:nvPr/>
          </p:nvSpPr>
          <p:spPr>
            <a:xfrm>
              <a:off x="8614926" y="3413099"/>
              <a:ext cx="1955456" cy="646331"/>
            </a:xfrm>
            <a:prstGeom prst="rect">
              <a:avLst/>
            </a:prstGeom>
            <a:noFill/>
          </p:spPr>
          <p:txBody>
            <a:bodyPr wrap="square" rtlCol="0">
              <a:spAutoFit/>
            </a:bodyPr>
            <a:lstStyle/>
            <a:p>
              <a:r>
                <a:rPr lang="en-US" sz="3600" b="1">
                  <a:solidFill>
                    <a:srgbClr val="0A3C66"/>
                  </a:solidFill>
                  <a:latin typeface="Segoe UI" panose="020B0502040204020203" pitchFamily="34" charset="0"/>
                  <a:cs typeface="Segoe UI" panose="020B0502040204020203" pitchFamily="34" charset="0"/>
                </a:rPr>
                <a:t>Training</a:t>
              </a:r>
            </a:p>
          </p:txBody>
        </p:sp>
      </p:grpSp>
      <p:grpSp>
        <p:nvGrpSpPr>
          <p:cNvPr id="17" name="Group 16">
            <a:extLst>
              <a:ext uri="{FF2B5EF4-FFF2-40B4-BE49-F238E27FC236}">
                <a16:creationId xmlns:a16="http://schemas.microsoft.com/office/drawing/2014/main" id="{45771037-96C1-112D-BBF9-35628232CE4F}"/>
              </a:ext>
            </a:extLst>
          </p:cNvPr>
          <p:cNvGrpSpPr/>
          <p:nvPr/>
        </p:nvGrpSpPr>
        <p:grpSpPr>
          <a:xfrm>
            <a:off x="423369" y="1168036"/>
            <a:ext cx="3354070" cy="476479"/>
            <a:chOff x="979569" y="1371132"/>
            <a:chExt cx="3354070" cy="476479"/>
          </a:xfrm>
        </p:grpSpPr>
        <p:sp>
          <p:nvSpPr>
            <p:cNvPr id="18" name="Rectangle: Rounded Corners 17">
              <a:extLst>
                <a:ext uri="{FF2B5EF4-FFF2-40B4-BE49-F238E27FC236}">
                  <a16:creationId xmlns:a16="http://schemas.microsoft.com/office/drawing/2014/main" id="{9E5C2ECC-D863-0442-B435-24170F8FC227}"/>
                </a:ext>
              </a:extLst>
            </p:cNvPr>
            <p:cNvSpPr/>
            <p:nvPr/>
          </p:nvSpPr>
          <p:spPr>
            <a:xfrm>
              <a:off x="979569" y="1371132"/>
              <a:ext cx="3354070" cy="461665"/>
            </a:xfrm>
            <a:prstGeom prst="roundRect">
              <a:avLst/>
            </a:prstGeom>
            <a:gradFill flip="none" rotWithShape="1">
              <a:gsLst>
                <a:gs pos="0">
                  <a:srgbClr val="3A7889"/>
                </a:gs>
                <a:gs pos="100000">
                  <a:srgbClr val="24406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3424909-53F0-EFEF-5120-3B0FAB4431EF}"/>
                </a:ext>
              </a:extLst>
            </p:cNvPr>
            <p:cNvSpPr txBox="1"/>
            <p:nvPr/>
          </p:nvSpPr>
          <p:spPr>
            <a:xfrm>
              <a:off x="1007536" y="1385946"/>
              <a:ext cx="3298136"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egoe UI"/>
                  <a:cs typeface="Segoe UI"/>
                </a:rPr>
                <a:t>Phase 1 – </a:t>
              </a:r>
              <a:r>
                <a:rPr lang="en-US" sz="2400" b="1" dirty="0">
                  <a:solidFill>
                    <a:schemeClr val="bg1"/>
                  </a:solidFill>
                  <a:latin typeface="Segoe UI"/>
                  <a:cs typeface="Segoe UI"/>
                </a:rPr>
                <a:t>CSP Partner</a:t>
              </a:r>
              <a:endParaRPr lang="en-US" sz="2400" b="1" i="0" u="none" strike="noStrike" kern="1200" cap="none" spc="0" normalizeH="0" baseline="0" noProof="0" dirty="0">
                <a:ln>
                  <a:noFill/>
                </a:ln>
                <a:solidFill>
                  <a:schemeClr val="accent4">
                    <a:lumMod val="60000"/>
                    <a:lumOff val="40000"/>
                  </a:schemeClr>
                </a:solidFill>
                <a:effectLst/>
                <a:uLnTx/>
                <a:uFillTx/>
                <a:latin typeface="Segoe UI"/>
                <a:cs typeface="Segoe UI"/>
              </a:endParaRPr>
            </a:p>
          </p:txBody>
        </p:sp>
      </p:grpSp>
    </p:spTree>
    <p:extLst>
      <p:ext uri="{BB962C8B-B14F-4D97-AF65-F5344CB8AC3E}">
        <p14:creationId xmlns:p14="http://schemas.microsoft.com/office/powerpoint/2010/main" val="428997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750"/>
                                        <p:tgtEl>
                                          <p:spTgt spid="30"/>
                                        </p:tgtEl>
                                      </p:cBhvr>
                                    </p:animEffect>
                                    <p:anim calcmode="lin" valueType="num">
                                      <p:cBhvr>
                                        <p:cTn id="13" dur="750" fill="hold"/>
                                        <p:tgtEl>
                                          <p:spTgt spid="30"/>
                                        </p:tgtEl>
                                        <p:attrNameLst>
                                          <p:attrName>ppt_x</p:attrName>
                                        </p:attrNameLst>
                                      </p:cBhvr>
                                      <p:tavLst>
                                        <p:tav tm="0">
                                          <p:val>
                                            <p:strVal val="#ppt_x"/>
                                          </p:val>
                                        </p:tav>
                                        <p:tav tm="100000">
                                          <p:val>
                                            <p:strVal val="#ppt_x"/>
                                          </p:val>
                                        </p:tav>
                                      </p:tavLst>
                                    </p:anim>
                                    <p:anim calcmode="lin" valueType="num">
                                      <p:cBhvr>
                                        <p:cTn id="14"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50"/>
                                        <p:tgtEl>
                                          <p:spTgt spid="27"/>
                                        </p:tgtEl>
                                      </p:cBhvr>
                                    </p:animEffect>
                                    <p:anim calcmode="lin" valueType="num">
                                      <p:cBhvr>
                                        <p:cTn id="20" dur="750" fill="hold"/>
                                        <p:tgtEl>
                                          <p:spTgt spid="27"/>
                                        </p:tgtEl>
                                        <p:attrNameLst>
                                          <p:attrName>ppt_x</p:attrName>
                                        </p:attrNameLst>
                                      </p:cBhvr>
                                      <p:tavLst>
                                        <p:tav tm="0">
                                          <p:val>
                                            <p:strVal val="#ppt_x"/>
                                          </p:val>
                                        </p:tav>
                                        <p:tav tm="100000">
                                          <p:val>
                                            <p:strVal val="#ppt_x"/>
                                          </p:val>
                                        </p:tav>
                                      </p:tavLst>
                                    </p:anim>
                                    <p:anim calcmode="lin" valueType="num">
                                      <p:cBhvr>
                                        <p:cTn id="21" dur="7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750"/>
                                        <p:tgtEl>
                                          <p:spTgt spid="33"/>
                                        </p:tgtEl>
                                      </p:cBhvr>
                                    </p:animEffect>
                                    <p:anim calcmode="lin" valueType="num">
                                      <p:cBhvr>
                                        <p:cTn id="27" dur="750" fill="hold"/>
                                        <p:tgtEl>
                                          <p:spTgt spid="33"/>
                                        </p:tgtEl>
                                        <p:attrNameLst>
                                          <p:attrName>ppt_x</p:attrName>
                                        </p:attrNameLst>
                                      </p:cBhvr>
                                      <p:tavLst>
                                        <p:tav tm="0">
                                          <p:val>
                                            <p:strVal val="#ppt_x"/>
                                          </p:val>
                                        </p:tav>
                                        <p:tav tm="100000">
                                          <p:val>
                                            <p:strVal val="#ppt_x"/>
                                          </p:val>
                                        </p:tav>
                                      </p:tavLst>
                                    </p:anim>
                                    <p:anim calcmode="lin" valueType="num">
                                      <p:cBhvr>
                                        <p:cTn id="28"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9F6E9-65CE-9657-ADFD-2526766F5762}"/>
              </a:ext>
            </a:extLst>
          </p:cNvPr>
          <p:cNvPicPr>
            <a:picLocks noChangeAspect="1"/>
          </p:cNvPicPr>
          <p:nvPr/>
        </p:nvPicPr>
        <p:blipFill rotWithShape="1">
          <a:blip r:embed="rId3"/>
          <a:srcRect t="2769" b="28513"/>
          <a:stretch/>
        </p:blipFill>
        <p:spPr>
          <a:xfrm>
            <a:off x="-60158" y="-1"/>
            <a:ext cx="12252158" cy="6858001"/>
          </a:xfrm>
          <a:prstGeom prst="rect">
            <a:avLst/>
          </a:prstGeom>
        </p:spPr>
      </p:pic>
      <p:sp>
        <p:nvSpPr>
          <p:cNvPr id="6" name="TextBox 5">
            <a:extLst>
              <a:ext uri="{FF2B5EF4-FFF2-40B4-BE49-F238E27FC236}">
                <a16:creationId xmlns:a16="http://schemas.microsoft.com/office/drawing/2014/main" id="{31B1D500-18CF-6534-B261-BAD2F9D70FDB}"/>
              </a:ext>
            </a:extLst>
          </p:cNvPr>
          <p:cNvSpPr txBox="1"/>
          <p:nvPr/>
        </p:nvSpPr>
        <p:spPr>
          <a:xfrm>
            <a:off x="287079" y="-244547"/>
            <a:ext cx="4359349" cy="2215991"/>
          </a:xfrm>
          <a:prstGeom prst="rect">
            <a:avLst/>
          </a:prstGeom>
          <a:noFill/>
        </p:spPr>
        <p:txBody>
          <a:bodyPr wrap="square" rtlCol="0">
            <a:spAutoFit/>
          </a:bodyPr>
          <a:lstStyle/>
          <a:p>
            <a:r>
              <a:rPr lang="en-US" sz="13800" b="1">
                <a:solidFill>
                  <a:schemeClr val="bg1"/>
                </a:solidFill>
              </a:rPr>
              <a:t>CAP</a:t>
            </a:r>
          </a:p>
        </p:txBody>
      </p:sp>
      <p:sp>
        <p:nvSpPr>
          <p:cNvPr id="7" name="TextBox 6">
            <a:extLst>
              <a:ext uri="{FF2B5EF4-FFF2-40B4-BE49-F238E27FC236}">
                <a16:creationId xmlns:a16="http://schemas.microsoft.com/office/drawing/2014/main" id="{9DD4AF2D-ADDA-52E8-FE00-091982A7A00B}"/>
              </a:ext>
            </a:extLst>
          </p:cNvPr>
          <p:cNvSpPr txBox="1"/>
          <p:nvPr/>
        </p:nvSpPr>
        <p:spPr>
          <a:xfrm>
            <a:off x="382772" y="1701209"/>
            <a:ext cx="3072809" cy="384721"/>
          </a:xfrm>
          <a:prstGeom prst="rect">
            <a:avLst/>
          </a:prstGeom>
          <a:noFill/>
        </p:spPr>
        <p:txBody>
          <a:bodyPr wrap="square" rtlCol="0">
            <a:spAutoFit/>
          </a:bodyPr>
          <a:lstStyle/>
          <a:p>
            <a:r>
              <a:rPr lang="en-US" sz="1900">
                <a:solidFill>
                  <a:schemeClr val="bg1"/>
                </a:solidFill>
              </a:rPr>
              <a:t>Cloud Acceleration Program</a:t>
            </a:r>
          </a:p>
        </p:txBody>
      </p:sp>
    </p:spTree>
    <p:extLst>
      <p:ext uri="{BB962C8B-B14F-4D97-AF65-F5344CB8AC3E}">
        <p14:creationId xmlns:p14="http://schemas.microsoft.com/office/powerpoint/2010/main" val="192535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3FFB81-E83F-EA4A-A1E4-5915695DC1B5}"/>
              </a:ext>
            </a:extLst>
          </p:cNvPr>
          <p:cNvSpPr txBox="1"/>
          <p:nvPr/>
        </p:nvSpPr>
        <p:spPr>
          <a:xfrm>
            <a:off x="5257470" y="3459707"/>
            <a:ext cx="1677062" cy="1446550"/>
          </a:xfrm>
          <a:prstGeom prst="rect">
            <a:avLst/>
          </a:prstGeom>
          <a:noFill/>
          <a:effectLst>
            <a:outerShdw blurRad="152400" dist="50800" dir="5400000" algn="ctr" rotWithShape="0">
              <a:srgbClr val="000000">
                <a:alpha val="40000"/>
              </a:srgbClr>
            </a:outerShdw>
          </a:effectLst>
        </p:spPr>
        <p:txBody>
          <a:bodyPr wrap="none" rtlCol="0">
            <a:spAutoFit/>
          </a:bodyPr>
          <a:lstStyle/>
          <a:p>
            <a:pPr algn="ctr"/>
            <a:r>
              <a:rPr lang="en-IS" sz="8800" b="1" dirty="0">
                <a:solidFill>
                  <a:schemeClr val="bg1"/>
                </a:solidFill>
                <a:latin typeface="Segoe UI" panose="020B0502040204020203" pitchFamily="34" charset="0"/>
                <a:cs typeface="Segoe UI" panose="020B0502040204020203" pitchFamily="34" charset="0"/>
              </a:rPr>
              <a:t>Go</a:t>
            </a:r>
          </a:p>
        </p:txBody>
      </p:sp>
      <p:pic>
        <p:nvPicPr>
          <p:cNvPr id="6" name="Picture 5">
            <a:extLst>
              <a:ext uri="{FF2B5EF4-FFF2-40B4-BE49-F238E27FC236}">
                <a16:creationId xmlns:a16="http://schemas.microsoft.com/office/drawing/2014/main" id="{8ECC9B4C-FA9D-487F-97F3-B40DEF8E00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92037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A06C-F87B-03F1-32CB-F8C8C911A016}"/>
              </a:ext>
            </a:extLst>
          </p:cNvPr>
          <p:cNvSpPr>
            <a:spLocks noGrp="1"/>
          </p:cNvSpPr>
          <p:nvPr>
            <p:ph type="title"/>
          </p:nvPr>
        </p:nvSpPr>
        <p:spPr/>
        <p:txBody>
          <a:bodyPr>
            <a:normAutofit fontScale="90000"/>
          </a:bodyPr>
          <a:lstStyle/>
          <a:p>
            <a:r>
              <a:rPr lang="en-US" dirty="0">
                <a:solidFill>
                  <a:srgbClr val="F6C36F"/>
                </a:solidFill>
                <a:latin typeface="Segoe UI"/>
                <a:cs typeface="Segoe UI"/>
              </a:rPr>
              <a:t>Partners journey to SaaS</a:t>
            </a:r>
            <a:br>
              <a:rPr lang="en-US" dirty="0">
                <a:solidFill>
                  <a:srgbClr val="F6C36F"/>
                </a:solidFill>
              </a:rPr>
            </a:br>
            <a:endParaRPr lang="en-DE" dirty="0">
              <a:solidFill>
                <a:srgbClr val="F6C36F"/>
              </a:solidFill>
            </a:endParaRPr>
          </a:p>
        </p:txBody>
      </p:sp>
      <p:grpSp>
        <p:nvGrpSpPr>
          <p:cNvPr id="21" name="Group 20">
            <a:extLst>
              <a:ext uri="{FF2B5EF4-FFF2-40B4-BE49-F238E27FC236}">
                <a16:creationId xmlns:a16="http://schemas.microsoft.com/office/drawing/2014/main" id="{D4262A3C-2DBA-562F-EE40-34E0D972001B}"/>
              </a:ext>
            </a:extLst>
          </p:cNvPr>
          <p:cNvGrpSpPr/>
          <p:nvPr/>
        </p:nvGrpSpPr>
        <p:grpSpPr>
          <a:xfrm>
            <a:off x="7632686" y="1665863"/>
            <a:ext cx="4383645" cy="1517082"/>
            <a:chOff x="7547622" y="1665863"/>
            <a:chExt cx="4383645" cy="1517082"/>
          </a:xfrm>
        </p:grpSpPr>
        <p:pic>
          <p:nvPicPr>
            <p:cNvPr id="4" name="Picture 3" descr="Text&#10;&#10;Description automatically generated">
              <a:extLst>
                <a:ext uri="{FF2B5EF4-FFF2-40B4-BE49-F238E27FC236}">
                  <a16:creationId xmlns:a16="http://schemas.microsoft.com/office/drawing/2014/main" id="{348ADF18-E645-20A6-B1ED-B3DCB683AD9E}"/>
                </a:ext>
              </a:extLst>
            </p:cNvPr>
            <p:cNvPicPr>
              <a:picLocks noChangeAspect="1"/>
            </p:cNvPicPr>
            <p:nvPr/>
          </p:nvPicPr>
          <p:blipFill rotWithShape="1">
            <a:blip r:embed="rId3"/>
            <a:srcRect b="67026"/>
            <a:stretch/>
          </p:blipFill>
          <p:spPr>
            <a:xfrm>
              <a:off x="7547622" y="1665863"/>
              <a:ext cx="4383645" cy="1517082"/>
            </a:xfrm>
            <a:prstGeom prst="rect">
              <a:avLst/>
            </a:prstGeom>
          </p:spPr>
        </p:pic>
        <p:sp>
          <p:nvSpPr>
            <p:cNvPr id="16" name="TextBox 15">
              <a:extLst>
                <a:ext uri="{FF2B5EF4-FFF2-40B4-BE49-F238E27FC236}">
                  <a16:creationId xmlns:a16="http://schemas.microsoft.com/office/drawing/2014/main" id="{400D8168-15AC-7952-ABC5-88281D91F8D3}"/>
                </a:ext>
              </a:extLst>
            </p:cNvPr>
            <p:cNvSpPr txBox="1"/>
            <p:nvPr/>
          </p:nvSpPr>
          <p:spPr>
            <a:xfrm>
              <a:off x="8446670" y="1903904"/>
              <a:ext cx="2107701" cy="878510"/>
            </a:xfrm>
            <a:prstGeom prst="rect">
              <a:avLst/>
            </a:prstGeom>
            <a:noFill/>
          </p:spPr>
          <p:txBody>
            <a:bodyPr wrap="square">
              <a:spAutoFit/>
            </a:bodyPr>
            <a:lstStyle/>
            <a:p>
              <a:pPr marL="0" lvl="1" algn="ctr" defTabSz="889000">
                <a:lnSpc>
                  <a:spcPct val="150000"/>
                </a:lnSpc>
                <a:spcBef>
                  <a:spcPct val="0"/>
                </a:spcBef>
                <a:spcAft>
                  <a:spcPct val="15000"/>
                </a:spcAft>
                <a:defRPr/>
              </a:pPr>
              <a:r>
                <a:rPr kumimoji="0" lang="en-US" b="1" i="0" u="none" strike="noStrike" kern="1200" cap="none" spc="0" normalizeH="0" baseline="0" noProof="0">
                  <a:ln>
                    <a:noFill/>
                  </a:ln>
                  <a:solidFill>
                    <a:srgbClr val="0A3C66"/>
                  </a:solidFill>
                  <a:effectLst/>
                  <a:uLnTx/>
                  <a:uFillTx/>
                  <a:latin typeface="Segoe UI"/>
                  <a:cs typeface="Segoe UI"/>
                </a:rPr>
                <a:t>Onboarding with </a:t>
              </a:r>
              <a:br>
                <a:rPr kumimoji="0" lang="en-US" b="1" i="0" u="none" strike="noStrike" kern="1200" cap="none" spc="0" normalizeH="0" baseline="0" noProof="0">
                  <a:ln>
                    <a:noFill/>
                  </a:ln>
                  <a:solidFill>
                    <a:srgbClr val="0A3C66"/>
                  </a:solidFill>
                  <a:effectLst/>
                  <a:uLnTx/>
                  <a:uFillTx/>
                  <a:latin typeface="Segoe UI"/>
                  <a:cs typeface="Segoe UI"/>
                </a:rPr>
              </a:br>
              <a:r>
                <a:rPr kumimoji="0" lang="en-US" b="1" i="0" u="none" strike="noStrike" kern="1200" cap="none" spc="0" normalizeH="0" baseline="0" noProof="0">
                  <a:ln>
                    <a:noFill/>
                  </a:ln>
                  <a:solidFill>
                    <a:srgbClr val="0A3C66"/>
                  </a:solidFill>
                  <a:effectLst/>
                  <a:uLnTx/>
                  <a:uFillTx/>
                  <a:latin typeface="Segoe UI"/>
                  <a:cs typeface="Segoe UI"/>
                </a:rPr>
                <a:t>Buddy Support</a:t>
              </a:r>
              <a:endParaRPr lang="en-US" b="1">
                <a:solidFill>
                  <a:srgbClr val="0A3C66"/>
                </a:solidFill>
                <a:cs typeface="Calibri" panose="020F0502020204030204"/>
              </a:endParaRPr>
            </a:p>
          </p:txBody>
        </p:sp>
      </p:grpSp>
      <p:grpSp>
        <p:nvGrpSpPr>
          <p:cNvPr id="22" name="Group 21">
            <a:extLst>
              <a:ext uri="{FF2B5EF4-FFF2-40B4-BE49-F238E27FC236}">
                <a16:creationId xmlns:a16="http://schemas.microsoft.com/office/drawing/2014/main" id="{65A06C9B-3B27-188B-EE0C-A4BB743F8800}"/>
              </a:ext>
            </a:extLst>
          </p:cNvPr>
          <p:cNvGrpSpPr/>
          <p:nvPr/>
        </p:nvGrpSpPr>
        <p:grpSpPr>
          <a:xfrm>
            <a:off x="7632686" y="3398108"/>
            <a:ext cx="4383645" cy="1603852"/>
            <a:chOff x="7547622" y="3398108"/>
            <a:chExt cx="4383645" cy="1603852"/>
          </a:xfrm>
        </p:grpSpPr>
        <p:pic>
          <p:nvPicPr>
            <p:cNvPr id="24" name="Picture 23" descr="Text&#10;&#10;Description automatically generated">
              <a:extLst>
                <a:ext uri="{FF2B5EF4-FFF2-40B4-BE49-F238E27FC236}">
                  <a16:creationId xmlns:a16="http://schemas.microsoft.com/office/drawing/2014/main" id="{55779C67-1938-11BA-8A50-D285015F4EA0}"/>
                </a:ext>
              </a:extLst>
            </p:cNvPr>
            <p:cNvPicPr>
              <a:picLocks noChangeAspect="1"/>
            </p:cNvPicPr>
            <p:nvPr/>
          </p:nvPicPr>
          <p:blipFill rotWithShape="1">
            <a:blip r:embed="rId3"/>
            <a:srcRect t="34581" b="30561"/>
            <a:stretch/>
          </p:blipFill>
          <p:spPr>
            <a:xfrm>
              <a:off x="7547622" y="3398108"/>
              <a:ext cx="4383645" cy="1603852"/>
            </a:xfrm>
            <a:prstGeom prst="rect">
              <a:avLst/>
            </a:prstGeom>
          </p:spPr>
        </p:pic>
        <p:sp>
          <p:nvSpPr>
            <p:cNvPr id="18" name="TextBox 17">
              <a:extLst>
                <a:ext uri="{FF2B5EF4-FFF2-40B4-BE49-F238E27FC236}">
                  <a16:creationId xmlns:a16="http://schemas.microsoft.com/office/drawing/2014/main" id="{3B10DD9A-527E-1649-8A7A-53396D2042D7}"/>
                </a:ext>
              </a:extLst>
            </p:cNvPr>
            <p:cNvSpPr txBox="1"/>
            <p:nvPr/>
          </p:nvSpPr>
          <p:spPr>
            <a:xfrm>
              <a:off x="8446670" y="3977846"/>
              <a:ext cx="2479713" cy="369332"/>
            </a:xfrm>
            <a:prstGeom prst="rect">
              <a:avLst/>
            </a:prstGeom>
            <a:noFill/>
          </p:spPr>
          <p:txBody>
            <a:bodyPr wrap="square">
              <a:spAutoFit/>
            </a:bodyPr>
            <a:lstStyle/>
            <a:p>
              <a:pPr marL="0" lvl="1" defTabSz="889000">
                <a:lnSpc>
                  <a:spcPct val="90000"/>
                </a:lnSpc>
                <a:spcBef>
                  <a:spcPct val="0"/>
                </a:spcBef>
                <a:spcAft>
                  <a:spcPct val="15000"/>
                </a:spcAft>
                <a:defRPr/>
              </a:pPr>
              <a:r>
                <a:rPr kumimoji="0" lang="en-US" b="1" i="0" u="none" strike="noStrike" kern="1200" cap="none" spc="0" normalizeH="0" baseline="0" noProof="0">
                  <a:ln>
                    <a:noFill/>
                  </a:ln>
                  <a:solidFill>
                    <a:srgbClr val="0A3C66"/>
                  </a:solidFill>
                  <a:effectLst/>
                  <a:uLnTx/>
                  <a:uFillTx/>
                  <a:latin typeface="Segoe UI"/>
                  <a:ea typeface="+mn-ea"/>
                  <a:cs typeface="Segoe UI"/>
                </a:rPr>
                <a:t>Guided Onboarding </a:t>
              </a:r>
              <a:r>
                <a:rPr lang="en-US" sz="2000" b="1">
                  <a:solidFill>
                    <a:srgbClr val="0A3C66"/>
                  </a:solidFill>
                  <a:latin typeface="Segoe UI"/>
                  <a:cs typeface="Segoe UI"/>
                </a:rPr>
                <a:t> </a:t>
              </a:r>
              <a:endParaRPr lang="en-US" sz="1800" i="0" u="none" strike="noStrike" kern="1200" cap="none" spc="0" normalizeH="0" baseline="0" noProof="0">
                <a:ln>
                  <a:noFill/>
                </a:ln>
                <a:solidFill>
                  <a:srgbClr val="0A3C66"/>
                </a:soli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grpSp>
      <p:grpSp>
        <p:nvGrpSpPr>
          <p:cNvPr id="25" name="Group 24">
            <a:extLst>
              <a:ext uri="{FF2B5EF4-FFF2-40B4-BE49-F238E27FC236}">
                <a16:creationId xmlns:a16="http://schemas.microsoft.com/office/drawing/2014/main" id="{6350C9BD-07FD-6DFC-9FC8-9701BCA0B72D}"/>
              </a:ext>
            </a:extLst>
          </p:cNvPr>
          <p:cNvGrpSpPr/>
          <p:nvPr/>
        </p:nvGrpSpPr>
        <p:grpSpPr>
          <a:xfrm>
            <a:off x="7632686" y="5144174"/>
            <a:ext cx="4383645" cy="1447367"/>
            <a:chOff x="7547622" y="5144174"/>
            <a:chExt cx="4383645" cy="1447367"/>
          </a:xfrm>
        </p:grpSpPr>
        <p:pic>
          <p:nvPicPr>
            <p:cNvPr id="23" name="Picture 22" descr="Text&#10;&#10;Description automatically generated">
              <a:extLst>
                <a:ext uri="{FF2B5EF4-FFF2-40B4-BE49-F238E27FC236}">
                  <a16:creationId xmlns:a16="http://schemas.microsoft.com/office/drawing/2014/main" id="{BC543673-A6E1-622E-59FB-0BF1C1262D1F}"/>
                </a:ext>
              </a:extLst>
            </p:cNvPr>
            <p:cNvPicPr>
              <a:picLocks noChangeAspect="1"/>
            </p:cNvPicPr>
            <p:nvPr/>
          </p:nvPicPr>
          <p:blipFill rotWithShape="1">
            <a:blip r:embed="rId3"/>
            <a:srcRect t="68542"/>
            <a:stretch/>
          </p:blipFill>
          <p:spPr>
            <a:xfrm>
              <a:off x="7547622" y="5144174"/>
              <a:ext cx="4383645" cy="1447367"/>
            </a:xfrm>
            <a:prstGeom prst="rect">
              <a:avLst/>
            </a:prstGeom>
          </p:spPr>
        </p:pic>
        <p:sp>
          <p:nvSpPr>
            <p:cNvPr id="20" name="TextBox 19">
              <a:extLst>
                <a:ext uri="{FF2B5EF4-FFF2-40B4-BE49-F238E27FC236}">
                  <a16:creationId xmlns:a16="http://schemas.microsoft.com/office/drawing/2014/main" id="{4E3C8828-A512-A116-9088-1EC0CAE28C99}"/>
                </a:ext>
              </a:extLst>
            </p:cNvPr>
            <p:cNvSpPr txBox="1"/>
            <p:nvPr/>
          </p:nvSpPr>
          <p:spPr>
            <a:xfrm>
              <a:off x="8446670" y="5440634"/>
              <a:ext cx="2107701" cy="878510"/>
            </a:xfrm>
            <a:prstGeom prst="rect">
              <a:avLst/>
            </a:prstGeom>
            <a:noFill/>
          </p:spPr>
          <p:txBody>
            <a:bodyPr wrap="square">
              <a:spAutoFit/>
            </a:bodyPr>
            <a:lstStyle/>
            <a:p>
              <a:pPr marL="0" lvl="1" algn="ctr" defTabSz="889000">
                <a:lnSpc>
                  <a:spcPct val="150000"/>
                </a:lnSpc>
                <a:spcBef>
                  <a:spcPct val="0"/>
                </a:spcBef>
                <a:spcAft>
                  <a:spcPct val="15000"/>
                </a:spcAft>
                <a:defRPr/>
              </a:pPr>
              <a:r>
                <a:rPr lang="en-US" b="1">
                  <a:solidFill>
                    <a:srgbClr val="0A3C66"/>
                  </a:solidFill>
                  <a:latin typeface="Segoe UI"/>
                  <a:cs typeface="Segoe UI"/>
                </a:rPr>
                <a:t>Onboarding</a:t>
              </a:r>
              <a:r>
                <a:rPr kumimoji="0" lang="en-US" b="1" i="0" u="none" strike="noStrike" kern="1200" cap="none" spc="0" normalizeH="0" baseline="0" noProof="0">
                  <a:ln>
                    <a:noFill/>
                  </a:ln>
                  <a:solidFill>
                    <a:srgbClr val="0A3C66"/>
                  </a:solidFill>
                  <a:effectLst/>
                  <a:uLnTx/>
                  <a:uFillTx/>
                  <a:latin typeface="Segoe UI"/>
                  <a:ea typeface="+mn-ea"/>
                  <a:cs typeface="Segoe UI"/>
                </a:rPr>
                <a:t> with </a:t>
              </a:r>
              <a:br>
                <a:rPr kumimoji="0" lang="en-US" b="1" i="0" u="none" strike="noStrike" kern="1200" cap="none" spc="0" normalizeH="0" baseline="0" noProof="0">
                  <a:ln>
                    <a:noFill/>
                  </a:ln>
                  <a:solidFill>
                    <a:srgbClr val="0A3C66"/>
                  </a:solidFill>
                  <a:effectLst/>
                  <a:uLnTx/>
                  <a:uFillTx/>
                  <a:latin typeface="Segoe UI"/>
                  <a:ea typeface="+mn-ea"/>
                  <a:cs typeface="Segoe UI"/>
                </a:rPr>
              </a:br>
              <a:r>
                <a:rPr kumimoji="0" lang="en-US" b="1" i="0" u="none" strike="noStrike" kern="1200" cap="none" spc="0" normalizeH="0" baseline="0" noProof="0">
                  <a:ln>
                    <a:noFill/>
                  </a:ln>
                  <a:solidFill>
                    <a:srgbClr val="0A3C66"/>
                  </a:solidFill>
                  <a:effectLst/>
                  <a:uLnTx/>
                  <a:uFillTx/>
                  <a:latin typeface="Segoe UI"/>
                  <a:ea typeface="+mn-ea"/>
                  <a:cs typeface="Segoe UI"/>
                </a:rPr>
                <a:t>Consulting Team</a:t>
              </a:r>
              <a:endParaRPr lang="en-US" b="1">
                <a:solidFill>
                  <a:srgbClr val="0A3C66"/>
                </a:solidFill>
                <a:ea typeface="+mn-ea"/>
              </a:endParaRPr>
            </a:p>
          </p:txBody>
        </p:sp>
      </p:grpSp>
      <p:grpSp>
        <p:nvGrpSpPr>
          <p:cNvPr id="14" name="Group 13">
            <a:extLst>
              <a:ext uri="{FF2B5EF4-FFF2-40B4-BE49-F238E27FC236}">
                <a16:creationId xmlns:a16="http://schemas.microsoft.com/office/drawing/2014/main" id="{DEAB3FB1-2472-43CA-E414-9E3B88A3F1F8}"/>
              </a:ext>
            </a:extLst>
          </p:cNvPr>
          <p:cNvGrpSpPr/>
          <p:nvPr/>
        </p:nvGrpSpPr>
        <p:grpSpPr>
          <a:xfrm>
            <a:off x="471890" y="2307359"/>
            <a:ext cx="3364571" cy="3530314"/>
            <a:chOff x="452119" y="2029419"/>
            <a:chExt cx="3364571" cy="3530314"/>
          </a:xfrm>
        </p:grpSpPr>
        <p:pic>
          <p:nvPicPr>
            <p:cNvPr id="7" name="Picture 6" descr="Icon&#10;&#10;Description automatically generated">
              <a:extLst>
                <a:ext uri="{FF2B5EF4-FFF2-40B4-BE49-F238E27FC236}">
                  <a16:creationId xmlns:a16="http://schemas.microsoft.com/office/drawing/2014/main" id="{849411ED-64E6-0FEB-9ACE-C1C802C1F2DC}"/>
                </a:ext>
              </a:extLst>
            </p:cNvPr>
            <p:cNvPicPr>
              <a:picLocks noChangeAspect="1"/>
            </p:cNvPicPr>
            <p:nvPr/>
          </p:nvPicPr>
          <p:blipFill>
            <a:blip r:embed="rId4"/>
            <a:stretch>
              <a:fillRect/>
            </a:stretch>
          </p:blipFill>
          <p:spPr>
            <a:xfrm>
              <a:off x="452119" y="2029419"/>
              <a:ext cx="3364571" cy="3530314"/>
            </a:xfrm>
            <a:prstGeom prst="rect">
              <a:avLst/>
            </a:prstGeom>
          </p:spPr>
        </p:pic>
        <p:sp>
          <p:nvSpPr>
            <p:cNvPr id="31" name="TextBox 30">
              <a:extLst>
                <a:ext uri="{FF2B5EF4-FFF2-40B4-BE49-F238E27FC236}">
                  <a16:creationId xmlns:a16="http://schemas.microsoft.com/office/drawing/2014/main" id="{345D4FD1-E516-9BAC-ABEE-D8B1F7432F15}"/>
                </a:ext>
              </a:extLst>
            </p:cNvPr>
            <p:cNvSpPr txBox="1"/>
            <p:nvPr/>
          </p:nvSpPr>
          <p:spPr>
            <a:xfrm>
              <a:off x="1516511" y="3332911"/>
              <a:ext cx="2067893" cy="461665"/>
            </a:xfrm>
            <a:prstGeom prst="rect">
              <a:avLst/>
            </a:prstGeom>
            <a:noFill/>
          </p:spPr>
          <p:txBody>
            <a:bodyPr wrap="square" rtlCol="0">
              <a:spAutoFit/>
            </a:bodyPr>
            <a:lstStyle/>
            <a:p>
              <a:r>
                <a:rPr lang="en-US" sz="2400" b="1" dirty="0">
                  <a:solidFill>
                    <a:srgbClr val="0A3C66"/>
                  </a:solidFill>
                  <a:latin typeface="Segoe UI" panose="020B0502040204020203" pitchFamily="34" charset="0"/>
                  <a:cs typeface="Segoe UI" panose="020B0502040204020203" pitchFamily="34" charset="0"/>
                </a:rPr>
                <a:t>SaaS License</a:t>
              </a:r>
            </a:p>
          </p:txBody>
        </p:sp>
      </p:grpSp>
      <p:grpSp>
        <p:nvGrpSpPr>
          <p:cNvPr id="8" name="Group 7">
            <a:extLst>
              <a:ext uri="{FF2B5EF4-FFF2-40B4-BE49-F238E27FC236}">
                <a16:creationId xmlns:a16="http://schemas.microsoft.com/office/drawing/2014/main" id="{C52F1FEB-63D4-F748-4992-19A601890A81}"/>
              </a:ext>
            </a:extLst>
          </p:cNvPr>
          <p:cNvGrpSpPr/>
          <p:nvPr/>
        </p:nvGrpSpPr>
        <p:grpSpPr>
          <a:xfrm>
            <a:off x="3845197" y="2341263"/>
            <a:ext cx="3373307" cy="3530314"/>
            <a:chOff x="3825426" y="2063323"/>
            <a:chExt cx="3373307" cy="3530314"/>
          </a:xfrm>
        </p:grpSpPr>
        <p:pic>
          <p:nvPicPr>
            <p:cNvPr id="17" name="Picture 16" descr="Icon&#10;&#10;Description automatically generated">
              <a:extLst>
                <a:ext uri="{FF2B5EF4-FFF2-40B4-BE49-F238E27FC236}">
                  <a16:creationId xmlns:a16="http://schemas.microsoft.com/office/drawing/2014/main" id="{8BBC2118-3443-3B18-A5A9-AF5D73EFEFB7}"/>
                </a:ext>
              </a:extLst>
            </p:cNvPr>
            <p:cNvPicPr>
              <a:picLocks noChangeAspect="1"/>
            </p:cNvPicPr>
            <p:nvPr/>
          </p:nvPicPr>
          <p:blipFill>
            <a:blip r:embed="rId4"/>
            <a:stretch>
              <a:fillRect/>
            </a:stretch>
          </p:blipFill>
          <p:spPr>
            <a:xfrm>
              <a:off x="3825426" y="2063323"/>
              <a:ext cx="3364571" cy="3530314"/>
            </a:xfrm>
            <a:prstGeom prst="rect">
              <a:avLst/>
            </a:prstGeom>
          </p:spPr>
        </p:pic>
        <p:sp>
          <p:nvSpPr>
            <p:cNvPr id="32" name="TextBox 31">
              <a:extLst>
                <a:ext uri="{FF2B5EF4-FFF2-40B4-BE49-F238E27FC236}">
                  <a16:creationId xmlns:a16="http://schemas.microsoft.com/office/drawing/2014/main" id="{74079FE6-8810-C710-D06D-59A370D217E8}"/>
                </a:ext>
              </a:extLst>
            </p:cNvPr>
            <p:cNvSpPr txBox="1"/>
            <p:nvPr/>
          </p:nvSpPr>
          <p:spPr>
            <a:xfrm>
              <a:off x="4589289" y="3209800"/>
              <a:ext cx="2609444" cy="707886"/>
            </a:xfrm>
            <a:prstGeom prst="rect">
              <a:avLst/>
            </a:prstGeom>
            <a:noFill/>
          </p:spPr>
          <p:txBody>
            <a:bodyPr wrap="square" rtlCol="0">
              <a:spAutoFit/>
            </a:bodyPr>
            <a:lstStyle/>
            <a:p>
              <a:pPr algn="ctr"/>
              <a:r>
                <a:rPr lang="en-US" sz="2000" b="1">
                  <a:solidFill>
                    <a:srgbClr val="0A3C66"/>
                  </a:solidFill>
                  <a:latin typeface="Segoe UI" panose="020B0502040204020203" pitchFamily="34" charset="0"/>
                  <a:cs typeface="Segoe UI" panose="020B0502040204020203" pitchFamily="34" charset="0"/>
                </a:rPr>
                <a:t>SaaS Project</a:t>
              </a:r>
              <a:br>
                <a:rPr lang="en-US" sz="2000" b="1">
                  <a:solidFill>
                    <a:srgbClr val="0A3C66"/>
                  </a:solidFill>
                  <a:latin typeface="Segoe UI" panose="020B0502040204020203" pitchFamily="34" charset="0"/>
                  <a:cs typeface="Segoe UI" panose="020B0502040204020203" pitchFamily="34" charset="0"/>
                </a:rPr>
              </a:br>
              <a:r>
                <a:rPr lang="en-US" sz="2000" b="1">
                  <a:solidFill>
                    <a:srgbClr val="0A3C66"/>
                  </a:solidFill>
                  <a:latin typeface="Segoe UI" panose="020B0502040204020203" pitchFamily="34" charset="0"/>
                  <a:cs typeface="Segoe UI" panose="020B0502040204020203" pitchFamily="34" charset="0"/>
                </a:rPr>
                <a:t>Evaluation Meeting</a:t>
              </a:r>
            </a:p>
          </p:txBody>
        </p:sp>
      </p:grpSp>
      <p:grpSp>
        <p:nvGrpSpPr>
          <p:cNvPr id="19" name="Group 18">
            <a:extLst>
              <a:ext uri="{FF2B5EF4-FFF2-40B4-BE49-F238E27FC236}">
                <a16:creationId xmlns:a16="http://schemas.microsoft.com/office/drawing/2014/main" id="{0E449860-5A68-71D5-3498-C8B1A9DA9ADF}"/>
              </a:ext>
            </a:extLst>
          </p:cNvPr>
          <p:cNvGrpSpPr/>
          <p:nvPr/>
        </p:nvGrpSpPr>
        <p:grpSpPr>
          <a:xfrm>
            <a:off x="437048" y="1257369"/>
            <a:ext cx="6586039" cy="461665"/>
            <a:chOff x="979568" y="1371132"/>
            <a:chExt cx="6586039" cy="461665"/>
          </a:xfrm>
        </p:grpSpPr>
        <p:sp>
          <p:nvSpPr>
            <p:cNvPr id="26" name="Rectangle: Rounded Corners 25">
              <a:extLst>
                <a:ext uri="{FF2B5EF4-FFF2-40B4-BE49-F238E27FC236}">
                  <a16:creationId xmlns:a16="http://schemas.microsoft.com/office/drawing/2014/main" id="{B228E4A3-1F2C-FD93-939F-9FF30FA617B5}"/>
                </a:ext>
              </a:extLst>
            </p:cNvPr>
            <p:cNvSpPr/>
            <p:nvPr/>
          </p:nvSpPr>
          <p:spPr>
            <a:xfrm>
              <a:off x="979568" y="1371132"/>
              <a:ext cx="6548283" cy="461665"/>
            </a:xfrm>
            <a:prstGeom prst="roundRect">
              <a:avLst/>
            </a:prstGeom>
            <a:gradFill flip="none" rotWithShape="1">
              <a:gsLst>
                <a:gs pos="0">
                  <a:srgbClr val="3A7889"/>
                </a:gs>
                <a:gs pos="100000">
                  <a:srgbClr val="24406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36D0E53-9A12-1E6A-87C3-B66DA47F30D0}"/>
                </a:ext>
              </a:extLst>
            </p:cNvPr>
            <p:cNvSpPr txBox="1"/>
            <p:nvPr/>
          </p:nvSpPr>
          <p:spPr>
            <a:xfrm>
              <a:off x="1017325" y="1371132"/>
              <a:ext cx="6548282" cy="461665"/>
            </a:xfrm>
            <a:prstGeom prst="rect">
              <a:avLst/>
            </a:prstGeom>
            <a:noFill/>
            <a:ln>
              <a:noFill/>
            </a:ln>
          </p:spPr>
          <p:txBody>
            <a:bodyPr wrap="square" lIns="91440" tIns="45720" rIns="91440" bIns="45720" anchor="t">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Segoe UI"/>
                  <a:cs typeface="Segoe UI"/>
                </a:rPr>
                <a:t>Phase 2 – Cloud Acceleration Program </a:t>
              </a:r>
              <a:r>
                <a:rPr kumimoji="0" lang="en-US" sz="2400" b="1" i="0" u="none" strike="noStrike" kern="1200" cap="none" spc="0" normalizeH="0" baseline="0" noProof="0" dirty="0">
                  <a:ln>
                    <a:noFill/>
                  </a:ln>
                  <a:solidFill>
                    <a:schemeClr val="accent4">
                      <a:lumMod val="60000"/>
                      <a:lumOff val="40000"/>
                    </a:schemeClr>
                  </a:solidFill>
                  <a:effectLst/>
                  <a:uLnTx/>
                  <a:uFillTx/>
                  <a:latin typeface="Segoe UI"/>
                  <a:cs typeface="Segoe UI"/>
                </a:rPr>
                <a:t>(CAP)</a:t>
              </a:r>
              <a:endParaRPr lang="en-US" sz="2400" b="1" i="0" u="none" strike="noStrike" kern="1200" cap="none" spc="0" normalizeH="0" baseline="0" noProof="0" dirty="0">
                <a:ln>
                  <a:noFill/>
                </a:ln>
                <a:solidFill>
                  <a:schemeClr val="accent4">
                    <a:lumMod val="60000"/>
                    <a:lumOff val="40000"/>
                  </a:schemeClr>
                </a:solidFill>
                <a:effectLst/>
                <a:uLnTx/>
                <a:uFillTx/>
                <a:latin typeface="Segoe UI"/>
                <a:cs typeface="Segoe UI"/>
              </a:endParaRPr>
            </a:p>
          </p:txBody>
        </p:sp>
      </p:grpSp>
    </p:spTree>
    <p:extLst>
      <p:ext uri="{BB962C8B-B14F-4D97-AF65-F5344CB8AC3E}">
        <p14:creationId xmlns:p14="http://schemas.microsoft.com/office/powerpoint/2010/main" val="219584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77F9-DD64-7562-4F10-76BC852D0CBB}"/>
              </a:ext>
            </a:extLst>
          </p:cNvPr>
          <p:cNvSpPr>
            <a:spLocks noGrp="1"/>
          </p:cNvSpPr>
          <p:nvPr>
            <p:ph type="title"/>
          </p:nvPr>
        </p:nvSpPr>
        <p:spPr/>
        <p:txBody>
          <a:bodyPr>
            <a:normAutofit fontScale="90000"/>
          </a:bodyPr>
          <a:lstStyle/>
          <a:p>
            <a:r>
              <a:rPr lang="en-US">
                <a:latin typeface="Segoe UI"/>
                <a:cs typeface="Segoe UI"/>
              </a:rPr>
              <a:t>Book a session with the Onboarding team</a:t>
            </a:r>
            <a:br>
              <a:rPr lang="en-US"/>
            </a:br>
            <a:endParaRPr lang="en-DE"/>
          </a:p>
        </p:txBody>
      </p:sp>
      <p:sp>
        <p:nvSpPr>
          <p:cNvPr id="4" name="Text Placeholder 3">
            <a:extLst>
              <a:ext uri="{FF2B5EF4-FFF2-40B4-BE49-F238E27FC236}">
                <a16:creationId xmlns:a16="http://schemas.microsoft.com/office/drawing/2014/main" id="{F23785B1-1E30-4766-ABC9-41F05F5CEAB3}"/>
              </a:ext>
            </a:extLst>
          </p:cNvPr>
          <p:cNvSpPr>
            <a:spLocks noGrp="1"/>
          </p:cNvSpPr>
          <p:nvPr>
            <p:ph type="body" sz="quarter" idx="4294967295"/>
          </p:nvPr>
        </p:nvSpPr>
        <p:spPr>
          <a:xfrm>
            <a:off x="1366385" y="2119570"/>
            <a:ext cx="7805607" cy="5064125"/>
          </a:xfrm>
          <a:prstGeom prst="rect">
            <a:avLst/>
          </a:prstGeom>
        </p:spPr>
        <p:txBody>
          <a:bodyPr/>
          <a:lstStyle/>
          <a:p>
            <a:pPr marL="457200" lvl="1" indent="0">
              <a:buNone/>
            </a:pPr>
            <a:endParaRPr lang="en-US" dirty="0">
              <a:solidFill>
                <a:schemeClr val="bg1"/>
              </a:solidFill>
              <a:latin typeface="+mj-lt"/>
              <a:cs typeface="Segoe UI" panose="020B0502040204020203" pitchFamily="34" charset="0"/>
            </a:endParaRPr>
          </a:p>
          <a:p>
            <a:pPr marL="457200" lvl="1" indent="0">
              <a:buNone/>
            </a:pPr>
            <a:r>
              <a:rPr lang="en-US" b="0" i="0" dirty="0">
                <a:effectLst/>
                <a:latin typeface="+mj-lt"/>
                <a:hlinkClick r:id="rId3"/>
              </a:rPr>
              <a:t>https://calendly.com/lsconboarding/30minsession</a:t>
            </a:r>
            <a:endParaRPr lang="en-US" dirty="0">
              <a:solidFill>
                <a:schemeClr val="bg1"/>
              </a:solidFill>
              <a:latin typeface="+mj-lt"/>
              <a:cs typeface="Segoe UI" panose="020B0502040204020203" pitchFamily="34" charset="0"/>
            </a:endParaRPr>
          </a:p>
        </p:txBody>
      </p:sp>
    </p:spTree>
    <p:extLst>
      <p:ext uri="{BB962C8B-B14F-4D97-AF65-F5344CB8AC3E}">
        <p14:creationId xmlns:p14="http://schemas.microsoft.com/office/powerpoint/2010/main" val="91639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A37D11-7041-894A-B93D-AEB8C8F0FBB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914" y="836455"/>
            <a:ext cx="4800948" cy="5346924"/>
          </a:xfrm>
          <a:prstGeom prst="rect">
            <a:avLst/>
          </a:prstGeom>
        </p:spPr>
      </p:pic>
      <p:sp>
        <p:nvSpPr>
          <p:cNvPr id="8" name="Text Placeholder 1">
            <a:extLst>
              <a:ext uri="{FF2B5EF4-FFF2-40B4-BE49-F238E27FC236}">
                <a16:creationId xmlns:a16="http://schemas.microsoft.com/office/drawing/2014/main" id="{785CC99A-05DF-BA43-8BF9-463DC3ADB5DD}"/>
              </a:ext>
            </a:extLst>
          </p:cNvPr>
          <p:cNvSpPr txBox="1">
            <a:spLocks/>
          </p:cNvSpPr>
          <p:nvPr/>
        </p:nvSpPr>
        <p:spPr>
          <a:xfrm>
            <a:off x="618584" y="2951402"/>
            <a:ext cx="6097902" cy="9551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6600" dirty="0">
                <a:solidFill>
                  <a:srgbClr val="F6C36F"/>
                </a:solidFill>
              </a:rPr>
              <a:t>Questions?</a:t>
            </a:r>
            <a:endParaRPr lang="en-IS" sz="6600" dirty="0">
              <a:solidFill>
                <a:srgbClr val="F6C36F"/>
              </a:solidFill>
            </a:endParaRPr>
          </a:p>
        </p:txBody>
      </p:sp>
    </p:spTree>
    <p:extLst>
      <p:ext uri="{BB962C8B-B14F-4D97-AF65-F5344CB8AC3E}">
        <p14:creationId xmlns:p14="http://schemas.microsoft.com/office/powerpoint/2010/main" val="3175883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D063D3-9154-3EE8-CA98-9A4DC143707F}"/>
              </a:ext>
            </a:extLst>
          </p:cNvPr>
          <p:cNvSpPr>
            <a:spLocks noGrp="1"/>
          </p:cNvSpPr>
          <p:nvPr>
            <p:ph type="body" sz="quarter" idx="10"/>
          </p:nvPr>
        </p:nvSpPr>
        <p:spPr/>
        <p:txBody>
          <a:bodyPr/>
          <a:lstStyle/>
          <a:p>
            <a:r>
              <a:rPr lang="en-IS" dirty="0"/>
              <a:t>Thank you</a:t>
            </a:r>
          </a:p>
        </p:txBody>
      </p:sp>
    </p:spTree>
    <p:extLst>
      <p:ext uri="{BB962C8B-B14F-4D97-AF65-F5344CB8AC3E}">
        <p14:creationId xmlns:p14="http://schemas.microsoft.com/office/powerpoint/2010/main" val="796283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3FFB81-E83F-EA4A-A1E4-5915695DC1B5}"/>
              </a:ext>
            </a:extLst>
          </p:cNvPr>
          <p:cNvSpPr txBox="1"/>
          <p:nvPr/>
        </p:nvSpPr>
        <p:spPr>
          <a:xfrm>
            <a:off x="5257470" y="3459707"/>
            <a:ext cx="1677062" cy="1446550"/>
          </a:xfrm>
          <a:prstGeom prst="rect">
            <a:avLst/>
          </a:prstGeom>
          <a:noFill/>
          <a:effectLst>
            <a:outerShdw blurRad="152400" dist="50800" dir="5400000" algn="ctr" rotWithShape="0">
              <a:srgbClr val="000000">
                <a:alpha val="40000"/>
              </a:srgbClr>
            </a:outerShdw>
          </a:effectLst>
        </p:spPr>
        <p:txBody>
          <a:bodyPr wrap="none" rtlCol="0">
            <a:spAutoFit/>
          </a:bodyPr>
          <a:lstStyle/>
          <a:p>
            <a:pPr algn="ctr"/>
            <a:r>
              <a:rPr lang="en-IS" sz="8800" b="1" dirty="0">
                <a:solidFill>
                  <a:schemeClr val="bg1"/>
                </a:solidFill>
                <a:latin typeface="Segoe UI" panose="020B0502040204020203" pitchFamily="34" charset="0"/>
                <a:cs typeface="Segoe UI" panose="020B0502040204020203" pitchFamily="34" charset="0"/>
              </a:rPr>
              <a:t>Go</a:t>
            </a:r>
          </a:p>
        </p:txBody>
      </p:sp>
      <p:pic>
        <p:nvPicPr>
          <p:cNvPr id="6" name="Picture 5">
            <a:extLst>
              <a:ext uri="{FF2B5EF4-FFF2-40B4-BE49-F238E27FC236}">
                <a16:creationId xmlns:a16="http://schemas.microsoft.com/office/drawing/2014/main" id="{8ECC9B4C-FA9D-487F-97F3-B40DEF8E00CF}"/>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4579B40-52BF-450A-81D7-AFFD7B599CF3}"/>
              </a:ext>
            </a:extLst>
          </p:cNvPr>
          <p:cNvSpPr/>
          <p:nvPr/>
        </p:nvSpPr>
        <p:spPr>
          <a:xfrm rot="21081247">
            <a:off x="1036928" y="2936627"/>
            <a:ext cx="9865393" cy="923330"/>
          </a:xfrm>
          <a:prstGeom prst="rect">
            <a:avLst/>
          </a:prstGeom>
          <a:solidFill>
            <a:schemeClr val="bg1">
              <a:lumMod val="95000"/>
            </a:schemeClr>
          </a:solidFill>
        </p:spPr>
        <p:txBody>
          <a:bodyPr wrap="none">
            <a:spAutoFit/>
          </a:bodyPr>
          <a:lstStyle/>
          <a:p>
            <a:r>
              <a:rPr lang="is-IS" sz="5400" b="1" dirty="0">
                <a:solidFill>
                  <a:srgbClr val="C00000"/>
                </a:solidFill>
              </a:rPr>
              <a:t>But don‘t just jump on board!</a:t>
            </a:r>
            <a:endParaRPr lang="en-US" sz="5400" b="1" dirty="0">
              <a:solidFill>
                <a:srgbClr val="C00000"/>
              </a:solidFill>
            </a:endParaRPr>
          </a:p>
        </p:txBody>
      </p:sp>
    </p:spTree>
    <p:extLst>
      <p:ext uri="{BB962C8B-B14F-4D97-AF65-F5344CB8AC3E}">
        <p14:creationId xmlns:p14="http://schemas.microsoft.com/office/powerpoint/2010/main" val="2447657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FFFC-C0C9-2794-089A-C827A8BB0323}"/>
              </a:ext>
            </a:extLst>
          </p:cNvPr>
          <p:cNvSpPr>
            <a:spLocks noGrp="1"/>
          </p:cNvSpPr>
          <p:nvPr>
            <p:ph type="title"/>
          </p:nvPr>
        </p:nvSpPr>
        <p:spPr>
          <a:xfrm>
            <a:off x="340291" y="318335"/>
            <a:ext cx="9444644" cy="588637"/>
          </a:xfrm>
        </p:spPr>
        <p:txBody>
          <a:bodyPr>
            <a:noAutofit/>
          </a:bodyPr>
          <a:lstStyle/>
          <a:p>
            <a:r>
              <a:rPr lang="en-US" dirty="0"/>
              <a:t>Educate yourself</a:t>
            </a:r>
            <a:endParaRPr lang="en-DE" dirty="0"/>
          </a:p>
        </p:txBody>
      </p:sp>
      <p:sp>
        <p:nvSpPr>
          <p:cNvPr id="7" name="Text Placeholder 6">
            <a:extLst>
              <a:ext uri="{FF2B5EF4-FFF2-40B4-BE49-F238E27FC236}">
                <a16:creationId xmlns:a16="http://schemas.microsoft.com/office/drawing/2014/main" id="{FA57B23C-BBC1-4D0D-923C-B2035EEFA125}"/>
              </a:ext>
            </a:extLst>
          </p:cNvPr>
          <p:cNvSpPr>
            <a:spLocks noGrp="1"/>
          </p:cNvSpPr>
          <p:nvPr>
            <p:ph type="body" sz="quarter" idx="10"/>
          </p:nvPr>
        </p:nvSpPr>
        <p:spPr/>
        <p:txBody>
          <a:bodyPr/>
          <a:lstStyle/>
          <a:p>
            <a:r>
              <a:rPr lang="en-US" dirty="0">
                <a:solidFill>
                  <a:srgbClr val="FDD89E"/>
                </a:solidFill>
              </a:rPr>
              <a:t>Educate yourself</a:t>
            </a:r>
          </a:p>
        </p:txBody>
      </p:sp>
      <p:pic>
        <p:nvPicPr>
          <p:cNvPr id="10" name="Picture Placeholder 9">
            <a:hlinkClick r:id="rId3" action="ppaction://hlinkfile"/>
            <a:extLst>
              <a:ext uri="{FF2B5EF4-FFF2-40B4-BE49-F238E27FC236}">
                <a16:creationId xmlns:a16="http://schemas.microsoft.com/office/drawing/2014/main" id="{E4B02ADB-63B6-45BC-B63C-619EEA65F017}"/>
              </a:ext>
            </a:extLst>
          </p:cNvPr>
          <p:cNvPicPr>
            <a:picLocks noGrp="1" noChangeAspect="1"/>
          </p:cNvPicPr>
          <p:nvPr>
            <p:ph type="pic" sz="quarter" idx="4294967295"/>
          </p:nvPr>
        </p:nvPicPr>
        <p:blipFill>
          <a:blip r:embed="rId4"/>
          <a:srcRect t="6417" b="6417"/>
          <a:stretch>
            <a:fillRect/>
          </a:stretch>
        </p:blipFill>
        <p:spPr>
          <a:xfrm>
            <a:off x="0" y="1254125"/>
            <a:ext cx="5281613" cy="4603750"/>
          </a:xfrm>
          <a:prstGeom prst="rect">
            <a:avLst/>
          </a:prstGeom>
        </p:spPr>
      </p:pic>
      <p:sp>
        <p:nvSpPr>
          <p:cNvPr id="8" name="Text Placeholder 7">
            <a:extLst>
              <a:ext uri="{FF2B5EF4-FFF2-40B4-BE49-F238E27FC236}">
                <a16:creationId xmlns:a16="http://schemas.microsoft.com/office/drawing/2014/main" id="{56F77B5A-B390-47C6-A982-2F7AC9B218EC}"/>
              </a:ext>
            </a:extLst>
          </p:cNvPr>
          <p:cNvSpPr>
            <a:spLocks noGrp="1"/>
          </p:cNvSpPr>
          <p:nvPr>
            <p:ph type="body" sz="quarter" idx="4294967295"/>
          </p:nvPr>
        </p:nvSpPr>
        <p:spPr>
          <a:xfrm>
            <a:off x="6096000" y="488601"/>
            <a:ext cx="5894387" cy="5064125"/>
          </a:xfrm>
          <a:prstGeom prst="rect">
            <a:avLst/>
          </a:prstGeom>
        </p:spPr>
        <p:txBody>
          <a:bodyPr/>
          <a:lstStyle/>
          <a:p>
            <a:endParaRPr lang="en-US" dirty="0">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Implementing LS Central SaaS is a process that should be approached with strategy</a:t>
            </a:r>
            <a:br>
              <a:rPr lang="en-US" sz="2000" dirty="0">
                <a:solidFill>
                  <a:schemeClr val="bg1"/>
                </a:solidFill>
                <a:latin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cs typeface="Segoe UI" panose="020B0502040204020203" pitchFamily="34" charset="0"/>
            </a:endParaRPr>
          </a:p>
          <a:p>
            <a:pPr marL="0" indent="0">
              <a:buNone/>
            </a:pPr>
            <a:r>
              <a:rPr lang="en-US" sz="2000" dirty="0">
                <a:solidFill>
                  <a:schemeClr val="bg1"/>
                </a:solidFill>
                <a:latin typeface="Segoe UI" panose="020B0502040204020203" pitchFamily="34" charset="0"/>
                <a:cs typeface="Segoe UI" panose="020B0502040204020203" pitchFamily="34" charset="0"/>
              </a:rPr>
              <a:t>Educate yourself on the differences between LS Central SaaS and on-premise and determine the principal activities of your future LS Central SaaS operations</a:t>
            </a:r>
            <a:br>
              <a:rPr lang="en-US" sz="2000" dirty="0">
                <a:solidFill>
                  <a:schemeClr val="bg1"/>
                </a:solidFill>
                <a:latin typeface="Segoe UI" panose="020B0502040204020203" pitchFamily="34" charset="0"/>
                <a:cs typeface="Segoe UI" panose="020B0502040204020203" pitchFamily="34" charset="0"/>
              </a:rPr>
            </a:br>
            <a:endParaRPr lang="en-US" sz="2000" dirty="0">
              <a:solidFill>
                <a:schemeClr val="bg1"/>
              </a:solidFill>
              <a:latin typeface="Segoe UI" panose="020B0502040204020203" pitchFamily="34" charset="0"/>
              <a:cs typeface="Segoe UI" panose="020B0502040204020203" pitchFamily="34" charset="0"/>
            </a:endParaRPr>
          </a:p>
          <a:p>
            <a:pPr marL="0" indent="0">
              <a:lnSpc>
                <a:spcPct val="150000"/>
              </a:lnSpc>
              <a:buNone/>
            </a:pPr>
            <a:r>
              <a:rPr lang="en-US" sz="1800" u="sng" dirty="0">
                <a:solidFill>
                  <a:srgbClr val="0070C0"/>
                </a:solidFill>
                <a:effectLst/>
                <a:latin typeface="Segoe UI" panose="020B0502040204020203" pitchFamily="34" charset="0"/>
                <a:ea typeface="Calibri" panose="020F0502020204030204" pitchFamily="34" charset="0"/>
                <a:cs typeface="Segoe UI" panose="020B0502040204020203" pitchFamily="34" charset="0"/>
                <a:hlinkClick r:id="rId5">
                  <a:extLst>
                    <a:ext uri="{A12FA001-AC4F-418D-AE19-62706E023703}">
                      <ahyp:hlinkClr xmlns:ahyp="http://schemas.microsoft.com/office/drawing/2018/hyperlinkcolor" val="tx"/>
                    </a:ext>
                  </a:extLst>
                </a:hlinkClick>
              </a:rPr>
              <a:t>This is LS Central SaaS</a:t>
            </a:r>
            <a:br>
              <a:rPr lang="en-DE" sz="1800" dirty="0">
                <a:solidFill>
                  <a:srgbClr val="0070C0"/>
                </a:solidFill>
                <a:effectLst/>
                <a:latin typeface="Segoe UI" panose="020B0502040204020203" pitchFamily="34" charset="0"/>
                <a:ea typeface="Calibri" panose="020F0502020204030204" pitchFamily="34" charset="0"/>
                <a:cs typeface="Segoe UI" panose="020B0502040204020203" pitchFamily="34" charset="0"/>
              </a:rPr>
            </a:br>
            <a:r>
              <a:rPr lang="en-US" sz="1800" u="sng" dirty="0">
                <a:solidFill>
                  <a:srgbClr val="0070C0"/>
                </a:solidFill>
                <a:effectLst/>
                <a:latin typeface="Segoe UI" panose="020B0502040204020203" pitchFamily="34" charset="0"/>
                <a:ea typeface="Calibri" panose="020F0502020204030204" pitchFamily="34" charset="0"/>
                <a:cs typeface="Segoe UI" panose="020B0502040204020203" pitchFamily="34" charset="0"/>
                <a:hlinkClick r:id="rId6">
                  <a:extLst>
                    <a:ext uri="{A12FA001-AC4F-418D-AE19-62706E023703}">
                      <ahyp:hlinkClr xmlns:ahyp="http://schemas.microsoft.com/office/drawing/2018/hyperlinkcolor" val="tx"/>
                    </a:ext>
                  </a:extLst>
                </a:hlinkClick>
              </a:rPr>
              <a:t>LS Central Implementation Guide</a:t>
            </a:r>
            <a:br>
              <a:rPr lang="en-US" sz="1800" dirty="0">
                <a:solidFill>
                  <a:srgbClr val="0070C0"/>
                </a:solidFill>
                <a:effectLst/>
                <a:latin typeface="Segoe UI" panose="020B0502040204020203" pitchFamily="34" charset="0"/>
                <a:ea typeface="Calibri" panose="020F0502020204030204" pitchFamily="34" charset="0"/>
                <a:cs typeface="Segoe UI" panose="020B0502040204020203" pitchFamily="34" charset="0"/>
              </a:rPr>
            </a:br>
            <a:r>
              <a:rPr lang="en-US" sz="1800" u="sng" dirty="0">
                <a:solidFill>
                  <a:srgbClr val="0070C0"/>
                </a:solidFill>
                <a:effectLst/>
                <a:latin typeface="Segoe UI" panose="020B0502040204020203" pitchFamily="34" charset="0"/>
                <a:ea typeface="Calibri" panose="020F0502020204030204" pitchFamily="34" charset="0"/>
                <a:cs typeface="Segoe UI" panose="020B0502040204020203" pitchFamily="34" charset="0"/>
                <a:hlinkClick r:id="rId7">
                  <a:extLst>
                    <a:ext uri="{A12FA001-AC4F-418D-AE19-62706E023703}">
                      <ahyp:hlinkClr xmlns:ahyp="http://schemas.microsoft.com/office/drawing/2018/hyperlinkcolor" val="tx"/>
                    </a:ext>
                  </a:extLst>
                </a:hlinkClick>
              </a:rPr>
              <a:t>Onboarding Buddy and CAP</a:t>
            </a:r>
            <a:endParaRPr lang="en-DE" sz="1800" dirty="0">
              <a:solidFill>
                <a:srgbClr val="0070C0"/>
              </a:solidFill>
              <a:effectLst/>
              <a:latin typeface="Segoe UI" panose="020B0502040204020203" pitchFamily="34" charset="0"/>
              <a:ea typeface="Calibri" panose="020F0502020204030204"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7BE5736A-EDE3-47FE-9C99-84361168EF83}"/>
              </a:ext>
            </a:extLst>
          </p:cNvPr>
          <p:cNvSpPr/>
          <p:nvPr/>
        </p:nvSpPr>
        <p:spPr>
          <a:xfrm>
            <a:off x="160655" y="5964183"/>
            <a:ext cx="5589564" cy="627358"/>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latin typeface="Segoe UI" panose="020B0502040204020203" pitchFamily="34" charset="0"/>
                <a:cs typeface="Segoe UI" panose="020B0502040204020203" pitchFamily="34" charset="0"/>
              </a:rPr>
              <a:t>LS Academy </a:t>
            </a:r>
          </a:p>
          <a:p>
            <a:pPr algn="ctr"/>
            <a:r>
              <a:rPr lang="en-US" sz="1400" dirty="0">
                <a:latin typeface="Segoe UI" panose="020B0502040204020203" pitchFamily="34" charset="0"/>
                <a:cs typeface="Segoe UI" panose="020B0502040204020203" pitchFamily="34" charset="0"/>
                <a:hlinkClick r:id="rId8"/>
              </a:rPr>
              <a:t>CF-900 is now available On-demand</a:t>
            </a:r>
            <a:endParaRPr lang="en-US" sz="1400" dirty="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F439FE34-AFB2-4FB2-A47F-AC752A629C04}"/>
              </a:ext>
            </a:extLst>
          </p:cNvPr>
          <p:cNvPicPr>
            <a:picLocks noChangeAspect="1"/>
          </p:cNvPicPr>
          <p:nvPr/>
        </p:nvPicPr>
        <p:blipFill>
          <a:blip r:embed="rId9"/>
          <a:stretch>
            <a:fillRect/>
          </a:stretch>
        </p:blipFill>
        <p:spPr>
          <a:xfrm>
            <a:off x="35781" y="5858412"/>
            <a:ext cx="386934" cy="386934"/>
          </a:xfrm>
          <a:prstGeom prst="rect">
            <a:avLst/>
          </a:prstGeom>
        </p:spPr>
      </p:pic>
    </p:spTree>
    <p:extLst>
      <p:ext uri="{BB962C8B-B14F-4D97-AF65-F5344CB8AC3E}">
        <p14:creationId xmlns:p14="http://schemas.microsoft.com/office/powerpoint/2010/main" val="3080289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C2D2-979A-E034-CB34-A70A50DF5605}"/>
              </a:ext>
            </a:extLst>
          </p:cNvPr>
          <p:cNvSpPr>
            <a:spLocks noGrp="1"/>
          </p:cNvSpPr>
          <p:nvPr>
            <p:ph type="title"/>
          </p:nvPr>
        </p:nvSpPr>
        <p:spPr/>
        <p:txBody>
          <a:bodyPr>
            <a:normAutofit fontScale="90000"/>
          </a:bodyPr>
          <a:lstStyle/>
          <a:p>
            <a:r>
              <a:rPr lang="en-US" dirty="0"/>
              <a:t>Understand the support process</a:t>
            </a:r>
            <a:br>
              <a:rPr lang="en-US" dirty="0"/>
            </a:br>
            <a:endParaRPr lang="en-DE" dirty="0"/>
          </a:p>
        </p:txBody>
      </p:sp>
      <p:pic>
        <p:nvPicPr>
          <p:cNvPr id="8" name="Picture Placeholder 7">
            <a:hlinkClick r:id="rId3" action="ppaction://hlinkfile"/>
            <a:extLst>
              <a:ext uri="{FF2B5EF4-FFF2-40B4-BE49-F238E27FC236}">
                <a16:creationId xmlns:a16="http://schemas.microsoft.com/office/drawing/2014/main" id="{43F5CF7D-EDDA-46AD-9752-50AC8FEAC236}"/>
              </a:ext>
            </a:extLst>
          </p:cNvPr>
          <p:cNvPicPr>
            <a:picLocks noGrp="1" noChangeAspect="1"/>
          </p:cNvPicPr>
          <p:nvPr>
            <p:ph type="pic" sz="quarter" idx="4294967295"/>
          </p:nvPr>
        </p:nvPicPr>
        <p:blipFill>
          <a:blip r:embed="rId4"/>
          <a:srcRect t="6417" b="6417"/>
          <a:stretch>
            <a:fillRect/>
          </a:stretch>
        </p:blipFill>
        <p:spPr>
          <a:xfrm>
            <a:off x="0" y="1114425"/>
            <a:ext cx="2959100" cy="2579688"/>
          </a:xfrm>
          <a:prstGeom prst="rect">
            <a:avLst/>
          </a:prstGeom>
        </p:spPr>
      </p:pic>
      <p:sp>
        <p:nvSpPr>
          <p:cNvPr id="6" name="Text Placeholder 5">
            <a:extLst>
              <a:ext uri="{FF2B5EF4-FFF2-40B4-BE49-F238E27FC236}">
                <a16:creationId xmlns:a16="http://schemas.microsoft.com/office/drawing/2014/main" id="{3147EC3B-987F-4548-9CA1-F45477EBD3D9}"/>
              </a:ext>
            </a:extLst>
          </p:cNvPr>
          <p:cNvSpPr>
            <a:spLocks noGrp="1"/>
          </p:cNvSpPr>
          <p:nvPr>
            <p:ph type="body" sz="quarter" idx="4294967295"/>
          </p:nvPr>
        </p:nvSpPr>
        <p:spPr>
          <a:xfrm>
            <a:off x="5884863" y="1617663"/>
            <a:ext cx="6307137" cy="4506912"/>
          </a:xfrm>
          <a:prstGeom prst="rect">
            <a:avLst/>
          </a:prstGeom>
        </p:spPr>
        <p:txBody>
          <a:bodyPr/>
          <a:lstStyle/>
          <a:p>
            <a:pPr marL="0" indent="0">
              <a:buNone/>
            </a:pPr>
            <a:r>
              <a:rPr lang="en-US" sz="2000" b="1" dirty="0">
                <a:solidFill>
                  <a:srgbClr val="F9878F"/>
                </a:solidFill>
                <a:latin typeface="Segoe UI" panose="020B0502040204020203" pitchFamily="34" charset="0"/>
                <a:cs typeface="Segoe UI" panose="020B0502040204020203" pitchFamily="34" charset="0"/>
              </a:rPr>
              <a:t>Understand the support process and your responsibility in supporting your customers.</a:t>
            </a:r>
            <a:br>
              <a:rPr lang="en-US" dirty="0">
                <a:solidFill>
                  <a:schemeClr val="bg2"/>
                </a:solidFill>
                <a:latin typeface="Segoe UI" panose="020B0502040204020203" pitchFamily="34" charset="0"/>
                <a:cs typeface="Segoe UI" panose="020B0502040204020203" pitchFamily="34" charset="0"/>
              </a:rPr>
            </a:br>
            <a:endParaRPr lang="en-US" dirty="0">
              <a:solidFill>
                <a:schemeClr val="bg2"/>
              </a:solidFill>
              <a:latin typeface="Segoe UI" panose="020B0502040204020203" pitchFamily="34" charset="0"/>
              <a:cs typeface="Segoe UI" panose="020B0502040204020203" pitchFamily="34" charset="0"/>
            </a:endParaRPr>
          </a:p>
          <a:p>
            <a:pPr marL="114300" indent="-342900"/>
            <a:r>
              <a:rPr lang="en-US" sz="2000" b="1" dirty="0">
                <a:solidFill>
                  <a:schemeClr val="bg2"/>
                </a:solidFill>
                <a:latin typeface="Segoe UI" panose="020B0502040204020203" pitchFamily="34" charset="0"/>
                <a:cs typeface="Segoe UI" panose="020B0502040204020203" pitchFamily="34" charset="0"/>
              </a:rPr>
              <a:t>Outage communication strategy </a:t>
            </a:r>
          </a:p>
          <a:p>
            <a:pPr marL="114300" indent="-342900">
              <a:buFont typeface="Arial" panose="020B0604020202020204" pitchFamily="34" charset="0"/>
              <a:buChar char="•"/>
            </a:pPr>
            <a:r>
              <a:rPr lang="en-US" sz="2000" dirty="0">
                <a:solidFill>
                  <a:schemeClr val="bg2"/>
                </a:solidFill>
                <a:latin typeface="Segoe UI" panose="020B0502040204020203" pitchFamily="34" charset="0"/>
                <a:cs typeface="Segoe UI" panose="020B0502040204020203" pitchFamily="34" charset="0"/>
              </a:rPr>
              <a:t>Partner Center </a:t>
            </a:r>
          </a:p>
          <a:p>
            <a:pPr marL="114300" indent="-342900">
              <a:buFont typeface="Arial" panose="020B0604020202020204" pitchFamily="34" charset="0"/>
              <a:buChar char="•"/>
            </a:pPr>
            <a:r>
              <a:rPr lang="en-US" sz="2000" dirty="0">
                <a:solidFill>
                  <a:schemeClr val="bg2"/>
                </a:solidFill>
                <a:latin typeface="Segoe UI" panose="020B0502040204020203" pitchFamily="34" charset="0"/>
                <a:cs typeface="Segoe UI" panose="020B0502040204020203" pitchFamily="34" charset="0"/>
              </a:rPr>
              <a:t>Delegated Administrator</a:t>
            </a:r>
          </a:p>
          <a:p>
            <a:pPr marL="114300" indent="-342900">
              <a:buFont typeface="Arial" panose="020B0604020202020204" pitchFamily="34" charset="0"/>
              <a:buChar char="•"/>
            </a:pPr>
            <a:r>
              <a:rPr lang="en-US" sz="2000" dirty="0">
                <a:solidFill>
                  <a:schemeClr val="bg2"/>
                </a:solidFill>
                <a:latin typeface="Segoe UI" panose="020B0502040204020203" pitchFamily="34" charset="0"/>
                <a:cs typeface="Segoe UI" panose="020B0502040204020203" pitchFamily="34" charset="0"/>
              </a:rPr>
              <a:t>Admin Center</a:t>
            </a:r>
          </a:p>
          <a:p>
            <a:pPr marL="114300" indent="-342900">
              <a:buFont typeface="Arial" panose="020B0604020202020204" pitchFamily="34" charset="0"/>
              <a:buChar char="•"/>
            </a:pPr>
            <a:r>
              <a:rPr lang="en-US" sz="2000" dirty="0">
                <a:solidFill>
                  <a:schemeClr val="bg2"/>
                </a:solidFill>
                <a:latin typeface="Segoe UI" panose="020B0502040204020203" pitchFamily="34" charset="0"/>
                <a:cs typeface="Segoe UI" panose="020B0502040204020203" pitchFamily="34" charset="0"/>
              </a:rPr>
              <a:t>Learn more about </a:t>
            </a:r>
            <a:r>
              <a:rPr lang="en-US" sz="2000" dirty="0">
                <a:solidFill>
                  <a:srgbClr val="0070C0"/>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Support</a:t>
            </a:r>
            <a:endParaRPr lang="en-US" sz="2000" dirty="0">
              <a:solidFill>
                <a:srgbClr val="0070C0"/>
              </a:solidFill>
              <a:latin typeface="Segoe UI" panose="020B0502040204020203" pitchFamily="34" charset="0"/>
              <a:cs typeface="Segoe UI" panose="020B0502040204020203" pitchFamily="34" charset="0"/>
            </a:endParaRPr>
          </a:p>
          <a:p>
            <a:endParaRPr lang="en-US" dirty="0"/>
          </a:p>
        </p:txBody>
      </p:sp>
      <p:sp>
        <p:nvSpPr>
          <p:cNvPr id="9" name="Rectangle 8">
            <a:extLst>
              <a:ext uri="{FF2B5EF4-FFF2-40B4-BE49-F238E27FC236}">
                <a16:creationId xmlns:a16="http://schemas.microsoft.com/office/drawing/2014/main" id="{455DD818-197D-487B-891B-DEE5C89AFF4E}"/>
              </a:ext>
            </a:extLst>
          </p:cNvPr>
          <p:cNvSpPr/>
          <p:nvPr/>
        </p:nvSpPr>
        <p:spPr>
          <a:xfrm>
            <a:off x="377394" y="3816811"/>
            <a:ext cx="4745040" cy="1477328"/>
          </a:xfrm>
          <a:prstGeom prst="rect">
            <a:avLst/>
          </a:prstGeom>
          <a:solidFill>
            <a:srgbClr val="0070C0"/>
          </a:solidFill>
        </p:spPr>
        <p:txBody>
          <a:bodyPr wrap="square">
            <a:spAutoFit/>
          </a:bodyPr>
          <a:lstStyle/>
          <a:p>
            <a:pPr indent="0"/>
            <a:r>
              <a:rPr lang="en-US" dirty="0">
                <a:solidFill>
                  <a:schemeClr val="bg1"/>
                </a:solidFill>
                <a:latin typeface="Segoe UI" panose="020B0502040204020203" pitchFamily="34" charset="0"/>
                <a:cs typeface="Segoe UI" panose="020B0502040204020203" pitchFamily="34" charset="0"/>
              </a:rPr>
              <a:t>Business Central reselling partner, means that you will get requests for support from your customers that you must triage, investigate, and either resolve or escalate to Microsoft or LS Retail, depending on the issue's nature.</a:t>
            </a:r>
          </a:p>
        </p:txBody>
      </p:sp>
      <p:sp>
        <p:nvSpPr>
          <p:cNvPr id="7" name="Rectangle 6">
            <a:extLst>
              <a:ext uri="{FF2B5EF4-FFF2-40B4-BE49-F238E27FC236}">
                <a16:creationId xmlns:a16="http://schemas.microsoft.com/office/drawing/2014/main" id="{716FDD41-AF74-410E-A85A-6C311B3DE2D2}"/>
              </a:ext>
            </a:extLst>
          </p:cNvPr>
          <p:cNvSpPr/>
          <p:nvPr/>
        </p:nvSpPr>
        <p:spPr>
          <a:xfrm>
            <a:off x="189272" y="5620043"/>
            <a:ext cx="4933161" cy="978013"/>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latin typeface="Segoe UI" panose="020B0502040204020203" pitchFamily="34" charset="0"/>
                <a:cs typeface="Segoe UI" panose="020B0502040204020203" pitchFamily="34" charset="0"/>
              </a:rPr>
              <a:t> As a Business Central reselling partner, you are an administrator of your customers' Business Central tenants, and you are the first line of support </a:t>
            </a:r>
          </a:p>
        </p:txBody>
      </p:sp>
      <p:pic>
        <p:nvPicPr>
          <p:cNvPr id="10" name="Picture 9">
            <a:extLst>
              <a:ext uri="{FF2B5EF4-FFF2-40B4-BE49-F238E27FC236}">
                <a16:creationId xmlns:a16="http://schemas.microsoft.com/office/drawing/2014/main" id="{5007D8B9-8F5B-4B2A-A411-5D15CB754E3E}"/>
              </a:ext>
            </a:extLst>
          </p:cNvPr>
          <p:cNvPicPr>
            <a:picLocks noChangeAspect="1"/>
          </p:cNvPicPr>
          <p:nvPr/>
        </p:nvPicPr>
        <p:blipFill>
          <a:blip r:embed="rId6"/>
          <a:stretch>
            <a:fillRect/>
          </a:stretch>
        </p:blipFill>
        <p:spPr>
          <a:xfrm>
            <a:off x="82004" y="5416560"/>
            <a:ext cx="386934" cy="386934"/>
          </a:xfrm>
          <a:prstGeom prst="rect">
            <a:avLst/>
          </a:prstGeom>
        </p:spPr>
      </p:pic>
    </p:spTree>
    <p:extLst>
      <p:ext uri="{BB962C8B-B14F-4D97-AF65-F5344CB8AC3E}">
        <p14:creationId xmlns:p14="http://schemas.microsoft.com/office/powerpoint/2010/main" val="307067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6EC4-CA51-9584-FED1-C98340FD37E9}"/>
              </a:ext>
            </a:extLst>
          </p:cNvPr>
          <p:cNvSpPr>
            <a:spLocks noGrp="1"/>
          </p:cNvSpPr>
          <p:nvPr>
            <p:ph type="title"/>
          </p:nvPr>
        </p:nvSpPr>
        <p:spPr/>
        <p:txBody>
          <a:bodyPr>
            <a:normAutofit fontScale="90000"/>
          </a:bodyPr>
          <a:lstStyle/>
          <a:p>
            <a:r>
              <a:rPr lang="en-US" dirty="0"/>
              <a:t>Automation is your BEST friend</a:t>
            </a:r>
            <a:endParaRPr lang="en-DE" dirty="0"/>
          </a:p>
        </p:txBody>
      </p:sp>
      <p:sp>
        <p:nvSpPr>
          <p:cNvPr id="8" name="Text Placeholder 7">
            <a:extLst>
              <a:ext uri="{FF2B5EF4-FFF2-40B4-BE49-F238E27FC236}">
                <a16:creationId xmlns:a16="http://schemas.microsoft.com/office/drawing/2014/main" id="{230A9C76-13AC-42B8-891B-72032E22C418}"/>
              </a:ext>
            </a:extLst>
          </p:cNvPr>
          <p:cNvSpPr>
            <a:spLocks noGrp="1"/>
          </p:cNvSpPr>
          <p:nvPr>
            <p:ph type="body" sz="quarter" idx="4294967295"/>
          </p:nvPr>
        </p:nvSpPr>
        <p:spPr>
          <a:xfrm>
            <a:off x="5153025" y="1060450"/>
            <a:ext cx="7038975" cy="5064125"/>
          </a:xfrm>
          <a:prstGeom prst="rect">
            <a:avLst/>
          </a:prstGeom>
        </p:spPr>
        <p:txBody>
          <a:bodyPr/>
          <a:lstStyle/>
          <a:p>
            <a:endParaRPr lang="en-US" dirty="0"/>
          </a:p>
          <a:p>
            <a:endParaRPr lang="en-US" dirty="0"/>
          </a:p>
          <a:p>
            <a:pPr marL="0" indent="0">
              <a:buNone/>
            </a:pPr>
            <a:r>
              <a:rPr lang="en-US" sz="2000" dirty="0">
                <a:solidFill>
                  <a:schemeClr val="bg1"/>
                </a:solidFill>
                <a:latin typeface="Segoe UI" panose="020B0502040204020203" pitchFamily="34" charset="0"/>
                <a:cs typeface="Segoe UI" panose="020B0502040204020203" pitchFamily="34" charset="0"/>
              </a:rPr>
              <a:t>In a SaaS business, direct labor is your enemy. Automation is your friend.</a:t>
            </a:r>
          </a:p>
          <a:p>
            <a:pPr marL="0" indent="0">
              <a:buNone/>
            </a:pPr>
            <a:r>
              <a:rPr lang="en-US" sz="2000" dirty="0">
                <a:solidFill>
                  <a:schemeClr val="bg1"/>
                </a:solidFill>
                <a:latin typeface="Segoe UI" panose="020B0502040204020203" pitchFamily="34" charset="0"/>
                <a:cs typeface="Segoe UI" panose="020B0502040204020203" pitchFamily="34" charset="0"/>
              </a:rPr>
              <a:t>When you neglect to automate core business processes and then cover it up with people, you ensure long-term unprofitability and engender a culture that undermines long term success. </a:t>
            </a:r>
          </a:p>
          <a:p>
            <a:pPr marL="0" indent="0">
              <a:buNone/>
            </a:pPr>
            <a:r>
              <a:rPr lang="en-US" sz="2000" dirty="0">
                <a:solidFill>
                  <a:schemeClr val="bg1"/>
                </a:solidFill>
                <a:latin typeface="Segoe UI" panose="020B0502040204020203" pitchFamily="34" charset="0"/>
                <a:cs typeface="Segoe UI" panose="020B0502040204020203" pitchFamily="34" charset="0"/>
              </a:rPr>
              <a:t>Solve problems through automation, and then add people to push sales and service performance over the top, not to provide the basic function.</a:t>
            </a:r>
          </a:p>
          <a:p>
            <a:endParaRPr lang="en-US" dirty="0"/>
          </a:p>
        </p:txBody>
      </p:sp>
      <p:sp>
        <p:nvSpPr>
          <p:cNvPr id="5" name="Rectangle 4">
            <a:extLst>
              <a:ext uri="{FF2B5EF4-FFF2-40B4-BE49-F238E27FC236}">
                <a16:creationId xmlns:a16="http://schemas.microsoft.com/office/drawing/2014/main" id="{1631C95D-15BA-4B77-A98B-ACAEC3D26366}"/>
              </a:ext>
            </a:extLst>
          </p:cNvPr>
          <p:cNvSpPr/>
          <p:nvPr/>
        </p:nvSpPr>
        <p:spPr>
          <a:xfrm>
            <a:off x="377393" y="5724205"/>
            <a:ext cx="5589564" cy="542952"/>
          </a:xfrm>
          <a:prstGeom prst="rect">
            <a:avLst/>
          </a:prstGeom>
          <a:solidFill>
            <a:srgbClr val="28B5A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latin typeface="Segoe UI" panose="020B0502040204020203" pitchFamily="34" charset="0"/>
                <a:cs typeface="Segoe UI" panose="020B0502040204020203" pitchFamily="34" charset="0"/>
              </a:rPr>
              <a:t> Make test environment as close to real environment as possible.</a:t>
            </a:r>
          </a:p>
          <a:p>
            <a:pPr algn="ctr"/>
            <a:r>
              <a:rPr lang="en-US" sz="1400" dirty="0">
                <a:latin typeface="Segoe UI" panose="020B0502040204020203" pitchFamily="34" charset="0"/>
                <a:cs typeface="Segoe UI" panose="020B0502040204020203" pitchFamily="34" charset="0"/>
              </a:rPr>
              <a:t>Don’t forget to test Hardware Station, printing, </a:t>
            </a:r>
            <a:r>
              <a:rPr lang="en-US" sz="1400" dirty="0" err="1">
                <a:latin typeface="Segoe UI" panose="020B0502040204020203" pitchFamily="34" charset="0"/>
                <a:cs typeface="Segoe UI" panose="020B0502040204020203" pitchFamily="34" charset="0"/>
              </a:rPr>
              <a:t>etc</a:t>
            </a:r>
            <a:r>
              <a:rPr lang="en-US" sz="1400" dirty="0">
                <a:latin typeface="Segoe UI" panose="020B0502040204020203" pitchFamily="34" charset="0"/>
                <a:cs typeface="Segoe UI" panose="020B0502040204020203" pitchFamily="34" charset="0"/>
              </a:rPr>
              <a:t>…</a:t>
            </a:r>
          </a:p>
        </p:txBody>
      </p:sp>
      <p:pic>
        <p:nvPicPr>
          <p:cNvPr id="6" name="Picture 5">
            <a:extLst>
              <a:ext uri="{FF2B5EF4-FFF2-40B4-BE49-F238E27FC236}">
                <a16:creationId xmlns:a16="http://schemas.microsoft.com/office/drawing/2014/main" id="{0573A9F7-6384-4EA0-853E-6ADF81A569EE}"/>
              </a:ext>
            </a:extLst>
          </p:cNvPr>
          <p:cNvPicPr>
            <a:picLocks noChangeAspect="1"/>
          </p:cNvPicPr>
          <p:nvPr/>
        </p:nvPicPr>
        <p:blipFill>
          <a:blip r:embed="rId3"/>
          <a:stretch>
            <a:fillRect/>
          </a:stretch>
        </p:blipFill>
        <p:spPr>
          <a:xfrm>
            <a:off x="241028" y="5530738"/>
            <a:ext cx="386934" cy="386934"/>
          </a:xfrm>
          <a:prstGeom prst="rect">
            <a:avLst/>
          </a:prstGeom>
        </p:spPr>
      </p:pic>
      <p:pic>
        <p:nvPicPr>
          <p:cNvPr id="12" name="Picture 11">
            <a:extLst>
              <a:ext uri="{FF2B5EF4-FFF2-40B4-BE49-F238E27FC236}">
                <a16:creationId xmlns:a16="http://schemas.microsoft.com/office/drawing/2014/main" id="{2362A1CF-92B6-4BE3-BB8C-E0DD75E00391}"/>
              </a:ext>
            </a:extLst>
          </p:cNvPr>
          <p:cNvPicPr>
            <a:picLocks noChangeAspect="1"/>
          </p:cNvPicPr>
          <p:nvPr/>
        </p:nvPicPr>
        <p:blipFill>
          <a:blip r:embed="rId4"/>
          <a:srcRect/>
          <a:stretch/>
        </p:blipFill>
        <p:spPr>
          <a:xfrm>
            <a:off x="437150" y="1903703"/>
            <a:ext cx="3549323" cy="3378042"/>
          </a:xfrm>
          <a:prstGeom prst="rect">
            <a:avLst/>
          </a:prstGeom>
        </p:spPr>
      </p:pic>
    </p:spTree>
    <p:extLst>
      <p:ext uri="{BB962C8B-B14F-4D97-AF65-F5344CB8AC3E}">
        <p14:creationId xmlns:p14="http://schemas.microsoft.com/office/powerpoint/2010/main" val="191647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E2CE-489C-34EF-7CD1-12FCD16476C6}"/>
              </a:ext>
            </a:extLst>
          </p:cNvPr>
          <p:cNvSpPr>
            <a:spLocks noGrp="1"/>
          </p:cNvSpPr>
          <p:nvPr>
            <p:ph type="title"/>
          </p:nvPr>
        </p:nvSpPr>
        <p:spPr/>
        <p:txBody>
          <a:bodyPr>
            <a:normAutofit fontScale="90000"/>
          </a:bodyPr>
          <a:lstStyle/>
          <a:p>
            <a:r>
              <a:rPr lang="en-US" dirty="0"/>
              <a:t>Cherry pick your first customers</a:t>
            </a:r>
            <a:endParaRPr lang="en-DE" dirty="0"/>
          </a:p>
        </p:txBody>
      </p:sp>
      <p:sp>
        <p:nvSpPr>
          <p:cNvPr id="6" name="Text Placeholder 5">
            <a:extLst>
              <a:ext uri="{FF2B5EF4-FFF2-40B4-BE49-F238E27FC236}">
                <a16:creationId xmlns:a16="http://schemas.microsoft.com/office/drawing/2014/main" id="{A3C9D9E7-9413-4A54-A851-FA8CA6E8E37F}"/>
              </a:ext>
            </a:extLst>
          </p:cNvPr>
          <p:cNvSpPr>
            <a:spLocks noGrp="1"/>
          </p:cNvSpPr>
          <p:nvPr>
            <p:ph type="body" sz="quarter" idx="4294967295"/>
          </p:nvPr>
        </p:nvSpPr>
        <p:spPr>
          <a:xfrm>
            <a:off x="5473747" y="1195"/>
            <a:ext cx="5894387" cy="5064125"/>
          </a:xfrm>
          <a:prstGeom prst="rect">
            <a:avLst/>
          </a:prstGeom>
        </p:spPr>
        <p:txBody>
          <a:bodyPr/>
          <a:lstStyle/>
          <a:p>
            <a:endParaRPr lang="en-US" dirty="0"/>
          </a:p>
          <a:p>
            <a:endParaRPr lang="en-US" dirty="0"/>
          </a:p>
          <a:p>
            <a:endParaRPr lang="en-US" dirty="0"/>
          </a:p>
          <a:p>
            <a:r>
              <a:rPr lang="en-US" sz="2000" b="1" dirty="0">
                <a:solidFill>
                  <a:srgbClr val="F9878F"/>
                </a:solidFill>
                <a:latin typeface="Segoe UI" panose="020B0502040204020203" pitchFamily="34" charset="0"/>
                <a:cs typeface="Segoe UI" panose="020B0502040204020203" pitchFamily="34" charset="0"/>
              </a:rPr>
              <a:t>Cherry pick your customers</a:t>
            </a:r>
            <a:r>
              <a:rPr lang="en-US" sz="2000" dirty="0">
                <a:solidFill>
                  <a:schemeClr val="bg1"/>
                </a:solidFill>
                <a:latin typeface="Segoe UI" panose="020B0502040204020203" pitchFamily="34" charset="0"/>
                <a:cs typeface="Segoe UI" panose="020B0502040204020203" pitchFamily="34" charset="0"/>
              </a:rPr>
              <a:t>, focusing only on those that have the highest need and are the easiest to reach. </a:t>
            </a:r>
          </a:p>
          <a:p>
            <a:endParaRPr lang="en-US" sz="2000" dirty="0">
              <a:solidFill>
                <a:schemeClr val="bg1"/>
              </a:solidFill>
              <a:latin typeface="Segoe UI" panose="020B0502040204020203" pitchFamily="34" charset="0"/>
              <a:cs typeface="Segoe UI" panose="020B0502040204020203" pitchFamily="34" charset="0"/>
            </a:endParaRPr>
          </a:p>
          <a:p>
            <a:r>
              <a:rPr lang="en-US" sz="2000" b="1" dirty="0">
                <a:solidFill>
                  <a:srgbClr val="F9878F"/>
                </a:solidFill>
                <a:latin typeface="Segoe UI" panose="020B0502040204020203" pitchFamily="34" charset="0"/>
                <a:cs typeface="Segoe UI" panose="020B0502040204020203" pitchFamily="34" charset="0"/>
              </a:rPr>
              <a:t>Don’t chase the big, bad elephants </a:t>
            </a:r>
            <a:r>
              <a:rPr lang="en-US" sz="2000" dirty="0">
                <a:solidFill>
                  <a:schemeClr val="bg1"/>
                </a:solidFill>
                <a:latin typeface="Segoe UI" panose="020B0502040204020203" pitchFamily="34" charset="0"/>
                <a:cs typeface="Segoe UI" panose="020B0502040204020203" pitchFamily="34" charset="0"/>
              </a:rPr>
              <a:t>that need special features, requires a long sales cycle and has restrictive legal requirements. </a:t>
            </a:r>
          </a:p>
          <a:p>
            <a:endParaRPr lang="en-US" dirty="0"/>
          </a:p>
          <a:p>
            <a:endParaRPr lang="en-US" dirty="0"/>
          </a:p>
          <a:p>
            <a:endParaRPr lang="en-US" dirty="0"/>
          </a:p>
        </p:txBody>
      </p:sp>
      <p:pic>
        <p:nvPicPr>
          <p:cNvPr id="10" name="Picture Placeholder 9">
            <a:hlinkClick r:id="rId3" action="ppaction://hlinkfile"/>
            <a:extLst>
              <a:ext uri="{FF2B5EF4-FFF2-40B4-BE49-F238E27FC236}">
                <a16:creationId xmlns:a16="http://schemas.microsoft.com/office/drawing/2014/main" id="{B7EF8646-FEC8-4C3C-B7E3-AF0762F2B43B}"/>
              </a:ext>
            </a:extLst>
          </p:cNvPr>
          <p:cNvPicPr>
            <a:picLocks noGrp="1" noChangeAspect="1"/>
          </p:cNvPicPr>
          <p:nvPr>
            <p:ph type="pic" sz="quarter" idx="4294967295"/>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l="929" r="929"/>
          <a:stretch>
            <a:fillRect/>
          </a:stretch>
        </p:blipFill>
        <p:spPr>
          <a:xfrm>
            <a:off x="3385458" y="3368710"/>
            <a:ext cx="2581275" cy="2630488"/>
          </a:xfrm>
          <a:prstGeom prst="rect">
            <a:avLst/>
          </a:prstGeom>
        </p:spPr>
      </p:pic>
      <p:pic>
        <p:nvPicPr>
          <p:cNvPr id="12" name="Picture 11">
            <a:extLst>
              <a:ext uri="{FF2B5EF4-FFF2-40B4-BE49-F238E27FC236}">
                <a16:creationId xmlns:a16="http://schemas.microsoft.com/office/drawing/2014/main" id="{ECDDFFC0-8414-41E0-AC58-617CBD69774E}"/>
              </a:ext>
            </a:extLst>
          </p:cNvPr>
          <p:cNvPicPr>
            <a:picLocks noChangeAspect="1"/>
          </p:cNvPicPr>
          <p:nvPr/>
        </p:nvPicPr>
        <p:blipFill>
          <a:blip r:embed="rId6"/>
          <a:stretch>
            <a:fillRect/>
          </a:stretch>
        </p:blipFill>
        <p:spPr>
          <a:xfrm>
            <a:off x="-218118" y="836456"/>
            <a:ext cx="4361054" cy="4361054"/>
          </a:xfrm>
          <a:prstGeom prst="rect">
            <a:avLst/>
          </a:prstGeom>
        </p:spPr>
      </p:pic>
    </p:spTree>
    <p:extLst>
      <p:ext uri="{BB962C8B-B14F-4D97-AF65-F5344CB8AC3E}">
        <p14:creationId xmlns:p14="http://schemas.microsoft.com/office/powerpoint/2010/main" val="1151714273"/>
      </p:ext>
    </p:extLst>
  </p:cSld>
  <p:clrMapOvr>
    <a:masterClrMapping/>
  </p:clrMapOvr>
</p:sld>
</file>

<file path=ppt/theme/theme1.xml><?xml version="1.0" encoding="utf-8"?>
<a:theme xmlns:a="http://schemas.openxmlformats.org/drawingml/2006/main" name="Purpl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AC40F60B-75F3-F44E-8321-ABB32CB6C71B}"/>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2DBFB3F2-0F6C-7042-A020-E5DB933C8AD6}"/>
    </a:ext>
  </a:extLst>
</a:theme>
</file>

<file path=ppt/theme/theme3.xml><?xml version="1.0" encoding="utf-8"?>
<a:theme xmlns:a="http://schemas.openxmlformats.org/drawingml/2006/main" name="Purpl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0A792D8D-98DB-2A4F-8E1D-47899531A9FA}"/>
    </a:ext>
  </a:extLst>
</a:theme>
</file>

<file path=ppt/theme/theme4.xml><?xml version="1.0" encoding="utf-8"?>
<a:theme xmlns:a="http://schemas.openxmlformats.org/drawingml/2006/main" name="Whit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CE95A2B-0568-CC40-9C49-CC6F86C37A47}" vid="{CC0754D0-6304-D143-BD32-63ED56FA9EE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 Retail PowerPoint template 2022</Template>
  <TotalTime>0</TotalTime>
  <Words>2083</Words>
  <Application>Microsoft Office PowerPoint</Application>
  <PresentationFormat>Widescreen</PresentationFormat>
  <Paragraphs>376</Paragraphs>
  <Slides>43</Slides>
  <Notes>40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43</vt:i4>
      </vt:variant>
    </vt:vector>
  </HeadingPairs>
  <TitlesOfParts>
    <vt:vector size="52" baseType="lpstr">
      <vt:lpstr>Arial</vt:lpstr>
      <vt:lpstr>Bradley Hand ITC</vt:lpstr>
      <vt:lpstr>Calibri</vt:lpstr>
      <vt:lpstr>Calibri Light</vt:lpstr>
      <vt:lpstr>Segoe UI</vt:lpstr>
      <vt:lpstr>Purple slides</vt:lpstr>
      <vt:lpstr>White slides</vt:lpstr>
      <vt:lpstr>Purple product slides</vt:lpstr>
      <vt:lpstr>White product slides</vt:lpstr>
      <vt:lpstr>PowerPoint Presentation</vt:lpstr>
      <vt:lpstr>PowerPoint Presentation</vt:lpstr>
      <vt:lpstr>About the evergreen train</vt:lpstr>
      <vt:lpstr>PowerPoint Presentation</vt:lpstr>
      <vt:lpstr>PowerPoint Presentation</vt:lpstr>
      <vt:lpstr>Educate yourself</vt:lpstr>
      <vt:lpstr>Understand the support process </vt:lpstr>
      <vt:lpstr>Automation is your BEST friend</vt:lpstr>
      <vt:lpstr>Cherry pick your first customers</vt:lpstr>
      <vt:lpstr>Production Environment</vt:lpstr>
      <vt:lpstr>What is your support concept?</vt:lpstr>
      <vt:lpstr>Template database</vt:lpstr>
      <vt:lpstr>Get ready</vt:lpstr>
      <vt:lpstr>A stress-free go-live</vt:lpstr>
      <vt:lpstr>Onboarding with a new Customer</vt:lpstr>
      <vt:lpstr>Onboarding with On-Premise Customer </vt:lpstr>
      <vt:lpstr>Onboarding with customer already on BC SaaS </vt:lpstr>
      <vt:lpstr>Educate your customer </vt:lpstr>
      <vt:lpstr>Online or Hybrid? </vt:lpstr>
      <vt:lpstr>Online POS </vt:lpstr>
      <vt:lpstr>Hybrid POS </vt:lpstr>
      <vt:lpstr>Hybrid Cloud Component Server 101 </vt:lpstr>
      <vt:lpstr>Before you start </vt:lpstr>
      <vt:lpstr>Components</vt:lpstr>
      <vt:lpstr>Head Office in LS Central SaaS</vt:lpstr>
      <vt:lpstr>Step 1 - Prepare the server for the HCCS </vt:lpstr>
      <vt:lpstr>Step – 2 to 8 </vt:lpstr>
      <vt:lpstr>Azure – script </vt:lpstr>
      <vt:lpstr>How often does LS Retail release new updates?​</vt:lpstr>
      <vt:lpstr>How do I know when a new update is available?​</vt:lpstr>
      <vt:lpstr>What do I need to do when a new update is released?​</vt:lpstr>
      <vt:lpstr>What do I need to do when a new update is released?​</vt:lpstr>
      <vt:lpstr>What if the update fails?​</vt:lpstr>
      <vt:lpstr>Symbols download - extension publishing to SaaS</vt:lpstr>
      <vt:lpstr>Hardware Station online in SaaS - Https </vt:lpstr>
      <vt:lpstr>Application insight for telemetry </vt:lpstr>
      <vt:lpstr>It’s still LS Central- but on a new platform </vt:lpstr>
      <vt:lpstr>Partners journey to SaaS </vt:lpstr>
      <vt:lpstr>PowerPoint Presentation</vt:lpstr>
      <vt:lpstr>Partners journey to SaaS </vt:lpstr>
      <vt:lpstr>Book a session with the Onboarding team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2023-01-05T09:23:33Z</dcterms:created>
  <dcterms:modified xsi:type="dcterms:W3CDTF">2023-01-11T15:26:29Z</dcterms:modified>
</cp:coreProperties>
</file>