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23" r:id="rId5"/>
    <p:sldMasterId id="2147483735" r:id="rId6"/>
    <p:sldMasterId id="2147483745" r:id="rId7"/>
    <p:sldMasterId id="2147483794" r:id="rId8"/>
    <p:sldMasterId id="2147483812" r:id="rId9"/>
  </p:sldMasterIdLst>
  <p:notesMasterIdLst>
    <p:notesMasterId r:id="rId24"/>
  </p:notesMasterIdLst>
  <p:sldIdLst>
    <p:sldId id="2147481587" r:id="rId10"/>
    <p:sldId id="2146846025" r:id="rId11"/>
    <p:sldId id="292" r:id="rId12"/>
    <p:sldId id="2147481586" r:id="rId13"/>
    <p:sldId id="325" r:id="rId14"/>
    <p:sldId id="305" r:id="rId15"/>
    <p:sldId id="2147481572" r:id="rId16"/>
    <p:sldId id="2147481576" r:id="rId17"/>
    <p:sldId id="2147481584" r:id="rId18"/>
    <p:sldId id="2147481588" r:id="rId19"/>
    <p:sldId id="2146846032" r:id="rId20"/>
    <p:sldId id="2146846038" r:id="rId21"/>
    <p:sldId id="2146846034" r:id="rId22"/>
    <p:sldId id="301" r:id="rId2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2147481587"/>
            <p14:sldId id="2146846025"/>
            <p14:sldId id="292"/>
            <p14:sldId id="2147481586"/>
            <p14:sldId id="325"/>
            <p14:sldId id="305"/>
            <p14:sldId id="2147481572"/>
            <p14:sldId id="2147481576"/>
            <p14:sldId id="2147481584"/>
            <p14:sldId id="2147481588"/>
            <p14:sldId id="2146846032"/>
            <p14:sldId id="2146846038"/>
            <p14:sldId id="2146846034"/>
            <p14:sldId id="301"/>
          </p14:sldIdLst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42C2F"/>
    <a:srgbClr val="FFFFFF"/>
    <a:srgbClr val="F4F2F6"/>
    <a:srgbClr val="341C5C"/>
    <a:srgbClr val="361D5C"/>
    <a:srgbClr val="D24A74"/>
    <a:srgbClr val="01BCB5"/>
    <a:srgbClr val="351C5C"/>
    <a:srgbClr val="006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04/27/2026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DB598-92EA-45FD-A97D-65A682227B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99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F98E8-61B5-E2E9-9C9F-CA0FB2389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ECC3B7-77E8-0A1F-E9B8-7D6D660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D7DF7-1AA3-AD3B-C5B3-75DA6C022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DE822-002F-4A3D-D19D-7B7D97527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7407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68C21-2BB4-5BFF-B1EA-E855B893B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123AC-CC7E-E913-4ED4-3150306A2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7EA4A-205F-C65D-DADA-35AE01F1C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5A9CC-8F56-D872-AFF1-28AFD3F60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0115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D8E1F-58DA-D84F-D8AA-E84F1EC12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D2BC1-4EF4-3A1D-AC19-A1305975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C8514-2553-7FFB-1482-F4BE79A42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3C51E-E512-0CEC-5F3B-493D789B6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77321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E79C1-9A38-3AF7-3B6F-A83DDB5AC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BBF5C-EF7D-5956-D8B2-59CEFEC02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84F17B-F2AD-6683-E455-4E8E18982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F4B8E-D499-2B87-F768-9B7D96356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63450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9296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97407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928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2F0D0-1F3D-4884-6501-54569BB9F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9EEF6-10E2-DA1A-17AD-5D89690DD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234B6-4186-7DAC-0D00-059C5EFDD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950BE-FDE0-2B21-1A8A-F81F2F6B6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57347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558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008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5260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16445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1852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74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1EEC497-8CDB-3A7F-F5CE-E9529F5726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98577" y="204230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03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7BDEB53-39E4-F0B3-7697-3CA0A24834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331825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212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7A2232D-01A1-7596-21F2-B6D9577331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345810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095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25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16" r:id="rId16"/>
    <p:sldLayoutId id="214748381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1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7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0253F-9A22-6CA1-D5AE-866C70A6F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813445-8278-7382-ACC8-371E31C1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>
                <a:latin typeface="Aptos"/>
                <a:cs typeface="Segoe UI"/>
              </a:rPr>
              <a:t>Prompt dialogs vs. Autonomous agents</a:t>
            </a:r>
            <a:endParaRPr lang="en-IS">
              <a:latin typeface="Aptos" panose="020B0004020202020204" pitchFamily="34" charset="0"/>
            </a:endParaRPr>
          </a:p>
        </p:txBody>
      </p:sp>
      <p:pic>
        <p:nvPicPr>
          <p:cNvPr id="6" name="Picture Placeholder 5" descr="A group of men in a meeting&#10;&#10;AI-generated content may be incorrect.">
            <a:extLst>
              <a:ext uri="{FF2B5EF4-FFF2-40B4-BE49-F238E27FC236}">
                <a16:creationId xmlns:a16="http://schemas.microsoft.com/office/drawing/2014/main" id="{62DE881C-469A-8299-7C83-0D73A7623B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6857" r="37121"/>
          <a:stretch>
            <a:fillRect/>
          </a:stretch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5481F6-698D-07C4-FF4F-E2F68DCAF7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>
              <a:spcAft>
                <a:spcPts val="600"/>
              </a:spcAft>
            </a:pPr>
            <a:r>
              <a:rPr lang="is-IS" sz="2400">
                <a:latin typeface="Aptos Light"/>
              </a:rPr>
              <a:t>Agent types in Business Central</a:t>
            </a:r>
          </a:p>
          <a:p>
            <a:pPr lvl="1">
              <a:spcAft>
                <a:spcPts val="600"/>
              </a:spcAft>
            </a:pPr>
            <a:r>
              <a:rPr lang="is-IS" sz="2000">
                <a:latin typeface="Aptos Light"/>
              </a:rPr>
              <a:t>Prompt Dialog Agents</a:t>
            </a:r>
            <a:endParaRPr lang="en-US" sz="2000"/>
          </a:p>
          <a:p>
            <a:pPr lvl="1">
              <a:spcAft>
                <a:spcPts val="600"/>
              </a:spcAft>
            </a:pPr>
            <a:r>
              <a:rPr lang="is-IS" sz="2000">
                <a:latin typeface="Aptos Light"/>
              </a:rPr>
              <a:t>Autonomous Agents</a:t>
            </a:r>
            <a:endParaRPr lang="is-IS" sz="2000"/>
          </a:p>
          <a:p>
            <a:pPr>
              <a:spcAft>
                <a:spcPts val="600"/>
              </a:spcAft>
            </a:pPr>
            <a:endParaRPr lang="is-IS" sz="2400"/>
          </a:p>
          <a:p>
            <a:pPr>
              <a:spcAft>
                <a:spcPts val="600"/>
              </a:spcAft>
            </a:pPr>
            <a:endParaRPr lang="is-IS" sz="2400"/>
          </a:p>
          <a:p>
            <a:pPr>
              <a:spcAft>
                <a:spcPts val="600"/>
              </a:spcAft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1927127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F08C4-D1A3-4222-9A2E-E7A7F19DA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76C17B8-661B-79D0-132C-94FFF966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18" y="3673760"/>
            <a:ext cx="10385927" cy="692589"/>
          </a:xfrm>
        </p:spPr>
        <p:txBody>
          <a:bodyPr>
            <a:normAutofit/>
          </a:bodyPr>
          <a:lstStyle/>
          <a:p>
            <a:r>
              <a:rPr lang="en-US" sz="3900"/>
              <a:t>Agent framework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046B6-A4E9-CD9A-BF73-9B14413F2B85}"/>
              </a:ext>
            </a:extLst>
          </p:cNvPr>
          <p:cNvSpPr txBox="1"/>
          <p:nvPr/>
        </p:nvSpPr>
        <p:spPr>
          <a:xfrm>
            <a:off x="747203" y="1953606"/>
            <a:ext cx="8548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500" b="1">
                <a:solidFill>
                  <a:srgbClr val="FFFFFF"/>
                </a:solidFill>
              </a:rPr>
              <a:t>DEMO</a:t>
            </a:r>
            <a:endParaRPr lang="en-US" sz="115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65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52732-6F72-0AB7-A752-74534A315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E930C88-A029-570B-C0A3-295041C4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Extendibility for agents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6900F-42F1-3673-A69D-1A7960E02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is-IS">
                <a:latin typeface="Aptos Light"/>
              </a:rPr>
              <a:t>From v27.4 the agent extendibility is "almost" ready</a:t>
            </a:r>
          </a:p>
          <a:p>
            <a:pPr lvl="1"/>
            <a:r>
              <a:rPr lang="is-IS"/>
              <a:t>Missing mailbox access still – </a:t>
            </a:r>
            <a:r>
              <a:rPr lang="is-IS" i="1"/>
              <a:t>need to verify</a:t>
            </a:r>
          </a:p>
          <a:p>
            <a:r>
              <a:rPr lang="is-IS"/>
              <a:t>Using the agent template available as reference we can now address IP protection</a:t>
            </a:r>
          </a:p>
          <a:p>
            <a:pPr lvl="1"/>
            <a:r>
              <a:rPr lang="is-IS"/>
              <a:t>Either with resource file in the app, or using Vault</a:t>
            </a:r>
          </a:p>
          <a:p>
            <a:r>
              <a:rPr lang="en-US"/>
              <a:t>Agent SDK has three interfaces that every agent must implement</a:t>
            </a:r>
          </a:p>
          <a:p>
            <a:pPr lvl="1"/>
            <a:r>
              <a:rPr lang="en-US" err="1">
                <a:latin typeface="Aptos Light"/>
              </a:rPr>
              <a:t>IAgentFactory</a:t>
            </a:r>
            <a:endParaRPr lang="en-US">
              <a:latin typeface="Aptos Light"/>
            </a:endParaRPr>
          </a:p>
          <a:p>
            <a:pPr lvl="1"/>
            <a:r>
              <a:rPr lang="en-US" err="1"/>
              <a:t>IAgentMetadata</a:t>
            </a:r>
            <a:endParaRPr lang="en-US"/>
          </a:p>
          <a:p>
            <a:pPr lvl="1"/>
            <a:r>
              <a:rPr lang="en-US" err="1"/>
              <a:t>IAgentTaskExecution</a:t>
            </a:r>
            <a:endParaRPr lang="en-US"/>
          </a:p>
          <a:p>
            <a:r>
              <a:rPr lang="en-US">
                <a:latin typeface="Aptos Light"/>
              </a:rPr>
              <a:t>Let’s now move the open agent into code</a:t>
            </a:r>
          </a:p>
        </p:txBody>
      </p:sp>
    </p:spTree>
    <p:extLst>
      <p:ext uri="{BB962C8B-B14F-4D97-AF65-F5344CB8AC3E}">
        <p14:creationId xmlns:p14="http://schemas.microsoft.com/office/powerpoint/2010/main" val="3427851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A28A8-59DF-C535-5285-B8D891464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>
            <a:extLst>
              <a:ext uri="{FF2B5EF4-FFF2-40B4-BE49-F238E27FC236}">
                <a16:creationId xmlns:a16="http://schemas.microsoft.com/office/drawing/2014/main" id="{12072B11-8524-0C0E-E337-A6B9E417890C}"/>
              </a:ext>
            </a:extLst>
          </p:cNvPr>
          <p:cNvSpPr txBox="1">
            <a:spLocks/>
          </p:cNvSpPr>
          <p:nvPr/>
        </p:nvSpPr>
        <p:spPr>
          <a:xfrm>
            <a:off x="876318" y="3673760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89D7EB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3900"/>
              <a:t>Agent framework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193D3-A7A0-9250-2AFE-34C889DD2C0F}"/>
              </a:ext>
            </a:extLst>
          </p:cNvPr>
          <p:cNvSpPr txBox="1"/>
          <p:nvPr/>
        </p:nvSpPr>
        <p:spPr>
          <a:xfrm>
            <a:off x="747203" y="1953606"/>
            <a:ext cx="8548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500" b="1">
                <a:solidFill>
                  <a:srgbClr val="FFFFFF"/>
                </a:solidFill>
              </a:rPr>
              <a:t>DEMO</a:t>
            </a:r>
            <a:endParaRPr lang="en-US" sz="115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36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1C0D-352D-47FB-D067-021301181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762643"/>
            <a:ext cx="6877740" cy="6663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IS" sz="54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40826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E4BA9D-8998-8A16-467F-498320149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6881" y="2536159"/>
            <a:ext cx="3086956" cy="303738"/>
          </a:xfrm>
          <a:prstGeom prst="rect">
            <a:avLst/>
          </a:prstGeom>
        </p:spPr>
        <p:txBody>
          <a:bodyPr/>
          <a:lstStyle/>
          <a:p>
            <a:r>
              <a:rPr lang="is-IS"/>
              <a:t>Sigurdur Eggert Gunnarsson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4A6F35-1E53-B288-4C46-0A3E479D3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s-IS"/>
              <a:t>Director of Engineering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E832E2-A6E2-A51B-A99A-84F8F68D0C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Sævar Jónasson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2C40E-366E-138C-E895-3DAE89AE02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Solution Architect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425E512-7FDF-5329-0FB1-0B5A5078BC1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434" r="143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9D5D1-AD49-004E-E2B6-0A8A14F38E5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s-IS"/>
              <a:t>Copilot agents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162464-E251-A78D-7B39-24CFBD7EEF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Picture">
            <a:extLst>
              <a:ext uri="{FF2B5EF4-FFF2-40B4-BE49-F238E27FC236}">
                <a16:creationId xmlns:a16="http://schemas.microsoft.com/office/drawing/2014/main" id="{E84523CC-F7D5-D99D-0323-50E8372CA151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r="1320"/>
          <a:stretch>
            <a:fillRect/>
          </a:stretch>
        </p:blipFill>
        <p:spPr bwMode="auto">
          <a:xfrm>
            <a:off x="687388" y="438150"/>
            <a:ext cx="2955925" cy="2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70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le of colorful square shapes&#10;&#10;AI-generated content may be incorrect.">
            <a:extLst>
              <a:ext uri="{FF2B5EF4-FFF2-40B4-BE49-F238E27FC236}">
                <a16:creationId xmlns:a16="http://schemas.microsoft.com/office/drawing/2014/main" id="{6CC5B1FE-DB4C-5348-841A-BBAA636975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963" r="1296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06B501-CEEC-8B81-A71C-BB0A52BEFB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6678" y="2253560"/>
            <a:ext cx="4015409" cy="1828110"/>
          </a:xfrm>
          <a:prstGeom prst="rect">
            <a:avLst/>
          </a:prstGeom>
        </p:spPr>
        <p:txBody>
          <a:bodyPr/>
          <a:lstStyle/>
          <a:p>
            <a:r>
              <a:rPr lang="en-US" sz="7200">
                <a:latin typeface="Rustica Regular" pitchFamily="2" charset="0"/>
                <a:ea typeface="Rustica Regular" pitchFamily="2" charset="0"/>
              </a:rPr>
              <a:t>DEMO</a:t>
            </a:r>
            <a:br>
              <a:rPr lang="en-US" sz="7200">
                <a:latin typeface="Rustica Regular" pitchFamily="2" charset="0"/>
                <a:ea typeface="Rustica Regular" pitchFamily="2" charset="0"/>
              </a:rPr>
            </a:br>
            <a:r>
              <a:rPr lang="en-US" sz="7200">
                <a:latin typeface="Rustica Regular" pitchFamily="2" charset="0"/>
                <a:ea typeface="Rustica Regular" pitchFamily="2" charset="0"/>
              </a:rPr>
              <a:t>AI Agent</a:t>
            </a:r>
            <a:endParaRPr lang="en-IS" sz="7200">
              <a:latin typeface="Rustica Regular" pitchFamily="2" charset="0"/>
              <a:ea typeface="Rustica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6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F80C7-29A2-1FE1-00E8-C7462A271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9311F-A7C9-80C8-2531-DD715CF8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Carpet Program 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6DBC1-7BB4-E087-CC88-CCFF9EC75E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4003" y="1172845"/>
            <a:ext cx="4885018" cy="13086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Early adopters</a:t>
            </a:r>
          </a:p>
          <a:p>
            <a:r>
              <a:rPr lang="en-US"/>
              <a:t>Insights into what was being developed by Microsoft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IS" sz="2800"/>
          </a:p>
        </p:txBody>
      </p:sp>
      <p:pic>
        <p:nvPicPr>
          <p:cNvPr id="8" name="Picture Placeholder 7" descr="A building with a logo on the side&#10;&#10;AI-generated content may be incorrect.">
            <a:extLst>
              <a:ext uri="{FF2B5EF4-FFF2-40B4-BE49-F238E27FC236}">
                <a16:creationId xmlns:a16="http://schemas.microsoft.com/office/drawing/2014/main" id="{8B18FF71-EE12-283E-8201-78181C4EFB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62" r="862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881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D5884C1-C855-3721-D34A-48DF6AC5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  <a:ea typeface="Rustica Regular" pitchFamily="2" charset="0"/>
              </a:rPr>
              <a:t>Copilot feature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577A24A-045B-82A0-A204-F3A4A7A625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4441" b="4441"/>
          <a:stretch/>
        </p:blipFill>
        <p:spPr>
          <a:xfrm>
            <a:off x="6096206" y="916630"/>
            <a:ext cx="5827895" cy="546887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D80E2-2BC8-A843-4C85-8424E5E307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197696"/>
            <a:ext cx="5613819" cy="4222443"/>
          </a:xfrm>
        </p:spPr>
        <p:txBody>
          <a:bodyPr lIns="91440" tIns="45720" rIns="91440" bIns="45720" anchor="t"/>
          <a:lstStyle/>
          <a:p>
            <a:pPr>
              <a:spcBef>
                <a:spcPts val="1200"/>
              </a:spcBef>
            </a:pPr>
            <a:r>
              <a:rPr lang="is-IS"/>
              <a:t>You probably all know about these generative AI capabilites in BC</a:t>
            </a:r>
          </a:p>
          <a:p>
            <a:pPr>
              <a:spcBef>
                <a:spcPts val="1200"/>
              </a:spcBef>
            </a:pPr>
            <a:r>
              <a:rPr lang="is-IS">
                <a:latin typeface="Aptos Light"/>
              </a:rPr>
              <a:t>Copilot and agent Capabilities</a:t>
            </a:r>
          </a:p>
          <a:p>
            <a:pPr marL="0" indent="0">
              <a:spcBef>
                <a:spcPts val="1200"/>
              </a:spcBef>
              <a:buNone/>
            </a:pPr>
            <a:endParaRPr lang="is-IS" b="1" i="1"/>
          </a:p>
        </p:txBody>
      </p:sp>
    </p:spTree>
    <p:extLst>
      <p:ext uri="{BB962C8B-B14F-4D97-AF65-F5344CB8AC3E}">
        <p14:creationId xmlns:p14="http://schemas.microsoft.com/office/powerpoint/2010/main" val="190221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B4DE0-A287-5935-C143-EA78C172C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47BE37B-5C56-B16E-13DE-3CC31058107F}"/>
              </a:ext>
            </a:extLst>
          </p:cNvPr>
          <p:cNvSpPr/>
          <p:nvPr/>
        </p:nvSpPr>
        <p:spPr>
          <a:xfrm rot="10800000">
            <a:off x="176429" y="1642563"/>
            <a:ext cx="4896763" cy="4832758"/>
          </a:xfrm>
          <a:custGeom>
            <a:avLst/>
            <a:gdLst>
              <a:gd name="connsiteX0" fmla="*/ 1360742 w 4173156"/>
              <a:gd name="connsiteY0" fmla="*/ 0 h 4118609"/>
              <a:gd name="connsiteX1" fmla="*/ 4173156 w 4173156"/>
              <a:gd name="connsiteY1" fmla="*/ 0 h 4118609"/>
              <a:gd name="connsiteX2" fmla="*/ 3094101 w 4173156"/>
              <a:gd name="connsiteY2" fmla="*/ 1494790 h 4118609"/>
              <a:gd name="connsiteX3" fmla="*/ 3016885 w 4173156"/>
              <a:gd name="connsiteY3" fmla="*/ 1706055 h 4118609"/>
              <a:gd name="connsiteX4" fmla="*/ 3014599 w 4173156"/>
              <a:gd name="connsiteY4" fmla="*/ 1710563 h 4118609"/>
              <a:gd name="connsiteX5" fmla="*/ 2950972 w 4173156"/>
              <a:gd name="connsiteY5" fmla="*/ 1885506 h 4118609"/>
              <a:gd name="connsiteX6" fmla="*/ 2950972 w 4173156"/>
              <a:gd name="connsiteY6" fmla="*/ 1887792 h 4118609"/>
              <a:gd name="connsiteX7" fmla="*/ 1683322 w 4173156"/>
              <a:gd name="connsiteY7" fmla="*/ 4118610 h 4118609"/>
              <a:gd name="connsiteX8" fmla="*/ 922274 w 4173156"/>
              <a:gd name="connsiteY8" fmla="*/ 3666554 h 4118609"/>
              <a:gd name="connsiteX9" fmla="*/ 845058 w 4173156"/>
              <a:gd name="connsiteY9" fmla="*/ 3634804 h 4118609"/>
              <a:gd name="connsiteX10" fmla="*/ 372555 w 4173156"/>
              <a:gd name="connsiteY10" fmla="*/ 3389439 h 4118609"/>
              <a:gd name="connsiteX11" fmla="*/ 0 w 4173156"/>
              <a:gd name="connsiteY11" fmla="*/ 2812415 h 4118609"/>
              <a:gd name="connsiteX12" fmla="*/ 0 w 4173156"/>
              <a:gd name="connsiteY12" fmla="*/ 1735582 h 4118609"/>
              <a:gd name="connsiteX13" fmla="*/ 49975 w 4173156"/>
              <a:gd name="connsiteY13" fmla="*/ 1690180 h 4118609"/>
              <a:gd name="connsiteX14" fmla="*/ 506603 w 4173156"/>
              <a:gd name="connsiteY14" fmla="*/ 922338 h 4118609"/>
              <a:gd name="connsiteX15" fmla="*/ 538417 w 4173156"/>
              <a:gd name="connsiteY15" fmla="*/ 845122 h 4118609"/>
              <a:gd name="connsiteX16" fmla="*/ 602044 w 4173156"/>
              <a:gd name="connsiteY16" fmla="*/ 706501 h 4118609"/>
              <a:gd name="connsiteX17" fmla="*/ 1360805 w 4173156"/>
              <a:gd name="connsiteY17" fmla="*/ 0 h 4118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73156" h="4118609">
                <a:moveTo>
                  <a:pt x="1360742" y="0"/>
                </a:moveTo>
                <a:lnTo>
                  <a:pt x="4173156" y="0"/>
                </a:lnTo>
                <a:cubicBezTo>
                  <a:pt x="3696081" y="0"/>
                  <a:pt x="3464370" y="508889"/>
                  <a:pt x="3094101" y="1494790"/>
                </a:cubicBezTo>
                <a:cubicBezTo>
                  <a:pt x="3069146" y="1562925"/>
                  <a:pt x="3044127" y="1635633"/>
                  <a:pt x="3016885" y="1706055"/>
                </a:cubicBezTo>
                <a:cubicBezTo>
                  <a:pt x="3016885" y="1708341"/>
                  <a:pt x="3014599" y="1708341"/>
                  <a:pt x="3014599" y="1710563"/>
                </a:cubicBezTo>
                <a:cubicBezTo>
                  <a:pt x="2994152" y="1767332"/>
                  <a:pt x="2971419" y="1826450"/>
                  <a:pt x="2950972" y="1885506"/>
                </a:cubicBezTo>
                <a:lnTo>
                  <a:pt x="2950972" y="1887792"/>
                </a:lnTo>
                <a:cubicBezTo>
                  <a:pt x="2653348" y="2682875"/>
                  <a:pt x="2294446" y="3527997"/>
                  <a:pt x="1683322" y="4118610"/>
                </a:cubicBezTo>
                <a:cubicBezTo>
                  <a:pt x="1510665" y="3948239"/>
                  <a:pt x="1247140" y="3807397"/>
                  <a:pt x="922274" y="3666554"/>
                </a:cubicBezTo>
                <a:cubicBezTo>
                  <a:pt x="897319" y="3655187"/>
                  <a:pt x="870014" y="3643820"/>
                  <a:pt x="845058" y="3634804"/>
                </a:cubicBezTo>
                <a:cubicBezTo>
                  <a:pt x="656527" y="3550730"/>
                  <a:pt x="497459" y="3471227"/>
                  <a:pt x="372555" y="3389439"/>
                </a:cubicBezTo>
                <a:cubicBezTo>
                  <a:pt x="124904" y="3225864"/>
                  <a:pt x="0" y="3048699"/>
                  <a:pt x="0" y="2812415"/>
                </a:cubicBezTo>
                <a:lnTo>
                  <a:pt x="0" y="1735582"/>
                </a:lnTo>
                <a:cubicBezTo>
                  <a:pt x="15875" y="1721993"/>
                  <a:pt x="31814" y="1706055"/>
                  <a:pt x="49975" y="1690180"/>
                </a:cubicBezTo>
                <a:cubicBezTo>
                  <a:pt x="220345" y="1517523"/>
                  <a:pt x="363474" y="1251775"/>
                  <a:pt x="506603" y="922338"/>
                </a:cubicBezTo>
                <a:cubicBezTo>
                  <a:pt x="517970" y="897382"/>
                  <a:pt x="529336" y="870077"/>
                  <a:pt x="538417" y="845122"/>
                </a:cubicBezTo>
                <a:cubicBezTo>
                  <a:pt x="558864" y="797433"/>
                  <a:pt x="581597" y="749681"/>
                  <a:pt x="602044" y="706501"/>
                </a:cubicBezTo>
                <a:cubicBezTo>
                  <a:pt x="822389" y="238506"/>
                  <a:pt x="1033653" y="0"/>
                  <a:pt x="1360805" y="0"/>
                </a:cubicBezTo>
                <a:close/>
              </a:path>
            </a:pathLst>
          </a:custGeom>
          <a:solidFill>
            <a:srgbClr val="0070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A119F5A-A92F-592D-1919-4E86FF69620B}"/>
              </a:ext>
            </a:extLst>
          </p:cNvPr>
          <p:cNvSpPr/>
          <p:nvPr/>
        </p:nvSpPr>
        <p:spPr>
          <a:xfrm rot="10800000">
            <a:off x="1339878" y="3428999"/>
            <a:ext cx="3728649" cy="3429000"/>
          </a:xfrm>
          <a:custGeom>
            <a:avLst/>
            <a:gdLst>
              <a:gd name="connsiteX0" fmla="*/ 3728649 w 3728649"/>
              <a:gd name="connsiteY0" fmla="*/ 3429000 h 3429000"/>
              <a:gd name="connsiteX1" fmla="*/ 423372 w 3728649"/>
              <a:gd name="connsiteY1" fmla="*/ 3429000 h 3429000"/>
              <a:gd name="connsiteX2" fmla="*/ 379326 w 3728649"/>
              <a:gd name="connsiteY2" fmla="*/ 3286654 h 3429000"/>
              <a:gd name="connsiteX3" fmla="*/ 256643 w 3728649"/>
              <a:gd name="connsiteY3" fmla="*/ 2952403 h 3429000"/>
              <a:gd name="connsiteX4" fmla="*/ 219313 w 3728649"/>
              <a:gd name="connsiteY4" fmla="*/ 2861798 h 3429000"/>
              <a:gd name="connsiteX5" fmla="*/ 54048 w 3728649"/>
              <a:gd name="connsiteY5" fmla="*/ 2366004 h 3429000"/>
              <a:gd name="connsiteX6" fmla="*/ 200685 w 3728649"/>
              <a:gd name="connsiteY6" fmla="*/ 1478285 h 3429000"/>
              <a:gd name="connsiteX7" fmla="*/ 1678781 w 3728649"/>
              <a:gd name="connsiteY7" fmla="*/ 0 h 3429000"/>
              <a:gd name="connsiteX8" fmla="*/ 2381019 w 3728649"/>
              <a:gd name="connsiteY8" fmla="*/ 0 h 3429000"/>
              <a:gd name="connsiteX9" fmla="*/ 2429092 w 3728649"/>
              <a:gd name="connsiteY9" fmla="*/ 173879 h 3429000"/>
              <a:gd name="connsiteX10" fmla="*/ 2500977 w 3728649"/>
              <a:gd name="connsiteY10" fmla="*/ 382606 h 3429000"/>
              <a:gd name="connsiteX11" fmla="*/ 2879490 w 3728649"/>
              <a:gd name="connsiteY11" fmla="*/ 1280906 h 3429000"/>
              <a:gd name="connsiteX12" fmla="*/ 2991480 w 3728649"/>
              <a:gd name="connsiteY12" fmla="*/ 1526121 h 3429000"/>
              <a:gd name="connsiteX13" fmla="*/ 3330057 w 3728649"/>
              <a:gd name="connsiteY13" fmla="*/ 2283149 h 3429000"/>
              <a:gd name="connsiteX14" fmla="*/ 3457991 w 3728649"/>
              <a:gd name="connsiteY14" fmla="*/ 2595050 h 3429000"/>
              <a:gd name="connsiteX15" fmla="*/ 3457991 w 3728649"/>
              <a:gd name="connsiteY15" fmla="*/ 2597733 h 3429000"/>
              <a:gd name="connsiteX16" fmla="*/ 3654885 w 3728649"/>
              <a:gd name="connsiteY16" fmla="*/ 3165856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8649" h="3429000">
                <a:moveTo>
                  <a:pt x="3728649" y="3429000"/>
                </a:moveTo>
                <a:lnTo>
                  <a:pt x="423372" y="3429000"/>
                </a:lnTo>
                <a:lnTo>
                  <a:pt x="379326" y="3286654"/>
                </a:lnTo>
                <a:cubicBezTo>
                  <a:pt x="343927" y="3179819"/>
                  <a:pt x="302615" y="3068360"/>
                  <a:pt x="256643" y="2952403"/>
                </a:cubicBezTo>
                <a:cubicBezTo>
                  <a:pt x="245987" y="2923120"/>
                  <a:pt x="232651" y="2891080"/>
                  <a:pt x="219313" y="2861798"/>
                </a:cubicBezTo>
                <a:cubicBezTo>
                  <a:pt x="147335" y="2677831"/>
                  <a:pt x="91378" y="2515249"/>
                  <a:pt x="54048" y="2366004"/>
                </a:cubicBezTo>
                <a:cubicBezTo>
                  <a:pt x="-44605" y="1974153"/>
                  <a:pt x="-15247" y="1694291"/>
                  <a:pt x="200685" y="1478285"/>
                </a:cubicBezTo>
                <a:lnTo>
                  <a:pt x="1678781" y="0"/>
                </a:lnTo>
                <a:lnTo>
                  <a:pt x="2381019" y="0"/>
                </a:lnTo>
                <a:lnTo>
                  <a:pt x="2429092" y="173879"/>
                </a:lnTo>
                <a:cubicBezTo>
                  <a:pt x="2449951" y="240452"/>
                  <a:pt x="2473985" y="309967"/>
                  <a:pt x="2500977" y="382606"/>
                </a:cubicBezTo>
                <a:cubicBezTo>
                  <a:pt x="2591582" y="638475"/>
                  <a:pt x="2722199" y="937040"/>
                  <a:pt x="2879490" y="1280906"/>
                </a:cubicBezTo>
                <a:cubicBezTo>
                  <a:pt x="2916821" y="1360856"/>
                  <a:pt x="2954150" y="1443562"/>
                  <a:pt x="2991480" y="1526121"/>
                </a:cubicBezTo>
                <a:cubicBezTo>
                  <a:pt x="3106078" y="1771335"/>
                  <a:pt x="3220749" y="2024597"/>
                  <a:pt x="3330057" y="2283149"/>
                </a:cubicBezTo>
                <a:cubicBezTo>
                  <a:pt x="3372677" y="2387165"/>
                  <a:pt x="3415371" y="2491107"/>
                  <a:pt x="3457991" y="2595050"/>
                </a:cubicBezTo>
                <a:lnTo>
                  <a:pt x="3457991" y="2597733"/>
                </a:lnTo>
                <a:cubicBezTo>
                  <a:pt x="3529968" y="2784996"/>
                  <a:pt x="3596613" y="2974593"/>
                  <a:pt x="3654885" y="3165856"/>
                </a:cubicBezTo>
                <a:close/>
              </a:path>
            </a:pathLst>
          </a:custGeom>
          <a:solidFill>
            <a:srgbClr val="01BCB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3E20078-B532-1782-6C17-501C2908B4AD}"/>
              </a:ext>
            </a:extLst>
          </p:cNvPr>
          <p:cNvSpPr/>
          <p:nvPr/>
        </p:nvSpPr>
        <p:spPr>
          <a:xfrm rot="10800000">
            <a:off x="0" y="0"/>
            <a:ext cx="5075274" cy="6476294"/>
          </a:xfrm>
          <a:custGeom>
            <a:avLst/>
            <a:gdLst>
              <a:gd name="connsiteX0" fmla="*/ 127 w 4325288"/>
              <a:gd name="connsiteY0" fmla="*/ 1653 h 5519275"/>
              <a:gd name="connsiteX1" fmla="*/ 0 w 4325288"/>
              <a:gd name="connsiteY1" fmla="*/ 0 h 5519275"/>
              <a:gd name="connsiteX2" fmla="*/ 127 w 4325288"/>
              <a:gd name="connsiteY2" fmla="*/ 0 h 5519275"/>
              <a:gd name="connsiteX3" fmla="*/ 4325288 w 4325288"/>
              <a:gd name="connsiteY3" fmla="*/ 5519275 h 5519275"/>
              <a:gd name="connsiteX4" fmla="*/ 662656 w 4325288"/>
              <a:gd name="connsiteY4" fmla="*/ 5519275 h 5519275"/>
              <a:gd name="connsiteX5" fmla="*/ 728209 w 4325288"/>
              <a:gd name="connsiteY5" fmla="*/ 5514415 h 5519275"/>
              <a:gd name="connsiteX6" fmla="*/ 1508506 w 4325288"/>
              <a:gd name="connsiteY6" fmla="*/ 5286439 h 5519275"/>
              <a:gd name="connsiteX7" fmla="*/ 1910588 w 4325288"/>
              <a:gd name="connsiteY7" fmla="*/ 4620768 h 5519275"/>
              <a:gd name="connsiteX8" fmla="*/ 1774317 w 4325288"/>
              <a:gd name="connsiteY8" fmla="*/ 4220972 h 5519275"/>
              <a:gd name="connsiteX9" fmla="*/ 1683449 w 4325288"/>
              <a:gd name="connsiteY9" fmla="*/ 4118737 h 5519275"/>
              <a:gd name="connsiteX10" fmla="*/ 922401 w 4325288"/>
              <a:gd name="connsiteY10" fmla="*/ 3666681 h 5519275"/>
              <a:gd name="connsiteX11" fmla="*/ 845185 w 4325288"/>
              <a:gd name="connsiteY11" fmla="*/ 3634931 h 5519275"/>
              <a:gd name="connsiteX12" fmla="*/ 372682 w 4325288"/>
              <a:gd name="connsiteY12" fmla="*/ 3389567 h 5519275"/>
              <a:gd name="connsiteX13" fmla="*/ 127 w 4325288"/>
              <a:gd name="connsiteY13" fmla="*/ 2812542 h 5519275"/>
              <a:gd name="connsiteX14" fmla="*/ 127 w 4325288"/>
              <a:gd name="connsiteY14" fmla="*/ 1653 h 5519275"/>
              <a:gd name="connsiteX15" fmla="*/ 7445 w 4325288"/>
              <a:gd name="connsiteY15" fmla="*/ 96927 h 5519275"/>
              <a:gd name="connsiteX16" fmla="*/ 472504 w 4325288"/>
              <a:gd name="connsiteY16" fmla="*/ 636080 h 5519275"/>
              <a:gd name="connsiteX17" fmla="*/ 601980 w 4325288"/>
              <a:gd name="connsiteY17" fmla="*/ 706501 h 5519275"/>
              <a:gd name="connsiteX18" fmla="*/ 1494790 w 4325288"/>
              <a:gd name="connsiteY18" fmla="*/ 1079119 h 5519275"/>
              <a:gd name="connsiteX19" fmla="*/ 1710627 w 4325288"/>
              <a:gd name="connsiteY19" fmla="*/ 1158621 h 5519275"/>
              <a:gd name="connsiteX20" fmla="*/ 2841943 w 4325288"/>
              <a:gd name="connsiteY20" fmla="*/ 1619822 h 5519275"/>
              <a:gd name="connsiteX21" fmla="*/ 3016885 w 4325288"/>
              <a:gd name="connsiteY21" fmla="*/ 1706181 h 5519275"/>
              <a:gd name="connsiteX22" fmla="*/ 4282250 w 4325288"/>
              <a:gd name="connsiteY22" fmla="*/ 2671699 h 5519275"/>
              <a:gd name="connsiteX23" fmla="*/ 4325288 w 4325288"/>
              <a:gd name="connsiteY23" fmla="*/ 2728393 h 55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25288" h="5519275">
                <a:moveTo>
                  <a:pt x="127" y="1653"/>
                </a:moveTo>
                <a:lnTo>
                  <a:pt x="0" y="0"/>
                </a:lnTo>
                <a:lnTo>
                  <a:pt x="127" y="0"/>
                </a:lnTo>
                <a:close/>
                <a:moveTo>
                  <a:pt x="4325288" y="5519275"/>
                </a:moveTo>
                <a:lnTo>
                  <a:pt x="662656" y="5519275"/>
                </a:lnTo>
                <a:lnTo>
                  <a:pt x="728209" y="5514415"/>
                </a:lnTo>
                <a:cubicBezTo>
                  <a:pt x="1051081" y="5483200"/>
                  <a:pt x="1313704" y="5405676"/>
                  <a:pt x="1508506" y="5286439"/>
                </a:cubicBezTo>
                <a:cubicBezTo>
                  <a:pt x="1772031" y="5129657"/>
                  <a:pt x="1910588" y="4902518"/>
                  <a:pt x="1910588" y="4620768"/>
                </a:cubicBezTo>
                <a:cubicBezTo>
                  <a:pt x="1910588" y="4470845"/>
                  <a:pt x="1862900" y="4339082"/>
                  <a:pt x="1774317" y="4220972"/>
                </a:cubicBezTo>
                <a:cubicBezTo>
                  <a:pt x="1747076" y="4184587"/>
                  <a:pt x="1717548" y="4150551"/>
                  <a:pt x="1683449" y="4118737"/>
                </a:cubicBezTo>
                <a:cubicBezTo>
                  <a:pt x="1510792" y="3948367"/>
                  <a:pt x="1247267" y="3807524"/>
                  <a:pt x="922401" y="3666681"/>
                </a:cubicBezTo>
                <a:cubicBezTo>
                  <a:pt x="897446" y="3655314"/>
                  <a:pt x="870141" y="3643948"/>
                  <a:pt x="845185" y="3634931"/>
                </a:cubicBezTo>
                <a:cubicBezTo>
                  <a:pt x="656654" y="3550857"/>
                  <a:pt x="497586" y="3471355"/>
                  <a:pt x="372682" y="3389567"/>
                </a:cubicBezTo>
                <a:cubicBezTo>
                  <a:pt x="125032" y="3225991"/>
                  <a:pt x="127" y="3048826"/>
                  <a:pt x="127" y="2812542"/>
                </a:cubicBezTo>
                <a:lnTo>
                  <a:pt x="127" y="1653"/>
                </a:lnTo>
                <a:lnTo>
                  <a:pt x="7445" y="96927"/>
                </a:lnTo>
                <a:cubicBezTo>
                  <a:pt x="42165" y="315040"/>
                  <a:pt x="198191" y="479060"/>
                  <a:pt x="472504" y="636080"/>
                </a:cubicBezTo>
                <a:cubicBezTo>
                  <a:pt x="513398" y="661035"/>
                  <a:pt x="556578" y="683831"/>
                  <a:pt x="601980" y="706501"/>
                </a:cubicBezTo>
                <a:cubicBezTo>
                  <a:pt x="833692" y="824611"/>
                  <a:pt x="1131316" y="942784"/>
                  <a:pt x="1494790" y="1079119"/>
                </a:cubicBezTo>
                <a:cubicBezTo>
                  <a:pt x="1565212" y="1104075"/>
                  <a:pt x="1637919" y="1131380"/>
                  <a:pt x="1710627" y="1158621"/>
                </a:cubicBezTo>
                <a:cubicBezTo>
                  <a:pt x="2083181" y="1294956"/>
                  <a:pt x="2469388" y="1442593"/>
                  <a:pt x="2841943" y="1619822"/>
                </a:cubicBezTo>
                <a:cubicBezTo>
                  <a:pt x="2900998" y="1647127"/>
                  <a:pt x="2960053" y="1676591"/>
                  <a:pt x="3016885" y="1706181"/>
                </a:cubicBezTo>
                <a:cubicBezTo>
                  <a:pt x="3500755" y="1953768"/>
                  <a:pt x="3946017" y="2260473"/>
                  <a:pt x="4282250" y="2671699"/>
                </a:cubicBezTo>
                <a:lnTo>
                  <a:pt x="4325288" y="2728393"/>
                </a:lnTo>
                <a:close/>
              </a:path>
            </a:pathLst>
          </a:custGeom>
          <a:solidFill>
            <a:srgbClr val="70E3D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35AAD-4708-661D-5162-FB1C7664721F}"/>
              </a:ext>
            </a:extLst>
          </p:cNvPr>
          <p:cNvSpPr txBox="1"/>
          <p:nvPr/>
        </p:nvSpPr>
        <p:spPr>
          <a:xfrm>
            <a:off x="512795" y="1143686"/>
            <a:ext cx="5568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351C5C"/>
                </a:solidFill>
                <a:latin typeface="Aptos" panose="020B0004020202020204" pitchFamily="34" charset="0"/>
              </a:rPr>
              <a:t>1. Reading pharmacy prescriptions from email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A0312-CDBD-38ED-D6D3-B0602DFD1716}"/>
              </a:ext>
            </a:extLst>
          </p:cNvPr>
          <p:cNvSpPr txBox="1"/>
          <p:nvPr/>
        </p:nvSpPr>
        <p:spPr>
          <a:xfrm>
            <a:off x="6354723" y="1400007"/>
            <a:ext cx="554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spcBef>
                <a:spcPts val="800"/>
              </a:spcBef>
              <a:spcAft>
                <a:spcPts val="400"/>
              </a:spcAft>
              <a:buNone/>
            </a:pPr>
            <a:endParaRPr lang="en-US" sz="2000" kern="100">
              <a:latin typeface="Aptos Light" panose="020B0004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FDF45FD-F0D6-A3D8-8C2F-EC1165CF090A}"/>
              </a:ext>
            </a:extLst>
          </p:cNvPr>
          <p:cNvSpPr/>
          <p:nvPr/>
        </p:nvSpPr>
        <p:spPr>
          <a:xfrm>
            <a:off x="531078" y="3213205"/>
            <a:ext cx="5311783" cy="2847226"/>
          </a:xfrm>
          <a:custGeom>
            <a:avLst/>
            <a:gdLst>
              <a:gd name="connsiteX0" fmla="*/ 57889 w 4853231"/>
              <a:gd name="connsiteY0" fmla="*/ 0 h 2601433"/>
              <a:gd name="connsiteX1" fmla="*/ 156494 w 4853231"/>
              <a:gd name="connsiteY1" fmla="*/ 0 h 2601433"/>
              <a:gd name="connsiteX2" fmla="*/ 289441 w 4853231"/>
              <a:gd name="connsiteY2" fmla="*/ 0 h 2601433"/>
              <a:gd name="connsiteX3" fmla="*/ 4563790 w 4853231"/>
              <a:gd name="connsiteY3" fmla="*/ 0 h 2601433"/>
              <a:gd name="connsiteX4" fmla="*/ 4644407 w 4853231"/>
              <a:gd name="connsiteY4" fmla="*/ 0 h 2601433"/>
              <a:gd name="connsiteX5" fmla="*/ 4795342 w 4853231"/>
              <a:gd name="connsiteY5" fmla="*/ 0 h 2601433"/>
              <a:gd name="connsiteX6" fmla="*/ 4853231 w 4853231"/>
              <a:gd name="connsiteY6" fmla="*/ 57889 h 2601433"/>
              <a:gd name="connsiteX7" fmla="*/ 4853231 w 4853231"/>
              <a:gd name="connsiteY7" fmla="*/ 2543544 h 2601433"/>
              <a:gd name="connsiteX8" fmla="*/ 4795342 w 4853231"/>
              <a:gd name="connsiteY8" fmla="*/ 2601433 h 2601433"/>
              <a:gd name="connsiteX9" fmla="*/ 4644407 w 4853231"/>
              <a:gd name="connsiteY9" fmla="*/ 2601433 h 2601433"/>
              <a:gd name="connsiteX10" fmla="*/ 4563790 w 4853231"/>
              <a:gd name="connsiteY10" fmla="*/ 2601433 h 2601433"/>
              <a:gd name="connsiteX11" fmla="*/ 289441 w 4853231"/>
              <a:gd name="connsiteY11" fmla="*/ 2601433 h 2601433"/>
              <a:gd name="connsiteX12" fmla="*/ 156494 w 4853231"/>
              <a:gd name="connsiteY12" fmla="*/ 2601433 h 2601433"/>
              <a:gd name="connsiteX13" fmla="*/ 57889 w 4853231"/>
              <a:gd name="connsiteY13" fmla="*/ 2601433 h 2601433"/>
              <a:gd name="connsiteX14" fmla="*/ 0 w 4853231"/>
              <a:gd name="connsiteY14" fmla="*/ 2543544 h 2601433"/>
              <a:gd name="connsiteX15" fmla="*/ 0 w 4853231"/>
              <a:gd name="connsiteY15" fmla="*/ 57889 h 2601433"/>
              <a:gd name="connsiteX16" fmla="*/ 57889 w 4853231"/>
              <a:gd name="connsiteY16" fmla="*/ 0 h 260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53231" h="2601433">
                <a:moveTo>
                  <a:pt x="57889" y="0"/>
                </a:moveTo>
                <a:lnTo>
                  <a:pt x="156494" y="0"/>
                </a:lnTo>
                <a:lnTo>
                  <a:pt x="289441" y="0"/>
                </a:lnTo>
                <a:lnTo>
                  <a:pt x="4563790" y="0"/>
                </a:lnTo>
                <a:lnTo>
                  <a:pt x="4644407" y="0"/>
                </a:lnTo>
                <a:lnTo>
                  <a:pt x="4795342" y="0"/>
                </a:lnTo>
                <a:cubicBezTo>
                  <a:pt x="4827313" y="0"/>
                  <a:pt x="4853231" y="25918"/>
                  <a:pt x="4853231" y="57889"/>
                </a:cubicBezTo>
                <a:lnTo>
                  <a:pt x="4853231" y="2543544"/>
                </a:lnTo>
                <a:cubicBezTo>
                  <a:pt x="4853231" y="2575515"/>
                  <a:pt x="4827313" y="2601433"/>
                  <a:pt x="4795342" y="2601433"/>
                </a:cubicBezTo>
                <a:lnTo>
                  <a:pt x="4644407" y="2601433"/>
                </a:lnTo>
                <a:lnTo>
                  <a:pt x="4563790" y="2601433"/>
                </a:lnTo>
                <a:lnTo>
                  <a:pt x="289441" y="2601433"/>
                </a:lnTo>
                <a:lnTo>
                  <a:pt x="156494" y="2601433"/>
                </a:lnTo>
                <a:lnTo>
                  <a:pt x="57889" y="2601433"/>
                </a:lnTo>
                <a:cubicBezTo>
                  <a:pt x="25918" y="2601433"/>
                  <a:pt x="0" y="2575515"/>
                  <a:pt x="0" y="2543544"/>
                </a:cubicBezTo>
                <a:lnTo>
                  <a:pt x="0" y="57889"/>
                </a:lnTo>
                <a:cubicBezTo>
                  <a:pt x="0" y="25918"/>
                  <a:pt x="25918" y="0"/>
                  <a:pt x="57889" y="0"/>
                </a:cubicBezTo>
                <a:close/>
              </a:path>
            </a:pathLst>
          </a:custGeom>
          <a:solidFill>
            <a:schemeClr val="bg1">
              <a:alpha val="95396"/>
            </a:schemeClr>
          </a:solidFill>
          <a:ln>
            <a:noFill/>
          </a:ln>
          <a:effectLst>
            <a:outerShdw blurRad="165100" dist="762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endParaRPr lang="en-US" sz="1800" kern="100">
              <a:solidFill>
                <a:schemeClr val="tx1"/>
              </a:solidFill>
              <a:effectLst/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5EABE-2047-B49E-C476-352DE077DBC5}"/>
              </a:ext>
            </a:extLst>
          </p:cNvPr>
          <p:cNvSpPr txBox="1"/>
          <p:nvPr/>
        </p:nvSpPr>
        <p:spPr>
          <a:xfrm>
            <a:off x="5945916" y="4431752"/>
            <a:ext cx="5001172" cy="24156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342900" marR="0" lvl="0" indent="-342900">
              <a:spcAft>
                <a:spcPts val="800"/>
              </a:spcAft>
              <a:buFont typeface="+mj-lt"/>
              <a:buAutoNum type="arabicPeriod"/>
            </a:pPr>
            <a:endParaRPr lang="en-US" sz="3600">
              <a:solidFill>
                <a:srgbClr val="361D5C"/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177B67-2B3A-21CC-49E9-D8B0C3CC13B9}"/>
              </a:ext>
            </a:extLst>
          </p:cNvPr>
          <p:cNvSpPr txBox="1"/>
          <p:nvPr/>
        </p:nvSpPr>
        <p:spPr>
          <a:xfrm>
            <a:off x="6323057" y="1256795"/>
            <a:ext cx="560716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800"/>
              </a:spcBef>
              <a:spcAft>
                <a:spcPts val="400"/>
              </a:spcAft>
              <a:buNone/>
            </a:pPr>
            <a:r>
              <a:rPr lang="en-US" sz="1600" b="1" kern="100">
                <a:solidFill>
                  <a:srgbClr val="351C5C"/>
                </a:solidFill>
                <a:effectLst/>
                <a:latin typeface="Aptos ExtraBold" panose="020B0004020202020204" pitchFamily="34" charset="0"/>
              </a:rPr>
              <a:t>Specific scenarios the agent must perform​</a:t>
            </a:r>
          </a:p>
          <a:p>
            <a:pPr marL="342900" marR="0" lvl="0" indent="-342900">
              <a:buFont typeface="+mj-lt"/>
              <a:buAutoNum type="arabicPeriod"/>
            </a:pPr>
            <a:r>
              <a:rPr lang="en-US" sz="1400" kern="100">
                <a:effectLst/>
                <a:latin typeface="Aptos Light" panose="020B0004020202020204" pitchFamily="34" charset="0"/>
              </a:rPr>
              <a:t>Monitor the inbox for prescription emails</a:t>
            </a:r>
          </a:p>
          <a:p>
            <a:pPr marL="342900" marR="0" lvl="0" indent="-342900">
              <a:buFont typeface="+mj-lt"/>
              <a:buAutoNum type="arabicPeriod"/>
            </a:pPr>
            <a:r>
              <a:rPr lang="en-US" sz="1400" kern="100">
                <a:effectLst/>
                <a:latin typeface="Aptos Light" panose="020B0004020202020204" pitchFamily="34" charset="0"/>
              </a:rPr>
              <a:t>If one is found, extract the prescription data</a:t>
            </a:r>
          </a:p>
          <a:p>
            <a:pPr marL="742950" marR="0" lvl="1" indent="-285750">
              <a:buFont typeface="+mj-lt"/>
              <a:buAutoNum type="alphaLcPeriod"/>
            </a:pPr>
            <a:r>
              <a:rPr lang="en-US" sz="1400" kern="100">
                <a:effectLst/>
                <a:latin typeface="Aptos Light" panose="020B0004020202020204" pitchFamily="34" charset="0"/>
              </a:rPr>
              <a:t>This can be expanded to include handwritten notes using OCR in the future</a:t>
            </a:r>
          </a:p>
          <a:p>
            <a:pPr marL="342900" marR="0" lvl="0" indent="-342900">
              <a:buFont typeface="+mj-lt"/>
              <a:buAutoNum type="arabicPeriod"/>
            </a:pPr>
            <a:r>
              <a:rPr lang="en-US" sz="1400" kern="100">
                <a:effectLst/>
                <a:latin typeface="Aptos Light" panose="020B0004020202020204" pitchFamily="34" charset="0"/>
              </a:rPr>
              <a:t>Look up the patient – check if the is a renewal or a new prescription</a:t>
            </a:r>
          </a:p>
          <a:p>
            <a:pPr marL="342900" marR="0" lvl="0" indent="-342900">
              <a:buFont typeface="+mj-lt"/>
              <a:buAutoNum type="arabicPeriod"/>
            </a:pPr>
            <a:r>
              <a:rPr lang="en-US" sz="1400" kern="100">
                <a:effectLst/>
                <a:latin typeface="Aptos Light" panose="020B0004020202020204" pitchFamily="34" charset="0"/>
              </a:rPr>
              <a:t>Populate a template with the drug, dosage and time between dosing</a:t>
            </a:r>
          </a:p>
          <a:p>
            <a:pPr marL="342900" marR="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1400" kern="100">
                <a:effectLst/>
                <a:latin typeface="Aptos Light" panose="020B0004020202020204" pitchFamily="34" charset="0"/>
              </a:rPr>
              <a:t>Show side by side with the original email for verification by pharmacist</a:t>
            </a:r>
            <a:r>
              <a:rPr lang="en-US" sz="1400" kern="100">
                <a:effectLst/>
              </a:rPr>
              <a:t>​</a:t>
            </a:r>
          </a:p>
          <a:p>
            <a:pPr marL="0">
              <a:spcBef>
                <a:spcPts val="800"/>
              </a:spcBef>
              <a:spcAft>
                <a:spcPts val="400"/>
              </a:spcAft>
              <a:buNone/>
            </a:pPr>
            <a:r>
              <a:rPr lang="en-US" sz="1600" b="1" kern="100">
                <a:solidFill>
                  <a:srgbClr val="351C5C"/>
                </a:solidFill>
                <a:latin typeface="Aptos ExtraBold" panose="020B0004020202020204" pitchFamily="34" charset="0"/>
              </a:rPr>
              <a:t>What triggers the process​</a:t>
            </a:r>
          </a:p>
          <a:p>
            <a:pPr marR="0">
              <a:spcAft>
                <a:spcPts val="800"/>
              </a:spcAft>
              <a:buNone/>
            </a:pPr>
            <a:r>
              <a:rPr lang="en-US" sz="1400" kern="100">
                <a:latin typeface="Aptos Light" panose="020B0004020202020204" pitchFamily="34" charset="0"/>
              </a:rPr>
              <a:t>Inbound email triggers the process.​</a:t>
            </a:r>
          </a:p>
          <a:p>
            <a:pPr marL="0" marR="0">
              <a:spcBef>
                <a:spcPts val="800"/>
              </a:spcBef>
              <a:spcAft>
                <a:spcPts val="400"/>
              </a:spcAft>
              <a:buNone/>
            </a:pPr>
            <a:r>
              <a:rPr lang="en-US" sz="1600" b="1" kern="100">
                <a:solidFill>
                  <a:srgbClr val="351C5C"/>
                </a:solidFill>
                <a:latin typeface="Aptos ExtraBold" panose="020B0004020202020204" pitchFamily="34" charset="0"/>
              </a:rPr>
              <a:t>Human intervention points</a:t>
            </a:r>
            <a:r>
              <a:rPr lang="en-US" sz="1600" b="1" kern="100">
                <a:latin typeface="Aptos ExtraBold" panose="020B0004020202020204" pitchFamily="34" charset="0"/>
              </a:rPr>
              <a:t>​</a:t>
            </a:r>
          </a:p>
          <a:p>
            <a:pPr marL="0" marR="0">
              <a:spcAft>
                <a:spcPts val="800"/>
              </a:spcAft>
              <a:buNone/>
            </a:pPr>
            <a:r>
              <a:rPr lang="en-US" sz="1400" kern="100">
                <a:latin typeface="Aptos Light" panose="020B0004020202020204" pitchFamily="34" charset="0"/>
              </a:rPr>
              <a:t>A pharmacist needs to review and approve the prescription before it is delivered, as with any other prescription.</a:t>
            </a:r>
          </a:p>
          <a:p>
            <a:pPr marL="0">
              <a:spcBef>
                <a:spcPts val="800"/>
              </a:spcBef>
              <a:spcAft>
                <a:spcPts val="400"/>
              </a:spcAft>
              <a:buNone/>
            </a:pPr>
            <a:r>
              <a:rPr lang="en-US" sz="1600" b="1" kern="100">
                <a:solidFill>
                  <a:srgbClr val="351C5C"/>
                </a:solidFill>
                <a:latin typeface="Aptos ExtraBold" panose="020B0004020202020204" pitchFamily="34" charset="0"/>
              </a:rPr>
              <a:t>New product capabilities needed (if any)​</a:t>
            </a:r>
          </a:p>
          <a:p>
            <a:pPr>
              <a:spcAft>
                <a:spcPts val="800"/>
              </a:spcAft>
            </a:pPr>
            <a:r>
              <a:rPr lang="en-US" sz="1400" kern="100">
                <a:latin typeface="Aptos Light" panose="020B0004020202020204" pitchFamily="34" charset="0"/>
              </a:rPr>
              <a:t>There are minor functional gaps in this process since we already have the capability to read prescriptions from a centralized registry, which need to go through the same approval process.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b="1" u="none" strike="noStrike">
              <a:solidFill>
                <a:srgbClr val="242D2F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3FD7C-77C7-44AE-89F2-479FD37CDFB9}"/>
              </a:ext>
            </a:extLst>
          </p:cNvPr>
          <p:cNvSpPr txBox="1"/>
          <p:nvPr/>
        </p:nvSpPr>
        <p:spPr>
          <a:xfrm>
            <a:off x="555595" y="3262371"/>
            <a:ext cx="5040302" cy="260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None/>
            </a:pPr>
            <a:r>
              <a:rPr lang="en-US" b="1" kern="100">
                <a:solidFill>
                  <a:srgbClr val="351C5C"/>
                </a:solidFill>
                <a:latin typeface="Aptos ExtraBold" panose="020B0004020202020204" pitchFamily="34" charset="0"/>
              </a:rPr>
              <a:t>Description of the business process (job-to-be-done)​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400" kern="100">
                <a:solidFill>
                  <a:schemeClr val="tx1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 countries still rely on email as a method to send prescriptions to pharmacies. The process to extract the prescription from the message body and compare that to previous prescriptions is both time consuming and error prone.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400" kern="100">
                <a:solidFill>
                  <a:schemeClr val="tx1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single pharmacy can handle somewhere in the range of 20 to 400 prescriptions per day, so the potential time savings are considerable.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2A1A2B-3337-E140-22F5-3493CFBD325E}"/>
              </a:ext>
            </a:extLst>
          </p:cNvPr>
          <p:cNvSpPr txBox="1">
            <a:spLocks/>
          </p:cNvSpPr>
          <p:nvPr/>
        </p:nvSpPr>
        <p:spPr>
          <a:xfrm>
            <a:off x="512795" y="462618"/>
            <a:ext cx="8397875" cy="6564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s-IS">
                <a:solidFill>
                  <a:srgbClr val="351C5C"/>
                </a:solidFill>
                <a:latin typeface="Aptos" panose="020B0004020202020204" pitchFamily="34" charset="0"/>
              </a:rPr>
              <a:t>One of our proposals</a:t>
            </a:r>
            <a:endParaRPr lang="en-I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78A93-B70B-B9FF-B48B-B5A7EFC0F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1A774B-60D9-D1B2-C912-5CD4A5EB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First steps</a:t>
            </a:r>
            <a:endParaRPr lang="en-I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6D5A35-CC12-309F-F40B-ECBE4A3D69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172845"/>
            <a:ext cx="4885018" cy="4236372"/>
          </a:xfrm>
        </p:spPr>
        <p:txBody>
          <a:bodyPr/>
          <a:lstStyle/>
          <a:p>
            <a:pPr marL="0" indent="0">
              <a:buNone/>
            </a:pPr>
            <a:r>
              <a:rPr lang="is-IS"/>
              <a:t>Fairly simple to create the first agent</a:t>
            </a:r>
          </a:p>
          <a:p>
            <a:pPr marL="0" indent="0">
              <a:buNone/>
            </a:pPr>
            <a:r>
              <a:rPr lang="is-IS"/>
              <a:t>Main problem was to create meaningful instructions</a:t>
            </a:r>
          </a:p>
          <a:p>
            <a:endParaRPr lang="is-IS" sz="3200"/>
          </a:p>
          <a:p>
            <a:endParaRPr lang="is-IS" sz="3200"/>
          </a:p>
          <a:p>
            <a:endParaRPr lang="is-IS" sz="3200"/>
          </a:p>
          <a:p>
            <a:endParaRPr lang="en-US" sz="3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022E6-90BC-9F8D-7455-16A5EC651A10}"/>
              </a:ext>
            </a:extLst>
          </p:cNvPr>
          <p:cNvSpPr/>
          <p:nvPr/>
        </p:nvSpPr>
        <p:spPr>
          <a:xfrm>
            <a:off x="3405935" y="4515082"/>
            <a:ext cx="430896" cy="452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0A5DD1-F273-94AF-6659-1C6E6134E2C0}"/>
              </a:ext>
            </a:extLst>
          </p:cNvPr>
          <p:cNvSpPr/>
          <p:nvPr/>
        </p:nvSpPr>
        <p:spPr>
          <a:xfrm>
            <a:off x="3405935" y="4515085"/>
            <a:ext cx="430896" cy="452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3BA62C9A-1EB0-B5EF-621B-525EDC82FE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032" b="303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75740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04D9-6C6E-62FC-0FA4-84FC87444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57F087-5AC8-5362-F6A9-D198FC76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Results</a:t>
            </a:r>
            <a:endParaRPr lang="en-I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D85EDF-C285-B387-EE69-3B17AF06EB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is-IS" sz="2400"/>
          </a:p>
          <a:p>
            <a:pPr>
              <a:spcAft>
                <a:spcPts val="600"/>
              </a:spcAft>
            </a:pPr>
            <a:endParaRPr lang="is-IS" sz="2400"/>
          </a:p>
          <a:p>
            <a:pPr>
              <a:spcAft>
                <a:spcPts val="600"/>
              </a:spcAft>
            </a:pPr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694DE3-4C0F-2AF9-061D-A2CFE6516592}"/>
              </a:ext>
            </a:extLst>
          </p:cNvPr>
          <p:cNvSpPr/>
          <p:nvPr/>
        </p:nvSpPr>
        <p:spPr>
          <a:xfrm>
            <a:off x="7027334" y="4501950"/>
            <a:ext cx="575258" cy="199590"/>
          </a:xfrm>
          <a:prstGeom prst="rect">
            <a:avLst/>
          </a:prstGeom>
          <a:solidFill>
            <a:srgbClr val="F9FB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BF54AB-E522-D84B-4F3E-44DAD7333AE4}"/>
              </a:ext>
            </a:extLst>
          </p:cNvPr>
          <p:cNvGrpSpPr/>
          <p:nvPr/>
        </p:nvGrpSpPr>
        <p:grpSpPr>
          <a:xfrm>
            <a:off x="4559325" y="331795"/>
            <a:ext cx="7537337" cy="4935559"/>
            <a:chOff x="2571245" y="803112"/>
            <a:chExt cx="8529146" cy="58427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27F10D-A1BB-F4E1-26D0-689758BD7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6553" y="803112"/>
              <a:ext cx="5473837" cy="37831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63A74B-B197-C0EA-DCCC-3460DEFFC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1245" y="2464096"/>
              <a:ext cx="5851674" cy="35705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B97E35-EDF9-31DD-AF82-203900BB3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3599" y="3782872"/>
              <a:ext cx="5516792" cy="286294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D82880-209B-626C-B4F5-81DFCEDFD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3" y="2581706"/>
            <a:ext cx="5495065" cy="4035113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16E72D6-994A-0C9B-03AE-7D399075A472}"/>
              </a:ext>
            </a:extLst>
          </p:cNvPr>
          <p:cNvSpPr txBox="1">
            <a:spLocks/>
          </p:cNvSpPr>
          <p:nvPr/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s-IS" sz="2000"/>
              <a:t>Fairly easy to simulate the process</a:t>
            </a:r>
          </a:p>
          <a:p>
            <a:pPr>
              <a:spcAft>
                <a:spcPts val="600"/>
              </a:spcAft>
            </a:pPr>
            <a:endParaRPr lang="is-IS" sz="2400"/>
          </a:p>
          <a:p>
            <a:pPr>
              <a:spcAft>
                <a:spcPts val="600"/>
              </a:spcAft>
            </a:pPr>
            <a:endParaRPr lang="is-IS" sz="2400"/>
          </a:p>
          <a:p>
            <a:pPr>
              <a:spcAft>
                <a:spcPts val="600"/>
              </a:spcAft>
            </a:pPr>
            <a:endParaRPr lang="is-IS" sz="2400"/>
          </a:p>
          <a:p>
            <a:pPr>
              <a:spcAft>
                <a:spcPts val="600"/>
              </a:spcAft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23812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9B235-93AC-8CCE-90BD-8FC1A5F52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014743-2251-C5AB-1085-C9B298D6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>
                <a:latin typeface="Aptos" panose="020B0004020202020204" pitchFamily="34" charset="0"/>
              </a:rPr>
              <a:t>Lessons learned from the program</a:t>
            </a:r>
            <a:endParaRPr lang="en-IS">
              <a:latin typeface="Aptos" panose="020B0004020202020204" pitchFamily="34" charset="0"/>
            </a:endParaRPr>
          </a:p>
        </p:txBody>
      </p:sp>
      <p:pic>
        <p:nvPicPr>
          <p:cNvPr id="6" name="Picture Placeholder 5" descr="A group of men in a meeting&#10;&#10;AI-generated content may be incorrect.">
            <a:extLst>
              <a:ext uri="{FF2B5EF4-FFF2-40B4-BE49-F238E27FC236}">
                <a16:creationId xmlns:a16="http://schemas.microsoft.com/office/drawing/2014/main" id="{6BC95A49-043A-7AEC-0996-EE83062CD5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6857" r="37121"/>
          <a:stretch>
            <a:fillRect/>
          </a:stretch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7EB517-547A-BB8D-E35C-CE84E0D205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>
              <a:spcAft>
                <a:spcPts val="600"/>
              </a:spcAft>
            </a:pPr>
            <a:r>
              <a:rPr lang="is-IS" sz="2400"/>
              <a:t>Simplify the role center for the agent so it wont get confused</a:t>
            </a:r>
          </a:p>
          <a:p>
            <a:pPr>
              <a:spcAft>
                <a:spcPts val="600"/>
              </a:spcAft>
            </a:pPr>
            <a:r>
              <a:rPr lang="is-IS" sz="2400"/>
              <a:t>Limit the permissions, so it wont do something it shouldn‘t do</a:t>
            </a:r>
          </a:p>
          <a:p>
            <a:pPr>
              <a:spcAft>
                <a:spcPts val="600"/>
              </a:spcAft>
            </a:pPr>
            <a:r>
              <a:rPr lang="is-IS" sz="2400">
                <a:latin typeface="Aptos Light"/>
              </a:rPr>
              <a:t>Extendibility of a problem</a:t>
            </a:r>
          </a:p>
          <a:p>
            <a:pPr lvl="1">
              <a:spcAft>
                <a:spcPts val="600"/>
              </a:spcAft>
            </a:pPr>
            <a:r>
              <a:rPr lang="is-IS" sz="2000"/>
              <a:t>Be able to create our own setup page, connecting to an mailbox</a:t>
            </a:r>
          </a:p>
          <a:p>
            <a:pPr>
              <a:spcAft>
                <a:spcPts val="600"/>
              </a:spcAft>
            </a:pPr>
            <a:r>
              <a:rPr lang="is-IS" sz="2400"/>
              <a:t>IP protection and monetization</a:t>
            </a:r>
          </a:p>
          <a:p>
            <a:pPr>
              <a:spcAft>
                <a:spcPts val="600"/>
              </a:spcAft>
            </a:pPr>
            <a:endParaRPr lang="is-IS" sz="2400"/>
          </a:p>
          <a:p>
            <a:pPr>
              <a:spcAft>
                <a:spcPts val="600"/>
              </a:spcAft>
            </a:pPr>
            <a:endParaRPr lang="is-IS" sz="2400"/>
          </a:p>
          <a:p>
            <a:pPr>
              <a:spcAft>
                <a:spcPts val="600"/>
              </a:spcAft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4627150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31393BAE-0028-A947-B539-DC4DD392AF8A}"/>
    </a:ext>
  </a:extLst>
</a:theme>
</file>

<file path=ppt/theme/theme2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56A69620-E869-6847-AC41-FC4D0F6212DD}"/>
    </a:ext>
  </a:extLst>
</a:theme>
</file>

<file path=ppt/theme/theme3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3EB21C03-FF23-DA46-8880-D530F2A09104}" vid="{B688D850-C1F7-2346-B6C1-06CC03A03403}"/>
    </a:ext>
  </a:extLst>
</a:theme>
</file>

<file path=ppt/theme/theme4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B48B643B-EAF9-EC47-8B6B-2AB590F41DB0}"/>
    </a:ext>
  </a:extLst>
</a:theme>
</file>

<file path=ppt/theme/theme5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3EB21C03-FF23-DA46-8880-D530F2A09104}" vid="{A9D2CB04-C4B4-4C48-804F-FE1F9C713CC9}"/>
    </a:ext>
  </a:extLst>
</a:theme>
</file>

<file path=ppt/theme/theme6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3EB21C03-FF23-DA46-8880-D530F2A09104}" vid="{062FC799-7663-0648-8EEE-5336896CE4D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1" ma:contentTypeDescription="Create a new document." ma:contentTypeScope="" ma:versionID="2b1a2bd4412bab06965feef30d4366ae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23c57f72291d7d7d46fe3c1860e10534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7A7F1-5E1F-453E-A92F-37B3E8CCB545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22C6D3B-F1E8-4D9A-9FA4-2C6E95121227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2026</Template>
  <TotalTime>5</TotalTime>
  <Words>461</Words>
  <Application>Microsoft Office PowerPoint</Application>
  <PresentationFormat>Widescreen</PresentationFormat>
  <Paragraphs>84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Aptos</vt:lpstr>
      <vt:lpstr>Aptos Black</vt:lpstr>
      <vt:lpstr>Aptos ExtraBold</vt:lpstr>
      <vt:lpstr>Aptos Light</vt:lpstr>
      <vt:lpstr>Arial</vt:lpstr>
      <vt:lpstr>Calibri</vt:lpstr>
      <vt:lpstr>Rustica Regular</vt:lpstr>
      <vt:lpstr>Segoe UI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PowerPoint Presentation</vt:lpstr>
      <vt:lpstr>Copilot agents</vt:lpstr>
      <vt:lpstr>DEMO AI Agent</vt:lpstr>
      <vt:lpstr>Red Carpet Program </vt:lpstr>
      <vt:lpstr>Copilot feature</vt:lpstr>
      <vt:lpstr>PowerPoint Presentation</vt:lpstr>
      <vt:lpstr>First steps</vt:lpstr>
      <vt:lpstr>Results</vt:lpstr>
      <vt:lpstr>Lessons learned from the program</vt:lpstr>
      <vt:lpstr>Prompt dialogs vs. Autonomous agents</vt:lpstr>
      <vt:lpstr>Agent framework</vt:lpstr>
      <vt:lpstr>Extendibility for agents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Saevar Jonasson</dc:creator>
  <cp:lastModifiedBy>Bjorn Jonsson</cp:lastModifiedBy>
  <cp:revision>2</cp:revision>
  <dcterms:created xsi:type="dcterms:W3CDTF">2025-12-18T10:33:01Z</dcterms:created>
  <dcterms:modified xsi:type="dcterms:W3CDTF">2026-04-27T23:38:09Z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