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</p:sldMasterIdLst>
  <p:notesMasterIdLst>
    <p:notesMasterId r:id="rId28"/>
  </p:notesMasterIdLst>
  <p:sldIdLst>
    <p:sldId id="299" r:id="rId12"/>
    <p:sldId id="2146846022" r:id="rId13"/>
    <p:sldId id="2146846029" r:id="rId14"/>
    <p:sldId id="2146846083" r:id="rId15"/>
    <p:sldId id="2146846082" r:id="rId16"/>
    <p:sldId id="2146846031" r:id="rId17"/>
    <p:sldId id="2146846085" r:id="rId18"/>
    <p:sldId id="2146846033" r:id="rId19"/>
    <p:sldId id="2146846080" r:id="rId20"/>
    <p:sldId id="2146846081" r:id="rId21"/>
    <p:sldId id="2146846034" r:id="rId22"/>
    <p:sldId id="2146846051" r:id="rId23"/>
    <p:sldId id="2146846032" r:id="rId24"/>
    <p:sldId id="2146846086" r:id="rId25"/>
    <p:sldId id="2146846078" r:id="rId26"/>
    <p:sldId id="21468460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  <p14:sldId id="2146846022"/>
            <p14:sldId id="2146846029"/>
            <p14:sldId id="2146846083"/>
            <p14:sldId id="2146846082"/>
            <p14:sldId id="2146846031"/>
            <p14:sldId id="2146846085"/>
            <p14:sldId id="2146846033"/>
            <p14:sldId id="2146846080"/>
            <p14:sldId id="2146846081"/>
            <p14:sldId id="2146846034"/>
            <p14:sldId id="2146846051"/>
            <p14:sldId id="2146846032"/>
            <p14:sldId id="2146846086"/>
            <p14:sldId id="2146846078"/>
            <p14:sldId id="2146846024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B9A109-31A0-E591-13E6-BCDFE8D3A08F}" name="Wesley Silva" initials="WS" userId="S::wesleysi@lsretail.com::503be928-1f83-42d2-9875-3bde2dbd7bee" providerId="AD"/>
  <p188:author id="{558C4099-2F00-597C-91E7-1C88AB8A1A87}" name="Wojciech Januszauskas" initials="" userId="S::wojciechja@lsretail.com::283006d7-7365-4ce6-9b04-25a42527db96" providerId="AD"/>
  <p188:author id="{E86D68DD-4D22-A760-E019-9CC57C8FBB4F}" name="Anna Kristin Jeppesen" initials="AJ" userId="S::annak@lsretail.com::83c4d678-a709-41e6-9342-fbc532d0f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7F9"/>
    <a:srgbClr val="6E63D6"/>
    <a:srgbClr val="403FA4"/>
    <a:srgbClr val="351C5C"/>
    <a:srgbClr val="00706E"/>
    <a:srgbClr val="70E3DF"/>
    <a:srgbClr val="EF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93009-FC21-4EE6-91DA-A5159B6F1EE5}" v="10" dt="2026-04-20T13:32:44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505" autoAdjust="0"/>
  </p:normalViewPr>
  <p:slideViewPr>
    <p:cSldViewPr snapToGrid="0">
      <p:cViewPr varScale="1">
        <p:scale>
          <a:sx n="55" d="100"/>
          <a:sy n="55" d="100"/>
        </p:scale>
        <p:origin x="271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EBC6-BCA4-4EEB-AB59-AE6793DEE1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633D4-4D3B-4C88-8134-0587A7D36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2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3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855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00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185-DA85-598E-43E6-406311E2D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BAA96-001B-DEEF-5335-1F5F0972F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7F254-0486-F566-E7DF-8C2A3C8FF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0F091-04FB-AC79-7AD8-D8E10C5C1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3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0D96-9D73-3F56-E083-625D7A665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B0EAE-D0A3-CD17-FDF5-527AF2AF4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17DBB-16E1-0930-E7C3-D8727D0A8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9BFD1-F128-6673-5863-FDEC2B376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88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577E-DB89-ECF2-047B-BBF49545D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7AA78-3CE4-4071-8D5C-CD2C90EC3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83BE5-2FDD-4E08-7775-829B149CD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F6E10-5BCF-D2B7-2964-794B25265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73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5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5F338-132C-DA56-479E-ECE54BD4A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9976E-6EEC-C1DB-5B2A-E11DF1004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A8869-D379-4987-2717-AF5341BD6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B0EE-A271-8EFA-0C51-44316C1C5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8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62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633D4-4D3B-4C88-8134-0587A7D363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92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4D838-D256-2D16-E5F4-A756AF6D0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CC04F-6520-3059-4166-B156D4D82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29A47-E4D6-0869-2316-F153F6A6A6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746FA-B8B4-0106-951E-17A7B5A91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F944-317F-4295-AB43-77F605FCE89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60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34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5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75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7A89D-E0C8-824F-C67D-231F070C5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7763E-57F1-58C1-E858-5F1CE77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4465"/>
            <a:ext cx="6877740" cy="1807535"/>
          </a:xfrm>
        </p:spPr>
        <p:txBody>
          <a:bodyPr>
            <a:normAutofit/>
          </a:bodyPr>
          <a:lstStyle/>
          <a:p>
            <a:r>
              <a:rPr lang="en-IS" sz="800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77244-750E-66B9-B477-D64C725389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18" y="3868291"/>
            <a:ext cx="6877740" cy="1407418"/>
          </a:xfrm>
        </p:spPr>
        <p:txBody>
          <a:bodyPr/>
          <a:lstStyle/>
          <a:p>
            <a:r>
              <a:rPr lang="en-US" sz="3600"/>
              <a:t>Migration</a:t>
            </a:r>
            <a:r>
              <a:rPr lang="en-IS" sz="3600"/>
              <a:t> in action</a:t>
            </a:r>
          </a:p>
        </p:txBody>
      </p:sp>
    </p:spTree>
    <p:extLst>
      <p:ext uri="{BB962C8B-B14F-4D97-AF65-F5344CB8AC3E}">
        <p14:creationId xmlns:p14="http://schemas.microsoft.com/office/powerpoint/2010/main" val="150690909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59BC-94D8-6CEB-B7B4-619B3EA3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Latest news highlights – Versions 27 &amp; 28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3CBC7-88B1-999E-CB60-E97A79A1BE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Media panel </a:t>
            </a:r>
          </a:p>
          <a:p>
            <a:pPr>
              <a:lnSpc>
                <a:spcPct val="150000"/>
              </a:lnSpc>
            </a:pPr>
            <a:r>
              <a:rPr lang="en-US"/>
              <a:t>Preparation instructions</a:t>
            </a:r>
          </a:p>
          <a:p>
            <a:pPr>
              <a:lnSpc>
                <a:spcPct val="150000"/>
              </a:lnSpc>
            </a:pPr>
            <a:r>
              <a:rPr lang="en-US"/>
              <a:t>Conditional styling </a:t>
            </a:r>
          </a:p>
          <a:p>
            <a:pPr>
              <a:lnSpc>
                <a:spcPct val="150000"/>
              </a:lnSpc>
            </a:pPr>
            <a:r>
              <a:rPr lang="en-US"/>
              <a:t>Pushing out KOTS through external events</a:t>
            </a:r>
          </a:p>
          <a:p>
            <a:pPr>
              <a:lnSpc>
                <a:spcPct val="150000"/>
              </a:lnSpc>
            </a:pPr>
            <a:r>
              <a:rPr lang="en-US"/>
              <a:t>Priority routing</a:t>
            </a:r>
          </a:p>
          <a:p>
            <a:pPr>
              <a:lnSpc>
                <a:spcPct val="150000"/>
              </a:lnSpc>
            </a:pPr>
            <a:r>
              <a:rPr lang="en-US"/>
              <a:t>Custom operation</a:t>
            </a:r>
          </a:p>
          <a:p>
            <a:pPr>
              <a:lnSpc>
                <a:spcPct val="150000"/>
              </a:lnSpc>
            </a:pPr>
            <a:r>
              <a:rPr lang="en-US"/>
              <a:t>Multiple instances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64D91-4EE6-5FB1-BE71-069999D46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411" y="1938528"/>
            <a:ext cx="398172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1BC9-8F0F-B994-4780-95622981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2764465"/>
            <a:ext cx="6877740" cy="1807535"/>
          </a:xfrm>
        </p:spPr>
        <p:txBody>
          <a:bodyPr>
            <a:normAutofit/>
          </a:bodyPr>
          <a:lstStyle/>
          <a:p>
            <a:r>
              <a:rPr lang="en-IS" sz="8000"/>
              <a:t>DEMO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CFBBD-6C6B-3304-2A60-264DBD852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18" y="3868291"/>
            <a:ext cx="6877740" cy="1407418"/>
          </a:xfrm>
        </p:spPr>
        <p:txBody>
          <a:bodyPr/>
          <a:lstStyle/>
          <a:p>
            <a:r>
              <a:rPr lang="en-US" sz="3600"/>
              <a:t>Web </a:t>
            </a:r>
            <a:r>
              <a:rPr lang="en-IS" sz="3600"/>
              <a:t>KDS in action</a:t>
            </a:r>
          </a:p>
        </p:txBody>
      </p:sp>
    </p:spTree>
    <p:extLst>
      <p:ext uri="{BB962C8B-B14F-4D97-AF65-F5344CB8AC3E}">
        <p14:creationId xmlns:p14="http://schemas.microsoft.com/office/powerpoint/2010/main" val="27464500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83B7-7C75-6EE7-B920-5ECCCDE1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Performance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68607-35A7-326A-B8BA-122762E45E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264981" cy="5544152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Added better logic for routing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Implemented queues to feedback information to BC/LS Central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Removed the use of history tables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Refactored the Update Stations logic; now it only updates if new KOT or Bump in stations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Separated background works to update panels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83310-8A9C-E978-A52D-FD72E39A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0"/>
          <a:stretch>
            <a:fillRect/>
          </a:stretch>
        </p:blipFill>
        <p:spPr>
          <a:xfrm>
            <a:off x="6096000" y="1524503"/>
            <a:ext cx="7473146" cy="44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635C5-D442-30CF-F362-CA14A95F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063A-C4D6-1BD7-4BCE-A7A29157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Performance improvements</a:t>
            </a:r>
          </a:p>
        </p:txBody>
      </p:sp>
      <p:pic>
        <p:nvPicPr>
          <p:cNvPr id="4" name="Picture 3" descr="Screens screenshot of a computer&#10;&#10;AI-generated content may be incorrect.">
            <a:extLst>
              <a:ext uri="{FF2B5EF4-FFF2-40B4-BE49-F238E27FC236}">
                <a16:creationId xmlns:a16="http://schemas.microsoft.com/office/drawing/2014/main" id="{FFF3103F-42D3-7222-E0B1-3AECA692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" y="845251"/>
            <a:ext cx="10362339" cy="46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51668-6B9F-7AAC-F148-6CA8D0ADFE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732" y="1201825"/>
            <a:ext cx="4280420" cy="466660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Coursing display</a:t>
            </a:r>
          </a:p>
          <a:p>
            <a:pPr>
              <a:lnSpc>
                <a:spcPct val="150000"/>
              </a:lnSpc>
              <a:defRPr/>
            </a:pPr>
            <a:r>
              <a:rPr 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Configuration panel redesign</a:t>
            </a:r>
          </a:p>
          <a:p>
            <a:pPr>
              <a:lnSpc>
                <a:spcPct val="150000"/>
              </a:lnSpc>
              <a:defRPr/>
            </a:pPr>
            <a:r>
              <a:rPr 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KOT Print Configurations</a:t>
            </a:r>
          </a:p>
          <a:p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28DE7-EA49-6BCE-26DD-56210013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Roadmap version 29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D13787-1E06-BC26-5E7B-C293D919B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8AA9205-A66C-B92E-709D-71F3F164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/>
          <a:stretch>
            <a:fillRect/>
          </a:stretch>
        </p:blipFill>
        <p:spPr bwMode="auto">
          <a:xfrm>
            <a:off x="5251341" y="962526"/>
            <a:ext cx="6648156" cy="315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8B703C-FF5B-98C0-0F8D-752CB18F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532"/>
          <a:stretch>
            <a:fillRect/>
          </a:stretch>
        </p:blipFill>
        <p:spPr>
          <a:xfrm>
            <a:off x="5688723" y="1256844"/>
            <a:ext cx="5742843" cy="538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0301885-AE3F-C2B7-B1C1-BA1A7664C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50" y="962526"/>
            <a:ext cx="6678703" cy="342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74576D-8D0B-0D6D-B29B-889D3C8CEE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112" y="1652466"/>
            <a:ext cx="4769826" cy="2016858"/>
          </a:xfrm>
        </p:spPr>
        <p:txBody>
          <a:bodyPr/>
          <a:lstStyle/>
          <a:p>
            <a:r>
              <a:rPr lang="en-US" sz="4400"/>
              <a:t>Migrate to the latest Kitchen Display System</a:t>
            </a:r>
          </a:p>
          <a:p>
            <a:endParaRPr lang="en-U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3A99-79F5-F459-DF20-9599088092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5868" y="3927231"/>
            <a:ext cx="2423825" cy="482341"/>
          </a:xfrm>
        </p:spPr>
        <p:txBody>
          <a:bodyPr/>
          <a:lstStyle/>
          <a:p>
            <a:r>
              <a:rPr lang="en-US"/>
              <a:t>Anna Kristin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95856-164E-EAE3-90CB-2FF6BCFB9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868" y="4384858"/>
            <a:ext cx="2423825" cy="482341"/>
          </a:xfrm>
        </p:spPr>
        <p:txBody>
          <a:bodyPr/>
          <a:lstStyle/>
          <a:p>
            <a:r>
              <a:rPr lang="en-US"/>
              <a:t>Jeppesen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94A858-7138-5F53-C11B-1F6C7C848021}"/>
              </a:ext>
            </a:extLst>
          </p:cNvPr>
          <p:cNvSpPr txBox="1">
            <a:spLocks/>
          </p:cNvSpPr>
          <p:nvPr/>
        </p:nvSpPr>
        <p:spPr>
          <a:xfrm>
            <a:off x="3282462" y="3927231"/>
            <a:ext cx="1773670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Wesley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12D0C8F-0748-AC59-872E-C01520301E91}"/>
              </a:ext>
            </a:extLst>
          </p:cNvPr>
          <p:cNvSpPr txBox="1">
            <a:spLocks/>
          </p:cNvSpPr>
          <p:nvPr/>
        </p:nvSpPr>
        <p:spPr>
          <a:xfrm>
            <a:off x="3282462" y="4384858"/>
            <a:ext cx="1773670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Silva</a:t>
            </a:r>
          </a:p>
        </p:txBody>
      </p:sp>
    </p:spTree>
    <p:extLst>
      <p:ext uri="{BB962C8B-B14F-4D97-AF65-F5344CB8AC3E}">
        <p14:creationId xmlns:p14="http://schemas.microsoft.com/office/powerpoint/2010/main" val="28010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599938-5E88-EA56-FB42-21EBA8CB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Have you heard about the Web KDS?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B59BB-6B7F-DEB6-E532-0F4250DB9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New kitchen display system</a:t>
            </a:r>
          </a:p>
          <a:p>
            <a:pPr>
              <a:lnSpc>
                <a:spcPct val="150000"/>
              </a:lnSpc>
            </a:pPr>
            <a:r>
              <a:rPr lang="en-US"/>
              <a:t>First release - LS Central 25.0</a:t>
            </a:r>
          </a:p>
          <a:p>
            <a:pPr>
              <a:lnSpc>
                <a:spcPct val="150000"/>
              </a:lnSpc>
            </a:pPr>
            <a:r>
              <a:rPr lang="en-US"/>
              <a:t>Browser based </a:t>
            </a:r>
          </a:p>
          <a:p>
            <a:pPr>
              <a:lnSpc>
                <a:spcPct val="150000"/>
              </a:lnSpc>
            </a:pPr>
            <a:r>
              <a:rPr lang="en-US"/>
              <a:t>Hardware agnostic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E238360-A3D8-2EA9-1863-18C37EE17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602" r="8551" b="17683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33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275C7-5E57-0167-49BB-92ECF28C7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831F50-D8CE-0C4A-FB8F-12ED26C2C6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65526" y="282612"/>
            <a:ext cx="7146738" cy="230753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4C30-FCE2-6B43-925D-DFF4FF07C5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latin typeface="Aptos ExtraBold" panose="020B0004020202020204" pitchFamily="34" charset="0"/>
              </a:rPr>
              <a:t>Hardware</a:t>
            </a:r>
          </a:p>
          <a:p>
            <a:r>
              <a:rPr lang="en-US"/>
              <a:t>Printers</a:t>
            </a:r>
          </a:p>
          <a:p>
            <a:r>
              <a:rPr lang="en-US"/>
              <a:t>Display </a:t>
            </a:r>
          </a:p>
          <a:p>
            <a:r>
              <a:rPr lang="en-US"/>
              <a:t>Bumpbars</a:t>
            </a:r>
          </a:p>
          <a:p>
            <a:r>
              <a:rPr lang="en-US"/>
              <a:t>Sounds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8F235-1A8D-5661-375D-E39F23D760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latin typeface="Aptos ExtraBold" panose="020B0004020202020204" pitchFamily="34" charset="0"/>
              </a:rPr>
              <a:t>Routing by	</a:t>
            </a:r>
          </a:p>
          <a:p>
            <a:r>
              <a:rPr lang="en-US"/>
              <a:t>Items – Item hierarchy</a:t>
            </a:r>
          </a:p>
          <a:p>
            <a:r>
              <a:rPr lang="en-US"/>
              <a:t>Sales types</a:t>
            </a:r>
          </a:p>
          <a:p>
            <a:r>
              <a:rPr lang="en-US"/>
              <a:t>Terminals</a:t>
            </a:r>
          </a:p>
          <a:p>
            <a:endParaRPr 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2802E-CDFF-7914-0C2E-8C8A8E0A7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Basic functionality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62C69-006E-A94A-13C9-9DEDB47D1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462" y="1936852"/>
            <a:ext cx="4941338" cy="3598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F8D46C-7991-C54A-204B-093A562E7D3F}"/>
              </a:ext>
            </a:extLst>
          </p:cNvPr>
          <p:cNvSpPr txBox="1"/>
          <p:nvPr/>
        </p:nvSpPr>
        <p:spPr>
          <a:xfrm>
            <a:off x="5243328" y="5671899"/>
            <a:ext cx="2615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Customer facing display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49E5CB-BBEA-F60B-B4F5-13BDB0D27975}"/>
              </a:ext>
            </a:extLst>
          </p:cNvPr>
          <p:cNvSpPr txBox="1"/>
          <p:nvPr/>
        </p:nvSpPr>
        <p:spPr>
          <a:xfrm>
            <a:off x="8704161" y="1463942"/>
            <a:ext cx="233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Preparation stations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82334F-845C-EE5F-84AC-B00A2625F103}"/>
              </a:ext>
            </a:extLst>
          </p:cNvPr>
          <p:cNvSpPr txBox="1"/>
          <p:nvPr/>
        </p:nvSpPr>
        <p:spPr>
          <a:xfrm>
            <a:off x="9273346" y="5684429"/>
            <a:ext cx="1122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Expeditor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7E865F-1CFA-2F55-B02B-E26FC8234126}"/>
              </a:ext>
            </a:extLst>
          </p:cNvPr>
          <p:cNvSpPr txBox="1"/>
          <p:nvPr/>
        </p:nvSpPr>
        <p:spPr>
          <a:xfrm>
            <a:off x="5045644" y="1464600"/>
            <a:ext cx="2989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Screen for upcoming orders </a:t>
            </a:r>
          </a:p>
        </p:txBody>
      </p:sp>
    </p:spTree>
    <p:extLst>
      <p:ext uri="{BB962C8B-B14F-4D97-AF65-F5344CB8AC3E}">
        <p14:creationId xmlns:p14="http://schemas.microsoft.com/office/powerpoint/2010/main" val="14812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4B9EA-D7D8-2D62-965F-5883DD99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269B76-BEBD-0A0D-21B6-D654F1610570}"/>
              </a:ext>
            </a:extLst>
          </p:cNvPr>
          <p:cNvSpPr/>
          <p:nvPr/>
        </p:nvSpPr>
        <p:spPr>
          <a:xfrm>
            <a:off x="940332" y="992451"/>
            <a:ext cx="3396495" cy="150506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4877" dist="38100" dir="2154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POS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4227DA-C312-FABA-0DD2-C1AE0FC6977E}"/>
              </a:ext>
            </a:extLst>
          </p:cNvPr>
          <p:cNvSpPr/>
          <p:nvPr/>
        </p:nvSpPr>
        <p:spPr>
          <a:xfrm>
            <a:off x="940332" y="3704777"/>
            <a:ext cx="3396495" cy="13342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Business Central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Service Tier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6A6D138-A3D3-2D17-6F1B-5563B85BB1A3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1117" y="4313929"/>
            <a:ext cx="581880" cy="58188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49F9450-6125-367E-A31C-B221E56AA4B0}"/>
              </a:ext>
            </a:extLst>
          </p:cNvPr>
          <p:cNvSpPr/>
          <p:nvPr/>
        </p:nvSpPr>
        <p:spPr>
          <a:xfrm>
            <a:off x="5464018" y="1286954"/>
            <a:ext cx="1145843" cy="10629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DDA47F-F6D4-6A65-DA8C-9C272F9C917D}"/>
              </a:ext>
            </a:extLst>
          </p:cNvPr>
          <p:cNvSpPr txBox="1"/>
          <p:nvPr/>
        </p:nvSpPr>
        <p:spPr>
          <a:xfrm>
            <a:off x="5513303" y="1575651"/>
            <a:ext cx="1057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Hardware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station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AEDB74D-4142-225D-F8B1-5405333C28B6}"/>
              </a:ext>
            </a:extLst>
          </p:cNvPr>
          <p:cNvSpPr/>
          <p:nvPr/>
        </p:nvSpPr>
        <p:spPr>
          <a:xfrm>
            <a:off x="5362493" y="3706319"/>
            <a:ext cx="1336575" cy="13342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74877" dist="38100" dir="2154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>
              <a:solidFill>
                <a:prstClr val="black">
                  <a:lumMod val="85000"/>
                  <a:lumOff val="15000"/>
                </a:prstClr>
              </a:solidFill>
              <a:latin typeface="Aptos" panose="0211000402020202020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0625E1A-44DE-CFB4-F637-7B742B0A57E1}"/>
              </a:ext>
            </a:extLst>
          </p:cNvPr>
          <p:cNvSpPr/>
          <p:nvPr/>
        </p:nvSpPr>
        <p:spPr>
          <a:xfrm>
            <a:off x="7607095" y="1069073"/>
            <a:ext cx="2945079" cy="13328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4877" dist="38100" dir="2154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Printers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FA9E529-BB54-F1DF-D2E8-D18F807AF15D}"/>
              </a:ext>
            </a:extLst>
          </p:cNvPr>
          <p:cNvSpPr/>
          <p:nvPr/>
        </p:nvSpPr>
        <p:spPr>
          <a:xfrm>
            <a:off x="7674457" y="3600935"/>
            <a:ext cx="2837841" cy="1570002"/>
          </a:xfrm>
          <a:prstGeom prst="roundRect">
            <a:avLst>
              <a:gd name="adj" fmla="val 14771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4877" dist="38100" dir="2154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Arrow: Left-Right 46">
            <a:extLst>
              <a:ext uri="{FF2B5EF4-FFF2-40B4-BE49-F238E27FC236}">
                <a16:creationId xmlns:a16="http://schemas.microsoft.com/office/drawing/2014/main" id="{34EC3AFF-07C3-90C1-1FF9-A83ED62D65D0}"/>
              </a:ext>
            </a:extLst>
          </p:cNvPr>
          <p:cNvSpPr/>
          <p:nvPr/>
        </p:nvSpPr>
        <p:spPr>
          <a:xfrm>
            <a:off x="6778672" y="1699280"/>
            <a:ext cx="761828" cy="128975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Arrow: Left-Right 47">
            <a:extLst>
              <a:ext uri="{FF2B5EF4-FFF2-40B4-BE49-F238E27FC236}">
                <a16:creationId xmlns:a16="http://schemas.microsoft.com/office/drawing/2014/main" id="{B44FB5C8-C44C-056F-4231-4857B50A1411}"/>
              </a:ext>
            </a:extLst>
          </p:cNvPr>
          <p:cNvSpPr/>
          <p:nvPr/>
        </p:nvSpPr>
        <p:spPr>
          <a:xfrm>
            <a:off x="6858744" y="4232411"/>
            <a:ext cx="695385" cy="163036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E744B597-2224-056F-3A29-2B76BD73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312" y="212186"/>
            <a:ext cx="8485376" cy="588637"/>
          </a:xfrm>
        </p:spPr>
        <p:txBody>
          <a:bodyPr/>
          <a:lstStyle/>
          <a:p>
            <a:pPr algn="ctr"/>
            <a:r>
              <a:rPr lang="en-US">
                <a:latin typeface="Aptos ExtraBold"/>
                <a:cs typeface="Segoe UI"/>
              </a:rPr>
              <a:t>System overview</a:t>
            </a:r>
            <a:endParaRPr lang="en-US"/>
          </a:p>
        </p:txBody>
      </p:sp>
      <p:sp>
        <p:nvSpPr>
          <p:cNvPr id="56" name="Arrow: Left-Right 55">
            <a:extLst>
              <a:ext uri="{FF2B5EF4-FFF2-40B4-BE49-F238E27FC236}">
                <a16:creationId xmlns:a16="http://schemas.microsoft.com/office/drawing/2014/main" id="{F29ABE3E-71B8-7701-2D06-FF239E1E2300}"/>
              </a:ext>
            </a:extLst>
          </p:cNvPr>
          <p:cNvSpPr/>
          <p:nvPr/>
        </p:nvSpPr>
        <p:spPr>
          <a:xfrm rot="5400000">
            <a:off x="2432208" y="5190292"/>
            <a:ext cx="408464" cy="147946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9D0FFB9-99BA-D54E-CCD1-8FD3E3B27C37}"/>
              </a:ext>
            </a:extLst>
          </p:cNvPr>
          <p:cNvSpPr/>
          <p:nvPr/>
        </p:nvSpPr>
        <p:spPr>
          <a:xfrm>
            <a:off x="986677" y="5507885"/>
            <a:ext cx="3396495" cy="10675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4877" dist="38100" dir="2154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US" b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eCommerce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0F02B5-5AB0-9D86-A331-F1095357F360}"/>
              </a:ext>
            </a:extLst>
          </p:cNvPr>
          <p:cNvSpPr/>
          <p:nvPr/>
        </p:nvSpPr>
        <p:spPr>
          <a:xfrm>
            <a:off x="969522" y="3680923"/>
            <a:ext cx="3396495" cy="13342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4877" dist="38100" dir="2154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Multiple Business Central </a:t>
            </a:r>
            <a:br>
              <a:rPr lang="en-US" sz="1600" b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</a:br>
            <a:r>
              <a:rPr lang="en-US" sz="1600" b="1">
                <a:solidFill>
                  <a:prstClr val="black">
                    <a:lumMod val="85000"/>
                    <a:lumOff val="15000"/>
                  </a:prstClr>
                </a:solidFill>
                <a:latin typeface="Aptos" panose="02110004020202020204"/>
              </a:rPr>
              <a:t>Service Tiers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D8B912C-D21F-727F-AABE-D7C749EEE8E1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3254" y="4387469"/>
            <a:ext cx="508340" cy="5083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FC5094F-304B-C671-B69C-AB80E617D2F4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4916" y="4387469"/>
            <a:ext cx="508340" cy="5083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6757F7B-B218-1E15-E3C9-7A8203032D35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705" y="4387469"/>
            <a:ext cx="508340" cy="508340"/>
          </a:xfrm>
          <a:prstGeom prst="rect">
            <a:avLst/>
          </a:prstGeom>
        </p:spPr>
      </p:pic>
      <p:sp>
        <p:nvSpPr>
          <p:cNvPr id="5" name="Arrow: Left-Right 55">
            <a:extLst>
              <a:ext uri="{FF2B5EF4-FFF2-40B4-BE49-F238E27FC236}">
                <a16:creationId xmlns:a16="http://schemas.microsoft.com/office/drawing/2014/main" id="{C805A640-047C-8277-E1FB-FC765E11F1F5}"/>
              </a:ext>
            </a:extLst>
          </p:cNvPr>
          <p:cNvSpPr/>
          <p:nvPr/>
        </p:nvSpPr>
        <p:spPr>
          <a:xfrm rot="5400000">
            <a:off x="2111352" y="3009561"/>
            <a:ext cx="1050176" cy="147946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Arrow: Left-Right 55">
            <a:extLst>
              <a:ext uri="{FF2B5EF4-FFF2-40B4-BE49-F238E27FC236}">
                <a16:creationId xmlns:a16="http://schemas.microsoft.com/office/drawing/2014/main" id="{DACD177F-6FDD-030F-4329-778CD14C8F73}"/>
              </a:ext>
            </a:extLst>
          </p:cNvPr>
          <p:cNvSpPr/>
          <p:nvPr/>
        </p:nvSpPr>
        <p:spPr>
          <a:xfrm rot="5400000">
            <a:off x="5477256" y="2979098"/>
            <a:ext cx="1111106" cy="147946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Arrow: Left-Right 46">
            <a:extLst>
              <a:ext uri="{FF2B5EF4-FFF2-40B4-BE49-F238E27FC236}">
                <a16:creationId xmlns:a16="http://schemas.microsoft.com/office/drawing/2014/main" id="{1D457A7F-A830-60B9-491A-AB5B7BAFEF78}"/>
              </a:ext>
            </a:extLst>
          </p:cNvPr>
          <p:cNvSpPr/>
          <p:nvPr/>
        </p:nvSpPr>
        <p:spPr>
          <a:xfrm>
            <a:off x="4478984" y="1699280"/>
            <a:ext cx="835077" cy="146073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Arrow: Left-Right 47">
            <a:extLst>
              <a:ext uri="{FF2B5EF4-FFF2-40B4-BE49-F238E27FC236}">
                <a16:creationId xmlns:a16="http://schemas.microsoft.com/office/drawing/2014/main" id="{6EFFFA89-5D78-2B7F-96CC-EAE329C8BC8C}"/>
              </a:ext>
            </a:extLst>
          </p:cNvPr>
          <p:cNvSpPr/>
          <p:nvPr/>
        </p:nvSpPr>
        <p:spPr>
          <a:xfrm>
            <a:off x="4523663" y="4232411"/>
            <a:ext cx="699472" cy="163036"/>
          </a:xfrm>
          <a:prstGeom prst="leftRightArrow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BE5F90-CCC5-D5B3-14E2-962DC9074DDA}"/>
              </a:ext>
            </a:extLst>
          </p:cNvPr>
          <p:cNvSpPr txBox="1"/>
          <p:nvPr/>
        </p:nvSpPr>
        <p:spPr>
          <a:xfrm>
            <a:off x="5539991" y="4066669"/>
            <a:ext cx="992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351C5C"/>
                </a:solidFill>
              </a:rPr>
              <a:t>Kitchen </a:t>
            </a:r>
          </a:p>
          <a:p>
            <a:pPr algn="ctr"/>
            <a:r>
              <a:rPr lang="en-US" b="1">
                <a:solidFill>
                  <a:srgbClr val="351C5C"/>
                </a:solidFill>
              </a:rPr>
              <a:t>Service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055BDF-93D1-6D60-83C9-C73698A047B3}"/>
              </a:ext>
            </a:extLst>
          </p:cNvPr>
          <p:cNvSpPr txBox="1"/>
          <p:nvPr/>
        </p:nvSpPr>
        <p:spPr>
          <a:xfrm>
            <a:off x="8102610" y="3652029"/>
            <a:ext cx="1962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Kitchen screens</a:t>
            </a: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A7583A92-1570-C778-EAEF-F04AEC860A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3738" y="1526101"/>
            <a:ext cx="636144" cy="636144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DAE2B294-E934-EE1C-64D6-38CE5F8539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9266" y="1526101"/>
            <a:ext cx="636144" cy="636144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B77A904E-DB3B-E8D1-6B31-7184BBBE69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74794" y="1526101"/>
            <a:ext cx="636144" cy="636144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5A0160AB-FEB5-DFF8-CE94-B4E0866F0D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5977" y="4256804"/>
            <a:ext cx="560682" cy="560682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981FC2-B1E7-16B1-7EB1-90CB3962CF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13037" y="4256804"/>
            <a:ext cx="560682" cy="560682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C238749-C65D-7CDB-8641-32A2E10FDA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0098" y="4256804"/>
            <a:ext cx="560682" cy="560682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4032788E-DEC9-30BB-2693-8128FD0578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0868" y="5951169"/>
            <a:ext cx="569738" cy="569738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5B4E6521-2C26-EB3C-52B2-60571F9BDE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83430" y="1556797"/>
            <a:ext cx="568678" cy="568678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49586799-908C-987D-333C-868503DD81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19313" y="1526811"/>
            <a:ext cx="628650" cy="62865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715FE7E-D29C-5A48-D6A7-09FDBE8CB9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94835" y="1597060"/>
            <a:ext cx="488151" cy="4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6" grpId="0" animBg="1"/>
      <p:bldP spid="5" grpId="0" animBg="1"/>
      <p:bldP spid="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497512F-63E0-8492-D9EA-F680C7D4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6358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/>
              <a:t>Web KDS vs Standard KDS </a:t>
            </a:r>
            <a:br>
              <a:rPr lang="en-US"/>
            </a:br>
            <a:r>
              <a:rPr lang="en-US" sz="3600">
                <a:solidFill>
                  <a:srgbClr val="403FA4"/>
                </a:solidFill>
                <a:latin typeface="Aptos" panose="020B0004020202020204" pitchFamily="34" charset="0"/>
              </a:rPr>
              <a:t>comparison</a:t>
            </a:r>
            <a:endParaRPr lang="en-US">
              <a:solidFill>
                <a:srgbClr val="403FA4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7993C-288F-3A3B-BEC9-2C0EA3B9C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70" y="1964110"/>
            <a:ext cx="5490258" cy="3364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66E70-F472-6D1A-AB7E-64A4933F4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491" y="1964110"/>
            <a:ext cx="5490258" cy="33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3D706-52AD-EA13-732D-A29E4B81E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7A5C871-0B83-1FD0-C3A6-30F999B79B85}"/>
              </a:ext>
            </a:extLst>
          </p:cNvPr>
          <p:cNvSpPr/>
          <p:nvPr/>
        </p:nvSpPr>
        <p:spPr>
          <a:xfrm>
            <a:off x="340292" y="894037"/>
            <a:ext cx="3221151" cy="5751777"/>
          </a:xfrm>
          <a:custGeom>
            <a:avLst/>
            <a:gdLst>
              <a:gd name="csX0" fmla="*/ 0 w 3221151"/>
              <a:gd name="csY0" fmla="*/ 322115 h 5751777"/>
              <a:gd name="csX1" fmla="*/ 322115 w 3221151"/>
              <a:gd name="csY1" fmla="*/ 0 h 5751777"/>
              <a:gd name="csX2" fmla="*/ 2899036 w 3221151"/>
              <a:gd name="csY2" fmla="*/ 0 h 5751777"/>
              <a:gd name="csX3" fmla="*/ 3221151 w 3221151"/>
              <a:gd name="csY3" fmla="*/ 322115 h 5751777"/>
              <a:gd name="csX4" fmla="*/ 3221151 w 3221151"/>
              <a:gd name="csY4" fmla="*/ 5429662 h 5751777"/>
              <a:gd name="csX5" fmla="*/ 2899036 w 3221151"/>
              <a:gd name="csY5" fmla="*/ 5751777 h 5751777"/>
              <a:gd name="csX6" fmla="*/ 322115 w 3221151"/>
              <a:gd name="csY6" fmla="*/ 5751777 h 5751777"/>
              <a:gd name="csX7" fmla="*/ 0 w 3221151"/>
              <a:gd name="csY7" fmla="*/ 5429662 h 5751777"/>
              <a:gd name="csX8" fmla="*/ 0 w 3221151"/>
              <a:gd name="csY8" fmla="*/ 322115 h 57517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221151" h="5751777">
                <a:moveTo>
                  <a:pt x="0" y="322115"/>
                </a:moveTo>
                <a:cubicBezTo>
                  <a:pt x="0" y="144216"/>
                  <a:pt x="144216" y="0"/>
                  <a:pt x="322115" y="0"/>
                </a:cubicBezTo>
                <a:lnTo>
                  <a:pt x="2899036" y="0"/>
                </a:lnTo>
                <a:cubicBezTo>
                  <a:pt x="3076935" y="0"/>
                  <a:pt x="3221151" y="144216"/>
                  <a:pt x="3221151" y="322115"/>
                </a:cubicBezTo>
                <a:lnTo>
                  <a:pt x="3221151" y="5429662"/>
                </a:lnTo>
                <a:cubicBezTo>
                  <a:pt x="3221151" y="5607561"/>
                  <a:pt x="3076935" y="5751777"/>
                  <a:pt x="2899036" y="5751777"/>
                </a:cubicBezTo>
                <a:lnTo>
                  <a:pt x="322115" y="5751777"/>
                </a:lnTo>
                <a:cubicBezTo>
                  <a:pt x="144216" y="5751777"/>
                  <a:pt x="0" y="5607561"/>
                  <a:pt x="0" y="5429662"/>
                </a:cubicBezTo>
                <a:lnTo>
                  <a:pt x="0" y="322115"/>
                </a:lnTo>
                <a:close/>
              </a:path>
            </a:pathLst>
          </a:custGeom>
          <a:solidFill>
            <a:srgbClr val="F5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0" rIns="121920" bIns="45748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</a:srgbClr>
                </a:solidFill>
                <a:latin typeface="Aptos" panose="02110004020202020204"/>
                <a:ea typeface="+mn-ea"/>
                <a:cs typeface="+mn-cs"/>
              </a:rPr>
              <a:t>Web KDS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D2DF8ED-E6A4-D5A9-388E-274B1E9306BE}"/>
              </a:ext>
            </a:extLst>
          </p:cNvPr>
          <p:cNvSpPr/>
          <p:nvPr/>
        </p:nvSpPr>
        <p:spPr>
          <a:xfrm>
            <a:off x="663981" y="2110517"/>
            <a:ext cx="2576921" cy="426057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Hardware agnostic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27C9FAD-53BB-03C4-AEB9-C80EDFD02110}"/>
              </a:ext>
            </a:extLst>
          </p:cNvPr>
          <p:cNvSpPr/>
          <p:nvPr/>
        </p:nvSpPr>
        <p:spPr>
          <a:xfrm>
            <a:off x="663981" y="2599204"/>
            <a:ext cx="2576921" cy="407089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Routing on service side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45D3180-34A2-8652-A87E-9591FD1F7EB4}"/>
              </a:ext>
            </a:extLst>
          </p:cNvPr>
          <p:cNvSpPr/>
          <p:nvPr/>
        </p:nvSpPr>
        <p:spPr>
          <a:xfrm>
            <a:off x="663981" y="3068924"/>
            <a:ext cx="2576921" cy="407089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Flexible styling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F91AA-9362-4F47-00D3-DD6E26A797CD}"/>
              </a:ext>
            </a:extLst>
          </p:cNvPr>
          <p:cNvSpPr/>
          <p:nvPr/>
        </p:nvSpPr>
        <p:spPr>
          <a:xfrm>
            <a:off x="663981" y="3538643"/>
            <a:ext cx="2576921" cy="407089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CFD configurability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60F9607-0045-0AD6-0FB3-7F7959F97F3D}"/>
              </a:ext>
            </a:extLst>
          </p:cNvPr>
          <p:cNvSpPr/>
          <p:nvPr/>
        </p:nvSpPr>
        <p:spPr>
          <a:xfrm>
            <a:off x="663981" y="4008362"/>
            <a:ext cx="2576921" cy="407089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Custom operations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230A75-5226-6362-9FD0-CA08159766A1}"/>
              </a:ext>
            </a:extLst>
          </p:cNvPr>
          <p:cNvSpPr/>
          <p:nvPr/>
        </p:nvSpPr>
        <p:spPr>
          <a:xfrm>
            <a:off x="663981" y="4478081"/>
            <a:ext cx="2576921" cy="407089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Configurable print layout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6E3DBB0-570B-9E7F-1DF9-7C23356788E9}"/>
              </a:ext>
            </a:extLst>
          </p:cNvPr>
          <p:cNvSpPr/>
          <p:nvPr/>
        </p:nvSpPr>
        <p:spPr>
          <a:xfrm>
            <a:off x="663981" y="4962760"/>
            <a:ext cx="2576921" cy="447798"/>
          </a:xfrm>
          <a:custGeom>
            <a:avLst/>
            <a:gdLst>
              <a:gd name="csX0" fmla="*/ 0 w 2576921"/>
              <a:gd name="csY0" fmla="*/ 44780 h 447798"/>
              <a:gd name="csX1" fmla="*/ 44780 w 2576921"/>
              <a:gd name="csY1" fmla="*/ 0 h 447798"/>
              <a:gd name="csX2" fmla="*/ 2532141 w 2576921"/>
              <a:gd name="csY2" fmla="*/ 0 h 447798"/>
              <a:gd name="csX3" fmla="*/ 2576921 w 2576921"/>
              <a:gd name="csY3" fmla="*/ 44780 h 447798"/>
              <a:gd name="csX4" fmla="*/ 2576921 w 2576921"/>
              <a:gd name="csY4" fmla="*/ 403018 h 447798"/>
              <a:gd name="csX5" fmla="*/ 2532141 w 2576921"/>
              <a:gd name="csY5" fmla="*/ 447798 h 447798"/>
              <a:gd name="csX6" fmla="*/ 44780 w 2576921"/>
              <a:gd name="csY6" fmla="*/ 447798 h 447798"/>
              <a:gd name="csX7" fmla="*/ 0 w 2576921"/>
              <a:gd name="csY7" fmla="*/ 403018 h 447798"/>
              <a:gd name="csX8" fmla="*/ 0 w 2576921"/>
              <a:gd name="csY8" fmla="*/ 44780 h 4477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47798">
                <a:moveTo>
                  <a:pt x="0" y="44780"/>
                </a:moveTo>
                <a:cubicBezTo>
                  <a:pt x="0" y="20049"/>
                  <a:pt x="20049" y="0"/>
                  <a:pt x="44780" y="0"/>
                </a:cubicBezTo>
                <a:lnTo>
                  <a:pt x="2532141" y="0"/>
                </a:lnTo>
                <a:cubicBezTo>
                  <a:pt x="2556872" y="0"/>
                  <a:pt x="2576921" y="20049"/>
                  <a:pt x="2576921" y="44780"/>
                </a:cubicBezTo>
                <a:lnTo>
                  <a:pt x="2576921" y="403018"/>
                </a:lnTo>
                <a:cubicBezTo>
                  <a:pt x="2576921" y="427749"/>
                  <a:pt x="2556872" y="447798"/>
                  <a:pt x="2532141" y="447798"/>
                </a:cubicBezTo>
                <a:lnTo>
                  <a:pt x="44780" y="447798"/>
                </a:lnTo>
                <a:cubicBezTo>
                  <a:pt x="20049" y="447798"/>
                  <a:pt x="0" y="427749"/>
                  <a:pt x="0" y="403018"/>
                </a:cubicBezTo>
                <a:lnTo>
                  <a:pt x="0" y="447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676" tIns="39786" rIns="48676" bIns="3978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Media component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165665-2206-83BA-6635-E324FCCC3C1A}"/>
              </a:ext>
            </a:extLst>
          </p:cNvPr>
          <p:cNvSpPr/>
          <p:nvPr/>
        </p:nvSpPr>
        <p:spPr>
          <a:xfrm>
            <a:off x="663981" y="5492487"/>
            <a:ext cx="2576921" cy="407089"/>
          </a:xfrm>
          <a:custGeom>
            <a:avLst/>
            <a:gdLst>
              <a:gd name="csX0" fmla="*/ 0 w 2576921"/>
              <a:gd name="csY0" fmla="*/ 40709 h 407089"/>
              <a:gd name="csX1" fmla="*/ 40709 w 2576921"/>
              <a:gd name="csY1" fmla="*/ 0 h 407089"/>
              <a:gd name="csX2" fmla="*/ 2536212 w 2576921"/>
              <a:gd name="csY2" fmla="*/ 0 h 407089"/>
              <a:gd name="csX3" fmla="*/ 2576921 w 2576921"/>
              <a:gd name="csY3" fmla="*/ 40709 h 407089"/>
              <a:gd name="csX4" fmla="*/ 2576921 w 2576921"/>
              <a:gd name="csY4" fmla="*/ 366380 h 407089"/>
              <a:gd name="csX5" fmla="*/ 2536212 w 2576921"/>
              <a:gd name="csY5" fmla="*/ 407089 h 407089"/>
              <a:gd name="csX6" fmla="*/ 40709 w 2576921"/>
              <a:gd name="csY6" fmla="*/ 407089 h 407089"/>
              <a:gd name="csX7" fmla="*/ 0 w 2576921"/>
              <a:gd name="csY7" fmla="*/ 366380 h 407089"/>
              <a:gd name="csX8" fmla="*/ 0 w 2576921"/>
              <a:gd name="csY8" fmla="*/ 40709 h 40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76921" h="407089">
                <a:moveTo>
                  <a:pt x="0" y="40709"/>
                </a:moveTo>
                <a:cubicBezTo>
                  <a:pt x="0" y="18226"/>
                  <a:pt x="18226" y="0"/>
                  <a:pt x="40709" y="0"/>
                </a:cubicBezTo>
                <a:lnTo>
                  <a:pt x="2536212" y="0"/>
                </a:lnTo>
                <a:cubicBezTo>
                  <a:pt x="2558695" y="0"/>
                  <a:pt x="2576921" y="18226"/>
                  <a:pt x="2576921" y="40709"/>
                </a:cubicBezTo>
                <a:lnTo>
                  <a:pt x="2576921" y="366380"/>
                </a:lnTo>
                <a:cubicBezTo>
                  <a:pt x="2576921" y="388863"/>
                  <a:pt x="2558695" y="407089"/>
                  <a:pt x="2536212" y="407089"/>
                </a:cubicBezTo>
                <a:lnTo>
                  <a:pt x="40709" y="407089"/>
                </a:lnTo>
                <a:cubicBezTo>
                  <a:pt x="18226" y="407089"/>
                  <a:pt x="0" y="388863"/>
                  <a:pt x="0" y="366380"/>
                </a:cubicBezTo>
                <a:lnTo>
                  <a:pt x="0" y="40709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483" tIns="38593" rIns="47483" bIns="3859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Connect to multiple </a:t>
            </a:r>
            <a:br>
              <a:rPr lang="en-US" sz="1400" kern="1200"/>
            </a:br>
            <a:r>
              <a:rPr lang="en-US" sz="1400" kern="1200"/>
              <a:t>BC instances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73AA043-EEE2-40D6-A1A7-9B0B34BE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54925"/>
            <a:ext cx="9299364" cy="588637"/>
          </a:xfrm>
        </p:spPr>
        <p:txBody>
          <a:bodyPr>
            <a:normAutofit fontScale="90000"/>
          </a:bodyPr>
          <a:lstStyle/>
          <a:p>
            <a:r>
              <a:rPr lang="en-US"/>
              <a:t>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C5C4C-4FA1-68D5-9EB5-BA478BEFE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181" y="1134319"/>
            <a:ext cx="3994527" cy="2447833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D1A082-86EB-6FCE-53D7-033118184670}"/>
              </a:ext>
            </a:extLst>
          </p:cNvPr>
          <p:cNvSpPr/>
          <p:nvPr/>
        </p:nvSpPr>
        <p:spPr>
          <a:xfrm>
            <a:off x="4051135" y="869880"/>
            <a:ext cx="3183042" cy="5775936"/>
          </a:xfrm>
          <a:custGeom>
            <a:avLst/>
            <a:gdLst>
              <a:gd name="csX0" fmla="*/ 0 w 3183042"/>
              <a:gd name="csY0" fmla="*/ 318304 h 5775936"/>
              <a:gd name="csX1" fmla="*/ 318304 w 3183042"/>
              <a:gd name="csY1" fmla="*/ 0 h 5775936"/>
              <a:gd name="csX2" fmla="*/ 2864738 w 3183042"/>
              <a:gd name="csY2" fmla="*/ 0 h 5775936"/>
              <a:gd name="csX3" fmla="*/ 3183042 w 3183042"/>
              <a:gd name="csY3" fmla="*/ 318304 h 5775936"/>
              <a:gd name="csX4" fmla="*/ 3183042 w 3183042"/>
              <a:gd name="csY4" fmla="*/ 5457632 h 5775936"/>
              <a:gd name="csX5" fmla="*/ 2864738 w 3183042"/>
              <a:gd name="csY5" fmla="*/ 5775936 h 5775936"/>
              <a:gd name="csX6" fmla="*/ 318304 w 3183042"/>
              <a:gd name="csY6" fmla="*/ 5775936 h 5775936"/>
              <a:gd name="csX7" fmla="*/ 0 w 3183042"/>
              <a:gd name="csY7" fmla="*/ 5457632 h 5775936"/>
              <a:gd name="csX8" fmla="*/ 0 w 3183042"/>
              <a:gd name="csY8" fmla="*/ 318304 h 577593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183042" h="5775936">
                <a:moveTo>
                  <a:pt x="0" y="318304"/>
                </a:moveTo>
                <a:cubicBezTo>
                  <a:pt x="0" y="142510"/>
                  <a:pt x="142510" y="0"/>
                  <a:pt x="318304" y="0"/>
                </a:cubicBezTo>
                <a:lnTo>
                  <a:pt x="2864738" y="0"/>
                </a:lnTo>
                <a:cubicBezTo>
                  <a:pt x="3040532" y="0"/>
                  <a:pt x="3183042" y="142510"/>
                  <a:pt x="3183042" y="318304"/>
                </a:cubicBezTo>
                <a:lnTo>
                  <a:pt x="3183042" y="5457632"/>
                </a:lnTo>
                <a:cubicBezTo>
                  <a:pt x="3183042" y="5633426"/>
                  <a:pt x="3040532" y="5775936"/>
                  <a:pt x="2864738" y="5775936"/>
                </a:cubicBezTo>
                <a:lnTo>
                  <a:pt x="318304" y="5775936"/>
                </a:lnTo>
                <a:cubicBezTo>
                  <a:pt x="142510" y="5775936"/>
                  <a:pt x="0" y="5633426"/>
                  <a:pt x="0" y="5457632"/>
                </a:cubicBezTo>
                <a:lnTo>
                  <a:pt x="0" y="318304"/>
                </a:lnTo>
                <a:close/>
              </a:path>
            </a:pathLst>
          </a:custGeom>
          <a:solidFill>
            <a:srgbClr val="F5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0" rIns="121920" bIns="4591796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ln>
                  <a:noFill/>
                </a:ln>
                <a:solidFill>
                  <a:srgbClr val="242C2F">
                    <a:hueOff val="0"/>
                    <a:satOff val="0"/>
                    <a:lumOff val="0"/>
                  </a:srgbClr>
                </a:solidFill>
                <a:latin typeface="Aptos" panose="02110004020202020204"/>
                <a:ea typeface="+mn-ea"/>
                <a:cs typeface="+mn-cs"/>
              </a:rPr>
              <a:t>Standard KDS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30819B-F340-A621-22D0-A34961FB0912}"/>
              </a:ext>
            </a:extLst>
          </p:cNvPr>
          <p:cNvSpPr/>
          <p:nvPr/>
        </p:nvSpPr>
        <p:spPr>
          <a:xfrm>
            <a:off x="4369439" y="2110517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Windows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A9D0647-5652-80E0-1FBB-460D4C044CDB}"/>
              </a:ext>
            </a:extLst>
          </p:cNvPr>
          <p:cNvSpPr/>
          <p:nvPr/>
        </p:nvSpPr>
        <p:spPr>
          <a:xfrm>
            <a:off x="4369439" y="2582209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Routing in LS Central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D253251-A505-B0B6-36EF-8C6C5FE007DE}"/>
              </a:ext>
            </a:extLst>
          </p:cNvPr>
          <p:cNvSpPr/>
          <p:nvPr/>
        </p:nvSpPr>
        <p:spPr>
          <a:xfrm>
            <a:off x="4369439" y="3053901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Limited styling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51D803A-9ECE-E05E-13B4-07BC332F3AFF}"/>
              </a:ext>
            </a:extLst>
          </p:cNvPr>
          <p:cNvSpPr/>
          <p:nvPr/>
        </p:nvSpPr>
        <p:spPr>
          <a:xfrm>
            <a:off x="4369439" y="3525593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CFD Prep screen &amp; Ready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2F564D-B888-1128-9FA3-7D5A0F7A27AE}"/>
              </a:ext>
            </a:extLst>
          </p:cNvPr>
          <p:cNvSpPr/>
          <p:nvPr/>
        </p:nvSpPr>
        <p:spPr>
          <a:xfrm>
            <a:off x="4369439" y="3997285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No customizations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6A2FA92-6CDC-56BF-9330-6A4982D07370}"/>
              </a:ext>
            </a:extLst>
          </p:cNvPr>
          <p:cNvSpPr/>
          <p:nvPr/>
        </p:nvSpPr>
        <p:spPr>
          <a:xfrm>
            <a:off x="4369439" y="4468977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Print layout defined in code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EBBA602-9094-9C3E-7908-1A939ED5732B}"/>
              </a:ext>
            </a:extLst>
          </p:cNvPr>
          <p:cNvSpPr/>
          <p:nvPr/>
        </p:nvSpPr>
        <p:spPr>
          <a:xfrm>
            <a:off x="4369439" y="4955692"/>
            <a:ext cx="2546433" cy="449679"/>
          </a:xfrm>
          <a:custGeom>
            <a:avLst/>
            <a:gdLst>
              <a:gd name="csX0" fmla="*/ 0 w 2546433"/>
              <a:gd name="csY0" fmla="*/ 44968 h 449679"/>
              <a:gd name="csX1" fmla="*/ 44968 w 2546433"/>
              <a:gd name="csY1" fmla="*/ 0 h 449679"/>
              <a:gd name="csX2" fmla="*/ 2501465 w 2546433"/>
              <a:gd name="csY2" fmla="*/ 0 h 449679"/>
              <a:gd name="csX3" fmla="*/ 2546433 w 2546433"/>
              <a:gd name="csY3" fmla="*/ 44968 h 449679"/>
              <a:gd name="csX4" fmla="*/ 2546433 w 2546433"/>
              <a:gd name="csY4" fmla="*/ 404711 h 449679"/>
              <a:gd name="csX5" fmla="*/ 2501465 w 2546433"/>
              <a:gd name="csY5" fmla="*/ 449679 h 449679"/>
              <a:gd name="csX6" fmla="*/ 44968 w 2546433"/>
              <a:gd name="csY6" fmla="*/ 449679 h 449679"/>
              <a:gd name="csX7" fmla="*/ 0 w 2546433"/>
              <a:gd name="csY7" fmla="*/ 404711 h 449679"/>
              <a:gd name="csX8" fmla="*/ 0 w 2546433"/>
              <a:gd name="csY8" fmla="*/ 44968 h 4496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49679">
                <a:moveTo>
                  <a:pt x="0" y="44968"/>
                </a:moveTo>
                <a:cubicBezTo>
                  <a:pt x="0" y="20133"/>
                  <a:pt x="20133" y="0"/>
                  <a:pt x="44968" y="0"/>
                </a:cubicBezTo>
                <a:lnTo>
                  <a:pt x="2501465" y="0"/>
                </a:lnTo>
                <a:cubicBezTo>
                  <a:pt x="2526300" y="0"/>
                  <a:pt x="2546433" y="20133"/>
                  <a:pt x="2546433" y="44968"/>
                </a:cubicBezTo>
                <a:lnTo>
                  <a:pt x="2546433" y="404711"/>
                </a:lnTo>
                <a:cubicBezTo>
                  <a:pt x="2546433" y="429546"/>
                  <a:pt x="2526300" y="449679"/>
                  <a:pt x="2501465" y="449679"/>
                </a:cubicBezTo>
                <a:lnTo>
                  <a:pt x="44968" y="449679"/>
                </a:lnTo>
                <a:cubicBezTo>
                  <a:pt x="20133" y="449679"/>
                  <a:pt x="0" y="429546"/>
                  <a:pt x="0" y="404711"/>
                </a:cubicBezTo>
                <a:lnTo>
                  <a:pt x="0" y="44968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731" tIns="39841" rIns="48731" bIns="39841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No images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27A2C0-4CF7-10CE-D7B9-057430790E2F}"/>
              </a:ext>
            </a:extLst>
          </p:cNvPr>
          <p:cNvSpPr/>
          <p:nvPr/>
        </p:nvSpPr>
        <p:spPr>
          <a:xfrm>
            <a:off x="4369439" y="5504842"/>
            <a:ext cx="2546433" cy="408799"/>
          </a:xfrm>
          <a:custGeom>
            <a:avLst/>
            <a:gdLst>
              <a:gd name="csX0" fmla="*/ 0 w 2546433"/>
              <a:gd name="csY0" fmla="*/ 40880 h 408799"/>
              <a:gd name="csX1" fmla="*/ 40880 w 2546433"/>
              <a:gd name="csY1" fmla="*/ 0 h 408799"/>
              <a:gd name="csX2" fmla="*/ 2505553 w 2546433"/>
              <a:gd name="csY2" fmla="*/ 0 h 408799"/>
              <a:gd name="csX3" fmla="*/ 2546433 w 2546433"/>
              <a:gd name="csY3" fmla="*/ 40880 h 408799"/>
              <a:gd name="csX4" fmla="*/ 2546433 w 2546433"/>
              <a:gd name="csY4" fmla="*/ 367919 h 408799"/>
              <a:gd name="csX5" fmla="*/ 2505553 w 2546433"/>
              <a:gd name="csY5" fmla="*/ 408799 h 408799"/>
              <a:gd name="csX6" fmla="*/ 40880 w 2546433"/>
              <a:gd name="csY6" fmla="*/ 408799 h 408799"/>
              <a:gd name="csX7" fmla="*/ 0 w 2546433"/>
              <a:gd name="csY7" fmla="*/ 367919 h 408799"/>
              <a:gd name="csX8" fmla="*/ 0 w 2546433"/>
              <a:gd name="csY8" fmla="*/ 40880 h 408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546433" h="408799">
                <a:moveTo>
                  <a:pt x="0" y="40880"/>
                </a:moveTo>
                <a:cubicBezTo>
                  <a:pt x="0" y="18303"/>
                  <a:pt x="18303" y="0"/>
                  <a:pt x="40880" y="0"/>
                </a:cubicBezTo>
                <a:lnTo>
                  <a:pt x="2505553" y="0"/>
                </a:lnTo>
                <a:cubicBezTo>
                  <a:pt x="2528130" y="0"/>
                  <a:pt x="2546433" y="18303"/>
                  <a:pt x="2546433" y="40880"/>
                </a:cubicBezTo>
                <a:lnTo>
                  <a:pt x="2546433" y="367919"/>
                </a:lnTo>
                <a:cubicBezTo>
                  <a:pt x="2546433" y="390496"/>
                  <a:pt x="2528130" y="408799"/>
                  <a:pt x="2505553" y="408799"/>
                </a:cubicBezTo>
                <a:lnTo>
                  <a:pt x="40880" y="408799"/>
                </a:lnTo>
                <a:cubicBezTo>
                  <a:pt x="18303" y="408799"/>
                  <a:pt x="0" y="390496"/>
                  <a:pt x="0" y="367919"/>
                </a:cubicBezTo>
                <a:lnTo>
                  <a:pt x="0" y="40880"/>
                </a:lnTo>
                <a:close/>
              </a:path>
            </a:pathLst>
          </a:custGeom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533" tIns="38643" rIns="47533" bIns="38643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Only one source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F03AEA-525B-019A-F39B-99FF8CEF0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303" y="4062715"/>
            <a:ext cx="3994528" cy="24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0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1E74-31A5-9EF1-EA2B-B92AD23B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588637"/>
          </a:xfrm>
        </p:spPr>
        <p:txBody>
          <a:bodyPr anchor="t">
            <a:normAutofit/>
          </a:bodyPr>
          <a:lstStyle/>
          <a:p>
            <a:r>
              <a:rPr lang="en-US" sz="3400"/>
              <a:t>Migration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A7F01-8CE8-B94A-3D54-621CFEC21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6" r="5266" b="2"/>
          <a:stretch>
            <a:fillRect/>
          </a:stretch>
        </p:blipFill>
        <p:spPr>
          <a:xfrm>
            <a:off x="20" y="154546"/>
            <a:ext cx="493580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488E6-0A7C-8A83-0D37-CE1B550A7B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</p:spPr>
        <p:txBody>
          <a:bodyPr>
            <a:normAutofit/>
          </a:bodyPr>
          <a:lstStyle/>
          <a:p>
            <a:r>
              <a:rPr lang="en-US"/>
              <a:t>Migrates kitchen display stations </a:t>
            </a:r>
          </a:p>
          <a:p>
            <a:pPr lvl="1">
              <a:buFont typeface="System Font Regular"/>
              <a:buChar char="-"/>
            </a:pPr>
            <a:r>
              <a:rPr lang="en-US" sz="2800"/>
              <a:t>Copies routing setup</a:t>
            </a:r>
          </a:p>
          <a:p>
            <a:pPr lvl="1"/>
            <a:endParaRPr lang="en-US" sz="2800"/>
          </a:p>
          <a:p>
            <a:r>
              <a:rPr lang="en-US"/>
              <a:t>Migrates queue profiles </a:t>
            </a:r>
          </a:p>
          <a:p>
            <a:pPr lvl="1">
              <a:buFont typeface="System Font Regular"/>
              <a:buChar char="-"/>
            </a:pPr>
            <a:r>
              <a:rPr lang="en-US" sz="2800"/>
              <a:t>(aggregate profiles)</a:t>
            </a:r>
          </a:p>
          <a:p>
            <a:pPr lvl="1"/>
            <a:endParaRPr lang="en-US" sz="2800"/>
          </a:p>
          <a:p>
            <a:r>
              <a:rPr lang="en-US"/>
              <a:t>Creates a set of default profiles</a:t>
            </a:r>
          </a:p>
        </p:txBody>
      </p:sp>
    </p:spTree>
    <p:extLst>
      <p:ext uri="{BB962C8B-B14F-4D97-AF65-F5344CB8AC3E}">
        <p14:creationId xmlns:p14="http://schemas.microsoft.com/office/powerpoint/2010/main" val="4134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FD221B7-778F-4659-5999-0D958C1793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2" r="862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F5D73-73BE-704F-8A95-B11B0F5D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1002523"/>
            <a:ext cx="11503935" cy="588637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403FA4"/>
                </a:solidFill>
                <a:latin typeface="Aptos SemiBold" panose="020B0004020202020204" pitchFamily="34" charset="0"/>
              </a:rPr>
              <a:t>How to get started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C58-4045-8A73-0940-72D05CB3F5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591160"/>
            <a:ext cx="4885018" cy="55441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/>
              <a:t>Run migration tool </a:t>
            </a:r>
          </a:p>
          <a:p>
            <a:pPr lvl="1"/>
            <a:r>
              <a:rPr lang="en-US" sz="2000"/>
              <a:t>Check stations </a:t>
            </a:r>
          </a:p>
          <a:p>
            <a:pPr lvl="1"/>
            <a:r>
              <a:rPr lang="en-US" sz="2000"/>
              <a:t>Restaurant stations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Install Web KDS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Connect to LS Central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Check routing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/>
              <a:t>Send an order</a:t>
            </a:r>
          </a:p>
          <a:p>
            <a:endParaRPr lang="en-US" b="1">
              <a:solidFill>
                <a:srgbClr val="403FA4"/>
              </a:solidFill>
              <a:latin typeface="Aptos SemiBold" panose="020B0004020202020204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EC841D-4F07-8FEA-1487-EB5F25E59267}"/>
              </a:ext>
            </a:extLst>
          </p:cNvPr>
          <p:cNvSpPr txBox="1">
            <a:spLocks/>
          </p:cNvSpPr>
          <p:nvPr/>
        </p:nvSpPr>
        <p:spPr>
          <a:xfrm>
            <a:off x="340291" y="4661414"/>
            <a:ext cx="467976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sv-SE" sz="2800" b="1" err="1">
                <a:solidFill>
                  <a:srgbClr val="403FA4"/>
                </a:solidFill>
                <a:latin typeface="Aptos SemiBold" panose="020B0004020202020204" pitchFamily="34" charset="0"/>
              </a:rPr>
              <a:t>After</a:t>
            </a:r>
            <a:r>
              <a:rPr lang="sv-SE" sz="2800" b="1">
                <a:solidFill>
                  <a:srgbClr val="403FA4"/>
                </a:solidFill>
                <a:latin typeface="Aptos SemiBold" panose="020B0004020202020204" pitchFamily="34" charset="0"/>
              </a:rPr>
              <a:t> migration</a:t>
            </a:r>
            <a:endParaRPr lang="en-US" sz="2800" b="1">
              <a:solidFill>
                <a:srgbClr val="403FA4"/>
              </a:solidFill>
              <a:latin typeface="Aptos SemiBold" panose="020B00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748E875-BD2E-0FD4-E1BE-2CC2FED4CE54}"/>
              </a:ext>
            </a:extLst>
          </p:cNvPr>
          <p:cNvSpPr txBox="1">
            <a:spLocks/>
          </p:cNvSpPr>
          <p:nvPr/>
        </p:nvSpPr>
        <p:spPr>
          <a:xfrm>
            <a:off x="340291" y="5232774"/>
            <a:ext cx="4679765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err="1">
                <a:latin typeface="Aptos Light" panose="020B0004020202020204" pitchFamily="34" charset="0"/>
              </a:rPr>
              <a:t>Create</a:t>
            </a:r>
            <a:r>
              <a:rPr lang="sv-SE" sz="2400">
                <a:latin typeface="Aptos Light" panose="020B0004020202020204" pitchFamily="34" charset="0"/>
              </a:rPr>
              <a:t> </a:t>
            </a:r>
            <a:r>
              <a:rPr lang="sv-SE" sz="2400" err="1">
                <a:latin typeface="Aptos Light" panose="020B0004020202020204" pitchFamily="34" charset="0"/>
              </a:rPr>
              <a:t>screens</a:t>
            </a:r>
            <a:endParaRPr lang="sv-SE" sz="2400">
              <a:latin typeface="Aptos Light" panose="020B0004020202020204" pitchFamily="34" charset="0"/>
            </a:endParaRPr>
          </a:p>
          <a:p>
            <a:r>
              <a:rPr lang="sv-SE" sz="2400">
                <a:latin typeface="Aptos Light" panose="020B0004020202020204" pitchFamily="34" charset="0"/>
              </a:rPr>
              <a:t>Import </a:t>
            </a:r>
            <a:r>
              <a:rPr lang="sv-SE" sz="2400" err="1">
                <a:latin typeface="Aptos Light" panose="020B0004020202020204" pitchFamily="34" charset="0"/>
              </a:rPr>
              <a:t>profiles</a:t>
            </a:r>
            <a:r>
              <a:rPr lang="sv-SE" sz="2400">
                <a:latin typeface="Aptos Light" panose="020B0004020202020204" pitchFamily="34" charset="0"/>
              </a:rPr>
              <a:t> from demo data</a:t>
            </a:r>
          </a:p>
          <a:p>
            <a:endParaRPr lang="sv-SE" sz="2400">
              <a:latin typeface="Aptos Light" panose="020B0004020202020204" pitchFamily="34" charset="0"/>
            </a:endParaRPr>
          </a:p>
          <a:p>
            <a:endParaRPr lang="en-US" sz="2400">
              <a:latin typeface="Aptos Light" panose="020B00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116B8E-18E4-3F47-A459-26955AF2F089}"/>
              </a:ext>
            </a:extLst>
          </p:cNvPr>
          <p:cNvSpPr txBox="1">
            <a:spLocks/>
          </p:cNvSpPr>
          <p:nvPr/>
        </p:nvSpPr>
        <p:spPr>
          <a:xfrm>
            <a:off x="340291" y="257906"/>
            <a:ext cx="9983029" cy="6930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15297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1" ma:contentTypeDescription="Create a new document." ma:contentTypeScope="" ma:versionID="2b1a2bd4412bab06965feef30d4366a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3c57f72291d7d7d46fe3c1860e10534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7D81BE-9890-4774-AD23-ED3AC8A6C645}">
  <ds:schemaRefs>
    <ds:schemaRef ds:uri="http://purl.org/dc/elements/1.1/"/>
    <ds:schemaRef ds:uri="http://purl.org/dc/dcmitype/"/>
    <ds:schemaRef ds:uri="http://purl.org/dc/terms/"/>
    <ds:schemaRef ds:uri="ce89fd82-aec5-4b3b-b0b3-b7f9193dc61c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24e71b1-7852-457b-a379-b8a36dd80270"/>
  </ds:schemaRefs>
</ds:datastoreItem>
</file>

<file path=customXml/itemProps2.xml><?xml version="1.0" encoding="utf-8"?>
<ds:datastoreItem xmlns:ds="http://schemas.openxmlformats.org/officeDocument/2006/customXml" ds:itemID="{0B6996BD-AE70-4C0E-85B8-46D84BE8022D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cX26 PowerPoint template</Template>
  <TotalTime>1</TotalTime>
  <Words>306</Words>
  <Application>Microsoft Office PowerPoint</Application>
  <PresentationFormat>Widescreen</PresentationFormat>
  <Paragraphs>111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Segoe UI</vt:lpstr>
      <vt:lpstr>System Font Regular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PowerPoint Presentation</vt:lpstr>
      <vt:lpstr>PowerPoint Presentation</vt:lpstr>
      <vt:lpstr>Have you heard about the Web KDS?</vt:lpstr>
      <vt:lpstr>Basic functionality </vt:lpstr>
      <vt:lpstr>System overview</vt:lpstr>
      <vt:lpstr>Web KDS vs Standard KDS  comparison</vt:lpstr>
      <vt:lpstr>Comparison</vt:lpstr>
      <vt:lpstr>Migration tool</vt:lpstr>
      <vt:lpstr>How to get started</vt:lpstr>
      <vt:lpstr>DEMO</vt:lpstr>
      <vt:lpstr>Latest news highlights – Versions 27 &amp; 28</vt:lpstr>
      <vt:lpstr>DEMO</vt:lpstr>
      <vt:lpstr>Performance improvements</vt:lpstr>
      <vt:lpstr>Performance improvements</vt:lpstr>
      <vt:lpstr>Roadmap version 29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Kristin Jeppesen</dc:creator>
  <cp:lastModifiedBy>Bjorn Jonsson</cp:lastModifiedBy>
  <cp:revision>9</cp:revision>
  <dcterms:created xsi:type="dcterms:W3CDTF">2026-02-16T10:39:37Z</dcterms:created>
  <dcterms:modified xsi:type="dcterms:W3CDTF">2026-04-26T16:56:38Z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