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6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7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7FF644A6_807C943D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7FF64499_63E0DE10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modernComment_7FF6446A_BBA7577B.xml" ContentType="application/vnd.ms-powerpoint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7FF6449A_265EF530.xml" ContentType="application/vnd.ms-powerpoint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omments/modernComment_7FF6449B_C1A79EE1.xml" ContentType="application/vnd.ms-powerpoint.comment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modernComment_198_FDA873C2.xml" ContentType="application/vnd.ms-powerpoint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modernComment_7FF644B3_44DCB0FB.xml" ContentType="application/vnd.ms-powerpoint.comment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7" r:id="rId4"/>
    <p:sldMasterId id="2147483681" r:id="rId5"/>
    <p:sldMasterId id="2147483668" r:id="rId6"/>
    <p:sldMasterId id="2147483692" r:id="rId7"/>
    <p:sldMasterId id="2147483732" r:id="rId8"/>
    <p:sldMasterId id="2147483800" r:id="rId9"/>
    <p:sldMasterId id="2147483714" r:id="rId10"/>
    <p:sldMasterId id="2147483871" r:id="rId11"/>
  </p:sldMasterIdLst>
  <p:notesMasterIdLst>
    <p:notesMasterId r:id="rId44"/>
  </p:notesMasterIdLst>
  <p:sldIdLst>
    <p:sldId id="256" r:id="rId12"/>
    <p:sldId id="2146845883" r:id="rId13"/>
    <p:sldId id="2146845865" r:id="rId14"/>
    <p:sldId id="2146845872" r:id="rId15"/>
    <p:sldId id="2146845862" r:id="rId16"/>
    <p:sldId id="2146845817" r:id="rId17"/>
    <p:sldId id="2146845844" r:id="rId18"/>
    <p:sldId id="2146845849" r:id="rId19"/>
    <p:sldId id="2146845873" r:id="rId20"/>
    <p:sldId id="2146845802" r:id="rId21"/>
    <p:sldId id="2146845864" r:id="rId22"/>
    <p:sldId id="2146845850" r:id="rId23"/>
    <p:sldId id="2146845871" r:id="rId24"/>
    <p:sldId id="2146845851" r:id="rId25"/>
    <p:sldId id="2146845868" r:id="rId26"/>
    <p:sldId id="2146845869" r:id="rId27"/>
    <p:sldId id="408" r:id="rId28"/>
    <p:sldId id="2146845870" r:id="rId29"/>
    <p:sldId id="2146845875" r:id="rId30"/>
    <p:sldId id="2146845846" r:id="rId31"/>
    <p:sldId id="2146845847" r:id="rId32"/>
    <p:sldId id="2146845778" r:id="rId33"/>
    <p:sldId id="2146845781" r:id="rId34"/>
    <p:sldId id="2146845779" r:id="rId35"/>
    <p:sldId id="2146845839" r:id="rId36"/>
    <p:sldId id="2146845837" r:id="rId37"/>
    <p:sldId id="2146845838" r:id="rId38"/>
    <p:sldId id="2146845840" r:id="rId39"/>
    <p:sldId id="2146845826" r:id="rId40"/>
    <p:sldId id="2146845801" r:id="rId41"/>
    <p:sldId id="2146845860" r:id="rId42"/>
    <p:sldId id="257" r:id="rId43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nneXion APAC" id="{14A6AC8A-1EFD-D846-9112-80B3CB1086BC}">
          <p14:sldIdLst>
            <p14:sldId id="256"/>
            <p14:sldId id="2146845883"/>
          </p14:sldIdLst>
        </p14:section>
        <p14:section name="Default" id="{1717138E-E308-C940-A345-391241ED4264}">
          <p14:sldIdLst>
            <p14:sldId id="2146845865"/>
            <p14:sldId id="2146845872"/>
            <p14:sldId id="2146845862"/>
            <p14:sldId id="2146845817"/>
            <p14:sldId id="2146845844"/>
            <p14:sldId id="2146845849"/>
            <p14:sldId id="2146845873"/>
            <p14:sldId id="2146845802"/>
            <p14:sldId id="2146845864"/>
            <p14:sldId id="2146845850"/>
            <p14:sldId id="2146845871"/>
            <p14:sldId id="2146845851"/>
            <p14:sldId id="2146845868"/>
            <p14:sldId id="2146845869"/>
            <p14:sldId id="408"/>
            <p14:sldId id="2146845870"/>
            <p14:sldId id="2146845875"/>
            <p14:sldId id="2146845846"/>
            <p14:sldId id="2146845847"/>
            <p14:sldId id="2146845778"/>
            <p14:sldId id="2146845781"/>
            <p14:sldId id="2146845779"/>
            <p14:sldId id="2146845839"/>
            <p14:sldId id="2146845837"/>
            <p14:sldId id="2146845838"/>
            <p14:sldId id="2146845840"/>
            <p14:sldId id="2146845826"/>
            <p14:sldId id="2146845801"/>
            <p14:sldId id="2146845860"/>
            <p14:sldId id="2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58C4099-2F00-597C-91E7-1C88AB8A1A87}" name="Wojciech Januszauskas" initials="WJ" userId="S::wojciechja@lsretail.com::283006d7-7365-4ce6-9b04-25a42527db96" providerId="AD"/>
  <p188:author id="{46AF1FC1-EA8B-17EC-5A04-48DA33D86967}" name="Adalbjorg Karlsdottir" initials="AK" userId="S::adalbjorg@lsretail.com::73a1fade-35d2-4abb-8fff-103bcc4d95d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8890"/>
    <a:srgbClr val="58BCDB"/>
    <a:srgbClr val="943267"/>
    <a:srgbClr val="F6C36F"/>
    <a:srgbClr val="361D5C"/>
    <a:srgbClr val="0A3C66"/>
    <a:srgbClr val="29B4A9"/>
    <a:srgbClr val="323133"/>
    <a:srgbClr val="F6C370"/>
    <a:srgbClr val="1D25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994F9A-A2F8-41A3-A9CC-7097EE118F0D}" v="2" dt="2023-05-07T03:56:33.7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57914" autoAdjust="0"/>
  </p:normalViewPr>
  <p:slideViewPr>
    <p:cSldViewPr snapToGrid="0">
      <p:cViewPr varScale="1">
        <p:scale>
          <a:sx n="66" d="100"/>
          <a:sy n="66" d="100"/>
        </p:scale>
        <p:origin x="22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ias Matthiasson" userId="246fdcc469335985" providerId="LiveId" clId="{BC994F9A-A2F8-41A3-A9CC-7097EE118F0D}"/>
    <pc:docChg chg="delSld modSection">
      <pc:chgData name="Matthias Matthiasson" userId="246fdcc469335985" providerId="LiveId" clId="{BC994F9A-A2F8-41A3-A9CC-7097EE118F0D}" dt="2023-05-07T03:56:41.912" v="1" actId="47"/>
      <pc:docMkLst>
        <pc:docMk/>
      </pc:docMkLst>
      <pc:sldChg chg="del">
        <pc:chgData name="Matthias Matthiasson" userId="246fdcc469335985" providerId="LiveId" clId="{BC994F9A-A2F8-41A3-A9CC-7097EE118F0D}" dt="2023-05-07T03:56:38.755" v="0" actId="47"/>
        <pc:sldMkLst>
          <pc:docMk/>
          <pc:sldMk cId="3474820565" sldId="279"/>
        </pc:sldMkLst>
      </pc:sldChg>
      <pc:sldChg chg="del">
        <pc:chgData name="Matthias Matthiasson" userId="246fdcc469335985" providerId="LiveId" clId="{BC994F9A-A2F8-41A3-A9CC-7097EE118F0D}" dt="2023-05-07T03:56:41.912" v="1" actId="47"/>
        <pc:sldMkLst>
          <pc:docMk/>
          <pc:sldMk cId="1365881434" sldId="284"/>
        </pc:sldMkLst>
      </pc:sldChg>
    </pc:docChg>
  </pc:docChgLst>
</pc:chgInfo>
</file>

<file path=ppt/comments/modernComment_198_FDA873C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DCBB015-4DB3-4C62-BADD-CF99476DFDDA}" authorId="{46AF1FC1-EA8B-17EC-5A04-48DA33D86967}" status="resolved" created="2023-02-20T14:08:34.358" complete="100000">
    <pc:sldMkLst xmlns:pc="http://schemas.microsoft.com/office/powerpoint/2013/main/command">
      <pc:docMk/>
      <pc:sldMk cId="4255675330" sldId="408"/>
    </pc:sldMkLst>
    <p188:txBody>
      <a:bodyPr/>
      <a:lstStyle/>
      <a:p>
        <a:r>
          <a:rPr lang="en-US"/>
          <a:t>Note to Marketing: Can we easily zoom in on the what is in the Navigation pane in the screenshot?</a:t>
        </a:r>
      </a:p>
    </p188:txBody>
  </p188:cm>
</p188:cmLst>
</file>

<file path=ppt/comments/modernComment_7FF6446A_BBA7577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C5187A1-A476-4C82-B95D-A4C4A9677508}" authorId="{46AF1FC1-EA8B-17EC-5A04-48DA33D86967}" status="resolved" created="2023-02-20T12:09:14.676" complete="100000">
    <pc:sldMkLst xmlns:pc="http://schemas.microsoft.com/office/powerpoint/2013/main/command">
      <pc:docMk/>
      <pc:sldMk cId="3148306299" sldId="2146845802"/>
    </pc:sldMkLst>
    <p188:txBody>
      <a:bodyPr/>
      <a:lstStyle/>
      <a:p>
        <a:r>
          <a:rPr lang="en-US"/>
          <a:t>Note to Marketing: Can we easily zoom in on the what is in the red rectangle in the screenshot?</a:t>
        </a:r>
      </a:p>
    </p188:txBody>
  </p188:cm>
</p188:cmLst>
</file>

<file path=ppt/comments/modernComment_7FF64499_63E0DE1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06AC84C-9DAE-4D12-83AE-9E2C7FFE45C2}" authorId="{46AF1FC1-EA8B-17EC-5A04-48DA33D86967}" status="resolved" created="2023-02-20T12:06:07.685" complete="100000">
    <pc:sldMkLst xmlns:pc="http://schemas.microsoft.com/office/powerpoint/2013/main/command">
      <pc:docMk/>
      <pc:sldMk cId="1675681296" sldId="2146845849"/>
    </pc:sldMkLst>
    <p188:txBody>
      <a:bodyPr/>
      <a:lstStyle/>
      <a:p>
        <a:r>
          <a:rPr lang="en-US"/>
          <a:t>Note to Marketing: Is there a good way to zoom in on the Navigation Pane of the Onboarding Guide (see screenshot)?</a:t>
        </a:r>
      </a:p>
    </p188:txBody>
  </p188:cm>
</p188:cmLst>
</file>

<file path=ppt/comments/modernComment_7FF6449A_265EF53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0995B93-647F-4179-8BD0-50D4E511CAFA}" authorId="{46AF1FC1-EA8B-17EC-5A04-48DA33D86967}" status="resolved" created="2023-02-20T12:17:22.552" complete="100000">
    <pc:sldMkLst xmlns:pc="http://schemas.microsoft.com/office/powerpoint/2013/main/command">
      <pc:docMk/>
      <pc:sldMk cId="643757360" sldId="2146845850"/>
    </pc:sldMkLst>
    <p188:txBody>
      <a:bodyPr/>
      <a:lstStyle/>
      <a:p>
        <a:r>
          <a:rPr lang="en-US"/>
          <a:t>Note to Marketing: Can we easily zoom in on the what is in the Navigation pane in the screenshot?</a:t>
        </a:r>
      </a:p>
    </p188:txBody>
  </p188:cm>
  <p188:cm id="{E7A863D6-A6C5-4374-949F-985018EB9C71}" authorId="{46AF1FC1-EA8B-17EC-5A04-48DA33D86967}" created="2023-02-27T16:04:16.350">
    <pc:sldMkLst xmlns:pc="http://schemas.microsoft.com/office/powerpoint/2013/main/command">
      <pc:docMk/>
      <pc:sldMk cId="643757360" sldId="2146845850"/>
    </pc:sldMkLst>
    <p188:replyLst>
      <p188:reply id="{15D45E98-CB65-41A5-99D5-04FCFFFD1DA1}" authorId="{558C4099-2F00-597C-91E7-1C88AB8A1A87}" created="2023-02-28T11:32:40.877">
        <p188:txBody>
          <a:bodyPr/>
          <a:lstStyle/>
          <a:p>
            <a:r>
              <a:rPr lang="en-US"/>
              <a:t>Please, see if okay</a:t>
            </a:r>
          </a:p>
        </p188:txBody>
      </p188:reply>
      <p188:reply id="{9B013122-F946-4AAD-B688-4DC52CFA7E67}" authorId="{46AF1FC1-EA8B-17EC-5A04-48DA33D86967}" created="2023-02-28T13:23:21.354">
        <p188:txBody>
          <a:bodyPr/>
          <a:lstStyle/>
          <a:p>
            <a:r>
              <a:rPr lang="en-US"/>
              <a:t>[@Wojciech Januszauskas] 
The diagram looks better - thanks - but could you make the diagram appear right after the zoom in on the menu dissapears, there is an extra click now</a:t>
            </a:r>
          </a:p>
        </p188:txBody>
      </p188:reply>
      <p188:reply id="{3A984C6B-07E2-47F3-93FD-205697D6803B}" authorId="{558C4099-2F00-597C-91E7-1C88AB8A1A87}" created="2023-02-28T13:31:28.689">
        <p188:txBody>
          <a:bodyPr/>
          <a:lstStyle/>
          <a:p>
            <a:r>
              <a:rPr lang="en-US"/>
              <a:t>Check now</a:t>
            </a:r>
          </a:p>
        </p188:txBody>
      </p188:reply>
      <p188:reply id="{DD4729E5-72B0-4BFE-A41B-5988E05ABE49}" authorId="{46AF1FC1-EA8B-17EC-5A04-48DA33D86967}" created="2023-02-28T13:38:03.269">
        <p188:txBody>
          <a:bodyPr/>
          <a:lstStyle/>
          <a:p>
            <a:r>
              <a:rPr lang="en-US"/>
              <a:t>yes excellent - thanks!</a:t>
            </a:r>
          </a:p>
        </p188:txBody>
      </p188:reply>
    </p188:replyLst>
    <p188:txBody>
      <a:bodyPr/>
      <a:lstStyle/>
      <a:p>
        <a:r>
          <a:rPr lang="en-US"/>
          <a:t>[@Wojciech Januszauskas] let me know when you have a chance to look at this slide. Fix the look of the diagram and make the screenshots from the implementation guide dissappear when the diagram of the data upgrade process appears - thanks!!</a:t>
        </a:r>
      </a:p>
    </p188:txBody>
  </p188:cm>
</p188:cmLst>
</file>

<file path=ppt/comments/modernComment_7FF6449B_C1A79EE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5FCF288-9FC1-4744-815D-FDADEF871983}" authorId="{46AF1FC1-EA8B-17EC-5A04-48DA33D86967}" status="resolved" created="2023-02-20T12:17:26.724" complete="100000">
    <pc:sldMkLst xmlns:pc="http://schemas.microsoft.com/office/powerpoint/2013/main/command">
      <pc:docMk/>
      <pc:sldMk cId="3248987873" sldId="2146845851"/>
    </pc:sldMkLst>
    <p188:txBody>
      <a:bodyPr/>
      <a:lstStyle/>
      <a:p>
        <a:r>
          <a:rPr lang="en-US"/>
          <a:t>Note to Marketing: Can we easily zoom in on the what is in the Navigation pane in the screenshot?</a:t>
        </a:r>
      </a:p>
    </p188:txBody>
  </p188:cm>
</p188:cmLst>
</file>

<file path=ppt/comments/modernComment_7FF644A6_807C943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DFEAF1D-01BF-4B43-A063-75FE4FBD736F}" authorId="{46AF1FC1-EA8B-17EC-5A04-48DA33D86967}" status="resolved" created="2023-02-20T12:05:12.136" complete="100000">
    <pc:sldMkLst xmlns:pc="http://schemas.microsoft.com/office/powerpoint/2013/main/command">
      <pc:docMk/>
      <pc:sldMk cId="2155648061" sldId="2146845862"/>
    </pc:sldMkLst>
    <p188:txBody>
      <a:bodyPr/>
      <a:lstStyle/>
      <a:p>
        <a:r>
          <a:rPr lang="en-US"/>
          <a:t>Note to Marketing: Do you have a picture of people in a teams call to place here?</a:t>
        </a:r>
      </a:p>
    </p188:txBody>
  </p188:cm>
</p188:cmLst>
</file>

<file path=ppt/comments/modernComment_7FF644B3_44DCB0F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5ACBEA7-2433-4D6A-A1F0-364F8643CDC9}" authorId="{46AF1FC1-EA8B-17EC-5A04-48DA33D86967}" status="resolved" created="2023-02-20T14:08:48.859" complete="100000">
    <pc:sldMkLst xmlns:pc="http://schemas.microsoft.com/office/powerpoint/2013/main/command">
      <pc:docMk/>
      <pc:sldMk cId="2463890791" sldId="2146845852"/>
    </pc:sldMkLst>
    <p188:txBody>
      <a:bodyPr/>
      <a:lstStyle/>
      <a:p>
        <a:r>
          <a:rPr lang="en-US"/>
          <a:t>Note to Marketing: Can we easily zoom in on the what is in the Navigation pane in the screenshot?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B399BC-4376-44CE-B128-2E454A5DDE14}" type="datetimeFigureOut">
              <a:rPr lang="en-DE" smtClean="0"/>
              <a:t>05/08/2023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33361-6D95-4EBD-8365-7EF6C56C9D75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94374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33361-6D95-4EBD-8365-7EF6C56C9D75}" type="slidenum">
              <a:rPr lang="en-DE" smtClean="0"/>
              <a:t>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85707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36DC-C322-4F38-9965-3F34BDB5B5D7}" type="slidenum">
              <a:rPr lang="en-DE" smtClean="0"/>
              <a:t>12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910351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36DC-C322-4F38-9965-3F34BDB5B5D7}" type="slidenum">
              <a:rPr lang="en-DE" smtClean="0"/>
              <a:t>13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586353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33361-6D95-4EBD-8365-7EF6C56C9D75}" type="slidenum">
              <a:rPr lang="en-DE" smtClean="0"/>
              <a:t>14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593464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15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20078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55987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497A4-7973-4B73-8764-D010F33B8FAF}" type="slidenum">
              <a:rPr lang="en-DE" smtClean="0"/>
              <a:t>17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89845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497A4-7973-4B73-8764-D010F33B8FAF}" type="slidenum">
              <a:rPr lang="en-DE" smtClean="0"/>
              <a:t>18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8451812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36DC-C322-4F38-9965-3F34BDB5B5D7}" type="slidenum">
              <a:rPr lang="en-DE" smtClean="0"/>
              <a:t>19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678989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497A4-7973-4B73-8764-D010F33B8FAF}" type="slidenum">
              <a:rPr lang="en-DE" smtClean="0"/>
              <a:t>20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745370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497A4-7973-4B73-8764-D010F33B8FAF}" type="slidenum">
              <a:rPr lang="en-DE" smtClean="0"/>
              <a:t>21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76179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C33361-6D95-4EBD-8365-7EF6C56C9D75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904970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C44F-C096-4548-AAAD-E785BEAFFE30}" type="slidenum">
              <a:rPr lang="en-IS" smtClean="0"/>
              <a:t>22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538105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C44F-C096-4548-AAAD-E785BEAFFE30}" type="slidenum">
              <a:rPr lang="en-IS" smtClean="0"/>
              <a:t>23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727933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C44F-C096-4548-AAAD-E785BEAFFE30}" type="slidenum">
              <a:rPr lang="en-IS" smtClean="0"/>
              <a:t>24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98581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C44F-C096-4548-AAAD-E785BEAFFE30}" type="slidenum">
              <a:rPr lang="en-IS" smtClean="0"/>
              <a:t>25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867016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C44F-C096-4548-AAAD-E785BEAFFE30}" type="slidenum">
              <a:rPr lang="en-IS" smtClean="0"/>
              <a:t>26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954471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C44F-C096-4548-AAAD-E785BEAFFE30}" type="slidenum">
              <a:rPr lang="en-IS" smtClean="0"/>
              <a:t>27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66948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E3C44F-C096-4548-AAAD-E785BEAFFE30}" type="slidenum">
              <a:rPr lang="en-IS" smtClean="0"/>
              <a:t>28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080237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C497A4-7973-4B73-8764-D010F33B8FAF}" type="slidenum">
              <a:rPr lang="en-DE" smtClean="0"/>
              <a:t>29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579583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30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413622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31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60094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92337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04294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963132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60683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0205F-3CA4-5B49-9C54-EA7C7C8DFE41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44414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36DC-C322-4F38-9965-3F34BDB5B5D7}" type="slidenum">
              <a:rPr lang="en-DE" smtClean="0"/>
              <a:t>10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50953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C536DC-C322-4F38-9965-3F34BDB5B5D7}" type="slidenum">
              <a:rPr lang="en-DE" smtClean="0"/>
              <a:t>11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73441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8.emf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8.emf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8.png"/><Relationship Id="rId4" Type="http://schemas.openxmlformats.org/officeDocument/2006/relationships/image" Target="../media/image28.emf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6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6.emf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4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8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8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1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28.em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28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1.png"/><Relationship Id="rId4" Type="http://schemas.openxmlformats.org/officeDocument/2006/relationships/image" Target="../media/image28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28.emf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0.png"/><Relationship Id="rId5" Type="http://schemas.openxmlformats.org/officeDocument/2006/relationships/image" Target="../media/image44.png"/><Relationship Id="rId4" Type="http://schemas.openxmlformats.org/officeDocument/2006/relationships/image" Target="../media/image29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28.emf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0.png"/><Relationship Id="rId5" Type="http://schemas.openxmlformats.org/officeDocument/2006/relationships/image" Target="../media/image44.png"/><Relationship Id="rId4" Type="http://schemas.openxmlformats.org/officeDocument/2006/relationships/image" Target="../media/image29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8.emf"/><Relationship Id="rId4" Type="http://schemas.openxmlformats.org/officeDocument/2006/relationships/image" Target="../media/image30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28.e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28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7.png"/><Relationship Id="rId4" Type="http://schemas.openxmlformats.org/officeDocument/2006/relationships/image" Target="../media/image2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2562170C-8B2A-4947-95E8-BFA07AFD1F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CB3FB148-93E8-ED46-B2BC-7C85BA9E89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37682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Express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AE5C5E7F-5BA3-3541-8643-EF8A368C399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5963" y="838999"/>
            <a:ext cx="5427384" cy="1281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269EA83-5B3D-AE4B-8AD2-38727E2C65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52B165FA-4ABB-C645-98F3-A45D4007F32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828673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Express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8" name="Picture 17" descr="A picture containing circle&#10;&#10;Description automatically generated">
            <a:extLst>
              <a:ext uri="{FF2B5EF4-FFF2-40B4-BE49-F238E27FC236}">
                <a16:creationId xmlns:a16="http://schemas.microsoft.com/office/drawing/2014/main" id="{A52F7CF3-9AA9-B94F-BC76-95A5D803FC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1595990"/>
            <a:ext cx="410213" cy="2970000"/>
          </a:xfrm>
          <a:prstGeom prst="rect">
            <a:avLst/>
          </a:prstGeom>
        </p:spPr>
      </p:pic>
      <p:pic>
        <p:nvPicPr>
          <p:cNvPr id="24" name="Picture 23" descr="A picture containing circle&#10;&#10;Description automatically generated">
            <a:extLst>
              <a:ext uri="{FF2B5EF4-FFF2-40B4-BE49-F238E27FC236}">
                <a16:creationId xmlns:a16="http://schemas.microsoft.com/office/drawing/2014/main" id="{392E95E7-33B9-F946-9E23-3FA2885EC0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787" y="1595990"/>
            <a:ext cx="410213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7292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8339" y="1060316"/>
            <a:ext cx="11528527" cy="541005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39" y="266459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8080627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98566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310106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4953899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195725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5871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474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6754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5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025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3883313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16754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businesscard, clipart, night sky&#10;&#10;Description automatically generated">
            <a:extLst>
              <a:ext uri="{FF2B5EF4-FFF2-40B4-BE49-F238E27FC236}">
                <a16:creationId xmlns:a16="http://schemas.microsoft.com/office/drawing/2014/main" id="{6F197DC0-486F-CC31-3105-2A81E6942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7958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80B7EA1-56DF-24B2-B7FF-101FF8D36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4569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31786237-12BD-CFC0-3122-C36B8C3A94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01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3DE4396-BD71-6742-8668-C5B0CF8749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4886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EE4826-6D5A-6FC9-DA55-8B2023A656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8625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862B64A-B63E-39D0-C51C-4B93F0BB91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7553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3F041-C938-2CFB-8B68-AB5C957292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63914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4C5290-BA48-0D35-6945-40ED5A352E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2799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riding a horse&#10;&#10;Description automatically generated with medium confidence">
            <a:extLst>
              <a:ext uri="{FF2B5EF4-FFF2-40B4-BE49-F238E27FC236}">
                <a16:creationId xmlns:a16="http://schemas.microsoft.com/office/drawing/2014/main" id="{1C6D7FF8-63E8-B556-2086-E699FE6D1A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4864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95047B18-B6E7-CE3B-68C0-7FC26C7ECF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7169" y="1672868"/>
            <a:ext cx="7237662" cy="99637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Questions?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37076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70997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0546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509327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5992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31853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10640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076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551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2614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70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90300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0211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422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92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702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667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2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31010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0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17A0E42-AF9F-46DB-C085-0665D329C2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7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IS"/>
              <a:t>Insert fullscreen picture (needs to be good quality)</a:t>
            </a:r>
          </a:p>
        </p:txBody>
      </p:sp>
    </p:spTree>
    <p:extLst>
      <p:ext uri="{BB962C8B-B14F-4D97-AF65-F5344CB8AC3E}">
        <p14:creationId xmlns:p14="http://schemas.microsoft.com/office/powerpoint/2010/main" val="3883313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5495389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195725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7937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6902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587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766107F-9B7D-5549-BFE5-2215D8B1F7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722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presenter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FEDDFE00-E858-8548-8D67-D8CE20A12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CA7E0B8A-829C-EE49-A176-7E19328EA4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B04FCC3-E9A5-594C-B932-BB92D8108D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8D9C70C-2730-4E44-B8CB-7C5FDCB47D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FFDC8B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57C2985-8B0F-4744-9243-66993EB29B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B6E1B3-7D18-4142-8D59-500E9B609ADC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D990FC-00B3-A940-BB96-744101E43CD1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EBC132A-0922-974F-8A88-11F6B216298D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19B86A3-5850-3F46-B317-855A3B2F970F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15">
            <a:extLst>
              <a:ext uri="{FF2B5EF4-FFF2-40B4-BE49-F238E27FC236}">
                <a16:creationId xmlns:a16="http://schemas.microsoft.com/office/drawing/2014/main" id="{85B74DC6-C536-FC4C-95B0-863952CE43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5084" y="2931342"/>
            <a:ext cx="2195670" cy="674016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4949B4DE-A104-9A4C-BDFB-2EF44E7A82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4830417" y="3187622"/>
            <a:ext cx="2817967" cy="2450085"/>
          </a:xfrm>
          <a:prstGeom prst="rect">
            <a:avLst/>
          </a:prstGeom>
        </p:spPr>
      </p:pic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06BF8495-4172-0B43-B949-68A46D2C4C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6372" y="2939080"/>
            <a:ext cx="2079961" cy="171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916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6258759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021487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2886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805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8848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ECAD87-55F5-3E44-899A-0565F78A97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31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5347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resent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5020804" y="2911643"/>
            <a:ext cx="1944243" cy="2225236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0C0CAC74-6C1D-C242-A6AA-ABD9DE74FE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1251" y="1642075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ED3E2F73-80FA-4740-8CAA-0B947925AD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1246" y="4263591"/>
            <a:ext cx="3524935" cy="36947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7B9EA13-00C9-284F-AAC0-D37B003F43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81246" y="4652456"/>
            <a:ext cx="3524935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4B91F223-E32E-6546-8115-8838534E44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1246" y="4948332"/>
            <a:ext cx="3524935" cy="273854"/>
          </a:xfrm>
          <a:prstGeom prst="rect">
            <a:avLst/>
          </a:prstGeom>
        </p:spPr>
        <p:txBody>
          <a:bodyPr tIns="36000" bIns="3600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+ Add contact info</a:t>
            </a:r>
            <a:endParaRPr lang="en-IS"/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16CF0A54-9D04-2A49-A132-BFDDF84FF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9076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pic>
        <p:nvPicPr>
          <p:cNvPr id="12" name="Picture 11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EAFAA614-FB71-7C4D-B24A-811B366D76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3672" y="2736418"/>
            <a:ext cx="1719562" cy="191602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4A958D9-CAF9-2E4B-ACC3-FAA0463BE006}"/>
              </a:ext>
            </a:extLst>
          </p:cNvPr>
          <p:cNvCxnSpPr>
            <a:cxnSpLocks/>
          </p:cNvCxnSpPr>
          <p:nvPr userDrawn="1"/>
        </p:nvCxnSpPr>
        <p:spPr>
          <a:xfrm>
            <a:off x="1381252" y="1404520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688575-816C-914A-BC61-D8C49D7F1948}"/>
              </a:ext>
            </a:extLst>
          </p:cNvPr>
          <p:cNvCxnSpPr>
            <a:cxnSpLocks/>
          </p:cNvCxnSpPr>
          <p:nvPr userDrawn="1"/>
        </p:nvCxnSpPr>
        <p:spPr>
          <a:xfrm>
            <a:off x="7524206" y="5133965"/>
            <a:ext cx="3263276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684DD9D-D97A-F545-AD6F-32C739EF034B}"/>
              </a:ext>
            </a:extLst>
          </p:cNvPr>
          <p:cNvSpPr txBox="1"/>
          <p:nvPr userDrawn="1"/>
        </p:nvSpPr>
        <p:spPr>
          <a:xfrm>
            <a:off x="8130513" y="5133965"/>
            <a:ext cx="20506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err="1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  <a:endParaRPr lang="en-IS" sz="1000">
              <a:solidFill>
                <a:srgbClr val="004A8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B64D14-4AE8-B041-958B-CEA19A4AC5A7}"/>
              </a:ext>
            </a:extLst>
          </p:cNvPr>
          <p:cNvCxnSpPr>
            <a:cxnSpLocks/>
          </p:cNvCxnSpPr>
          <p:nvPr userDrawn="1"/>
        </p:nvCxnSpPr>
        <p:spPr>
          <a:xfrm>
            <a:off x="1381251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8B3C5350-8538-884F-93DB-8AD386678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7339" y="2933122"/>
            <a:ext cx="2197004" cy="67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36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25C2E4A4-86DC-F349-8174-F33F78BCF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4384870-28EC-4C42-9C28-5339B22718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54FF77D9-269F-BA4D-95F8-FF20C18F6E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sp>
        <p:nvSpPr>
          <p:cNvPr id="46" name="Text Placeholder 22">
            <a:extLst>
              <a:ext uri="{FF2B5EF4-FFF2-40B4-BE49-F238E27FC236}">
                <a16:creationId xmlns:a16="http://schemas.microsoft.com/office/drawing/2014/main" id="{8FC4BAFB-2861-DA47-A210-F9C85BD6EAB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6776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47" name="Text Placeholder 22">
            <a:extLst>
              <a:ext uri="{FF2B5EF4-FFF2-40B4-BE49-F238E27FC236}">
                <a16:creationId xmlns:a16="http://schemas.microsoft.com/office/drawing/2014/main" id="{40F7B3BB-8A99-5C42-8141-99767C345F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56776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6FCA27B3-5DD3-C143-AAAA-77550CD1065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06122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E50AEF21-C4E7-4B4A-A55A-2CA9B5B31143}"/>
              </a:ext>
            </a:extLst>
          </p:cNvPr>
          <p:cNvCxnSpPr>
            <a:cxnSpLocks/>
          </p:cNvCxnSpPr>
          <p:nvPr userDrawn="1"/>
        </p:nvCxnSpPr>
        <p:spPr>
          <a:xfrm>
            <a:off x="3125108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 Placeholder 22">
            <a:extLst>
              <a:ext uri="{FF2B5EF4-FFF2-40B4-BE49-F238E27FC236}">
                <a16:creationId xmlns:a16="http://schemas.microsoft.com/office/drawing/2014/main" id="{36B7450C-EB48-F84E-8AE7-D2C3A69434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21708" y="424694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51" name="Text Placeholder 22">
            <a:extLst>
              <a:ext uri="{FF2B5EF4-FFF2-40B4-BE49-F238E27FC236}">
                <a16:creationId xmlns:a16="http://schemas.microsoft.com/office/drawing/2014/main" id="{28C32758-8533-044D-B91C-82229D1057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21708" y="463580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52" name="Picture Placeholder 7">
            <a:extLst>
              <a:ext uri="{FF2B5EF4-FFF2-40B4-BE49-F238E27FC236}">
                <a16:creationId xmlns:a16="http://schemas.microsoft.com/office/drawing/2014/main" id="{90472264-A9E3-5849-9E1F-95B844B59D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371054" y="253348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D17AB8A-E142-B649-82A6-8D4BC5CDF15A}"/>
              </a:ext>
            </a:extLst>
          </p:cNvPr>
          <p:cNvCxnSpPr>
            <a:cxnSpLocks/>
          </p:cNvCxnSpPr>
          <p:nvPr userDrawn="1"/>
        </p:nvCxnSpPr>
        <p:spPr>
          <a:xfrm>
            <a:off x="7090040" y="511731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05465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3 presenter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10176E2-A4BA-CF4E-A970-B8A596DE48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789665" y="-427770"/>
            <a:ext cx="266793" cy="306035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F34CA5-E78B-2943-994C-CFEF601187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H="1">
            <a:off x="9135542" y="-427769"/>
            <a:ext cx="266793" cy="30603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93967D2-549A-1D44-B760-D1347B37F0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4595" y="465009"/>
            <a:ext cx="1642810" cy="50400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99C48C6C-307D-8341-8776-A36AFAFEC8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00000">
            <a:off x="5236424" y="4047469"/>
            <a:ext cx="1944243" cy="2225236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4A3A2D-EF7A-E34C-9A9D-841AF90B2AB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92885" y="1483051"/>
            <a:ext cx="9406230" cy="46529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Text Placeholder 22">
            <a:extLst>
              <a:ext uri="{FF2B5EF4-FFF2-40B4-BE49-F238E27FC236}">
                <a16:creationId xmlns:a16="http://schemas.microsoft.com/office/drawing/2014/main" id="{563C4FC1-AF12-874D-8EBC-2D7BB0D7D5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722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2FDF5F-9FFF-1C43-981C-BD76E3F358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1722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71BAE84D-7B86-BB42-9EB3-D5A8DC32C91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411068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B4952D5-3955-D34D-9D61-D806455F78E8}"/>
              </a:ext>
            </a:extLst>
          </p:cNvPr>
          <p:cNvCxnSpPr>
            <a:cxnSpLocks/>
          </p:cNvCxnSpPr>
          <p:nvPr userDrawn="1"/>
        </p:nvCxnSpPr>
        <p:spPr>
          <a:xfrm>
            <a:off x="1392885" y="1245496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3C78E71-7820-CD4C-87AC-335D469A66C6}"/>
              </a:ext>
            </a:extLst>
          </p:cNvPr>
          <p:cNvCxnSpPr>
            <a:cxnSpLocks/>
          </p:cNvCxnSpPr>
          <p:nvPr userDrawn="1"/>
        </p:nvCxnSpPr>
        <p:spPr>
          <a:xfrm>
            <a:off x="1130054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C813984-F125-3845-9801-C17FBF5F85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6654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40179083-6A39-984C-97A8-8F3224679B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6654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24F7F13-04F0-2047-B520-0170DFB198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76000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41AFBCD-7D9A-9743-B3DC-6754EEC4EEDF}"/>
              </a:ext>
            </a:extLst>
          </p:cNvPr>
          <p:cNvCxnSpPr>
            <a:cxnSpLocks/>
          </p:cNvCxnSpPr>
          <p:nvPr userDrawn="1"/>
        </p:nvCxnSpPr>
        <p:spPr>
          <a:xfrm>
            <a:off x="5094986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AB829C41-F5FD-A048-AD59-448566EC0AF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01331" y="4263591"/>
            <a:ext cx="3338692" cy="36947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name</a:t>
            </a:r>
            <a:endParaRPr lang="en-IS"/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E43DB8D2-8BED-0646-B08B-6D570C6F509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01331" y="4652456"/>
            <a:ext cx="3338692" cy="273854"/>
          </a:xfrm>
          <a:prstGeom prst="rect">
            <a:avLst/>
          </a:prstGeom>
        </p:spPr>
        <p:txBody>
          <a:bodyPr lIns="90000" tIns="36000" bIns="3600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Enter your job title</a:t>
            </a:r>
            <a:endParaRPr lang="en-IS"/>
          </a:p>
        </p:txBody>
      </p:sp>
      <p:sp>
        <p:nvSpPr>
          <p:cNvPr id="33" name="Picture Placeholder 7">
            <a:extLst>
              <a:ext uri="{FF2B5EF4-FFF2-40B4-BE49-F238E27FC236}">
                <a16:creationId xmlns:a16="http://schemas.microsoft.com/office/drawing/2014/main" id="{E1337236-81FD-DD4A-B051-576B0A262CD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350677" y="2550133"/>
            <a:ext cx="1440000" cy="1440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 sz="18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Profile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D534B3-E1D2-9E42-8364-9E9294E09727}"/>
              </a:ext>
            </a:extLst>
          </p:cNvPr>
          <p:cNvCxnSpPr>
            <a:cxnSpLocks/>
          </p:cNvCxnSpPr>
          <p:nvPr userDrawn="1"/>
        </p:nvCxnSpPr>
        <p:spPr>
          <a:xfrm>
            <a:off x="9069663" y="5133965"/>
            <a:ext cx="2002029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1298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Shape, circle&#10;&#10;Description automatically generated">
            <a:extLst>
              <a:ext uri="{FF2B5EF4-FFF2-40B4-BE49-F238E27FC236}">
                <a16:creationId xmlns:a16="http://schemas.microsoft.com/office/drawing/2014/main" id="{2A1928E7-EE5D-E44E-A940-AE7CE8EA6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F9B136-56E3-BB47-8135-3E8DBB69F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495953" y="3797648"/>
            <a:ext cx="696047" cy="3060352"/>
          </a:xfrm>
          <a:prstGeom prst="rect">
            <a:avLst/>
          </a:prstGeom>
        </p:spPr>
      </p:pic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11BBCE6-BA47-734B-9586-CD2D4C36F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8340" y="634969"/>
            <a:ext cx="9406230" cy="487939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6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Today’s agenda or insert your title</a:t>
            </a:r>
          </a:p>
        </p:txBody>
      </p:sp>
      <p:sp>
        <p:nvSpPr>
          <p:cNvPr id="22" name="Text Placeholder 22">
            <a:extLst>
              <a:ext uri="{FF2B5EF4-FFF2-40B4-BE49-F238E27FC236}">
                <a16:creationId xmlns:a16="http://schemas.microsoft.com/office/drawing/2014/main" id="{1AF7E2AF-C406-F74A-9927-0F75E0DB78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346768"/>
            <a:ext cx="9417864" cy="522610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5EC24E-E101-CF40-BB29-E653A3FE457B}"/>
              </a:ext>
            </a:extLst>
          </p:cNvPr>
          <p:cNvCxnSpPr>
            <a:cxnSpLocks/>
          </p:cNvCxnSpPr>
          <p:nvPr userDrawn="1"/>
        </p:nvCxnSpPr>
        <p:spPr>
          <a:xfrm>
            <a:off x="319974" y="397414"/>
            <a:ext cx="9406230" cy="0"/>
          </a:xfrm>
          <a:prstGeom prst="line">
            <a:avLst/>
          </a:prstGeom>
          <a:ln w="12700">
            <a:solidFill>
              <a:srgbClr val="313C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D0D126D8-1654-884C-9ED7-85AF26CC8F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7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82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CC2E5219-A629-E341-9B3A-392F0C0CA7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9488" y="1060450"/>
            <a:ext cx="10857298" cy="4990154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0380263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Shape, circle&#10;&#10;Description automatically generated">
            <a:extLst>
              <a:ext uri="{FF2B5EF4-FFF2-40B4-BE49-F238E27FC236}">
                <a16:creationId xmlns:a16="http://schemas.microsoft.com/office/drawing/2014/main" id="{40F26A14-3D69-2E42-8D11-51E7496DF7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D95FC35-3877-CF40-B721-DCDE03D4E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71773" cy="6858000"/>
          </a:xfrm>
          <a:prstGeom prst="rect">
            <a:avLst/>
          </a:prstGeom>
          <a:ln>
            <a:noFill/>
          </a:ln>
        </p:spPr>
        <p:txBody>
          <a:bodyPr anchor="t" anchorCtr="1"/>
          <a:lstStyle>
            <a:lvl1pPr algn="ctr"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AE4AD44-F260-EF41-8023-0995F4DAA7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13913" y="326115"/>
            <a:ext cx="6154454" cy="428425"/>
          </a:xfrm>
          <a:prstGeom prst="rect">
            <a:avLst/>
          </a:prstGeom>
        </p:spPr>
        <p:txBody>
          <a:bodyPr/>
          <a:lstStyle>
            <a:lvl1pPr>
              <a:buNone/>
              <a:defRPr sz="32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3EBD4C-0B17-4844-8C1D-95614D711B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52903D6C-E2EE-2946-9F42-5A0444AE8F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13913" y="1060316"/>
            <a:ext cx="7609279" cy="547156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979FAEF-CF5D-DA46-BCFE-86B2FC709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65634" y="3406140"/>
            <a:ext cx="6858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307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B09E43-AFF0-FF44-8124-695522FA40B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496907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89214C09-98DD-0A49-B06F-AC4822A562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5613" y="3658811"/>
            <a:ext cx="2436387" cy="2788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07AAB-DFA8-7747-B0AB-8AFE607E9E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550148" cy="1728132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FF6FC84-DD3B-064C-B507-6104AB8062E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8516" y="1987033"/>
            <a:ext cx="5282184" cy="4604508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E64919-C742-8F42-A3D7-F71C052CD4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3EA3FEA-DADB-904F-9A7E-D18F028EA7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95ABA20F-0679-8146-AD7C-A70DA5D90D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19216" y="1060315"/>
            <a:ext cx="5895391" cy="5064819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91C7217-228B-8649-8197-5A81FBE1B3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65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DE7C686-6107-B14D-BEDA-E644F5A67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">
            <a:extLst>
              <a:ext uri="{FF2B5EF4-FFF2-40B4-BE49-F238E27FC236}">
                <a16:creationId xmlns:a16="http://schemas.microsoft.com/office/drawing/2014/main" id="{4B83DC1B-F257-4C49-AFF1-48D5B9D78D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9" y="3237360"/>
            <a:ext cx="2996002" cy="3429000"/>
          </a:xfrm>
          <a:prstGeom prst="rect">
            <a:avLst/>
          </a:prstGeom>
        </p:spPr>
      </p:pic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67711427-6C1F-5C45-A3CC-526B992D49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8340" y="1060316"/>
            <a:ext cx="5610877" cy="4990288"/>
          </a:xfrm>
          <a:prstGeom prst="rect">
            <a:avLst/>
          </a:prstGeom>
        </p:spPr>
        <p:txBody>
          <a:bodyPr/>
          <a:lstStyle>
            <a:lvl1pPr marL="0">
              <a:lnSpc>
                <a:spcPct val="100000"/>
              </a:lnSpc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lnSpc>
                <a:spcPct val="100000"/>
              </a:lnSpc>
              <a:spcBef>
                <a:spcPts val="1200"/>
              </a:spcBef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lnSpc>
                <a:spcPct val="100000"/>
              </a:lnSpc>
              <a:spcBef>
                <a:spcPts val="1200"/>
              </a:spcBef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lnSpc>
                <a:spcPct val="100000"/>
              </a:lnSpc>
              <a:spcBef>
                <a:spcPts val="1200"/>
              </a:spcBef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8B0971-9B65-AD40-976D-BE9B6683DA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BD5C897-7901-F144-9118-E62E1C3780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41C9129-8E13-854E-B5B6-6A921F976A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004A8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E9D4BE1-C57B-544E-B667-EFEC2DA36E2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25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73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7A550EFB-13BA-1645-AE4B-2C69897D40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B282B1A-FE3E-AF4A-965A-E5B943B66D8B}"/>
              </a:ext>
            </a:extLst>
          </p:cNvPr>
          <p:cNvSpPr/>
          <p:nvPr userDrawn="1"/>
        </p:nvSpPr>
        <p:spPr>
          <a:xfrm>
            <a:off x="0" y="4722274"/>
            <a:ext cx="6272784" cy="2135726"/>
          </a:xfrm>
          <a:prstGeom prst="rect">
            <a:avLst/>
          </a:prstGeom>
          <a:solidFill>
            <a:srgbClr val="2658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B43D41C-9060-8446-8472-B16DB1B992B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6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E20276BD-D6D6-3D4C-B95D-E42BB67FED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2630" y="4722274"/>
            <a:ext cx="5623370" cy="1833070"/>
          </a:xfrm>
          <a:prstGeom prst="rect">
            <a:avLst/>
          </a:prstGeom>
          <a:solidFill>
            <a:srgbClr val="265888"/>
          </a:solidFill>
        </p:spPr>
        <p:txBody>
          <a:bodyPr lIns="144000" tIns="144000" rIns="144000" bIns="144000"/>
          <a:lstStyle>
            <a:lvl1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4615F8C-FA13-B644-8237-B0CD8FF6A83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9568" y="1060316"/>
            <a:ext cx="5018560" cy="3359302"/>
          </a:xfrm>
          <a:prstGeom prst="rect">
            <a:avLst/>
          </a:prstGeom>
          <a:noFill/>
        </p:spPr>
        <p:txBody>
          <a:bodyPr/>
          <a:lstStyle>
            <a:lvl1pPr marL="0">
              <a:spcBef>
                <a:spcPts val="1200"/>
              </a:spcBef>
              <a:buNone/>
              <a:defRPr sz="24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76FB1C-E602-9043-86A7-57A67DC8F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BE01D149-7867-2844-B827-613554E2517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784" y="1060315"/>
            <a:ext cx="5919216" cy="5797685"/>
          </a:xfrm>
          <a:prstGeom prst="rect">
            <a:avLst/>
          </a:prstGeom>
        </p:spPr>
        <p:txBody>
          <a:bodyPr/>
          <a:lstStyle/>
          <a:p>
            <a:r>
              <a:rPr lang="en-IS"/>
              <a:t>Insert photo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896BB5-0BE0-3D40-A2D0-C0A589CF9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349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Central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9BFB44E-D23C-D642-B61B-B1BF0CFAE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B84A12F1-931A-8B44-8A56-6B526395D1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43806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Central chapter/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BF55323-D3D6-6A45-A64D-2A8647A81BD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9326" y="845581"/>
            <a:ext cx="5309890" cy="1281362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3AEF9AD-DBDC-5F4D-A370-4CB74BDC6C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814AA-150B-9B4E-861B-5B97379BE9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0604353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5" name="Picture 4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B21392B7-F2C0-5449-8392-C3C5F94A9A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6" y="1595989"/>
            <a:ext cx="410683" cy="2973416"/>
          </a:xfrm>
          <a:prstGeom prst="rect">
            <a:avLst/>
          </a:prstGeom>
        </p:spPr>
      </p:pic>
      <p:pic>
        <p:nvPicPr>
          <p:cNvPr id="22" name="Picture 21" descr="A picture containing dark, ocean floor&#10;&#10;Description automatically generated">
            <a:extLst>
              <a:ext uri="{FF2B5EF4-FFF2-40B4-BE49-F238E27FC236}">
                <a16:creationId xmlns:a16="http://schemas.microsoft.com/office/drawing/2014/main" id="{EC7D192B-EF75-5344-8489-78AED7EB1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95989"/>
            <a:ext cx="410683" cy="297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127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5DE349B-0A8B-BF40-B2C9-2A3EB53398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F4A7C6E9-D854-C145-B293-107D8237FA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13232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One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21FAFA5-22ED-2F41-A805-F3352E9085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9198" y="845581"/>
            <a:ext cx="4280916" cy="12813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BBD2343-838A-C346-A7CC-ACD3D1F939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7A0EE1E9-02F5-7C4A-BF7A-0A1E05B329D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602301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One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B81429-58A7-CF43-BCD3-D25226368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317" y="1595990"/>
            <a:ext cx="410683" cy="2973418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75D63F8-94BB-504A-B17D-D05CE84747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595990"/>
            <a:ext cx="410683" cy="2973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3110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61C28237-B2B4-6045-A64B-11373047B9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06682" y="2568400"/>
            <a:ext cx="4926568" cy="351366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E0FAD36D-7B10-BA4C-9FB6-D71EB78B9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200"/>
              </a:spcBef>
              <a:buFont typeface="Arial" panose="020B0604020202020204" pitchFamily="34" charset="0"/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is-IS"/>
              <a:t>Click to add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7563510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S First chapter/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19" name="Picture 18" descr="Shape, circle&#10;&#10;Description automatically generated">
            <a:extLst>
              <a:ext uri="{FF2B5EF4-FFF2-40B4-BE49-F238E27FC236}">
                <a16:creationId xmlns:a16="http://schemas.microsoft.com/office/drawing/2014/main" id="{E6BDBBBC-2B12-DA40-9C71-94EE10DDFA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31123" y="2351902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EDBA9B7-BB51-3743-A95F-D4F79A2D4A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419" y="838999"/>
            <a:ext cx="4456473" cy="1281600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CBC426A-D7E5-4F4A-8FA6-412D9988B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6372" y="3966809"/>
            <a:ext cx="4926568" cy="211525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3CABAA1-C88B-4447-A241-8074936494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3624" y="1073426"/>
            <a:ext cx="5637692" cy="537389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742792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LS First 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CB641BC-63BE-EA40-B358-3C1C8A3592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5919216" y="6447318"/>
            <a:ext cx="6272784" cy="4106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1B8EBF-C089-9F48-97F3-88324EB8EB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558"/>
            <a:ext cx="6272784" cy="410682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4943389A-A47B-BA4A-9ACB-FBFEC305EF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6498" y="3645499"/>
            <a:ext cx="2996002" cy="342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700FB0B-0D4B-924A-A239-D3C313D2A5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pic>
        <p:nvPicPr>
          <p:cNvPr id="22" name="Picture 2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54D5363E-D9B4-1A40-AD20-2AA896674D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1781291" y="1595990"/>
            <a:ext cx="410709" cy="2973600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93A6EA0-59D8-904D-BF7B-CD58BFA530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" y="1595990"/>
            <a:ext cx="410709" cy="29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16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6.sv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image" Target="../media/image8.sv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44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26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29" Type="http://schemas.openxmlformats.org/officeDocument/2006/relationships/image" Target="../media/image32.emf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Relationship Id="rId27" Type="http://schemas.openxmlformats.org/officeDocument/2006/relationships/slideLayout" Target="../slideLayouts/slideLayout104.xml"/><Relationship Id="rId30" Type="http://schemas.openxmlformats.org/officeDocument/2006/relationships/image" Target="../media/image33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06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slideLayout" Target="../slideLayouts/slideLayout137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122.xml"/><Relationship Id="rId21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20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23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29.xml"/><Relationship Id="rId19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Relationship Id="rId22" Type="http://schemas.openxmlformats.org/officeDocument/2006/relationships/slideLayout" Target="../slideLayouts/slideLayout1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738" r:id="rId9"/>
    <p:sldLayoutId id="2147483719" r:id="rId10"/>
    <p:sldLayoutId id="2147483720" r:id="rId11"/>
    <p:sldLayoutId id="2147483723" r:id="rId12"/>
    <p:sldLayoutId id="2147483866" r:id="rId13"/>
    <p:sldLayoutId id="2147483867" r:id="rId14"/>
    <p:sldLayoutId id="2147483868" r:id="rId15"/>
    <p:sldLayoutId id="2147483869" r:id="rId16"/>
    <p:sldLayoutId id="2147483870" r:id="rId17"/>
    <p:sldLayoutId id="2147483724" r:id="rId18"/>
    <p:sldLayoutId id="2147483725" r:id="rId19"/>
    <p:sldLayoutId id="2147483727" r:id="rId20"/>
    <p:sldLayoutId id="214748372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649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713" r:id="rId15"/>
    <p:sldLayoutId id="2147483842" r:id="rId16"/>
    <p:sldLayoutId id="2147483843" r:id="rId17"/>
    <p:sldLayoutId id="2147483844" r:id="rId18"/>
    <p:sldLayoutId id="2147483845" r:id="rId19"/>
    <p:sldLayoutId id="2147483846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A50B1-34F8-4C44-97DA-9823D6A972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/>
          <a:srcRect l="94215"/>
          <a:stretch/>
        </p:blipFill>
        <p:spPr>
          <a:xfrm>
            <a:off x="-395112" y="620"/>
            <a:ext cx="261715" cy="68573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2D55-C0FA-D64E-A9F5-F1FFE4A70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/>
          <a:srcRect r="93997"/>
          <a:stretch/>
        </p:blipFill>
        <p:spPr>
          <a:xfrm>
            <a:off x="12306211" y="0"/>
            <a:ext cx="261715" cy="685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4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  <p:sldLayoutId id="2147483817" r:id="rId17"/>
    <p:sldLayoutId id="2147483818" r:id="rId18"/>
    <p:sldLayoutId id="2147483819" r:id="rId19"/>
    <p:sldLayoutId id="2147483820" r:id="rId20"/>
    <p:sldLayoutId id="2147483821" r:id="rId21"/>
    <p:sldLayoutId id="2147483822" r:id="rId22"/>
    <p:sldLayoutId id="2147483823" r:id="rId23"/>
    <p:sldLayoutId id="2147483824" r:id="rId24"/>
    <p:sldLayoutId id="2147483825" r:id="rId25"/>
    <p:sldLayoutId id="2147483826" r:id="rId26"/>
    <p:sldLayoutId id="214748382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0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  <p:sldLayoutId id="2147483856" r:id="rId14"/>
    <p:sldLayoutId id="214748385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9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887" r:id="rId16"/>
    <p:sldLayoutId id="2147483888" r:id="rId17"/>
    <p:sldLayoutId id="2147483889" r:id="rId18"/>
    <p:sldLayoutId id="2147483890" r:id="rId19"/>
    <p:sldLayoutId id="2147483891" r:id="rId20"/>
    <p:sldLayoutId id="2147483892" r:id="rId21"/>
    <p:sldLayoutId id="2147483893" r:id="rId22"/>
    <p:sldLayoutId id="2147483894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6446A_BBA7577B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6449A_265EF53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18/10/relationships/comments" Target="../comments/modernComment_7FF6449B_C1A79EE1.xml"/><Relationship Id="rId7" Type="http://schemas.openxmlformats.org/officeDocument/2006/relationships/image" Target="../media/image76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svg"/><Relationship Id="rId13" Type="http://schemas.openxmlformats.org/officeDocument/2006/relationships/image" Target="../media/image94.png"/><Relationship Id="rId18" Type="http://schemas.openxmlformats.org/officeDocument/2006/relationships/image" Target="../media/image99.svg"/><Relationship Id="rId3" Type="http://schemas.openxmlformats.org/officeDocument/2006/relationships/image" Target="../media/image84.png"/><Relationship Id="rId21" Type="http://schemas.openxmlformats.org/officeDocument/2006/relationships/image" Target="../media/image102.png"/><Relationship Id="rId7" Type="http://schemas.openxmlformats.org/officeDocument/2006/relationships/image" Target="../media/image88.png"/><Relationship Id="rId12" Type="http://schemas.openxmlformats.org/officeDocument/2006/relationships/image" Target="../media/image93.svg"/><Relationship Id="rId17" Type="http://schemas.openxmlformats.org/officeDocument/2006/relationships/image" Target="../media/image9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97.svg"/><Relationship Id="rId20" Type="http://schemas.openxmlformats.org/officeDocument/2006/relationships/image" Target="../media/image101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7.svg"/><Relationship Id="rId11" Type="http://schemas.openxmlformats.org/officeDocument/2006/relationships/image" Target="../media/image92.png"/><Relationship Id="rId24" Type="http://schemas.openxmlformats.org/officeDocument/2006/relationships/image" Target="../media/image105.sv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23" Type="http://schemas.openxmlformats.org/officeDocument/2006/relationships/image" Target="../media/image104.png"/><Relationship Id="rId10" Type="http://schemas.openxmlformats.org/officeDocument/2006/relationships/image" Target="../media/image91.svg"/><Relationship Id="rId19" Type="http://schemas.openxmlformats.org/officeDocument/2006/relationships/image" Target="../media/image100.png"/><Relationship Id="rId4" Type="http://schemas.openxmlformats.org/officeDocument/2006/relationships/image" Target="../media/image85.svg"/><Relationship Id="rId9" Type="http://schemas.openxmlformats.org/officeDocument/2006/relationships/image" Target="../media/image90.png"/><Relationship Id="rId14" Type="http://schemas.openxmlformats.org/officeDocument/2006/relationships/image" Target="../media/image95.svg"/><Relationship Id="rId22" Type="http://schemas.openxmlformats.org/officeDocument/2006/relationships/image" Target="../media/image10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3.svg"/><Relationship Id="rId3" Type="http://schemas.microsoft.com/office/2018/10/relationships/comments" Target="../comments/modernComment_198_FDA873C2.xml"/><Relationship Id="rId7" Type="http://schemas.openxmlformats.org/officeDocument/2006/relationships/image" Target="../media/image108.sv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2.png"/><Relationship Id="rId11" Type="http://schemas.openxmlformats.org/officeDocument/2006/relationships/image" Target="../media/image112.svg"/><Relationship Id="rId5" Type="http://schemas.openxmlformats.org/officeDocument/2006/relationships/image" Target="../media/image107.svg"/><Relationship Id="rId10" Type="http://schemas.openxmlformats.org/officeDocument/2006/relationships/image" Target="../media/image111.png"/><Relationship Id="rId4" Type="http://schemas.openxmlformats.org/officeDocument/2006/relationships/image" Target="../media/image106.png"/><Relationship Id="rId9" Type="http://schemas.openxmlformats.org/officeDocument/2006/relationships/image" Target="../media/image11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644B3_44DCB0FB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alendly.com/lsconboarding/onboarding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30.png"/><Relationship Id="rId4" Type="http://schemas.openxmlformats.org/officeDocument/2006/relationships/hyperlink" Target="https://calendly.com/lsconboarding/30minsession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644A6_807C943D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6.jpeg"/><Relationship Id="rId4" Type="http://schemas.openxmlformats.org/officeDocument/2006/relationships/hyperlink" Target="https://calendly.com/lsconboarding/onboardin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64499_63E0DE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627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F949E-CD07-012D-8DDA-D7CCE3E4A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4" y="464672"/>
            <a:ext cx="9444644" cy="58863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Implementation Guide</a:t>
            </a:r>
            <a:endParaRPr lang="en-US"/>
          </a:p>
        </p:txBody>
      </p:sp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D95D892-067F-E081-59AB-22199BAB8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94" y="1053309"/>
            <a:ext cx="9649042" cy="54356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2689E9D-F379-D0CB-BE3E-CEA3365E9144}"/>
              </a:ext>
            </a:extLst>
          </p:cNvPr>
          <p:cNvSpPr/>
          <p:nvPr/>
        </p:nvSpPr>
        <p:spPr>
          <a:xfrm>
            <a:off x="438150" y="1043784"/>
            <a:ext cx="9648825" cy="5445210"/>
          </a:xfrm>
          <a:prstGeom prst="rect">
            <a:avLst/>
          </a:prstGeom>
          <a:solidFill>
            <a:schemeClr val="accent6">
              <a:alpha val="9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5DD058C-3E0A-8DC1-46A7-CA7A4F78CF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426" t="40969" r="31038" b="38928"/>
          <a:stretch/>
        </p:blipFill>
        <p:spPr>
          <a:xfrm>
            <a:off x="1182287" y="1718718"/>
            <a:ext cx="8491313" cy="408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30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F949E-CD07-012D-8DDA-D7CCE3E4A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144" y="464672"/>
            <a:ext cx="9444644" cy="58863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Customer story</a:t>
            </a:r>
            <a:endParaRPr lang="en-US"/>
          </a:p>
        </p:txBody>
      </p:sp>
      <p:pic>
        <p:nvPicPr>
          <p:cNvPr id="4" name="Picture 3" descr="A couple of men shaking hands&#10;&#10;Description automatically generated with medium confidence">
            <a:extLst>
              <a:ext uri="{FF2B5EF4-FFF2-40B4-BE49-F238E27FC236}">
                <a16:creationId xmlns:a16="http://schemas.microsoft.com/office/drawing/2014/main" id="{E621D821-2359-2A48-2FDB-27D7E5885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70" y="1279406"/>
            <a:ext cx="7281134" cy="4854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F949E-CD07-012D-8DDA-D7CCE3E4A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How to move your data to SaaS?</a:t>
            </a:r>
            <a:endParaRPr lang="en-US"/>
          </a:p>
        </p:txBody>
      </p:sp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5957AEF-3A8F-28FD-4F9A-50A00521D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02" y="1170770"/>
            <a:ext cx="10420709" cy="5200905"/>
          </a:xfrm>
          <a:prstGeom prst="rect">
            <a:avLst/>
          </a:prstGeom>
        </p:spPr>
      </p:pic>
      <p:pic>
        <p:nvPicPr>
          <p:cNvPr id="22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281C987-CD1A-F827-A98D-8CD5B827CF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2" t="48792" r="75523"/>
          <a:stretch/>
        </p:blipFill>
        <p:spPr>
          <a:xfrm>
            <a:off x="506802" y="1170770"/>
            <a:ext cx="4705964" cy="520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5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F949E-CD07-012D-8DDA-D7CCE3E4A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How to move your data to SaaS?</a:t>
            </a:r>
            <a:endParaRPr lang="en-US"/>
          </a:p>
        </p:txBody>
      </p:sp>
      <p:sp>
        <p:nvSpPr>
          <p:cNvPr id="11" name="Google Shape;221;p29">
            <a:extLst>
              <a:ext uri="{FF2B5EF4-FFF2-40B4-BE49-F238E27FC236}">
                <a16:creationId xmlns:a16="http://schemas.microsoft.com/office/drawing/2014/main" id="{A4C22FE6-7F4F-01DA-FF67-9BFAF9429205}"/>
              </a:ext>
            </a:extLst>
          </p:cNvPr>
          <p:cNvSpPr/>
          <p:nvPr/>
        </p:nvSpPr>
        <p:spPr>
          <a:xfrm>
            <a:off x="1462216" y="4615651"/>
            <a:ext cx="5369031" cy="461785"/>
          </a:xfrm>
          <a:prstGeom prst="chevron">
            <a:avLst>
              <a:gd name="adj" fmla="val 29853"/>
            </a:avLst>
          </a:prstGeom>
          <a:solidFill>
            <a:srgbClr val="58BCD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Segoe UI"/>
                <a:ea typeface="Segoe UI Black"/>
                <a:cs typeface="Segoe UI"/>
              </a:rPr>
              <a:t>On-premises</a:t>
            </a:r>
            <a:endParaRPr lang="en-US" sz="2400" b="1">
              <a:solidFill>
                <a:schemeClr val="bg1"/>
              </a:solidFill>
              <a:latin typeface="Segoe UI"/>
              <a:ea typeface="Segoe UI Black"/>
              <a:cs typeface="Calibri"/>
            </a:endParaRPr>
          </a:p>
        </p:txBody>
      </p:sp>
      <p:sp>
        <p:nvSpPr>
          <p:cNvPr id="15" name="Google Shape;221;p29">
            <a:extLst>
              <a:ext uri="{FF2B5EF4-FFF2-40B4-BE49-F238E27FC236}">
                <a16:creationId xmlns:a16="http://schemas.microsoft.com/office/drawing/2014/main" id="{DA2EEA77-41FA-B61F-00BC-940C70E89375}"/>
              </a:ext>
            </a:extLst>
          </p:cNvPr>
          <p:cNvSpPr/>
          <p:nvPr/>
        </p:nvSpPr>
        <p:spPr>
          <a:xfrm>
            <a:off x="6834316" y="4615651"/>
            <a:ext cx="3138359" cy="449085"/>
          </a:xfrm>
          <a:prstGeom prst="chevron">
            <a:avLst>
              <a:gd name="adj" fmla="val 29853"/>
            </a:avLst>
          </a:prstGeom>
          <a:solidFill>
            <a:srgbClr val="1388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Segoe UI"/>
                <a:cs typeface="Segoe UI"/>
              </a:rPr>
              <a:t>SaaS</a:t>
            </a:r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ACCC06-1F06-69B4-4594-482C3551FFA6}"/>
              </a:ext>
            </a:extLst>
          </p:cNvPr>
          <p:cNvGrpSpPr/>
          <p:nvPr/>
        </p:nvGrpSpPr>
        <p:grpSpPr>
          <a:xfrm>
            <a:off x="1469575" y="2763753"/>
            <a:ext cx="8772139" cy="1788514"/>
            <a:chOff x="986975" y="3119353"/>
            <a:chExt cx="8772139" cy="1788514"/>
          </a:xfrm>
        </p:grpSpPr>
        <p:sp>
          <p:nvSpPr>
            <p:cNvPr id="5" name="Google Shape;220;p29">
              <a:extLst>
                <a:ext uri="{FF2B5EF4-FFF2-40B4-BE49-F238E27FC236}">
                  <a16:creationId xmlns:a16="http://schemas.microsoft.com/office/drawing/2014/main" id="{47D5CF08-79C2-52AA-68DB-D34C10C2B52D}"/>
                </a:ext>
              </a:extLst>
            </p:cNvPr>
            <p:cNvSpPr/>
            <p:nvPr/>
          </p:nvSpPr>
          <p:spPr>
            <a:xfrm>
              <a:off x="986975" y="3119433"/>
              <a:ext cx="2077990" cy="1435936"/>
            </a:xfrm>
            <a:prstGeom prst="homePlate">
              <a:avLst>
                <a:gd name="adj" fmla="val 30129"/>
              </a:avLst>
            </a:prstGeom>
            <a:solidFill>
              <a:srgbClr val="9432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b="1">
                  <a:solidFill>
                    <a:schemeClr val="bg1"/>
                  </a:solidFill>
                  <a:latin typeface="Segoe UI"/>
                  <a:cs typeface="Segoe UI"/>
                </a:rPr>
                <a:t>Older than LS14.2</a:t>
              </a:r>
              <a:endParaRPr lang="en-US" b="1">
                <a:solidFill>
                  <a:schemeClr val="bg1"/>
                </a:solidFill>
                <a:cs typeface="Calibri"/>
              </a:endParaRPr>
            </a:p>
          </p:txBody>
        </p:sp>
        <p:sp>
          <p:nvSpPr>
            <p:cNvPr id="6" name="Google Shape;221;p29">
              <a:extLst>
                <a:ext uri="{FF2B5EF4-FFF2-40B4-BE49-F238E27FC236}">
                  <a16:creationId xmlns:a16="http://schemas.microsoft.com/office/drawing/2014/main" id="{AC9D06EB-8F75-D7D2-01CE-84E0C91A27EA}"/>
                </a:ext>
              </a:extLst>
            </p:cNvPr>
            <p:cNvSpPr/>
            <p:nvPr/>
          </p:nvSpPr>
          <p:spPr>
            <a:xfrm>
              <a:off x="2567197" y="3119433"/>
              <a:ext cx="2931973" cy="1435936"/>
            </a:xfrm>
            <a:prstGeom prst="chevron">
              <a:avLst>
                <a:gd name="adj" fmla="val 29853"/>
              </a:avLst>
            </a:prstGeom>
            <a:solidFill>
              <a:srgbClr val="F6C3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>
                <a:solidFill>
                  <a:schemeClr val="bg1"/>
                </a:solidFill>
                <a:latin typeface="Segoe UI"/>
                <a:cs typeface="Segoe UI"/>
              </a:endParaRPr>
            </a:p>
            <a:p>
              <a:r>
                <a:rPr lang="en-US" sz="1200" b="1">
                  <a:solidFill>
                    <a:schemeClr val="bg1"/>
                  </a:solidFill>
                  <a:latin typeface="Segoe UI"/>
                  <a:cs typeface="Segoe UI"/>
                </a:rPr>
                <a:t>LS Central 14.2 and later</a:t>
              </a:r>
              <a:endParaRPr lang="en-US" sz="1200" b="1">
                <a:solidFill>
                  <a:schemeClr val="bg1"/>
                </a:solidFill>
                <a:latin typeface="Segoe UI" panose="020B0502040204020203" pitchFamily="34" charset="0"/>
                <a:cs typeface="Segoe UI"/>
              </a:endParaRPr>
            </a:p>
            <a:p>
              <a:endParaRPr lang="en-US" sz="1450">
                <a:solidFill>
                  <a:schemeClr val="bg1"/>
                </a:solidFill>
                <a:latin typeface="Segoe UI" panose="020B0502040204020203" pitchFamily="34" charset="0"/>
                <a:cs typeface="Segoe UI"/>
              </a:endParaRPr>
            </a:p>
          </p:txBody>
        </p:sp>
        <p:sp>
          <p:nvSpPr>
            <p:cNvPr id="7" name="Google Shape;222;p29">
              <a:extLst>
                <a:ext uri="{FF2B5EF4-FFF2-40B4-BE49-F238E27FC236}">
                  <a16:creationId xmlns:a16="http://schemas.microsoft.com/office/drawing/2014/main" id="{F11D7FFE-ABFD-427A-E2C4-FDCB57B9706E}"/>
                </a:ext>
              </a:extLst>
            </p:cNvPr>
            <p:cNvSpPr/>
            <p:nvPr/>
          </p:nvSpPr>
          <p:spPr>
            <a:xfrm>
              <a:off x="4786843" y="3119433"/>
              <a:ext cx="2777074" cy="1435936"/>
            </a:xfrm>
            <a:prstGeom prst="chevron">
              <a:avLst>
                <a:gd name="adj" fmla="val 29853"/>
              </a:avLst>
            </a:prstGeom>
            <a:solidFill>
              <a:srgbClr val="29B4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50" b="1">
                  <a:solidFill>
                    <a:schemeClr val="bg1"/>
                  </a:solidFill>
                  <a:latin typeface="Segoe UI"/>
                  <a:cs typeface="Segoe UI"/>
                </a:rPr>
                <a:t>LS Central latest</a:t>
              </a:r>
              <a:endParaRPr lang="en-US" sz="1450" b="1">
                <a:solidFill>
                  <a:schemeClr val="bg1"/>
                </a:solidFill>
                <a:latin typeface="Segoe UI" panose="020B0502040204020203" pitchFamily="34" charset="0"/>
                <a:cs typeface="Segoe UI"/>
              </a:endParaRPr>
            </a:p>
          </p:txBody>
        </p:sp>
        <p:sp>
          <p:nvSpPr>
            <p:cNvPr id="10" name="Google Shape;222;p29">
              <a:extLst>
                <a:ext uri="{FF2B5EF4-FFF2-40B4-BE49-F238E27FC236}">
                  <a16:creationId xmlns:a16="http://schemas.microsoft.com/office/drawing/2014/main" id="{E656DA5F-0914-15ED-9197-348D14225704}"/>
                </a:ext>
              </a:extLst>
            </p:cNvPr>
            <p:cNvSpPr/>
            <p:nvPr/>
          </p:nvSpPr>
          <p:spPr>
            <a:xfrm>
              <a:off x="7125642" y="3119353"/>
              <a:ext cx="2633472" cy="1435936"/>
            </a:xfrm>
            <a:prstGeom prst="chevron">
              <a:avLst>
                <a:gd name="adj" fmla="val 29853"/>
              </a:avLst>
            </a:prstGeom>
            <a:solidFill>
              <a:srgbClr val="58BC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50" b="1">
                  <a:solidFill>
                    <a:schemeClr val="bg1"/>
                  </a:solidFill>
                  <a:latin typeface="Segoe UI"/>
                  <a:cs typeface="Segoe UI"/>
                </a:rPr>
                <a:t>LS Central SaaS</a:t>
              </a:r>
              <a:endParaRPr lang="en-US" sz="1450" b="1">
                <a:solidFill>
                  <a:schemeClr val="bg1"/>
                </a:solidFill>
                <a:latin typeface="Segoe UI" panose="020B0502040204020203" pitchFamily="34" charset="0"/>
                <a:cs typeface="Segoe UI"/>
              </a:endParaRPr>
            </a:p>
          </p:txBody>
        </p:sp>
        <p:sp>
          <p:nvSpPr>
            <p:cNvPr id="12" name="Google Shape;221;p29">
              <a:extLst>
                <a:ext uri="{FF2B5EF4-FFF2-40B4-BE49-F238E27FC236}">
                  <a16:creationId xmlns:a16="http://schemas.microsoft.com/office/drawing/2014/main" id="{02E7C0DB-85EF-A531-1F8D-40006067D61A}"/>
                </a:ext>
              </a:extLst>
            </p:cNvPr>
            <p:cNvSpPr/>
            <p:nvPr/>
          </p:nvSpPr>
          <p:spPr>
            <a:xfrm>
              <a:off x="3316416" y="4641051"/>
              <a:ext cx="3032231" cy="258585"/>
            </a:xfrm>
            <a:prstGeom prst="chevron">
              <a:avLst>
                <a:gd name="adj" fmla="val 29853"/>
              </a:avLst>
            </a:prstGeom>
            <a:solidFill>
              <a:srgbClr val="29B4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000" b="1">
                  <a:solidFill>
                    <a:schemeClr val="bg1"/>
                  </a:solidFill>
                  <a:latin typeface="Segoe UI"/>
                  <a:cs typeface="Segoe UI"/>
                </a:rPr>
                <a:t>Using Table Migration Extensions</a:t>
              </a:r>
            </a:p>
          </p:txBody>
        </p:sp>
        <p:sp>
          <p:nvSpPr>
            <p:cNvPr id="13" name="Google Shape;222;p29">
              <a:extLst>
                <a:ext uri="{FF2B5EF4-FFF2-40B4-BE49-F238E27FC236}">
                  <a16:creationId xmlns:a16="http://schemas.microsoft.com/office/drawing/2014/main" id="{AA52B26E-0A89-9B29-34C8-97C64BF282DE}"/>
                </a:ext>
              </a:extLst>
            </p:cNvPr>
            <p:cNvSpPr/>
            <p:nvPr/>
          </p:nvSpPr>
          <p:spPr>
            <a:xfrm>
              <a:off x="6348647" y="4641051"/>
              <a:ext cx="3073400" cy="258585"/>
            </a:xfrm>
            <a:prstGeom prst="chevron">
              <a:avLst>
                <a:gd name="adj" fmla="val 29853"/>
              </a:avLst>
            </a:prstGeom>
            <a:solidFill>
              <a:srgbClr val="58BC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>
                  <a:solidFill>
                    <a:schemeClr val="bg1"/>
                  </a:solidFill>
                  <a:latin typeface="Segoe UI"/>
                  <a:cs typeface="Segoe UI"/>
                </a:rPr>
                <a:t>Using Cloud Migration Tool</a:t>
              </a:r>
            </a:p>
          </p:txBody>
        </p:sp>
        <p:sp>
          <p:nvSpPr>
            <p:cNvPr id="14" name="Google Shape;221;p29">
              <a:extLst>
                <a:ext uri="{FF2B5EF4-FFF2-40B4-BE49-F238E27FC236}">
                  <a16:creationId xmlns:a16="http://schemas.microsoft.com/office/drawing/2014/main" id="{E6A0F7F7-C0EC-C86C-7762-CC2A3FCB422B}"/>
                </a:ext>
              </a:extLst>
            </p:cNvPr>
            <p:cNvSpPr/>
            <p:nvPr/>
          </p:nvSpPr>
          <p:spPr>
            <a:xfrm>
              <a:off x="986975" y="4649282"/>
              <a:ext cx="2329441" cy="258585"/>
            </a:xfrm>
            <a:prstGeom prst="chevron">
              <a:avLst>
                <a:gd name="adj" fmla="val 29853"/>
              </a:avLst>
            </a:prstGeom>
            <a:solidFill>
              <a:srgbClr val="7A8C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b="1">
                  <a:solidFill>
                    <a:schemeClr val="bg1"/>
                  </a:solidFill>
                  <a:latin typeface="Segoe UI"/>
                  <a:cs typeface="Segoe UI"/>
                </a:rPr>
                <a:t>Using Upgrade </a:t>
              </a:r>
              <a:r>
                <a:rPr lang="en-US" sz="1000" b="1" err="1">
                  <a:solidFill>
                    <a:schemeClr val="bg1"/>
                  </a:solidFill>
                  <a:latin typeface="Segoe UI"/>
                  <a:cs typeface="Segoe UI"/>
                </a:rPr>
                <a:t>Codeunits</a:t>
              </a:r>
              <a:endParaRPr lang="en-US" sz="1000" b="1">
                <a:solidFill>
                  <a:schemeClr val="bg1"/>
                </a:solidFill>
                <a:latin typeface="Segoe UI"/>
                <a:cs typeface="Segoe U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107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851EC-0700-4AED-00D5-3B5D7A767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Online or Hybrid?</a:t>
            </a:r>
            <a:endParaRPr lang="en-US"/>
          </a:p>
        </p:txBody>
      </p:sp>
      <p:sp>
        <p:nvSpPr>
          <p:cNvPr id="54" name="AutoShape 22">
            <a:extLst>
              <a:ext uri="{FF2B5EF4-FFF2-40B4-BE49-F238E27FC236}">
                <a16:creationId xmlns:a16="http://schemas.microsoft.com/office/drawing/2014/main" id="{F129829E-E0BD-6318-929E-3F2AB329F6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41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55" name="AutoShape 23">
            <a:extLst>
              <a:ext uri="{FF2B5EF4-FFF2-40B4-BE49-F238E27FC236}">
                <a16:creationId xmlns:a16="http://schemas.microsoft.com/office/drawing/2014/main" id="{E96BE07E-764B-3B2E-E7CA-B43A07BBE7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45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56" name="AutoShape 24">
            <a:extLst>
              <a:ext uri="{FF2B5EF4-FFF2-40B4-BE49-F238E27FC236}">
                <a16:creationId xmlns:a16="http://schemas.microsoft.com/office/drawing/2014/main" id="{A9F926E0-2451-D864-02FF-51B9EBBD4DE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049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57" name="AutoShape 25">
            <a:extLst>
              <a:ext uri="{FF2B5EF4-FFF2-40B4-BE49-F238E27FC236}">
                <a16:creationId xmlns:a16="http://schemas.microsoft.com/office/drawing/2014/main" id="{1320578C-4C6B-96B0-8EE2-AF5F68B67F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65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58" name="AutoShape 26">
            <a:extLst>
              <a:ext uri="{FF2B5EF4-FFF2-40B4-BE49-F238E27FC236}">
                <a16:creationId xmlns:a16="http://schemas.microsoft.com/office/drawing/2014/main" id="{3A45F852-9DD2-D7E2-E5D2-D3FAEC5841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256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59" name="AutoShape 27">
            <a:extLst>
              <a:ext uri="{FF2B5EF4-FFF2-40B4-BE49-F238E27FC236}">
                <a16:creationId xmlns:a16="http://schemas.microsoft.com/office/drawing/2014/main" id="{B8D28F9B-7E2D-FDAF-3B6E-77AFF75CFF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4860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60" name="AutoShape 28">
            <a:extLst>
              <a:ext uri="{FF2B5EF4-FFF2-40B4-BE49-F238E27FC236}">
                <a16:creationId xmlns:a16="http://schemas.microsoft.com/office/drawing/2014/main" id="{9590F23C-4AE4-C0AD-4267-DEE9462360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464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61" name="AutoShape 29">
            <a:extLst>
              <a:ext uri="{FF2B5EF4-FFF2-40B4-BE49-F238E27FC236}">
                <a16:creationId xmlns:a16="http://schemas.microsoft.com/office/drawing/2014/main" id="{B7BB20E5-D386-563C-0081-C7CD059D29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067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62" name="AutoShape 30">
            <a:extLst>
              <a:ext uri="{FF2B5EF4-FFF2-40B4-BE49-F238E27FC236}">
                <a16:creationId xmlns:a16="http://schemas.microsoft.com/office/drawing/2014/main" id="{9278BDF1-8814-A0C6-8412-722D7A854E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6715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DE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B3210BBE-1046-83B6-BCAA-530A51791778}"/>
              </a:ext>
            </a:extLst>
          </p:cNvPr>
          <p:cNvSpPr txBox="1"/>
          <p:nvPr/>
        </p:nvSpPr>
        <p:spPr>
          <a:xfrm>
            <a:off x="3458863" y="4944132"/>
            <a:ext cx="11464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Offline POS</a:t>
            </a:r>
          </a:p>
        </p:txBody>
      </p:sp>
      <p:pic>
        <p:nvPicPr>
          <p:cNvPr id="5" name="Graphic 2">
            <a:extLst>
              <a:ext uri="{FF2B5EF4-FFF2-40B4-BE49-F238E27FC236}">
                <a16:creationId xmlns:a16="http://schemas.microsoft.com/office/drawing/2014/main" id="{A136E206-AE3D-F1E6-E2C3-663E7413B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0458" y="4416924"/>
            <a:ext cx="527207" cy="527207"/>
          </a:xfrm>
          <a:prstGeom prst="rect">
            <a:avLst/>
          </a:prstGeom>
        </p:spPr>
      </p:pic>
      <p:pic>
        <p:nvPicPr>
          <p:cNvPr id="6" name="Graphic 3">
            <a:extLst>
              <a:ext uri="{FF2B5EF4-FFF2-40B4-BE49-F238E27FC236}">
                <a16:creationId xmlns:a16="http://schemas.microsoft.com/office/drawing/2014/main" id="{0DA8F539-7092-31B4-D697-211FE7CFA8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68138" y="1423619"/>
            <a:ext cx="717684" cy="717684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D5CE151E-9B44-8009-0BB0-705391524817}"/>
              </a:ext>
            </a:extLst>
          </p:cNvPr>
          <p:cNvSpPr txBox="1"/>
          <p:nvPr/>
        </p:nvSpPr>
        <p:spPr>
          <a:xfrm>
            <a:off x="4204940" y="1447520"/>
            <a:ext cx="2052810" cy="69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Web</a:t>
            </a:r>
            <a:b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Replication</a:t>
            </a:r>
          </a:p>
        </p:txBody>
      </p:sp>
      <p:pic>
        <p:nvPicPr>
          <p:cNvPr id="8" name="Graphic 5">
            <a:extLst>
              <a:ext uri="{FF2B5EF4-FFF2-40B4-BE49-F238E27FC236}">
                <a16:creationId xmlns:a16="http://schemas.microsoft.com/office/drawing/2014/main" id="{4C5FEFED-B47A-BCC6-FE7B-374A84FA89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16762" y="1426185"/>
            <a:ext cx="717684" cy="71768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2F7CC96-8434-0555-A881-67A49A03B837}"/>
              </a:ext>
            </a:extLst>
          </p:cNvPr>
          <p:cNvCxnSpPr>
            <a:cxnSpLocks/>
          </p:cNvCxnSpPr>
          <p:nvPr/>
        </p:nvCxnSpPr>
        <p:spPr>
          <a:xfrm flipH="1">
            <a:off x="4720619" y="1806990"/>
            <a:ext cx="1019374" cy="0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46">
            <a:extLst>
              <a:ext uri="{FF2B5EF4-FFF2-40B4-BE49-F238E27FC236}">
                <a16:creationId xmlns:a16="http://schemas.microsoft.com/office/drawing/2014/main" id="{FF3A1E18-14BF-9801-061F-CFEDD8596CDE}"/>
              </a:ext>
            </a:extLst>
          </p:cNvPr>
          <p:cNvSpPr/>
          <p:nvPr/>
        </p:nvSpPr>
        <p:spPr>
          <a:xfrm>
            <a:off x="4227938" y="2473281"/>
            <a:ext cx="1060167" cy="524117"/>
          </a:xfrm>
          <a:prstGeom prst="rect">
            <a:avLst/>
          </a:prstGeom>
          <a:noFill/>
          <a:ln>
            <a:solidFill>
              <a:srgbClr val="1388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Hybrid component server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8FFEE7B-9EC7-8B83-5871-5D5916B52654}"/>
              </a:ext>
            </a:extLst>
          </p:cNvPr>
          <p:cNvCxnSpPr>
            <a:cxnSpLocks/>
          </p:cNvCxnSpPr>
          <p:nvPr/>
        </p:nvCxnSpPr>
        <p:spPr>
          <a:xfrm>
            <a:off x="2328558" y="3101447"/>
            <a:ext cx="4098680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EA44AF0-9722-2FB1-8AA9-0AE0B75BAF7E}"/>
              </a:ext>
            </a:extLst>
          </p:cNvPr>
          <p:cNvCxnSpPr>
            <a:cxnSpLocks/>
            <a:stCxn id="7" idx="2"/>
            <a:endCxn id="21" idx="0"/>
          </p:cNvCxnSpPr>
          <p:nvPr/>
        </p:nvCxnSpPr>
        <p:spPr>
          <a:xfrm flipH="1">
            <a:off x="4035539" y="2997398"/>
            <a:ext cx="722483" cy="1049646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D791163-CBB7-AB3D-B228-87298731DDCC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4749098" y="2994898"/>
            <a:ext cx="556619" cy="1555038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8FDED0D-0B61-B5B5-2730-B86F3F7E62EF}"/>
              </a:ext>
            </a:extLst>
          </p:cNvPr>
          <p:cNvCxnSpPr>
            <a:cxnSpLocks/>
            <a:stCxn id="22" idx="2"/>
            <a:endCxn id="25" idx="0"/>
          </p:cNvCxnSpPr>
          <p:nvPr/>
        </p:nvCxnSpPr>
        <p:spPr>
          <a:xfrm flipH="1">
            <a:off x="4688105" y="4919816"/>
            <a:ext cx="617612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51F244D-0E83-880D-5BBA-E2634FD1B2B9}"/>
              </a:ext>
            </a:extLst>
          </p:cNvPr>
          <p:cNvCxnSpPr>
            <a:cxnSpLocks/>
            <a:stCxn id="22" idx="2"/>
            <a:endCxn id="27" idx="0"/>
          </p:cNvCxnSpPr>
          <p:nvPr/>
        </p:nvCxnSpPr>
        <p:spPr>
          <a:xfrm>
            <a:off x="5305717" y="4919816"/>
            <a:ext cx="617612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F2E2BEC-EAD2-BA52-8894-0D6D130F28EE}"/>
              </a:ext>
            </a:extLst>
          </p:cNvPr>
          <p:cNvCxnSpPr>
            <a:cxnSpLocks/>
            <a:stCxn id="22" idx="2"/>
            <a:endCxn id="26" idx="0"/>
          </p:cNvCxnSpPr>
          <p:nvPr/>
        </p:nvCxnSpPr>
        <p:spPr>
          <a:xfrm>
            <a:off x="5305717" y="4919816"/>
            <a:ext cx="0" cy="720593"/>
          </a:xfrm>
          <a:prstGeom prst="straightConnector1">
            <a:avLst/>
          </a:prstGeom>
          <a:ln w="12700" cap="flat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4">
            <a:extLst>
              <a:ext uri="{FF2B5EF4-FFF2-40B4-BE49-F238E27FC236}">
                <a16:creationId xmlns:a16="http://schemas.microsoft.com/office/drawing/2014/main" id="{8EB20A36-216A-5E98-99B0-2FA2BFE45CF2}"/>
              </a:ext>
            </a:extLst>
          </p:cNvPr>
          <p:cNvSpPr txBox="1"/>
          <p:nvPr/>
        </p:nvSpPr>
        <p:spPr>
          <a:xfrm>
            <a:off x="4524091" y="6174146"/>
            <a:ext cx="15632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Offline POS Service</a:t>
            </a: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E6D5EF41-D4DF-DA9A-122C-918D2F3CED16}"/>
              </a:ext>
            </a:extLst>
          </p:cNvPr>
          <p:cNvSpPr txBox="1"/>
          <p:nvPr/>
        </p:nvSpPr>
        <p:spPr>
          <a:xfrm>
            <a:off x="2386270" y="2604935"/>
            <a:ext cx="53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HQ</a:t>
            </a:r>
          </a:p>
        </p:txBody>
      </p:sp>
      <p:sp>
        <p:nvSpPr>
          <p:cNvPr id="19" name="TextBox 16">
            <a:extLst>
              <a:ext uri="{FF2B5EF4-FFF2-40B4-BE49-F238E27FC236}">
                <a16:creationId xmlns:a16="http://schemas.microsoft.com/office/drawing/2014/main" id="{7BC040C0-CA69-2AE5-C6B0-880C3ECB0F80}"/>
              </a:ext>
            </a:extLst>
          </p:cNvPr>
          <p:cNvSpPr txBox="1"/>
          <p:nvPr/>
        </p:nvSpPr>
        <p:spPr>
          <a:xfrm>
            <a:off x="2386270" y="3190841"/>
            <a:ext cx="761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Store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651DFB9-F1A2-3B5C-10DF-5FF89E95CC5A}"/>
              </a:ext>
            </a:extLst>
          </p:cNvPr>
          <p:cNvCxnSpPr>
            <a:cxnSpLocks/>
            <a:endCxn id="23" idx="0"/>
          </p:cNvCxnSpPr>
          <p:nvPr/>
        </p:nvCxnSpPr>
        <p:spPr>
          <a:xfrm flipH="1">
            <a:off x="3143504" y="2145616"/>
            <a:ext cx="1234394" cy="2271308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18">
            <a:extLst>
              <a:ext uri="{FF2B5EF4-FFF2-40B4-BE49-F238E27FC236}">
                <a16:creationId xmlns:a16="http://schemas.microsoft.com/office/drawing/2014/main" id="{C65566F1-2C03-C18C-AB51-800ACA82C272}"/>
              </a:ext>
            </a:extLst>
          </p:cNvPr>
          <p:cNvSpPr txBox="1"/>
          <p:nvPr/>
        </p:nvSpPr>
        <p:spPr>
          <a:xfrm>
            <a:off x="2712136" y="4944132"/>
            <a:ext cx="8627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Online POS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3CDBC45-E20D-FB2F-54A7-071E980C8D1A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4377898" y="2145616"/>
            <a:ext cx="380124" cy="327665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0">
            <a:extLst>
              <a:ext uri="{FF2B5EF4-FFF2-40B4-BE49-F238E27FC236}">
                <a16:creationId xmlns:a16="http://schemas.microsoft.com/office/drawing/2014/main" id="{D583465B-DF48-1584-368C-72749C1125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50599" y="4047044"/>
            <a:ext cx="369880" cy="369880"/>
          </a:xfrm>
          <a:prstGeom prst="rect">
            <a:avLst/>
          </a:prstGeom>
        </p:spPr>
      </p:pic>
      <p:pic>
        <p:nvPicPr>
          <p:cNvPr id="24" name="Graphic 21">
            <a:extLst>
              <a:ext uri="{FF2B5EF4-FFF2-40B4-BE49-F238E27FC236}">
                <a16:creationId xmlns:a16="http://schemas.microsoft.com/office/drawing/2014/main" id="{07AB946C-0F89-0DAA-F36D-0335367C66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20777" y="4549936"/>
            <a:ext cx="369880" cy="369880"/>
          </a:xfrm>
          <a:prstGeom prst="rect">
            <a:avLst/>
          </a:prstGeom>
        </p:spPr>
      </p:pic>
      <p:pic>
        <p:nvPicPr>
          <p:cNvPr id="25" name="Graphic 22">
            <a:extLst>
              <a:ext uri="{FF2B5EF4-FFF2-40B4-BE49-F238E27FC236}">
                <a16:creationId xmlns:a16="http://schemas.microsoft.com/office/drawing/2014/main" id="{0FBAD5E0-4A46-CC63-2679-22EF572C04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79900" y="4416924"/>
            <a:ext cx="527207" cy="527207"/>
          </a:xfrm>
          <a:prstGeom prst="rect">
            <a:avLst/>
          </a:prstGeom>
        </p:spPr>
      </p:pic>
      <p:pic>
        <p:nvPicPr>
          <p:cNvPr id="26" name="Graphic 23">
            <a:extLst>
              <a:ext uri="{FF2B5EF4-FFF2-40B4-BE49-F238E27FC236}">
                <a16:creationId xmlns:a16="http://schemas.microsoft.com/office/drawing/2014/main" id="{970D85EE-92A1-7545-D824-08FD9244F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24501" y="5640409"/>
            <a:ext cx="527207" cy="527207"/>
          </a:xfrm>
          <a:prstGeom prst="rect">
            <a:avLst/>
          </a:prstGeom>
        </p:spPr>
      </p:pic>
      <p:pic>
        <p:nvPicPr>
          <p:cNvPr id="27" name="Graphic 24">
            <a:extLst>
              <a:ext uri="{FF2B5EF4-FFF2-40B4-BE49-F238E27FC236}">
                <a16:creationId xmlns:a16="http://schemas.microsoft.com/office/drawing/2014/main" id="{2DF90B2B-3B62-AA46-DA45-0323AF56E7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42113" y="5640409"/>
            <a:ext cx="527207" cy="527207"/>
          </a:xfrm>
          <a:prstGeom prst="rect">
            <a:avLst/>
          </a:prstGeom>
        </p:spPr>
      </p:pic>
      <p:pic>
        <p:nvPicPr>
          <p:cNvPr id="28" name="Graphic 25">
            <a:extLst>
              <a:ext uri="{FF2B5EF4-FFF2-40B4-BE49-F238E27FC236}">
                <a16:creationId xmlns:a16="http://schemas.microsoft.com/office/drawing/2014/main" id="{3182C796-6781-B551-A1D6-5DA36DC6CA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59725" y="5640409"/>
            <a:ext cx="527207" cy="527207"/>
          </a:xfrm>
          <a:prstGeom prst="rect">
            <a:avLst/>
          </a:prstGeom>
        </p:spPr>
      </p:pic>
      <p:sp>
        <p:nvSpPr>
          <p:cNvPr id="29" name="TextBox 26">
            <a:extLst>
              <a:ext uri="{FF2B5EF4-FFF2-40B4-BE49-F238E27FC236}">
                <a16:creationId xmlns:a16="http://schemas.microsoft.com/office/drawing/2014/main" id="{2C907D7A-1950-A73B-FC55-3BCEAB7CC004}"/>
              </a:ext>
            </a:extLst>
          </p:cNvPr>
          <p:cNvSpPr txBox="1"/>
          <p:nvPr/>
        </p:nvSpPr>
        <p:spPr>
          <a:xfrm>
            <a:off x="6769847" y="1619310"/>
            <a:ext cx="1888485" cy="375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LS Central in SaaS</a:t>
            </a:r>
          </a:p>
        </p:txBody>
      </p:sp>
      <p:pic>
        <p:nvPicPr>
          <p:cNvPr id="4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3CD38AD-ACEB-8DA3-A539-B4A78122CEC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9952"/>
          <a:stretch/>
        </p:blipFill>
        <p:spPr>
          <a:xfrm>
            <a:off x="367430" y="1221535"/>
            <a:ext cx="7905750" cy="539204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93B30F06-874C-24D4-3B49-74EB28B1E445}"/>
              </a:ext>
            </a:extLst>
          </p:cNvPr>
          <p:cNvSpPr/>
          <p:nvPr/>
        </p:nvSpPr>
        <p:spPr>
          <a:xfrm>
            <a:off x="361950" y="1217591"/>
            <a:ext cx="7905750" cy="5392041"/>
          </a:xfrm>
          <a:prstGeom prst="rect">
            <a:avLst/>
          </a:prstGeom>
          <a:solidFill>
            <a:schemeClr val="accent6">
              <a:alpha val="8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8E7E348-F483-B824-3758-F09BAF63CF9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367" r="72949" b="15724"/>
          <a:stretch/>
        </p:blipFill>
        <p:spPr>
          <a:xfrm>
            <a:off x="360495" y="1221534"/>
            <a:ext cx="2606725" cy="539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8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FF574-5A1F-1FDB-2F0A-28DC7506FA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2963" y="488950"/>
            <a:ext cx="9152662" cy="5889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6C36F"/>
                </a:solidFill>
              </a:rPr>
              <a:t>Online POS</a:t>
            </a:r>
            <a:br>
              <a:rPr lang="en-US">
                <a:solidFill>
                  <a:srgbClr val="F6C36F"/>
                </a:solidFill>
              </a:rPr>
            </a:br>
            <a:endParaRPr lang="en-DE">
              <a:solidFill>
                <a:srgbClr val="F6C36F"/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B3A55FE-DC76-16C8-996E-22F9651F9356}"/>
              </a:ext>
            </a:extLst>
          </p:cNvPr>
          <p:cNvGrpSpPr/>
          <p:nvPr/>
        </p:nvGrpSpPr>
        <p:grpSpPr>
          <a:xfrm>
            <a:off x="2679572" y="863704"/>
            <a:ext cx="7201276" cy="5130591"/>
            <a:chOff x="2679572" y="863704"/>
            <a:chExt cx="7201276" cy="513059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721D97E-674C-7BF7-8774-AF42E2CC1688}"/>
                </a:ext>
              </a:extLst>
            </p:cNvPr>
            <p:cNvSpPr txBox="1"/>
            <p:nvPr/>
          </p:nvSpPr>
          <p:spPr>
            <a:xfrm>
              <a:off x="7051438" y="1183826"/>
              <a:ext cx="28294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S" sz="1200" b="1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HEAD OFFICE IN THE CLOUD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BB1D6FE-F357-AE41-95F6-94B0939C6FE0}"/>
                </a:ext>
              </a:extLst>
            </p:cNvPr>
            <p:cNvCxnSpPr>
              <a:cxnSpLocks/>
            </p:cNvCxnSpPr>
            <p:nvPr/>
          </p:nvCxnSpPr>
          <p:spPr>
            <a:xfrm>
              <a:off x="6720921" y="1492271"/>
              <a:ext cx="3074777" cy="0"/>
            </a:xfrm>
            <a:prstGeom prst="line">
              <a:avLst/>
            </a:prstGeom>
            <a:ln w="25400">
              <a:solidFill>
                <a:srgbClr val="BFFF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C6CEECB0-4625-97DB-9219-0D474CFD4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19194" y="863704"/>
              <a:ext cx="1532243" cy="1410202"/>
            </a:xfrm>
            <a:prstGeom prst="rect">
              <a:avLst/>
            </a:prstGeom>
          </p:spPr>
        </p:pic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FFB37A87-F7E5-8688-7785-CF4497EBB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078069" y="2273906"/>
              <a:ext cx="930555" cy="112100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4533AA7-8841-99E5-CE96-7BF15DC3BECE}"/>
                </a:ext>
              </a:extLst>
            </p:cNvPr>
            <p:cNvSpPr txBox="1"/>
            <p:nvPr/>
          </p:nvSpPr>
          <p:spPr>
            <a:xfrm>
              <a:off x="2679572" y="2436599"/>
              <a:ext cx="13984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S" sz="1200" b="1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BACK OFFICE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ABFE914-B61C-AA1F-201A-696684E00932}"/>
                </a:ext>
              </a:extLst>
            </p:cNvPr>
            <p:cNvCxnSpPr>
              <a:cxnSpLocks/>
            </p:cNvCxnSpPr>
            <p:nvPr/>
          </p:nvCxnSpPr>
          <p:spPr>
            <a:xfrm>
              <a:off x="2968075" y="2778999"/>
              <a:ext cx="830123" cy="0"/>
            </a:xfrm>
            <a:prstGeom prst="line">
              <a:avLst/>
            </a:prstGeom>
            <a:ln w="12700">
              <a:solidFill>
                <a:srgbClr val="BFE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7A720771-62FA-47C5-536D-0E942A1F9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89802" y="4451282"/>
              <a:ext cx="930555" cy="1121004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6BFB1CC7-3F79-B292-BCDA-8F46AB42F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809568" y="4451282"/>
              <a:ext cx="930555" cy="1121004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AEDA7665-F516-CA92-16EC-7772E1650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95928" y="4451282"/>
              <a:ext cx="930555" cy="112100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44A8557-C7DD-E546-7673-486361B447C9}"/>
                </a:ext>
              </a:extLst>
            </p:cNvPr>
            <p:cNvSpPr txBox="1"/>
            <p:nvPr/>
          </p:nvSpPr>
          <p:spPr>
            <a:xfrm>
              <a:off x="3212342" y="5651895"/>
              <a:ext cx="13984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S" sz="1200" b="1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O</a:t>
              </a:r>
              <a:r>
                <a:rPr lang="en-GB" sz="1200" b="1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NLINE POS</a:t>
              </a:r>
              <a:endParaRPr lang="en-IS" sz="12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9F14114-CEA4-7496-101D-DFAE61FB31E2}"/>
                </a:ext>
              </a:extLst>
            </p:cNvPr>
            <p:cNvCxnSpPr>
              <a:cxnSpLocks/>
            </p:cNvCxnSpPr>
            <p:nvPr/>
          </p:nvCxnSpPr>
          <p:spPr>
            <a:xfrm>
              <a:off x="3500845" y="5994295"/>
              <a:ext cx="830123" cy="0"/>
            </a:xfrm>
            <a:prstGeom prst="line">
              <a:avLst/>
            </a:prstGeom>
            <a:ln w="12700">
              <a:solidFill>
                <a:srgbClr val="BFE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BF96E4B-4589-C2A2-970A-516FF2E4B510}"/>
                </a:ext>
              </a:extLst>
            </p:cNvPr>
            <p:cNvSpPr txBox="1"/>
            <p:nvPr/>
          </p:nvSpPr>
          <p:spPr>
            <a:xfrm>
              <a:off x="5620901" y="5651895"/>
              <a:ext cx="13984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S" sz="1200" b="1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O</a:t>
              </a:r>
              <a:r>
                <a:rPr lang="en-GB" sz="1200" b="1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NLINE POS</a:t>
              </a:r>
              <a:endParaRPr lang="en-IS" sz="12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endParaRPr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2131914-0B54-F40D-2319-29D6C1661746}"/>
                </a:ext>
              </a:extLst>
            </p:cNvPr>
            <p:cNvCxnSpPr>
              <a:cxnSpLocks/>
            </p:cNvCxnSpPr>
            <p:nvPr/>
          </p:nvCxnSpPr>
          <p:spPr>
            <a:xfrm>
              <a:off x="5909405" y="5994295"/>
              <a:ext cx="830123" cy="0"/>
            </a:xfrm>
            <a:prstGeom prst="line">
              <a:avLst/>
            </a:prstGeom>
            <a:ln w="12700">
              <a:solidFill>
                <a:srgbClr val="BFE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AEF3EA0B-3AAE-6810-1E14-8989767B75E1}"/>
                </a:ext>
              </a:extLst>
            </p:cNvPr>
            <p:cNvSpPr txBox="1"/>
            <p:nvPr/>
          </p:nvSpPr>
          <p:spPr>
            <a:xfrm>
              <a:off x="7940667" y="5651895"/>
              <a:ext cx="13984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S" sz="1200" b="1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O</a:t>
              </a:r>
              <a:r>
                <a:rPr lang="en-GB" sz="1200" b="1">
                  <a:solidFill>
                    <a:schemeClr val="bg1"/>
                  </a:solidFill>
                  <a:latin typeface="Segoe UI Black" panose="020B0502040204020203" pitchFamily="34" charset="0"/>
                  <a:cs typeface="Segoe UI Black" panose="020B0502040204020203" pitchFamily="34" charset="0"/>
                </a:rPr>
                <a:t>NLINE POS</a:t>
              </a:r>
              <a:endParaRPr lang="en-IS" sz="12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endParaRPr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3CB75B5-6381-1800-156A-2644685349B6}"/>
                </a:ext>
              </a:extLst>
            </p:cNvPr>
            <p:cNvCxnSpPr>
              <a:cxnSpLocks/>
            </p:cNvCxnSpPr>
            <p:nvPr/>
          </p:nvCxnSpPr>
          <p:spPr>
            <a:xfrm>
              <a:off x="8229170" y="5994295"/>
              <a:ext cx="830123" cy="0"/>
            </a:xfrm>
            <a:prstGeom prst="line">
              <a:avLst/>
            </a:prstGeom>
            <a:ln w="12700">
              <a:solidFill>
                <a:srgbClr val="BFE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D043BC85-0B9A-D80F-2312-FAD0D2508F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97737" y="1903545"/>
              <a:ext cx="894705" cy="612043"/>
            </a:xfrm>
            <a:prstGeom prst="straightConnector1">
              <a:avLst/>
            </a:prstGeom>
            <a:ln w="12700">
              <a:solidFill>
                <a:srgbClr val="BFEC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A870435B-A39C-7A64-CA37-C7248B3B7693}"/>
                </a:ext>
              </a:extLst>
            </p:cNvPr>
            <p:cNvCxnSpPr/>
            <p:nvPr/>
          </p:nvCxnSpPr>
          <p:spPr>
            <a:xfrm flipH="1">
              <a:off x="4222028" y="2054909"/>
              <a:ext cx="1687377" cy="2638047"/>
            </a:xfrm>
            <a:prstGeom prst="straightConnector1">
              <a:avLst/>
            </a:prstGeom>
            <a:ln w="12700">
              <a:solidFill>
                <a:srgbClr val="BFEC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53E50556-3514-4A3E-F8A7-454B11794E5E}"/>
                </a:ext>
              </a:extLst>
            </p:cNvPr>
            <p:cNvCxnSpPr>
              <a:cxnSpLocks/>
            </p:cNvCxnSpPr>
            <p:nvPr/>
          </p:nvCxnSpPr>
          <p:spPr>
            <a:xfrm>
              <a:off x="6294673" y="2143318"/>
              <a:ext cx="50824" cy="2473955"/>
            </a:xfrm>
            <a:prstGeom prst="straightConnector1">
              <a:avLst/>
            </a:prstGeom>
            <a:ln w="12700">
              <a:solidFill>
                <a:srgbClr val="BFEC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DA07490B-68EC-F0DF-5039-34A814B52B8D}"/>
                </a:ext>
              </a:extLst>
            </p:cNvPr>
            <p:cNvCxnSpPr>
              <a:cxnSpLocks/>
            </p:cNvCxnSpPr>
            <p:nvPr/>
          </p:nvCxnSpPr>
          <p:spPr>
            <a:xfrm>
              <a:off x="6739528" y="2273906"/>
              <a:ext cx="1538518" cy="2138225"/>
            </a:xfrm>
            <a:prstGeom prst="straightConnector1">
              <a:avLst/>
            </a:prstGeom>
            <a:ln w="12700">
              <a:solidFill>
                <a:srgbClr val="BFECFF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468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FF574-5A1F-1FDB-2F0A-28DC7506FA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2963" y="488950"/>
            <a:ext cx="9152662" cy="5889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6C36F"/>
                </a:solidFill>
              </a:rPr>
              <a:t>Online POS</a:t>
            </a:r>
            <a:br>
              <a:rPr lang="en-US">
                <a:solidFill>
                  <a:srgbClr val="F6C36F"/>
                </a:solidFill>
              </a:rPr>
            </a:br>
            <a:endParaRPr lang="en-DE">
              <a:solidFill>
                <a:srgbClr val="F6C36F"/>
              </a:solidFill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1E355A5-1496-1F12-1A82-3DC646685DBC}"/>
              </a:ext>
            </a:extLst>
          </p:cNvPr>
          <p:cNvGrpSpPr/>
          <p:nvPr/>
        </p:nvGrpSpPr>
        <p:grpSpPr>
          <a:xfrm>
            <a:off x="3266834" y="1037290"/>
            <a:ext cx="6880297" cy="5428145"/>
            <a:chOff x="3266834" y="1037290"/>
            <a:chExt cx="6880297" cy="5428145"/>
          </a:xfrm>
        </p:grpSpPr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0F90B29E-6EB5-F7E8-DB16-E519EF1F5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688258" y="4406956"/>
              <a:ext cx="744542" cy="744542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5EA66A6A-6DFB-0FAD-5E3C-08667A0CF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55531" y="1037290"/>
              <a:ext cx="1257300" cy="12573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2FEFF1B-C6A8-818C-59A4-1EF6E2DD3D93}"/>
                </a:ext>
              </a:extLst>
            </p:cNvPr>
            <p:cNvSpPr txBox="1"/>
            <p:nvPr/>
          </p:nvSpPr>
          <p:spPr>
            <a:xfrm>
              <a:off x="5181785" y="1416273"/>
              <a:ext cx="26483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Microsoft Dynamics 365 </a:t>
              </a:r>
            </a:p>
            <a:p>
              <a:r>
                <a:rPr lang="en-US">
                  <a:solidFill>
                    <a:schemeClr val="bg1"/>
                  </a:solidFill>
                </a:rPr>
                <a:t>Business Central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836EBF4E-4B47-E175-3E98-759FB874622B}"/>
                </a:ext>
              </a:extLst>
            </p:cNvPr>
            <p:cNvCxnSpPr>
              <a:cxnSpLocks/>
            </p:cNvCxnSpPr>
            <p:nvPr/>
          </p:nvCxnSpPr>
          <p:spPr>
            <a:xfrm>
              <a:off x="3266834" y="2332907"/>
              <a:ext cx="5208447" cy="0"/>
            </a:xfrm>
            <a:prstGeom prst="line">
              <a:avLst/>
            </a:prstGeom>
            <a:ln>
              <a:solidFill>
                <a:srgbClr val="8ED6E8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12561326-A0D3-B44A-00BF-368CF93F2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821155" y="5054639"/>
              <a:ext cx="325976" cy="325975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5F774D8-0549-0B98-32F2-ABE474BECAB4}"/>
                </a:ext>
              </a:extLst>
            </p:cNvPr>
            <p:cNvGrpSpPr/>
            <p:nvPr/>
          </p:nvGrpSpPr>
          <p:grpSpPr>
            <a:xfrm>
              <a:off x="4641334" y="5928179"/>
              <a:ext cx="2270287" cy="465248"/>
              <a:chOff x="945393" y="4642155"/>
              <a:chExt cx="3202936" cy="656375"/>
            </a:xfrm>
          </p:grpSpPr>
          <p:pic>
            <p:nvPicPr>
              <p:cNvPr id="41" name="Graphic 40">
                <a:extLst>
                  <a:ext uri="{FF2B5EF4-FFF2-40B4-BE49-F238E27FC236}">
                    <a16:creationId xmlns:a16="http://schemas.microsoft.com/office/drawing/2014/main" id="{529FE538-ABCF-F4FF-ACBD-CE31B1DBA8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45393" y="4650458"/>
                <a:ext cx="648072" cy="648072"/>
              </a:xfrm>
              <a:prstGeom prst="rect">
                <a:avLst/>
              </a:prstGeom>
            </p:spPr>
          </p:pic>
          <p:pic>
            <p:nvPicPr>
              <p:cNvPr id="42" name="Graphic 41">
                <a:extLst>
                  <a:ext uri="{FF2B5EF4-FFF2-40B4-BE49-F238E27FC236}">
                    <a16:creationId xmlns:a16="http://schemas.microsoft.com/office/drawing/2014/main" id="{7461E721-2FA6-D218-6481-7DB9CF70CD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850178" y="4716718"/>
                <a:ext cx="515551" cy="515551"/>
              </a:xfrm>
              <a:prstGeom prst="rect">
                <a:avLst/>
              </a:prstGeom>
            </p:spPr>
          </p:pic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584D2121-E27A-C55C-9E24-DCD161C235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2622442" y="4662214"/>
                <a:ext cx="624558" cy="624558"/>
              </a:xfrm>
              <a:prstGeom prst="rect">
                <a:avLst/>
              </a:prstGeom>
            </p:spPr>
          </p:pic>
          <p:pic>
            <p:nvPicPr>
              <p:cNvPr id="44" name="Graphic 43">
                <a:extLst>
                  <a:ext uri="{FF2B5EF4-FFF2-40B4-BE49-F238E27FC236}">
                    <a16:creationId xmlns:a16="http://schemas.microsoft.com/office/drawing/2014/main" id="{0E7725A1-8AF1-683E-1280-3ED9772BE1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3503712" y="4642155"/>
                <a:ext cx="644617" cy="644617"/>
              </a:xfrm>
              <a:prstGeom prst="rect">
                <a:avLst/>
              </a:prstGeom>
            </p:spPr>
          </p:pic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4E4930E-0D3D-F47B-6480-575BC890A9DA}"/>
                </a:ext>
              </a:extLst>
            </p:cNvPr>
            <p:cNvSpPr/>
            <p:nvPr/>
          </p:nvSpPr>
          <p:spPr>
            <a:xfrm>
              <a:off x="3955531" y="5844499"/>
              <a:ext cx="3143913" cy="620936"/>
            </a:xfrm>
            <a:prstGeom prst="rect">
              <a:avLst/>
            </a:prstGeom>
            <a:noFill/>
            <a:ln>
              <a:solidFill>
                <a:srgbClr val="8ED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A02EDD35-CEB4-111C-DAAF-628F60663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5595516" y="2522160"/>
              <a:ext cx="620935" cy="620935"/>
            </a:xfrm>
            <a:prstGeom prst="rect">
              <a:avLst/>
            </a:prstGeom>
          </p:spPr>
        </p:pic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FA0F9F4-8EB2-2928-360D-09E47BA1EFB9}"/>
                </a:ext>
              </a:extLst>
            </p:cNvPr>
            <p:cNvCxnSpPr>
              <a:cxnSpLocks/>
            </p:cNvCxnSpPr>
            <p:nvPr/>
          </p:nvCxnSpPr>
          <p:spPr>
            <a:xfrm>
              <a:off x="4584181" y="2133787"/>
              <a:ext cx="0" cy="2094010"/>
            </a:xfrm>
            <a:prstGeom prst="straightConnector1">
              <a:avLst/>
            </a:prstGeom>
            <a:ln>
              <a:solidFill>
                <a:srgbClr val="8ED6E8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07E2C887-78B5-AB48-6FC8-418D69A9021A}"/>
                </a:ext>
              </a:extLst>
            </p:cNvPr>
            <p:cNvCxnSpPr>
              <a:cxnSpLocks/>
            </p:cNvCxnSpPr>
            <p:nvPr/>
          </p:nvCxnSpPr>
          <p:spPr>
            <a:xfrm>
              <a:off x="5262002" y="2867039"/>
              <a:ext cx="377941" cy="0"/>
            </a:xfrm>
            <a:prstGeom prst="straightConnector1">
              <a:avLst/>
            </a:prstGeom>
            <a:ln>
              <a:solidFill>
                <a:srgbClr val="8ED6E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1F06893-D2D5-EDBD-AB7D-28F0AB2C9E7E}"/>
                </a:ext>
              </a:extLst>
            </p:cNvPr>
            <p:cNvCxnSpPr>
              <a:cxnSpLocks/>
            </p:cNvCxnSpPr>
            <p:nvPr/>
          </p:nvCxnSpPr>
          <p:spPr>
            <a:xfrm>
              <a:off x="5262002" y="2865035"/>
              <a:ext cx="0" cy="1362762"/>
            </a:xfrm>
            <a:prstGeom prst="straightConnector1">
              <a:avLst/>
            </a:prstGeom>
            <a:ln>
              <a:solidFill>
                <a:srgbClr val="8ED6E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F045FDE-E987-99EC-FCD7-2D8988922405}"/>
                </a:ext>
              </a:extLst>
            </p:cNvPr>
            <p:cNvSpPr txBox="1"/>
            <p:nvPr/>
          </p:nvSpPr>
          <p:spPr>
            <a:xfrm>
              <a:off x="3266834" y="1911087"/>
              <a:ext cx="6209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8ED6E8"/>
                  </a:solidFill>
                </a:rPr>
                <a:t>HQ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9DC83EA-E91D-DF3E-02BE-5F3AD92002A8}"/>
                </a:ext>
              </a:extLst>
            </p:cNvPr>
            <p:cNvSpPr txBox="1"/>
            <p:nvPr/>
          </p:nvSpPr>
          <p:spPr>
            <a:xfrm>
              <a:off x="3266834" y="2495703"/>
              <a:ext cx="874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8ED6E8"/>
                  </a:solidFill>
                </a:rPr>
                <a:t>Store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7CC9768-77D2-C7F0-AF68-A15F8C6A7C3D}"/>
                </a:ext>
              </a:extLst>
            </p:cNvPr>
            <p:cNvCxnSpPr>
              <a:endCxn id="66" idx="4"/>
            </p:cNvCxnSpPr>
            <p:nvPr/>
          </p:nvCxnSpPr>
          <p:spPr>
            <a:xfrm flipV="1">
              <a:off x="8041691" y="5904389"/>
              <a:ext cx="0" cy="259356"/>
            </a:xfrm>
            <a:prstGeom prst="straightConnector1">
              <a:avLst/>
            </a:prstGeom>
            <a:ln>
              <a:solidFill>
                <a:srgbClr val="8ED6E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9A67624F-8D99-2C61-2C3F-23B3D5D2C83F}"/>
                </a:ext>
              </a:extLst>
            </p:cNvPr>
            <p:cNvCxnSpPr>
              <a:cxnSpLocks/>
              <a:endCxn id="45" idx="3"/>
            </p:cNvCxnSpPr>
            <p:nvPr/>
          </p:nvCxnSpPr>
          <p:spPr>
            <a:xfrm flipH="1" flipV="1">
              <a:off x="7099444" y="6154967"/>
              <a:ext cx="942248" cy="8778"/>
            </a:xfrm>
            <a:prstGeom prst="straightConnector1">
              <a:avLst/>
            </a:prstGeom>
            <a:ln>
              <a:solidFill>
                <a:srgbClr val="8ED6E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AAE5F0A8-D89C-E5C4-6E7A-684085A565DB}"/>
                </a:ext>
              </a:extLst>
            </p:cNvPr>
            <p:cNvCxnSpPr>
              <a:cxnSpLocks/>
              <a:endCxn id="66" idx="0"/>
            </p:cNvCxnSpPr>
            <p:nvPr/>
          </p:nvCxnSpPr>
          <p:spPr>
            <a:xfrm>
              <a:off x="8041691" y="2881175"/>
              <a:ext cx="0" cy="2373600"/>
            </a:xfrm>
            <a:prstGeom prst="straightConnector1">
              <a:avLst/>
            </a:prstGeom>
            <a:ln>
              <a:solidFill>
                <a:srgbClr val="8ED6E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7142B05-FB1B-8542-C409-3DD4CE70D7CB}"/>
                </a:ext>
              </a:extLst>
            </p:cNvPr>
            <p:cNvSpPr txBox="1"/>
            <p:nvPr/>
          </p:nvSpPr>
          <p:spPr>
            <a:xfrm>
              <a:off x="8424562" y="5287194"/>
              <a:ext cx="13681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</a:rPr>
                <a:t>LS Hardware Station</a:t>
              </a:r>
            </a:p>
          </p:txBody>
        </p:sp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75E2439D-D526-7C69-2375-64E23BE02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16200000">
              <a:off x="4584181" y="4227798"/>
              <a:ext cx="1102859" cy="1102859"/>
            </a:xfrm>
            <a:prstGeom prst="rect">
              <a:avLst/>
            </a:prstGeom>
          </p:spPr>
        </p:pic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EF759E40-2B4B-36B0-B92C-648304580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16200000">
              <a:off x="8424562" y="3815189"/>
              <a:ext cx="744543" cy="744543"/>
            </a:xfrm>
            <a:prstGeom prst="rect">
              <a:avLst/>
            </a:prstGeom>
          </p:spPr>
        </p:pic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B094806F-15BE-A929-14ED-CCC69797D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16200000">
              <a:off x="8424562" y="3162046"/>
              <a:ext cx="744543" cy="744543"/>
            </a:xfrm>
            <a:prstGeom prst="rect">
              <a:avLst/>
            </a:prstGeom>
          </p:spPr>
        </p:pic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E9B8033A-837E-1456-5933-D23251F3B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16200000">
              <a:off x="8424562" y="2508904"/>
              <a:ext cx="744543" cy="744543"/>
            </a:xfrm>
            <a:prstGeom prst="rect">
              <a:avLst/>
            </a:prstGeom>
          </p:spPr>
        </p:pic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9786A8C-1471-40F8-C01E-5EE7A518A949}"/>
                </a:ext>
              </a:extLst>
            </p:cNvPr>
            <p:cNvSpPr/>
            <p:nvPr/>
          </p:nvSpPr>
          <p:spPr>
            <a:xfrm>
              <a:off x="3288147" y="4250484"/>
              <a:ext cx="3277185" cy="1102851"/>
            </a:xfrm>
            <a:prstGeom prst="rect">
              <a:avLst/>
            </a:prstGeom>
            <a:noFill/>
            <a:ln>
              <a:solidFill>
                <a:srgbClr val="8ED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A41A811E-C382-00D9-D68B-E689E02D947C}"/>
                </a:ext>
              </a:extLst>
            </p:cNvPr>
            <p:cNvCxnSpPr>
              <a:cxnSpLocks/>
              <a:endCxn id="59" idx="0"/>
            </p:cNvCxnSpPr>
            <p:nvPr/>
          </p:nvCxnSpPr>
          <p:spPr>
            <a:xfrm>
              <a:off x="8041691" y="2881175"/>
              <a:ext cx="382871" cy="0"/>
            </a:xfrm>
            <a:prstGeom prst="straightConnector1">
              <a:avLst/>
            </a:prstGeom>
            <a:ln>
              <a:solidFill>
                <a:srgbClr val="8ED6E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51439470-F436-7B6C-1478-EAD55B62A748}"/>
                </a:ext>
              </a:extLst>
            </p:cNvPr>
            <p:cNvCxnSpPr>
              <a:cxnSpLocks/>
              <a:endCxn id="58" idx="0"/>
            </p:cNvCxnSpPr>
            <p:nvPr/>
          </p:nvCxnSpPr>
          <p:spPr>
            <a:xfrm>
              <a:off x="8041691" y="3530789"/>
              <a:ext cx="382871" cy="3528"/>
            </a:xfrm>
            <a:prstGeom prst="straightConnector1">
              <a:avLst/>
            </a:prstGeom>
            <a:ln>
              <a:solidFill>
                <a:srgbClr val="8ED6E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96618F8A-8D2F-455D-7E35-EB06F0C1E4AA}"/>
                </a:ext>
              </a:extLst>
            </p:cNvPr>
            <p:cNvCxnSpPr>
              <a:cxnSpLocks/>
              <a:endCxn id="57" idx="0"/>
            </p:cNvCxnSpPr>
            <p:nvPr/>
          </p:nvCxnSpPr>
          <p:spPr>
            <a:xfrm>
              <a:off x="8041691" y="4187460"/>
              <a:ext cx="382871" cy="0"/>
            </a:xfrm>
            <a:prstGeom prst="straightConnector1">
              <a:avLst/>
            </a:prstGeom>
            <a:ln>
              <a:solidFill>
                <a:srgbClr val="8ED6E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3D5BF01C-90FC-1BE7-B66F-136B23F083BD}"/>
                </a:ext>
              </a:extLst>
            </p:cNvPr>
            <p:cNvCxnSpPr>
              <a:cxnSpLocks/>
              <a:stCxn id="66" idx="1"/>
              <a:endCxn id="60" idx="3"/>
            </p:cNvCxnSpPr>
            <p:nvPr/>
          </p:nvCxnSpPr>
          <p:spPr>
            <a:xfrm flipH="1" flipV="1">
              <a:off x="6565332" y="4801910"/>
              <a:ext cx="1246686" cy="547999"/>
            </a:xfrm>
            <a:prstGeom prst="straightConnector1">
              <a:avLst/>
            </a:prstGeom>
            <a:ln>
              <a:solidFill>
                <a:srgbClr val="8ED6E8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792737E-656B-49A9-BAEC-1F538736AD81}"/>
                </a:ext>
              </a:extLst>
            </p:cNvPr>
            <p:cNvGrpSpPr/>
            <p:nvPr/>
          </p:nvGrpSpPr>
          <p:grpSpPr>
            <a:xfrm>
              <a:off x="7716884" y="5254775"/>
              <a:ext cx="649614" cy="649614"/>
              <a:chOff x="7283110" y="5098660"/>
              <a:chExt cx="649614" cy="649614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6A8E8604-0D89-0CE9-40AC-93E6358485EC}"/>
                  </a:ext>
                </a:extLst>
              </p:cNvPr>
              <p:cNvSpPr/>
              <p:nvPr/>
            </p:nvSpPr>
            <p:spPr>
              <a:xfrm>
                <a:off x="7283110" y="5098660"/>
                <a:ext cx="649614" cy="649614"/>
              </a:xfrm>
              <a:prstGeom prst="ellipse">
                <a:avLst/>
              </a:prstGeom>
              <a:solidFill>
                <a:srgbClr val="1388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7" name="Graphic 66">
                <a:extLst>
                  <a:ext uri="{FF2B5EF4-FFF2-40B4-BE49-F238E27FC236}">
                    <a16:creationId xmlns:a16="http://schemas.microsoft.com/office/drawing/2014/main" id="{6A2FA3E7-34F9-E750-979B-5310F898E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7436367" y="5224499"/>
                <a:ext cx="343099" cy="343099"/>
              </a:xfrm>
              <a:prstGeom prst="rect">
                <a:avLst/>
              </a:prstGeom>
            </p:spPr>
          </p:pic>
        </p:grp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35529A1-3B5E-2563-2CEC-F2F1D0503436}"/>
                </a:ext>
              </a:extLst>
            </p:cNvPr>
            <p:cNvSpPr/>
            <p:nvPr/>
          </p:nvSpPr>
          <p:spPr>
            <a:xfrm>
              <a:off x="7542149" y="5134155"/>
              <a:ext cx="2250559" cy="869163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D9DCD97D-8CC1-1B49-5958-650D60B1D515}"/>
                </a:ext>
              </a:extLst>
            </p:cNvPr>
            <p:cNvSpPr txBox="1"/>
            <p:nvPr/>
          </p:nvSpPr>
          <p:spPr>
            <a:xfrm>
              <a:off x="9229453" y="2604176"/>
              <a:ext cx="6211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8ED6E8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POS 1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5991344-90EE-8A55-EFA0-D401EA4D2E3B}"/>
                </a:ext>
              </a:extLst>
            </p:cNvPr>
            <p:cNvSpPr txBox="1"/>
            <p:nvPr/>
          </p:nvSpPr>
          <p:spPr>
            <a:xfrm>
              <a:off x="9248091" y="3869165"/>
              <a:ext cx="7445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8ED6E8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POS N</a:t>
              </a:r>
            </a:p>
          </p:txBody>
        </p:sp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32B9F715-5B68-4FB9-1662-224BAC0CC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3475665" y="4286276"/>
              <a:ext cx="992669" cy="992669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AC04087-4689-9D52-C465-9E832888F475}"/>
                </a:ext>
              </a:extLst>
            </p:cNvPr>
            <p:cNvSpPr txBox="1"/>
            <p:nvPr/>
          </p:nvSpPr>
          <p:spPr>
            <a:xfrm>
              <a:off x="4143058" y="6004971"/>
              <a:ext cx="3539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1600">
                  <a:solidFill>
                    <a:schemeClr val="bg1"/>
                  </a:solidFill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422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892A4-4566-F8FE-E161-84AF8969C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FDD89E"/>
                </a:solidFill>
              </a:rPr>
              <a:t>Hybrid POS</a:t>
            </a:r>
            <a:br>
              <a:rPr lang="en-US">
                <a:solidFill>
                  <a:srgbClr val="FDD89E"/>
                </a:solidFill>
              </a:rPr>
            </a:b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E6A966-1F8B-4DDF-B135-FE995DBD1C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 sz="2000">
              <a:solidFill>
                <a:schemeClr val="bg1"/>
              </a:solidFill>
              <a:latin typeface="Segoe UI"/>
              <a:cs typeface="Segoe UI"/>
            </a:endParaRPr>
          </a:p>
          <a:p>
            <a:endParaRPr lang="en-US" sz="200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endParaRPr lang="en-US" sz="2000">
              <a:solidFill>
                <a:schemeClr val="bg1"/>
              </a:solidFill>
              <a:latin typeface="Segoe UI"/>
              <a:cs typeface="Segoe U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2CD118-B8F8-0AD8-02EA-F8CAEEE4F10C}"/>
              </a:ext>
            </a:extLst>
          </p:cNvPr>
          <p:cNvSpPr/>
          <p:nvPr/>
        </p:nvSpPr>
        <p:spPr>
          <a:xfrm>
            <a:off x="4798278" y="3476377"/>
            <a:ext cx="2787614" cy="3065173"/>
          </a:xfrm>
          <a:prstGeom prst="rect">
            <a:avLst/>
          </a:prstGeom>
          <a:solidFill>
            <a:schemeClr val="bg1">
              <a:lumMod val="85000"/>
              <a:alpha val="3211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78370B9-D2E9-7F28-07B6-1B2798ED2571}"/>
              </a:ext>
            </a:extLst>
          </p:cNvPr>
          <p:cNvCxnSpPr>
            <a:cxnSpLocks/>
          </p:cNvCxnSpPr>
          <p:nvPr/>
        </p:nvCxnSpPr>
        <p:spPr>
          <a:xfrm>
            <a:off x="3494310" y="1971188"/>
            <a:ext cx="1772187" cy="0"/>
          </a:xfrm>
          <a:prstGeom prst="straightConnector1">
            <a:avLst/>
          </a:prstGeom>
          <a:ln w="25400">
            <a:solidFill>
              <a:srgbClr val="BFFFD9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BF1F5A-D025-6A56-3BC1-BA0FFA91C4A0}"/>
              </a:ext>
            </a:extLst>
          </p:cNvPr>
          <p:cNvCxnSpPr>
            <a:cxnSpLocks/>
          </p:cNvCxnSpPr>
          <p:nvPr/>
        </p:nvCxnSpPr>
        <p:spPr>
          <a:xfrm>
            <a:off x="7386185" y="3625442"/>
            <a:ext cx="491859" cy="0"/>
          </a:xfrm>
          <a:prstGeom prst="line">
            <a:avLst/>
          </a:prstGeom>
          <a:ln w="1905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B31F34D-7A1D-EBCD-ECFC-48E87B01F270}"/>
              </a:ext>
            </a:extLst>
          </p:cNvPr>
          <p:cNvSpPr txBox="1"/>
          <p:nvPr/>
        </p:nvSpPr>
        <p:spPr>
          <a:xfrm>
            <a:off x="2922879" y="3520250"/>
            <a:ext cx="1625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Master data replicatied to POS</a:t>
            </a:r>
          </a:p>
          <a:p>
            <a:pPr algn="ctr"/>
            <a:r>
              <a:rPr lang="en-IS" sz="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(Data Director)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ABEA66-929C-9991-DC7B-A6479C30E38D}"/>
              </a:ext>
            </a:extLst>
          </p:cNvPr>
          <p:cNvSpPr txBox="1"/>
          <p:nvPr/>
        </p:nvSpPr>
        <p:spPr>
          <a:xfrm>
            <a:off x="1984727" y="3151050"/>
            <a:ext cx="1510996" cy="295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rgbClr val="BFFFD9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STORE 1</a:t>
            </a:r>
          </a:p>
        </p:txBody>
      </p:sp>
      <p:cxnSp>
        <p:nvCxnSpPr>
          <p:cNvPr id="11" name="Elbow Connector 49">
            <a:extLst>
              <a:ext uri="{FF2B5EF4-FFF2-40B4-BE49-F238E27FC236}">
                <a16:creationId xmlns:a16="http://schemas.microsoft.com/office/drawing/2014/main" id="{C4D4DF66-2E5E-B640-C6C8-5F7FB8137CEA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16017" y="3623163"/>
            <a:ext cx="646117" cy="113772"/>
          </a:xfrm>
          <a:prstGeom prst="bentConnector3">
            <a:avLst/>
          </a:prstGeom>
          <a:ln w="19050">
            <a:solidFill>
              <a:srgbClr val="FFDC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67E2D8C-CA1E-954E-CE8E-55946980C978}"/>
              </a:ext>
            </a:extLst>
          </p:cNvPr>
          <p:cNvSpPr txBox="1"/>
          <p:nvPr/>
        </p:nvSpPr>
        <p:spPr>
          <a:xfrm>
            <a:off x="6943924" y="1803393"/>
            <a:ext cx="2874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4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HEAD OFFICE IN THE CLOUD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B3EED-54D4-2B09-114B-03C82BA84A59}"/>
              </a:ext>
            </a:extLst>
          </p:cNvPr>
          <p:cNvSpPr txBox="1"/>
          <p:nvPr/>
        </p:nvSpPr>
        <p:spPr>
          <a:xfrm>
            <a:off x="1373678" y="1750935"/>
            <a:ext cx="1420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400" b="1">
                <a:solidFill>
                  <a:schemeClr val="bg1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BACK OFFICE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1402BB-747D-3C54-273C-8307C16DEB78}"/>
              </a:ext>
            </a:extLst>
          </p:cNvPr>
          <p:cNvSpPr txBox="1"/>
          <p:nvPr/>
        </p:nvSpPr>
        <p:spPr>
          <a:xfrm>
            <a:off x="3158717" y="2236665"/>
            <a:ext cx="1772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Sales data pushed after each sale</a:t>
            </a:r>
          </a:p>
          <a:p>
            <a:pPr algn="ctr"/>
            <a:r>
              <a:rPr lang="en-IS" sz="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(Webservice)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93A402-04B9-B655-18B0-44F589AD8A76}"/>
              </a:ext>
            </a:extLst>
          </p:cNvPr>
          <p:cNvCxnSpPr>
            <a:cxnSpLocks/>
          </p:cNvCxnSpPr>
          <p:nvPr/>
        </p:nvCxnSpPr>
        <p:spPr>
          <a:xfrm>
            <a:off x="2039155" y="2341871"/>
            <a:ext cx="1101844" cy="0"/>
          </a:xfrm>
          <a:prstGeom prst="line">
            <a:avLst/>
          </a:prstGeom>
          <a:ln w="12700"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889124-F8A9-4F91-BD79-8372C26DFAF3}"/>
              </a:ext>
            </a:extLst>
          </p:cNvPr>
          <p:cNvCxnSpPr>
            <a:cxnSpLocks/>
          </p:cNvCxnSpPr>
          <p:nvPr/>
        </p:nvCxnSpPr>
        <p:spPr>
          <a:xfrm>
            <a:off x="2042371" y="2341871"/>
            <a:ext cx="0" cy="1059660"/>
          </a:xfrm>
          <a:prstGeom prst="line">
            <a:avLst/>
          </a:prstGeom>
          <a:ln w="12700"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484F781-71B8-B91B-0507-901C99839F85}"/>
              </a:ext>
            </a:extLst>
          </p:cNvPr>
          <p:cNvCxnSpPr>
            <a:cxnSpLocks/>
          </p:cNvCxnSpPr>
          <p:nvPr/>
        </p:nvCxnSpPr>
        <p:spPr>
          <a:xfrm>
            <a:off x="1666769" y="2072204"/>
            <a:ext cx="843323" cy="0"/>
          </a:xfrm>
          <a:prstGeom prst="line">
            <a:avLst/>
          </a:prstGeom>
          <a:ln w="12700">
            <a:solidFill>
              <a:srgbClr val="BFE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>
            <a:extLst>
              <a:ext uri="{FF2B5EF4-FFF2-40B4-BE49-F238E27FC236}">
                <a16:creationId xmlns:a16="http://schemas.microsoft.com/office/drawing/2014/main" id="{CC697C23-302A-F492-294B-0857021CE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88228" y="3536012"/>
            <a:ext cx="546858" cy="60767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5B43E39-9C49-3FF5-7781-89332AEC8B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85897" y="1695801"/>
            <a:ext cx="425433" cy="473347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24CC515-6D23-7F00-5712-8A2C8AFFA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46065" y="4107862"/>
            <a:ext cx="449455" cy="49943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9332BE5C-F2B5-1D5B-EF3F-07384051E4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887708" y="4895174"/>
            <a:ext cx="581497" cy="4237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B48AC26-F41C-3EFD-4542-FB0847AC259F}"/>
              </a:ext>
            </a:extLst>
          </p:cNvPr>
          <p:cNvSpPr txBox="1"/>
          <p:nvPr/>
        </p:nvSpPr>
        <p:spPr>
          <a:xfrm>
            <a:off x="5140160" y="2886575"/>
            <a:ext cx="2088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Master data pulled from HQ</a:t>
            </a:r>
          </a:p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(Scheduled Webservice job)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96BB5E-9403-31B1-35C0-0478840D555B}"/>
              </a:ext>
            </a:extLst>
          </p:cNvPr>
          <p:cNvSpPr txBox="1"/>
          <p:nvPr/>
        </p:nvSpPr>
        <p:spPr>
          <a:xfrm>
            <a:off x="5013262" y="3449852"/>
            <a:ext cx="2449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HYBRID CLOUD </a:t>
            </a:r>
          </a:p>
          <a:p>
            <a:pPr algn="ctr"/>
            <a:r>
              <a:rPr lang="en-IS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COMPONENT SERVER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880F133-DD24-1FAC-96B5-775A4C88C637}"/>
              </a:ext>
            </a:extLst>
          </p:cNvPr>
          <p:cNvSpPr txBox="1"/>
          <p:nvPr/>
        </p:nvSpPr>
        <p:spPr>
          <a:xfrm>
            <a:off x="5686322" y="4628884"/>
            <a:ext cx="10173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 MASTER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031EB8-3E59-2BE4-EBA7-9F69B4E0955C}"/>
              </a:ext>
            </a:extLst>
          </p:cNvPr>
          <p:cNvSpPr txBox="1"/>
          <p:nvPr/>
        </p:nvSpPr>
        <p:spPr>
          <a:xfrm>
            <a:off x="5686322" y="6111002"/>
            <a:ext cx="10173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UPDATE SERVICE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B09AD2-2FB6-A425-379E-6352D97F2385}"/>
              </a:ext>
            </a:extLst>
          </p:cNvPr>
          <p:cNvSpPr txBox="1"/>
          <p:nvPr/>
        </p:nvSpPr>
        <p:spPr>
          <a:xfrm>
            <a:off x="7910629" y="3520250"/>
            <a:ext cx="16257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Master data replicatied to POS</a:t>
            </a:r>
          </a:p>
          <a:p>
            <a:pPr algn="ctr"/>
            <a:r>
              <a:rPr lang="en-IS" sz="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(Data Director)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9665763-ED60-8924-44B4-13364D897665}"/>
              </a:ext>
            </a:extLst>
          </p:cNvPr>
          <p:cNvCxnSpPr>
            <a:cxnSpLocks/>
          </p:cNvCxnSpPr>
          <p:nvPr/>
        </p:nvCxnSpPr>
        <p:spPr>
          <a:xfrm>
            <a:off x="4877821" y="2341871"/>
            <a:ext cx="614495" cy="0"/>
          </a:xfrm>
          <a:prstGeom prst="straightConnector1">
            <a:avLst/>
          </a:prstGeom>
          <a:ln w="12700">
            <a:solidFill>
              <a:srgbClr val="F484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FD150A3-FD97-712B-C1F9-24D4666A4FDF}"/>
              </a:ext>
            </a:extLst>
          </p:cNvPr>
          <p:cNvSpPr txBox="1"/>
          <p:nvPr/>
        </p:nvSpPr>
        <p:spPr>
          <a:xfrm>
            <a:off x="8788983" y="3151050"/>
            <a:ext cx="1510996" cy="295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b="1">
                <a:solidFill>
                  <a:srgbClr val="BFFFD9"/>
                </a:solidFill>
                <a:latin typeface="Segoe UI Black" panose="020B0502040204020203" pitchFamily="34" charset="0"/>
                <a:cs typeface="Segoe UI Black" panose="020B0502040204020203" pitchFamily="34" charset="0"/>
              </a:rPr>
              <a:t>STORE 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080F3E-4443-0B10-DEF2-5B9B70BF04CE}"/>
              </a:ext>
            </a:extLst>
          </p:cNvPr>
          <p:cNvSpPr txBox="1"/>
          <p:nvPr/>
        </p:nvSpPr>
        <p:spPr>
          <a:xfrm>
            <a:off x="1475449" y="5091499"/>
            <a:ext cx="1135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Offline POS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2F2A408-9068-F158-2F53-D191FFB5D4B5}"/>
              </a:ext>
            </a:extLst>
          </p:cNvPr>
          <p:cNvCxnSpPr>
            <a:cxnSpLocks/>
          </p:cNvCxnSpPr>
          <p:nvPr/>
        </p:nvCxnSpPr>
        <p:spPr>
          <a:xfrm>
            <a:off x="4509382" y="3625442"/>
            <a:ext cx="491859" cy="0"/>
          </a:xfrm>
          <a:prstGeom prst="line">
            <a:avLst/>
          </a:prstGeom>
          <a:ln w="19050">
            <a:solidFill>
              <a:srgbClr val="FFDC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raphic 30">
            <a:extLst>
              <a:ext uri="{FF2B5EF4-FFF2-40B4-BE49-F238E27FC236}">
                <a16:creationId xmlns:a16="http://schemas.microsoft.com/office/drawing/2014/main" id="{957EF26B-20CA-F11F-AE9D-C1EA7690A8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38895" y="5609919"/>
            <a:ext cx="535485" cy="473129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70D4F55-5F9D-5910-5876-CFCC7DE9FF46}"/>
              </a:ext>
            </a:extLst>
          </p:cNvPr>
          <p:cNvCxnSpPr>
            <a:cxnSpLocks/>
          </p:cNvCxnSpPr>
          <p:nvPr/>
        </p:nvCxnSpPr>
        <p:spPr>
          <a:xfrm>
            <a:off x="2044433" y="4165801"/>
            <a:ext cx="491" cy="334342"/>
          </a:xfrm>
          <a:prstGeom prst="straightConnector1">
            <a:avLst/>
          </a:prstGeom>
          <a:ln w="12700">
            <a:solidFill>
              <a:srgbClr val="BFECFF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FCCE198-0A5C-FFB8-2559-CD571227C6CC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6184367" y="2695136"/>
            <a:ext cx="2211" cy="191439"/>
          </a:xfrm>
          <a:prstGeom prst="straightConnector1">
            <a:avLst/>
          </a:prstGeom>
          <a:ln w="12700">
            <a:solidFill>
              <a:srgbClr val="BFECFF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72B492B-4972-203A-BA9A-290D7D0AD301}"/>
              </a:ext>
            </a:extLst>
          </p:cNvPr>
          <p:cNvCxnSpPr/>
          <p:nvPr/>
        </p:nvCxnSpPr>
        <p:spPr>
          <a:xfrm>
            <a:off x="9512506" y="3623163"/>
            <a:ext cx="219315" cy="0"/>
          </a:xfrm>
          <a:prstGeom prst="straightConnector1">
            <a:avLst/>
          </a:prstGeom>
          <a:ln w="12700">
            <a:solidFill>
              <a:srgbClr val="FFDC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6CCEF4D-4917-B7DE-46EF-D35FA38F8F3B}"/>
              </a:ext>
            </a:extLst>
          </p:cNvPr>
          <p:cNvCxnSpPr>
            <a:cxnSpLocks/>
          </p:cNvCxnSpPr>
          <p:nvPr/>
        </p:nvCxnSpPr>
        <p:spPr>
          <a:xfrm>
            <a:off x="3483796" y="2577288"/>
            <a:ext cx="2008520" cy="0"/>
          </a:xfrm>
          <a:prstGeom prst="straightConnector1">
            <a:avLst/>
          </a:prstGeom>
          <a:ln w="12700">
            <a:solidFill>
              <a:srgbClr val="F484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24756E8-4B3F-15B8-B33C-B314EC98D943}"/>
              </a:ext>
            </a:extLst>
          </p:cNvPr>
          <p:cNvCxnSpPr>
            <a:cxnSpLocks/>
          </p:cNvCxnSpPr>
          <p:nvPr/>
        </p:nvCxnSpPr>
        <p:spPr>
          <a:xfrm>
            <a:off x="3482697" y="2574270"/>
            <a:ext cx="0" cy="891722"/>
          </a:xfrm>
          <a:prstGeom prst="line">
            <a:avLst/>
          </a:prstGeom>
          <a:ln w="12700"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c 36">
            <a:extLst>
              <a:ext uri="{FF2B5EF4-FFF2-40B4-BE49-F238E27FC236}">
                <a16:creationId xmlns:a16="http://schemas.microsoft.com/office/drawing/2014/main" id="{8B436253-97BD-2EAB-B487-2D53085355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32208" y="4539479"/>
            <a:ext cx="425433" cy="473347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26B8F274-6F53-99FF-AEBA-E10BAF02D9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22736" y="5230861"/>
            <a:ext cx="425433" cy="473347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9868104-EC33-ADCE-663B-E608518C35FA}"/>
              </a:ext>
            </a:extLst>
          </p:cNvPr>
          <p:cNvCxnSpPr>
            <a:cxnSpLocks/>
          </p:cNvCxnSpPr>
          <p:nvPr/>
        </p:nvCxnSpPr>
        <p:spPr>
          <a:xfrm>
            <a:off x="1610076" y="5386215"/>
            <a:ext cx="860345" cy="0"/>
          </a:xfrm>
          <a:prstGeom prst="line">
            <a:avLst/>
          </a:prstGeom>
          <a:ln w="19050">
            <a:solidFill>
              <a:srgbClr val="BFFF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735E9B4-ACF0-22B2-4D7F-5A90C5BB7643}"/>
              </a:ext>
            </a:extLst>
          </p:cNvPr>
          <p:cNvSpPr txBox="1"/>
          <p:nvPr/>
        </p:nvSpPr>
        <p:spPr>
          <a:xfrm>
            <a:off x="2888048" y="5798420"/>
            <a:ext cx="1135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Offline POS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4A45E96-7172-AE0B-3227-5A88853B25BD}"/>
              </a:ext>
            </a:extLst>
          </p:cNvPr>
          <p:cNvCxnSpPr>
            <a:cxnSpLocks/>
          </p:cNvCxnSpPr>
          <p:nvPr/>
        </p:nvCxnSpPr>
        <p:spPr>
          <a:xfrm>
            <a:off x="3022676" y="6093136"/>
            <a:ext cx="860345" cy="0"/>
          </a:xfrm>
          <a:prstGeom prst="line">
            <a:avLst/>
          </a:prstGeom>
          <a:ln w="19050">
            <a:solidFill>
              <a:srgbClr val="BFFF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Graphic 41">
            <a:extLst>
              <a:ext uri="{FF2B5EF4-FFF2-40B4-BE49-F238E27FC236}">
                <a16:creationId xmlns:a16="http://schemas.microsoft.com/office/drawing/2014/main" id="{275181ED-816B-A61D-CE64-B52180B3F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17381" y="4253294"/>
            <a:ext cx="546858" cy="607671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27CEC1B-ECF7-2198-114B-662B6CDBF274}"/>
              </a:ext>
            </a:extLst>
          </p:cNvPr>
          <p:cNvCxnSpPr>
            <a:cxnSpLocks/>
          </p:cNvCxnSpPr>
          <p:nvPr/>
        </p:nvCxnSpPr>
        <p:spPr>
          <a:xfrm>
            <a:off x="3451515" y="4883082"/>
            <a:ext cx="491" cy="334342"/>
          </a:xfrm>
          <a:prstGeom prst="straightConnector1">
            <a:avLst/>
          </a:prstGeom>
          <a:ln w="12700">
            <a:solidFill>
              <a:srgbClr val="BFECFF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2224C501-EA03-03C9-5CBE-210B6727A12A}"/>
              </a:ext>
            </a:extLst>
          </p:cNvPr>
          <p:cNvSpPr txBox="1"/>
          <p:nvPr/>
        </p:nvSpPr>
        <p:spPr>
          <a:xfrm>
            <a:off x="5686322" y="5328202"/>
            <a:ext cx="10173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DIRECTOR</a:t>
            </a:r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F2C4CE80-EF97-3CE7-94D6-500791C52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95269" y="3536012"/>
            <a:ext cx="546858" cy="607671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E8D936E7-8451-1EBB-DF33-8A8AD31154C3}"/>
              </a:ext>
            </a:extLst>
          </p:cNvPr>
          <p:cNvSpPr txBox="1"/>
          <p:nvPr/>
        </p:nvSpPr>
        <p:spPr>
          <a:xfrm>
            <a:off x="9682490" y="5091499"/>
            <a:ext cx="1135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Offline POS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53056C2-A01B-2506-D1F1-8CC809093C9E}"/>
              </a:ext>
            </a:extLst>
          </p:cNvPr>
          <p:cNvCxnSpPr>
            <a:cxnSpLocks/>
          </p:cNvCxnSpPr>
          <p:nvPr/>
        </p:nvCxnSpPr>
        <p:spPr>
          <a:xfrm>
            <a:off x="10251475" y="4165801"/>
            <a:ext cx="491" cy="334342"/>
          </a:xfrm>
          <a:prstGeom prst="straightConnector1">
            <a:avLst/>
          </a:prstGeom>
          <a:ln w="12700">
            <a:solidFill>
              <a:srgbClr val="BFECFF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Graphic 47">
            <a:extLst>
              <a:ext uri="{FF2B5EF4-FFF2-40B4-BE49-F238E27FC236}">
                <a16:creationId xmlns:a16="http://schemas.microsoft.com/office/drawing/2014/main" id="{CAC0536F-6E2A-E235-1770-AAF2069176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39250" y="4539479"/>
            <a:ext cx="425433" cy="473347"/>
          </a:xfrm>
          <a:prstGeom prst="rect">
            <a:avLst/>
          </a:prstGeom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BC680460-6755-F5F3-B857-0BBB473B94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36885" y="5252737"/>
            <a:ext cx="425433" cy="473347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DD87E71-CAA6-DFD7-40F0-EA40F27E5A5E}"/>
              </a:ext>
            </a:extLst>
          </p:cNvPr>
          <p:cNvCxnSpPr>
            <a:cxnSpLocks/>
          </p:cNvCxnSpPr>
          <p:nvPr/>
        </p:nvCxnSpPr>
        <p:spPr>
          <a:xfrm>
            <a:off x="9817118" y="5386215"/>
            <a:ext cx="860345" cy="0"/>
          </a:xfrm>
          <a:prstGeom prst="line">
            <a:avLst/>
          </a:prstGeom>
          <a:ln w="19050">
            <a:solidFill>
              <a:srgbClr val="BFFF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AB863C3-676C-99C7-282B-22EACEF2A95E}"/>
              </a:ext>
            </a:extLst>
          </p:cNvPr>
          <p:cNvSpPr txBox="1"/>
          <p:nvPr/>
        </p:nvSpPr>
        <p:spPr>
          <a:xfrm>
            <a:off x="8302197" y="5820296"/>
            <a:ext cx="1135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400" b="1">
                <a:solidFill>
                  <a:schemeClr val="bg1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Offline POS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A81005E-009D-AB6E-E850-EC209FEB15A2}"/>
              </a:ext>
            </a:extLst>
          </p:cNvPr>
          <p:cNvCxnSpPr>
            <a:cxnSpLocks/>
          </p:cNvCxnSpPr>
          <p:nvPr/>
        </p:nvCxnSpPr>
        <p:spPr>
          <a:xfrm>
            <a:off x="8436825" y="6115012"/>
            <a:ext cx="860345" cy="0"/>
          </a:xfrm>
          <a:prstGeom prst="line">
            <a:avLst/>
          </a:prstGeom>
          <a:ln w="19050">
            <a:solidFill>
              <a:srgbClr val="BFFF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Graphic 52">
            <a:extLst>
              <a:ext uri="{FF2B5EF4-FFF2-40B4-BE49-F238E27FC236}">
                <a16:creationId xmlns:a16="http://schemas.microsoft.com/office/drawing/2014/main" id="{6873814D-EF5C-DED4-C203-48EE4EA0A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31530" y="4275170"/>
            <a:ext cx="546858" cy="607671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E50D08EE-BF63-281D-53BF-0E55E4C43290}"/>
              </a:ext>
            </a:extLst>
          </p:cNvPr>
          <p:cNvCxnSpPr>
            <a:cxnSpLocks/>
          </p:cNvCxnSpPr>
          <p:nvPr/>
        </p:nvCxnSpPr>
        <p:spPr>
          <a:xfrm>
            <a:off x="8865664" y="4904958"/>
            <a:ext cx="491" cy="334342"/>
          </a:xfrm>
          <a:prstGeom prst="straightConnector1">
            <a:avLst/>
          </a:prstGeom>
          <a:ln w="12700">
            <a:solidFill>
              <a:srgbClr val="BFECFF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E6B9476-9375-01C7-6F07-DA8F71A85C35}"/>
              </a:ext>
            </a:extLst>
          </p:cNvPr>
          <p:cNvSpPr txBox="1"/>
          <p:nvPr/>
        </p:nvSpPr>
        <p:spPr>
          <a:xfrm>
            <a:off x="7462626" y="2236665"/>
            <a:ext cx="17721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Sales data pushed after each sale</a:t>
            </a:r>
          </a:p>
          <a:p>
            <a:pPr algn="ctr"/>
            <a:r>
              <a:rPr lang="en-IS" sz="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(Webservice) 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027F0BE-8102-C500-4FA4-907EA71D502D}"/>
              </a:ext>
            </a:extLst>
          </p:cNvPr>
          <p:cNvCxnSpPr>
            <a:cxnSpLocks/>
          </p:cNvCxnSpPr>
          <p:nvPr/>
        </p:nvCxnSpPr>
        <p:spPr>
          <a:xfrm>
            <a:off x="6943924" y="2341871"/>
            <a:ext cx="500984" cy="0"/>
          </a:xfrm>
          <a:prstGeom prst="line">
            <a:avLst/>
          </a:prstGeom>
          <a:ln w="12700">
            <a:solidFill>
              <a:srgbClr val="F4848C"/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96A3B34-D2A0-60C6-1307-197EB58F55E8}"/>
              </a:ext>
            </a:extLst>
          </p:cNvPr>
          <p:cNvCxnSpPr>
            <a:cxnSpLocks/>
          </p:cNvCxnSpPr>
          <p:nvPr/>
        </p:nvCxnSpPr>
        <p:spPr>
          <a:xfrm>
            <a:off x="9234812" y="2341871"/>
            <a:ext cx="1111504" cy="0"/>
          </a:xfrm>
          <a:prstGeom prst="straightConnector1">
            <a:avLst/>
          </a:prstGeom>
          <a:ln w="12700">
            <a:solidFill>
              <a:srgbClr val="F4848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03CF72D-64E4-68FD-F0E8-A8A2FAB7AC65}"/>
              </a:ext>
            </a:extLst>
          </p:cNvPr>
          <p:cNvCxnSpPr>
            <a:cxnSpLocks/>
          </p:cNvCxnSpPr>
          <p:nvPr/>
        </p:nvCxnSpPr>
        <p:spPr>
          <a:xfrm>
            <a:off x="7077301" y="2577288"/>
            <a:ext cx="1796708" cy="0"/>
          </a:xfrm>
          <a:prstGeom prst="straightConnector1">
            <a:avLst/>
          </a:prstGeom>
          <a:ln w="12700">
            <a:solidFill>
              <a:srgbClr val="F4848C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F5C6C5BB-9315-70CA-BDB4-6E42CC754538}"/>
              </a:ext>
            </a:extLst>
          </p:cNvPr>
          <p:cNvCxnSpPr>
            <a:cxnSpLocks/>
          </p:cNvCxnSpPr>
          <p:nvPr/>
        </p:nvCxnSpPr>
        <p:spPr>
          <a:xfrm>
            <a:off x="8871308" y="2574270"/>
            <a:ext cx="0" cy="891722"/>
          </a:xfrm>
          <a:prstGeom prst="line">
            <a:avLst/>
          </a:prstGeom>
          <a:ln w="12700"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89EDD69-4E4A-D95D-5BD7-8E4D07030585}"/>
              </a:ext>
            </a:extLst>
          </p:cNvPr>
          <p:cNvCxnSpPr>
            <a:cxnSpLocks/>
          </p:cNvCxnSpPr>
          <p:nvPr/>
        </p:nvCxnSpPr>
        <p:spPr>
          <a:xfrm>
            <a:off x="6608151" y="2092803"/>
            <a:ext cx="3123670" cy="0"/>
          </a:xfrm>
          <a:prstGeom prst="line">
            <a:avLst/>
          </a:prstGeom>
          <a:ln w="25400">
            <a:solidFill>
              <a:srgbClr val="BFFF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Graphic 60">
            <a:extLst>
              <a:ext uri="{FF2B5EF4-FFF2-40B4-BE49-F238E27FC236}">
                <a16:creationId xmlns:a16="http://schemas.microsoft.com/office/drawing/2014/main" id="{5D9A4C7C-8E3F-2956-7FFF-4C2DF4ADCC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87316" y="1503028"/>
            <a:ext cx="1556608" cy="1323171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0A527C2-ABDC-C8F9-6FF4-B54288F348B3}"/>
              </a:ext>
            </a:extLst>
          </p:cNvPr>
          <p:cNvCxnSpPr>
            <a:cxnSpLocks/>
          </p:cNvCxnSpPr>
          <p:nvPr/>
        </p:nvCxnSpPr>
        <p:spPr>
          <a:xfrm>
            <a:off x="10340938" y="2341871"/>
            <a:ext cx="0" cy="1178380"/>
          </a:xfrm>
          <a:prstGeom prst="line">
            <a:avLst/>
          </a:prstGeom>
          <a:ln w="12700"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9D4262F-CE3A-53CC-90C0-C7C17857992D}"/>
              </a:ext>
            </a:extLst>
          </p:cNvPr>
          <p:cNvCxnSpPr>
            <a:cxnSpLocks/>
          </p:cNvCxnSpPr>
          <p:nvPr/>
        </p:nvCxnSpPr>
        <p:spPr>
          <a:xfrm flipV="1">
            <a:off x="6186578" y="3254123"/>
            <a:ext cx="0" cy="123503"/>
          </a:xfrm>
          <a:prstGeom prst="straightConnector1">
            <a:avLst/>
          </a:prstGeom>
          <a:ln w="12700">
            <a:solidFill>
              <a:srgbClr val="BFECFF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256E4A72-12FF-64BD-637A-936069C20640}"/>
              </a:ext>
            </a:extLst>
          </p:cNvPr>
          <p:cNvCxnSpPr>
            <a:cxnSpLocks/>
          </p:cNvCxnSpPr>
          <p:nvPr/>
        </p:nvCxnSpPr>
        <p:spPr>
          <a:xfrm flipH="1">
            <a:off x="3838720" y="4253294"/>
            <a:ext cx="1092183" cy="189799"/>
          </a:xfrm>
          <a:prstGeom prst="straightConnector1">
            <a:avLst/>
          </a:prstGeom>
          <a:ln w="12700">
            <a:solidFill>
              <a:srgbClr val="FFDC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60DDCC7-4829-E41C-73A2-E5FE577E09A2}"/>
              </a:ext>
            </a:extLst>
          </p:cNvPr>
          <p:cNvCxnSpPr>
            <a:cxnSpLocks/>
          </p:cNvCxnSpPr>
          <p:nvPr/>
        </p:nvCxnSpPr>
        <p:spPr>
          <a:xfrm>
            <a:off x="7474647" y="4253053"/>
            <a:ext cx="1050106" cy="206897"/>
          </a:xfrm>
          <a:prstGeom prst="straightConnector1">
            <a:avLst/>
          </a:prstGeom>
          <a:ln w="12700">
            <a:solidFill>
              <a:srgbClr val="FFDC8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567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892A4-4566-F8FE-E161-84AF8969C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FDD89E"/>
                </a:solidFill>
              </a:rPr>
              <a:t>Hybrid POS</a:t>
            </a:r>
            <a:br>
              <a:rPr lang="en-US">
                <a:solidFill>
                  <a:srgbClr val="FDD89E"/>
                </a:solidFill>
              </a:rPr>
            </a:br>
            <a:endParaRPr lang="en-DE"/>
          </a:p>
        </p:txBody>
      </p:sp>
      <p:pic>
        <p:nvPicPr>
          <p:cNvPr id="3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3C209B1-E55B-65DC-C399-D2A17EBEF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641" y="1360251"/>
            <a:ext cx="7487728" cy="5235919"/>
          </a:xfrm>
          <a:prstGeom prst="rect">
            <a:avLst/>
          </a:prstGeom>
        </p:spPr>
      </p:pic>
      <p:pic>
        <p:nvPicPr>
          <p:cNvPr id="67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505F712-B86E-9D40-0F23-70278287A7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" t="34560" r="72653" b="16927"/>
          <a:stretch/>
        </p:blipFill>
        <p:spPr>
          <a:xfrm>
            <a:off x="2257641" y="1360250"/>
            <a:ext cx="4145440" cy="523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50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F949E-CD07-012D-8DDA-D7CCE3E4A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Updates in SaaS</a:t>
            </a:r>
            <a:endParaRPr lang="en-US"/>
          </a:p>
        </p:txBody>
      </p:sp>
      <p:pic>
        <p:nvPicPr>
          <p:cNvPr id="5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EEF0611-3109-80D8-D3CD-434E83A39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473" y="1260367"/>
            <a:ext cx="7760898" cy="5431640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B394220-3E83-08C1-9038-665C3C7207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345" r="74711" b="16568"/>
          <a:stretch/>
        </p:blipFill>
        <p:spPr>
          <a:xfrm>
            <a:off x="2033472" y="1260367"/>
            <a:ext cx="3998286" cy="543164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A459D8-733B-4885-56C4-C4A4D5994178}"/>
              </a:ext>
            </a:extLst>
          </p:cNvPr>
          <p:cNvGrpSpPr/>
          <p:nvPr/>
        </p:nvGrpSpPr>
        <p:grpSpPr>
          <a:xfrm>
            <a:off x="496498" y="1136010"/>
            <a:ext cx="11547347" cy="4585979"/>
            <a:chOff x="270075" y="1101177"/>
            <a:chExt cx="11547347" cy="458597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8154A4-984E-9978-A5DE-E3EAAC05A5D6}"/>
                </a:ext>
              </a:extLst>
            </p:cNvPr>
            <p:cNvSpPr/>
            <p:nvPr/>
          </p:nvSpPr>
          <p:spPr>
            <a:xfrm>
              <a:off x="876836" y="2294420"/>
              <a:ext cx="7154687" cy="452336"/>
            </a:xfrm>
            <a:prstGeom prst="rect">
              <a:avLst/>
            </a:prstGeom>
            <a:solidFill>
              <a:srgbClr val="29B4A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Within upgrade window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93762BB-D099-9014-AAA8-597313EF64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6836" y="1866403"/>
              <a:ext cx="1" cy="1566154"/>
            </a:xfrm>
            <a:prstGeom prst="line">
              <a:avLst/>
            </a:prstGeom>
            <a:ln>
              <a:solidFill>
                <a:srgbClr val="9432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id="{E0996836-0512-0AA3-4B59-B0E5BA891A4B}"/>
                </a:ext>
              </a:extLst>
            </p:cNvPr>
            <p:cNvSpPr txBox="1"/>
            <p:nvPr/>
          </p:nvSpPr>
          <p:spPr>
            <a:xfrm>
              <a:off x="270075" y="1343182"/>
              <a:ext cx="121352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Update is available</a:t>
              </a:r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A42F2621-E1A3-AB66-9005-ADF9119AD3D1}"/>
                </a:ext>
              </a:extLst>
            </p:cNvPr>
            <p:cNvSpPr txBox="1"/>
            <p:nvPr/>
          </p:nvSpPr>
          <p:spPr>
            <a:xfrm>
              <a:off x="270075" y="3563488"/>
              <a:ext cx="121352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Day 1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C45907B-D056-B06F-A749-7E14994EA6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29722" y="1867189"/>
              <a:ext cx="1201" cy="1585393"/>
            </a:xfrm>
            <a:prstGeom prst="line">
              <a:avLst/>
            </a:prstGeom>
            <a:ln>
              <a:solidFill>
                <a:srgbClr val="9432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91184FBE-8C9C-7CDB-C5DD-33E626AEE214}"/>
                </a:ext>
              </a:extLst>
            </p:cNvPr>
            <p:cNvSpPr txBox="1"/>
            <p:nvPr/>
          </p:nvSpPr>
          <p:spPr>
            <a:xfrm>
              <a:off x="7371857" y="1101177"/>
              <a:ext cx="139632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Last selectable Scheduled Update date</a:t>
              </a:r>
            </a:p>
          </p:txBody>
        </p:sp>
        <p:sp>
          <p:nvSpPr>
            <p:cNvPr id="16" name="TextBox 7">
              <a:extLst>
                <a:ext uri="{FF2B5EF4-FFF2-40B4-BE49-F238E27FC236}">
                  <a16:creationId xmlns:a16="http://schemas.microsoft.com/office/drawing/2014/main" id="{2C5B127B-0602-275E-7218-8E0A17C0B28B}"/>
                </a:ext>
              </a:extLst>
            </p:cNvPr>
            <p:cNvSpPr txBox="1"/>
            <p:nvPr/>
          </p:nvSpPr>
          <p:spPr>
            <a:xfrm>
              <a:off x="7463256" y="3563487"/>
              <a:ext cx="121352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Day 21</a:t>
              </a:r>
            </a:p>
          </p:txBody>
        </p:sp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3910AC8A-682C-751C-248B-1F6F60625A52}"/>
                </a:ext>
              </a:extLst>
            </p:cNvPr>
            <p:cNvSpPr txBox="1"/>
            <p:nvPr/>
          </p:nvSpPr>
          <p:spPr>
            <a:xfrm>
              <a:off x="454086" y="4948492"/>
              <a:ext cx="205902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The day when the version of LS Central SaaS becomes available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CBD0796-8B43-B44B-F858-C9D0CB9BA9C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3827" y="4016215"/>
              <a:ext cx="177550" cy="932277"/>
            </a:xfrm>
            <a:prstGeom prst="straightConnector1">
              <a:avLst/>
            </a:prstGeom>
            <a:ln>
              <a:solidFill>
                <a:srgbClr val="94326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0">
              <a:extLst>
                <a:ext uri="{FF2B5EF4-FFF2-40B4-BE49-F238E27FC236}">
                  <a16:creationId xmlns:a16="http://schemas.microsoft.com/office/drawing/2014/main" id="{095D9B0A-5420-EFD3-D9FC-A82D5AEE6967}"/>
                </a:ext>
              </a:extLst>
            </p:cNvPr>
            <p:cNvSpPr txBox="1"/>
            <p:nvPr/>
          </p:nvSpPr>
          <p:spPr>
            <a:xfrm>
              <a:off x="7297690" y="4948492"/>
              <a:ext cx="205902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The last day you can choose to extend your upgrade date to.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EBF74A5-7EEF-A2B1-299D-417049F8A5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33734" y="3982169"/>
              <a:ext cx="120807" cy="864405"/>
            </a:xfrm>
            <a:prstGeom prst="straightConnector1">
              <a:avLst/>
            </a:prstGeom>
            <a:ln>
              <a:solidFill>
                <a:srgbClr val="94326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E45D3D5D-7962-5C86-44AD-02686459F9AC}"/>
                </a:ext>
              </a:extLst>
            </p:cNvPr>
            <p:cNvSpPr txBox="1"/>
            <p:nvPr/>
          </p:nvSpPr>
          <p:spPr>
            <a:xfrm>
              <a:off x="3386177" y="2894823"/>
              <a:ext cx="20590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Test window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9575B6C-969B-D763-123A-A5D4E6511DEA}"/>
                </a:ext>
              </a:extLst>
            </p:cNvPr>
            <p:cNvCxnSpPr>
              <a:cxnSpLocks/>
            </p:cNvCxnSpPr>
            <p:nvPr/>
          </p:nvCxnSpPr>
          <p:spPr>
            <a:xfrm>
              <a:off x="5022444" y="3054755"/>
              <a:ext cx="2932097" cy="0"/>
            </a:xfrm>
            <a:prstGeom prst="straightConnector1">
              <a:avLst/>
            </a:prstGeom>
            <a:ln>
              <a:solidFill>
                <a:srgbClr val="943267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0C98C7F-4B50-E7F3-E3AB-253334775D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3827" y="3048711"/>
              <a:ext cx="2930477" cy="6044"/>
            </a:xfrm>
            <a:prstGeom prst="straightConnector1">
              <a:avLst/>
            </a:prstGeom>
            <a:ln>
              <a:solidFill>
                <a:srgbClr val="943267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15">
              <a:extLst>
                <a:ext uri="{FF2B5EF4-FFF2-40B4-BE49-F238E27FC236}">
                  <a16:creationId xmlns:a16="http://schemas.microsoft.com/office/drawing/2014/main" id="{20FB0580-256E-6966-46D6-5B8652262679}"/>
                </a:ext>
              </a:extLst>
            </p:cNvPr>
            <p:cNvSpPr txBox="1"/>
            <p:nvPr/>
          </p:nvSpPr>
          <p:spPr>
            <a:xfrm>
              <a:off x="8106104" y="2901440"/>
              <a:ext cx="160018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Upgrade starts*</a:t>
              </a:r>
            </a:p>
          </p:txBody>
        </p:sp>
        <p:sp>
          <p:nvSpPr>
            <p:cNvPr id="25" name="TextBox 16">
              <a:extLst>
                <a:ext uri="{FF2B5EF4-FFF2-40B4-BE49-F238E27FC236}">
                  <a16:creationId xmlns:a16="http://schemas.microsoft.com/office/drawing/2014/main" id="{5C5A515F-5B5F-BC74-F6C0-0BE685265C34}"/>
                </a:ext>
              </a:extLst>
            </p:cNvPr>
            <p:cNvSpPr txBox="1"/>
            <p:nvPr/>
          </p:nvSpPr>
          <p:spPr>
            <a:xfrm>
              <a:off x="9589682" y="3511171"/>
              <a:ext cx="2227740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10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* If Scheduled Update date has not been set earlier within the upgrade window</a:t>
              </a:r>
            </a:p>
          </p:txBody>
        </p:sp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BAAD6757-8F91-9BDF-7073-C1A6FC43625C}"/>
                </a:ext>
              </a:extLst>
            </p:cNvPr>
            <p:cNvSpPr/>
            <p:nvPr/>
          </p:nvSpPr>
          <p:spPr>
            <a:xfrm>
              <a:off x="8029722" y="2072191"/>
              <a:ext cx="3625592" cy="902017"/>
            </a:xfrm>
            <a:prstGeom prst="rightArrow">
              <a:avLst/>
            </a:prstGeom>
            <a:solidFill>
              <a:srgbClr val="FBD91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>
                  <a:solidFill>
                    <a:schemeClr val="bg1"/>
                  </a:solidFill>
                </a:rPr>
                <a:t>Outside upgrade window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5B23C62-3C25-4C53-1146-81BA82C050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41381" y="1924130"/>
              <a:ext cx="1" cy="1566154"/>
            </a:xfrm>
            <a:prstGeom prst="line">
              <a:avLst/>
            </a:prstGeom>
            <a:ln>
              <a:solidFill>
                <a:srgbClr val="9432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9">
              <a:extLst>
                <a:ext uri="{FF2B5EF4-FFF2-40B4-BE49-F238E27FC236}">
                  <a16:creationId xmlns:a16="http://schemas.microsoft.com/office/drawing/2014/main" id="{59CD7C12-E2D9-8F5A-B230-0CBF67EB17BB}"/>
                </a:ext>
              </a:extLst>
            </p:cNvPr>
            <p:cNvSpPr txBox="1"/>
            <p:nvPr/>
          </p:nvSpPr>
          <p:spPr>
            <a:xfrm>
              <a:off x="5323556" y="3568793"/>
              <a:ext cx="2743200" cy="307777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>
                  <a:solidFill>
                    <a:schemeClr val="bg1"/>
                  </a:solidFill>
                  <a:latin typeface="Segoe UI"/>
                </a:rPr>
                <a:t>Day 14</a:t>
              </a:r>
              <a:endParaRPr lang="en-US" sz="1400">
                <a:solidFill>
                  <a:schemeClr val="bg1"/>
                </a:solidFill>
                <a:latin typeface="Segoe UI"/>
                <a:cs typeface="Segoe UI"/>
              </a:endParaRPr>
            </a:p>
          </p:txBody>
        </p:sp>
        <p:sp>
          <p:nvSpPr>
            <p:cNvPr id="29" name="TextBox 20">
              <a:extLst>
                <a:ext uri="{FF2B5EF4-FFF2-40B4-BE49-F238E27FC236}">
                  <a16:creationId xmlns:a16="http://schemas.microsoft.com/office/drawing/2014/main" id="{9ECD172B-2196-DA9B-40E0-EDED10F05E2B}"/>
                </a:ext>
              </a:extLst>
            </p:cNvPr>
            <p:cNvSpPr txBox="1"/>
            <p:nvPr/>
          </p:nvSpPr>
          <p:spPr>
            <a:xfrm>
              <a:off x="4343580" y="4948492"/>
              <a:ext cx="2461590" cy="52322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I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400">
                  <a:solidFill>
                    <a:schemeClr val="bg1"/>
                  </a:solidFill>
                  <a:latin typeface="Segoe UI"/>
                  <a:cs typeface="Segoe UI"/>
                </a:rPr>
                <a:t>The day when the update is automatically scheduled</a:t>
              </a:r>
              <a:endParaRPr lang="en-GB" sz="1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FF2E6AB-3567-A943-71CA-88368948D2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47734" y="3982169"/>
              <a:ext cx="120807" cy="864405"/>
            </a:xfrm>
            <a:prstGeom prst="straightConnector1">
              <a:avLst/>
            </a:prstGeom>
            <a:ln>
              <a:solidFill>
                <a:srgbClr val="943267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88AE20A-04E7-721F-0078-C64BE4053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7441" y="1260367"/>
            <a:ext cx="8483768" cy="532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1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B1DDD06-06D7-2C26-3B91-6C964870A1D7}"/>
              </a:ext>
            </a:extLst>
          </p:cNvPr>
          <p:cNvSpPr txBox="1"/>
          <p:nvPr/>
        </p:nvSpPr>
        <p:spPr>
          <a:xfrm>
            <a:off x="737937" y="2613392"/>
            <a:ext cx="61280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Central SaaS Onboarding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4000" b="1" i="0" u="none" strike="noStrike" kern="1200" cap="none" spc="0" normalizeH="0" baseline="0" noProof="0" dirty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FECE9D-4947-66EE-84F2-BD1C6066AB58}"/>
              </a:ext>
            </a:extLst>
          </p:cNvPr>
          <p:cNvSpPr txBox="1"/>
          <p:nvPr/>
        </p:nvSpPr>
        <p:spPr>
          <a:xfrm>
            <a:off x="1583634" y="4451073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rPr>
              <a:t>Matthias Matthiasson</a:t>
            </a:r>
            <a:endParaRPr kumimoji="0" lang="en-IS" sz="2400" b="1" i="0" u="none" strike="noStrike" kern="1200" cap="none" spc="0" normalizeH="0" baseline="0" noProof="0" dirty="0">
              <a:ln>
                <a:noFill/>
              </a:ln>
              <a:solidFill>
                <a:srgbClr val="361D5C"/>
              </a:solidFill>
              <a:effectLst/>
              <a:uLnTx/>
              <a:uFillTx/>
              <a:latin typeface="Segoe UI Semibold" panose="020B0502040204020203" pitchFamily="34" charset="0"/>
              <a:ea typeface="+mn-ea"/>
              <a:cs typeface="Segoe UI Semibol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EDF963-14CF-A010-E635-F62D14150E83}"/>
              </a:ext>
            </a:extLst>
          </p:cNvPr>
          <p:cNvSpPr txBox="1"/>
          <p:nvPr/>
        </p:nvSpPr>
        <p:spPr>
          <a:xfrm>
            <a:off x="1583633" y="4912738"/>
            <a:ext cx="4512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38BE7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Product Director</a:t>
            </a:r>
            <a:endParaRPr kumimoji="0" lang="en-IS" sz="2000" b="0" i="0" u="none" strike="noStrike" kern="1200" cap="none" spc="0" normalizeH="0" baseline="0" noProof="0" dirty="0">
              <a:ln>
                <a:noFill/>
              </a:ln>
              <a:solidFill>
                <a:srgbClr val="938BE7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825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892A4-4566-F8FE-E161-84AF8969C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FDD89E"/>
                </a:solidFill>
              </a:rPr>
              <a:t>Telemetry</a:t>
            </a:r>
            <a:br>
              <a:rPr lang="en-US">
                <a:solidFill>
                  <a:srgbClr val="FDD89E"/>
                </a:solidFill>
              </a:rPr>
            </a:br>
            <a:endParaRPr lang="en-DE"/>
          </a:p>
        </p:txBody>
      </p:sp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A4911BE-F993-9E61-595B-54372B229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09" y="1302499"/>
            <a:ext cx="8307237" cy="491199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B4806D8-AB4C-5A60-F4FC-3564AC386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30" y="1217157"/>
            <a:ext cx="7183821" cy="5409030"/>
          </a:xfrm>
          <a:prstGeom prst="rect">
            <a:avLst/>
          </a:prstGeom>
        </p:spPr>
      </p:pic>
      <p:pic>
        <p:nvPicPr>
          <p:cNvPr id="6" name="Picture 6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A6BD7748-7A9C-5F4D-92DE-ABC36A9CF4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332" y="1109999"/>
            <a:ext cx="7775027" cy="56102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B4D86CB-5B63-A90A-ED57-A32161CD918D}"/>
              </a:ext>
            </a:extLst>
          </p:cNvPr>
          <p:cNvSpPr/>
          <p:nvPr/>
        </p:nvSpPr>
        <p:spPr>
          <a:xfrm>
            <a:off x="4410635" y="4518212"/>
            <a:ext cx="2678654" cy="103728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41666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9E6C1-C963-BC56-668E-E273C0420C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4000">
                <a:solidFill>
                  <a:srgbClr val="F6C36F"/>
                </a:solidFill>
              </a:rPr>
              <a:t>How are we supporting you in </a:t>
            </a:r>
            <a:br>
              <a:rPr lang="en-US" sz="4000">
                <a:solidFill>
                  <a:srgbClr val="F6C36F"/>
                </a:solidFill>
              </a:rPr>
            </a:br>
            <a:r>
              <a:rPr lang="en-US" sz="4000">
                <a:solidFill>
                  <a:srgbClr val="F6C36F"/>
                </a:solidFill>
              </a:rPr>
              <a:t>your SaaS journey?</a:t>
            </a:r>
          </a:p>
        </p:txBody>
      </p:sp>
    </p:spTree>
    <p:extLst>
      <p:ext uri="{BB962C8B-B14F-4D97-AF65-F5344CB8AC3E}">
        <p14:creationId xmlns:p14="http://schemas.microsoft.com/office/powerpoint/2010/main" val="337373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939A1-EDE7-4D56-952F-C273176D7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Partners journey to SaaS</a:t>
            </a:r>
            <a:br>
              <a:rPr lang="en-US"/>
            </a:br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7BAFA26-008F-1B0D-7B92-966224F856E0}"/>
              </a:ext>
            </a:extLst>
          </p:cNvPr>
          <p:cNvGrpSpPr/>
          <p:nvPr/>
        </p:nvGrpSpPr>
        <p:grpSpPr>
          <a:xfrm>
            <a:off x="1200983" y="2587588"/>
            <a:ext cx="9762894" cy="3171361"/>
            <a:chOff x="815302" y="2587588"/>
            <a:chExt cx="9762894" cy="31713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5C85347-C7E1-5FC7-EDD9-B1E3E86475E7}"/>
                </a:ext>
              </a:extLst>
            </p:cNvPr>
            <p:cNvGrpSpPr/>
            <p:nvPr/>
          </p:nvGrpSpPr>
          <p:grpSpPr>
            <a:xfrm>
              <a:off x="815302" y="2587588"/>
              <a:ext cx="3008347" cy="3156541"/>
              <a:chOff x="848874" y="2302590"/>
              <a:chExt cx="3008347" cy="3156541"/>
            </a:xfrm>
          </p:grpSpPr>
          <p:pic>
            <p:nvPicPr>
              <p:cNvPr id="5" name="Picture 4" descr="Text, chat or text message, icon&#10;&#10;Description automatically generated">
                <a:extLst>
                  <a:ext uri="{FF2B5EF4-FFF2-40B4-BE49-F238E27FC236}">
                    <a16:creationId xmlns:a16="http://schemas.microsoft.com/office/drawing/2014/main" id="{5170EADD-8F47-ED0A-DECB-DA23BE1DE3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8874" y="2302590"/>
                <a:ext cx="3008347" cy="3156541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720654-47D0-281C-5396-1E1A017CBD22}"/>
                  </a:ext>
                </a:extLst>
              </p:cNvPr>
              <p:cNvSpPr txBox="1"/>
              <p:nvPr/>
            </p:nvSpPr>
            <p:spPr>
              <a:xfrm>
                <a:off x="2100404" y="3407783"/>
                <a:ext cx="121292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3600" b="1">
                    <a:solidFill>
                      <a:srgbClr val="0A3C6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CSP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CD1FD5D-1E5E-6EDA-54EC-14A075E893D5}"/>
                </a:ext>
              </a:extLst>
            </p:cNvPr>
            <p:cNvGrpSpPr/>
            <p:nvPr/>
          </p:nvGrpSpPr>
          <p:grpSpPr>
            <a:xfrm>
              <a:off x="4254767" y="2594998"/>
              <a:ext cx="3011082" cy="3163951"/>
              <a:chOff x="4022525" y="2256838"/>
              <a:chExt cx="3011082" cy="3163951"/>
            </a:xfrm>
          </p:grpSpPr>
          <p:pic>
            <p:nvPicPr>
              <p:cNvPr id="8" name="Picture 7" descr="Text, application, chat or text message, icon&#10;&#10;Description automatically generated">
                <a:extLst>
                  <a:ext uri="{FF2B5EF4-FFF2-40B4-BE49-F238E27FC236}">
                    <a16:creationId xmlns:a16="http://schemas.microsoft.com/office/drawing/2014/main" id="{FB62DE50-9EB4-7198-A393-8B356CD0AC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22525" y="2256838"/>
                <a:ext cx="3008347" cy="3163951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4B0D21F-5992-1B2A-D7D9-AE10896994D6}"/>
                  </a:ext>
                </a:extLst>
              </p:cNvPr>
              <p:cNvSpPr txBox="1"/>
              <p:nvPr/>
            </p:nvSpPr>
            <p:spPr>
              <a:xfrm>
                <a:off x="4730010" y="3359937"/>
                <a:ext cx="2303597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>
                  <a:defRPr/>
                </a:pPr>
                <a:r>
                  <a:rPr lang="en-US" sz="3600" b="1">
                    <a:solidFill>
                      <a:srgbClr val="0A3C66"/>
                    </a:solidFill>
                    <a:latin typeface="Segoe UI"/>
                    <a:cs typeface="Segoe UI"/>
                  </a:rPr>
                  <a:t>Overview</a:t>
                </a:r>
              </a:p>
              <a:p>
                <a:pPr>
                  <a:defRPr/>
                </a:pPr>
                <a:endParaRPr lang="en-US" b="1">
                  <a:solidFill>
                    <a:srgbClr val="FF0000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064ABA3-F2FB-25F0-41C6-F8A2434383B3}"/>
                </a:ext>
              </a:extLst>
            </p:cNvPr>
            <p:cNvGrpSpPr/>
            <p:nvPr/>
          </p:nvGrpSpPr>
          <p:grpSpPr>
            <a:xfrm>
              <a:off x="7576912" y="2609818"/>
              <a:ext cx="3001284" cy="3149131"/>
              <a:chOff x="7610484" y="2324820"/>
              <a:chExt cx="3001284" cy="3149131"/>
            </a:xfrm>
          </p:grpSpPr>
          <p:pic>
            <p:nvPicPr>
              <p:cNvPr id="11" name="Picture 10" descr="Text, chat or text message, icon&#10;&#10;Description automatically generated">
                <a:extLst>
                  <a:ext uri="{FF2B5EF4-FFF2-40B4-BE49-F238E27FC236}">
                    <a16:creationId xmlns:a16="http://schemas.microsoft.com/office/drawing/2014/main" id="{7E265578-2C10-6D75-E6FB-31D09F4A5D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10484" y="2324820"/>
                <a:ext cx="3001284" cy="3149131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E07FEE-9B5A-8B61-9C23-0573AE6A544A}"/>
                  </a:ext>
                </a:extLst>
              </p:cNvPr>
              <p:cNvSpPr txBox="1"/>
              <p:nvPr/>
            </p:nvSpPr>
            <p:spPr>
              <a:xfrm>
                <a:off x="8614926" y="3413099"/>
                <a:ext cx="195545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3600" b="1">
                    <a:solidFill>
                      <a:srgbClr val="0A3C66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Training</a:t>
                </a:r>
              </a:p>
            </p:txBody>
          </p:sp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A674E8-7C30-F53E-25B0-2B49F19A2022}"/>
              </a:ext>
            </a:extLst>
          </p:cNvPr>
          <p:cNvGrpSpPr/>
          <p:nvPr/>
        </p:nvGrpSpPr>
        <p:grpSpPr>
          <a:xfrm>
            <a:off x="396656" y="1453034"/>
            <a:ext cx="3354070" cy="461665"/>
            <a:chOff x="979569" y="1371132"/>
            <a:chExt cx="3354070" cy="46166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C3C9BC9-2BEE-30BA-2A8A-206B80BB5D52}"/>
                </a:ext>
              </a:extLst>
            </p:cNvPr>
            <p:cNvSpPr/>
            <p:nvPr/>
          </p:nvSpPr>
          <p:spPr>
            <a:xfrm>
              <a:off x="979569" y="1371132"/>
              <a:ext cx="3354070" cy="461665"/>
            </a:xfrm>
            <a:prstGeom prst="roundRect">
              <a:avLst/>
            </a:prstGeom>
            <a:gradFill flip="none" rotWithShape="1">
              <a:gsLst>
                <a:gs pos="0">
                  <a:srgbClr val="3A7889"/>
                </a:gs>
                <a:gs pos="100000">
                  <a:srgbClr val="244063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56F2593-BBD1-7404-B0FE-E8CC28662C4B}"/>
                </a:ext>
              </a:extLst>
            </p:cNvPr>
            <p:cNvSpPr txBox="1"/>
            <p:nvPr/>
          </p:nvSpPr>
          <p:spPr>
            <a:xfrm>
              <a:off x="979569" y="1371132"/>
              <a:ext cx="329813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1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cs typeface="Segoe UI"/>
                </a:rPr>
                <a:t>Phase 1 – CSP Partner</a:t>
              </a:r>
              <a:endPara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"/>
                <a:cs typeface="Segoe UI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D6F663B-D251-727D-7CF7-9B64F7C15BEB}"/>
              </a:ext>
            </a:extLst>
          </p:cNvPr>
          <p:cNvSpPr/>
          <p:nvPr/>
        </p:nvSpPr>
        <p:spPr>
          <a:xfrm>
            <a:off x="5306548" y="2960331"/>
            <a:ext cx="2342248" cy="20117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b="1">
                <a:solidFill>
                  <a:srgbClr val="0A3C66"/>
                </a:solidFill>
                <a:latin typeface="Segoe UI"/>
                <a:cs typeface="Segoe UI"/>
              </a:rPr>
              <a:t>Over 130 onboarding </a:t>
            </a:r>
            <a:br>
              <a:rPr lang="en-US" b="1">
                <a:latin typeface="Segoe UI"/>
                <a:cs typeface="Segoe UI"/>
              </a:rPr>
            </a:br>
            <a:r>
              <a:rPr lang="en-US" b="1">
                <a:solidFill>
                  <a:srgbClr val="0A3C66"/>
                </a:solidFill>
                <a:latin typeface="Segoe UI"/>
                <a:cs typeface="Segoe UI"/>
              </a:rPr>
              <a:t>sessions with partners</a:t>
            </a:r>
            <a:endParaRPr lang="en-US">
              <a:solidFill>
                <a:srgbClr val="0A3C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83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A7FF49-61C1-1CD9-0693-C3919F83A5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69" b="28513"/>
          <a:stretch/>
        </p:blipFill>
        <p:spPr>
          <a:xfrm>
            <a:off x="-60158" y="-1"/>
            <a:ext cx="12252158" cy="6858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50F28A-B623-8708-6419-F0EA5D2A747E}"/>
              </a:ext>
            </a:extLst>
          </p:cNvPr>
          <p:cNvSpPr txBox="1"/>
          <p:nvPr/>
        </p:nvSpPr>
        <p:spPr>
          <a:xfrm>
            <a:off x="287079" y="-80420"/>
            <a:ext cx="43593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C23100-E63F-C471-607B-DC25215E6585}"/>
              </a:ext>
            </a:extLst>
          </p:cNvPr>
          <p:cNvSpPr txBox="1"/>
          <p:nvPr/>
        </p:nvSpPr>
        <p:spPr>
          <a:xfrm>
            <a:off x="382772" y="1701209"/>
            <a:ext cx="3072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Cloud Acceleration Program</a:t>
            </a:r>
          </a:p>
        </p:txBody>
      </p:sp>
    </p:spTree>
    <p:extLst>
      <p:ext uri="{BB962C8B-B14F-4D97-AF65-F5344CB8AC3E}">
        <p14:creationId xmlns:p14="http://schemas.microsoft.com/office/powerpoint/2010/main" val="183559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9E317FF8-41A3-AEDE-E0E1-FBD61AA6AC94}"/>
              </a:ext>
            </a:extLst>
          </p:cNvPr>
          <p:cNvGrpSpPr/>
          <p:nvPr/>
        </p:nvGrpSpPr>
        <p:grpSpPr>
          <a:xfrm>
            <a:off x="396656" y="1442239"/>
            <a:ext cx="6548283" cy="461665"/>
            <a:chOff x="979568" y="1371132"/>
            <a:chExt cx="6548283" cy="461665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E5A89640-0DB2-C798-7B94-7949DFB07056}"/>
                </a:ext>
              </a:extLst>
            </p:cNvPr>
            <p:cNvSpPr/>
            <p:nvPr/>
          </p:nvSpPr>
          <p:spPr>
            <a:xfrm>
              <a:off x="979568" y="1371132"/>
              <a:ext cx="6548283" cy="461665"/>
            </a:xfrm>
            <a:prstGeom prst="roundRect">
              <a:avLst/>
            </a:prstGeom>
            <a:gradFill flip="none" rotWithShape="1">
              <a:gsLst>
                <a:gs pos="0">
                  <a:srgbClr val="3A7889"/>
                </a:gs>
                <a:gs pos="100000">
                  <a:srgbClr val="244063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F73F890-ADD7-DBEB-DDCA-65B7D9834B9B}"/>
                </a:ext>
              </a:extLst>
            </p:cNvPr>
            <p:cNvSpPr txBox="1"/>
            <p:nvPr/>
          </p:nvSpPr>
          <p:spPr>
            <a:xfrm>
              <a:off x="979569" y="1371132"/>
              <a:ext cx="654828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4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Phase 2 – Cloud Acceleration Program 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6C36F"/>
                  </a:solidFill>
                  <a:effectLst/>
                  <a:uLnTx/>
                  <a:uFillTx/>
                  <a:latin typeface="Segoe UI"/>
                  <a:ea typeface="+mn-ea"/>
                  <a:cs typeface="Segoe UI"/>
                </a:rPr>
                <a:t>(CAP)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8A939A1-EDE7-4D56-952F-C273176D77C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Partners journey to SaaS</a:t>
            </a:r>
            <a:br>
              <a:rPr lang="en-US"/>
            </a:br>
            <a:endParaRPr lang="en-US"/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4322E068-AC0D-10DB-3409-6C76D70BD0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7026"/>
          <a:stretch/>
        </p:blipFill>
        <p:spPr>
          <a:xfrm>
            <a:off x="7367574" y="2679349"/>
            <a:ext cx="4383645" cy="1517082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13E740C9-B265-96AF-BCFA-B4B04E93F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581" b="30561"/>
          <a:stretch/>
        </p:blipFill>
        <p:spPr>
          <a:xfrm>
            <a:off x="7367574" y="4411594"/>
            <a:ext cx="4383645" cy="160385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9DCEB85-E106-1B4D-A1DF-EE47600E5346}"/>
              </a:ext>
            </a:extLst>
          </p:cNvPr>
          <p:cNvGrpSpPr/>
          <p:nvPr/>
        </p:nvGrpSpPr>
        <p:grpSpPr>
          <a:xfrm>
            <a:off x="167535" y="2795665"/>
            <a:ext cx="3075380" cy="3226877"/>
            <a:chOff x="452119" y="2029419"/>
            <a:chExt cx="3364571" cy="3530314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435024BB-3501-9445-1D23-9487B54B3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119" y="2029419"/>
              <a:ext cx="3364571" cy="353031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74B5DC-8319-1D93-6D0C-121D804F074B}"/>
                </a:ext>
              </a:extLst>
            </p:cNvPr>
            <p:cNvSpPr txBox="1"/>
            <p:nvPr/>
          </p:nvSpPr>
          <p:spPr>
            <a:xfrm>
              <a:off x="1516511" y="3332910"/>
              <a:ext cx="2067893" cy="437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SaaS License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7717034-FB17-EB75-B08F-408B5F48D6ED}"/>
              </a:ext>
            </a:extLst>
          </p:cNvPr>
          <p:cNvGrpSpPr/>
          <p:nvPr/>
        </p:nvGrpSpPr>
        <p:grpSpPr>
          <a:xfrm>
            <a:off x="3541593" y="2829569"/>
            <a:ext cx="3083365" cy="3226877"/>
            <a:chOff x="3825426" y="2063323"/>
            <a:chExt cx="3373307" cy="3530314"/>
          </a:xfrm>
        </p:grpSpPr>
        <p:pic>
          <p:nvPicPr>
            <p:cNvPr id="29" name="Picture 28" descr="Icon&#10;&#10;Description automatically generated">
              <a:extLst>
                <a:ext uri="{FF2B5EF4-FFF2-40B4-BE49-F238E27FC236}">
                  <a16:creationId xmlns:a16="http://schemas.microsoft.com/office/drawing/2014/main" id="{598D22CE-0F16-8D42-3B8E-9576A7866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25426" y="2063323"/>
              <a:ext cx="3364571" cy="353031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51AF10E-A466-2875-4FFE-F083FD48BA48}"/>
                </a:ext>
              </a:extLst>
            </p:cNvPr>
            <p:cNvSpPr txBox="1"/>
            <p:nvPr/>
          </p:nvSpPr>
          <p:spPr>
            <a:xfrm>
              <a:off x="4589289" y="3209800"/>
              <a:ext cx="26094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SaaS Project</a:t>
              </a:r>
              <a:b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</a:b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A3C66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Evaluation Meeting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2538B07-E0FE-1C91-414F-7D216A8938E2}"/>
              </a:ext>
            </a:extLst>
          </p:cNvPr>
          <p:cNvSpPr txBox="1"/>
          <p:nvPr/>
        </p:nvSpPr>
        <p:spPr>
          <a:xfrm>
            <a:off x="8080615" y="3184303"/>
            <a:ext cx="24797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889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Guided Onboarding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 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3C66"/>
              </a:solidFill>
              <a:effectLst/>
              <a:uLnTx/>
              <a:uFillTx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FF1ABC-D36B-5F8B-9037-2707125E29D6}"/>
              </a:ext>
            </a:extLst>
          </p:cNvPr>
          <p:cNvSpPr txBox="1"/>
          <p:nvPr/>
        </p:nvSpPr>
        <p:spPr>
          <a:xfrm>
            <a:off x="8176426" y="4665510"/>
            <a:ext cx="2107701" cy="8785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ctr" defTabSz="8890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Onboarding with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A3C66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Consulting Team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A3C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82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17D2C-F0A0-E8BB-D0F9-61676A018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lang="en-US"/>
              <a:t>CAP – Guided Onboarding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D294446-F0A9-F90C-FF93-BCC93F708BA2}"/>
              </a:ext>
            </a:extLst>
          </p:cNvPr>
          <p:cNvGrpSpPr/>
          <p:nvPr/>
        </p:nvGrpSpPr>
        <p:grpSpPr>
          <a:xfrm>
            <a:off x="660118" y="1372349"/>
            <a:ext cx="2419196" cy="2538368"/>
            <a:chOff x="497386" y="1103333"/>
            <a:chExt cx="2794086" cy="2931726"/>
          </a:xfrm>
        </p:grpSpPr>
        <p:pic>
          <p:nvPicPr>
            <p:cNvPr id="32" name="Picture 31" descr="Text, chat or text message, icon&#10;&#10;Description automatically generated">
              <a:extLst>
                <a:ext uri="{FF2B5EF4-FFF2-40B4-BE49-F238E27FC236}">
                  <a16:creationId xmlns:a16="http://schemas.microsoft.com/office/drawing/2014/main" id="{72937DDD-A389-19B5-313B-4A5702AD3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386" y="1103333"/>
              <a:ext cx="2794086" cy="293172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83B569F-FB9E-769C-E507-4C2EFEC4C7A4}"/>
                </a:ext>
              </a:extLst>
            </p:cNvPr>
            <p:cNvSpPr txBox="1"/>
            <p:nvPr/>
          </p:nvSpPr>
          <p:spPr>
            <a:xfrm>
              <a:off x="1202528" y="2186046"/>
              <a:ext cx="1865411" cy="533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Migration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62B0646-59F5-C44F-37C0-725D57B8B384}"/>
              </a:ext>
            </a:extLst>
          </p:cNvPr>
          <p:cNvGrpSpPr/>
          <p:nvPr/>
        </p:nvGrpSpPr>
        <p:grpSpPr>
          <a:xfrm>
            <a:off x="2476886" y="4179733"/>
            <a:ext cx="2603095" cy="2544327"/>
            <a:chOff x="2314154" y="3910717"/>
            <a:chExt cx="3006483" cy="2938608"/>
          </a:xfrm>
        </p:grpSpPr>
        <p:pic>
          <p:nvPicPr>
            <p:cNvPr id="35" name="Picture 34" descr="Text, application, chat or text message, icon&#10;&#10;Description automatically generated">
              <a:extLst>
                <a:ext uri="{FF2B5EF4-FFF2-40B4-BE49-F238E27FC236}">
                  <a16:creationId xmlns:a16="http://schemas.microsoft.com/office/drawing/2014/main" id="{5E16F2CE-40DD-BF26-608E-DE404BE55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4154" y="3910717"/>
              <a:ext cx="2794086" cy="293860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53CFAD1-857A-0D87-5C68-4344A3CE2292}"/>
                </a:ext>
              </a:extLst>
            </p:cNvPr>
            <p:cNvSpPr txBox="1"/>
            <p:nvPr/>
          </p:nvSpPr>
          <p:spPr>
            <a:xfrm>
              <a:off x="2941237" y="4803240"/>
              <a:ext cx="2379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Test environment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460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17D2C-F0A0-E8BB-D0F9-61676A018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lang="en-US"/>
              <a:t>CAP – Guided Onboarding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D294446-F0A9-F90C-FF93-BCC93F708BA2}"/>
              </a:ext>
            </a:extLst>
          </p:cNvPr>
          <p:cNvGrpSpPr/>
          <p:nvPr/>
        </p:nvGrpSpPr>
        <p:grpSpPr>
          <a:xfrm>
            <a:off x="660118" y="1372349"/>
            <a:ext cx="2419196" cy="2538368"/>
            <a:chOff x="497386" y="1103333"/>
            <a:chExt cx="2794086" cy="2931726"/>
          </a:xfrm>
        </p:grpSpPr>
        <p:pic>
          <p:nvPicPr>
            <p:cNvPr id="32" name="Picture 31" descr="Text, chat or text message, icon&#10;&#10;Description automatically generated">
              <a:extLst>
                <a:ext uri="{FF2B5EF4-FFF2-40B4-BE49-F238E27FC236}">
                  <a16:creationId xmlns:a16="http://schemas.microsoft.com/office/drawing/2014/main" id="{72937DDD-A389-19B5-313B-4A5702AD3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386" y="1103333"/>
              <a:ext cx="2794086" cy="293172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83B569F-FB9E-769C-E507-4C2EFEC4C7A4}"/>
                </a:ext>
              </a:extLst>
            </p:cNvPr>
            <p:cNvSpPr txBox="1"/>
            <p:nvPr/>
          </p:nvSpPr>
          <p:spPr>
            <a:xfrm>
              <a:off x="1202528" y="2186046"/>
              <a:ext cx="1865411" cy="533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Migration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62B0646-59F5-C44F-37C0-725D57B8B384}"/>
              </a:ext>
            </a:extLst>
          </p:cNvPr>
          <p:cNvGrpSpPr/>
          <p:nvPr/>
        </p:nvGrpSpPr>
        <p:grpSpPr>
          <a:xfrm>
            <a:off x="2476886" y="4179733"/>
            <a:ext cx="2603095" cy="2544327"/>
            <a:chOff x="2314154" y="3910717"/>
            <a:chExt cx="3006483" cy="2938608"/>
          </a:xfrm>
        </p:grpSpPr>
        <p:pic>
          <p:nvPicPr>
            <p:cNvPr id="35" name="Picture 34" descr="Text, application, chat or text message, icon&#10;&#10;Description automatically generated">
              <a:extLst>
                <a:ext uri="{FF2B5EF4-FFF2-40B4-BE49-F238E27FC236}">
                  <a16:creationId xmlns:a16="http://schemas.microsoft.com/office/drawing/2014/main" id="{5E16F2CE-40DD-BF26-608E-DE404BE55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4154" y="3910717"/>
              <a:ext cx="2794086" cy="293860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53CFAD1-857A-0D87-5C68-4344A3CE2292}"/>
                </a:ext>
              </a:extLst>
            </p:cNvPr>
            <p:cNvSpPr txBox="1"/>
            <p:nvPr/>
          </p:nvSpPr>
          <p:spPr>
            <a:xfrm>
              <a:off x="2941237" y="4803240"/>
              <a:ext cx="2379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Test environment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AB102C1-24CF-ADBF-D5D6-9B27BA837FD4}"/>
              </a:ext>
            </a:extLst>
          </p:cNvPr>
          <p:cNvGrpSpPr/>
          <p:nvPr/>
        </p:nvGrpSpPr>
        <p:grpSpPr>
          <a:xfrm>
            <a:off x="4654602" y="1378700"/>
            <a:ext cx="2419196" cy="2538368"/>
            <a:chOff x="4491870" y="1109684"/>
            <a:chExt cx="2794086" cy="2931726"/>
          </a:xfrm>
        </p:grpSpPr>
        <p:pic>
          <p:nvPicPr>
            <p:cNvPr id="38" name="Picture 37" descr="Text, chat or text message, icon&#10;&#10;Description automatically generated">
              <a:extLst>
                <a:ext uri="{FF2B5EF4-FFF2-40B4-BE49-F238E27FC236}">
                  <a16:creationId xmlns:a16="http://schemas.microsoft.com/office/drawing/2014/main" id="{4BC7C4A8-C862-A3D8-B073-2ED73EFA9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1870" y="1109684"/>
              <a:ext cx="2794086" cy="293172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5334CE5-5702-E6CE-3161-BED5F427892A}"/>
                </a:ext>
              </a:extLst>
            </p:cNvPr>
            <p:cNvSpPr txBox="1"/>
            <p:nvPr/>
          </p:nvSpPr>
          <p:spPr>
            <a:xfrm>
              <a:off x="5108240" y="1993176"/>
              <a:ext cx="2167003" cy="959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First Store/</a:t>
              </a:r>
              <a:b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POS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7C45674-AA22-06F1-F90C-42B9856612B0}"/>
              </a:ext>
            </a:extLst>
          </p:cNvPr>
          <p:cNvGrpSpPr/>
          <p:nvPr/>
        </p:nvGrpSpPr>
        <p:grpSpPr>
          <a:xfrm>
            <a:off x="7034096" y="4179733"/>
            <a:ext cx="2419196" cy="2544327"/>
            <a:chOff x="6871364" y="3910717"/>
            <a:chExt cx="2794086" cy="2938608"/>
          </a:xfrm>
        </p:grpSpPr>
        <p:pic>
          <p:nvPicPr>
            <p:cNvPr id="41" name="Picture 40" descr="Text, chat or text message, icon&#10;&#10;Description automatically generated">
              <a:extLst>
                <a:ext uri="{FF2B5EF4-FFF2-40B4-BE49-F238E27FC236}">
                  <a16:creationId xmlns:a16="http://schemas.microsoft.com/office/drawing/2014/main" id="{427B4B42-EFA2-9FBB-3125-6323735DE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71364" y="3910717"/>
              <a:ext cx="2794086" cy="293860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D4134C3-08AB-01B8-8F6C-1A928112DD9B}"/>
                </a:ext>
              </a:extLst>
            </p:cNvPr>
            <p:cNvSpPr txBox="1"/>
            <p:nvPr/>
          </p:nvSpPr>
          <p:spPr>
            <a:xfrm>
              <a:off x="7477021" y="4728882"/>
              <a:ext cx="2167003" cy="1279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First HO/POS</a:t>
              </a:r>
              <a:br>
                <a:rPr lang="en-US" sz="22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22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Update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B83BCC5-3F49-B172-10FC-4025BE322C4C}"/>
              </a:ext>
            </a:extLst>
          </p:cNvPr>
          <p:cNvGrpSpPr/>
          <p:nvPr/>
        </p:nvGrpSpPr>
        <p:grpSpPr>
          <a:xfrm>
            <a:off x="8431139" y="1378700"/>
            <a:ext cx="2419196" cy="2544327"/>
            <a:chOff x="8268407" y="1109684"/>
            <a:chExt cx="2794086" cy="2938608"/>
          </a:xfrm>
        </p:grpSpPr>
        <p:pic>
          <p:nvPicPr>
            <p:cNvPr id="44" name="Picture 43" descr="Text, application, chat or text message, icon&#10;&#10;Description automatically generated">
              <a:extLst>
                <a:ext uri="{FF2B5EF4-FFF2-40B4-BE49-F238E27FC236}">
                  <a16:creationId xmlns:a16="http://schemas.microsoft.com/office/drawing/2014/main" id="{347ACA4C-15C7-54A5-FEE5-BB4824596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68407" y="1109684"/>
              <a:ext cx="2794086" cy="2938608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9A35972-4355-0326-6D61-B609CD47F1E1}"/>
                </a:ext>
              </a:extLst>
            </p:cNvPr>
            <p:cNvSpPr txBox="1"/>
            <p:nvPr/>
          </p:nvSpPr>
          <p:spPr>
            <a:xfrm>
              <a:off x="8895490" y="2033147"/>
              <a:ext cx="216700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Q&amp;A Session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879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17D2C-F0A0-E8BB-D0F9-61676A018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lang="en-US"/>
              <a:t>CAP – Guided Onboarding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D294446-F0A9-F90C-FF93-BCC93F708BA2}"/>
              </a:ext>
            </a:extLst>
          </p:cNvPr>
          <p:cNvGrpSpPr/>
          <p:nvPr/>
        </p:nvGrpSpPr>
        <p:grpSpPr>
          <a:xfrm>
            <a:off x="660118" y="1372349"/>
            <a:ext cx="2419196" cy="2538368"/>
            <a:chOff x="497386" y="1103333"/>
            <a:chExt cx="2794086" cy="2931726"/>
          </a:xfrm>
        </p:grpSpPr>
        <p:pic>
          <p:nvPicPr>
            <p:cNvPr id="32" name="Picture 31" descr="Text, chat or text message, icon&#10;&#10;Description automatically generated">
              <a:extLst>
                <a:ext uri="{FF2B5EF4-FFF2-40B4-BE49-F238E27FC236}">
                  <a16:creationId xmlns:a16="http://schemas.microsoft.com/office/drawing/2014/main" id="{72937DDD-A389-19B5-313B-4A5702AD3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386" y="1103333"/>
              <a:ext cx="2794086" cy="293172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83B569F-FB9E-769C-E507-4C2EFEC4C7A4}"/>
                </a:ext>
              </a:extLst>
            </p:cNvPr>
            <p:cNvSpPr txBox="1"/>
            <p:nvPr/>
          </p:nvSpPr>
          <p:spPr>
            <a:xfrm>
              <a:off x="1202528" y="2186046"/>
              <a:ext cx="1865411" cy="533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Migration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62B0646-59F5-C44F-37C0-725D57B8B384}"/>
              </a:ext>
            </a:extLst>
          </p:cNvPr>
          <p:cNvGrpSpPr/>
          <p:nvPr/>
        </p:nvGrpSpPr>
        <p:grpSpPr>
          <a:xfrm>
            <a:off x="2476886" y="4179733"/>
            <a:ext cx="2603095" cy="2544327"/>
            <a:chOff x="2314154" y="3910717"/>
            <a:chExt cx="3006483" cy="2938608"/>
          </a:xfrm>
        </p:grpSpPr>
        <p:pic>
          <p:nvPicPr>
            <p:cNvPr id="35" name="Picture 34" descr="Text, application, chat or text message, icon&#10;&#10;Description automatically generated">
              <a:extLst>
                <a:ext uri="{FF2B5EF4-FFF2-40B4-BE49-F238E27FC236}">
                  <a16:creationId xmlns:a16="http://schemas.microsoft.com/office/drawing/2014/main" id="{5E16F2CE-40DD-BF26-608E-DE404BE55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14154" y="3910717"/>
              <a:ext cx="2794086" cy="293860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53CFAD1-857A-0D87-5C68-4344A3CE2292}"/>
                </a:ext>
              </a:extLst>
            </p:cNvPr>
            <p:cNvSpPr txBox="1"/>
            <p:nvPr/>
          </p:nvSpPr>
          <p:spPr>
            <a:xfrm>
              <a:off x="2941237" y="4803240"/>
              <a:ext cx="2379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Test environment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AB102C1-24CF-ADBF-D5D6-9B27BA837FD4}"/>
              </a:ext>
            </a:extLst>
          </p:cNvPr>
          <p:cNvGrpSpPr/>
          <p:nvPr/>
        </p:nvGrpSpPr>
        <p:grpSpPr>
          <a:xfrm>
            <a:off x="4654602" y="1378700"/>
            <a:ext cx="2419196" cy="2538368"/>
            <a:chOff x="4491870" y="1109684"/>
            <a:chExt cx="2794086" cy="2931726"/>
          </a:xfrm>
        </p:grpSpPr>
        <p:pic>
          <p:nvPicPr>
            <p:cNvPr id="38" name="Picture 37" descr="Text, chat or text message, icon&#10;&#10;Description automatically generated">
              <a:extLst>
                <a:ext uri="{FF2B5EF4-FFF2-40B4-BE49-F238E27FC236}">
                  <a16:creationId xmlns:a16="http://schemas.microsoft.com/office/drawing/2014/main" id="{4BC7C4A8-C862-A3D8-B073-2ED73EFA9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1870" y="1109684"/>
              <a:ext cx="2794086" cy="2931726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5334CE5-5702-E6CE-3161-BED5F427892A}"/>
                </a:ext>
              </a:extLst>
            </p:cNvPr>
            <p:cNvSpPr txBox="1"/>
            <p:nvPr/>
          </p:nvSpPr>
          <p:spPr>
            <a:xfrm>
              <a:off x="5108240" y="1993176"/>
              <a:ext cx="2167003" cy="959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First Store/</a:t>
              </a:r>
              <a:b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POS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7C45674-AA22-06F1-F90C-42B9856612B0}"/>
              </a:ext>
            </a:extLst>
          </p:cNvPr>
          <p:cNvGrpSpPr/>
          <p:nvPr/>
        </p:nvGrpSpPr>
        <p:grpSpPr>
          <a:xfrm>
            <a:off x="7034096" y="4179733"/>
            <a:ext cx="2419196" cy="2544327"/>
            <a:chOff x="6871364" y="3910717"/>
            <a:chExt cx="2794086" cy="2938608"/>
          </a:xfrm>
        </p:grpSpPr>
        <p:pic>
          <p:nvPicPr>
            <p:cNvPr id="41" name="Picture 40" descr="Text, chat or text message, icon&#10;&#10;Description automatically generated">
              <a:extLst>
                <a:ext uri="{FF2B5EF4-FFF2-40B4-BE49-F238E27FC236}">
                  <a16:creationId xmlns:a16="http://schemas.microsoft.com/office/drawing/2014/main" id="{427B4B42-EFA2-9FBB-3125-6323735DE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71364" y="3910717"/>
              <a:ext cx="2794086" cy="2938608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D4134C3-08AB-01B8-8F6C-1A928112DD9B}"/>
                </a:ext>
              </a:extLst>
            </p:cNvPr>
            <p:cNvSpPr txBox="1"/>
            <p:nvPr/>
          </p:nvSpPr>
          <p:spPr>
            <a:xfrm>
              <a:off x="7477021" y="4728882"/>
              <a:ext cx="2167003" cy="1279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First HO/POS</a:t>
              </a:r>
              <a:br>
                <a:rPr lang="en-US" sz="22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</a:br>
              <a:r>
                <a:rPr lang="en-US" sz="22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Update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B83BCC5-3F49-B172-10FC-4025BE322C4C}"/>
              </a:ext>
            </a:extLst>
          </p:cNvPr>
          <p:cNvGrpSpPr/>
          <p:nvPr/>
        </p:nvGrpSpPr>
        <p:grpSpPr>
          <a:xfrm>
            <a:off x="8431139" y="1378700"/>
            <a:ext cx="2419196" cy="2544327"/>
            <a:chOff x="8268407" y="1109684"/>
            <a:chExt cx="2794086" cy="2938608"/>
          </a:xfrm>
        </p:grpSpPr>
        <p:pic>
          <p:nvPicPr>
            <p:cNvPr id="44" name="Picture 43" descr="Text, application, chat or text message, icon&#10;&#10;Description automatically generated">
              <a:extLst>
                <a:ext uri="{FF2B5EF4-FFF2-40B4-BE49-F238E27FC236}">
                  <a16:creationId xmlns:a16="http://schemas.microsoft.com/office/drawing/2014/main" id="{347ACA4C-15C7-54A5-FEE5-BB4824596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68407" y="1109684"/>
              <a:ext cx="2794086" cy="2938608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9A35972-4355-0326-6D61-B609CD47F1E1}"/>
                </a:ext>
              </a:extLst>
            </p:cNvPr>
            <p:cNvSpPr txBox="1"/>
            <p:nvPr/>
          </p:nvSpPr>
          <p:spPr>
            <a:xfrm>
              <a:off x="8895490" y="2033147"/>
              <a:ext cx="216700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A3C66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Q&amp;A Session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5682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EAD69A-8A5B-B058-D480-0358CB1751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6224" y="488950"/>
            <a:ext cx="11591926" cy="5889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US">
                <a:solidFill>
                  <a:srgbClr val="361D5C"/>
                </a:solidFill>
              </a:rPr>
              <a:t>Onboarding with consulting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84B53275-98E8-ADAC-DC84-74741009FD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631" y="1743075"/>
            <a:ext cx="4135968" cy="405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62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3AE627-5A8B-20C2-770F-692950D584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>
                <a:solidFill>
                  <a:srgbClr val="F6C36F"/>
                </a:solidFill>
                <a:latin typeface="Segoe UI"/>
                <a:cs typeface="Segoe UI"/>
              </a:rPr>
              <a:t>How much does it cost?</a:t>
            </a:r>
            <a:endParaRPr lang="en-US">
              <a:solidFill>
                <a:srgbClr val="F6C3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69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dark&#10;&#10;Description automatically generated">
            <a:extLst>
              <a:ext uri="{FF2B5EF4-FFF2-40B4-BE49-F238E27FC236}">
                <a16:creationId xmlns:a16="http://schemas.microsoft.com/office/drawing/2014/main" id="{0641F9C6-25D6-63F3-5195-027C312190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6312" r="26312"/>
          <a:stretch>
            <a:fillRect/>
          </a:stretch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A450369-D0F0-5B72-B846-6008B8D93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Your Journey to LS Central </a:t>
            </a:r>
            <a:r>
              <a:rPr lang="en-US" err="1"/>
              <a:t>Saas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D80A30-3A36-66D3-B504-C60A2EFF2E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indent="-548640">
              <a:lnSpc>
                <a:spcPct val="150000"/>
              </a:lnSpc>
            </a:pPr>
            <a:r>
              <a:rPr lang="en-US" sz="2400" dirty="0">
                <a:latin typeface="Segoe UI"/>
                <a:cs typeface="Segoe UI"/>
              </a:rPr>
              <a:t>Overview Session </a:t>
            </a:r>
          </a:p>
          <a:p>
            <a:pPr indent="-548640">
              <a:lnSpc>
                <a:spcPct val="150000"/>
              </a:lnSpc>
            </a:pPr>
            <a:r>
              <a:rPr lang="en-US" sz="2400" dirty="0">
                <a:latin typeface="Segoe UI"/>
                <a:cs typeface="Segoe UI"/>
              </a:rPr>
              <a:t>SaaS Training</a:t>
            </a:r>
            <a:endParaRPr lang="en-US" sz="2400" dirty="0"/>
          </a:p>
          <a:p>
            <a:pPr indent="-548640">
              <a:lnSpc>
                <a:spcPct val="150000"/>
              </a:lnSpc>
            </a:pPr>
            <a:r>
              <a:rPr lang="en-US" sz="2400" dirty="0">
                <a:latin typeface="Segoe UI"/>
                <a:cs typeface="Segoe UI"/>
              </a:rPr>
              <a:t>Onboarding Guide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-548640">
              <a:lnSpc>
                <a:spcPct val="150000"/>
              </a:lnSpc>
            </a:pPr>
            <a:r>
              <a:rPr lang="en-US" sz="2400" dirty="0">
                <a:latin typeface="Segoe UI"/>
                <a:cs typeface="Segoe UI"/>
              </a:rPr>
              <a:t>Implementation Guide</a:t>
            </a:r>
            <a:endParaRPr lang="en-US" sz="2400" dirty="0"/>
          </a:p>
          <a:p>
            <a:pPr indent="-548640">
              <a:lnSpc>
                <a:spcPct val="150000"/>
              </a:lnSpc>
            </a:pPr>
            <a:r>
              <a:rPr lang="en-US" sz="2400" dirty="0">
                <a:latin typeface="Segoe UI"/>
                <a:cs typeface="Segoe UI"/>
              </a:rPr>
              <a:t>CAP</a:t>
            </a:r>
            <a:endParaRPr lang="en-US" sz="2400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256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E77F9-DD64-7562-4F10-76BC852D0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Book a session with the Onboarding team</a:t>
            </a:r>
            <a:br>
              <a:rPr lang="en-US"/>
            </a:b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3785B1-1E30-4766-ABC9-41F05F5CEA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451" y="3100843"/>
            <a:ext cx="6791326" cy="1400175"/>
          </a:xfrm>
          <a:prstGeom prst="rect">
            <a:avLst/>
          </a:prstGeom>
        </p:spPr>
        <p:txBody>
          <a:bodyPr/>
          <a:lstStyle/>
          <a:p>
            <a:pPr marL="457200" lvl="1" indent="0">
              <a:buNone/>
            </a:pPr>
            <a:r>
              <a:rPr lang="en-US" b="0" i="0">
                <a:effectLst/>
                <a:latin typeface="+mj-lt"/>
                <a:hlinkClick r:id="rId3"/>
              </a:rPr>
              <a:t>https://calendly.com/lsconboarding/onboarding</a:t>
            </a:r>
            <a:r>
              <a:rPr lang="en-US" b="0" i="0">
                <a:effectLst/>
                <a:latin typeface="+mj-lt"/>
              </a:rPr>
              <a:t> </a:t>
            </a:r>
          </a:p>
          <a:p>
            <a:pPr marL="457200" lvl="1" indent="0">
              <a:buNone/>
            </a:pPr>
            <a:endParaRPr lang="en-US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  <a:p>
            <a:pPr marL="457200" lvl="1" indent="0">
              <a:buNone/>
            </a:pPr>
            <a:r>
              <a:rPr lang="en-US" b="0" i="0">
                <a:effectLst/>
                <a:latin typeface="+mj-lt"/>
                <a:hlinkClick r:id="rId4"/>
              </a:rPr>
              <a:t>https://calendly.com/lsconboarding/30minsession</a:t>
            </a:r>
            <a:endParaRPr lang="en-US">
              <a:solidFill>
                <a:schemeClr val="bg1"/>
              </a:solidFill>
              <a:latin typeface="+mj-lt"/>
              <a:cs typeface="Segoe UI" panose="020B0502040204020203" pitchFamily="34" charset="0"/>
            </a:endParaRP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6D6B6D1-84AC-C8D1-E577-A4997901C8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2241" y="1914525"/>
            <a:ext cx="3785110" cy="377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39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E77F9-DD64-7562-4F10-76BC852D0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Segoe UI"/>
                <a:cs typeface="Segoe UI"/>
              </a:rPr>
              <a:t>Recap</a:t>
            </a:r>
            <a:br>
              <a:rPr lang="en-US"/>
            </a:br>
            <a:endParaRPr lang="en-US"/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F6B60AA-A590-28D5-19F1-22121DB58E70}"/>
              </a:ext>
            </a:extLst>
          </p:cNvPr>
          <p:cNvSpPr/>
          <p:nvPr/>
        </p:nvSpPr>
        <p:spPr>
          <a:xfrm>
            <a:off x="591862" y="1545211"/>
            <a:ext cx="3634757" cy="848893"/>
          </a:xfrm>
          <a:prstGeom prst="round2Diag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latin typeface="Segoe UI"/>
                <a:cs typeface="Segoe UI"/>
              </a:rPr>
              <a:t>Overview Session 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00E61E-AA9A-B559-F4F6-238F81EA6542}"/>
              </a:ext>
            </a:extLst>
          </p:cNvPr>
          <p:cNvSpPr txBox="1"/>
          <p:nvPr/>
        </p:nvSpPr>
        <p:spPr>
          <a:xfrm>
            <a:off x="1746225" y="1783864"/>
            <a:ext cx="131202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E3DAC6-E1DF-0FE9-464C-441932D87713}"/>
              </a:ext>
            </a:extLst>
          </p:cNvPr>
          <p:cNvSpPr txBox="1"/>
          <p:nvPr/>
        </p:nvSpPr>
        <p:spPr>
          <a:xfrm>
            <a:off x="1746225" y="2754032"/>
            <a:ext cx="131202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5FF423-4342-158C-716A-593FE9961954}"/>
              </a:ext>
            </a:extLst>
          </p:cNvPr>
          <p:cNvSpPr txBox="1"/>
          <p:nvPr/>
        </p:nvSpPr>
        <p:spPr>
          <a:xfrm>
            <a:off x="1746225" y="3699855"/>
            <a:ext cx="131202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F91D5A-F0A9-90E9-A52C-5E95C6CFBE94}"/>
              </a:ext>
            </a:extLst>
          </p:cNvPr>
          <p:cNvSpPr txBox="1"/>
          <p:nvPr/>
        </p:nvSpPr>
        <p:spPr>
          <a:xfrm>
            <a:off x="1746225" y="4730183"/>
            <a:ext cx="131202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E37D6146-E6C7-BA36-3993-69F103FCC090}"/>
              </a:ext>
            </a:extLst>
          </p:cNvPr>
          <p:cNvSpPr/>
          <p:nvPr/>
        </p:nvSpPr>
        <p:spPr>
          <a:xfrm>
            <a:off x="588692" y="3670767"/>
            <a:ext cx="3673340" cy="848893"/>
          </a:xfrm>
          <a:prstGeom prst="round2Diag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dirty="0">
                <a:latin typeface="Segoe UI"/>
                <a:cs typeface="Segoe UI"/>
              </a:rPr>
              <a:t>Onboarding Guide</a:t>
            </a:r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87EB9EB6-2F9B-B88F-51B2-7D9447A5356C}"/>
              </a:ext>
            </a:extLst>
          </p:cNvPr>
          <p:cNvSpPr/>
          <p:nvPr/>
        </p:nvSpPr>
        <p:spPr>
          <a:xfrm>
            <a:off x="588692" y="2598343"/>
            <a:ext cx="2959567" cy="868184"/>
          </a:xfrm>
          <a:prstGeom prst="round2Diag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dirty="0">
                <a:latin typeface="Segoe UI"/>
                <a:cs typeface="Segoe UI"/>
              </a:rPr>
              <a:t>SaaS Training</a:t>
            </a:r>
            <a:endParaRPr lang="en-US" dirty="0"/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538A0182-C706-C02C-3830-F9ECC11007CF}"/>
              </a:ext>
            </a:extLst>
          </p:cNvPr>
          <p:cNvSpPr/>
          <p:nvPr/>
        </p:nvSpPr>
        <p:spPr>
          <a:xfrm>
            <a:off x="588692" y="4616590"/>
            <a:ext cx="4473922" cy="848893"/>
          </a:xfrm>
          <a:prstGeom prst="round2Diag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dirty="0">
                <a:latin typeface="Segoe UI"/>
                <a:cs typeface="Segoe UI"/>
              </a:rPr>
              <a:t>Implementation Guide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A4DC1F-5FC8-5DCB-FC38-56EB5AAFE5E8}"/>
              </a:ext>
            </a:extLst>
          </p:cNvPr>
          <p:cNvSpPr txBox="1"/>
          <p:nvPr/>
        </p:nvSpPr>
        <p:spPr>
          <a:xfrm>
            <a:off x="4644196" y="4856371"/>
            <a:ext cx="1312024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: Diagonal Corners Rounded 15">
            <a:extLst>
              <a:ext uri="{FF2B5EF4-FFF2-40B4-BE49-F238E27FC236}">
                <a16:creationId xmlns:a16="http://schemas.microsoft.com/office/drawing/2014/main" id="{A0215567-3608-FFEE-C811-11D430C95BD4}"/>
              </a:ext>
            </a:extLst>
          </p:cNvPr>
          <p:cNvSpPr/>
          <p:nvPr/>
        </p:nvSpPr>
        <p:spPr>
          <a:xfrm>
            <a:off x="588692" y="5534113"/>
            <a:ext cx="1230778" cy="848893"/>
          </a:xfrm>
          <a:prstGeom prst="round2Diag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latin typeface="Segoe UI"/>
                <a:cs typeface="Segoe UI"/>
              </a:rPr>
              <a:t>CAP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7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icture containing dark&#10;&#10;Description automatically generated">
            <a:extLst>
              <a:ext uri="{FF2B5EF4-FFF2-40B4-BE49-F238E27FC236}">
                <a16:creationId xmlns:a16="http://schemas.microsoft.com/office/drawing/2014/main" id="{0641F9C6-25D6-63F3-5195-027C312190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6312" r="26312"/>
          <a:stretch>
            <a:fillRect/>
          </a:stretch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A450369-D0F0-5B72-B846-6008B8D93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Your Journey to LS Central </a:t>
            </a:r>
            <a:r>
              <a:rPr lang="en-US" err="1"/>
              <a:t>Saas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D80A30-3A36-66D3-B504-C60A2EFF2E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indent="-548640">
              <a:lnSpc>
                <a:spcPct val="150000"/>
              </a:lnSpc>
            </a:pPr>
            <a:r>
              <a:rPr lang="en-US" sz="2400" dirty="0">
                <a:latin typeface="Segoe UI"/>
                <a:cs typeface="Segoe UI"/>
              </a:rPr>
              <a:t>Overview Session </a:t>
            </a:r>
            <a:endParaRPr lang="en-US" sz="2400" dirty="0"/>
          </a:p>
          <a:p>
            <a:pPr indent="-548640">
              <a:lnSpc>
                <a:spcPct val="150000"/>
              </a:lnSpc>
            </a:pPr>
            <a:r>
              <a:rPr lang="en-US" sz="2400" dirty="0">
                <a:latin typeface="Segoe UI"/>
                <a:cs typeface="Segoe UI"/>
              </a:rPr>
              <a:t>SaaS Training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-548640">
              <a:lnSpc>
                <a:spcPct val="150000"/>
              </a:lnSpc>
            </a:pPr>
            <a:r>
              <a:rPr lang="en-US" sz="2400" dirty="0">
                <a:latin typeface="Segoe UI"/>
                <a:cs typeface="Segoe UI"/>
              </a:rPr>
              <a:t>Onboarding Guide</a:t>
            </a:r>
            <a:endParaRPr lang="en-US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indent="-548640">
              <a:lnSpc>
                <a:spcPct val="150000"/>
              </a:lnSpc>
            </a:pPr>
            <a:r>
              <a:rPr lang="en-US" sz="2400" dirty="0">
                <a:latin typeface="Segoe UI"/>
                <a:cs typeface="Segoe UI"/>
              </a:rPr>
              <a:t>Implementation Guide</a:t>
            </a:r>
            <a:endParaRPr lang="en-US" sz="2400" dirty="0"/>
          </a:p>
          <a:p>
            <a:pPr indent="-548640">
              <a:lnSpc>
                <a:spcPct val="150000"/>
              </a:lnSpc>
            </a:pPr>
            <a:r>
              <a:rPr lang="en-US" sz="2400" dirty="0">
                <a:latin typeface="Segoe UI"/>
                <a:cs typeface="Segoe UI"/>
              </a:rPr>
              <a:t>CAP</a:t>
            </a:r>
            <a:endParaRPr lang="en-US" sz="2400" dirty="0"/>
          </a:p>
          <a:p>
            <a:pPr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564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BFFFC-C0C9-2794-089A-C827A8BB0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18335"/>
            <a:ext cx="9444644" cy="588637"/>
          </a:xfrm>
        </p:spPr>
        <p:txBody>
          <a:bodyPr>
            <a:noAutofit/>
          </a:bodyPr>
          <a:lstStyle/>
          <a:p>
            <a:r>
              <a:rPr lang="en-GB" sz="3600">
                <a:solidFill>
                  <a:srgbClr val="F6C36F"/>
                </a:solidFill>
                <a:latin typeface="Segoe UI"/>
                <a:cs typeface="Segoe UI"/>
              </a:rPr>
              <a:t>SaaS Overview session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BC6D88-2CC9-897D-67F3-00E20EF94F4C}"/>
              </a:ext>
            </a:extLst>
          </p:cNvPr>
          <p:cNvSpPr txBox="1"/>
          <p:nvPr/>
        </p:nvSpPr>
        <p:spPr>
          <a:xfrm>
            <a:off x="498375" y="5857276"/>
            <a:ext cx="7922443" cy="4924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600">
                <a:solidFill>
                  <a:srgbClr val="006FFF"/>
                </a:solidFill>
                <a:latin typeface="Calibri Light"/>
                <a:cs typeface="Segoe UI"/>
                <a:hlinkClick r:id="rId4"/>
              </a:rPr>
              <a:t>https://calendly.com/lsconboarding/onboarding</a:t>
            </a:r>
            <a:r>
              <a:rPr lang="en-US" sz="2600">
                <a:latin typeface="Calibri Light"/>
              </a:rPr>
              <a:t> </a:t>
            </a:r>
            <a:endParaRPr lang="en-US" sz="2600"/>
          </a:p>
        </p:txBody>
      </p:sp>
      <p:pic>
        <p:nvPicPr>
          <p:cNvPr id="6" name="Picture 5" descr="A collage of people&#10;&#10;Description automatically generated with medium confidence">
            <a:extLst>
              <a:ext uri="{FF2B5EF4-FFF2-40B4-BE49-F238E27FC236}">
                <a16:creationId xmlns:a16="http://schemas.microsoft.com/office/drawing/2014/main" id="{196D37F0-B5D5-6ECD-793E-E5EE9EA134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865" y="1225731"/>
            <a:ext cx="6609806" cy="440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4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BFFFC-C0C9-2794-089A-C827A8BB0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18335"/>
            <a:ext cx="9444644" cy="588637"/>
          </a:xfrm>
        </p:spPr>
        <p:txBody>
          <a:bodyPr>
            <a:noAutofit/>
          </a:bodyPr>
          <a:lstStyle/>
          <a:p>
            <a:r>
              <a:rPr lang="en-GB" sz="3600">
                <a:solidFill>
                  <a:srgbClr val="F6C36F"/>
                </a:solidFill>
                <a:latin typeface="Segoe UI"/>
                <a:cs typeface="Segoe UI"/>
              </a:rPr>
              <a:t>LS Retail Academy – SaaS Training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5931032E-4376-0CE1-7484-1B1F3F3AF88D}"/>
              </a:ext>
            </a:extLst>
          </p:cNvPr>
          <p:cNvSpPr txBox="1">
            <a:spLocks/>
          </p:cNvSpPr>
          <p:nvPr/>
        </p:nvSpPr>
        <p:spPr>
          <a:xfrm>
            <a:off x="308340" y="1377515"/>
            <a:ext cx="5610877" cy="499028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-285750"/>
            <a:r>
              <a:rPr lang="en-GB">
                <a:solidFill>
                  <a:schemeClr val="bg1"/>
                </a:solidFill>
                <a:latin typeface="Segoe UI"/>
                <a:cs typeface="Segoe UI"/>
              </a:rPr>
              <a:t>Partner Center</a:t>
            </a:r>
          </a:p>
          <a:p>
            <a:pPr marL="57150" indent="-285750"/>
            <a:r>
              <a:rPr lang="en-GB">
                <a:solidFill>
                  <a:schemeClr val="bg1"/>
                </a:solidFill>
                <a:ea typeface="+mn-lt"/>
                <a:cs typeface="+mn-lt"/>
              </a:rPr>
              <a:t>Delegate Admin role</a:t>
            </a:r>
            <a:endParaRPr lang="en-GB">
              <a:solidFill>
                <a:schemeClr val="bg1"/>
              </a:solidFill>
              <a:latin typeface="Segoe UI"/>
              <a:cs typeface="Segoe UI"/>
            </a:endParaRPr>
          </a:p>
          <a:p>
            <a:pPr marL="57150" indent="-285750"/>
            <a:r>
              <a:rPr lang="en-GB">
                <a:solidFill>
                  <a:schemeClr val="bg1"/>
                </a:solidFill>
                <a:latin typeface="Segoe UI"/>
                <a:cs typeface="Segoe UI"/>
              </a:rPr>
              <a:t>Admin Center</a:t>
            </a:r>
          </a:p>
          <a:p>
            <a:pPr marL="57150" indent="-285750"/>
            <a:r>
              <a:rPr lang="en-GB">
                <a:solidFill>
                  <a:schemeClr val="bg1"/>
                </a:solidFill>
                <a:latin typeface="Segoe UI"/>
                <a:cs typeface="Segoe UI"/>
              </a:rPr>
              <a:t>Administrative tasks for tenants</a:t>
            </a:r>
          </a:p>
          <a:p>
            <a:pPr marL="57150" indent="-285750"/>
            <a:r>
              <a:rPr lang="en-GB">
                <a:solidFill>
                  <a:schemeClr val="bg1"/>
                </a:solidFill>
                <a:latin typeface="Segoe UI"/>
                <a:cs typeface="Segoe UI"/>
              </a:rPr>
              <a:t>Online POS vs. Hybrid POS</a:t>
            </a:r>
          </a:p>
          <a:p>
            <a:pPr marL="0" indent="0">
              <a:buNone/>
            </a:pPr>
            <a:endParaRPr lang="en-GB">
              <a:solidFill>
                <a:schemeClr val="bg1"/>
              </a:solidFill>
              <a:latin typeface="Segoe UI"/>
              <a:cs typeface="Segoe UI"/>
            </a:endParaRPr>
          </a:p>
          <a:p>
            <a:pPr indent="0"/>
            <a:endParaRPr lang="en-GB" sz="1800">
              <a:solidFill>
                <a:schemeClr val="bg1"/>
              </a:solidFill>
            </a:endParaRPr>
          </a:p>
          <a:p>
            <a:pPr marL="57150" indent="-285750"/>
            <a:endParaRPr lang="en-GB" sz="1800">
              <a:solidFill>
                <a:schemeClr val="bg1"/>
              </a:solidFill>
            </a:endParaRPr>
          </a:p>
          <a:p>
            <a:pPr marL="57150" indent="-285750"/>
            <a:endParaRPr lang="en-GB" sz="1800">
              <a:solidFill>
                <a:schemeClr val="bg1"/>
              </a:solidFill>
            </a:endParaRPr>
          </a:p>
          <a:p>
            <a:pPr marL="57150" indent="-285750"/>
            <a:endParaRPr lang="en-GB" sz="1800">
              <a:solidFill>
                <a:schemeClr val="bg1"/>
              </a:solidFill>
            </a:endParaRPr>
          </a:p>
        </p:txBody>
      </p:sp>
      <p:pic>
        <p:nvPicPr>
          <p:cNvPr id="4" name="Picture 3" descr="A person teaching a class&#10;&#10;Description automatically generated with low confidence">
            <a:extLst>
              <a:ext uri="{FF2B5EF4-FFF2-40B4-BE49-F238E27FC236}">
                <a16:creationId xmlns:a16="http://schemas.microsoft.com/office/drawing/2014/main" id="{6C717CA7-CFDE-F117-E829-0DE73CC0E7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69" r="5177"/>
          <a:stretch/>
        </p:blipFill>
        <p:spPr>
          <a:xfrm>
            <a:off x="6092353" y="1425960"/>
            <a:ext cx="6389932" cy="5436102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F81AF76-98B5-BA1B-1308-D220597D43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0" t="63548" r="2497"/>
          <a:stretch/>
        </p:blipFill>
        <p:spPr>
          <a:xfrm>
            <a:off x="9513651" y="5877608"/>
            <a:ext cx="2678349" cy="9803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909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BFFFC-C0C9-2794-089A-C827A8BB0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18335"/>
            <a:ext cx="9444644" cy="588637"/>
          </a:xfrm>
        </p:spPr>
        <p:txBody>
          <a:bodyPr>
            <a:noAutofit/>
          </a:bodyPr>
          <a:lstStyle/>
          <a:p>
            <a:r>
              <a:rPr lang="en-GB" sz="3600">
                <a:solidFill>
                  <a:srgbClr val="F6C36F"/>
                </a:solidFill>
                <a:latin typeface="Segoe UI"/>
                <a:cs typeface="Segoe UI"/>
              </a:rPr>
              <a:t>LS Retail Academy – SaaS Training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5931032E-4376-0CE1-7484-1B1F3F3AF88D}"/>
              </a:ext>
            </a:extLst>
          </p:cNvPr>
          <p:cNvSpPr txBox="1">
            <a:spLocks/>
          </p:cNvSpPr>
          <p:nvPr/>
        </p:nvSpPr>
        <p:spPr>
          <a:xfrm>
            <a:off x="308340" y="1377515"/>
            <a:ext cx="5610877" cy="499028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-285750"/>
            <a:r>
              <a:rPr lang="en-GB">
                <a:solidFill>
                  <a:schemeClr val="bg1"/>
                </a:solidFill>
                <a:latin typeface="Segoe UI"/>
                <a:cs typeface="Segoe UI"/>
              </a:rPr>
              <a:t>Partner Center</a:t>
            </a:r>
          </a:p>
          <a:p>
            <a:pPr marL="57150" indent="-285750"/>
            <a:r>
              <a:rPr lang="en-GB">
                <a:solidFill>
                  <a:schemeClr val="bg1"/>
                </a:solidFill>
                <a:ea typeface="+mn-lt"/>
                <a:cs typeface="+mn-lt"/>
              </a:rPr>
              <a:t>Delegate Admin role</a:t>
            </a:r>
            <a:endParaRPr lang="en-GB">
              <a:solidFill>
                <a:schemeClr val="bg1"/>
              </a:solidFill>
              <a:latin typeface="Segoe UI"/>
              <a:cs typeface="Segoe UI"/>
            </a:endParaRPr>
          </a:p>
          <a:p>
            <a:pPr marL="57150" indent="-285750"/>
            <a:r>
              <a:rPr lang="en-GB">
                <a:solidFill>
                  <a:schemeClr val="bg1"/>
                </a:solidFill>
                <a:latin typeface="Segoe UI"/>
                <a:cs typeface="Segoe UI"/>
              </a:rPr>
              <a:t>Admin Center</a:t>
            </a:r>
          </a:p>
          <a:p>
            <a:pPr marL="57150" indent="-285750"/>
            <a:r>
              <a:rPr lang="en-GB">
                <a:solidFill>
                  <a:schemeClr val="bg1"/>
                </a:solidFill>
                <a:latin typeface="Segoe UI"/>
                <a:cs typeface="Segoe UI"/>
              </a:rPr>
              <a:t>Administrative tasks for tenants</a:t>
            </a:r>
          </a:p>
          <a:p>
            <a:pPr marL="57150" indent="-285750"/>
            <a:r>
              <a:rPr lang="en-GB">
                <a:solidFill>
                  <a:schemeClr val="bg1"/>
                </a:solidFill>
                <a:latin typeface="Segoe UI"/>
                <a:cs typeface="Segoe UI"/>
              </a:rPr>
              <a:t>Online POS vs. Hybrid POS</a:t>
            </a:r>
          </a:p>
          <a:p>
            <a:pPr marL="57150" indent="-285750"/>
            <a:r>
              <a:rPr lang="en-GB">
                <a:solidFill>
                  <a:schemeClr val="bg1"/>
                </a:solidFill>
                <a:latin typeface="Segoe UI"/>
                <a:cs typeface="Segoe UI"/>
              </a:rPr>
              <a:t>Update Service - NEW</a:t>
            </a:r>
          </a:p>
          <a:p>
            <a:pPr marL="57150" indent="-285750"/>
            <a:endParaRPr lang="en-GB" sz="1800">
              <a:solidFill>
                <a:schemeClr val="bg1"/>
              </a:solidFill>
            </a:endParaRPr>
          </a:p>
          <a:p>
            <a:pPr marL="57150" indent="-285750"/>
            <a:endParaRPr lang="en-GB" sz="1800">
              <a:solidFill>
                <a:schemeClr val="bg1"/>
              </a:solidFill>
            </a:endParaRPr>
          </a:p>
          <a:p>
            <a:pPr marL="57150" indent="-285750"/>
            <a:endParaRPr lang="en-GB" sz="1800">
              <a:solidFill>
                <a:schemeClr val="bg1"/>
              </a:solidFill>
            </a:endParaRPr>
          </a:p>
        </p:txBody>
      </p:sp>
      <p:pic>
        <p:nvPicPr>
          <p:cNvPr id="4" name="Picture 3" descr="A person teaching a class&#10;&#10;Description automatically generated with low confidence">
            <a:extLst>
              <a:ext uri="{FF2B5EF4-FFF2-40B4-BE49-F238E27FC236}">
                <a16:creationId xmlns:a16="http://schemas.microsoft.com/office/drawing/2014/main" id="{6C717CA7-CFDE-F117-E829-0DE73CC0E7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69" r="5177"/>
          <a:stretch/>
        </p:blipFill>
        <p:spPr>
          <a:xfrm>
            <a:off x="6092353" y="1425960"/>
            <a:ext cx="6389932" cy="5436102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F81AF76-98B5-BA1B-1308-D220597D43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0" t="63548" r="2497"/>
          <a:stretch/>
        </p:blipFill>
        <p:spPr>
          <a:xfrm>
            <a:off x="9513651" y="5877608"/>
            <a:ext cx="2678349" cy="9803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603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BFFFC-C0C9-2794-089A-C827A8BB0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18335"/>
            <a:ext cx="9444644" cy="588637"/>
          </a:xfrm>
        </p:spPr>
        <p:txBody>
          <a:bodyPr>
            <a:noAutofit/>
          </a:bodyPr>
          <a:lstStyle/>
          <a:p>
            <a:r>
              <a:rPr lang="en-GB" sz="3600">
                <a:solidFill>
                  <a:srgbClr val="F6C36F"/>
                </a:solidFill>
                <a:latin typeface="Segoe UI"/>
                <a:cs typeface="Segoe UI"/>
              </a:rPr>
              <a:t>LS Central SaaS Onboarding Guide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24E993-9426-C685-B306-922488A3A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91" y="1102832"/>
            <a:ext cx="10081131" cy="4985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CAB00E-D181-817C-9C9E-F13F840AC3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28" t="42552" r="51267" b="2888"/>
          <a:stretch/>
        </p:blipFill>
        <p:spPr>
          <a:xfrm>
            <a:off x="3549236" y="1593791"/>
            <a:ext cx="2532751" cy="44948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10377D-B0D9-CBF6-0B51-CC3C3EC3F2C7}"/>
              </a:ext>
            </a:extLst>
          </p:cNvPr>
          <p:cNvSpPr/>
          <p:nvPr/>
        </p:nvSpPr>
        <p:spPr>
          <a:xfrm>
            <a:off x="3735510" y="1850809"/>
            <a:ext cx="2198818" cy="160056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EFD00D-65BD-5E9C-00A1-969708A348DA}"/>
              </a:ext>
            </a:extLst>
          </p:cNvPr>
          <p:cNvSpPr/>
          <p:nvPr/>
        </p:nvSpPr>
        <p:spPr>
          <a:xfrm>
            <a:off x="3735509" y="4192837"/>
            <a:ext cx="2198816" cy="717312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75681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BFFFC-C0C9-2794-089A-C827A8BB0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18335"/>
            <a:ext cx="9444644" cy="588637"/>
          </a:xfrm>
        </p:spPr>
        <p:txBody>
          <a:bodyPr>
            <a:noAutofit/>
          </a:bodyPr>
          <a:lstStyle/>
          <a:p>
            <a:r>
              <a:rPr lang="en-GB" sz="3600">
                <a:solidFill>
                  <a:srgbClr val="F6C36F"/>
                </a:solidFill>
                <a:latin typeface="Segoe UI"/>
                <a:cs typeface="Segoe UI"/>
              </a:rPr>
              <a:t>LS Central SaaS Onboarding Guide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24E993-9426-C685-B306-922488A3A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91" y="1102832"/>
            <a:ext cx="10081131" cy="4985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CAB00E-D181-817C-9C9E-F13F840AC3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28" t="42552" r="51267" b="2888"/>
          <a:stretch/>
        </p:blipFill>
        <p:spPr>
          <a:xfrm>
            <a:off x="3549236" y="1593791"/>
            <a:ext cx="2532751" cy="449482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B10377D-B0D9-CBF6-0B51-CC3C3EC3F2C7}"/>
              </a:ext>
            </a:extLst>
          </p:cNvPr>
          <p:cNvSpPr/>
          <p:nvPr/>
        </p:nvSpPr>
        <p:spPr>
          <a:xfrm>
            <a:off x="3735510" y="1850809"/>
            <a:ext cx="2198818" cy="160056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EFD00D-65BD-5E9C-00A1-969708A348DA}"/>
              </a:ext>
            </a:extLst>
          </p:cNvPr>
          <p:cNvSpPr/>
          <p:nvPr/>
        </p:nvSpPr>
        <p:spPr>
          <a:xfrm>
            <a:off x="3735509" y="4192837"/>
            <a:ext cx="2198816" cy="717312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C642FA-2917-A37F-3113-9C8445D8337E}"/>
              </a:ext>
            </a:extLst>
          </p:cNvPr>
          <p:cNvSpPr/>
          <p:nvPr/>
        </p:nvSpPr>
        <p:spPr>
          <a:xfrm>
            <a:off x="3735509" y="5599100"/>
            <a:ext cx="2198816" cy="32389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848362D-6BCA-A8CF-4187-0364FCD09893}"/>
              </a:ext>
            </a:extLst>
          </p:cNvPr>
          <p:cNvGrpSpPr/>
          <p:nvPr/>
        </p:nvGrpSpPr>
        <p:grpSpPr>
          <a:xfrm>
            <a:off x="3735509" y="3880011"/>
            <a:ext cx="2198816" cy="1406262"/>
            <a:chOff x="3735509" y="3880011"/>
            <a:chExt cx="2198816" cy="140626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639301A-C9F8-C185-B8E4-BBF59FEF0826}"/>
                </a:ext>
              </a:extLst>
            </p:cNvPr>
            <p:cNvSpPr/>
            <p:nvPr/>
          </p:nvSpPr>
          <p:spPr>
            <a:xfrm>
              <a:off x="3735509" y="3880011"/>
              <a:ext cx="2198816" cy="254372"/>
            </a:xfrm>
            <a:prstGeom prst="rect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C2C78E6-8118-1920-66C2-62BE36EA9B40}"/>
                </a:ext>
              </a:extLst>
            </p:cNvPr>
            <p:cNvSpPr/>
            <p:nvPr/>
          </p:nvSpPr>
          <p:spPr>
            <a:xfrm>
              <a:off x="3735509" y="4962379"/>
              <a:ext cx="2198816" cy="323894"/>
            </a:xfrm>
            <a:prstGeom prst="rect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231511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A861EB43-32D9-42CB-A8CE-F12B427CEBB3}" vid="{906BFEF3-703C-4E3D-92E7-1CACBE236DD6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A861EB43-32D9-42CB-A8CE-F12B427CEBB3}" vid="{F644F6B5-5C7E-4994-8F51-4527D2D9CFD7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A861EB43-32D9-42CB-A8CE-F12B427CEBB3}" vid="{68B73E3C-2C12-4D06-823E-459947CD61CC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A861EB43-32D9-42CB-A8CE-F12B427CEBB3}" vid="{24029A63-F613-48A1-8662-B0B6C846C549}"/>
    </a:ext>
  </a:extLst>
</a:theme>
</file>

<file path=ppt/theme/theme5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7CE95A2B-0568-CC40-9C49-CC6F86C37A47}" vid="{AC40F60B-75F3-F44E-8321-ABB32CB6C71B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LS Central How is it made" id="{277846A5-DEA9-48D9-B674-C6980B84FCF1}" vid="{17892420-95C7-4719-8C7F-96F666464FD0}"/>
    </a:ext>
  </a:extLst>
</a:theme>
</file>

<file path=ppt/theme/theme7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as Best Practice-draft" id="{50A492F0-30C6-44DE-82BD-ACF7A11D66D0}" vid="{FC4EF1DC-8893-49CB-80CF-2B5E74131903}"/>
    </a:ext>
  </a:extLst>
</a:theme>
</file>

<file path=ppt/theme/theme8.xml><?xml version="1.0" encoding="utf-8"?>
<a:theme xmlns:a="http://schemas.openxmlformats.org/drawingml/2006/main" name="2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7EF18BD3-D3CB-4875-97FA-F49DF219BCE6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  <SharedWithUsers xmlns="a1a525c2-d4eb-46fe-9b09-8f8634d7947d">
      <UserInfo>
        <DisplayName>Matthias Matthiasson</DisplayName>
        <AccountId>27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FF2B807-A264-48E4-B12E-CB13D82729F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BF9E1F-D5A5-4CC1-8631-B7B3BAD63C85}">
  <ds:schemaRefs>
    <ds:schemaRef ds:uri="0ec22545-32f7-47c8-afbd-c0084660662b"/>
    <ds:schemaRef ds:uri="a1a525c2-d4eb-46fe-9b09-8f8634d7947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4CDAC53-A9DA-42AE-9568-111514231D4D}">
  <ds:schemaRefs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a1a525c2-d4eb-46fe-9b09-8f8634d7947d"/>
    <ds:schemaRef ds:uri="0ec22545-32f7-47c8-afbd-c0084660662b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565</Words>
  <Application>Microsoft Office PowerPoint</Application>
  <PresentationFormat>Widescreen</PresentationFormat>
  <Paragraphs>187</Paragraphs>
  <Slides>32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</vt:lpstr>
      <vt:lpstr>Calibri</vt:lpstr>
      <vt:lpstr>Calibri Light</vt:lpstr>
      <vt:lpstr>Segoe UI</vt:lpstr>
      <vt:lpstr>Segoe UI Black</vt:lpstr>
      <vt:lpstr>Segoe UI Semibold</vt:lpstr>
      <vt:lpstr>1_Purple slides</vt:lpstr>
      <vt:lpstr>White slides</vt:lpstr>
      <vt:lpstr>Purple product slides</vt:lpstr>
      <vt:lpstr>White product slides</vt:lpstr>
      <vt:lpstr>Purple slides</vt:lpstr>
      <vt:lpstr>1_Custom Design</vt:lpstr>
      <vt:lpstr>1_Purple slides</vt:lpstr>
      <vt:lpstr>2_Purple slides</vt:lpstr>
      <vt:lpstr>PowerPoint Presentation</vt:lpstr>
      <vt:lpstr>PowerPoint Presentation</vt:lpstr>
      <vt:lpstr>Your Journey to LS Central Saas</vt:lpstr>
      <vt:lpstr>Your Journey to LS Central Saas</vt:lpstr>
      <vt:lpstr>SaaS Overview session</vt:lpstr>
      <vt:lpstr>LS Retail Academy – SaaS Training</vt:lpstr>
      <vt:lpstr>LS Retail Academy – SaaS Training</vt:lpstr>
      <vt:lpstr>LS Central SaaS Onboarding Guide</vt:lpstr>
      <vt:lpstr>LS Central SaaS Onboarding Guide</vt:lpstr>
      <vt:lpstr>Implementation Guide</vt:lpstr>
      <vt:lpstr>Customer story</vt:lpstr>
      <vt:lpstr>How to move your data to SaaS?</vt:lpstr>
      <vt:lpstr>How to move your data to SaaS?</vt:lpstr>
      <vt:lpstr>Online or Hybrid?</vt:lpstr>
      <vt:lpstr>Online POS </vt:lpstr>
      <vt:lpstr>Online POS </vt:lpstr>
      <vt:lpstr>Hybrid POS </vt:lpstr>
      <vt:lpstr>Hybrid POS </vt:lpstr>
      <vt:lpstr>Updates in SaaS</vt:lpstr>
      <vt:lpstr>Telemetry </vt:lpstr>
      <vt:lpstr>PowerPoint Presentation</vt:lpstr>
      <vt:lpstr>Partners journey to SaaS </vt:lpstr>
      <vt:lpstr>PowerPoint Presentation</vt:lpstr>
      <vt:lpstr>Partners journey to SaaS </vt:lpstr>
      <vt:lpstr>CAP – Guided Onboarding</vt:lpstr>
      <vt:lpstr>CAP – Guided Onboarding</vt:lpstr>
      <vt:lpstr>CAP – Guided Onboarding</vt:lpstr>
      <vt:lpstr>Onboarding with consulting</vt:lpstr>
      <vt:lpstr>PowerPoint Presentation</vt:lpstr>
      <vt:lpstr>Book a session with the Onboarding team </vt:lpstr>
      <vt:lpstr>Recap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variations and where to find them</dc:title>
  <dc:creator>Elias Johann Jonsson</dc:creator>
  <cp:lastModifiedBy>Bjorn Jonsson</cp:lastModifiedBy>
  <cp:revision>4</cp:revision>
  <dcterms:created xsi:type="dcterms:W3CDTF">2022-12-13T13:44:05Z</dcterms:created>
  <dcterms:modified xsi:type="dcterms:W3CDTF">2023-05-08T07:38:14Z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MediaServiceImageTags">
    <vt:lpwstr/>
  </property>
</Properties>
</file>