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2" r:id="rId4"/>
    <p:sldMasterId id="2147483848" r:id="rId5"/>
    <p:sldMasterId id="2147483846" r:id="rId6"/>
    <p:sldMasterId id="2147483853" r:id="rId7"/>
    <p:sldMasterId id="2147483874" r:id="rId8"/>
    <p:sldMasterId id="2147483903" r:id="rId9"/>
  </p:sldMasterIdLst>
  <p:notesMasterIdLst>
    <p:notesMasterId r:id="rId111"/>
  </p:notesMasterIdLst>
  <p:handoutMasterIdLst>
    <p:handoutMasterId r:id="rId112"/>
  </p:handoutMasterIdLst>
  <p:sldIdLst>
    <p:sldId id="382" r:id="rId10"/>
    <p:sldId id="2146845820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4" r:id="rId21"/>
    <p:sldId id="395" r:id="rId22"/>
    <p:sldId id="392" r:id="rId23"/>
    <p:sldId id="393" r:id="rId24"/>
    <p:sldId id="459" r:id="rId25"/>
    <p:sldId id="444" r:id="rId26"/>
    <p:sldId id="446" r:id="rId27"/>
    <p:sldId id="447" r:id="rId28"/>
    <p:sldId id="448" r:id="rId29"/>
    <p:sldId id="449" r:id="rId30"/>
    <p:sldId id="450" r:id="rId31"/>
    <p:sldId id="451" r:id="rId32"/>
    <p:sldId id="452" r:id="rId33"/>
    <p:sldId id="396" r:id="rId34"/>
    <p:sldId id="397" r:id="rId35"/>
    <p:sldId id="398" r:id="rId36"/>
    <p:sldId id="399" r:id="rId37"/>
    <p:sldId id="400" r:id="rId38"/>
    <p:sldId id="401" r:id="rId39"/>
    <p:sldId id="402" r:id="rId40"/>
    <p:sldId id="403" r:id="rId41"/>
    <p:sldId id="404" r:id="rId42"/>
    <p:sldId id="405" r:id="rId43"/>
    <p:sldId id="406" r:id="rId44"/>
    <p:sldId id="408" r:id="rId45"/>
    <p:sldId id="409" r:id="rId46"/>
    <p:sldId id="410" r:id="rId47"/>
    <p:sldId id="2146845821" r:id="rId48"/>
    <p:sldId id="411" r:id="rId49"/>
    <p:sldId id="412" r:id="rId50"/>
    <p:sldId id="413" r:id="rId51"/>
    <p:sldId id="414" r:id="rId52"/>
    <p:sldId id="415" r:id="rId53"/>
    <p:sldId id="416" r:id="rId54"/>
    <p:sldId id="417" r:id="rId55"/>
    <p:sldId id="419" r:id="rId56"/>
    <p:sldId id="420" r:id="rId57"/>
    <p:sldId id="454" r:id="rId58"/>
    <p:sldId id="455" r:id="rId59"/>
    <p:sldId id="421" r:id="rId60"/>
    <p:sldId id="456" r:id="rId61"/>
    <p:sldId id="457" r:id="rId62"/>
    <p:sldId id="423" r:id="rId63"/>
    <p:sldId id="2146845800" r:id="rId64"/>
    <p:sldId id="2146845789" r:id="rId65"/>
    <p:sldId id="2146845801" r:id="rId66"/>
    <p:sldId id="2146845802" r:id="rId67"/>
    <p:sldId id="2146845803" r:id="rId68"/>
    <p:sldId id="2146845791" r:id="rId69"/>
    <p:sldId id="2146845804" r:id="rId70"/>
    <p:sldId id="2146845805" r:id="rId71"/>
    <p:sldId id="2146845806" r:id="rId72"/>
    <p:sldId id="2146845808" r:id="rId73"/>
    <p:sldId id="2146845807" r:id="rId74"/>
    <p:sldId id="2146845809" r:id="rId75"/>
    <p:sldId id="431" r:id="rId76"/>
    <p:sldId id="432" r:id="rId77"/>
    <p:sldId id="2146845822" r:id="rId78"/>
    <p:sldId id="433" r:id="rId79"/>
    <p:sldId id="434" r:id="rId80"/>
    <p:sldId id="2146845823" r:id="rId81"/>
    <p:sldId id="436" r:id="rId82"/>
    <p:sldId id="437" r:id="rId83"/>
    <p:sldId id="2146845817" r:id="rId84"/>
    <p:sldId id="435" r:id="rId85"/>
    <p:sldId id="438" r:id="rId86"/>
    <p:sldId id="439" r:id="rId87"/>
    <p:sldId id="440" r:id="rId88"/>
    <p:sldId id="441" r:id="rId89"/>
    <p:sldId id="458" r:id="rId90"/>
    <p:sldId id="338" r:id="rId91"/>
    <p:sldId id="376" r:id="rId92"/>
    <p:sldId id="2146845810" r:id="rId93"/>
    <p:sldId id="377" r:id="rId94"/>
    <p:sldId id="378" r:id="rId95"/>
    <p:sldId id="379" r:id="rId96"/>
    <p:sldId id="2146845811" r:id="rId97"/>
    <p:sldId id="380" r:id="rId98"/>
    <p:sldId id="2146845812" r:id="rId99"/>
    <p:sldId id="381" r:id="rId100"/>
    <p:sldId id="2146845813" r:id="rId101"/>
    <p:sldId id="2146845814" r:id="rId102"/>
    <p:sldId id="2146845815" r:id="rId103"/>
    <p:sldId id="2146845816" r:id="rId104"/>
    <p:sldId id="2146845819" r:id="rId105"/>
    <p:sldId id="442" r:id="rId106"/>
    <p:sldId id="2146845824" r:id="rId107"/>
    <p:sldId id="2146845825" r:id="rId108"/>
    <p:sldId id="443" r:id="rId109"/>
    <p:sldId id="2146845826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382"/>
            <p14:sldId id="2146845820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4"/>
            <p14:sldId id="395"/>
            <p14:sldId id="392"/>
            <p14:sldId id="393"/>
            <p14:sldId id="459"/>
            <p14:sldId id="444"/>
            <p14:sldId id="446"/>
            <p14:sldId id="447"/>
            <p14:sldId id="448"/>
            <p14:sldId id="449"/>
            <p14:sldId id="450"/>
            <p14:sldId id="451"/>
            <p14:sldId id="452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8"/>
            <p14:sldId id="409"/>
            <p14:sldId id="410"/>
            <p14:sldId id="2146845821"/>
            <p14:sldId id="411"/>
            <p14:sldId id="412"/>
            <p14:sldId id="413"/>
            <p14:sldId id="414"/>
            <p14:sldId id="415"/>
            <p14:sldId id="416"/>
            <p14:sldId id="417"/>
            <p14:sldId id="419"/>
            <p14:sldId id="420"/>
            <p14:sldId id="454"/>
            <p14:sldId id="455"/>
            <p14:sldId id="421"/>
            <p14:sldId id="456"/>
            <p14:sldId id="457"/>
            <p14:sldId id="423"/>
            <p14:sldId id="2146845800"/>
            <p14:sldId id="2146845789"/>
            <p14:sldId id="2146845801"/>
            <p14:sldId id="2146845802"/>
            <p14:sldId id="2146845803"/>
            <p14:sldId id="2146845791"/>
            <p14:sldId id="2146845804"/>
            <p14:sldId id="2146845805"/>
            <p14:sldId id="2146845806"/>
            <p14:sldId id="2146845808"/>
            <p14:sldId id="2146845807"/>
            <p14:sldId id="2146845809"/>
            <p14:sldId id="431"/>
            <p14:sldId id="432"/>
            <p14:sldId id="2146845822"/>
            <p14:sldId id="433"/>
            <p14:sldId id="434"/>
            <p14:sldId id="2146845823"/>
            <p14:sldId id="436"/>
            <p14:sldId id="437"/>
            <p14:sldId id="2146845817"/>
            <p14:sldId id="435"/>
            <p14:sldId id="438"/>
            <p14:sldId id="439"/>
            <p14:sldId id="440"/>
            <p14:sldId id="441"/>
            <p14:sldId id="458"/>
            <p14:sldId id="338"/>
            <p14:sldId id="376"/>
            <p14:sldId id="2146845810"/>
            <p14:sldId id="377"/>
            <p14:sldId id="378"/>
            <p14:sldId id="379"/>
            <p14:sldId id="2146845811"/>
            <p14:sldId id="380"/>
            <p14:sldId id="2146845812"/>
            <p14:sldId id="381"/>
            <p14:sldId id="2146845813"/>
            <p14:sldId id="2146845814"/>
            <p14:sldId id="2146845815"/>
            <p14:sldId id="2146845816"/>
            <p14:sldId id="2146845819"/>
            <p14:sldId id="442"/>
            <p14:sldId id="2146845824"/>
            <p14:sldId id="2146845825"/>
            <p14:sldId id="443"/>
            <p14:sldId id="21468458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D5C"/>
    <a:srgbClr val="25B1A6"/>
    <a:srgbClr val="217382"/>
    <a:srgbClr val="F6C370"/>
    <a:srgbClr val="F5F8F9"/>
    <a:srgbClr val="CCC116"/>
    <a:srgbClr val="FF8D38"/>
    <a:srgbClr val="AFBA23"/>
    <a:srgbClr val="938BE7"/>
    <a:srgbClr val="271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507DB-8882-4D49-BD72-3E97ADED92BB}" v="6" dt="2022-05-15T09:07:25.452"/>
    <p1510:client id="{6C55EF51-26C3-451C-B35E-6027B1D11C98}" v="2168" dt="2022-05-15T14:26:27.122"/>
    <p1510:client id="{F3899249-93C1-4178-BE30-EB4BFC6708F9}" v="836" dt="2022-05-15T16:02:11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7" autoAdjust="0"/>
    <p:restoredTop sz="81224" autoAdjust="0"/>
  </p:normalViewPr>
  <p:slideViewPr>
    <p:cSldViewPr snapToGrid="0">
      <p:cViewPr varScale="1">
        <p:scale>
          <a:sx n="106" d="100"/>
          <a:sy n="106" d="100"/>
        </p:scale>
        <p:origin x="7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117" Type="http://schemas.microsoft.com/office/2015/10/relationships/revisionInfo" Target="revisionInfo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slide" Target="slides/slide93.xml"/><Relationship Id="rId110" Type="http://schemas.openxmlformats.org/officeDocument/2006/relationships/slide" Target="slides/slide101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13" Type="http://schemas.openxmlformats.org/officeDocument/2006/relationships/presProps" Target="presProps.xml"/><Relationship Id="rId118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1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14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3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89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91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0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39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5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04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6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4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3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23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44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1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09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53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24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2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41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75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59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598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9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055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87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60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28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2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68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4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6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8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727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792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0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884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93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043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52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046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412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367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6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0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8967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182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418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733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62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5217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2394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3175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0414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7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895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680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03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139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3998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4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06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02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67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03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1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998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616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5758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503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251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310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794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695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115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701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48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6717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2168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61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17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4696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65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0758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795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791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629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57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6381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7168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639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29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843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4577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16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687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1265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1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3.png"/><Relationship Id="rId4" Type="http://schemas.openxmlformats.org/officeDocument/2006/relationships/image" Target="../media/image27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svg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2.svg"/><Relationship Id="rId5" Type="http://schemas.openxmlformats.org/officeDocument/2006/relationships/image" Target="../media/image40.png"/><Relationship Id="rId4" Type="http://schemas.openxmlformats.org/officeDocument/2006/relationships/image" Target="../media/image27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png"/><Relationship Id="rId4" Type="http://schemas.openxmlformats.org/officeDocument/2006/relationships/image" Target="../media/image27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27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emf"/><Relationship Id="rId4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svg"/><Relationship Id="rId5" Type="http://schemas.openxmlformats.org/officeDocument/2006/relationships/image" Target="../media/image43.png"/><Relationship Id="rId4" Type="http://schemas.openxmlformats.org/officeDocument/2006/relationships/image" Target="../media/image27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svg"/><Relationship Id="rId5" Type="http://schemas.openxmlformats.org/officeDocument/2006/relationships/image" Target="../media/image43.png"/><Relationship Id="rId4" Type="http://schemas.openxmlformats.org/officeDocument/2006/relationships/image" Target="../media/image27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27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7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27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3.png"/><Relationship Id="rId4" Type="http://schemas.openxmlformats.org/officeDocument/2006/relationships/image" Target="../media/image2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0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250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897A2-6CF6-F2B4-47A4-DBB5C9BD0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36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897A2-6CF6-F2B4-47A4-DBB5C9BD0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2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897A2-6CF6-F2B4-47A4-DBB5C9BD0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70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41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897A2-6CF6-F2B4-47A4-DBB5C9BD0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8" y="0"/>
            <a:ext cx="121870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4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70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56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67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0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6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69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3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83941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1521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473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5022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84989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3843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2073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95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4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0" y="1"/>
            <a:ext cx="12180721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1B102-F858-223B-C866-330B75DAD2AB}"/>
              </a:ext>
            </a:extLst>
          </p:cNvPr>
          <p:cNvSpPr/>
          <p:nvPr userDrawn="1"/>
        </p:nvSpPr>
        <p:spPr>
          <a:xfrm>
            <a:off x="5737412" y="-1"/>
            <a:ext cx="815788" cy="210671"/>
          </a:xfrm>
          <a:prstGeom prst="rect">
            <a:avLst/>
          </a:prstGeom>
          <a:solidFill>
            <a:srgbClr val="19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93323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9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52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111651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7724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07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7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970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92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1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67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1" y="1"/>
            <a:ext cx="121807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4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572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0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64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9861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00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7732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54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73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44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898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0">
              <a:srgbClr val="26331A"/>
            </a:gs>
            <a:gs pos="100000">
              <a:srgbClr val="130E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1" y="1786"/>
            <a:ext cx="12180719" cy="68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015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44539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2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0099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14623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64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83481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90974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043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8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235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gradFill>
          <a:gsLst>
            <a:gs pos="0">
              <a:srgbClr val="26331A"/>
            </a:gs>
            <a:gs pos="100000">
              <a:srgbClr val="130E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850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88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53820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1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70F93E-C3A0-D243-BE43-33081C1BC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82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A5FAAC-20B0-0A41-8C3A-893FDA0240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16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9CF236A4-535D-3C42-9651-87A62E4B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0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E99FC2D-5AA3-684F-AC58-146D94EE1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338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2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198623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81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8C79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23619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114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0">
              <a:srgbClr val="26331A"/>
            </a:gs>
            <a:gs pos="100000">
              <a:srgbClr val="130E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1" y="1787"/>
            <a:ext cx="12180718" cy="68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517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70335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02" y="3175552"/>
            <a:ext cx="576469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22681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305" y="2807804"/>
            <a:ext cx="53328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F7F49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4048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main title</a:t>
            </a:r>
            <a:endParaRPr lang="en-I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subtitle</a:t>
            </a:r>
            <a:endParaRPr lang="en-I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speaker name</a:t>
            </a:r>
            <a:endParaRPr lang="en-I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427600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831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35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38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778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85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7995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gradFill>
          <a:gsLst>
            <a:gs pos="0">
              <a:srgbClr val="26331A"/>
            </a:gs>
            <a:gs pos="100000">
              <a:srgbClr val="130E2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C43F9-A1A0-B008-FD7C-F3D1AC64C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42" y="1787"/>
            <a:ext cx="12180716" cy="68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2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7509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5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image" Target="../media/image34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image" Target="../media/image35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9242F"/>
            </a:gs>
            <a:gs pos="100000">
              <a:srgbClr val="0F1A2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46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844" r:id="rId9"/>
    <p:sldLayoutId id="214748384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552039"/>
            </a:gs>
            <a:gs pos="100000">
              <a:srgbClr val="00021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3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100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D7467A6F-CEB4-A256-E254-B0226C6643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1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9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64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6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8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sv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2.sv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2.sv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2.sv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svg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7CB0DB-0E5A-42DF-7F34-8976CF62AF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083211-7ED1-9755-4FDF-9057B5A91719}"/>
              </a:ext>
            </a:extLst>
          </p:cNvPr>
          <p:cNvSpPr txBox="1">
            <a:spLocks/>
          </p:cNvSpPr>
          <p:nvPr/>
        </p:nvSpPr>
        <p:spPr>
          <a:xfrm>
            <a:off x="6371223" y="3334838"/>
            <a:ext cx="5353658" cy="560029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solidFill>
                  <a:schemeClr val="bg1"/>
                </a:solidFill>
              </a:rPr>
              <a:t>Dadi </a:t>
            </a:r>
            <a:r>
              <a:rPr lang="en-GB" sz="4400" err="1">
                <a:solidFill>
                  <a:schemeClr val="bg1"/>
                </a:solidFill>
              </a:rPr>
              <a:t>Karason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CBFED40-0773-3D40-7AA4-C72BB93567D8}"/>
              </a:ext>
            </a:extLst>
          </p:cNvPr>
          <p:cNvSpPr txBox="1">
            <a:spLocks/>
          </p:cNvSpPr>
          <p:nvPr/>
        </p:nvSpPr>
        <p:spPr>
          <a:xfrm>
            <a:off x="6371223" y="3998515"/>
            <a:ext cx="5353658" cy="45392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rgbClr val="CCC116"/>
                </a:solidFill>
              </a:rPr>
              <a:t>Chief Technology Officer</a:t>
            </a:r>
          </a:p>
        </p:txBody>
      </p:sp>
    </p:spTree>
    <p:extLst>
      <p:ext uri="{BB962C8B-B14F-4D97-AF65-F5344CB8AC3E}">
        <p14:creationId xmlns:p14="http://schemas.microsoft.com/office/powerpoint/2010/main" val="2875504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3E2B0B-1E88-2731-D71E-F6442D872CD1}"/>
              </a:ext>
            </a:extLst>
          </p:cNvPr>
          <p:cNvSpPr txBox="1"/>
          <p:nvPr/>
        </p:nvSpPr>
        <p:spPr>
          <a:xfrm>
            <a:off x="457198" y="1323473"/>
            <a:ext cx="53580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COVID has accelerated this merger of physical retail and digital</a:t>
            </a:r>
            <a:r>
              <a:rPr lang="en-IS" sz="6000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11955-D5CE-0ADD-DEE3-5D273729E00E}"/>
              </a:ext>
            </a:extLst>
          </p:cNvPr>
          <p:cNvSpPr txBox="1"/>
          <p:nvPr/>
        </p:nvSpPr>
        <p:spPr>
          <a:xfrm>
            <a:off x="457197" y="1323473"/>
            <a:ext cx="72189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as a community are in a perfect position </a:t>
            </a:r>
            <a:endParaRPr lang="en-IS" sz="60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626FB-AD61-28ED-1C1C-F2076F3216CB}"/>
              </a:ext>
            </a:extLst>
          </p:cNvPr>
          <p:cNvSpPr txBox="1"/>
          <p:nvPr/>
        </p:nvSpPr>
        <p:spPr>
          <a:xfrm>
            <a:off x="3593432" y="954141"/>
            <a:ext cx="104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Retail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B7DB7-970B-F31F-B609-04806AEBE3E6}"/>
              </a:ext>
            </a:extLst>
          </p:cNvPr>
          <p:cNvSpPr txBox="1"/>
          <p:nvPr/>
        </p:nvSpPr>
        <p:spPr>
          <a:xfrm>
            <a:off x="6096000" y="922057"/>
            <a:ext cx="125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5940C-8BC7-5E95-9C19-A3CC2E99D0CE}"/>
              </a:ext>
            </a:extLst>
          </p:cNvPr>
          <p:cNvSpPr txBox="1"/>
          <p:nvPr/>
        </p:nvSpPr>
        <p:spPr>
          <a:xfrm>
            <a:off x="7463588" y="922057"/>
            <a:ext cx="104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0629D7-FA54-E7C9-E9E3-3B06AF32D524}"/>
              </a:ext>
            </a:extLst>
          </p:cNvPr>
          <p:cNvCxnSpPr>
            <a:cxnSpLocks/>
          </p:cNvCxnSpPr>
          <p:nvPr/>
        </p:nvCxnSpPr>
        <p:spPr>
          <a:xfrm>
            <a:off x="3376863" y="1387642"/>
            <a:ext cx="5129460" cy="0"/>
          </a:xfrm>
          <a:prstGeom prst="line">
            <a:avLst/>
          </a:prstGeom>
          <a:ln>
            <a:solidFill>
              <a:srgbClr val="CCC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3C1E60-F2FB-83AA-35ED-D734575F0196}"/>
              </a:ext>
            </a:extLst>
          </p:cNvPr>
          <p:cNvSpPr txBox="1"/>
          <p:nvPr/>
        </p:nvSpPr>
        <p:spPr>
          <a:xfrm>
            <a:off x="457197" y="5021179"/>
            <a:ext cx="4660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is the time!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7E196-EA30-6D33-222D-4EFBFEB6AC9A}"/>
              </a:ext>
            </a:extLst>
          </p:cNvPr>
          <p:cNvSpPr txBox="1"/>
          <p:nvPr/>
        </p:nvSpPr>
        <p:spPr>
          <a:xfrm>
            <a:off x="4809102" y="922057"/>
            <a:ext cx="121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</a:t>
            </a:r>
            <a:endParaRPr lang="en-I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62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10" grpId="0"/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58EA7932-A430-42D3-0AA2-472BE2A3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4F4FDA0-EA44-3E21-5E66-6108882B03E4}"/>
              </a:ext>
            </a:extLst>
          </p:cNvPr>
          <p:cNvSpPr txBox="1">
            <a:spLocks/>
          </p:cNvSpPr>
          <p:nvPr/>
        </p:nvSpPr>
        <p:spPr>
          <a:xfrm>
            <a:off x="6371223" y="3429000"/>
            <a:ext cx="5353658" cy="938009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rgbClr val="CCC116"/>
                </a:solidFill>
              </a:rPr>
              <a:t>Thank you</a:t>
            </a:r>
          </a:p>
          <a:p>
            <a:r>
              <a:rPr lang="en-GB" sz="6600" b="1" dirty="0">
                <a:solidFill>
                  <a:srgbClr val="CCC116"/>
                </a:solidFill>
              </a:rPr>
              <a:t>#together</a:t>
            </a:r>
          </a:p>
        </p:txBody>
      </p:sp>
    </p:spTree>
    <p:extLst>
      <p:ext uri="{BB962C8B-B14F-4D97-AF65-F5344CB8AC3E}">
        <p14:creationId xmlns:p14="http://schemas.microsoft.com/office/powerpoint/2010/main" val="385489506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">
            <a:extLst>
              <a:ext uri="{FF2B5EF4-FFF2-40B4-BE49-F238E27FC236}">
                <a16:creationId xmlns:a16="http://schemas.microsoft.com/office/drawing/2014/main" id="{58EA7932-A430-42D3-0AA2-472BE2A3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4F4FDA0-EA44-3E21-5E66-6108882B03E4}"/>
              </a:ext>
            </a:extLst>
          </p:cNvPr>
          <p:cNvSpPr txBox="1">
            <a:spLocks/>
          </p:cNvSpPr>
          <p:nvPr/>
        </p:nvSpPr>
        <p:spPr>
          <a:xfrm>
            <a:off x="6371223" y="3429000"/>
            <a:ext cx="5353658" cy="938009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600" b="1" dirty="0">
                <a:solidFill>
                  <a:srgbClr val="CCC116"/>
                </a:solidFill>
              </a:rPr>
              <a:t>Thank you</a:t>
            </a:r>
          </a:p>
          <a:p>
            <a:r>
              <a:rPr lang="en-GB" sz="6600" b="1" dirty="0">
                <a:solidFill>
                  <a:srgbClr val="CCC116"/>
                </a:solidFill>
              </a:rPr>
              <a:t>#together</a:t>
            </a:r>
          </a:p>
        </p:txBody>
      </p:sp>
    </p:spTree>
    <p:extLst>
      <p:ext uri="{BB962C8B-B14F-4D97-AF65-F5344CB8AC3E}">
        <p14:creationId xmlns:p14="http://schemas.microsoft.com/office/powerpoint/2010/main" val="2784091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17DB2C-26B6-B7A6-C546-A6EC8909634E}"/>
              </a:ext>
            </a:extLst>
          </p:cNvPr>
          <p:cNvSpPr txBox="1"/>
          <p:nvPr/>
        </p:nvSpPr>
        <p:spPr>
          <a:xfrm>
            <a:off x="457197" y="272715"/>
            <a:ext cx="934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unified commerce portfolio</a:t>
            </a:r>
            <a:endParaRPr lang="en-IS" sz="48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1519B3-DA6E-525C-43C4-2D4E9A67F5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37" y="1975853"/>
            <a:ext cx="2534653" cy="440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679C35-BA94-8EE5-852C-B163A7F9F849}"/>
              </a:ext>
            </a:extLst>
          </p:cNvPr>
          <p:cNvSpPr/>
          <p:nvPr/>
        </p:nvSpPr>
        <p:spPr>
          <a:xfrm>
            <a:off x="596789" y="2735179"/>
            <a:ext cx="3121748" cy="4122821"/>
          </a:xfrm>
          <a:prstGeom prst="rect">
            <a:avLst/>
          </a:prstGeom>
          <a:solidFill>
            <a:srgbClr val="F2A35E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CD2DC-D0ED-0A9C-9A03-32A0D8471108}"/>
              </a:ext>
            </a:extLst>
          </p:cNvPr>
          <p:cNvSpPr txBox="1"/>
          <p:nvPr/>
        </p:nvSpPr>
        <p:spPr>
          <a:xfrm>
            <a:off x="745958" y="2931695"/>
            <a:ext cx="2823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 on Business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and on-premise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to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 for retail and F&amp;B</a:t>
            </a:r>
            <a:r>
              <a:rPr lang="en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30F4D6-2449-5070-F695-6ACB7B082A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537" y="5105108"/>
            <a:ext cx="1370252" cy="390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2161E9-632E-D968-51B9-686B569BED2A}"/>
              </a:ext>
            </a:extLst>
          </p:cNvPr>
          <p:cNvSpPr txBox="1"/>
          <p:nvPr/>
        </p:nvSpPr>
        <p:spPr>
          <a:xfrm>
            <a:off x="745958" y="4611923"/>
            <a:ext cx="282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58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17DB2C-26B6-B7A6-C546-A6EC8909634E}"/>
              </a:ext>
            </a:extLst>
          </p:cNvPr>
          <p:cNvSpPr txBox="1"/>
          <p:nvPr/>
        </p:nvSpPr>
        <p:spPr>
          <a:xfrm>
            <a:off x="457197" y="272715"/>
            <a:ext cx="934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unified commerce portfolio</a:t>
            </a:r>
            <a:endParaRPr lang="en-IS" sz="48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1519B3-DA6E-525C-43C4-2D4E9A67F5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37" y="1975853"/>
            <a:ext cx="2534653" cy="44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3DED1-7866-3E78-D1F3-A38AB42B9A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078" y="1975853"/>
            <a:ext cx="2459845" cy="440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679C35-BA94-8EE5-852C-B163A7F9F849}"/>
              </a:ext>
            </a:extLst>
          </p:cNvPr>
          <p:cNvSpPr/>
          <p:nvPr/>
        </p:nvSpPr>
        <p:spPr>
          <a:xfrm>
            <a:off x="596789" y="2735179"/>
            <a:ext cx="3121748" cy="4122821"/>
          </a:xfrm>
          <a:prstGeom prst="rect">
            <a:avLst/>
          </a:prstGeom>
          <a:solidFill>
            <a:srgbClr val="F2A35E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5667D6-C286-7873-6D70-B3BA8689FA06}"/>
              </a:ext>
            </a:extLst>
          </p:cNvPr>
          <p:cNvSpPr/>
          <p:nvPr/>
        </p:nvSpPr>
        <p:spPr>
          <a:xfrm>
            <a:off x="4535126" y="2735179"/>
            <a:ext cx="3121748" cy="4122821"/>
          </a:xfrm>
          <a:prstGeom prst="rect">
            <a:avLst/>
          </a:prstGeom>
          <a:solidFill>
            <a:srgbClr val="88BCC9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CD2DC-D0ED-0A9C-9A03-32A0D8471108}"/>
              </a:ext>
            </a:extLst>
          </p:cNvPr>
          <p:cNvSpPr txBox="1"/>
          <p:nvPr/>
        </p:nvSpPr>
        <p:spPr>
          <a:xfrm>
            <a:off x="745958" y="2931695"/>
            <a:ext cx="2823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 on Business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and on-premise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to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 for retail and F&amp;B</a:t>
            </a:r>
            <a:r>
              <a:rPr lang="en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9F139-52FB-81EA-128F-60F436D90E10}"/>
              </a:ext>
            </a:extLst>
          </p:cNvPr>
          <p:cNvSpPr txBox="1"/>
          <p:nvPr/>
        </p:nvSpPr>
        <p:spPr>
          <a:xfrm>
            <a:off x="4684295" y="2931695"/>
            <a:ext cx="2823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 on Business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and on-premise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Very flexible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36ECEB-5892-C3D2-602F-8C6C8E9242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874" y="5763491"/>
            <a:ext cx="1370252" cy="359354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A6257B-98F7-9B64-FF06-F19D77DFBE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537" y="5105108"/>
            <a:ext cx="1370252" cy="390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48B345-F699-FBEE-7E23-E79A6C701D22}"/>
              </a:ext>
            </a:extLst>
          </p:cNvPr>
          <p:cNvSpPr txBox="1"/>
          <p:nvPr/>
        </p:nvSpPr>
        <p:spPr>
          <a:xfrm>
            <a:off x="745958" y="4611923"/>
            <a:ext cx="282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FCDA04-4F7D-835B-E8DF-FB1624EA92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874" y="5105108"/>
            <a:ext cx="1370252" cy="390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BF979E-65D2-5CDD-F556-3780EB73B941}"/>
              </a:ext>
            </a:extLst>
          </p:cNvPr>
          <p:cNvSpPr txBox="1"/>
          <p:nvPr/>
        </p:nvSpPr>
        <p:spPr>
          <a:xfrm>
            <a:off x="4684295" y="4611923"/>
            <a:ext cx="282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9B8D44D8-D95C-3A4B-19EE-9225163C04C6}"/>
              </a:ext>
            </a:extLst>
          </p:cNvPr>
          <p:cNvSpPr/>
          <p:nvPr/>
        </p:nvSpPr>
        <p:spPr>
          <a:xfrm>
            <a:off x="11595210" y="5973212"/>
            <a:ext cx="244365" cy="214770"/>
          </a:xfrm>
          <a:prstGeom prst="rtTriangle">
            <a:avLst/>
          </a:prstGeom>
          <a:solidFill>
            <a:srgbClr val="27B1A6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08FF32C3-F400-A211-63A0-507557C6987E}"/>
              </a:ext>
            </a:extLst>
          </p:cNvPr>
          <p:cNvSpPr/>
          <p:nvPr/>
        </p:nvSpPr>
        <p:spPr>
          <a:xfrm flipH="1">
            <a:off x="352423" y="5973212"/>
            <a:ext cx="244365" cy="214770"/>
          </a:xfrm>
          <a:prstGeom prst="rtTriangle">
            <a:avLst/>
          </a:prstGeom>
          <a:solidFill>
            <a:srgbClr val="27B1A6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7DB2C-26B6-B7A6-C546-A6EC8909634E}"/>
              </a:ext>
            </a:extLst>
          </p:cNvPr>
          <p:cNvSpPr txBox="1"/>
          <p:nvPr/>
        </p:nvSpPr>
        <p:spPr>
          <a:xfrm>
            <a:off x="457197" y="272715"/>
            <a:ext cx="934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unified commerce portfolio</a:t>
            </a:r>
            <a:endParaRPr lang="en-IS" sz="48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1519B3-DA6E-525C-43C4-2D4E9A67F5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37" y="1975853"/>
            <a:ext cx="2534653" cy="44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3DED1-7866-3E78-D1F3-A38AB42B9A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078" y="1975853"/>
            <a:ext cx="2459845" cy="440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62892-5562-4098-71B3-0368E5972F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5042" y="1975853"/>
            <a:ext cx="1918591" cy="440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679C35-BA94-8EE5-852C-B163A7F9F849}"/>
              </a:ext>
            </a:extLst>
          </p:cNvPr>
          <p:cNvSpPr/>
          <p:nvPr/>
        </p:nvSpPr>
        <p:spPr>
          <a:xfrm>
            <a:off x="596789" y="2735179"/>
            <a:ext cx="3121748" cy="4122821"/>
          </a:xfrm>
          <a:prstGeom prst="rect">
            <a:avLst/>
          </a:prstGeom>
          <a:solidFill>
            <a:srgbClr val="F2A35E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5667D6-C286-7873-6D70-B3BA8689FA06}"/>
              </a:ext>
            </a:extLst>
          </p:cNvPr>
          <p:cNvSpPr/>
          <p:nvPr/>
        </p:nvSpPr>
        <p:spPr>
          <a:xfrm>
            <a:off x="4535126" y="2735179"/>
            <a:ext cx="3121748" cy="4122821"/>
          </a:xfrm>
          <a:prstGeom prst="rect">
            <a:avLst/>
          </a:prstGeom>
          <a:solidFill>
            <a:srgbClr val="88BCC9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D26D5F-83AD-D800-4178-324E81F645A1}"/>
              </a:ext>
            </a:extLst>
          </p:cNvPr>
          <p:cNvSpPr/>
          <p:nvPr/>
        </p:nvSpPr>
        <p:spPr>
          <a:xfrm>
            <a:off x="8473463" y="2735178"/>
            <a:ext cx="3121748" cy="4122821"/>
          </a:xfrm>
          <a:prstGeom prst="rect">
            <a:avLst/>
          </a:prstGeom>
          <a:solidFill>
            <a:srgbClr val="F4848C"/>
          </a:solidFill>
          <a:ln>
            <a:solidFill>
              <a:srgbClr val="361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8CD2DC-D0ED-0A9C-9A03-32A0D8471108}"/>
              </a:ext>
            </a:extLst>
          </p:cNvPr>
          <p:cNvSpPr txBox="1"/>
          <p:nvPr/>
        </p:nvSpPr>
        <p:spPr>
          <a:xfrm>
            <a:off x="745958" y="2931695"/>
            <a:ext cx="2823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 on Business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and on-premise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to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 for retail and F&amp;B</a:t>
            </a:r>
            <a:r>
              <a:rPr lang="en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9F139-52FB-81EA-128F-60F436D90E10}"/>
              </a:ext>
            </a:extLst>
          </p:cNvPr>
          <p:cNvSpPr txBox="1"/>
          <p:nvPr/>
        </p:nvSpPr>
        <p:spPr>
          <a:xfrm>
            <a:off x="4684295" y="2931695"/>
            <a:ext cx="2823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 on Business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 and on-premise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Very flexible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3F5D68-0A62-9507-6F1D-80D53D328AF5}"/>
              </a:ext>
            </a:extLst>
          </p:cNvPr>
          <p:cNvSpPr txBox="1"/>
          <p:nvPr/>
        </p:nvSpPr>
        <p:spPr>
          <a:xfrm>
            <a:off x="8771801" y="2931695"/>
            <a:ext cx="2823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Commerce, F&amp;O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Enterprise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F&amp;B, Hospitality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Picture 2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EF7DFB73-F05C-FBBA-5490-F07A5BF58E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549" y="5106014"/>
            <a:ext cx="1721576" cy="367970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647E2E-6C7C-5459-8C13-4E928D3D48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311" y="5091013"/>
            <a:ext cx="1370252" cy="359354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D2CE9F-E23F-0F7D-D4C3-7313F4BA4D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96" y="5055098"/>
            <a:ext cx="1370252" cy="3908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1B0793-20DF-7063-9EB9-F864E1A8411C}"/>
              </a:ext>
            </a:extLst>
          </p:cNvPr>
          <p:cNvSpPr txBox="1"/>
          <p:nvPr/>
        </p:nvSpPr>
        <p:spPr>
          <a:xfrm>
            <a:off x="4684295" y="4611923"/>
            <a:ext cx="282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649C8537-5F1F-7F2C-29DC-2790059088BF}"/>
              </a:ext>
            </a:extLst>
          </p:cNvPr>
          <p:cNvSpPr/>
          <p:nvPr/>
        </p:nvSpPr>
        <p:spPr>
          <a:xfrm rot="2700000">
            <a:off x="1833685" y="2201185"/>
            <a:ext cx="8524628" cy="8524629"/>
          </a:xfrm>
          <a:custGeom>
            <a:avLst/>
            <a:gdLst>
              <a:gd name="connsiteX0" fmla="*/ 1129301 w 8524628"/>
              <a:gd name="connsiteY0" fmla="*/ 6698949 h 8524629"/>
              <a:gd name="connsiteX1" fmla="*/ 1434329 w 8524628"/>
              <a:gd name="connsiteY1" fmla="*/ 6698949 h 8524629"/>
              <a:gd name="connsiteX2" fmla="*/ 3914125 w 8524628"/>
              <a:gd name="connsiteY2" fmla="*/ 4219154 h 8524629"/>
              <a:gd name="connsiteX3" fmla="*/ 3914125 w 8524628"/>
              <a:gd name="connsiteY3" fmla="*/ 3914125 h 8524629"/>
              <a:gd name="connsiteX4" fmla="*/ 4219153 w 8524628"/>
              <a:gd name="connsiteY4" fmla="*/ 3914125 h 8524629"/>
              <a:gd name="connsiteX5" fmla="*/ 6804428 w 8524628"/>
              <a:gd name="connsiteY5" fmla="*/ 1328851 h 8524629"/>
              <a:gd name="connsiteX6" fmla="*/ 6804428 w 8524628"/>
              <a:gd name="connsiteY6" fmla="*/ 1023822 h 8524629"/>
              <a:gd name="connsiteX7" fmla="*/ 7109457 w 8524628"/>
              <a:gd name="connsiteY7" fmla="*/ 1023822 h 8524629"/>
              <a:gd name="connsiteX8" fmla="*/ 8133278 w 8524628"/>
              <a:gd name="connsiteY8" fmla="*/ 0 h 8524629"/>
              <a:gd name="connsiteX9" fmla="*/ 8524628 w 8524628"/>
              <a:gd name="connsiteY9" fmla="*/ 391351 h 8524629"/>
              <a:gd name="connsiteX10" fmla="*/ 391351 w 8524628"/>
              <a:gd name="connsiteY10" fmla="*/ 8524629 h 8524629"/>
              <a:gd name="connsiteX11" fmla="*/ 0 w 8524628"/>
              <a:gd name="connsiteY11" fmla="*/ 8133278 h 8524629"/>
              <a:gd name="connsiteX12" fmla="*/ 1129301 w 8524628"/>
              <a:gd name="connsiteY12" fmla="*/ 7003978 h 852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24628" h="8524629">
                <a:moveTo>
                  <a:pt x="1129301" y="6698949"/>
                </a:moveTo>
                <a:lnTo>
                  <a:pt x="1434329" y="6698949"/>
                </a:lnTo>
                <a:lnTo>
                  <a:pt x="3914125" y="4219154"/>
                </a:lnTo>
                <a:lnTo>
                  <a:pt x="3914125" y="3914125"/>
                </a:lnTo>
                <a:lnTo>
                  <a:pt x="4219153" y="3914125"/>
                </a:lnTo>
                <a:lnTo>
                  <a:pt x="6804428" y="1328851"/>
                </a:lnTo>
                <a:lnTo>
                  <a:pt x="6804428" y="1023822"/>
                </a:lnTo>
                <a:lnTo>
                  <a:pt x="7109457" y="1023822"/>
                </a:lnTo>
                <a:lnTo>
                  <a:pt x="8133278" y="0"/>
                </a:lnTo>
                <a:lnTo>
                  <a:pt x="8524628" y="391351"/>
                </a:lnTo>
                <a:lnTo>
                  <a:pt x="391351" y="8524629"/>
                </a:lnTo>
                <a:lnTo>
                  <a:pt x="0" y="8133278"/>
                </a:lnTo>
                <a:lnTo>
                  <a:pt x="1129301" y="700397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361D5C"/>
            </a:solidFill>
          </a:ln>
          <a:effectLst>
            <a:outerShdw blurRad="127000" dist="50800" dir="5400000" algn="ctr" rotWithShape="0">
              <a:srgbClr val="000000">
                <a:alpha val="2978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C4012A-D75C-93E9-2B83-ABC3355781B9}"/>
              </a:ext>
            </a:extLst>
          </p:cNvPr>
          <p:cNvSpPr txBox="1"/>
          <p:nvPr/>
        </p:nvSpPr>
        <p:spPr>
          <a:xfrm>
            <a:off x="906378" y="6278833"/>
            <a:ext cx="1037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Pay </a:t>
            </a:r>
            <a:r>
              <a:rPr lang="is-IS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35+ integrations in 50+ countries</a:t>
            </a:r>
            <a:endParaRPr lang="en-IS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032412-04B5-8CD0-3870-4735D44165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537" y="5105108"/>
            <a:ext cx="1370252" cy="3908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A28A41E-0C56-B0D8-0B2C-3FB45A716FB6}"/>
              </a:ext>
            </a:extLst>
          </p:cNvPr>
          <p:cNvSpPr txBox="1"/>
          <p:nvPr/>
        </p:nvSpPr>
        <p:spPr>
          <a:xfrm>
            <a:off x="745958" y="4611923"/>
            <a:ext cx="282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2FC518-2AA1-ED08-7BA2-92971CEB3E3F}"/>
              </a:ext>
            </a:extLst>
          </p:cNvPr>
          <p:cNvSpPr txBox="1"/>
          <p:nvPr/>
        </p:nvSpPr>
        <p:spPr>
          <a:xfrm>
            <a:off x="8622632" y="4611923"/>
            <a:ext cx="282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b="1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1" grpId="0" animBg="1"/>
      <p:bldP spid="18" grpId="0"/>
      <p:bldP spid="23" grpId="0" animBg="1"/>
      <p:bldP spid="24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200C87-DB98-D617-99E4-5AECB9081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518" y="1440218"/>
            <a:ext cx="3416966" cy="611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47E729-6BF1-D69F-B19B-5D7CAF5FE93E}"/>
              </a:ext>
            </a:extLst>
          </p:cNvPr>
          <p:cNvSpPr txBox="1"/>
          <p:nvPr/>
        </p:nvSpPr>
        <p:spPr>
          <a:xfrm>
            <a:off x="1423736" y="2361354"/>
            <a:ext cx="934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Experiences</a:t>
            </a:r>
            <a:endParaRPr lang="en-IS" sz="48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8FDCF-1128-5031-90DC-DEF2700C47CC}"/>
              </a:ext>
            </a:extLst>
          </p:cNvPr>
          <p:cNvSpPr/>
          <p:nvPr/>
        </p:nvSpPr>
        <p:spPr>
          <a:xfrm>
            <a:off x="1423736" y="3625516"/>
            <a:ext cx="9344528" cy="3416969"/>
          </a:xfrm>
          <a:prstGeom prst="rect">
            <a:avLst/>
          </a:prstGeom>
          <a:noFill/>
          <a:ln w="6350">
            <a:solidFill>
              <a:srgbClr val="F6C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6C1E2-50E2-0F39-48F0-0F90E8A275BF}"/>
              </a:ext>
            </a:extLst>
          </p:cNvPr>
          <p:cNvSpPr txBox="1"/>
          <p:nvPr/>
        </p:nvSpPr>
        <p:spPr>
          <a:xfrm>
            <a:off x="1746088" y="3935388"/>
            <a:ext cx="82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27EA9-54F4-D155-5522-DBC5EFF24878}"/>
              </a:ext>
            </a:extLst>
          </p:cNvPr>
          <p:cNvSpPr txBox="1"/>
          <p:nvPr/>
        </p:nvSpPr>
        <p:spPr>
          <a:xfrm>
            <a:off x="2688560" y="3935388"/>
            <a:ext cx="113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8EFCA-1808-D4E7-E4F8-43F93021D523}"/>
              </a:ext>
            </a:extLst>
          </p:cNvPr>
          <p:cNvSpPr txBox="1"/>
          <p:nvPr/>
        </p:nvSpPr>
        <p:spPr>
          <a:xfrm>
            <a:off x="3941845" y="3935388"/>
            <a:ext cx="306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Food &amp; Beverage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C1CAF-9D28-990A-6958-2B641A996716}"/>
              </a:ext>
            </a:extLst>
          </p:cNvPr>
          <p:cNvSpPr txBox="1"/>
          <p:nvPr/>
        </p:nvSpPr>
        <p:spPr>
          <a:xfrm>
            <a:off x="7128205" y="3935388"/>
            <a:ext cx="345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err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Activity</a:t>
            </a:r>
            <a:r>
              <a:rPr lang="is-IS" sz="2800" b="1" dirty="0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Hotels</a:t>
            </a:r>
            <a:endParaRPr lang="en-IS" sz="2800" dirty="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ABEAE-D172-5675-DA31-3C44D4AA1046}"/>
              </a:ext>
            </a:extLst>
          </p:cNvPr>
          <p:cNvSpPr txBox="1"/>
          <p:nvPr/>
        </p:nvSpPr>
        <p:spPr>
          <a:xfrm>
            <a:off x="1423736" y="4975994"/>
            <a:ext cx="9344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hospitality industry</a:t>
            </a:r>
            <a:r>
              <a:rPr lang="en-I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2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200C87-DB98-D617-99E4-5AECB9081D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518" y="1440218"/>
            <a:ext cx="3416966" cy="611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47E729-6BF1-D69F-B19B-5D7CAF5FE93E}"/>
              </a:ext>
            </a:extLst>
          </p:cNvPr>
          <p:cNvSpPr txBox="1"/>
          <p:nvPr/>
        </p:nvSpPr>
        <p:spPr>
          <a:xfrm>
            <a:off x="1423736" y="2361354"/>
            <a:ext cx="9344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Experiences</a:t>
            </a:r>
            <a:endParaRPr lang="en-IS" sz="48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8FDCF-1128-5031-90DC-DEF2700C47CC}"/>
              </a:ext>
            </a:extLst>
          </p:cNvPr>
          <p:cNvSpPr/>
          <p:nvPr/>
        </p:nvSpPr>
        <p:spPr>
          <a:xfrm>
            <a:off x="1423736" y="3625516"/>
            <a:ext cx="9344528" cy="3416969"/>
          </a:xfrm>
          <a:prstGeom prst="rect">
            <a:avLst/>
          </a:prstGeom>
          <a:noFill/>
          <a:ln w="6350">
            <a:solidFill>
              <a:srgbClr val="F6C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6C1E2-50E2-0F39-48F0-0F90E8A275BF}"/>
              </a:ext>
            </a:extLst>
          </p:cNvPr>
          <p:cNvSpPr txBox="1"/>
          <p:nvPr/>
        </p:nvSpPr>
        <p:spPr>
          <a:xfrm>
            <a:off x="1746088" y="3935388"/>
            <a:ext cx="82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ERP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227EA9-54F4-D155-5522-DBC5EFF24878}"/>
              </a:ext>
            </a:extLst>
          </p:cNvPr>
          <p:cNvSpPr txBox="1"/>
          <p:nvPr/>
        </p:nvSpPr>
        <p:spPr>
          <a:xfrm>
            <a:off x="2688560" y="3935388"/>
            <a:ext cx="113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8EFCA-1808-D4E7-E4F8-43F93021D523}"/>
              </a:ext>
            </a:extLst>
          </p:cNvPr>
          <p:cNvSpPr txBox="1"/>
          <p:nvPr/>
        </p:nvSpPr>
        <p:spPr>
          <a:xfrm>
            <a:off x="3941845" y="3935388"/>
            <a:ext cx="306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Food &amp; Beverage</a:t>
            </a:r>
            <a:endParaRPr lang="en-IS" sz="280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C1CAF-9D28-990A-6958-2B641A996716}"/>
              </a:ext>
            </a:extLst>
          </p:cNvPr>
          <p:cNvSpPr txBox="1"/>
          <p:nvPr/>
        </p:nvSpPr>
        <p:spPr>
          <a:xfrm>
            <a:off x="7088789" y="3935388"/>
            <a:ext cx="352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err="1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Activity</a:t>
            </a:r>
            <a:r>
              <a:rPr lang="is-IS" sz="2800" b="1" dirty="0">
                <a:solidFill>
                  <a:srgbClr val="F6C36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Hotels</a:t>
            </a:r>
            <a:endParaRPr lang="en-IS" sz="2800" dirty="0">
              <a:solidFill>
                <a:srgbClr val="F6C36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ABEAE-D172-5675-DA31-3C44D4AA1046}"/>
              </a:ext>
            </a:extLst>
          </p:cNvPr>
          <p:cNvSpPr txBox="1"/>
          <p:nvPr/>
        </p:nvSpPr>
        <p:spPr>
          <a:xfrm>
            <a:off x="1423736" y="4975994"/>
            <a:ext cx="93445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hospitality industry</a:t>
            </a:r>
            <a:r>
              <a:rPr lang="en-IS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" name="Picture 9" descr="A person in a white shirt&#10;&#10;Description automatically generated with medium confidence">
            <a:extLst>
              <a:ext uri="{FF2B5EF4-FFF2-40B4-BE49-F238E27FC236}">
                <a16:creationId xmlns:a16="http://schemas.microsoft.com/office/drawing/2014/main" id="{03257B80-171B-B2C4-90E3-B87AF68AC8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343" y="1453674"/>
            <a:ext cx="7010900" cy="4661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852A0E-7AE9-8D30-E80D-020510E9D11A}"/>
              </a:ext>
            </a:extLst>
          </p:cNvPr>
          <p:cNvSpPr txBox="1"/>
          <p:nvPr/>
        </p:nvSpPr>
        <p:spPr>
          <a:xfrm>
            <a:off x="5276089" y="3110880"/>
            <a:ext cx="691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Gunnar </a:t>
            </a:r>
            <a:r>
              <a:rPr lang="en-US" sz="3600" b="1" err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Orn</a:t>
            </a:r>
            <a:r>
              <a:rPr lang="en-US" sz="36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err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Thorsteinsson</a:t>
            </a:r>
            <a:endParaRPr lang="en-IS" sz="36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097BB-3FD2-B1A5-5068-57238AD66DFE}"/>
              </a:ext>
            </a:extLst>
          </p:cNvPr>
          <p:cNvSpPr txBox="1"/>
          <p:nvPr/>
        </p:nvSpPr>
        <p:spPr>
          <a:xfrm>
            <a:off x="5276089" y="3842400"/>
            <a:ext cx="6915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 – LS Central 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hospitality</a:t>
            </a:r>
            <a:endParaRPr lang="en-I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4" grpId="0"/>
      <p:bldP spid="5" grpId="0"/>
      <p:bldP spid="6" grpId="0"/>
      <p:bldP spid="8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F87ABF-F4B7-48E3-6DCB-F44D6718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862"/>
            <a:ext cx="12192000" cy="6010275"/>
          </a:xfrm>
          <a:prstGeom prst="rect">
            <a:avLst/>
          </a:prstGeom>
        </p:spPr>
      </p:pic>
      <p:pic>
        <p:nvPicPr>
          <p:cNvPr id="6" name="Picture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0D134C6B-8534-5060-8162-DE3AF1312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51" y="3065805"/>
            <a:ext cx="5471634" cy="3368332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3A4CA44D-F836-6E54-C31A-639A07A73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056" y="2750080"/>
            <a:ext cx="5509737" cy="3276884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EB71BB17-6155-3E09-941A-F19D617CE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31" y="1627671"/>
            <a:ext cx="3886537" cy="1280271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BD8F61-7A73-7287-9360-80246171B2C2}"/>
              </a:ext>
            </a:extLst>
          </p:cNvPr>
          <p:cNvCxnSpPr>
            <a:cxnSpLocks/>
          </p:cNvCxnSpPr>
          <p:nvPr/>
        </p:nvCxnSpPr>
        <p:spPr>
          <a:xfrm flipH="1" flipV="1">
            <a:off x="3601768" y="2535382"/>
            <a:ext cx="488372" cy="2891801"/>
          </a:xfrm>
          <a:prstGeom prst="straightConnector1">
            <a:avLst/>
          </a:prstGeom>
          <a:ln w="57150">
            <a:solidFill>
              <a:srgbClr val="361D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21E477-09EA-D118-FF29-1F3FBB160E69}"/>
              </a:ext>
            </a:extLst>
          </p:cNvPr>
          <p:cNvCxnSpPr>
            <a:cxnSpLocks/>
          </p:cNvCxnSpPr>
          <p:nvPr/>
        </p:nvCxnSpPr>
        <p:spPr>
          <a:xfrm flipH="1" flipV="1">
            <a:off x="1621105" y="2535382"/>
            <a:ext cx="392915" cy="2694947"/>
          </a:xfrm>
          <a:prstGeom prst="straightConnector1">
            <a:avLst/>
          </a:prstGeom>
          <a:ln w="57150">
            <a:solidFill>
              <a:srgbClr val="361D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6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24BB5C-A7E3-0973-05BE-FEBE1C0C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88E3D-ECFB-DFF3-0865-C3A56ADB5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923" y="2170918"/>
            <a:ext cx="6961905" cy="1352381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46E0E66-86FC-5F43-7A30-0F3488F7B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25" y="3671412"/>
            <a:ext cx="6000750" cy="3038475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</p:spTree>
    <p:extLst>
      <p:ext uri="{BB962C8B-B14F-4D97-AF65-F5344CB8AC3E}">
        <p14:creationId xmlns:p14="http://schemas.microsoft.com/office/powerpoint/2010/main" val="18996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1F80887-E529-B3E1-3A94-4141148C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70DD8BE3-3534-D2FE-25E7-2E9B8C01B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6" y="4122704"/>
            <a:ext cx="12046527" cy="2487264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</p:spTree>
    <p:extLst>
      <p:ext uri="{BB962C8B-B14F-4D97-AF65-F5344CB8AC3E}">
        <p14:creationId xmlns:p14="http://schemas.microsoft.com/office/powerpoint/2010/main" val="3183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81AA2BA7-5F1F-F650-6EDD-80120AF99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862"/>
            <a:ext cx="12192000" cy="6010275"/>
          </a:xfrm>
          <a:prstGeom prst="rect">
            <a:avLst/>
          </a:prstGeom>
        </p:spPr>
      </p:pic>
      <p:pic>
        <p:nvPicPr>
          <p:cNvPr id="6" name="Picture 5" descr="Chart, treemap chart&#10;&#10;Description automatically generated">
            <a:extLst>
              <a:ext uri="{FF2B5EF4-FFF2-40B4-BE49-F238E27FC236}">
                <a16:creationId xmlns:a16="http://schemas.microsoft.com/office/drawing/2014/main" id="{873078C6-A790-52AC-F35A-A8CFB81FE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57" y="2384126"/>
            <a:ext cx="4276286" cy="2929502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</p:spTree>
    <p:extLst>
      <p:ext uri="{BB962C8B-B14F-4D97-AF65-F5344CB8AC3E}">
        <p14:creationId xmlns:p14="http://schemas.microsoft.com/office/powerpoint/2010/main" val="361755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7CB0DB-0E5A-42DF-7F34-8976CF62AF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083211-7ED1-9755-4FDF-9057B5A91719}"/>
              </a:ext>
            </a:extLst>
          </p:cNvPr>
          <p:cNvSpPr txBox="1">
            <a:spLocks/>
          </p:cNvSpPr>
          <p:nvPr/>
        </p:nvSpPr>
        <p:spPr>
          <a:xfrm>
            <a:off x="6371223" y="3334838"/>
            <a:ext cx="5353658" cy="560029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solidFill>
                  <a:schemeClr val="bg1"/>
                </a:solidFill>
              </a:rPr>
              <a:t>Dadi </a:t>
            </a:r>
            <a:r>
              <a:rPr lang="en-GB" sz="4400" err="1">
                <a:solidFill>
                  <a:schemeClr val="bg1"/>
                </a:solidFill>
              </a:rPr>
              <a:t>Karason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CBFED40-0773-3D40-7AA4-C72BB93567D8}"/>
              </a:ext>
            </a:extLst>
          </p:cNvPr>
          <p:cNvSpPr txBox="1">
            <a:spLocks/>
          </p:cNvSpPr>
          <p:nvPr/>
        </p:nvSpPr>
        <p:spPr>
          <a:xfrm>
            <a:off x="6371223" y="3998515"/>
            <a:ext cx="5353658" cy="453923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>
                <a:solidFill>
                  <a:srgbClr val="CCC116"/>
                </a:solidFill>
              </a:rPr>
              <a:t>Chief Technology Officer</a:t>
            </a:r>
          </a:p>
        </p:txBody>
      </p:sp>
    </p:spTree>
    <p:extLst>
      <p:ext uri="{BB962C8B-B14F-4D97-AF65-F5344CB8AC3E}">
        <p14:creationId xmlns:p14="http://schemas.microsoft.com/office/powerpoint/2010/main" val="2452004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021AD76-B901-D914-F894-55F871E84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49" y="0"/>
            <a:ext cx="11472901" cy="6858000"/>
          </a:xfrm>
          <a:prstGeom prst="rect">
            <a:avLst/>
          </a:prstGeom>
        </p:spPr>
      </p:pic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82276203-AF2D-5C83-490C-1D5BF25D0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49" y="1881185"/>
            <a:ext cx="5581650" cy="3095625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BAC7DD6-F2CE-3F94-422D-BDB12AB7C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528761"/>
            <a:ext cx="5524500" cy="3800475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E4F2CB-28D9-8E7B-5B30-53D94D55129B}"/>
              </a:ext>
            </a:extLst>
          </p:cNvPr>
          <p:cNvCxnSpPr>
            <a:cxnSpLocks/>
          </p:cNvCxnSpPr>
          <p:nvPr/>
        </p:nvCxnSpPr>
        <p:spPr>
          <a:xfrm flipH="1" flipV="1">
            <a:off x="7917873" y="3252355"/>
            <a:ext cx="488372" cy="2421081"/>
          </a:xfrm>
          <a:prstGeom prst="straightConnector1">
            <a:avLst/>
          </a:prstGeom>
          <a:ln w="57150">
            <a:solidFill>
              <a:srgbClr val="361D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0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, table&#10;&#10;Description automatically generated">
            <a:extLst>
              <a:ext uri="{FF2B5EF4-FFF2-40B4-BE49-F238E27FC236}">
                <a16:creationId xmlns:a16="http://schemas.microsoft.com/office/drawing/2014/main" id="{6C257EA9-2066-6F0F-ED67-447032D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46FA01-AE1A-9413-DCF9-C496CF732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09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C5C043E-F7FF-9BEE-7979-C90FE4FBA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74DAB32-17A4-4FBD-3C7A-96EF1C319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49" y="0"/>
            <a:ext cx="11472901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BF09B97-F983-C782-C986-189D898AE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" y="1269855"/>
            <a:ext cx="5695950" cy="4733925"/>
          </a:xfrm>
          <a:prstGeom prst="rect">
            <a:avLst/>
          </a:prstGeom>
          <a:ln w="28575">
            <a:solidFill>
              <a:srgbClr val="361D5C"/>
            </a:solidFill>
          </a:ln>
        </p:spPr>
      </p:pic>
    </p:spTree>
    <p:extLst>
      <p:ext uri="{BB962C8B-B14F-4D97-AF65-F5344CB8AC3E}">
        <p14:creationId xmlns:p14="http://schemas.microsoft.com/office/powerpoint/2010/main" val="40140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itting on a chair looking out a window at the water&#10;&#10;Description automatically generated with low confidence">
            <a:extLst>
              <a:ext uri="{FF2B5EF4-FFF2-40B4-BE49-F238E27FC236}">
                <a16:creationId xmlns:a16="http://schemas.microsoft.com/office/drawing/2014/main" id="{E4FE2C86-1D87-DE5F-CC87-AED59142D2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41342"/>
            <a:ext cx="4214814" cy="2634259"/>
          </a:xfrm>
          <a:prstGeom prst="rect">
            <a:avLst/>
          </a:prstGeom>
        </p:spPr>
      </p:pic>
      <p:pic>
        <p:nvPicPr>
          <p:cNvPr id="15" name="Picture 14" descr="A picture containing window, indoor, table, person&#10;&#10;Description automatically generated">
            <a:extLst>
              <a:ext uri="{FF2B5EF4-FFF2-40B4-BE49-F238E27FC236}">
                <a16:creationId xmlns:a16="http://schemas.microsoft.com/office/drawing/2014/main" id="{4912033C-2503-E38F-F5BE-1185F302D7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4" y="2314322"/>
            <a:ext cx="4214815" cy="2634259"/>
          </a:xfrm>
          <a:prstGeom prst="rect">
            <a:avLst/>
          </a:prstGeom>
        </p:spPr>
      </p:pic>
      <p:pic>
        <p:nvPicPr>
          <p:cNvPr id="13" name="Picture 12" descr="A picture containing water&#10;&#10;Description automatically generated">
            <a:extLst>
              <a:ext uri="{FF2B5EF4-FFF2-40B4-BE49-F238E27FC236}">
                <a16:creationId xmlns:a16="http://schemas.microsoft.com/office/drawing/2014/main" id="{08119F3B-B0FB-09AB-CB9E-8CCDEE9639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815" y="0"/>
            <a:ext cx="3762372" cy="5018226"/>
          </a:xfrm>
          <a:prstGeom prst="rect">
            <a:avLst/>
          </a:prstGeom>
        </p:spPr>
      </p:pic>
      <p:pic>
        <p:nvPicPr>
          <p:cNvPr id="7" name="Picture 6" descr="A picture containing text, sky, outdoor, nature&#10;&#10;Description automatically generated">
            <a:extLst>
              <a:ext uri="{FF2B5EF4-FFF2-40B4-BE49-F238E27FC236}">
                <a16:creationId xmlns:a16="http://schemas.microsoft.com/office/drawing/2014/main" id="{6C034BED-CEED-5903-E346-5B2B38A372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2806"/>
            <a:ext cx="12192000" cy="2105194"/>
          </a:xfrm>
          <a:prstGeom prst="rect">
            <a:avLst/>
          </a:prstGeom>
        </p:spPr>
      </p:pic>
      <p:pic>
        <p:nvPicPr>
          <p:cNvPr id="9" name="Picture 8" descr="A picture containing outdoor, sky, rock, nature&#10;&#10;Description automatically generated">
            <a:extLst>
              <a:ext uri="{FF2B5EF4-FFF2-40B4-BE49-F238E27FC236}">
                <a16:creationId xmlns:a16="http://schemas.microsoft.com/office/drawing/2014/main" id="{EAEA7E2D-0726-9924-300B-70301FC990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14814" cy="2808680"/>
          </a:xfrm>
          <a:prstGeom prst="rect">
            <a:avLst/>
          </a:prstGeom>
        </p:spPr>
      </p:pic>
      <p:pic>
        <p:nvPicPr>
          <p:cNvPr id="11" name="Picture 10" descr="A picture containing cake, chocolate, piece&#10;&#10;Description automatically generated">
            <a:extLst>
              <a:ext uri="{FF2B5EF4-FFF2-40B4-BE49-F238E27FC236}">
                <a16:creationId xmlns:a16="http://schemas.microsoft.com/office/drawing/2014/main" id="{EA62753C-B660-4BB3-9C34-B6E319A157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6" y="0"/>
            <a:ext cx="4214814" cy="28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3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9A315-C76F-8652-EA41-6F37DD27E175}"/>
              </a:ext>
            </a:extLst>
          </p:cNvPr>
          <p:cNvSpPr txBox="1"/>
          <p:nvPr/>
        </p:nvSpPr>
        <p:spPr>
          <a:xfrm>
            <a:off x="4491790" y="1162556"/>
            <a:ext cx="6440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  <a:r>
              <a:rPr lang="en-IS" sz="9600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2B029-8CA1-C778-7168-9223594D4FC9}"/>
              </a:ext>
            </a:extLst>
          </p:cNvPr>
          <p:cNvSpPr txBox="1"/>
          <p:nvPr/>
        </p:nvSpPr>
        <p:spPr>
          <a:xfrm>
            <a:off x="4491790" y="4338131"/>
            <a:ext cx="644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7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What‘s next?</a:t>
            </a:r>
            <a:endParaRPr lang="en-IS" sz="7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21139"/>
      </p:ext>
    </p:extLst>
  </p:cSld>
  <p:clrMapOvr>
    <a:masterClrMapping/>
  </p:clrMapOvr>
  <p:transition spd="slow">
    <p:cover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9A315-C76F-8652-EA41-6F37DD27E175}"/>
              </a:ext>
            </a:extLst>
          </p:cNvPr>
          <p:cNvSpPr txBox="1"/>
          <p:nvPr/>
        </p:nvSpPr>
        <p:spPr>
          <a:xfrm>
            <a:off x="4491790" y="1162556"/>
            <a:ext cx="6440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  <a:r>
              <a:rPr lang="en-IS" sz="9600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2B029-8CA1-C778-7168-9223594D4FC9}"/>
              </a:ext>
            </a:extLst>
          </p:cNvPr>
          <p:cNvSpPr txBox="1"/>
          <p:nvPr/>
        </p:nvSpPr>
        <p:spPr>
          <a:xfrm>
            <a:off x="4491790" y="4338131"/>
            <a:ext cx="644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7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What‘s next?</a:t>
            </a:r>
            <a:endParaRPr lang="en-IS" sz="7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F8D2431F-8078-20DE-452F-4432563E5C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232" y="1885217"/>
            <a:ext cx="6354282" cy="4528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87687-63B0-2B47-0FC7-BF225DD57AA6}"/>
              </a:ext>
            </a:extLst>
          </p:cNvPr>
          <p:cNvSpPr txBox="1"/>
          <p:nvPr/>
        </p:nvSpPr>
        <p:spPr>
          <a:xfrm>
            <a:off x="3033105" y="331559"/>
            <a:ext cx="64409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54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</a:p>
          <a:p>
            <a:pPr algn="ctr"/>
            <a:r>
              <a:rPr lang="is-IS" sz="4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pharmacies</a:t>
            </a:r>
            <a:endParaRPr lang="en-IS" sz="4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D621824-33E2-94ED-4937-287E083C8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08085">
            <a:off x="10169568" y="5581345"/>
            <a:ext cx="1526252" cy="789441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E7D8E76E-8102-3FCF-0255-49F8F3A244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80251">
            <a:off x="8446816" y="2349225"/>
            <a:ext cx="321129" cy="1353329"/>
          </a:xfrm>
          <a:prstGeom prst="rect">
            <a:avLst/>
          </a:prstGeom>
        </p:spPr>
      </p:pic>
      <p:pic>
        <p:nvPicPr>
          <p:cNvPr id="12" name="Picture 11" descr="A picture containing table, plate, indoor, cup&#10;&#10;Description automatically generated">
            <a:extLst>
              <a:ext uri="{FF2B5EF4-FFF2-40B4-BE49-F238E27FC236}">
                <a16:creationId xmlns:a16="http://schemas.microsoft.com/office/drawing/2014/main" id="{9A7F0D75-A175-3B56-3DAB-E755C2D6DE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4613">
            <a:off x="7372129" y="4841975"/>
            <a:ext cx="1425918" cy="1706938"/>
          </a:xfrm>
          <a:prstGeom prst="rect">
            <a:avLst/>
          </a:prstGeom>
        </p:spPr>
      </p:pic>
      <p:pic>
        <p:nvPicPr>
          <p:cNvPr id="14" name="Picture 13" descr="A picture containing cup, indoor, tableware, blender&#10;&#10;Description automatically generated">
            <a:extLst>
              <a:ext uri="{FF2B5EF4-FFF2-40B4-BE49-F238E27FC236}">
                <a16:creationId xmlns:a16="http://schemas.microsoft.com/office/drawing/2014/main" id="{6DF242AF-100D-F59D-3B36-C257C971F6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1381">
            <a:off x="3911052" y="2205191"/>
            <a:ext cx="404906" cy="1792713"/>
          </a:xfrm>
          <a:prstGeom prst="rect">
            <a:avLst/>
          </a:prstGeom>
        </p:spPr>
      </p:pic>
      <p:pic>
        <p:nvPicPr>
          <p:cNvPr id="16" name="Picture 15" descr="A picture containing butter&#10;&#10;Description automatically generated">
            <a:extLst>
              <a:ext uri="{FF2B5EF4-FFF2-40B4-BE49-F238E27FC236}">
                <a16:creationId xmlns:a16="http://schemas.microsoft.com/office/drawing/2014/main" id="{D2644AB9-A124-DEAE-C4CE-9E88A03BED3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707" y="5223917"/>
            <a:ext cx="1883599" cy="1295239"/>
          </a:xfrm>
          <a:prstGeom prst="rect">
            <a:avLst/>
          </a:prstGeom>
        </p:spPr>
      </p:pic>
      <p:pic>
        <p:nvPicPr>
          <p:cNvPr id="18" name="Picture 17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2B0B37F8-449C-3018-281B-8B987F347D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666" y="2732289"/>
            <a:ext cx="3126278" cy="241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9F042-C068-47B6-9DCE-699E56819DE5}"/>
              </a:ext>
            </a:extLst>
          </p:cNvPr>
          <p:cNvSpPr txBox="1"/>
          <p:nvPr/>
        </p:nvSpPr>
        <p:spPr>
          <a:xfrm>
            <a:off x="7236619" y="2274838"/>
            <a:ext cx="5214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can we help?</a:t>
            </a:r>
            <a:endParaRPr lang="en-IS" sz="72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248C1-A197-C149-1B61-9C84B50E2A52}"/>
              </a:ext>
            </a:extLst>
          </p:cNvPr>
          <p:cNvSpPr txBox="1"/>
          <p:nvPr/>
        </p:nvSpPr>
        <p:spPr>
          <a:xfrm>
            <a:off x="7631908" y="1705719"/>
            <a:ext cx="3155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1A09A-F173-7BB3-60A6-FC9BCD22ED39}"/>
              </a:ext>
            </a:extLst>
          </p:cNvPr>
          <p:cNvSpPr txBox="1"/>
          <p:nvPr/>
        </p:nvSpPr>
        <p:spPr>
          <a:xfrm>
            <a:off x="7038979" y="2870150"/>
            <a:ext cx="434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88C1F-1829-50E2-D41E-89E1FF3EB61E}"/>
              </a:ext>
            </a:extLst>
          </p:cNvPr>
          <p:cNvSpPr txBox="1"/>
          <p:nvPr/>
        </p:nvSpPr>
        <p:spPr>
          <a:xfrm>
            <a:off x="7038979" y="4034581"/>
            <a:ext cx="4341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Faster</a:t>
            </a:r>
            <a:endParaRPr lang="en-IS" sz="7200" b="1">
              <a:solidFill>
                <a:srgbClr val="FF8E3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3A438-62B1-1D84-45C2-648D99DCE016}"/>
              </a:ext>
            </a:extLst>
          </p:cNvPr>
          <p:cNvSpPr txBox="1"/>
          <p:nvPr/>
        </p:nvSpPr>
        <p:spPr>
          <a:xfrm>
            <a:off x="960120" y="2838718"/>
            <a:ext cx="10271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can we make sure our products are</a:t>
            </a:r>
          </a:p>
          <a:p>
            <a:pPr algn="ctr"/>
            <a:r>
              <a:rPr lang="en-US" sz="8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 TO LEARN</a:t>
            </a:r>
            <a:endParaRPr lang="en-IS" sz="8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62027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504CA50-2287-5C00-D330-ACEEF6629D20}"/>
              </a:ext>
            </a:extLst>
          </p:cNvPr>
          <p:cNvSpPr txBox="1">
            <a:spLocks/>
          </p:cNvSpPr>
          <p:nvPr/>
        </p:nvSpPr>
        <p:spPr>
          <a:xfrm>
            <a:off x="3014662" y="2543471"/>
            <a:ext cx="9177337" cy="100725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>
                <a:solidFill>
                  <a:srgbClr val="CCC116"/>
                </a:solidFill>
              </a:rPr>
              <a:t>Digital commerce</a:t>
            </a:r>
            <a:endParaRPr lang="en-GB" sz="8000" b="0">
              <a:solidFill>
                <a:schemeClr val="bg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0A64CCC-C2DB-00AB-B265-E25736867E4F}"/>
              </a:ext>
            </a:extLst>
          </p:cNvPr>
          <p:cNvSpPr txBox="1">
            <a:spLocks/>
          </p:cNvSpPr>
          <p:nvPr/>
        </p:nvSpPr>
        <p:spPr>
          <a:xfrm>
            <a:off x="4851378" y="3671627"/>
            <a:ext cx="5503906" cy="100725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>
                <a:solidFill>
                  <a:schemeClr val="bg1"/>
                </a:solidFill>
              </a:rPr>
              <a:t>grew like never before</a:t>
            </a:r>
            <a:endParaRPr lang="en-GB" sz="4800" b="0">
              <a:solidFill>
                <a:schemeClr val="bg1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3782599-7EAF-E587-468B-EC51FD9A09FA}"/>
              </a:ext>
            </a:extLst>
          </p:cNvPr>
          <p:cNvSpPr txBox="1">
            <a:spLocks/>
          </p:cNvSpPr>
          <p:nvPr/>
        </p:nvSpPr>
        <p:spPr>
          <a:xfrm>
            <a:off x="3014663" y="2925375"/>
            <a:ext cx="9177337" cy="100725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>
                <a:solidFill>
                  <a:srgbClr val="CCC116"/>
                </a:solidFill>
              </a:rPr>
              <a:t>Bigger baskets</a:t>
            </a:r>
            <a:endParaRPr lang="en-GB" sz="8000" b="0">
              <a:solidFill>
                <a:schemeClr val="bg1"/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B664842-48C9-D032-FE85-1756C36E6DD7}"/>
              </a:ext>
            </a:extLst>
          </p:cNvPr>
          <p:cNvSpPr txBox="1">
            <a:spLocks/>
          </p:cNvSpPr>
          <p:nvPr/>
        </p:nvSpPr>
        <p:spPr>
          <a:xfrm>
            <a:off x="3014661" y="2422565"/>
            <a:ext cx="9177337" cy="100725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>
                <a:solidFill>
                  <a:srgbClr val="CCC116"/>
                </a:solidFill>
              </a:rPr>
              <a:t>Contactless</a:t>
            </a:r>
          </a:p>
          <a:p>
            <a:r>
              <a:rPr lang="en-US" sz="6600">
                <a:solidFill>
                  <a:srgbClr val="CCC116"/>
                </a:solidFill>
              </a:rPr>
              <a:t>shopping</a:t>
            </a:r>
            <a:endParaRPr lang="en-GB" sz="8000" b="0">
              <a:solidFill>
                <a:schemeClr val="bg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BE66E3C-D194-1FC8-AC14-598481FD3A54}"/>
              </a:ext>
            </a:extLst>
          </p:cNvPr>
          <p:cNvSpPr txBox="1">
            <a:spLocks/>
          </p:cNvSpPr>
          <p:nvPr/>
        </p:nvSpPr>
        <p:spPr>
          <a:xfrm>
            <a:off x="3014660" y="2543471"/>
            <a:ext cx="9177337" cy="100725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>
                <a:solidFill>
                  <a:srgbClr val="CCC116"/>
                </a:solidFill>
              </a:rPr>
              <a:t>Social media</a:t>
            </a:r>
            <a:endParaRPr lang="en-GB" sz="8000" b="0">
              <a:solidFill>
                <a:schemeClr val="bg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BB5FC7-3DFE-D517-826B-E538F40BE65A}"/>
              </a:ext>
            </a:extLst>
          </p:cNvPr>
          <p:cNvSpPr txBox="1">
            <a:spLocks/>
          </p:cNvSpPr>
          <p:nvPr/>
        </p:nvSpPr>
        <p:spPr>
          <a:xfrm>
            <a:off x="4364487" y="3671627"/>
            <a:ext cx="6477684" cy="100725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>
                <a:solidFill>
                  <a:schemeClr val="bg1"/>
                </a:solidFill>
              </a:rPr>
              <a:t>The new shopping window</a:t>
            </a:r>
            <a:endParaRPr lang="en-GB" sz="4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346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5" grpId="1"/>
      <p:bldP spid="7" grpId="0"/>
      <p:bldP spid="7" grpId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6EF99-1256-9B18-A99D-9F6076182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549087"/>
            <a:ext cx="4982210" cy="8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A160-681D-862C-3FE6-859D6CE4D6FE}"/>
              </a:ext>
            </a:extLst>
          </p:cNvPr>
          <p:cNvSpPr txBox="1"/>
          <p:nvPr/>
        </p:nvSpPr>
        <p:spPr>
          <a:xfrm>
            <a:off x="3600450" y="1440359"/>
            <a:ext cx="3131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sz="4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29D56-2BFF-EC06-DE39-8BC4283FAC53}"/>
              </a:ext>
            </a:extLst>
          </p:cNvPr>
          <p:cNvGrpSpPr/>
          <p:nvPr/>
        </p:nvGrpSpPr>
        <p:grpSpPr>
          <a:xfrm>
            <a:off x="1449070" y="2644140"/>
            <a:ext cx="5454650" cy="2453640"/>
            <a:chOff x="1620520" y="2644140"/>
            <a:chExt cx="5454650" cy="2453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8E0F2AE-02C0-CE9D-4F47-AB99777765A7}"/>
                </a:ext>
              </a:extLst>
            </p:cNvPr>
            <p:cNvSpPr/>
            <p:nvPr/>
          </p:nvSpPr>
          <p:spPr>
            <a:xfrm>
              <a:off x="1620520" y="2644140"/>
              <a:ext cx="2453640" cy="24536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S" sz="2400">
                  <a:latin typeface="Segoe UI" panose="020B0502040204020203" pitchFamily="34" charset="0"/>
                  <a:cs typeface="Segoe UI" panose="020B0502040204020203" pitchFamily="34" charset="0"/>
                </a:rPr>
                <a:t>Launched</a:t>
              </a:r>
            </a:p>
            <a:p>
              <a:pPr algn="ctr"/>
              <a:r>
                <a:rPr lang="en-IS" sz="4400" b="1">
                  <a:latin typeface="Segoe UI" panose="020B0502040204020203" pitchFamily="34" charset="0"/>
                  <a:cs typeface="Segoe UI" panose="020B0502040204020203" pitchFamily="34" charset="0"/>
                </a:rPr>
                <a:t>2019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3369693-7F12-03D7-CAA6-F4C1B1F51BBC}"/>
                </a:ext>
              </a:extLst>
            </p:cNvPr>
            <p:cNvSpPr/>
            <p:nvPr/>
          </p:nvSpPr>
          <p:spPr>
            <a:xfrm>
              <a:off x="4621530" y="2644140"/>
              <a:ext cx="2453640" cy="2453640"/>
            </a:xfrm>
            <a:prstGeom prst="ellipse">
              <a:avLst/>
            </a:prstGeom>
            <a:solidFill>
              <a:srgbClr val="AFBA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r>
                <a:rPr lang="en-IS" sz="2400">
                  <a:latin typeface="Segoe UI" panose="020B0502040204020203" pitchFamily="34" charset="0"/>
                  <a:cs typeface="Segoe UI" panose="020B0502040204020203" pitchFamily="34" charset="0"/>
                </a:rPr>
                <a:t>vailable in</a:t>
              </a:r>
            </a:p>
            <a:p>
              <a:pPr algn="ctr"/>
              <a:r>
                <a:rPr lang="en-IS" sz="4400" b="1">
                  <a:latin typeface="Segoe UI" panose="020B0502040204020203" pitchFamily="34" charset="0"/>
                  <a:cs typeface="Segoe UI" panose="020B0502040204020203" pitchFamily="34" charset="0"/>
                </a:rPr>
                <a:t>36</a:t>
              </a:r>
            </a:p>
            <a:p>
              <a:pPr algn="ctr"/>
              <a:r>
                <a:rPr lang="is-IS" sz="2400">
                  <a:latin typeface="Segoe UI" panose="020B0502040204020203" pitchFamily="34" charset="0"/>
                  <a:cs typeface="Segoe UI" panose="020B0502040204020203" pitchFamily="34" charset="0"/>
                </a:rPr>
                <a:t>countries</a:t>
              </a:r>
              <a:endParaRPr lang="en-IS" sz="4400" b="1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8C2A07-2CDB-B5C3-B835-3F21EFE116B6}"/>
              </a:ext>
            </a:extLst>
          </p:cNvPr>
          <p:cNvGrpSpPr/>
          <p:nvPr/>
        </p:nvGrpSpPr>
        <p:grpSpPr>
          <a:xfrm>
            <a:off x="686435" y="5532120"/>
            <a:ext cx="6979920" cy="923330"/>
            <a:chOff x="335280" y="5532120"/>
            <a:chExt cx="6979920" cy="9233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42F025-B3FF-1F33-C9E5-F14904A0C0CC}"/>
                </a:ext>
              </a:extLst>
            </p:cNvPr>
            <p:cNvSpPr txBox="1"/>
            <p:nvPr/>
          </p:nvSpPr>
          <p:spPr>
            <a:xfrm>
              <a:off x="3825240" y="5532120"/>
              <a:ext cx="3489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 progress:</a:t>
              </a:r>
            </a:p>
            <a:p>
              <a:pPr algn="ctr"/>
              <a:r>
                <a:rPr lang="en-I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Romania, Poland, Qatar, Ukraine, Latvia, Slovakia, Tunisia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A8D0CA-6107-862C-F9E2-ADC9BF9BAAAD}"/>
                </a:ext>
              </a:extLst>
            </p:cNvPr>
            <p:cNvSpPr txBox="1"/>
            <p:nvPr/>
          </p:nvSpPr>
          <p:spPr>
            <a:xfrm>
              <a:off x="335280" y="5532120"/>
              <a:ext cx="3489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 testing:</a:t>
              </a:r>
            </a:p>
            <a:p>
              <a:pPr algn="ctr"/>
              <a:r>
                <a:rPr lang="en-IS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Portugal, Bulgaria, Lithuania, Croatia, Serbia, Slovenia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044148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6EF99-1256-9B18-A99D-9F6076182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549087"/>
            <a:ext cx="4982210" cy="8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A160-681D-862C-3FE6-859D6CE4D6FE}"/>
              </a:ext>
            </a:extLst>
          </p:cNvPr>
          <p:cNvSpPr txBox="1"/>
          <p:nvPr/>
        </p:nvSpPr>
        <p:spPr>
          <a:xfrm>
            <a:off x="3600450" y="1440359"/>
            <a:ext cx="3131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sz="4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D96B2D-1DDE-607B-A0CA-074C69DD862D}"/>
              </a:ext>
            </a:extLst>
          </p:cNvPr>
          <p:cNvSpPr txBox="1"/>
          <p:nvPr/>
        </p:nvSpPr>
        <p:spPr>
          <a:xfrm>
            <a:off x="862330" y="2782669"/>
            <a:ext cx="662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Later this year officially compliant with: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05C01-55A1-6007-C531-9ED0D3B4F0E8}"/>
              </a:ext>
            </a:extLst>
          </p:cNvPr>
          <p:cNvSpPr txBox="1"/>
          <p:nvPr/>
        </p:nvSpPr>
        <p:spPr>
          <a:xfrm>
            <a:off x="862330" y="3552110"/>
            <a:ext cx="6628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Universal Code guidelines</a:t>
            </a:r>
            <a:r>
              <a:rPr lang="en-IS" sz="5400" b="1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83E3F7-4BCE-DBF8-91B2-37D730CAB66D}"/>
              </a:ext>
            </a:extLst>
          </p:cNvPr>
          <p:cNvCxnSpPr>
            <a:cxnSpLocks/>
          </p:cNvCxnSpPr>
          <p:nvPr/>
        </p:nvCxnSpPr>
        <p:spPr>
          <a:xfrm>
            <a:off x="862330" y="3429000"/>
            <a:ext cx="6628130" cy="0"/>
          </a:xfrm>
          <a:prstGeom prst="line">
            <a:avLst/>
          </a:prstGeom>
          <a:ln>
            <a:solidFill>
              <a:srgbClr val="AFBA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6EF99-1256-9B18-A99D-9F6076182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549087"/>
            <a:ext cx="4982210" cy="8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A160-681D-862C-3FE6-859D6CE4D6FE}"/>
              </a:ext>
            </a:extLst>
          </p:cNvPr>
          <p:cNvSpPr txBox="1"/>
          <p:nvPr/>
        </p:nvSpPr>
        <p:spPr>
          <a:xfrm>
            <a:off x="3600450" y="1440359"/>
            <a:ext cx="3131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sz="4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05C01-55A1-6007-C531-9ED0D3B4F0E8}"/>
              </a:ext>
            </a:extLst>
          </p:cNvPr>
          <p:cNvSpPr txBox="1"/>
          <p:nvPr/>
        </p:nvSpPr>
        <p:spPr>
          <a:xfrm>
            <a:off x="862330" y="2972990"/>
            <a:ext cx="66281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6600" b="1" dirty="0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Universal Code </a:t>
            </a:r>
            <a:r>
              <a:rPr lang="is-I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</a:t>
            </a:r>
            <a:r>
              <a:rPr lang="is-IS" sz="4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is-I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s-IS" sz="4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</a:t>
            </a:r>
            <a:r>
              <a:rPr lang="is-I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a </a:t>
            </a:r>
            <a:r>
              <a:rPr lang="is-IS" sz="4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</a:t>
            </a:r>
            <a:r>
              <a:rPr lang="is-I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s-IS" sz="4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journey</a:t>
            </a:r>
            <a:r>
              <a:rPr lang="is-IS" sz="4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s-IS" sz="4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</a:t>
            </a:r>
            <a:endParaRPr lang="en-IS" sz="6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6EF99-1256-9B18-A99D-9F6076182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90" y="549087"/>
            <a:ext cx="4982210" cy="8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A160-681D-862C-3FE6-859D6CE4D6FE}"/>
              </a:ext>
            </a:extLst>
          </p:cNvPr>
          <p:cNvSpPr txBox="1"/>
          <p:nvPr/>
        </p:nvSpPr>
        <p:spPr>
          <a:xfrm>
            <a:off x="3600450" y="1440359"/>
            <a:ext cx="3131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sz="4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05C01-55A1-6007-C531-9ED0D3B4F0E8}"/>
              </a:ext>
            </a:extLst>
          </p:cNvPr>
          <p:cNvSpPr txBox="1"/>
          <p:nvPr/>
        </p:nvSpPr>
        <p:spPr>
          <a:xfrm>
            <a:off x="740410" y="2972990"/>
            <a:ext cx="68719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6600" b="1">
                <a:solidFill>
                  <a:srgbClr val="FF8E3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funtionality removed</a:t>
            </a:r>
            <a:endParaRPr lang="en-IS" sz="6600" b="1">
              <a:solidFill>
                <a:srgbClr val="FF8E3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832B5-F337-E1BA-1024-21F951E4D817}"/>
              </a:ext>
            </a:extLst>
          </p:cNvPr>
          <p:cNvSpPr txBox="1"/>
          <p:nvPr/>
        </p:nvSpPr>
        <p:spPr>
          <a:xfrm>
            <a:off x="740410" y="5312330"/>
            <a:ext cx="6871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Up-to-date with the latest releases from Microsoft</a:t>
            </a:r>
            <a:endParaRPr lang="en-I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D113C6-357F-2D4F-B7EE-0A11E7782983}"/>
              </a:ext>
            </a:extLst>
          </p:cNvPr>
          <p:cNvSpPr txBox="1"/>
          <p:nvPr/>
        </p:nvSpPr>
        <p:spPr>
          <a:xfrm>
            <a:off x="4472940" y="3429000"/>
            <a:ext cx="691134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8E37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Still committed</a:t>
            </a:r>
          </a:p>
          <a:p>
            <a:pPr algn="ctr"/>
            <a:r>
              <a:rPr lang="en-US" sz="200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 running LS Central both on SaaS as well as on-premises</a:t>
            </a:r>
            <a:r>
              <a:rPr lang="en-IS" sz="200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I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AFC0A-5803-D3EA-7409-03E7157C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505" y="1760667"/>
            <a:ext cx="4982210" cy="8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51339"/>
      </p:ext>
    </p:extLst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D113C6-357F-2D4F-B7EE-0A11E7782983}"/>
              </a:ext>
            </a:extLst>
          </p:cNvPr>
          <p:cNvSpPr txBox="1"/>
          <p:nvPr/>
        </p:nvSpPr>
        <p:spPr>
          <a:xfrm>
            <a:off x="4061460" y="3429000"/>
            <a:ext cx="77343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customers can mix </a:t>
            </a: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 based back-office with an on-premises POS installation</a:t>
            </a:r>
            <a:endParaRPr lang="en-I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AFC0A-5803-D3EA-7409-03E7157C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505" y="1760667"/>
            <a:ext cx="4982210" cy="8912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67556A1-3C70-48D8-5B20-4292B2C51B46}"/>
              </a:ext>
            </a:extLst>
          </p:cNvPr>
          <p:cNvSpPr/>
          <p:nvPr/>
        </p:nvSpPr>
        <p:spPr>
          <a:xfrm rot="20539257">
            <a:off x="875096" y="546931"/>
            <a:ext cx="2272334" cy="2272334"/>
          </a:xfrm>
          <a:prstGeom prst="ellipse">
            <a:avLst/>
          </a:prstGeom>
          <a:solidFill>
            <a:srgbClr val="FF8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S" b="1">
                <a:latin typeface="Segoe UI" panose="020B0502040204020203" pitchFamily="34" charset="0"/>
                <a:cs typeface="Segoe UI" panose="020B0502040204020203" pitchFamily="34" charset="0"/>
              </a:rPr>
              <a:t>Hybrid-cloud</a:t>
            </a:r>
          </a:p>
          <a:p>
            <a:pPr algn="ctr"/>
            <a:r>
              <a:rPr lang="en-IS" b="1">
                <a:latin typeface="Segoe UI" panose="020B0502040204020203" pitchFamily="34" charset="0"/>
                <a:cs typeface="Segoe UI" panose="020B0502040204020203" pitchFamily="34" charset="0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388559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D113C6-357F-2D4F-B7EE-0A11E7782983}"/>
              </a:ext>
            </a:extLst>
          </p:cNvPr>
          <p:cNvSpPr txBox="1"/>
          <p:nvPr/>
        </p:nvSpPr>
        <p:spPr>
          <a:xfrm>
            <a:off x="4061460" y="3429000"/>
            <a:ext cx="77343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 = On premises</a:t>
            </a:r>
          </a:p>
          <a:p>
            <a:pPr algn="ctr"/>
            <a:r>
              <a:rPr lang="en-US" sz="30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Same codebase – same functionalities</a:t>
            </a:r>
            <a:endParaRPr lang="en-IS" sz="3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AFC0A-5803-D3EA-7409-03E7157C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505" y="1760667"/>
            <a:ext cx="4982210" cy="8912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F3EF57-AE04-A3A5-A165-1AF3F1830434}"/>
              </a:ext>
            </a:extLst>
          </p:cNvPr>
          <p:cNvGrpSpPr/>
          <p:nvPr/>
        </p:nvGrpSpPr>
        <p:grpSpPr>
          <a:xfrm>
            <a:off x="5397746" y="5097786"/>
            <a:ext cx="5061727" cy="699206"/>
            <a:chOff x="5506861" y="5210675"/>
            <a:chExt cx="5061727" cy="69920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2946F3-EC68-8455-48B9-0ADB701DE342}"/>
                </a:ext>
              </a:extLst>
            </p:cNvPr>
            <p:cNvSpPr txBox="1"/>
            <p:nvPr/>
          </p:nvSpPr>
          <p:spPr>
            <a:xfrm>
              <a:off x="6149624" y="5329445"/>
              <a:ext cx="4418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S" sz="2400" b="1">
                  <a:solidFill>
                    <a:srgbClr val="AFBA2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Hosting is the only difference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F2C58A2-FEBD-1DC0-F903-41966EB6C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06861" y="5210675"/>
              <a:ext cx="699206" cy="69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87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A9A29A-3964-5AF0-586E-91785B1AE8FD}"/>
              </a:ext>
            </a:extLst>
          </p:cNvPr>
          <p:cNvSpPr txBox="1"/>
          <p:nvPr/>
        </p:nvSpPr>
        <p:spPr>
          <a:xfrm>
            <a:off x="762565" y="3429000"/>
            <a:ext cx="1066687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Increased release frequency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releases per month</a:t>
            </a:r>
            <a:endParaRPr lang="en-IS" sz="1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7AFED59-E840-6E40-B08D-E6C46C765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8" y="812096"/>
            <a:ext cx="2832064" cy="16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2052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7AFED59-E840-6E40-B08D-E6C46C765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8" y="812096"/>
            <a:ext cx="2832064" cy="162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6A38A-BA39-28A9-295C-E017A3D202B7}"/>
              </a:ext>
            </a:extLst>
          </p:cNvPr>
          <p:cNvSpPr txBox="1"/>
          <p:nvPr/>
        </p:nvSpPr>
        <p:spPr>
          <a:xfrm>
            <a:off x="2723444" y="3201104"/>
            <a:ext cx="6745111" cy="891822"/>
          </a:xfrm>
          <a:prstGeom prst="rect">
            <a:avLst/>
          </a:prstGeom>
          <a:solidFill>
            <a:srgbClr val="499BA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algn="ctr"/>
            <a:r>
              <a:rPr lang="en-I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secondary release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58FE3-989D-C7F6-CC1E-A2A14096DBE1}"/>
              </a:ext>
            </a:extLst>
          </p:cNvPr>
          <p:cNvSpPr txBox="1"/>
          <p:nvPr/>
        </p:nvSpPr>
        <p:spPr>
          <a:xfrm>
            <a:off x="2723444" y="4177593"/>
            <a:ext cx="6745111" cy="891822"/>
          </a:xfrm>
          <a:prstGeom prst="rect">
            <a:avLst/>
          </a:prstGeom>
          <a:solidFill>
            <a:srgbClr val="21738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algn="ctr"/>
            <a:r>
              <a:rPr lang="en-I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primary release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CE36A1-67EC-FA95-88D3-EC806D5742F5}"/>
              </a:ext>
            </a:extLst>
          </p:cNvPr>
          <p:cNvSpPr/>
          <p:nvPr/>
        </p:nvSpPr>
        <p:spPr>
          <a:xfrm>
            <a:off x="9818510" y="1174748"/>
            <a:ext cx="2026356" cy="2026356"/>
          </a:xfrm>
          <a:prstGeom prst="ellipse">
            <a:avLst/>
          </a:prstGeom>
          <a:solidFill>
            <a:srgbClr val="AFBA23"/>
          </a:solidFill>
          <a:ln>
            <a:noFill/>
          </a:ln>
          <a:effectLst>
            <a:outerShdw blurRad="127000" dist="101600" dir="5400000" algn="ctr" rotWithShape="0">
              <a:srgbClr val="000000">
                <a:alpha val="2957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algn="ctr"/>
            <a:r>
              <a:rPr lang="en-GB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I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eek</a:t>
            </a:r>
          </a:p>
          <a:p>
            <a:pPr algn="ctr"/>
            <a:r>
              <a:rPr lang="en-GB" sz="1200">
                <a:solidFill>
                  <a:srgbClr val="0002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average waiting time for a new event</a:t>
            </a:r>
            <a:endParaRPr lang="en-IS" sz="1200">
              <a:solidFill>
                <a:srgbClr val="0002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E786F5-AA80-6D8A-B054-0EFCBC460B7C}"/>
              </a:ext>
            </a:extLst>
          </p:cNvPr>
          <p:cNvSpPr/>
          <p:nvPr/>
        </p:nvSpPr>
        <p:spPr>
          <a:xfrm>
            <a:off x="9818510" y="3610326"/>
            <a:ext cx="2026356" cy="2026356"/>
          </a:xfrm>
          <a:prstGeom prst="ellipse">
            <a:avLst/>
          </a:prstGeom>
          <a:solidFill>
            <a:srgbClr val="FF8D38"/>
          </a:solidFill>
          <a:ln>
            <a:noFill/>
          </a:ln>
          <a:effectLst>
            <a:outerShdw blurRad="127000" dist="101600" dir="5400000" algn="ctr" rotWithShape="0">
              <a:srgbClr val="000000">
                <a:alpha val="2957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Hotfix</a:t>
            </a:r>
            <a:r>
              <a:rPr lang="en-I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I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I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</a:t>
            </a:r>
          </a:p>
          <a:p>
            <a:pPr algn="ctr"/>
            <a:r>
              <a:rPr lang="en-I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is-I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</a:t>
            </a:r>
            <a:endParaRPr lang="en-IS" sz="2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72DE3-AC11-6434-B510-190912F59CD7}"/>
              </a:ext>
            </a:extLst>
          </p:cNvPr>
          <p:cNvSpPr txBox="1"/>
          <p:nvPr/>
        </p:nvSpPr>
        <p:spPr>
          <a:xfrm>
            <a:off x="2723444" y="5154082"/>
            <a:ext cx="6745111" cy="891822"/>
          </a:xfrm>
          <a:prstGeom prst="rect">
            <a:avLst/>
          </a:prstGeom>
          <a:solidFill>
            <a:srgbClr val="271857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Dynamics 365 Business Central</a:t>
            </a:r>
          </a:p>
        </p:txBody>
      </p:sp>
    </p:spTree>
    <p:extLst>
      <p:ext uri="{BB962C8B-B14F-4D97-AF65-F5344CB8AC3E}">
        <p14:creationId xmlns:p14="http://schemas.microsoft.com/office/powerpoint/2010/main" val="1291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3" grpId="0" animBg="1"/>
      <p:bldP spid="8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7AFED59-E840-6E40-B08D-E6C46C765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68" y="812096"/>
            <a:ext cx="2832064" cy="1620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6A38A-BA39-28A9-295C-E017A3D202B7}"/>
              </a:ext>
            </a:extLst>
          </p:cNvPr>
          <p:cNvSpPr txBox="1"/>
          <p:nvPr/>
        </p:nvSpPr>
        <p:spPr>
          <a:xfrm>
            <a:off x="2723444" y="3201104"/>
            <a:ext cx="6745111" cy="891822"/>
          </a:xfrm>
          <a:prstGeom prst="rect">
            <a:avLst/>
          </a:prstGeom>
          <a:solidFill>
            <a:srgbClr val="499BAA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algn="ctr"/>
            <a:r>
              <a:rPr lang="en-I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secondary release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58FE3-989D-C7F6-CC1E-A2A14096DBE1}"/>
              </a:ext>
            </a:extLst>
          </p:cNvPr>
          <p:cNvSpPr txBox="1"/>
          <p:nvPr/>
        </p:nvSpPr>
        <p:spPr>
          <a:xfrm>
            <a:off x="2723444" y="4177593"/>
            <a:ext cx="6745111" cy="891822"/>
          </a:xfrm>
          <a:prstGeom prst="rect">
            <a:avLst/>
          </a:prstGeom>
          <a:solidFill>
            <a:srgbClr val="21738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</a:t>
            </a:r>
          </a:p>
          <a:p>
            <a:pPr algn="ctr"/>
            <a:r>
              <a:rPr lang="en-I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primary release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4CE36A1-67EC-FA95-88D3-EC806D5742F5}"/>
              </a:ext>
            </a:extLst>
          </p:cNvPr>
          <p:cNvSpPr/>
          <p:nvPr/>
        </p:nvSpPr>
        <p:spPr>
          <a:xfrm>
            <a:off x="9818510" y="1174748"/>
            <a:ext cx="2026356" cy="2026356"/>
          </a:xfrm>
          <a:prstGeom prst="ellipse">
            <a:avLst/>
          </a:prstGeom>
          <a:solidFill>
            <a:srgbClr val="AFBA23"/>
          </a:solidFill>
          <a:ln>
            <a:noFill/>
          </a:ln>
          <a:effectLst>
            <a:outerShdw blurRad="127000" dist="101600" dir="5400000" algn="ctr" rotWithShape="0">
              <a:srgbClr val="000000">
                <a:alpha val="2957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  <a:p>
            <a:pPr algn="ctr"/>
            <a:r>
              <a:rPr lang="en-GB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I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eek</a:t>
            </a:r>
          </a:p>
          <a:p>
            <a:pPr algn="ctr"/>
            <a:r>
              <a:rPr lang="en-GB" sz="1200">
                <a:solidFill>
                  <a:srgbClr val="0002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average waiting time for a new event</a:t>
            </a:r>
            <a:endParaRPr lang="en-IS" sz="1200">
              <a:solidFill>
                <a:srgbClr val="0002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E786F5-AA80-6D8A-B054-0EFCBC460B7C}"/>
              </a:ext>
            </a:extLst>
          </p:cNvPr>
          <p:cNvSpPr/>
          <p:nvPr/>
        </p:nvSpPr>
        <p:spPr>
          <a:xfrm>
            <a:off x="9818510" y="3610326"/>
            <a:ext cx="2026356" cy="2026356"/>
          </a:xfrm>
          <a:prstGeom prst="ellipse">
            <a:avLst/>
          </a:prstGeom>
          <a:solidFill>
            <a:srgbClr val="FF8D38"/>
          </a:solidFill>
          <a:ln>
            <a:noFill/>
          </a:ln>
          <a:effectLst>
            <a:outerShdw blurRad="127000" dist="101600" dir="5400000" algn="ctr" rotWithShape="0">
              <a:srgbClr val="000000">
                <a:alpha val="2957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Hotfix</a:t>
            </a:r>
            <a:r>
              <a:rPr lang="en-I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IS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IS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</a:t>
            </a:r>
          </a:p>
          <a:p>
            <a:pPr algn="ctr"/>
            <a:r>
              <a:rPr lang="en-I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is-IS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hour</a:t>
            </a:r>
            <a:endParaRPr lang="en-IS" sz="2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72DE3-AC11-6434-B510-190912F59CD7}"/>
              </a:ext>
            </a:extLst>
          </p:cNvPr>
          <p:cNvSpPr txBox="1"/>
          <p:nvPr/>
        </p:nvSpPr>
        <p:spPr>
          <a:xfrm>
            <a:off x="2723444" y="5154082"/>
            <a:ext cx="6745111" cy="891822"/>
          </a:xfrm>
          <a:prstGeom prst="rect">
            <a:avLst/>
          </a:prstGeom>
          <a:solidFill>
            <a:srgbClr val="271857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Dynamics 365 Business Central</a:t>
            </a:r>
          </a:p>
        </p:txBody>
      </p:sp>
    </p:spTree>
    <p:extLst>
      <p:ext uri="{BB962C8B-B14F-4D97-AF65-F5344CB8AC3E}">
        <p14:creationId xmlns:p14="http://schemas.microsoft.com/office/powerpoint/2010/main" val="3142207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DB19017-A938-D96F-8C91-88E173EBB5BB}"/>
              </a:ext>
            </a:extLst>
          </p:cNvPr>
          <p:cNvSpPr txBox="1">
            <a:spLocks/>
          </p:cNvSpPr>
          <p:nvPr/>
        </p:nvSpPr>
        <p:spPr>
          <a:xfrm>
            <a:off x="771060" y="738422"/>
            <a:ext cx="4394705" cy="314481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>
                <a:solidFill>
                  <a:srgbClr val="CCC116"/>
                </a:solidFill>
              </a:rPr>
              <a:t>The merger of physical and digital commerce</a:t>
            </a:r>
            <a:endParaRPr lang="en-GB" sz="7200" b="0">
              <a:solidFill>
                <a:schemeClr val="bg1"/>
              </a:solidFill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342F60F-53BA-1476-C68A-23B8352FE462}"/>
              </a:ext>
            </a:extLst>
          </p:cNvPr>
          <p:cNvSpPr txBox="1">
            <a:spLocks/>
          </p:cNvSpPr>
          <p:nvPr/>
        </p:nvSpPr>
        <p:spPr>
          <a:xfrm>
            <a:off x="7026237" y="1617196"/>
            <a:ext cx="4575955" cy="1387261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bg1"/>
                </a:solidFill>
              </a:rPr>
              <a:t>Where these changes</a:t>
            </a:r>
            <a:br>
              <a:rPr lang="en-US" b="0">
                <a:solidFill>
                  <a:schemeClr val="bg1"/>
                </a:solidFill>
              </a:rPr>
            </a:br>
            <a:r>
              <a:rPr lang="en-US" b="0">
                <a:solidFill>
                  <a:schemeClr val="bg1"/>
                </a:solidFill>
              </a:rPr>
              <a:t>permanent?</a:t>
            </a:r>
            <a:r>
              <a:rPr lang="en-IS" sz="6000" b="0">
                <a:solidFill>
                  <a:schemeClr val="bg1"/>
                </a:solidFill>
              </a:rPr>
              <a:t> </a:t>
            </a:r>
            <a:endParaRPr lang="en-GB" sz="7200" b="0">
              <a:solidFill>
                <a:schemeClr val="bg1"/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B674119-4B73-09DA-0AB4-465D13B151D6}"/>
              </a:ext>
            </a:extLst>
          </p:cNvPr>
          <p:cNvSpPr txBox="1">
            <a:spLocks/>
          </p:cNvSpPr>
          <p:nvPr/>
        </p:nvSpPr>
        <p:spPr>
          <a:xfrm>
            <a:off x="7026236" y="1617196"/>
            <a:ext cx="4575955" cy="1387261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bg1"/>
                </a:solidFill>
              </a:rPr>
              <a:t>How quickly will consumers return to their old pre-covid habits? </a:t>
            </a:r>
            <a:endParaRPr lang="en-GB" sz="7200" b="0">
              <a:solidFill>
                <a:schemeClr val="bg1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2FAFAE7-A07E-9EA0-5987-F0E3CE129EFA}"/>
              </a:ext>
            </a:extLst>
          </p:cNvPr>
          <p:cNvSpPr txBox="1">
            <a:spLocks/>
          </p:cNvSpPr>
          <p:nvPr/>
        </p:nvSpPr>
        <p:spPr>
          <a:xfrm>
            <a:off x="7026235" y="1617196"/>
            <a:ext cx="4575955" cy="1387261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bg1"/>
                </a:solidFill>
              </a:rPr>
              <a:t>Is this new world here to stay?</a:t>
            </a:r>
            <a:endParaRPr lang="en-GB" sz="7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87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02D39C-2F72-34BD-005F-BE80F36941BD}"/>
              </a:ext>
            </a:extLst>
          </p:cNvPr>
          <p:cNvSpPr txBox="1"/>
          <p:nvPr/>
        </p:nvSpPr>
        <p:spPr>
          <a:xfrm>
            <a:off x="6508044" y="2367171"/>
            <a:ext cx="51195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Constantly</a:t>
            </a:r>
          </a:p>
          <a:p>
            <a:pPr algn="ctr"/>
            <a:r>
              <a:rPr lang="en-US" sz="66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evolving</a:t>
            </a:r>
            <a:endParaRPr lang="en-IS" sz="3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69179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02D39C-2F72-34BD-005F-BE80F36941BD}"/>
              </a:ext>
            </a:extLst>
          </p:cNvPr>
          <p:cNvSpPr txBox="1"/>
          <p:nvPr/>
        </p:nvSpPr>
        <p:spPr>
          <a:xfrm>
            <a:off x="6508044" y="2914893"/>
            <a:ext cx="5119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More users</a:t>
            </a:r>
          </a:p>
          <a:p>
            <a:pPr algn="ctr"/>
            <a:r>
              <a:rPr lang="en-US" sz="5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workloads</a:t>
            </a:r>
            <a:endParaRPr lang="en-IS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5D619-0CCF-A6D8-6DA2-1B6A7A2412D4}"/>
              </a:ext>
            </a:extLst>
          </p:cNvPr>
          <p:cNvSpPr txBox="1"/>
          <p:nvPr/>
        </p:nvSpPr>
        <p:spPr>
          <a:xfrm>
            <a:off x="6508044" y="2004115"/>
            <a:ext cx="511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Constantly evolving</a:t>
            </a:r>
            <a:endParaRPr lang="en-IS" sz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5CFA57-76F5-183F-DBB6-D4FDDEEA87F2}"/>
              </a:ext>
            </a:extLst>
          </p:cNvPr>
          <p:cNvCxnSpPr/>
          <p:nvPr/>
        </p:nvCxnSpPr>
        <p:spPr>
          <a:xfrm>
            <a:off x="6903156" y="2588988"/>
            <a:ext cx="4318000" cy="0"/>
          </a:xfrm>
          <a:prstGeom prst="line">
            <a:avLst/>
          </a:prstGeom>
          <a:ln>
            <a:solidFill>
              <a:srgbClr val="AFBA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7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E1551C-BCEA-12A1-1B1B-8C834A88FC1E}"/>
              </a:ext>
            </a:extLst>
          </p:cNvPr>
          <p:cNvSpPr txBox="1"/>
          <p:nvPr/>
        </p:nvSpPr>
        <p:spPr>
          <a:xfrm>
            <a:off x="6508044" y="2976547"/>
            <a:ext cx="511951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More transactions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automatically scale up</a:t>
            </a:r>
            <a:endParaRPr lang="en-I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69AFA-09DC-02B1-B265-C84D81FBAE08}"/>
              </a:ext>
            </a:extLst>
          </p:cNvPr>
          <p:cNvSpPr txBox="1"/>
          <p:nvPr/>
        </p:nvSpPr>
        <p:spPr>
          <a:xfrm>
            <a:off x="6508044" y="2004115"/>
            <a:ext cx="511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Constantly evolving</a:t>
            </a:r>
            <a:endParaRPr lang="en-IS" sz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9BEE7D-C4DE-5CDA-EA21-55443F735F33}"/>
              </a:ext>
            </a:extLst>
          </p:cNvPr>
          <p:cNvCxnSpPr/>
          <p:nvPr/>
        </p:nvCxnSpPr>
        <p:spPr>
          <a:xfrm>
            <a:off x="6903156" y="2588988"/>
            <a:ext cx="4318000" cy="0"/>
          </a:xfrm>
          <a:prstGeom prst="line">
            <a:avLst/>
          </a:prstGeom>
          <a:ln>
            <a:solidFill>
              <a:srgbClr val="AFBA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5E6EA6-40E5-E21D-599E-500A0D8666D0}"/>
              </a:ext>
            </a:extLst>
          </p:cNvPr>
          <p:cNvSpPr txBox="1"/>
          <p:nvPr/>
        </p:nvSpPr>
        <p:spPr>
          <a:xfrm>
            <a:off x="6508044" y="2004115"/>
            <a:ext cx="5119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Constantly evolving</a:t>
            </a:r>
            <a:endParaRPr lang="en-IS" sz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1C019E-22FF-52A0-B034-A35293B543D0}"/>
              </a:ext>
            </a:extLst>
          </p:cNvPr>
          <p:cNvCxnSpPr/>
          <p:nvPr/>
        </p:nvCxnSpPr>
        <p:spPr>
          <a:xfrm>
            <a:off x="6903156" y="2588988"/>
            <a:ext cx="4318000" cy="0"/>
          </a:xfrm>
          <a:prstGeom prst="line">
            <a:avLst/>
          </a:prstGeom>
          <a:ln>
            <a:solidFill>
              <a:srgbClr val="AFBA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F54FFB0-1AAC-0E1D-CD36-584878373934}"/>
              </a:ext>
            </a:extLst>
          </p:cNvPr>
          <p:cNvSpPr txBox="1"/>
          <p:nvPr/>
        </p:nvSpPr>
        <p:spPr>
          <a:xfrm>
            <a:off x="6508044" y="2976547"/>
            <a:ext cx="51195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Service tiers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handle increased loads automatically</a:t>
            </a:r>
            <a:endParaRPr lang="en-IS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5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AC43AA-77EA-E9AB-3BB9-75567BE5882B}"/>
              </a:ext>
            </a:extLst>
          </p:cNvPr>
          <p:cNvCxnSpPr>
            <a:cxnSpLocks/>
          </p:cNvCxnSpPr>
          <p:nvPr/>
        </p:nvCxnSpPr>
        <p:spPr>
          <a:xfrm>
            <a:off x="966907" y="6425680"/>
            <a:ext cx="6738652" cy="0"/>
          </a:xfrm>
          <a:prstGeom prst="line">
            <a:avLst/>
          </a:prstGeom>
          <a:ln>
            <a:solidFill>
              <a:srgbClr val="FF8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43766D-5224-40D5-7A93-F65C75760BE5}"/>
              </a:ext>
            </a:extLst>
          </p:cNvPr>
          <p:cNvSpPr txBox="1"/>
          <p:nvPr/>
        </p:nvSpPr>
        <p:spPr>
          <a:xfrm>
            <a:off x="1051857" y="4523302"/>
            <a:ext cx="65687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Microsoft Keynote</a:t>
            </a:r>
            <a:endParaRPr lang="en-IS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D7612-9E76-2575-711D-6EB026FC3E4D}"/>
              </a:ext>
            </a:extLst>
          </p:cNvPr>
          <p:cNvSpPr txBox="1"/>
          <p:nvPr/>
        </p:nvSpPr>
        <p:spPr>
          <a:xfrm>
            <a:off x="1051857" y="3997761"/>
            <a:ext cx="656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Mike Morton</a:t>
            </a:r>
            <a:endParaRPr lang="en-IS" sz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4FB81-E31A-B9B1-C5ED-BDDBC0268CCB}"/>
              </a:ext>
            </a:extLst>
          </p:cNvPr>
          <p:cNvSpPr txBox="1"/>
          <p:nvPr/>
        </p:nvSpPr>
        <p:spPr>
          <a:xfrm>
            <a:off x="1051857" y="5580543"/>
            <a:ext cx="6568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AFBA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Tomorrow at 09:00</a:t>
            </a:r>
            <a:endParaRPr lang="en-IS" sz="1400">
              <a:solidFill>
                <a:srgbClr val="AFBA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2FDB783-0833-927C-932B-7C7857D318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492" y="632726"/>
            <a:ext cx="2485483" cy="310467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E3C2F4-D3FD-D4A7-19C0-977354AAB069}"/>
              </a:ext>
            </a:extLst>
          </p:cNvPr>
          <p:cNvCxnSpPr>
            <a:cxnSpLocks/>
          </p:cNvCxnSpPr>
          <p:nvPr/>
        </p:nvCxnSpPr>
        <p:spPr>
          <a:xfrm>
            <a:off x="966907" y="407265"/>
            <a:ext cx="6738652" cy="0"/>
          </a:xfrm>
          <a:prstGeom prst="line">
            <a:avLst/>
          </a:prstGeom>
          <a:ln>
            <a:solidFill>
              <a:srgbClr val="FF8D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5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1541D7C-6D0C-5CE0-851A-EADAC5EAFC39}"/>
              </a:ext>
            </a:extLst>
          </p:cNvPr>
          <p:cNvSpPr txBox="1"/>
          <p:nvPr/>
        </p:nvSpPr>
        <p:spPr>
          <a:xfrm>
            <a:off x="581891" y="241659"/>
            <a:ext cx="739832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 a great option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CC27F6-A1FC-4060-6F84-F27DEB0A4A5C}"/>
              </a:ext>
            </a:extLst>
          </p:cNvPr>
          <p:cNvSpPr txBox="1"/>
          <p:nvPr/>
        </p:nvSpPr>
        <p:spPr>
          <a:xfrm>
            <a:off x="955964" y="3815541"/>
            <a:ext cx="69328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FBA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 cost of ownership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FBA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 deployments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FBA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Monthly updates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FBA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Minimal IT management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AFBA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is good and getting better</a:t>
            </a:r>
            <a:endParaRPr lang="en-IS" sz="2800">
              <a:solidFill>
                <a:srgbClr val="AFBA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0241AC-E08F-2DCB-EA5A-825D235503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11" y="617957"/>
            <a:ext cx="7200577" cy="2873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55049-BE44-C1B7-A5AE-4DDD452D4029}"/>
              </a:ext>
            </a:extLst>
          </p:cNvPr>
          <p:cNvSpPr txBox="1"/>
          <p:nvPr/>
        </p:nvSpPr>
        <p:spPr>
          <a:xfrm>
            <a:off x="4540189" y="3832168"/>
            <a:ext cx="7006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8E3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 Buddy program</a:t>
            </a:r>
            <a:endParaRPr lang="en-I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2CDB97-851C-1964-0073-83004C573522}"/>
              </a:ext>
            </a:extLst>
          </p:cNvPr>
          <p:cNvSpPr txBox="1"/>
          <p:nvPr/>
        </p:nvSpPr>
        <p:spPr>
          <a:xfrm>
            <a:off x="4540189" y="4821383"/>
            <a:ext cx="7006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helping partners implement their first SaaS projects</a:t>
            </a:r>
            <a:endParaRPr lang="en-IS" sz="4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36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6E7183F-0B03-B327-152A-72A5B6E221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055" y="1440217"/>
            <a:ext cx="5954945" cy="46745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852A0E-7AE9-8D30-E80D-020510E9D11A}"/>
              </a:ext>
            </a:extLst>
          </p:cNvPr>
          <p:cNvSpPr txBox="1"/>
          <p:nvPr/>
        </p:nvSpPr>
        <p:spPr>
          <a:xfrm>
            <a:off x="0" y="3110880"/>
            <a:ext cx="691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Gudrun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3600" b="1" i="0" u="none" strike="noStrike" kern="1200" cap="none" spc="0" normalizeH="0" noProof="0" err="1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Olafsdottir</a:t>
            </a:r>
            <a:endParaRPr kumimoji="0" lang="en-IS" sz="3600" b="0" i="0" u="none" strike="noStrike" kern="1200" cap="none" spc="0" normalizeH="0" baseline="0" noProof="0">
              <a:ln>
                <a:noFill/>
              </a:ln>
              <a:solidFill>
                <a:srgbClr val="F6C37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097BB-3FD2-B1A5-5068-57238AD66DFE}"/>
              </a:ext>
            </a:extLst>
          </p:cNvPr>
          <p:cNvSpPr txBox="1"/>
          <p:nvPr/>
        </p:nvSpPr>
        <p:spPr>
          <a:xfrm>
            <a:off x="0" y="3842400"/>
            <a:ext cx="6915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 Director</a:t>
            </a: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3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773430" y="2895540"/>
            <a:ext cx="106451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 and on-premises</a:t>
            </a:r>
          </a:p>
          <a:p>
            <a:pPr algn="ctr"/>
            <a:r>
              <a:rPr lang="en-US" sz="7200" b="1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guided material</a:t>
            </a:r>
            <a:endParaRPr lang="en-US" sz="2800">
              <a:solidFill>
                <a:srgbClr val="938BE7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7336C-B41D-94E8-CDC1-4A995741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95" y="1882240"/>
            <a:ext cx="4982210" cy="8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773430" y="4352330"/>
            <a:ext cx="1064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Implementation guide</a:t>
            </a:r>
            <a:endParaRPr lang="en-US" sz="2800">
              <a:solidFill>
                <a:srgbClr val="938BE7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7336C-B41D-94E8-CDC1-4A995741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95" y="1882240"/>
            <a:ext cx="4982210" cy="8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3D9485-E3BB-7799-2832-EA56BCD8F60D}"/>
              </a:ext>
            </a:extLst>
          </p:cNvPr>
          <p:cNvSpPr txBox="1"/>
          <p:nvPr/>
        </p:nvSpPr>
        <p:spPr>
          <a:xfrm>
            <a:off x="773430" y="3429000"/>
            <a:ext cx="10645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2020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367201-8632-1901-EA8B-E5F88DA46447}"/>
              </a:ext>
            </a:extLst>
          </p:cNvPr>
          <p:cNvSpPr txBox="1">
            <a:spLocks/>
          </p:cNvSpPr>
          <p:nvPr/>
        </p:nvSpPr>
        <p:spPr>
          <a:xfrm>
            <a:off x="1044193" y="1545944"/>
            <a:ext cx="6983528" cy="4439219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800">
                <a:solidFill>
                  <a:srgbClr val="CCC116"/>
                </a:solidFill>
              </a:rPr>
              <a:t>What will</a:t>
            </a:r>
          </a:p>
          <a:p>
            <a:pPr algn="l"/>
            <a:r>
              <a:rPr lang="en-US" sz="8800">
                <a:solidFill>
                  <a:srgbClr val="CCC116"/>
                </a:solidFill>
              </a:rPr>
              <a:t>post-covid</a:t>
            </a:r>
          </a:p>
          <a:p>
            <a:pPr algn="l"/>
            <a:r>
              <a:rPr lang="en-US" sz="8800">
                <a:solidFill>
                  <a:srgbClr val="CCC116"/>
                </a:solidFill>
              </a:rPr>
              <a:t>look like?</a:t>
            </a:r>
            <a:endParaRPr lang="en-GB" sz="11500" b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BD39090-33A0-3F16-08A4-3B8D704F3E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9523" y="872837"/>
            <a:ext cx="8282864" cy="5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97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773430" y="4352330"/>
            <a:ext cx="106451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 guide</a:t>
            </a:r>
            <a:endParaRPr lang="en-US" sz="2800">
              <a:solidFill>
                <a:srgbClr val="938BE7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7336C-B41D-94E8-CDC1-4A995741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95" y="1882240"/>
            <a:ext cx="4982210" cy="89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3D9485-E3BB-7799-2832-EA56BCD8F60D}"/>
              </a:ext>
            </a:extLst>
          </p:cNvPr>
          <p:cNvSpPr txBox="1"/>
          <p:nvPr/>
        </p:nvSpPr>
        <p:spPr>
          <a:xfrm>
            <a:off x="773430" y="3429000"/>
            <a:ext cx="10645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2021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1651462" y="1259175"/>
            <a:ext cx="888907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b="1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Active</a:t>
            </a:r>
          </a:p>
          <a:p>
            <a:pPr algn="ctr"/>
            <a:r>
              <a:rPr lang="en-US" sz="13800" b="1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listening</a:t>
            </a:r>
            <a:endParaRPr lang="en-US" sz="4800">
              <a:solidFill>
                <a:srgbClr val="938BE7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4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1651462" y="904845"/>
            <a:ext cx="888907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Onboarding buddy program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938BE7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83C3F-9500-F0CE-00AC-9ADE7CC22C57}"/>
              </a:ext>
            </a:extLst>
          </p:cNvPr>
          <p:cNvSpPr txBox="1"/>
          <p:nvPr/>
        </p:nvSpPr>
        <p:spPr>
          <a:xfrm>
            <a:off x="773430" y="4012555"/>
            <a:ext cx="106451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Assistance on SaaS related support and questions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94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1651462" y="1351508"/>
            <a:ext cx="88890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Private onboarding sessions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938BE7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698DDB7-971F-10E7-3783-38B6D112CDDA}"/>
              </a:ext>
            </a:extLst>
          </p:cNvPr>
          <p:cNvSpPr/>
          <p:nvPr/>
        </p:nvSpPr>
        <p:spPr>
          <a:xfrm>
            <a:off x="9498330" y="4135582"/>
            <a:ext cx="2379518" cy="2379518"/>
          </a:xfrm>
          <a:prstGeom prst="ellipse">
            <a:avLst/>
          </a:prstGeom>
          <a:solidFill>
            <a:srgbClr val="25B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100+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sessions</a:t>
            </a:r>
          </a:p>
        </p:txBody>
      </p:sp>
    </p:spTree>
    <p:extLst>
      <p:ext uri="{BB962C8B-B14F-4D97-AF65-F5344CB8AC3E}">
        <p14:creationId xmlns:p14="http://schemas.microsoft.com/office/powerpoint/2010/main" val="2268556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07496EE-2C0C-43C9-1B6E-10F27BFF2B6C}"/>
              </a:ext>
            </a:extLst>
          </p:cNvPr>
          <p:cNvSpPr txBox="1"/>
          <p:nvPr/>
        </p:nvSpPr>
        <p:spPr>
          <a:xfrm>
            <a:off x="437804" y="1259175"/>
            <a:ext cx="113163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938BE7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Cloud Acceleration Program </a:t>
            </a:r>
            <a:endParaRPr lang="en-US" sz="8000" dirty="0">
              <a:solidFill>
                <a:srgbClr val="938BE7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8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9F6E9-65CE-9657-ADFD-2526766F5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9" b="28513"/>
          <a:stretch/>
        </p:blipFill>
        <p:spPr>
          <a:xfrm>
            <a:off x="-60158" y="-1"/>
            <a:ext cx="12252158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B1D500-18CF-6534-B261-BAD2F9D70FDB}"/>
              </a:ext>
            </a:extLst>
          </p:cNvPr>
          <p:cNvSpPr txBox="1"/>
          <p:nvPr/>
        </p:nvSpPr>
        <p:spPr>
          <a:xfrm>
            <a:off x="287079" y="-244547"/>
            <a:ext cx="43593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D4AF2D-ADDA-52E8-FE00-091982A7A00B}"/>
              </a:ext>
            </a:extLst>
          </p:cNvPr>
          <p:cNvSpPr txBox="1"/>
          <p:nvPr/>
        </p:nvSpPr>
        <p:spPr>
          <a:xfrm>
            <a:off x="382772" y="1701209"/>
            <a:ext cx="30728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Cloud Acceleration Program</a:t>
            </a:r>
          </a:p>
        </p:txBody>
      </p:sp>
    </p:spTree>
    <p:extLst>
      <p:ext uri="{BB962C8B-B14F-4D97-AF65-F5344CB8AC3E}">
        <p14:creationId xmlns:p14="http://schemas.microsoft.com/office/powerpoint/2010/main" val="19253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771037-96C1-112D-BBF9-35628232CE4F}"/>
              </a:ext>
            </a:extLst>
          </p:cNvPr>
          <p:cNvGrpSpPr/>
          <p:nvPr/>
        </p:nvGrpSpPr>
        <p:grpSpPr>
          <a:xfrm>
            <a:off x="1029830" y="1168036"/>
            <a:ext cx="3354070" cy="461665"/>
            <a:chOff x="979569" y="1371132"/>
            <a:chExt cx="3354070" cy="4616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E5C2ECC-D863-0442-B435-24170F8FC227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424909-53F0-EFEF-5120-3B0FAB4431EF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1 – CSP Partner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9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1D5912-AE98-E7C9-9A9F-B86C8191ACCE}"/>
              </a:ext>
            </a:extLst>
          </p:cNvPr>
          <p:cNvGrpSpPr/>
          <p:nvPr/>
        </p:nvGrpSpPr>
        <p:grpSpPr>
          <a:xfrm>
            <a:off x="848874" y="2302590"/>
            <a:ext cx="3008347" cy="3156541"/>
            <a:chOff x="848874" y="2302590"/>
            <a:chExt cx="3008347" cy="3156541"/>
          </a:xfrm>
        </p:grpSpPr>
        <p:pic>
          <p:nvPicPr>
            <p:cNvPr id="11" name="Picture 1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3F6A2767-2903-B5E8-8F02-D0F3F6C6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874" y="2302590"/>
              <a:ext cx="3008347" cy="315654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7E2C28-E54B-A9D8-2E78-AB7D1121938C}"/>
                </a:ext>
              </a:extLst>
            </p:cNvPr>
            <p:cNvSpPr txBox="1"/>
            <p:nvPr/>
          </p:nvSpPr>
          <p:spPr>
            <a:xfrm>
              <a:off x="2100404" y="3407783"/>
              <a:ext cx="1212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CSP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771037-96C1-112D-BBF9-35628232CE4F}"/>
              </a:ext>
            </a:extLst>
          </p:cNvPr>
          <p:cNvGrpSpPr/>
          <p:nvPr/>
        </p:nvGrpSpPr>
        <p:grpSpPr>
          <a:xfrm>
            <a:off x="1029830" y="1168036"/>
            <a:ext cx="3354070" cy="461665"/>
            <a:chOff x="979569" y="1371132"/>
            <a:chExt cx="3354070" cy="4616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E5C2ECC-D863-0442-B435-24170F8FC227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424909-53F0-EFEF-5120-3B0FAB4431EF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1 – CSP Partner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1D5912-AE98-E7C9-9A9F-B86C8191ACCE}"/>
              </a:ext>
            </a:extLst>
          </p:cNvPr>
          <p:cNvGrpSpPr/>
          <p:nvPr/>
        </p:nvGrpSpPr>
        <p:grpSpPr>
          <a:xfrm>
            <a:off x="848874" y="2302590"/>
            <a:ext cx="3008347" cy="3156541"/>
            <a:chOff x="848874" y="2302590"/>
            <a:chExt cx="3008347" cy="3156541"/>
          </a:xfrm>
        </p:grpSpPr>
        <p:pic>
          <p:nvPicPr>
            <p:cNvPr id="11" name="Picture 1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3F6A2767-2903-B5E8-8F02-D0F3F6C6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874" y="2302590"/>
              <a:ext cx="3008347" cy="315654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7E2C28-E54B-A9D8-2E78-AB7D1121938C}"/>
                </a:ext>
              </a:extLst>
            </p:cNvPr>
            <p:cNvSpPr txBox="1"/>
            <p:nvPr/>
          </p:nvSpPr>
          <p:spPr>
            <a:xfrm>
              <a:off x="2100404" y="3407783"/>
              <a:ext cx="1212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CSP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3DF321-71A6-409B-9D26-C0B37F937150}"/>
              </a:ext>
            </a:extLst>
          </p:cNvPr>
          <p:cNvGrpSpPr/>
          <p:nvPr/>
        </p:nvGrpSpPr>
        <p:grpSpPr>
          <a:xfrm>
            <a:off x="4288339" y="2310000"/>
            <a:ext cx="3011082" cy="3163951"/>
            <a:chOff x="4022525" y="2256838"/>
            <a:chExt cx="3011082" cy="3163951"/>
          </a:xfrm>
        </p:grpSpPr>
        <p:pic>
          <p:nvPicPr>
            <p:cNvPr id="7" name="Picture 6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921D8220-1D41-7785-A25C-4621EB9B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2525" y="2256838"/>
              <a:ext cx="3008347" cy="31639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4E22F1-1191-A506-5DF1-25DE16E87945}"/>
                </a:ext>
              </a:extLst>
            </p:cNvPr>
            <p:cNvSpPr txBox="1"/>
            <p:nvPr/>
          </p:nvSpPr>
          <p:spPr>
            <a:xfrm>
              <a:off x="4730010" y="3359937"/>
              <a:ext cx="2303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Overview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771037-96C1-112D-BBF9-35628232CE4F}"/>
              </a:ext>
            </a:extLst>
          </p:cNvPr>
          <p:cNvGrpSpPr/>
          <p:nvPr/>
        </p:nvGrpSpPr>
        <p:grpSpPr>
          <a:xfrm>
            <a:off x="1029830" y="1168036"/>
            <a:ext cx="3354070" cy="461665"/>
            <a:chOff x="979569" y="1371132"/>
            <a:chExt cx="3354070" cy="4616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E5C2ECC-D863-0442-B435-24170F8FC227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424909-53F0-EFEF-5120-3B0FAB4431EF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1 – CSP Partner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7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1D5912-AE98-E7C9-9A9F-B86C8191ACCE}"/>
              </a:ext>
            </a:extLst>
          </p:cNvPr>
          <p:cNvGrpSpPr/>
          <p:nvPr/>
        </p:nvGrpSpPr>
        <p:grpSpPr>
          <a:xfrm>
            <a:off x="848874" y="2302590"/>
            <a:ext cx="3008347" cy="3156541"/>
            <a:chOff x="848874" y="2302590"/>
            <a:chExt cx="3008347" cy="3156541"/>
          </a:xfrm>
        </p:grpSpPr>
        <p:pic>
          <p:nvPicPr>
            <p:cNvPr id="11" name="Picture 1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3F6A2767-2903-B5E8-8F02-D0F3F6C6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874" y="2302590"/>
              <a:ext cx="3008347" cy="315654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7E2C28-E54B-A9D8-2E78-AB7D1121938C}"/>
                </a:ext>
              </a:extLst>
            </p:cNvPr>
            <p:cNvSpPr txBox="1"/>
            <p:nvPr/>
          </p:nvSpPr>
          <p:spPr>
            <a:xfrm>
              <a:off x="2100404" y="3407783"/>
              <a:ext cx="1212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CSP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3DF321-71A6-409B-9D26-C0B37F937150}"/>
              </a:ext>
            </a:extLst>
          </p:cNvPr>
          <p:cNvGrpSpPr/>
          <p:nvPr/>
        </p:nvGrpSpPr>
        <p:grpSpPr>
          <a:xfrm>
            <a:off x="4288339" y="2310000"/>
            <a:ext cx="3011082" cy="3163951"/>
            <a:chOff x="4022525" y="2256838"/>
            <a:chExt cx="3011082" cy="3163951"/>
          </a:xfrm>
        </p:grpSpPr>
        <p:pic>
          <p:nvPicPr>
            <p:cNvPr id="7" name="Picture 6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921D8220-1D41-7785-A25C-4621EB9B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2525" y="2256838"/>
              <a:ext cx="3008347" cy="31639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4E22F1-1191-A506-5DF1-25DE16E87945}"/>
                </a:ext>
              </a:extLst>
            </p:cNvPr>
            <p:cNvSpPr txBox="1"/>
            <p:nvPr/>
          </p:nvSpPr>
          <p:spPr>
            <a:xfrm>
              <a:off x="4730010" y="3359937"/>
              <a:ext cx="2303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Overview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451E09-578E-64CA-80BA-25B8E69C2F85}"/>
              </a:ext>
            </a:extLst>
          </p:cNvPr>
          <p:cNvGrpSpPr/>
          <p:nvPr/>
        </p:nvGrpSpPr>
        <p:grpSpPr>
          <a:xfrm>
            <a:off x="7610484" y="2324820"/>
            <a:ext cx="3001284" cy="3149131"/>
            <a:chOff x="7610484" y="2324820"/>
            <a:chExt cx="3001284" cy="3149131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D088E805-FF08-67B2-0F9C-6E4FE3856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10484" y="2324820"/>
              <a:ext cx="3001284" cy="314913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FEF61E-D19F-67FA-6553-B94EEB838825}"/>
                </a:ext>
              </a:extLst>
            </p:cNvPr>
            <p:cNvSpPr txBox="1"/>
            <p:nvPr/>
          </p:nvSpPr>
          <p:spPr>
            <a:xfrm>
              <a:off x="8614926" y="3413099"/>
              <a:ext cx="1955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Training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771037-96C1-112D-BBF9-35628232CE4F}"/>
              </a:ext>
            </a:extLst>
          </p:cNvPr>
          <p:cNvGrpSpPr/>
          <p:nvPr/>
        </p:nvGrpSpPr>
        <p:grpSpPr>
          <a:xfrm>
            <a:off x="1029830" y="1168036"/>
            <a:ext cx="3354070" cy="461665"/>
            <a:chOff x="979569" y="1371132"/>
            <a:chExt cx="3354070" cy="46166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E5C2ECC-D863-0442-B435-24170F8FC227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424909-53F0-EFEF-5120-3B0FAB4431EF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1 – CSP Partner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86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nnis, sport, racket, athletic game&#10;&#10;Description automatically generated">
            <a:extLst>
              <a:ext uri="{FF2B5EF4-FFF2-40B4-BE49-F238E27FC236}">
                <a16:creationId xmlns:a16="http://schemas.microsoft.com/office/drawing/2014/main" id="{FEC8C787-3B41-A832-6A25-0083B824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CC7CD43-E96F-4160-BA93-AFF827029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EB6B69D-3169-CACC-0E78-2753453F0127}"/>
              </a:ext>
            </a:extLst>
          </p:cNvPr>
          <p:cNvSpPr txBox="1">
            <a:spLocks/>
          </p:cNvSpPr>
          <p:nvPr/>
        </p:nvSpPr>
        <p:spPr>
          <a:xfrm>
            <a:off x="1103414" y="1620738"/>
            <a:ext cx="9985172" cy="954020"/>
          </a:xfrm>
          <a:prstGeom prst="rect">
            <a:avLst/>
          </a:prstGeom>
        </p:spPr>
        <p:txBody>
          <a:bodyPr anchor="t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E6B35B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>
                <a:solidFill>
                  <a:srgbClr val="CCC116"/>
                </a:solidFill>
              </a:rPr>
              <a:t>We are all human</a:t>
            </a:r>
            <a:endParaRPr lang="en-GB" sz="72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981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8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B3FB1-2472-43CA-E414-9E3B88A3F1F8}"/>
              </a:ext>
            </a:extLst>
          </p:cNvPr>
          <p:cNvGrpSpPr/>
          <p:nvPr/>
        </p:nvGrpSpPr>
        <p:grpSpPr>
          <a:xfrm>
            <a:off x="471890" y="2307359"/>
            <a:ext cx="3364571" cy="3530314"/>
            <a:chOff x="452119" y="2029419"/>
            <a:chExt cx="3364571" cy="353031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49411ED-64E6-0FEB-9ACE-C1C802C1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D4FD1-E516-9BAC-ABEE-D8B1F7432F15}"/>
                </a:ext>
              </a:extLst>
            </p:cNvPr>
            <p:cNvSpPr txBox="1"/>
            <p:nvPr/>
          </p:nvSpPr>
          <p:spPr>
            <a:xfrm>
              <a:off x="1516511" y="3332911"/>
              <a:ext cx="2067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7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B3FB1-2472-43CA-E414-9E3B88A3F1F8}"/>
              </a:ext>
            </a:extLst>
          </p:cNvPr>
          <p:cNvGrpSpPr/>
          <p:nvPr/>
        </p:nvGrpSpPr>
        <p:grpSpPr>
          <a:xfrm>
            <a:off x="471890" y="2307359"/>
            <a:ext cx="3364571" cy="3530314"/>
            <a:chOff x="452119" y="2029419"/>
            <a:chExt cx="3364571" cy="353031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49411ED-64E6-0FEB-9ACE-C1C802C1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D4FD1-E516-9BAC-ABEE-D8B1F7432F15}"/>
                </a:ext>
              </a:extLst>
            </p:cNvPr>
            <p:cNvSpPr txBox="1"/>
            <p:nvPr/>
          </p:nvSpPr>
          <p:spPr>
            <a:xfrm>
              <a:off x="1516511" y="3332911"/>
              <a:ext cx="2067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F1FEB-63D4-F748-4992-19A601890A81}"/>
              </a:ext>
            </a:extLst>
          </p:cNvPr>
          <p:cNvGrpSpPr/>
          <p:nvPr/>
        </p:nvGrpSpPr>
        <p:grpSpPr>
          <a:xfrm>
            <a:off x="3845197" y="2341263"/>
            <a:ext cx="3373307" cy="3530314"/>
            <a:chOff x="3825426" y="2063323"/>
            <a:chExt cx="3373307" cy="3530314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BBC2118-3443-3B18-A5A9-AF5D73EF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079FE6-8810-C710-D06D-59A370D217E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A3C-2DBA-562F-EE40-34E0D972001B}"/>
              </a:ext>
            </a:extLst>
          </p:cNvPr>
          <p:cNvGrpSpPr/>
          <p:nvPr/>
        </p:nvGrpSpPr>
        <p:grpSpPr>
          <a:xfrm>
            <a:off x="7632686" y="1665863"/>
            <a:ext cx="4383645" cy="1517082"/>
            <a:chOff x="7547622" y="1665863"/>
            <a:chExt cx="4383645" cy="1517082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348ADF18-E645-20A6-B1ED-B3DCB683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26"/>
            <a:stretch/>
          </p:blipFill>
          <p:spPr>
            <a:xfrm>
              <a:off x="7547622" y="1665863"/>
              <a:ext cx="4383645" cy="15170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0D8168-15AC-7952-ABC5-88281D91F8D3}"/>
                </a:ext>
              </a:extLst>
            </p:cNvPr>
            <p:cNvSpPr txBox="1"/>
            <p:nvPr/>
          </p:nvSpPr>
          <p:spPr>
            <a:xfrm>
              <a:off x="8446670" y="190390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Buddy Support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B3FB1-2472-43CA-E414-9E3B88A3F1F8}"/>
              </a:ext>
            </a:extLst>
          </p:cNvPr>
          <p:cNvGrpSpPr/>
          <p:nvPr/>
        </p:nvGrpSpPr>
        <p:grpSpPr>
          <a:xfrm>
            <a:off x="471890" y="2307359"/>
            <a:ext cx="3364571" cy="3530314"/>
            <a:chOff x="452119" y="2029419"/>
            <a:chExt cx="3364571" cy="353031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49411ED-64E6-0FEB-9ACE-C1C802C1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D4FD1-E516-9BAC-ABEE-D8B1F7432F15}"/>
                </a:ext>
              </a:extLst>
            </p:cNvPr>
            <p:cNvSpPr txBox="1"/>
            <p:nvPr/>
          </p:nvSpPr>
          <p:spPr>
            <a:xfrm>
              <a:off x="1516511" y="3332911"/>
              <a:ext cx="2067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F1FEB-63D4-F748-4992-19A601890A81}"/>
              </a:ext>
            </a:extLst>
          </p:cNvPr>
          <p:cNvGrpSpPr/>
          <p:nvPr/>
        </p:nvGrpSpPr>
        <p:grpSpPr>
          <a:xfrm>
            <a:off x="3845197" y="2341263"/>
            <a:ext cx="3373307" cy="3530314"/>
            <a:chOff x="3825426" y="2063323"/>
            <a:chExt cx="3373307" cy="3530314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BBC2118-3443-3B18-A5A9-AF5D73EF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079FE6-8810-C710-D06D-59A370D217E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56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A3C-2DBA-562F-EE40-34E0D972001B}"/>
              </a:ext>
            </a:extLst>
          </p:cNvPr>
          <p:cNvGrpSpPr/>
          <p:nvPr/>
        </p:nvGrpSpPr>
        <p:grpSpPr>
          <a:xfrm>
            <a:off x="7632686" y="1665863"/>
            <a:ext cx="4383645" cy="1517082"/>
            <a:chOff x="7547622" y="1665863"/>
            <a:chExt cx="4383645" cy="1517082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348ADF18-E645-20A6-B1ED-B3DCB683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26"/>
            <a:stretch/>
          </p:blipFill>
          <p:spPr>
            <a:xfrm>
              <a:off x="7547622" y="1665863"/>
              <a:ext cx="4383645" cy="15170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0D8168-15AC-7952-ABC5-88281D91F8D3}"/>
                </a:ext>
              </a:extLst>
            </p:cNvPr>
            <p:cNvSpPr txBox="1"/>
            <p:nvPr/>
          </p:nvSpPr>
          <p:spPr>
            <a:xfrm>
              <a:off x="8446670" y="190390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Buddy Support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A06C9B-3B27-188B-EE0C-A4BB743F8800}"/>
              </a:ext>
            </a:extLst>
          </p:cNvPr>
          <p:cNvGrpSpPr/>
          <p:nvPr/>
        </p:nvGrpSpPr>
        <p:grpSpPr>
          <a:xfrm>
            <a:off x="7632686" y="3398108"/>
            <a:ext cx="4383645" cy="1603852"/>
            <a:chOff x="7547622" y="3398108"/>
            <a:chExt cx="4383645" cy="1603852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55779C67-1938-11BA-8A50-D285015F4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81" b="30561"/>
            <a:stretch/>
          </p:blipFill>
          <p:spPr>
            <a:xfrm>
              <a:off x="7547622" y="3398108"/>
              <a:ext cx="4383645" cy="160385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0DD9A-527E-1649-8A7A-53396D2042D7}"/>
                </a:ext>
              </a:extLst>
            </p:cNvPr>
            <p:cNvSpPr txBox="1"/>
            <p:nvPr/>
          </p:nvSpPr>
          <p:spPr>
            <a:xfrm>
              <a:off x="8446670" y="3977846"/>
              <a:ext cx="2479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Guided Onboarding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 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B3FB1-2472-43CA-E414-9E3B88A3F1F8}"/>
              </a:ext>
            </a:extLst>
          </p:cNvPr>
          <p:cNvGrpSpPr/>
          <p:nvPr/>
        </p:nvGrpSpPr>
        <p:grpSpPr>
          <a:xfrm>
            <a:off x="471890" y="2307359"/>
            <a:ext cx="3364571" cy="3530314"/>
            <a:chOff x="452119" y="2029419"/>
            <a:chExt cx="3364571" cy="353031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49411ED-64E6-0FEB-9ACE-C1C802C1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D4FD1-E516-9BAC-ABEE-D8B1F7432F15}"/>
                </a:ext>
              </a:extLst>
            </p:cNvPr>
            <p:cNvSpPr txBox="1"/>
            <p:nvPr/>
          </p:nvSpPr>
          <p:spPr>
            <a:xfrm>
              <a:off x="1516511" y="3332911"/>
              <a:ext cx="2067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F1FEB-63D4-F748-4992-19A601890A81}"/>
              </a:ext>
            </a:extLst>
          </p:cNvPr>
          <p:cNvGrpSpPr/>
          <p:nvPr/>
        </p:nvGrpSpPr>
        <p:grpSpPr>
          <a:xfrm>
            <a:off x="3845197" y="2341263"/>
            <a:ext cx="3373307" cy="3530314"/>
            <a:chOff x="3825426" y="2063323"/>
            <a:chExt cx="3373307" cy="3530314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BBC2118-3443-3B18-A5A9-AF5D73EF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079FE6-8810-C710-D06D-59A370D217E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3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A3C-2DBA-562F-EE40-34E0D972001B}"/>
              </a:ext>
            </a:extLst>
          </p:cNvPr>
          <p:cNvGrpSpPr/>
          <p:nvPr/>
        </p:nvGrpSpPr>
        <p:grpSpPr>
          <a:xfrm>
            <a:off x="7632686" y="1665863"/>
            <a:ext cx="4383645" cy="1517082"/>
            <a:chOff x="7547622" y="1665863"/>
            <a:chExt cx="4383645" cy="1517082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348ADF18-E645-20A6-B1ED-B3DCB683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26"/>
            <a:stretch/>
          </p:blipFill>
          <p:spPr>
            <a:xfrm>
              <a:off x="7547622" y="1665863"/>
              <a:ext cx="4383645" cy="15170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0D8168-15AC-7952-ABC5-88281D91F8D3}"/>
                </a:ext>
              </a:extLst>
            </p:cNvPr>
            <p:cNvSpPr txBox="1"/>
            <p:nvPr/>
          </p:nvSpPr>
          <p:spPr>
            <a:xfrm>
              <a:off x="8446670" y="190390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Buddy Support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A06C9B-3B27-188B-EE0C-A4BB743F8800}"/>
              </a:ext>
            </a:extLst>
          </p:cNvPr>
          <p:cNvGrpSpPr/>
          <p:nvPr/>
        </p:nvGrpSpPr>
        <p:grpSpPr>
          <a:xfrm>
            <a:off x="7632686" y="3398108"/>
            <a:ext cx="4383645" cy="1603852"/>
            <a:chOff x="7547622" y="3398108"/>
            <a:chExt cx="4383645" cy="1603852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55779C67-1938-11BA-8A50-D285015F4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81" b="30561"/>
            <a:stretch/>
          </p:blipFill>
          <p:spPr>
            <a:xfrm>
              <a:off x="7547622" y="3398108"/>
              <a:ext cx="4383645" cy="160385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0DD9A-527E-1649-8A7A-53396D2042D7}"/>
                </a:ext>
              </a:extLst>
            </p:cNvPr>
            <p:cNvSpPr txBox="1"/>
            <p:nvPr/>
          </p:nvSpPr>
          <p:spPr>
            <a:xfrm>
              <a:off x="8446670" y="3977846"/>
              <a:ext cx="2479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Guided Onboarding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 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50C9BD-07FD-6DFC-9FC8-9701BCA0B72D}"/>
              </a:ext>
            </a:extLst>
          </p:cNvPr>
          <p:cNvGrpSpPr/>
          <p:nvPr/>
        </p:nvGrpSpPr>
        <p:grpSpPr>
          <a:xfrm>
            <a:off x="7632686" y="5144174"/>
            <a:ext cx="4383645" cy="1447367"/>
            <a:chOff x="7547622" y="5144174"/>
            <a:chExt cx="4383645" cy="1447367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BC543673-A6E1-622E-59FB-0BF1C1262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542"/>
            <a:stretch/>
          </p:blipFill>
          <p:spPr>
            <a:xfrm>
              <a:off x="7547622" y="5144174"/>
              <a:ext cx="4383645" cy="14473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3C8828-A512-A116-9088-1EC0CAE28C99}"/>
                </a:ext>
              </a:extLst>
            </p:cNvPr>
            <p:cNvSpPr txBox="1"/>
            <p:nvPr/>
          </p:nvSpPr>
          <p:spPr>
            <a:xfrm>
              <a:off x="8446670" y="544063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Consulting Team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B3FB1-2472-43CA-E414-9E3B88A3F1F8}"/>
              </a:ext>
            </a:extLst>
          </p:cNvPr>
          <p:cNvGrpSpPr/>
          <p:nvPr/>
        </p:nvGrpSpPr>
        <p:grpSpPr>
          <a:xfrm>
            <a:off x="471890" y="2307359"/>
            <a:ext cx="3364571" cy="3530314"/>
            <a:chOff x="452119" y="2029419"/>
            <a:chExt cx="3364571" cy="353031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49411ED-64E6-0FEB-9ACE-C1C802C1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D4FD1-E516-9BAC-ABEE-D8B1F7432F15}"/>
                </a:ext>
              </a:extLst>
            </p:cNvPr>
            <p:cNvSpPr txBox="1"/>
            <p:nvPr/>
          </p:nvSpPr>
          <p:spPr>
            <a:xfrm>
              <a:off x="1516511" y="3332911"/>
              <a:ext cx="2067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F1FEB-63D4-F748-4992-19A601890A81}"/>
              </a:ext>
            </a:extLst>
          </p:cNvPr>
          <p:cNvGrpSpPr/>
          <p:nvPr/>
        </p:nvGrpSpPr>
        <p:grpSpPr>
          <a:xfrm>
            <a:off x="3845197" y="2341263"/>
            <a:ext cx="3373307" cy="3530314"/>
            <a:chOff x="3825426" y="2063323"/>
            <a:chExt cx="3373307" cy="3530314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BBC2118-3443-3B18-A5A9-AF5D73EF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079FE6-8810-C710-D06D-59A370D217E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32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FC17D-C469-4DCD-B839-747F7EDDC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rgbClr val="44546A"/>
                </a:solidFill>
                <a:latin typeface="Segoe UI"/>
                <a:cs typeface="Segoe UI"/>
              </a:rPr>
              <a:t>Partners journey to SaaS</a:t>
            </a:r>
            <a:endParaRPr lang="en-US">
              <a:solidFill>
                <a:srgbClr val="44546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262A3C-2DBA-562F-EE40-34E0D972001B}"/>
              </a:ext>
            </a:extLst>
          </p:cNvPr>
          <p:cNvGrpSpPr/>
          <p:nvPr/>
        </p:nvGrpSpPr>
        <p:grpSpPr>
          <a:xfrm>
            <a:off x="7632686" y="1665863"/>
            <a:ext cx="4383645" cy="1517082"/>
            <a:chOff x="7547622" y="1665863"/>
            <a:chExt cx="4383645" cy="1517082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348ADF18-E645-20A6-B1ED-B3DCB683A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026"/>
            <a:stretch/>
          </p:blipFill>
          <p:spPr>
            <a:xfrm>
              <a:off x="7547622" y="1665863"/>
              <a:ext cx="4383645" cy="15170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0D8168-15AC-7952-ABC5-88281D91F8D3}"/>
                </a:ext>
              </a:extLst>
            </p:cNvPr>
            <p:cNvSpPr txBox="1"/>
            <p:nvPr/>
          </p:nvSpPr>
          <p:spPr>
            <a:xfrm>
              <a:off x="8446670" y="190390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Buddy Support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A06C9B-3B27-188B-EE0C-A4BB743F8800}"/>
              </a:ext>
            </a:extLst>
          </p:cNvPr>
          <p:cNvGrpSpPr/>
          <p:nvPr/>
        </p:nvGrpSpPr>
        <p:grpSpPr>
          <a:xfrm>
            <a:off x="7632686" y="3398108"/>
            <a:ext cx="4383645" cy="1603852"/>
            <a:chOff x="7547622" y="3398108"/>
            <a:chExt cx="4383645" cy="1603852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55779C67-1938-11BA-8A50-D285015F4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81" b="30561"/>
            <a:stretch/>
          </p:blipFill>
          <p:spPr>
            <a:xfrm>
              <a:off x="7547622" y="3398108"/>
              <a:ext cx="4383645" cy="160385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0DD9A-527E-1649-8A7A-53396D2042D7}"/>
                </a:ext>
              </a:extLst>
            </p:cNvPr>
            <p:cNvSpPr txBox="1"/>
            <p:nvPr/>
          </p:nvSpPr>
          <p:spPr>
            <a:xfrm>
              <a:off x="8446670" y="3977846"/>
              <a:ext cx="247971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Guided Onboarding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 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50C9BD-07FD-6DFC-9FC8-9701BCA0B72D}"/>
              </a:ext>
            </a:extLst>
          </p:cNvPr>
          <p:cNvGrpSpPr/>
          <p:nvPr/>
        </p:nvGrpSpPr>
        <p:grpSpPr>
          <a:xfrm>
            <a:off x="7632686" y="5144174"/>
            <a:ext cx="4383645" cy="1447367"/>
            <a:chOff x="7547622" y="5144174"/>
            <a:chExt cx="4383645" cy="1447367"/>
          </a:xfrm>
        </p:grpSpPr>
        <p:pic>
          <p:nvPicPr>
            <p:cNvPr id="23" name="Picture 22" descr="Text&#10;&#10;Description automatically generated">
              <a:extLst>
                <a:ext uri="{FF2B5EF4-FFF2-40B4-BE49-F238E27FC236}">
                  <a16:creationId xmlns:a16="http://schemas.microsoft.com/office/drawing/2014/main" id="{BC543673-A6E1-622E-59FB-0BF1C1262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542"/>
            <a:stretch/>
          </p:blipFill>
          <p:spPr>
            <a:xfrm>
              <a:off x="7547622" y="5144174"/>
              <a:ext cx="4383645" cy="144736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3C8828-A512-A116-9088-1EC0CAE28C99}"/>
                </a:ext>
              </a:extLst>
            </p:cNvPr>
            <p:cNvSpPr txBox="1"/>
            <p:nvPr/>
          </p:nvSpPr>
          <p:spPr>
            <a:xfrm>
              <a:off x="8446670" y="5440634"/>
              <a:ext cx="2107701" cy="878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8890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Onboarding with </a:t>
              </a:r>
              <a:b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</a:b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Consulting Team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AB3FB1-2472-43CA-E414-9E3B88A3F1F8}"/>
              </a:ext>
            </a:extLst>
          </p:cNvPr>
          <p:cNvGrpSpPr/>
          <p:nvPr/>
        </p:nvGrpSpPr>
        <p:grpSpPr>
          <a:xfrm>
            <a:off x="471890" y="2307359"/>
            <a:ext cx="3364571" cy="3530314"/>
            <a:chOff x="452119" y="2029419"/>
            <a:chExt cx="3364571" cy="3530314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849411ED-64E6-0FEB-9ACE-C1C802C1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5D4FD1-E516-9BAC-ABEE-D8B1F7432F15}"/>
                </a:ext>
              </a:extLst>
            </p:cNvPr>
            <p:cNvSpPr txBox="1"/>
            <p:nvPr/>
          </p:nvSpPr>
          <p:spPr>
            <a:xfrm>
              <a:off x="1516511" y="3332911"/>
              <a:ext cx="2067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2F1FEB-63D4-F748-4992-19A601890A81}"/>
              </a:ext>
            </a:extLst>
          </p:cNvPr>
          <p:cNvGrpSpPr/>
          <p:nvPr/>
        </p:nvGrpSpPr>
        <p:grpSpPr>
          <a:xfrm>
            <a:off x="3845197" y="2341263"/>
            <a:ext cx="3373307" cy="3530314"/>
            <a:chOff x="3825426" y="2063323"/>
            <a:chExt cx="3373307" cy="3530314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BBC2118-3443-3B18-A5A9-AF5D73EFE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079FE6-8810-C710-D06D-59A370D217E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449860-5A68-71D5-3498-C8B1A9DA9ADF}"/>
              </a:ext>
            </a:extLst>
          </p:cNvPr>
          <p:cNvGrpSpPr/>
          <p:nvPr/>
        </p:nvGrpSpPr>
        <p:grpSpPr>
          <a:xfrm>
            <a:off x="990202" y="1257369"/>
            <a:ext cx="6548283" cy="461665"/>
            <a:chOff x="979568" y="1371132"/>
            <a:chExt cx="6548283" cy="46166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228E4A3-1F2C-FD93-939F-9FF30FA617B5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6D0E53-9A12-1E6A-87C3-B66DA47F30D0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2C22B27-386A-4A8E-8E7B-7D0257D308F3}"/>
              </a:ext>
            </a:extLst>
          </p:cNvPr>
          <p:cNvSpPr txBox="1"/>
          <p:nvPr/>
        </p:nvSpPr>
        <p:spPr>
          <a:xfrm>
            <a:off x="3212433" y="5751095"/>
            <a:ext cx="428700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"/>
                <a:ea typeface="+mn-ea"/>
                <a:cs typeface="Segoe UI"/>
              </a:rPr>
              <a:t>Second SaaS License</a:t>
            </a:r>
            <a:endParaRPr kumimoji="0" lang="en-US" sz="32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"/>
              <a:ea typeface="+mn-ea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903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AD9B07A-A8CD-C101-6A0E-67FCF46D2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598" y="2610196"/>
            <a:ext cx="6257386" cy="1637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91412-41DC-962F-CB48-309F99FEA25F}"/>
              </a:ext>
            </a:extLst>
          </p:cNvPr>
          <p:cNvSpPr txBox="1"/>
          <p:nvPr/>
        </p:nvSpPr>
        <p:spPr>
          <a:xfrm>
            <a:off x="881149" y="4938791"/>
            <a:ext cx="10424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Migration of commonly used services to the cloud</a:t>
            </a:r>
            <a:endParaRPr lang="en-IS" sz="32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F52AD-F6CB-4482-189A-41C02B21C9B0}"/>
              </a:ext>
            </a:extLst>
          </p:cNvPr>
          <p:cNvSpPr txBox="1"/>
          <p:nvPr/>
        </p:nvSpPr>
        <p:spPr>
          <a:xfrm>
            <a:off x="881149" y="5663029"/>
            <a:ext cx="10424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Director, Update service, etc)</a:t>
            </a:r>
            <a:endParaRPr lang="en-IS" sz="3200">
              <a:solidFill>
                <a:srgbClr val="F6C37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107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FF3C88-8373-C899-F6CE-1AFB2CC3986E}"/>
              </a:ext>
            </a:extLst>
          </p:cNvPr>
          <p:cNvSpPr txBox="1"/>
          <p:nvPr/>
        </p:nvSpPr>
        <p:spPr>
          <a:xfrm>
            <a:off x="786939" y="1536174"/>
            <a:ext cx="69106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future</a:t>
            </a:r>
          </a:p>
          <a:p>
            <a:r>
              <a:rPr lang="en-US" sz="80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 the POS</a:t>
            </a:r>
          </a:p>
          <a:p>
            <a:r>
              <a:rPr lang="en-US" sz="80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 unattended</a:t>
            </a:r>
            <a:endParaRPr lang="en-US" sz="3200">
              <a:solidFill>
                <a:srgbClr val="FF8D38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82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FF3C88-8373-C899-F6CE-1AFB2CC3986E}"/>
              </a:ext>
            </a:extLst>
          </p:cNvPr>
          <p:cNvSpPr txBox="1"/>
          <p:nvPr/>
        </p:nvSpPr>
        <p:spPr>
          <a:xfrm>
            <a:off x="786939" y="1536174"/>
            <a:ext cx="691064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future</a:t>
            </a:r>
          </a:p>
          <a:p>
            <a:r>
              <a:rPr lang="en-US" sz="80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 the POS</a:t>
            </a:r>
          </a:p>
          <a:p>
            <a:r>
              <a:rPr lang="en-US" sz="8000" b="1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 unattended</a:t>
            </a:r>
            <a:endParaRPr lang="en-US" sz="3200">
              <a:solidFill>
                <a:srgbClr val="FF8D38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4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9A315-C76F-8652-EA41-6F37DD27E175}"/>
              </a:ext>
            </a:extLst>
          </p:cNvPr>
          <p:cNvSpPr txBox="1"/>
          <p:nvPr/>
        </p:nvSpPr>
        <p:spPr>
          <a:xfrm>
            <a:off x="4491790" y="1905506"/>
            <a:ext cx="6440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  <a:r>
              <a:rPr lang="en-IS" sz="9600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902184"/>
      </p:ext>
    </p:extLst>
  </p:cSld>
  <p:clrMapOvr>
    <a:masterClrMapping/>
  </p:clrMapOvr>
  <p:transition spd="slow">
    <p:cover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DBCA9B15-066A-D64F-655A-ADEEFF50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153" y="3048000"/>
            <a:ext cx="3613847" cy="381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E0968C38-2439-E682-A737-D113BCC748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047999"/>
            <a:ext cx="3235673" cy="38100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9BDD7BD-0A81-D9E4-F154-DB5932ED4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674" y="3047998"/>
            <a:ext cx="5720653" cy="38100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person standing in front of a counter with computers on it&#10;&#10;Description automatically generated with low confidence">
            <a:extLst>
              <a:ext uri="{FF2B5EF4-FFF2-40B4-BE49-F238E27FC236}">
                <a16:creationId xmlns:a16="http://schemas.microsoft.com/office/drawing/2014/main" id="{488D69C3-9753-2712-6FCD-1D2980FECD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064000" cy="30480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9575657F-0F60-E854-2D9A-C84025BBF6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0" y="-1"/>
            <a:ext cx="4064000" cy="30480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848DAEC-223E-1E79-D938-A2F5333F1D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6326" y="3047998"/>
            <a:ext cx="3235674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95FE7712-75EB-A373-3FD3-2122230A7D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0" y="-1"/>
            <a:ext cx="4064000" cy="30479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46186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42DBE9B-2D7C-81D9-8A9C-DE1EC4598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87" y="133802"/>
            <a:ext cx="4977019" cy="5695626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30BC0B-4101-4639-6003-9E63B1AA58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81" y="1270267"/>
            <a:ext cx="5578099" cy="5578099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827943-672A-7436-3427-15FB315D3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36" y="5906560"/>
            <a:ext cx="1482749" cy="225294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EA39DCD-24F5-0DF9-6F69-1BE433E287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9" y="5757243"/>
            <a:ext cx="698922" cy="523929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A4801F1-7AD4-332D-AF0E-3F5E957220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569" y="5807800"/>
            <a:ext cx="1482749" cy="422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6A5E6-94DC-0EC4-96FC-40706FC4BA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11" y="2981615"/>
            <a:ext cx="3538429" cy="36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080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42DBE9B-2D7C-81D9-8A9C-DE1EC4598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87" y="133802"/>
            <a:ext cx="4977019" cy="5695626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30BC0B-4101-4639-6003-9E63B1AA58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381" y="1270267"/>
            <a:ext cx="5578099" cy="5578099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827943-672A-7436-3427-15FB315D3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36" y="5906560"/>
            <a:ext cx="1482749" cy="225294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BEA39DCD-24F5-0DF9-6F69-1BE433E287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9" y="5757243"/>
            <a:ext cx="698922" cy="523929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A4801F1-7AD4-332D-AF0E-3F5E957220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569" y="5807800"/>
            <a:ext cx="1482749" cy="422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6A5E6-94DC-0EC4-96FC-40706FC4BA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11" y="2981615"/>
            <a:ext cx="3538429" cy="365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57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C73D5E2-5F34-24BF-BD60-CB64CABBC411}"/>
              </a:ext>
            </a:extLst>
          </p:cNvPr>
          <p:cNvSpPr/>
          <p:nvPr/>
        </p:nvSpPr>
        <p:spPr>
          <a:xfrm>
            <a:off x="5770880" y="609366"/>
            <a:ext cx="5283200" cy="5283200"/>
          </a:xfrm>
          <a:prstGeom prst="ellipse">
            <a:avLst/>
          </a:prstGeom>
          <a:solidFill>
            <a:srgbClr val="F6C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9305EF-48E7-0E8A-36DC-0DD663FC0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609" y="760251"/>
            <a:ext cx="9672193" cy="5633193"/>
          </a:xfrm>
          <a:prstGeom prst="rect">
            <a:avLst/>
          </a:prstGeom>
        </p:spPr>
      </p:pic>
      <p:pic>
        <p:nvPicPr>
          <p:cNvPr id="3" name="Picture 2" descr="A picture containing text, electronics, cellphone&#10;&#10;Description automatically generated">
            <a:extLst>
              <a:ext uri="{FF2B5EF4-FFF2-40B4-BE49-F238E27FC236}">
                <a16:creationId xmlns:a16="http://schemas.microsoft.com/office/drawing/2014/main" id="{5063A8DA-1D5E-4849-8C1E-5BB53E910B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322" y="1110244"/>
            <a:ext cx="9670315" cy="563319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C9A9E02-8D15-A95B-30FF-17E131C54B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86" y="905292"/>
            <a:ext cx="4499544" cy="14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4456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C59FF23C-ED4F-1AA0-4D8A-E5C1E08C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52445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FF3C88-8373-C899-F6CE-1AFB2CC3986E}"/>
              </a:ext>
            </a:extLst>
          </p:cNvPr>
          <p:cNvSpPr txBox="1"/>
          <p:nvPr/>
        </p:nvSpPr>
        <p:spPr>
          <a:xfrm>
            <a:off x="786939" y="1536174"/>
            <a:ext cx="691064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Unattended POS Part of Unified Commerce</a:t>
            </a:r>
            <a:endParaRPr lang="en-US" sz="2400" dirty="0">
              <a:solidFill>
                <a:srgbClr val="FF8D38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32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07200FCE-8657-289C-7E1A-E5A1D9F4DD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6307282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EE32BF-23F8-368C-0F9E-8D7E603E9BA5}"/>
              </a:ext>
            </a:extLst>
          </p:cNvPr>
          <p:cNvSpPr txBox="1"/>
          <p:nvPr/>
        </p:nvSpPr>
        <p:spPr>
          <a:xfrm>
            <a:off x="922085" y="1702526"/>
            <a:ext cx="4929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LS Insight</a:t>
            </a:r>
            <a:endParaRPr lang="en-US" sz="2800" dirty="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BAC2A-208C-AE3A-9AD0-2917852BEAE6}"/>
              </a:ext>
            </a:extLst>
          </p:cNvPr>
          <p:cNvSpPr txBox="1"/>
          <p:nvPr/>
        </p:nvSpPr>
        <p:spPr>
          <a:xfrm>
            <a:off x="922084" y="2962366"/>
            <a:ext cx="600703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Business Intelligence based on Microsoft </a:t>
            </a:r>
            <a:r>
              <a:rPr lang="en-US" sz="3200" dirty="0" err="1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PowerBI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+ Azure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Integrates out-of-the Box with LS Central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78 reports in 5 report packs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8D38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Available for free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06357"/>
      </p:ext>
    </p:extLst>
  </p:cSld>
  <p:clrMapOvr>
    <a:masterClrMapping/>
  </p:clrMapOvr>
  <p:transition spd="slow">
    <p:cover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330A-8FC1-BEE0-98E2-F41D14786F69}"/>
              </a:ext>
            </a:extLst>
          </p:cNvPr>
          <p:cNvSpPr txBox="1"/>
          <p:nvPr/>
        </p:nvSpPr>
        <p:spPr>
          <a:xfrm>
            <a:off x="3350324" y="1152435"/>
            <a:ext cx="7205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LS Recommend</a:t>
            </a:r>
            <a:endParaRPr lang="en-US" sz="280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2FCEC-8D93-71A0-6B3B-24691783B342}"/>
              </a:ext>
            </a:extLst>
          </p:cNvPr>
          <p:cNvSpPr txBox="1"/>
          <p:nvPr/>
        </p:nvSpPr>
        <p:spPr>
          <a:xfrm>
            <a:off x="3350324" y="2412275"/>
            <a:ext cx="86079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Recommendations based on sales history </a:t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for POS &amp; eCommerce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New version supports LS Central SaaS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Reduced calculation time and simplified implementation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30 min. to calculate 100 million transactions</a:t>
            </a:r>
          </a:p>
        </p:txBody>
      </p:sp>
    </p:spTree>
    <p:extLst>
      <p:ext uri="{BB962C8B-B14F-4D97-AF65-F5344CB8AC3E}">
        <p14:creationId xmlns:p14="http://schemas.microsoft.com/office/powerpoint/2010/main" val="1921985087"/>
      </p:ext>
    </p:extLst>
  </p:cSld>
  <p:clrMapOvr>
    <a:masterClrMapping/>
  </p:clrMapOvr>
  <p:transition spd="slow">
    <p:push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330A-8FC1-BEE0-98E2-F41D14786F69}"/>
              </a:ext>
            </a:extLst>
          </p:cNvPr>
          <p:cNvSpPr txBox="1"/>
          <p:nvPr/>
        </p:nvSpPr>
        <p:spPr>
          <a:xfrm>
            <a:off x="759524" y="1822995"/>
            <a:ext cx="7205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LS Forecast</a:t>
            </a:r>
            <a:endParaRPr lang="en-US" sz="280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82FCEC-8D93-71A0-6B3B-24691783B342}"/>
              </a:ext>
            </a:extLst>
          </p:cNvPr>
          <p:cNvSpPr txBox="1"/>
          <p:nvPr/>
        </p:nvSpPr>
        <p:spPr>
          <a:xfrm>
            <a:off x="759524" y="3082835"/>
            <a:ext cx="86079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Sales forecasting engine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Avoid out-of-stock situations</a:t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and increase product availability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SaaS based – Transaction based pricing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Integrates out-of-the-box with LS Central</a:t>
            </a:r>
          </a:p>
        </p:txBody>
      </p:sp>
    </p:spTree>
    <p:extLst>
      <p:ext uri="{BB962C8B-B14F-4D97-AF65-F5344CB8AC3E}">
        <p14:creationId xmlns:p14="http://schemas.microsoft.com/office/powerpoint/2010/main" val="824375031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B83BB9-8724-23A0-1ABE-B51D97536F49}"/>
              </a:ext>
            </a:extLst>
          </p:cNvPr>
          <p:cNvSpPr txBox="1"/>
          <p:nvPr/>
        </p:nvSpPr>
        <p:spPr>
          <a:xfrm>
            <a:off x="1219200" y="2186242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End-to-end retail</a:t>
            </a:r>
            <a:endParaRPr lang="en-IS" sz="6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759B5-F9A3-C131-3328-7130AF5387A0}"/>
              </a:ext>
            </a:extLst>
          </p:cNvPr>
          <p:cNvSpPr txBox="1"/>
          <p:nvPr/>
        </p:nvSpPr>
        <p:spPr>
          <a:xfrm>
            <a:off x="2715127" y="4063168"/>
            <a:ext cx="2390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Head office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A5C99-8178-31CB-893F-D512D16056D5}"/>
              </a:ext>
            </a:extLst>
          </p:cNvPr>
          <p:cNvSpPr txBox="1"/>
          <p:nvPr/>
        </p:nvSpPr>
        <p:spPr>
          <a:xfrm>
            <a:off x="5658853" y="4063168"/>
            <a:ext cx="229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 office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CDFCB-12AF-8D99-51AB-9824A3789865}"/>
              </a:ext>
            </a:extLst>
          </p:cNvPr>
          <p:cNvSpPr txBox="1"/>
          <p:nvPr/>
        </p:nvSpPr>
        <p:spPr>
          <a:xfrm>
            <a:off x="8506327" y="4063168"/>
            <a:ext cx="97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6EABF-7EBC-8FE6-60A8-470F04DAEAD1}"/>
              </a:ext>
            </a:extLst>
          </p:cNvPr>
          <p:cNvSpPr/>
          <p:nvPr/>
        </p:nvSpPr>
        <p:spPr>
          <a:xfrm>
            <a:off x="1816769" y="3801979"/>
            <a:ext cx="8558463" cy="3240506"/>
          </a:xfrm>
          <a:prstGeom prst="rect">
            <a:avLst/>
          </a:prstGeom>
          <a:noFill/>
          <a:ln w="6350">
            <a:solidFill>
              <a:srgbClr val="CCC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E99A1-7A69-2CEC-C203-6836AEA37904}"/>
              </a:ext>
            </a:extLst>
          </p:cNvPr>
          <p:cNvSpPr txBox="1"/>
          <p:nvPr/>
        </p:nvSpPr>
        <p:spPr>
          <a:xfrm>
            <a:off x="1816768" y="4832710"/>
            <a:ext cx="85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Simplified maintenance and administration</a:t>
            </a:r>
            <a:endParaRPr lang="en-I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7776D-376C-0A30-3E16-1CDE30482DAF}"/>
              </a:ext>
            </a:extLst>
          </p:cNvPr>
          <p:cNvSpPr txBox="1"/>
          <p:nvPr/>
        </p:nvSpPr>
        <p:spPr>
          <a:xfrm>
            <a:off x="1816768" y="5422232"/>
            <a:ext cx="85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customization</a:t>
            </a:r>
            <a:endParaRPr lang="en-I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807C1-945B-0C0E-92B3-E7D812C8C8C9}"/>
              </a:ext>
            </a:extLst>
          </p:cNvPr>
          <p:cNvSpPr txBox="1"/>
          <p:nvPr/>
        </p:nvSpPr>
        <p:spPr>
          <a:xfrm>
            <a:off x="1816768" y="5943716"/>
            <a:ext cx="85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 cost of ownership</a:t>
            </a:r>
            <a:endParaRPr lang="en-I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37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330A-8FC1-BEE0-98E2-F41D14786F69}"/>
              </a:ext>
            </a:extLst>
          </p:cNvPr>
          <p:cNvSpPr txBox="1"/>
          <p:nvPr/>
        </p:nvSpPr>
        <p:spPr>
          <a:xfrm>
            <a:off x="1477042" y="989875"/>
            <a:ext cx="9237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Actionable Insights</a:t>
            </a:r>
            <a:endParaRPr lang="en-US" sz="280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FAFA0-896A-C251-F155-D083A2D50495}"/>
              </a:ext>
            </a:extLst>
          </p:cNvPr>
          <p:cNvSpPr txBox="1"/>
          <p:nvPr/>
        </p:nvSpPr>
        <p:spPr>
          <a:xfrm>
            <a:off x="1477042" y="2271484"/>
            <a:ext cx="9237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Transforming data in LS Central to insights - on top of processes</a:t>
            </a:r>
            <a:endParaRPr lang="en-US" sz="900">
              <a:solidFill>
                <a:schemeClr val="bg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39512"/>
      </p:ext>
    </p:extLst>
  </p:cSld>
  <p:clrMapOvr>
    <a:masterClrMapping/>
  </p:clrMapOvr>
  <p:transition spd="slow">
    <p:push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852A0E-7AE9-8D30-E80D-020510E9D11A}"/>
              </a:ext>
            </a:extLst>
          </p:cNvPr>
          <p:cNvSpPr txBox="1"/>
          <p:nvPr/>
        </p:nvSpPr>
        <p:spPr>
          <a:xfrm>
            <a:off x="5651938" y="4364239"/>
            <a:ext cx="691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Martin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6C37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Kleindl</a:t>
            </a:r>
            <a:endParaRPr kumimoji="0" lang="en-IS" sz="3600" b="0" i="0" u="none" strike="noStrike" kern="1200" cap="none" spc="0" normalizeH="0" baseline="0" noProof="0">
              <a:ln>
                <a:noFill/>
              </a:ln>
              <a:solidFill>
                <a:srgbClr val="F6C37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097BB-3FD2-B1A5-5068-57238AD66DFE}"/>
              </a:ext>
            </a:extLst>
          </p:cNvPr>
          <p:cNvSpPr txBox="1"/>
          <p:nvPr/>
        </p:nvSpPr>
        <p:spPr>
          <a:xfrm>
            <a:off x="5651938" y="5095759"/>
            <a:ext cx="6915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 Director</a:t>
            </a: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72859D1-03C7-C26C-46E0-4A813102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848" y="-987948"/>
            <a:ext cx="7803275" cy="88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48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1610E-34E2-F54C-B55C-4677A52E0F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E72AA-EB95-FE44-C4D2-2F948944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5" name="Graphic 4" descr="Cursor with solid fill">
            <a:extLst>
              <a:ext uri="{FF2B5EF4-FFF2-40B4-BE49-F238E27FC236}">
                <a16:creationId xmlns:a16="http://schemas.microsoft.com/office/drawing/2014/main" id="{17B315A8-90FB-7286-8C40-6FC3CF3D9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81599" y="1535805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49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4.375E-6 0.00023 C -0.01289 0.03935 -0.03933 0.12592 -0.05769 0.16921 C -0.06797 0.19305 -0.09649 0.24051 -0.1056 0.25625 C -0.10938 0.26273 -0.11289 0.2706 -0.11745 0.27546 C -0.14883 0.31018 -0.1306 0.29305 -0.14779 0.30648 C -0.15456 0.31203 -0.15066 0.30995 -0.15599 0.31203 C -0.19245 0.33935 -0.17813 0.33449 -0.19766 0.34004 C -0.20404 0.33819 -0.21042 0.33727 -0.21667 0.33449 C -0.2198 0.33287 -0.2224 0.32916 -0.22539 0.32685 C -0.228 0.325 -0.2306 0.32315 -0.23321 0.32176 C -0.2362 0.31643 -0.23946 0.3118 -0.24245 0.30648 C -0.24362 0.3044 -0.24506 0.30254 -0.2461 0.3 C -0.24727 0.29699 -0.24909 0.28935 -0.24909 0.28958 L -0.25 0.2872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48 0.30555 L 0.5457 0.516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0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6F7E27-83C7-A487-668E-5D40CFDF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1A0A96D4-E4C9-FF20-0F19-EC031A764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37129" y="516075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62148 -0.302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096 -0.30208 L -0.0039 -0.5497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46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1610E-34E2-F54C-B55C-4677A52E0F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E72AA-EB95-FE44-C4D2-2F948944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4C0BDCA7-8D5F-6F42-9DDD-E16A7E8EC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837129" y="516075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58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44 -0.51828 L -0.57122 -0.2048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39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2E933-DCA6-F632-899C-F8673A18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7F765DE5-49CD-C558-29EE-3FC9B6FBA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4484" y="13268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3AAC2-0705-39E7-2F33-220F14FD71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87237" cy="6857999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F0BCCDCE-8457-B439-AF61-39F284AD7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4484" y="13268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9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02695 0.4129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5 0.41296 L 0.26771 0.6569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71 0.65694 L -0.13671 -0.0326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-3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6FB0D-4B17-3FFF-6850-DCFB8E06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F8EB5721-76F0-B159-20EA-B87FFF8F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00107" y="4124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2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2E933-DCA6-F632-899C-F8673A18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7153C4CF-B08C-1CE3-1604-725FC24A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00107" y="4124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2878 0.1268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CFB245-BAEF-6571-96A5-0FF9DBBCC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091CEB79-8740-44BC-5889-2D0292D17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00107" y="4124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B83BB9-8724-23A0-1ABE-B51D97536F49}"/>
              </a:ext>
            </a:extLst>
          </p:cNvPr>
          <p:cNvSpPr txBox="1"/>
          <p:nvPr/>
        </p:nvSpPr>
        <p:spPr>
          <a:xfrm>
            <a:off x="1219200" y="2186242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End-to-end retail</a:t>
            </a:r>
            <a:endParaRPr lang="en-IS" sz="6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759B5-F9A3-C131-3328-7130AF5387A0}"/>
              </a:ext>
            </a:extLst>
          </p:cNvPr>
          <p:cNvSpPr txBox="1"/>
          <p:nvPr/>
        </p:nvSpPr>
        <p:spPr>
          <a:xfrm>
            <a:off x="2715127" y="4063168"/>
            <a:ext cx="2390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Head office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2A5C99-8178-31CB-893F-D512D16056D5}"/>
              </a:ext>
            </a:extLst>
          </p:cNvPr>
          <p:cNvSpPr txBox="1"/>
          <p:nvPr/>
        </p:nvSpPr>
        <p:spPr>
          <a:xfrm>
            <a:off x="5658853" y="4063168"/>
            <a:ext cx="229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 office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CDFCB-12AF-8D99-51AB-9824A3789865}"/>
              </a:ext>
            </a:extLst>
          </p:cNvPr>
          <p:cNvSpPr txBox="1"/>
          <p:nvPr/>
        </p:nvSpPr>
        <p:spPr>
          <a:xfrm>
            <a:off x="8506327" y="4063168"/>
            <a:ext cx="97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6EABF-7EBC-8FE6-60A8-470F04DAEAD1}"/>
              </a:ext>
            </a:extLst>
          </p:cNvPr>
          <p:cNvSpPr/>
          <p:nvPr/>
        </p:nvSpPr>
        <p:spPr>
          <a:xfrm>
            <a:off x="1816769" y="3801979"/>
            <a:ext cx="8558463" cy="3240506"/>
          </a:xfrm>
          <a:prstGeom prst="rect">
            <a:avLst/>
          </a:prstGeom>
          <a:noFill/>
          <a:ln w="6350">
            <a:solidFill>
              <a:srgbClr val="CCC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E99A1-7A69-2CEC-C203-6836AEA37904}"/>
              </a:ext>
            </a:extLst>
          </p:cNvPr>
          <p:cNvSpPr txBox="1"/>
          <p:nvPr/>
        </p:nvSpPr>
        <p:spPr>
          <a:xfrm>
            <a:off x="1816768" y="4832710"/>
            <a:ext cx="85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Simplified maintenance and administration</a:t>
            </a:r>
            <a:endParaRPr lang="en-I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7776D-376C-0A30-3E16-1CDE30482DAF}"/>
              </a:ext>
            </a:extLst>
          </p:cNvPr>
          <p:cNvSpPr txBox="1"/>
          <p:nvPr/>
        </p:nvSpPr>
        <p:spPr>
          <a:xfrm>
            <a:off x="1816768" y="5422232"/>
            <a:ext cx="85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Easy customization</a:t>
            </a:r>
            <a:endParaRPr lang="en-IS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6807C1-945B-0C0E-92B3-E7D812C8C8C9}"/>
              </a:ext>
            </a:extLst>
          </p:cNvPr>
          <p:cNvSpPr txBox="1"/>
          <p:nvPr/>
        </p:nvSpPr>
        <p:spPr>
          <a:xfrm>
            <a:off x="1816768" y="5943716"/>
            <a:ext cx="855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 cost of ownership</a:t>
            </a:r>
            <a:endParaRPr lang="en-IS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B962D-7D4E-B6A2-6493-99D83263E5D5}"/>
              </a:ext>
            </a:extLst>
          </p:cNvPr>
          <p:cNvSpPr txBox="1"/>
          <p:nvPr/>
        </p:nvSpPr>
        <p:spPr>
          <a:xfrm>
            <a:off x="2606842" y="4833189"/>
            <a:ext cx="260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4C71D-D4C9-AA17-30E6-4C241C217946}"/>
              </a:ext>
            </a:extLst>
          </p:cNvPr>
          <p:cNvSpPr txBox="1"/>
          <p:nvPr/>
        </p:nvSpPr>
        <p:spPr>
          <a:xfrm>
            <a:off x="5658853" y="4833189"/>
            <a:ext cx="229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Payments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FA76D-F08F-3956-0AB8-B71D3EBA4D69}"/>
              </a:ext>
            </a:extLst>
          </p:cNvPr>
          <p:cNvSpPr txBox="1"/>
          <p:nvPr/>
        </p:nvSpPr>
        <p:spPr>
          <a:xfrm>
            <a:off x="8506327" y="4833189"/>
            <a:ext cx="970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F7F37E-19FF-2D9B-5C5D-2A8D90B1720C}"/>
              </a:ext>
            </a:extLst>
          </p:cNvPr>
          <p:cNvSpPr txBox="1"/>
          <p:nvPr/>
        </p:nvSpPr>
        <p:spPr>
          <a:xfrm>
            <a:off x="1816766" y="5620551"/>
            <a:ext cx="855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>
                <a:solidFill>
                  <a:srgbClr val="CCC11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 for a number of new verticals</a:t>
            </a:r>
            <a:endParaRPr lang="en-IS" sz="3200">
              <a:solidFill>
                <a:srgbClr val="CCC11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08120-5B03-6454-226B-144B1B9C8D15}"/>
              </a:ext>
            </a:extLst>
          </p:cNvPr>
          <p:cNvSpPr txBox="1"/>
          <p:nvPr/>
        </p:nvSpPr>
        <p:spPr>
          <a:xfrm>
            <a:off x="1219200" y="2186241"/>
            <a:ext cx="975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Unified Commerce</a:t>
            </a:r>
            <a:endParaRPr lang="en-IS" sz="6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7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ac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2E933-DCA6-F632-899C-F8673A18D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88D54FC8-1B09-11BE-0D1D-B5BF0E5A9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000107" y="412402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1898 L 0.11654 0.09699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FD7DB-843C-2564-3EB1-1751FED4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68E6956F-3306-1A02-7269-4AFC675AB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73736" y="1326799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53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6836 -0.0020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6 -0.00208 L 0.1681 -0.0048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1610E-34E2-F54C-B55C-4677A52E0F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E72AA-EB95-FE44-C4D2-2F948944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5B340FC4-33C9-2F85-10F3-41DAA6827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43507" y="2626553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9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6927 -0.1782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C3EE1-018E-432A-C062-8BE09259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pic>
        <p:nvPicPr>
          <p:cNvPr id="4" name="Graphic 3" descr="Cursor with solid fill">
            <a:extLst>
              <a:ext uri="{FF2B5EF4-FFF2-40B4-BE49-F238E27FC236}">
                <a16:creationId xmlns:a16="http://schemas.microsoft.com/office/drawing/2014/main" id="{97D9E015-A7BA-429B-826B-06A47AF94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68141" y="192769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1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95 0.5027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651610E-34E2-F54C-B55C-4677A52E0FE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E72AA-EB95-FE44-C4D2-2F948944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77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102B3-B3D7-6E82-3128-7126760E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68496"/>
      </p:ext>
    </p:extLst>
  </p:cSld>
  <p:clrMapOvr>
    <a:masterClrMapping/>
  </p:clrMapOvr>
  <p:transition spd="slow">
    <p:push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330A-8FC1-BEE0-98E2-F41D14786F69}"/>
              </a:ext>
            </a:extLst>
          </p:cNvPr>
          <p:cNvSpPr txBox="1"/>
          <p:nvPr/>
        </p:nvSpPr>
        <p:spPr>
          <a:xfrm>
            <a:off x="1477042" y="989875"/>
            <a:ext cx="9237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CCC11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Actionable Insights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CC11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FAFA0-896A-C251-F155-D083A2D50495}"/>
              </a:ext>
            </a:extLst>
          </p:cNvPr>
          <p:cNvSpPr txBox="1"/>
          <p:nvPr/>
        </p:nvSpPr>
        <p:spPr>
          <a:xfrm>
            <a:off x="1477042" y="2271484"/>
            <a:ext cx="9237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Transforming data in LS Central to insights - on top of processes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908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409C7-462D-7140-DE40-ACAF153D9480}"/>
              </a:ext>
            </a:extLst>
          </p:cNvPr>
          <p:cNvSpPr txBox="1"/>
          <p:nvPr/>
        </p:nvSpPr>
        <p:spPr>
          <a:xfrm>
            <a:off x="1294162" y="1201784"/>
            <a:ext cx="9237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Roadmap</a:t>
            </a:r>
            <a:endParaRPr lang="en-US" sz="2800" dirty="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48D11-8BAB-83C8-DA2C-DA83C4DE5F32}"/>
              </a:ext>
            </a:extLst>
          </p:cNvPr>
          <p:cNvSpPr txBox="1"/>
          <p:nvPr/>
        </p:nvSpPr>
        <p:spPr>
          <a:xfrm>
            <a:off x="3829296" y="2807064"/>
            <a:ext cx="85470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Universal Code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Telemetry and monitoring in Azure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Pull-requests from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Migration of services to the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Intelligent Cloud</a:t>
            </a:r>
          </a:p>
        </p:txBody>
      </p:sp>
    </p:spTree>
    <p:extLst>
      <p:ext uri="{BB962C8B-B14F-4D97-AF65-F5344CB8AC3E}">
        <p14:creationId xmlns:p14="http://schemas.microsoft.com/office/powerpoint/2010/main" val="679428726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409C7-462D-7140-DE40-ACAF153D9480}"/>
              </a:ext>
            </a:extLst>
          </p:cNvPr>
          <p:cNvSpPr txBox="1"/>
          <p:nvPr/>
        </p:nvSpPr>
        <p:spPr>
          <a:xfrm>
            <a:off x="1294162" y="1201784"/>
            <a:ext cx="9237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Roadmap</a:t>
            </a:r>
            <a:endParaRPr lang="en-US" sz="2800" dirty="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48D11-8BAB-83C8-DA2C-DA83C4DE5F32}"/>
              </a:ext>
            </a:extLst>
          </p:cNvPr>
          <p:cNvSpPr txBox="1"/>
          <p:nvPr/>
        </p:nvSpPr>
        <p:spPr>
          <a:xfrm>
            <a:off x="3829296" y="2807064"/>
            <a:ext cx="85470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Universal Code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Telemetry and monitoring in Azure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Pull-requests from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Migration of services to the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Intelligent Cloud</a:t>
            </a:r>
          </a:p>
        </p:txBody>
      </p:sp>
    </p:spTree>
    <p:extLst>
      <p:ext uri="{BB962C8B-B14F-4D97-AF65-F5344CB8AC3E}">
        <p14:creationId xmlns:p14="http://schemas.microsoft.com/office/powerpoint/2010/main" val="35722143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409C7-462D-7140-DE40-ACAF153D9480}"/>
              </a:ext>
            </a:extLst>
          </p:cNvPr>
          <p:cNvSpPr txBox="1"/>
          <p:nvPr/>
        </p:nvSpPr>
        <p:spPr>
          <a:xfrm>
            <a:off x="1294162" y="1201784"/>
            <a:ext cx="9237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CCC116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Roadmap</a:t>
            </a:r>
            <a:endParaRPr lang="en-US" sz="2800" dirty="0">
              <a:solidFill>
                <a:srgbClr val="CCC11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48D11-8BAB-83C8-DA2C-DA83C4DE5F32}"/>
              </a:ext>
            </a:extLst>
          </p:cNvPr>
          <p:cNvSpPr txBox="1"/>
          <p:nvPr/>
        </p:nvSpPr>
        <p:spPr>
          <a:xfrm>
            <a:off x="3829296" y="2807064"/>
            <a:ext cx="85470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Universal Code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Telemetry and monitoring in Azure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Pull-requests from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Migration of services to the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Intelligent Cloud</a:t>
            </a:r>
          </a:p>
        </p:txBody>
      </p:sp>
    </p:spTree>
    <p:extLst>
      <p:ext uri="{BB962C8B-B14F-4D97-AF65-F5344CB8AC3E}">
        <p14:creationId xmlns:p14="http://schemas.microsoft.com/office/powerpoint/2010/main" val="1769685093"/>
      </p:ext>
    </p:extLst>
  </p:cSld>
  <p:clrMapOvr>
    <a:masterClrMapping/>
  </p:clrMapOvr>
</p:sld>
</file>

<file path=ppt/theme/theme1.xml><?xml version="1.0" encoding="utf-8"?>
<a:theme xmlns:a="http://schemas.openxmlformats.org/drawingml/2006/main" name="Dadi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62FAE917-C66D-6F4A-AFD6-5A1AFE8B5BF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153B0775-510D-2D4A-8829-7946295F2E54}"/>
    </a:ext>
  </a:extLst>
</a:theme>
</file>

<file path=ppt/theme/theme6.xml><?xml version="1.0" encoding="utf-8"?>
<a:theme xmlns:a="http://schemas.openxmlformats.org/drawingml/2006/main" name="1_end/thank you/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F8372A5E-81E4-5544-93B3-B62F01CEA7D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0CF574-273D-4D9B-9B37-CCF3FA862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cXiceland speaker slides</Template>
  <TotalTime>19</TotalTime>
  <Words>1131</Words>
  <Application>Microsoft Office PowerPoint</Application>
  <PresentationFormat>Widescreen</PresentationFormat>
  <Paragraphs>396</Paragraphs>
  <Slides>101</Slides>
  <Notes>98</Notes>
  <HiddenSlides>14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101</vt:i4>
      </vt:variant>
    </vt:vector>
  </HeadingPairs>
  <TitlesOfParts>
    <vt:vector size="113" baseType="lpstr">
      <vt:lpstr>Arial</vt:lpstr>
      <vt:lpstr>Calibri</vt:lpstr>
      <vt:lpstr>Segoe UI</vt:lpstr>
      <vt:lpstr>Segoe UI </vt:lpstr>
      <vt:lpstr>Segoe UI Semibold</vt:lpstr>
      <vt:lpstr>Times New Roman</vt:lpstr>
      <vt:lpstr>Dadi slides</vt:lpstr>
      <vt:lpstr>1_Custom Design</vt:lpstr>
      <vt:lpstr>Custom Design</vt:lpstr>
      <vt:lpstr>end/thank you/questions</vt:lpstr>
      <vt:lpstr>2_Custom Design</vt:lpstr>
      <vt:lpstr>1_end/thank you/questions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6</cp:revision>
  <cp:lastPrinted>2022-05-10T12:46:19Z</cp:lastPrinted>
  <dcterms:created xsi:type="dcterms:W3CDTF">2022-04-29T13:19:02Z</dcterms:created>
  <dcterms:modified xsi:type="dcterms:W3CDTF">2022-05-24T12:51:35Z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0x01010080A98A4A7C6CD941951C85B97EAF02B9</vt:lpwstr>
  </property>
</Properties>
</file>