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12" r:id="rId10"/>
  </p:sldMasterIdLst>
  <p:notesMasterIdLst>
    <p:notesMasterId r:id="rId36"/>
  </p:notesMasterIdLst>
  <p:sldIdLst>
    <p:sldId id="2146846022" r:id="rId11"/>
    <p:sldId id="2146846026" r:id="rId12"/>
    <p:sldId id="2147474903" r:id="rId13"/>
    <p:sldId id="2147474905" r:id="rId14"/>
    <p:sldId id="2147474904" r:id="rId15"/>
    <p:sldId id="2146846030" r:id="rId16"/>
    <p:sldId id="2147474900" r:id="rId17"/>
    <p:sldId id="2146846043" r:id="rId18"/>
    <p:sldId id="2146846044" r:id="rId19"/>
    <p:sldId id="2147474892" r:id="rId20"/>
    <p:sldId id="2147474894" r:id="rId21"/>
    <p:sldId id="2147474896" r:id="rId22"/>
    <p:sldId id="2147474897" r:id="rId23"/>
    <p:sldId id="2147474898" r:id="rId24"/>
    <p:sldId id="2147474899" r:id="rId25"/>
    <p:sldId id="2147474880" r:id="rId26"/>
    <p:sldId id="2147474882" r:id="rId27"/>
    <p:sldId id="2147474881" r:id="rId28"/>
    <p:sldId id="2147474901" r:id="rId29"/>
    <p:sldId id="2147474888" r:id="rId30"/>
    <p:sldId id="2146846042" r:id="rId31"/>
    <p:sldId id="2147474883" r:id="rId32"/>
    <p:sldId id="2147474902" r:id="rId33"/>
    <p:sldId id="2147474889" r:id="rId34"/>
    <p:sldId id="2146846024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6846022"/>
            <p14:sldId id="2146846026"/>
            <p14:sldId id="2147474903"/>
            <p14:sldId id="2147474905"/>
            <p14:sldId id="2147474904"/>
            <p14:sldId id="2146846030"/>
            <p14:sldId id="2147474900"/>
            <p14:sldId id="2146846043"/>
            <p14:sldId id="2146846044"/>
            <p14:sldId id="2147474892"/>
            <p14:sldId id="2147474894"/>
            <p14:sldId id="2147474896"/>
            <p14:sldId id="2147474897"/>
            <p14:sldId id="2147474898"/>
            <p14:sldId id="2147474899"/>
            <p14:sldId id="2147474880"/>
            <p14:sldId id="2147474882"/>
            <p14:sldId id="2147474881"/>
            <p14:sldId id="2147474901"/>
            <p14:sldId id="2147474888"/>
            <p14:sldId id="2146846042"/>
            <p14:sldId id="2147474883"/>
            <p14:sldId id="2147474902"/>
            <p14:sldId id="2147474889"/>
            <p14:sldId id="2146846024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6E"/>
    <a:srgbClr val="BABAE6"/>
    <a:srgbClr val="403FA4"/>
    <a:srgbClr val="000000"/>
    <a:srgbClr val="EFBC6E"/>
    <a:srgbClr val="F9F8F3"/>
    <a:srgbClr val="70A448"/>
    <a:srgbClr val="31386A"/>
    <a:srgbClr val="A99440"/>
    <a:srgbClr val="803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04/28/2026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0026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5601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6A83C-5E0A-E2BE-360C-D4A20B3C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F25E3-27B9-10D2-D6F7-E68C45988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41844-978D-1D54-10A4-F5EDD77FA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02E11-BF89-4FF4-526B-2CDCB1E6B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5480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10AF6-5CDA-359F-1645-4E3526BF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FCF56-8D1C-DFC6-7C01-362DED702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4CF3D-4724-1BD6-7092-38CAC5ACB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A487-D499-058E-C0EC-7E1D6DAEA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767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935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555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4554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55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751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540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9413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688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822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314578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07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0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A2232D-01A1-7596-21F2-B6D9577331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45810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7BDEB53-39E4-F0B3-7697-3CA0A24834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31825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0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45810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9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5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16" r:id="rId17"/>
    <p:sldLayoutId id="2147483819" r:id="rId18"/>
    <p:sldLayoutId id="2147483822" r:id="rId19"/>
    <p:sldLayoutId id="214748382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824" r:id="rId10"/>
    <p:sldLayoutId id="2147483729" r:id="rId11"/>
    <p:sldLayoutId id="2147483725" r:id="rId12"/>
    <p:sldLayoutId id="2147483775" r:id="rId13"/>
    <p:sldLayoutId id="2147483776" r:id="rId14"/>
    <p:sldLayoutId id="2147483777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49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7764A-7EC9-EC70-0E93-6EDC89D02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3FD09D-F905-E08A-8469-C8F594376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E77CF-C941-324B-995D-967471CA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is-IS"/>
              <a:t>LS Retail Demo Store	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A0110-0BB9-6E55-0BD0-C91693EE2E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3817040" cy="554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Sports retailer in the UK, focusing on running</a:t>
            </a:r>
          </a:p>
          <a:p>
            <a:pPr lvl="1"/>
            <a:r>
              <a:rPr lang="en-US"/>
              <a:t>Multiple brands and categories</a:t>
            </a:r>
          </a:p>
          <a:p>
            <a:pPr lvl="1"/>
            <a:r>
              <a:rPr lang="en-US"/>
              <a:t>Loyalty club</a:t>
            </a:r>
          </a:p>
          <a:p>
            <a:pPr lvl="1"/>
            <a:r>
              <a:rPr lang="en-US"/>
              <a:t>Customer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0088E6-BB43-6FB2-1414-29942D394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17" y="1021233"/>
            <a:ext cx="8013684" cy="45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0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132C-620F-78BF-312E-E64654C2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42BB45-0540-2A31-FF65-C16429DCC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1729665"/>
            <a:ext cx="8664907" cy="4509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F7D5C-A253-D560-0859-47D1FA45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/>
              <a:t>Customer analysis (LS Retail Demo Store)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4B759-F55B-DD0B-8B0A-6504DB2F8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noProof="0">
                <a:solidFill>
                  <a:srgbClr val="403FA4"/>
                </a:solidFill>
                <a:latin typeface="+mn-lt"/>
                <a:cs typeface="Segoe UI"/>
              </a:rPr>
              <a:t>Youngest customers (18-34) prefer Nike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41BB3A-7907-D551-3B52-DAEB0134F3CF}"/>
              </a:ext>
            </a:extLst>
          </p:cNvPr>
          <p:cNvSpPr/>
          <p:nvPr/>
        </p:nvSpPr>
        <p:spPr>
          <a:xfrm>
            <a:off x="705075" y="4580164"/>
            <a:ext cx="310243" cy="2122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97814-8B6E-BD9B-2EC3-96D9847F8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6ADEA5-0CCF-6B07-40E5-7A671AC2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Demo Store - Customer Segmentation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759AE-8AB7-93F4-1C0C-657AC523A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K-Means clustering model</a:t>
            </a:r>
          </a:p>
          <a:p>
            <a:pPr lvl="1"/>
            <a:r>
              <a:rPr lang="en-US"/>
              <a:t>Groups data into K non-overlapping clusters</a:t>
            </a:r>
          </a:p>
          <a:p>
            <a:r>
              <a:rPr lang="en-US"/>
              <a:t>Results:  4 customer groups / segments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84B562-27EE-C57B-42C4-9D75A0D66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06172"/>
              </p:ext>
            </p:extLst>
          </p:nvPr>
        </p:nvGraphicFramePr>
        <p:xfrm>
          <a:off x="489447" y="2631172"/>
          <a:ext cx="8128000" cy="3474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43367">
                  <a:extLst>
                    <a:ext uri="{9D8B030D-6E8A-4147-A177-3AD203B41FA5}">
                      <a16:colId xmlns:a16="http://schemas.microsoft.com/office/drawing/2014/main" val="3050008518"/>
                    </a:ext>
                  </a:extLst>
                </a:gridCol>
                <a:gridCol w="5484633">
                  <a:extLst>
                    <a:ext uri="{9D8B030D-6E8A-4147-A177-3AD203B41FA5}">
                      <a16:colId xmlns:a16="http://schemas.microsoft.com/office/drawing/2014/main" val="4073408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Cluster / segment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Characteristics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259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A – Lowest spend</a:t>
                      </a:r>
                    </a:p>
                  </a:txBody>
                  <a:tcPr>
                    <a:solidFill>
                      <a:srgbClr val="EFBC6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Lowest average spend.  Interests Gym, followed by Outdoor and Trail run.  Age Groups 18-34 and 65+.</a:t>
                      </a:r>
                    </a:p>
                    <a:p>
                      <a:r>
                        <a:rPr lang="en-US"/>
                        <a:t>Brands Nike and TNF</a:t>
                      </a:r>
                    </a:p>
                  </a:txBody>
                  <a:tcPr>
                    <a:solidFill>
                      <a:srgbClr val="EFBC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73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B – Medium spend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Trail runners and Outdoor lovers.  Brands Salomon, TNF, Nike.  All age groups.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24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 – Higher spend</a:t>
                      </a:r>
                    </a:p>
                  </a:txBody>
                  <a:tcPr>
                    <a:solidFill>
                      <a:srgbClr val="EFBC6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Ultra runners and Outdoor lovers. Age groups 55-54, followed by 35-54.  Brands Salomon and TNF.</a:t>
                      </a:r>
                    </a:p>
                  </a:txBody>
                  <a:tcPr>
                    <a:solidFill>
                      <a:srgbClr val="EFBC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55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D – Very high spend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Ultra runners.  Brand Salomon.  Age groups 55-64 most common and no-one in the youngest age group 18-24.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938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C171D-5B10-7A7D-0A64-B4B63510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98D6B8-2C06-D720-C977-12FE660F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8" y="1232142"/>
            <a:ext cx="8721282" cy="5074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06A410-31B5-2BAE-5806-DC79C886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Segmentation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E56F21-7376-82BB-5090-F25DF0401248}"/>
              </a:ext>
            </a:extLst>
          </p:cNvPr>
          <p:cNvSpPr/>
          <p:nvPr/>
        </p:nvSpPr>
        <p:spPr>
          <a:xfrm>
            <a:off x="202068" y="4950738"/>
            <a:ext cx="1393469" cy="643739"/>
          </a:xfrm>
          <a:prstGeom prst="ellipse">
            <a:avLst/>
          </a:prstGeom>
          <a:solidFill>
            <a:srgbClr val="70A448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400"/>
              <a:t>Young and </a:t>
            </a:r>
            <a:r>
              <a:rPr lang="is-IS" sz="1400" err="1"/>
              <a:t>outdoor</a:t>
            </a:r>
            <a:endParaRPr lang="en-US" sz="1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860D71-1CE3-C940-3F82-7B983D9C3140}"/>
              </a:ext>
            </a:extLst>
          </p:cNvPr>
          <p:cNvSpPr/>
          <p:nvPr/>
        </p:nvSpPr>
        <p:spPr>
          <a:xfrm>
            <a:off x="1348623" y="4120403"/>
            <a:ext cx="1231129" cy="597075"/>
          </a:xfrm>
          <a:prstGeom prst="ellipse">
            <a:avLst/>
          </a:prstGeom>
          <a:solidFill>
            <a:srgbClr val="31386A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400" err="1"/>
              <a:t>Trail</a:t>
            </a:r>
            <a:r>
              <a:rPr lang="is-IS" sz="1400"/>
              <a:t> and </a:t>
            </a:r>
            <a:r>
              <a:rPr lang="is-IS" sz="1400" err="1"/>
              <a:t>outdoor</a:t>
            </a:r>
            <a:endParaRPr lang="en-US" sz="1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1949D8-6E68-C108-4BCF-96E7ED509B2E}"/>
              </a:ext>
            </a:extLst>
          </p:cNvPr>
          <p:cNvSpPr/>
          <p:nvPr/>
        </p:nvSpPr>
        <p:spPr>
          <a:xfrm>
            <a:off x="2979398" y="3172167"/>
            <a:ext cx="1323750" cy="597075"/>
          </a:xfrm>
          <a:prstGeom prst="ellipse">
            <a:avLst/>
          </a:prstGeom>
          <a:solidFill>
            <a:srgbClr val="A9944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400" err="1"/>
              <a:t>Ultra</a:t>
            </a:r>
            <a:r>
              <a:rPr lang="is-IS" sz="1400"/>
              <a:t> and </a:t>
            </a:r>
            <a:r>
              <a:rPr lang="is-IS" sz="1400" err="1"/>
              <a:t>outdoor</a:t>
            </a:r>
            <a:endParaRPr lang="en-US" sz="1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2E0741-141F-EAC2-5DBB-834EBEC61154}"/>
              </a:ext>
            </a:extLst>
          </p:cNvPr>
          <p:cNvSpPr/>
          <p:nvPr/>
        </p:nvSpPr>
        <p:spPr>
          <a:xfrm>
            <a:off x="5279657" y="2198748"/>
            <a:ext cx="1231129" cy="597075"/>
          </a:xfrm>
          <a:prstGeom prst="ellipse">
            <a:avLst/>
          </a:prstGeom>
          <a:solidFill>
            <a:srgbClr val="803F4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400" err="1"/>
              <a:t>Ultra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74023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5340-DF39-3C7A-2BFB-CFEA31AF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98AC4F-EAF9-5BC4-5C82-7BE600FE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Can we use Claude to assist us?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338315-0442-0194-9971-D67EB648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1" y="1062528"/>
            <a:ext cx="1911867" cy="344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A205EB-8624-39C0-3345-5BD04248D576}"/>
              </a:ext>
            </a:extLst>
          </p:cNvPr>
          <p:cNvCxnSpPr>
            <a:cxnSpLocks/>
          </p:cNvCxnSpPr>
          <p:nvPr/>
        </p:nvCxnSpPr>
        <p:spPr>
          <a:xfrm>
            <a:off x="2824990" y="1380072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3F1D93-F0F3-92DD-01C9-9BADCFBEF32D}"/>
              </a:ext>
            </a:extLst>
          </p:cNvPr>
          <p:cNvCxnSpPr>
            <a:cxnSpLocks/>
          </p:cNvCxnSpPr>
          <p:nvPr/>
        </p:nvCxnSpPr>
        <p:spPr>
          <a:xfrm>
            <a:off x="7574693" y="1380073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C88F68A-889B-26AB-C858-ACD89755E249}"/>
              </a:ext>
            </a:extLst>
          </p:cNvPr>
          <p:cNvGrpSpPr/>
          <p:nvPr/>
        </p:nvGrpSpPr>
        <p:grpSpPr>
          <a:xfrm>
            <a:off x="7793266" y="807427"/>
            <a:ext cx="3202785" cy="4507523"/>
            <a:chOff x="7793266" y="807427"/>
            <a:chExt cx="3202785" cy="450752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33C300-2068-4C6B-379B-CDD8570ECCA4}"/>
                </a:ext>
              </a:extLst>
            </p:cNvPr>
            <p:cNvSpPr/>
            <p:nvPr/>
          </p:nvSpPr>
          <p:spPr>
            <a:xfrm>
              <a:off x="7793266" y="2646704"/>
              <a:ext cx="3184418" cy="1929490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58399AF-AC0A-6D8C-7A74-FDD676CA8429}"/>
                </a:ext>
              </a:extLst>
            </p:cNvPr>
            <p:cNvSpPr/>
            <p:nvPr/>
          </p:nvSpPr>
          <p:spPr>
            <a:xfrm>
              <a:off x="7811633" y="1744225"/>
              <a:ext cx="3184418" cy="836609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6D1FA-2F88-2752-7FC7-10A5FADBE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4208" y="807427"/>
              <a:ext cx="708419" cy="70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8A39B1-C9C6-5456-D7A5-2151D7A18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116" y="2769576"/>
              <a:ext cx="688869" cy="4668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619161-49D7-5CFF-60FB-35D3174A36EB}"/>
                </a:ext>
              </a:extLst>
            </p:cNvPr>
            <p:cNvSpPr txBox="1"/>
            <p:nvPr/>
          </p:nvSpPr>
          <p:spPr>
            <a:xfrm>
              <a:off x="8667835" y="2781149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Notebook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2C8E432-1011-E0F5-43F6-2E4C6B46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5214" y="1796070"/>
              <a:ext cx="691761" cy="69176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167757-ADAB-5A6A-097E-728FF116E917}"/>
                </a:ext>
              </a:extLst>
            </p:cNvPr>
            <p:cNvSpPr/>
            <p:nvPr/>
          </p:nvSpPr>
          <p:spPr>
            <a:xfrm>
              <a:off x="7932619" y="3145313"/>
              <a:ext cx="2751473" cy="1320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Programming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editor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with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built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-in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Copilot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chat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-Data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handling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-ML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models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4F3AE4-3ACD-580B-8B47-2914114003F2}"/>
                </a:ext>
              </a:extLst>
            </p:cNvPr>
            <p:cNvSpPr txBox="1"/>
            <p:nvPr/>
          </p:nvSpPr>
          <p:spPr>
            <a:xfrm>
              <a:off x="8444024" y="1939436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OneLake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5CD05E-9C95-1289-F257-586730FC129C}"/>
                </a:ext>
              </a:extLst>
            </p:cNvPr>
            <p:cNvSpPr/>
            <p:nvPr/>
          </p:nvSpPr>
          <p:spPr>
            <a:xfrm>
              <a:off x="7811633" y="4642064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6257D8-D6E8-4B7B-CE0C-40C98BBB2C95}"/>
                </a:ext>
              </a:extLst>
            </p:cNvPr>
            <p:cNvSpPr txBox="1"/>
            <p:nvPr/>
          </p:nvSpPr>
          <p:spPr>
            <a:xfrm>
              <a:off x="7939665" y="4779807"/>
              <a:ext cx="242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Semantic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data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model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0BF457-5129-B7C3-C7EB-ABEB8706439D}"/>
                </a:ext>
              </a:extLst>
            </p:cNvPr>
            <p:cNvSpPr txBox="1"/>
            <p:nvPr/>
          </p:nvSpPr>
          <p:spPr>
            <a:xfrm>
              <a:off x="8574985" y="935268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tx2"/>
                  </a:solidFill>
                </a:rPr>
                <a:t>Fabric</a:t>
              </a:r>
              <a:endParaRPr lang="en-US" b="1">
                <a:solidFill>
                  <a:schemeClr val="tx2"/>
                </a:solidFill>
              </a:endParaRPr>
            </a:p>
          </p:txBody>
        </p:sp>
      </p:grpSp>
      <p:sp>
        <p:nvSpPr>
          <p:cNvPr id="61" name="Flowchart: Magnetic Disk 60">
            <a:extLst>
              <a:ext uri="{FF2B5EF4-FFF2-40B4-BE49-F238E27FC236}">
                <a16:creationId xmlns:a16="http://schemas.microsoft.com/office/drawing/2014/main" id="{2216826C-E82B-991D-0C90-BC3735C65505}"/>
              </a:ext>
            </a:extLst>
          </p:cNvPr>
          <p:cNvSpPr/>
          <p:nvPr/>
        </p:nvSpPr>
        <p:spPr>
          <a:xfrm>
            <a:off x="644979" y="1710237"/>
            <a:ext cx="1120507" cy="850634"/>
          </a:xfrm>
          <a:prstGeom prst="flowChartMagneticDisk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363607-23F6-C41C-0CAA-9829CB25D363}"/>
              </a:ext>
            </a:extLst>
          </p:cNvPr>
          <p:cNvGrpSpPr/>
          <p:nvPr/>
        </p:nvGrpSpPr>
        <p:grpSpPr>
          <a:xfrm>
            <a:off x="1765486" y="1695328"/>
            <a:ext cx="8201065" cy="446623"/>
            <a:chOff x="1765486" y="1695328"/>
            <a:chExt cx="8201065" cy="44662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D1FF347-F304-5B5E-6715-937961CD1359}"/>
                </a:ext>
              </a:extLst>
            </p:cNvPr>
            <p:cNvCxnSpPr>
              <a:cxnSpLocks/>
              <a:stCxn id="61" idx="4"/>
              <a:endCxn id="35" idx="1"/>
            </p:cNvCxnSpPr>
            <p:nvPr/>
          </p:nvCxnSpPr>
          <p:spPr>
            <a:xfrm>
              <a:off x="1765486" y="2135554"/>
              <a:ext cx="6059728" cy="6397"/>
            </a:xfrm>
            <a:prstGeom prst="straightConnector1">
              <a:avLst/>
            </a:prstGeom>
            <a:ln w="28575">
              <a:solidFill>
                <a:srgbClr val="403FA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121A3F-7D14-4635-42C4-3A08621AA87E}"/>
                </a:ext>
              </a:extLst>
            </p:cNvPr>
            <p:cNvSpPr txBox="1"/>
            <p:nvPr/>
          </p:nvSpPr>
          <p:spPr>
            <a:xfrm>
              <a:off x="3741283" y="1695328"/>
              <a:ext cx="6225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>
                  <a:solidFill>
                    <a:srgbClr val="403FA4"/>
                  </a:solidFill>
                  <a:latin typeface="Aptos SemiBold" panose="020B0004020202020204" pitchFamily="34" charset="0"/>
                </a:rPr>
                <a:t>BC2ADLS data export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DAB84-5E81-B083-D8FA-4D741620F882}"/>
              </a:ext>
            </a:extLst>
          </p:cNvPr>
          <p:cNvGrpSpPr/>
          <p:nvPr/>
        </p:nvGrpSpPr>
        <p:grpSpPr>
          <a:xfrm>
            <a:off x="4029975" y="2912002"/>
            <a:ext cx="3795239" cy="2159078"/>
            <a:chOff x="4029975" y="2912002"/>
            <a:chExt cx="3795239" cy="21590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D698D8-55B1-3BFD-8177-84DDB736D474}"/>
                </a:ext>
              </a:extLst>
            </p:cNvPr>
            <p:cNvGrpSpPr/>
            <p:nvPr/>
          </p:nvGrpSpPr>
          <p:grpSpPr>
            <a:xfrm>
              <a:off x="4029975" y="2912002"/>
              <a:ext cx="3795239" cy="2159078"/>
              <a:chOff x="4029975" y="2912002"/>
              <a:chExt cx="3795239" cy="2159078"/>
            </a:xfrm>
            <a:solidFill>
              <a:srgbClr val="F9F8F3"/>
            </a:solidFill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7C2FC7F3-69A6-DC58-E2EC-01D1F36E8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74382" y="4783852"/>
                <a:ext cx="950832" cy="0"/>
              </a:xfrm>
              <a:prstGeom prst="straightConnector1">
                <a:avLst/>
              </a:prstGeom>
              <a:grpFill/>
              <a:ln w="28575">
                <a:solidFill>
                  <a:srgbClr val="403FA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03EF2DB-EB4B-8ABC-3966-4B12F163BB08}"/>
                  </a:ext>
                </a:extLst>
              </p:cNvPr>
              <p:cNvSpPr/>
              <p:nvPr/>
            </p:nvSpPr>
            <p:spPr>
              <a:xfrm>
                <a:off x="4029975" y="2912002"/>
                <a:ext cx="2823942" cy="2159078"/>
              </a:xfrm>
              <a:prstGeom prst="rect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A28454E-85A4-AEB9-3546-297C3FE63844}"/>
                  </a:ext>
                </a:extLst>
              </p:cNvPr>
              <p:cNvSpPr txBox="1"/>
              <p:nvPr/>
            </p:nvSpPr>
            <p:spPr>
              <a:xfrm>
                <a:off x="4856511" y="3016278"/>
                <a:ext cx="1421826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s-IS" b="1" err="1">
                    <a:solidFill>
                      <a:schemeClr val="bg1">
                        <a:lumMod val="50000"/>
                      </a:schemeClr>
                    </a:solidFill>
                  </a:rPr>
                  <a:t>Claude</a:t>
                </a:r>
                <a:endParaRPr lang="en-US" b="1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9BE2136-784B-C653-C3C4-8800CE4E7CEC}"/>
                  </a:ext>
                </a:extLst>
              </p:cNvPr>
              <p:cNvSpPr txBox="1"/>
              <p:nvPr/>
            </p:nvSpPr>
            <p:spPr>
              <a:xfrm>
                <a:off x="4154911" y="3576579"/>
                <a:ext cx="2426890" cy="12003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Good LLM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model</a:t>
                </a:r>
                <a:endParaRPr lang="is-I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Graphical</a:t>
                </a:r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capabilties</a:t>
                </a:r>
                <a:endParaRPr lang="is-I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Reads</a:t>
                </a:r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semantic</a:t>
                </a:r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data</a:t>
                </a:r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models</a:t>
                </a:r>
                <a:r>
                  <a:rPr lang="is-I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 </a:t>
                </a:r>
                <a:r>
                  <a:rPr lang="is-IS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Fabric</a:t>
                </a:r>
                <a:r>
                  <a:rPr lang="is-IS">
                    <a:solidFill>
                      <a:schemeClr val="bg1"/>
                    </a:solidFill>
                  </a:rPr>
                  <a:t>...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3CDC9B-4CA2-E808-CCFA-74E5ECED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621" y="2942031"/>
              <a:ext cx="534651" cy="534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91E4-3103-7B01-C7F0-C4A8BBBF6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72541-23D2-5B81-B7B9-D99E3954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Live </a:t>
            </a:r>
            <a:r>
              <a:rPr lang="is-IS" err="1"/>
              <a:t>demo</a:t>
            </a:r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A82A63F-3C8D-7EEF-0CF4-A6D444C4ED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745" r="5298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5D842-D408-2ED2-7767-50F24BBC89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403FA4"/>
                </a:solidFill>
                <a:latin typeface="+mn-lt"/>
              </a:rPr>
              <a:t>Claude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Uses semantic data model in Fabric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Dashboards for ad-hoc analysis can be created on the fly 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No need for Power BI skills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ptos Light"/>
              </a:rPr>
              <a:t>Answers plain questions in English about my data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ptos Light"/>
              </a:rPr>
              <a:t>Which items are most favorite for customers in group X?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ptos Light"/>
              </a:rPr>
              <a:t>Identify all customers in group Y with no sales the last 90 days</a:t>
            </a:r>
          </a:p>
          <a:p>
            <a:pPr marL="914400" lvl="2" indent="0">
              <a:buNone/>
            </a:pPr>
            <a:endParaRPr lang="is-IS">
              <a:solidFill>
                <a:schemeClr val="tx1"/>
              </a:solidFill>
              <a:latin typeface="+mn-lt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7554-F4B3-996B-1E09-1E4288AC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Recommendation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6548F-BA2D-3A16-DFE3-B485D7E2AC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2" y="962526"/>
            <a:ext cx="6409354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solidFill>
                  <a:srgbClr val="403FA4"/>
                </a:solidFill>
                <a:latin typeface="Aptos SemiBold" panose="020B0004020202020204" pitchFamily="34" charset="0"/>
              </a:rPr>
              <a:t>Alternating Least Squares (ALS) model.  ALS is a Collaborative-Filtering Model</a:t>
            </a:r>
          </a:p>
          <a:p>
            <a:pPr lvl="1"/>
            <a:r>
              <a:rPr lang="en-US" sz="1800">
                <a:latin typeface="Aptos Light"/>
              </a:rPr>
              <a:t>“A successful recommendation engine is one which provides accurate and personalized predictions to users in a timely manner. Such systems are of increasing commercial importance. Collaborative Filtering algorithms allow us to give predictions by capturing the commonality between users” *</a:t>
            </a:r>
          </a:p>
          <a:p>
            <a:pPr marL="0" indent="0">
              <a:buNone/>
            </a:pPr>
            <a:r>
              <a:rPr lang="en-US" sz="2000">
                <a:solidFill>
                  <a:srgbClr val="403FA4"/>
                </a:solidFill>
                <a:latin typeface="Aptos SemiBold" panose="020B0004020202020204" pitchFamily="34" charset="0"/>
              </a:rPr>
              <a:t>It is also possible to recommend based on customer attributes / history (Content-Based Filtering)</a:t>
            </a:r>
          </a:p>
          <a:p>
            <a:pPr lvl="1"/>
            <a:r>
              <a:rPr lang="en-US" sz="1800">
                <a:latin typeface="Aptos Light"/>
              </a:rPr>
              <a:t>For example, Ultra Runners could always be recommended a GPS watch or outdoor lovers hiking boots as a baseline</a:t>
            </a:r>
          </a:p>
          <a:p>
            <a:pPr marL="0" indent="0">
              <a:buNone/>
            </a:pPr>
            <a:endParaRPr lang="en-US" sz="2000">
              <a:solidFill>
                <a:srgbClr val="403FA4"/>
              </a:solidFill>
              <a:latin typeface="Aptos Semi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403FA4"/>
                </a:solidFill>
                <a:latin typeface="Aptos SemiBold" panose="020B0004020202020204" pitchFamily="34" charset="0"/>
              </a:rPr>
              <a:t>Combination of CF and CB is a hybrid model</a:t>
            </a:r>
          </a:p>
          <a:p>
            <a:endParaRPr lang="en-US" sz="2400"/>
          </a:p>
          <a:p>
            <a:pPr lvl="1"/>
            <a:endParaRPr lang="en-US" sz="1600"/>
          </a:p>
          <a:p>
            <a:pPr lvl="1"/>
            <a:endParaRPr lang="en-US" sz="1600"/>
          </a:p>
          <a:p>
            <a:pPr lvl="1"/>
            <a:endParaRPr lang="en-US" sz="1600"/>
          </a:p>
          <a:p>
            <a:pPr lvl="1"/>
            <a:endParaRPr lang="is-IS" sz="16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9B35B2-D06D-CAA2-8C4F-472043A7B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72" y="962526"/>
            <a:ext cx="4825706" cy="25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597CC-A6E1-5C1C-A35D-3538A8844DA4}"/>
              </a:ext>
            </a:extLst>
          </p:cNvPr>
          <p:cNvSpPr txBox="1"/>
          <p:nvPr/>
        </p:nvSpPr>
        <p:spPr>
          <a:xfrm>
            <a:off x="280133" y="6221091"/>
            <a:ext cx="700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*https://sophwats.github.io/2018-04-05-gentle-als.html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1D078F-3B31-AE34-D0D3-DABED6125A91}"/>
              </a:ext>
            </a:extLst>
          </p:cNvPr>
          <p:cNvSpPr/>
          <p:nvPr/>
        </p:nvSpPr>
        <p:spPr>
          <a:xfrm>
            <a:off x="9542585" y="1934308"/>
            <a:ext cx="820615" cy="7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8C3-CE38-ABCF-11A5-ADB148C8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ALS Recommendation model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F1701-FC04-CE8E-AC9A-82BD757BB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11199837" cy="57986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solidFill>
                  <a:srgbClr val="403FA4"/>
                </a:solidFill>
                <a:latin typeface="Aptos SemiBold" panose="020B0004020202020204" pitchFamily="34" charset="0"/>
              </a:rPr>
              <a:t>The model only uses spend / count per customer / product as input</a:t>
            </a:r>
          </a:p>
          <a:p>
            <a:pPr marL="457200" lvl="1" indent="0">
              <a:buNone/>
            </a:pPr>
            <a:r>
              <a:rPr lang="en-US" sz="2000" noProof="0">
                <a:latin typeface="+mn-lt"/>
              </a:rPr>
              <a:t>Does </a:t>
            </a:r>
            <a:r>
              <a:rPr lang="en-US" sz="2000" b="1" noProof="0">
                <a:latin typeface="+mn-lt"/>
              </a:rPr>
              <a:t>not</a:t>
            </a:r>
            <a:r>
              <a:rPr lang="en-US" sz="2000" noProof="0">
                <a:latin typeface="+mn-lt"/>
              </a:rPr>
              <a:t> use customer attributes</a:t>
            </a:r>
          </a:p>
          <a:p>
            <a:pPr lvl="2"/>
            <a:r>
              <a:rPr lang="en-US">
                <a:latin typeface="+mn-lt"/>
              </a:rPr>
              <a:t>Attributes can be </a:t>
            </a:r>
            <a:r>
              <a:rPr lang="en-US" noProof="0">
                <a:latin typeface="+mn-lt"/>
              </a:rPr>
              <a:t>used to </a:t>
            </a:r>
            <a:r>
              <a:rPr lang="en-US">
                <a:latin typeface="+mn-lt"/>
              </a:rPr>
              <a:t>"</a:t>
            </a:r>
            <a:r>
              <a:rPr lang="en-US" noProof="0">
                <a:latin typeface="+mn-lt"/>
              </a:rPr>
              <a:t>inject</a:t>
            </a:r>
            <a:r>
              <a:rPr lang="en-US">
                <a:latin typeface="+mn-lt"/>
              </a:rPr>
              <a:t>"</a:t>
            </a:r>
            <a:r>
              <a:rPr lang="en-US" noProof="0">
                <a:latin typeface="+mn-lt"/>
              </a:rPr>
              <a:t> results, for example for cold customers</a:t>
            </a:r>
            <a:br>
              <a:rPr lang="en-US" noProof="0">
                <a:latin typeface="+mn-lt"/>
              </a:rPr>
            </a:br>
            <a:endParaRPr lang="en-US" noProof="0">
              <a:latin typeface="+mn-lt"/>
            </a:endParaRPr>
          </a:p>
          <a:p>
            <a:pPr marL="0" indent="0">
              <a:buNone/>
            </a:pPr>
            <a:r>
              <a:rPr lang="en-US" sz="2400">
                <a:solidFill>
                  <a:srgbClr val="403FA4"/>
                </a:solidFill>
                <a:latin typeface="Aptos SemiBold" panose="020B0004020202020204" pitchFamily="34" charset="0"/>
              </a:rPr>
              <a:t>The model can recommend products already bought by the member</a:t>
            </a:r>
          </a:p>
          <a:p>
            <a:pPr lvl="2"/>
            <a:r>
              <a:rPr lang="en-US" noProof="0">
                <a:latin typeface="+mn-lt"/>
              </a:rPr>
              <a:t>In many cases these should be filtered out</a:t>
            </a:r>
            <a:br>
              <a:rPr lang="en-US" noProof="0">
                <a:latin typeface="+mn-lt"/>
              </a:rPr>
            </a:br>
            <a:endParaRPr lang="en-US" noProof="0">
              <a:latin typeface="+mn-lt"/>
            </a:endParaRPr>
          </a:p>
          <a:p>
            <a:pPr marL="0" indent="0">
              <a:buNone/>
            </a:pPr>
            <a:r>
              <a:rPr lang="en-US" sz="2400">
                <a:solidFill>
                  <a:srgbClr val="403FA4"/>
                </a:solidFill>
                <a:latin typeface="Aptos SemiBold" panose="020B0004020202020204" pitchFamily="34" charset="0"/>
              </a:rPr>
              <a:t>Recommendations can be used in various channels</a:t>
            </a:r>
          </a:p>
          <a:p>
            <a:pPr lvl="2"/>
            <a:r>
              <a:rPr lang="en-US">
                <a:latin typeface="+mn-lt"/>
              </a:rPr>
              <a:t>POS &amp; eCommerce</a:t>
            </a:r>
          </a:p>
          <a:p>
            <a:pPr lvl="2"/>
            <a:r>
              <a:rPr lang="en-US">
                <a:latin typeface="+mn-lt"/>
              </a:rPr>
              <a:t>Targeted marketing</a:t>
            </a:r>
          </a:p>
          <a:p>
            <a:pPr lvl="2"/>
            <a:r>
              <a:rPr lang="en-US">
                <a:latin typeface="+mn-lt"/>
              </a:rPr>
              <a:t>User-specific promotions</a:t>
            </a:r>
          </a:p>
          <a:p>
            <a:pPr lvl="2"/>
            <a:r>
              <a:rPr lang="en-US">
                <a:latin typeface="+mn-lt"/>
              </a:rPr>
              <a:t>….</a:t>
            </a:r>
          </a:p>
          <a:p>
            <a:pPr lvl="1"/>
            <a:endParaRPr lang="en-US" noProof="0">
              <a:latin typeface="+mn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9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8419-D7B2-9799-2353-AA2528AC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Recommendation examples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2A81FE-52DF-798C-4A32-CAB2C0211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24426"/>
              </p:ext>
            </p:extLst>
          </p:nvPr>
        </p:nvGraphicFramePr>
        <p:xfrm>
          <a:off x="678900" y="1803781"/>
          <a:ext cx="40640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91518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A:  Nike Running Cap SKU 100990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7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B:  TNF </a:t>
                      </a:r>
                      <a:r>
                        <a:rPr lang="en-US" noProof="0" err="1"/>
                        <a:t>Vectiv</a:t>
                      </a:r>
                      <a:r>
                        <a:rPr lang="en-US" noProof="0"/>
                        <a:t> Pro shoes SKU 100170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38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C:  Nike ¼ socks SKU 100460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5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D:  Tailwind drink SKU 100620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2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E:  Salomon Trail Shoes SKU 100510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95648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358FB7-69BF-8D2A-3356-FF9979E15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98374"/>
              </p:ext>
            </p:extLst>
          </p:nvPr>
        </p:nvGraphicFramePr>
        <p:xfrm>
          <a:off x="5547476" y="4254692"/>
          <a:ext cx="4064000" cy="2219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91518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Transactions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A:  Salomon trail shoes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7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B:  TNF Jacket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38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C:  TNF Boots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5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D:  Salomon trail shoes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27734"/>
                  </a:ext>
                </a:extLst>
              </a:tr>
              <a:tr h="329080">
                <a:tc>
                  <a:txBody>
                    <a:bodyPr/>
                    <a:lstStyle/>
                    <a:p>
                      <a:r>
                        <a:rPr lang="en-US" noProof="0" dirty="0"/>
                        <a:t>E:  Salomon </a:t>
                      </a:r>
                      <a:r>
                        <a:rPr lang="en-US" noProof="0" dirty="0" err="1"/>
                        <a:t>Speedcross</a:t>
                      </a:r>
                      <a:r>
                        <a:rPr lang="en-US" noProof="0" dirty="0"/>
                        <a:t> shoes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9564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6E91FF-4710-0390-AFB6-CCC5ADB5A61B}"/>
              </a:ext>
            </a:extLst>
          </p:cNvPr>
          <p:cNvSpPr txBox="1"/>
          <p:nvPr/>
        </p:nvSpPr>
        <p:spPr>
          <a:xfrm>
            <a:off x="678900" y="997636"/>
            <a:ext cx="32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>
                <a:solidFill>
                  <a:srgbClr val="7030A0"/>
                </a:solidFill>
              </a:rPr>
              <a:t>Gym lover, customer 00092</a:t>
            </a:r>
          </a:p>
          <a:p>
            <a:r>
              <a:rPr lang="en-US" b="1" noProof="0">
                <a:solidFill>
                  <a:srgbClr val="7030A0"/>
                </a:solidFill>
              </a:rPr>
              <a:t>Age 25-34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0FC044B-1467-742B-3493-4F3F0EA56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74606"/>
              </p:ext>
            </p:extLst>
          </p:nvPr>
        </p:nvGraphicFramePr>
        <p:xfrm>
          <a:off x="5547476" y="1805190"/>
          <a:ext cx="40640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91518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A:  Tailwind drink SKU 100620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7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B:  </a:t>
                      </a:r>
                      <a:r>
                        <a:rPr lang="is-IS" noProof="0"/>
                        <a:t>Precision </a:t>
                      </a:r>
                      <a:r>
                        <a:rPr lang="is-IS" noProof="0" err="1"/>
                        <a:t>drink</a:t>
                      </a:r>
                      <a:r>
                        <a:rPr lang="is-IS" noProof="0"/>
                        <a:t> SKU 100630</a:t>
                      </a:r>
                      <a:endParaRPr lang="en-US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38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C:  TNF </a:t>
                      </a:r>
                      <a:r>
                        <a:rPr lang="en-US" noProof="0" err="1"/>
                        <a:t>Vectiv</a:t>
                      </a:r>
                      <a:r>
                        <a:rPr lang="en-US" noProof="0"/>
                        <a:t> Pro shoes SKU 100170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5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D:  Nike ¼ socks SKU 100460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2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noProof="0" dirty="0"/>
                        <a:t>E:  </a:t>
                      </a:r>
                      <a:r>
                        <a:rPr lang="en-US" noProof="0" dirty="0"/>
                        <a:t>Salomon Trail Shoes SKU 100510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95648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F4D074-4332-1293-2A93-16E28A805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36922"/>
              </p:ext>
            </p:extLst>
          </p:nvPr>
        </p:nvGraphicFramePr>
        <p:xfrm>
          <a:off x="678900" y="4239389"/>
          <a:ext cx="40640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91518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Transactions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A:  Nike jacket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7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B:  Nike socks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38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C:  Nike tights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5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D:  Nike cap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2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noProof="0" dirty="0"/>
                        <a:t>E:  TNF Backpack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95648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8915565-AC3B-784C-2078-24637F05D64C}"/>
              </a:ext>
            </a:extLst>
          </p:cNvPr>
          <p:cNvSpPr txBox="1"/>
          <p:nvPr/>
        </p:nvSpPr>
        <p:spPr>
          <a:xfrm>
            <a:off x="5493152" y="958180"/>
            <a:ext cx="32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>
                <a:solidFill>
                  <a:srgbClr val="7030A0"/>
                </a:solidFill>
              </a:rPr>
              <a:t>Ultra runner, customer 00665</a:t>
            </a:r>
          </a:p>
          <a:p>
            <a:r>
              <a:rPr lang="en-US" b="1">
                <a:solidFill>
                  <a:srgbClr val="7030A0"/>
                </a:solidFill>
              </a:rPr>
              <a:t>Age 45-54</a:t>
            </a:r>
            <a:endParaRPr lang="en-US" b="1" noProof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0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03EA2-3049-2317-A142-6C872379F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1B9357-A210-46D2-2CF1-577DBDCF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LS Central – Fabric </a:t>
            </a:r>
            <a:r>
              <a:rPr lang="en-US"/>
              <a:t>– LS Central </a:t>
            </a:r>
            <a:r>
              <a:rPr lang="en-US" noProof="0"/>
              <a:t>architecture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2350D1-F93A-C623-BB0D-C96F34B9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1" y="1062528"/>
            <a:ext cx="1911867" cy="344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C3E42B-9847-779E-5B58-E27C9A8E0980}"/>
              </a:ext>
            </a:extLst>
          </p:cNvPr>
          <p:cNvCxnSpPr>
            <a:cxnSpLocks/>
          </p:cNvCxnSpPr>
          <p:nvPr/>
        </p:nvCxnSpPr>
        <p:spPr>
          <a:xfrm>
            <a:off x="2824990" y="1380072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C5B184D-1B8E-F1F0-0281-868264DE4059}"/>
              </a:ext>
            </a:extLst>
          </p:cNvPr>
          <p:cNvCxnSpPr>
            <a:cxnSpLocks/>
          </p:cNvCxnSpPr>
          <p:nvPr/>
        </p:nvCxnSpPr>
        <p:spPr>
          <a:xfrm>
            <a:off x="7574693" y="1380073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B85234-FB61-88A2-BC6C-7CF0766F0073}"/>
              </a:ext>
            </a:extLst>
          </p:cNvPr>
          <p:cNvGrpSpPr/>
          <p:nvPr/>
        </p:nvGrpSpPr>
        <p:grpSpPr>
          <a:xfrm>
            <a:off x="149712" y="4878124"/>
            <a:ext cx="7675502" cy="1624766"/>
            <a:chOff x="149712" y="4878124"/>
            <a:chExt cx="7675502" cy="16247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4C1541-6859-0FEB-A738-34A0E94A25F1}"/>
                </a:ext>
              </a:extLst>
            </p:cNvPr>
            <p:cNvGrpSpPr/>
            <p:nvPr/>
          </p:nvGrpSpPr>
          <p:grpSpPr>
            <a:xfrm>
              <a:off x="149712" y="4878124"/>
              <a:ext cx="2438339" cy="1624766"/>
              <a:chOff x="149712" y="4878124"/>
              <a:chExt cx="2438339" cy="16247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4F94F94-71DA-F781-9F73-56C837244BE2}"/>
                  </a:ext>
                </a:extLst>
              </p:cNvPr>
              <p:cNvSpPr/>
              <p:nvPr/>
            </p:nvSpPr>
            <p:spPr>
              <a:xfrm>
                <a:off x="149712" y="4878124"/>
                <a:ext cx="2438339" cy="1624766"/>
              </a:xfrm>
              <a:prstGeom prst="rect">
                <a:avLst/>
              </a:prstGeom>
              <a:solidFill>
                <a:srgbClr val="194D7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EF276DF-A9BC-D8E2-D0C4-93704C6994C1}"/>
                  </a:ext>
                </a:extLst>
              </p:cNvPr>
              <p:cNvSpPr txBox="1"/>
              <p:nvPr/>
            </p:nvSpPr>
            <p:spPr>
              <a:xfrm>
                <a:off x="171018" y="5491603"/>
                <a:ext cx="217097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is-IS" err="1">
                    <a:solidFill>
                      <a:schemeClr val="bg1"/>
                    </a:solidFill>
                  </a:rPr>
                  <a:t>Recommendations</a:t>
                </a:r>
                <a:r>
                  <a:rPr lang="is-IS">
                    <a:solidFill>
                      <a:schemeClr val="bg1"/>
                    </a:solidFill>
                  </a:rPr>
                  <a:t> Other functionality</a:t>
                </a:r>
              </a:p>
              <a:p>
                <a:r>
                  <a:rPr lang="is-IS">
                    <a:solidFill>
                      <a:schemeClr val="tx2"/>
                    </a:solidFill>
                  </a:rPr>
                  <a:t>....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F585E-CE91-CABF-5D52-42B4C7DAE723}"/>
                  </a:ext>
                </a:extLst>
              </p:cNvPr>
              <p:cNvSpPr txBox="1"/>
              <p:nvPr/>
            </p:nvSpPr>
            <p:spPr>
              <a:xfrm>
                <a:off x="178781" y="5062168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>
                    <a:solidFill>
                      <a:schemeClr val="bg1"/>
                    </a:solidFill>
                  </a:rPr>
                  <a:t>Web </a:t>
                </a:r>
                <a:r>
                  <a:rPr lang="is-IS" b="1" err="1">
                    <a:solidFill>
                      <a:schemeClr val="bg1"/>
                    </a:solidFill>
                  </a:rPr>
                  <a:t>services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ECC3BF-8BBD-8D26-47E1-B0B6814314D8}"/>
                </a:ext>
              </a:extLst>
            </p:cNvPr>
            <p:cNvGrpSpPr/>
            <p:nvPr/>
          </p:nvGrpSpPr>
          <p:grpSpPr>
            <a:xfrm>
              <a:off x="2588051" y="5554835"/>
              <a:ext cx="5237163" cy="460473"/>
              <a:chOff x="2588051" y="5554835"/>
              <a:chExt cx="5237163" cy="460473"/>
            </a:xfrm>
          </p:grpSpPr>
          <p:pic>
            <p:nvPicPr>
              <p:cNvPr id="1028" name="Picture 4" descr="Azure functions Logo">
                <a:extLst>
                  <a:ext uri="{FF2B5EF4-FFF2-40B4-BE49-F238E27FC236}">
                    <a16:creationId xmlns:a16="http://schemas.microsoft.com/office/drawing/2014/main" id="{F297B64B-80A1-2611-F1BF-17610C7CC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8091" y="5554835"/>
                <a:ext cx="708420" cy="460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F3FD6E-28D4-A51B-CB01-A65141B3EC8C}"/>
                  </a:ext>
                </a:extLst>
              </p:cNvPr>
              <p:cNvSpPr txBox="1"/>
              <p:nvPr/>
            </p:nvSpPr>
            <p:spPr>
              <a:xfrm>
                <a:off x="4811146" y="5567430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>
                    <a:solidFill>
                      <a:srgbClr val="403FA4"/>
                    </a:solidFill>
                    <a:latin typeface="Aptos SemiBold" panose="020B0004020202020204" pitchFamily="34" charset="0"/>
                  </a:rPr>
                  <a:t>Azure </a:t>
                </a:r>
                <a:r>
                  <a:rPr lang="is-IS" b="1" err="1">
                    <a:solidFill>
                      <a:srgbClr val="403FA4"/>
                    </a:solidFill>
                    <a:latin typeface="Aptos SemiBold" panose="020B0004020202020204" pitchFamily="34" charset="0"/>
                  </a:rPr>
                  <a:t>Functions</a:t>
                </a:r>
                <a:endParaRPr lang="en-US" b="1">
                  <a:solidFill>
                    <a:srgbClr val="403FA4"/>
                  </a:solidFill>
                  <a:latin typeface="Aptos SemiBold" panose="020B0004020202020204" pitchFamily="34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9AE9A30-A3B5-FA3E-A57A-FFA586B5F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8051" y="5779076"/>
                <a:ext cx="1828611" cy="0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63129D6-3AC0-FE3D-6662-51A82E38B0DB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648306" y="5770527"/>
                <a:ext cx="1176908" cy="8549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66E12E-F958-E529-16AA-82E0A3C5BD62}"/>
              </a:ext>
            </a:extLst>
          </p:cNvPr>
          <p:cNvGrpSpPr/>
          <p:nvPr/>
        </p:nvGrpSpPr>
        <p:grpSpPr>
          <a:xfrm>
            <a:off x="7793266" y="807427"/>
            <a:ext cx="3216366" cy="5308092"/>
            <a:chOff x="7793266" y="807427"/>
            <a:chExt cx="3216366" cy="53080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889B180-C1C0-6BDF-FA24-B6131A649867}"/>
                </a:ext>
              </a:extLst>
            </p:cNvPr>
            <p:cNvSpPr/>
            <p:nvPr/>
          </p:nvSpPr>
          <p:spPr>
            <a:xfrm>
              <a:off x="7793266" y="2646704"/>
              <a:ext cx="3184418" cy="1929490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AB9649-0C1B-C234-3355-326DC185146F}"/>
                </a:ext>
              </a:extLst>
            </p:cNvPr>
            <p:cNvSpPr/>
            <p:nvPr/>
          </p:nvSpPr>
          <p:spPr>
            <a:xfrm>
              <a:off x="7811633" y="1744225"/>
              <a:ext cx="3184418" cy="836609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492633-15F7-8967-21AF-DD083E8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4208" y="807427"/>
              <a:ext cx="708419" cy="70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201FC7-D652-6A89-189A-812CA638D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116" y="2769576"/>
              <a:ext cx="688869" cy="4668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605AAF-BBC2-DA43-2021-F5297D60F58F}"/>
                </a:ext>
              </a:extLst>
            </p:cNvPr>
            <p:cNvSpPr txBox="1"/>
            <p:nvPr/>
          </p:nvSpPr>
          <p:spPr>
            <a:xfrm>
              <a:off x="8667835" y="2781149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Notebook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633C77-D5B3-DB4E-416D-853FD7507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5214" y="1796070"/>
              <a:ext cx="691761" cy="69176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D83AC7C-D499-959B-167E-C0A5F845B57F}"/>
                </a:ext>
              </a:extLst>
            </p:cNvPr>
            <p:cNvSpPr/>
            <p:nvPr/>
          </p:nvSpPr>
          <p:spPr>
            <a:xfrm>
              <a:off x="7932619" y="3145313"/>
              <a:ext cx="2751473" cy="1320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Programming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editor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with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built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-in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Copilot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chat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-Data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handling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-ML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models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3A21B5-031C-2ED1-145D-DD659E70C89E}"/>
                </a:ext>
              </a:extLst>
            </p:cNvPr>
            <p:cNvSpPr txBox="1"/>
            <p:nvPr/>
          </p:nvSpPr>
          <p:spPr>
            <a:xfrm>
              <a:off x="8444024" y="1939436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OneLake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F21E71-C5D4-3E0D-0EB0-0CD46930ED64}"/>
                </a:ext>
              </a:extLst>
            </p:cNvPr>
            <p:cNvSpPr/>
            <p:nvPr/>
          </p:nvSpPr>
          <p:spPr>
            <a:xfrm>
              <a:off x="7811633" y="4642064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C02202-ED59-C758-CF0D-07CE7B225DF7}"/>
                </a:ext>
              </a:extLst>
            </p:cNvPr>
            <p:cNvSpPr txBox="1"/>
            <p:nvPr/>
          </p:nvSpPr>
          <p:spPr>
            <a:xfrm>
              <a:off x="7939666" y="4779807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Fabric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data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agent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5AB48A-3DB8-3C71-6C20-15C2BF2C3D18}"/>
                </a:ext>
              </a:extLst>
            </p:cNvPr>
            <p:cNvSpPr/>
            <p:nvPr/>
          </p:nvSpPr>
          <p:spPr>
            <a:xfrm>
              <a:off x="7825214" y="5442633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9F583A-2C82-0497-0847-26AD7187CCFA}"/>
                </a:ext>
              </a:extLst>
            </p:cNvPr>
            <p:cNvSpPr txBox="1"/>
            <p:nvPr/>
          </p:nvSpPr>
          <p:spPr>
            <a:xfrm>
              <a:off x="7965328" y="5629346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SQL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endpoint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20D055D-7AF9-260E-95BD-E6CDA49B49BE}"/>
                </a:ext>
              </a:extLst>
            </p:cNvPr>
            <p:cNvSpPr txBox="1"/>
            <p:nvPr/>
          </p:nvSpPr>
          <p:spPr>
            <a:xfrm>
              <a:off x="8574985" y="935268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tx2"/>
                  </a:solidFill>
                </a:rPr>
                <a:t>Fabric</a:t>
              </a:r>
              <a:endParaRPr lang="en-US" b="1">
                <a:solidFill>
                  <a:schemeClr val="tx2"/>
                </a:solidFill>
              </a:endParaRPr>
            </a:p>
          </p:txBody>
        </p:sp>
      </p:grpSp>
      <p:sp>
        <p:nvSpPr>
          <p:cNvPr id="61" name="Flowchart: Magnetic Disk 60">
            <a:extLst>
              <a:ext uri="{FF2B5EF4-FFF2-40B4-BE49-F238E27FC236}">
                <a16:creationId xmlns:a16="http://schemas.microsoft.com/office/drawing/2014/main" id="{8D0C0305-91B9-C535-E3B3-D88E49ABEFFA}"/>
              </a:ext>
            </a:extLst>
          </p:cNvPr>
          <p:cNvSpPr/>
          <p:nvPr/>
        </p:nvSpPr>
        <p:spPr>
          <a:xfrm>
            <a:off x="644979" y="1710237"/>
            <a:ext cx="1120507" cy="850634"/>
          </a:xfrm>
          <a:prstGeom prst="flowChartMagneticDisk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77DC6A-33D9-940A-F517-9DAFDF50CF68}"/>
              </a:ext>
            </a:extLst>
          </p:cNvPr>
          <p:cNvGrpSpPr/>
          <p:nvPr/>
        </p:nvGrpSpPr>
        <p:grpSpPr>
          <a:xfrm>
            <a:off x="1765486" y="1695328"/>
            <a:ext cx="8201065" cy="446623"/>
            <a:chOff x="1765486" y="1695328"/>
            <a:chExt cx="8201065" cy="44662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050E8CF-B8FD-B849-238C-DA6C072D81C3}"/>
                </a:ext>
              </a:extLst>
            </p:cNvPr>
            <p:cNvCxnSpPr>
              <a:cxnSpLocks/>
              <a:stCxn id="61" idx="4"/>
              <a:endCxn id="35" idx="1"/>
            </p:cNvCxnSpPr>
            <p:nvPr/>
          </p:nvCxnSpPr>
          <p:spPr>
            <a:xfrm>
              <a:off x="1765486" y="2135554"/>
              <a:ext cx="6059728" cy="6397"/>
            </a:xfrm>
            <a:prstGeom prst="straightConnector1">
              <a:avLst/>
            </a:prstGeom>
            <a:ln w="28575">
              <a:solidFill>
                <a:srgbClr val="403FA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3BFBA6-28C8-6F36-735D-B46A03D0E10F}"/>
                </a:ext>
              </a:extLst>
            </p:cNvPr>
            <p:cNvSpPr txBox="1"/>
            <p:nvPr/>
          </p:nvSpPr>
          <p:spPr>
            <a:xfrm>
              <a:off x="3741283" y="1695328"/>
              <a:ext cx="6225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>
                  <a:solidFill>
                    <a:srgbClr val="403FA4"/>
                  </a:solidFill>
                  <a:latin typeface="Aptos SemiBold" panose="020B0004020202020204" pitchFamily="34" charset="0"/>
                </a:rPr>
                <a:t>BC2ADLS data export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32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1B7A1-2BF0-3A95-6D7D-DB02B4DBA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088259"/>
            <a:ext cx="5572898" cy="1945122"/>
          </a:xfrm>
        </p:spPr>
        <p:txBody>
          <a:bodyPr/>
          <a:lstStyle/>
          <a:p>
            <a:r>
              <a:rPr lang="en-US" sz="3600"/>
              <a:t>Machine-learning models with Fabric &amp; Copilot</a:t>
            </a:r>
          </a:p>
          <a:p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FA21D-8CBB-812F-C5C9-4FF735D8D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729" y="4351014"/>
            <a:ext cx="2466612" cy="482341"/>
          </a:xfrm>
        </p:spPr>
        <p:txBody>
          <a:bodyPr/>
          <a:lstStyle/>
          <a:p>
            <a:r>
              <a:rPr lang="en-US"/>
              <a:t>Daði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609E8E-2E3D-80EA-0B4C-DFBE82C1C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6729" y="4808641"/>
            <a:ext cx="2466612" cy="482341"/>
          </a:xfrm>
        </p:spPr>
        <p:txBody>
          <a:bodyPr/>
          <a:lstStyle/>
          <a:p>
            <a:r>
              <a:rPr lang="en-US"/>
              <a:t>Kárason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E5EA532-820F-E610-6431-735087DD5E59}"/>
              </a:ext>
            </a:extLst>
          </p:cNvPr>
          <p:cNvSpPr txBox="1">
            <a:spLocks/>
          </p:cNvSpPr>
          <p:nvPr/>
        </p:nvSpPr>
        <p:spPr>
          <a:xfrm>
            <a:off x="9014565" y="4351014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Stefán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965C204-D504-2FAA-A14C-841925FFC20E}"/>
              </a:ext>
            </a:extLst>
          </p:cNvPr>
          <p:cNvSpPr txBox="1">
            <a:spLocks/>
          </p:cNvSpPr>
          <p:nvPr/>
        </p:nvSpPr>
        <p:spPr>
          <a:xfrm>
            <a:off x="9014565" y="4808641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Georgsson</a:t>
            </a:r>
          </a:p>
        </p:txBody>
      </p:sp>
    </p:spTree>
    <p:extLst>
      <p:ext uri="{BB962C8B-B14F-4D97-AF65-F5344CB8AC3E}">
        <p14:creationId xmlns:p14="http://schemas.microsoft.com/office/powerpoint/2010/main" val="126310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7D5EB-D7EF-96CF-C01A-FF6C48749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F2C0-4186-2B98-2825-9A1CAB2DD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427" y="212725"/>
            <a:ext cx="10838186" cy="587375"/>
          </a:xfrm>
          <a:prstGeom prst="rect">
            <a:avLst/>
          </a:prstGeom>
        </p:spPr>
        <p:txBody>
          <a:bodyPr/>
          <a:lstStyle/>
          <a:p>
            <a:r>
              <a:rPr lang="is-IS" sz="4800">
                <a:latin typeface="Aptos" panose="020B0004020202020204" pitchFamily="34" charset="0"/>
              </a:rPr>
              <a:t>Live demo</a:t>
            </a:r>
            <a:endParaRPr lang="en-US" sz="480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97E88-4D2A-7A12-4149-21927B01BD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1304" y="861717"/>
            <a:ext cx="5106848" cy="48706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>
                <a:solidFill>
                  <a:srgbClr val="BABAE6"/>
                </a:solidFill>
                <a:latin typeface="Aptos" panose="020B0004020202020204" pitchFamily="34" charset="0"/>
              </a:rPr>
              <a:t>Recommendations on POS</a:t>
            </a:r>
          </a:p>
          <a:p>
            <a:endParaRPr lang="is-IS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/>
            <a:endParaRPr lang="is-IS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9B6019D-4095-BD75-7571-E3DB273C5D3B}"/>
              </a:ext>
            </a:extLst>
          </p:cNvPr>
          <p:cNvSpPr/>
          <p:nvPr/>
        </p:nvSpPr>
        <p:spPr>
          <a:xfrm flipV="1">
            <a:off x="7564202" y="1068780"/>
            <a:ext cx="4294699" cy="2922823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6E64D6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A570F8B-1DF0-18C4-E2B9-FE473A25A359}"/>
              </a:ext>
            </a:extLst>
          </p:cNvPr>
          <p:cNvSpPr/>
          <p:nvPr/>
        </p:nvSpPr>
        <p:spPr>
          <a:xfrm flipV="1">
            <a:off x="4289176" y="2912254"/>
            <a:ext cx="6487252" cy="3945746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4D1C39-2AEF-A019-0E03-D0C28CD3CF03}"/>
              </a:ext>
            </a:extLst>
          </p:cNvPr>
          <p:cNvSpPr/>
          <p:nvPr/>
        </p:nvSpPr>
        <p:spPr>
          <a:xfrm flipV="1">
            <a:off x="7820338" y="5177835"/>
            <a:ext cx="4371663" cy="1680163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C9AD214-6041-F2B8-1AA0-D38B5BE3D46F}"/>
              </a:ext>
            </a:extLst>
          </p:cNvPr>
          <p:cNvSpPr/>
          <p:nvPr/>
        </p:nvSpPr>
        <p:spPr>
          <a:xfrm flipV="1">
            <a:off x="11158049" y="2317204"/>
            <a:ext cx="1033951" cy="3863837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4FE9C-4D90-C351-7F51-57751EB2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45" y="2328225"/>
            <a:ext cx="6419245" cy="53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41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250AD-FBB3-061B-94E2-8F38525E1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99655-6627-78F2-4011-A3F82F472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latin typeface="Aptos"/>
                <a:cs typeface="Segoe UI"/>
              </a:rPr>
              <a:t>Standardizes the way that AI agents request data and actions it can do</a:t>
            </a:r>
          </a:p>
          <a:p>
            <a:r>
              <a:rPr lang="en-US">
                <a:latin typeface="Aptos"/>
                <a:cs typeface="Segoe UI"/>
              </a:rPr>
              <a:t>Open protocol, connecting AI models with real systems</a:t>
            </a:r>
          </a:p>
          <a:p>
            <a:r>
              <a:rPr lang="en-US">
                <a:latin typeface="+mn-lt"/>
              </a:rPr>
              <a:t>Separates AI reasoning from system execution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6F69ED-3989-85AC-7CFC-18AD0A4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MCP in Business Central</a:t>
            </a:r>
            <a:endParaRPr lang="en-I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42942-8E00-F9B6-1ABE-5AD0D156FF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033272"/>
            <a:ext cx="6666901" cy="547340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6E62D6"/>
                </a:solidFill>
                <a:latin typeface="Aptos SemiBold"/>
              </a:rPr>
              <a:t>What is it? </a:t>
            </a:r>
            <a:br>
              <a:rPr lang="en-US"/>
            </a:br>
            <a:r>
              <a:rPr lang="en-US" sz="2400">
                <a:latin typeface="Aptos Light"/>
              </a:rPr>
              <a:t>The Business Central MCP Server allows AI to treat API Pages as "tools"</a:t>
            </a:r>
            <a:br>
              <a:rPr lang="en-US" sz="2400"/>
            </a:br>
            <a:endParaRPr lang="en-US" sz="2400"/>
          </a:p>
          <a:p>
            <a:pPr marL="0" indent="0">
              <a:buNone/>
            </a:pPr>
            <a:r>
              <a:rPr lang="en-US" b="1">
                <a:solidFill>
                  <a:srgbClr val="6E62D6"/>
                </a:solidFill>
                <a:latin typeface="Aptos SemiBold"/>
              </a:rPr>
              <a:t>Dynamic Discovery: </a:t>
            </a:r>
            <a:br>
              <a:rPr lang="en-US"/>
            </a:br>
            <a:r>
              <a:rPr lang="en-US" sz="2400">
                <a:latin typeface="Aptos Light"/>
              </a:rPr>
              <a:t>You do not hard-code every API call. The agent "looks up" the tools it needs (e.g., </a:t>
            </a:r>
            <a:r>
              <a:rPr lang="en-US" sz="2000" err="1">
                <a:latin typeface="Aptos Light"/>
              </a:rPr>
              <a:t>GetTransHeader</a:t>
            </a:r>
            <a:r>
              <a:rPr lang="en-US" sz="2000">
                <a:latin typeface="Aptos Light"/>
              </a:rPr>
              <a:t>, </a:t>
            </a:r>
            <a:r>
              <a:rPr lang="en-US" sz="2000" err="1">
                <a:latin typeface="Aptos Light"/>
              </a:rPr>
              <a:t>CreateDiscountOffer</a:t>
            </a:r>
            <a:r>
              <a:rPr lang="en-US" sz="2400">
                <a:latin typeface="Aptos Light"/>
              </a:rPr>
              <a:t>)</a:t>
            </a:r>
            <a:br>
              <a:rPr lang="en-US" sz="2400"/>
            </a:br>
            <a:endParaRPr lang="en-US" sz="2400"/>
          </a:p>
          <a:p>
            <a:pPr marL="0" indent="0">
              <a:buNone/>
            </a:pPr>
            <a:r>
              <a:rPr lang="en-US" b="1">
                <a:solidFill>
                  <a:srgbClr val="6E62D6"/>
                </a:solidFill>
                <a:latin typeface="Aptos SemiBold"/>
              </a:rPr>
              <a:t>Governance: </a:t>
            </a:r>
            <a:br>
              <a:rPr lang="en-US"/>
            </a:br>
            <a:r>
              <a:rPr lang="en-US" sz="2400">
                <a:latin typeface="Aptos Light"/>
              </a:rPr>
              <a:t>The MCP layer enforces that an agent can never do more than its assigned BC Permission Set allows</a:t>
            </a:r>
            <a:endParaRPr lang="en-US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08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79913-D6FA-D179-39CC-6B79BC00B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40584-5C6D-506B-3D7C-818C71C114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latin typeface="Aptos"/>
                <a:cs typeface="Segoe UI"/>
              </a:rPr>
              <a:t>Allow the end user to interact and trigger business processes using natural language</a:t>
            </a:r>
          </a:p>
          <a:p>
            <a:pPr lvl="1"/>
            <a:r>
              <a:rPr lang="en-US" sz="1800">
                <a:solidFill>
                  <a:srgbClr val="403FA4"/>
                </a:solidFill>
                <a:latin typeface="Aptos"/>
                <a:cs typeface="Segoe UI"/>
              </a:rPr>
              <a:t>E.g. “Generate 20% discount offer on 3 recommended products for members with outdoor interests” </a:t>
            </a:r>
          </a:p>
          <a:p>
            <a:r>
              <a:rPr lang="en-US">
                <a:latin typeface="Aptos"/>
                <a:cs typeface="Segoe UI"/>
              </a:rPr>
              <a:t>Seamless integration with Fabric for data analysis</a:t>
            </a:r>
          </a:p>
          <a:p>
            <a:r>
              <a:rPr lang="en-US">
                <a:latin typeface="Aptos"/>
                <a:cs typeface="Segoe UI"/>
              </a:rPr>
              <a:t>Enables API driven automation </a:t>
            </a:r>
          </a:p>
          <a:p>
            <a:pPr lvl="1"/>
            <a:r>
              <a:rPr lang="en-US" sz="1800">
                <a:solidFill>
                  <a:srgbClr val="403FA4"/>
                </a:solidFill>
                <a:latin typeface="Aptos"/>
                <a:cs typeface="Segoe UI"/>
              </a:rPr>
              <a:t>E.g. pushing discount offers into LS Central</a:t>
            </a:r>
          </a:p>
          <a:p>
            <a:pPr lvl="1"/>
            <a:endParaRPr lang="en-US" sz="1800">
              <a:solidFill>
                <a:srgbClr val="403FA4"/>
              </a:solidFill>
              <a:latin typeface="Aptos"/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F39A9A-3753-44B5-EE88-A549DEED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Copilot Studio</a:t>
            </a:r>
            <a:endParaRPr lang="en-I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0F2604-6777-983A-2496-23F196F0BA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033272"/>
            <a:ext cx="6666901" cy="547340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6E62D6"/>
                </a:solidFill>
                <a:latin typeface="Aptos SemiBold" panose="020B0004020202020204" pitchFamily="34" charset="0"/>
              </a:rPr>
              <a:t>What is it? </a:t>
            </a:r>
            <a:br>
              <a:rPr lang="en-US"/>
            </a:br>
            <a:r>
              <a:rPr lang="en-US" sz="2400"/>
              <a:t>Low-code orchestration layer to build custom agents </a:t>
            </a:r>
            <a:br>
              <a:rPr lang="en-US" sz="2400"/>
            </a:br>
            <a:endParaRPr lang="en-US" sz="2400"/>
          </a:p>
          <a:p>
            <a:pPr marL="0" indent="0">
              <a:buNone/>
            </a:pPr>
            <a:r>
              <a:rPr lang="en-US" b="1">
                <a:solidFill>
                  <a:srgbClr val="6E62D6"/>
                </a:solidFill>
                <a:latin typeface="Aptos SemiBold" panose="020B0004020202020204" pitchFamily="34" charset="0"/>
              </a:rPr>
              <a:t>Orchestration:  </a:t>
            </a:r>
            <a:br>
              <a:rPr lang="en-US"/>
            </a:br>
            <a:r>
              <a:rPr lang="en-US" sz="2400"/>
              <a:t>Can coordinate multiple backend systems such as Fabric Data Agent and LS Central MCP / APIs</a:t>
            </a:r>
            <a:br>
              <a:rPr lang="en-US" sz="24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EDCF-C992-014D-7CBD-F06357196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598321-89F5-998B-7A98-CE19D10E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LS Central – Fabric – Copilot architecture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63A315-78E6-1D63-2774-BF566BCC6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1" y="1062528"/>
            <a:ext cx="1911867" cy="344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F9EC92-9888-C182-50E3-64084042F7B3}"/>
              </a:ext>
            </a:extLst>
          </p:cNvPr>
          <p:cNvCxnSpPr>
            <a:cxnSpLocks/>
          </p:cNvCxnSpPr>
          <p:nvPr/>
        </p:nvCxnSpPr>
        <p:spPr>
          <a:xfrm>
            <a:off x="2824990" y="1380072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687C35-CB71-B71C-F2EA-66A97FAE3B24}"/>
              </a:ext>
            </a:extLst>
          </p:cNvPr>
          <p:cNvCxnSpPr>
            <a:cxnSpLocks/>
          </p:cNvCxnSpPr>
          <p:nvPr/>
        </p:nvCxnSpPr>
        <p:spPr>
          <a:xfrm>
            <a:off x="7574693" y="1380073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235C2A-D88D-B747-9AAA-3C7CB8236AEB}"/>
              </a:ext>
            </a:extLst>
          </p:cNvPr>
          <p:cNvGrpSpPr/>
          <p:nvPr/>
        </p:nvGrpSpPr>
        <p:grpSpPr>
          <a:xfrm>
            <a:off x="149712" y="4878124"/>
            <a:ext cx="7675502" cy="1624766"/>
            <a:chOff x="149712" y="4878124"/>
            <a:chExt cx="7675502" cy="16247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A2AE26-4D62-D046-1C8C-BCAE6F486051}"/>
                </a:ext>
              </a:extLst>
            </p:cNvPr>
            <p:cNvGrpSpPr/>
            <p:nvPr/>
          </p:nvGrpSpPr>
          <p:grpSpPr>
            <a:xfrm>
              <a:off x="149712" y="4878124"/>
              <a:ext cx="2438339" cy="1624766"/>
              <a:chOff x="149712" y="4878124"/>
              <a:chExt cx="2438339" cy="16247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AFC777-0E86-FA70-9F57-571C586B4D26}"/>
                  </a:ext>
                </a:extLst>
              </p:cNvPr>
              <p:cNvSpPr/>
              <p:nvPr/>
            </p:nvSpPr>
            <p:spPr>
              <a:xfrm>
                <a:off x="149712" y="4878124"/>
                <a:ext cx="2438339" cy="1624766"/>
              </a:xfrm>
              <a:prstGeom prst="rect">
                <a:avLst/>
              </a:prstGeom>
              <a:solidFill>
                <a:srgbClr val="194D7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4FC98E-24CE-BCBF-BCA0-5649A61E46A0}"/>
                  </a:ext>
                </a:extLst>
              </p:cNvPr>
              <p:cNvSpPr txBox="1"/>
              <p:nvPr/>
            </p:nvSpPr>
            <p:spPr>
              <a:xfrm>
                <a:off x="171018" y="5491603"/>
                <a:ext cx="217097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is-IS" err="1">
                    <a:solidFill>
                      <a:schemeClr val="bg1"/>
                    </a:solidFill>
                  </a:rPr>
                  <a:t>Recommendations</a:t>
                </a:r>
                <a:r>
                  <a:rPr lang="is-IS">
                    <a:solidFill>
                      <a:schemeClr val="bg1"/>
                    </a:solidFill>
                  </a:rPr>
                  <a:t> Other functionality</a:t>
                </a:r>
              </a:p>
              <a:p>
                <a:r>
                  <a:rPr lang="is-IS">
                    <a:solidFill>
                      <a:schemeClr val="tx2"/>
                    </a:solidFill>
                  </a:rPr>
                  <a:t>....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00138B-1DB6-5132-7815-83ACDCD13D24}"/>
                  </a:ext>
                </a:extLst>
              </p:cNvPr>
              <p:cNvSpPr txBox="1"/>
              <p:nvPr/>
            </p:nvSpPr>
            <p:spPr>
              <a:xfrm>
                <a:off x="178781" y="5062168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>
                    <a:solidFill>
                      <a:schemeClr val="bg1"/>
                    </a:solidFill>
                  </a:rPr>
                  <a:t>Web </a:t>
                </a:r>
                <a:r>
                  <a:rPr lang="is-IS" b="1" err="1">
                    <a:solidFill>
                      <a:schemeClr val="bg1"/>
                    </a:solidFill>
                  </a:rPr>
                  <a:t>services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5E826F-DFC6-FE22-CB91-734E75140EE4}"/>
                </a:ext>
              </a:extLst>
            </p:cNvPr>
            <p:cNvGrpSpPr/>
            <p:nvPr/>
          </p:nvGrpSpPr>
          <p:grpSpPr>
            <a:xfrm>
              <a:off x="2588051" y="5554835"/>
              <a:ext cx="5237163" cy="460473"/>
              <a:chOff x="2588051" y="5554835"/>
              <a:chExt cx="5237163" cy="460473"/>
            </a:xfrm>
          </p:grpSpPr>
          <p:pic>
            <p:nvPicPr>
              <p:cNvPr id="1028" name="Picture 4" descr="Azure functions Logo">
                <a:extLst>
                  <a:ext uri="{FF2B5EF4-FFF2-40B4-BE49-F238E27FC236}">
                    <a16:creationId xmlns:a16="http://schemas.microsoft.com/office/drawing/2014/main" id="{0DF6D0EB-E3D6-A424-91DB-82CEBD8C78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8091" y="5554835"/>
                <a:ext cx="708420" cy="460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D485BC-5287-50A0-C8E0-555E9CA1A282}"/>
                  </a:ext>
                </a:extLst>
              </p:cNvPr>
              <p:cNvSpPr txBox="1"/>
              <p:nvPr/>
            </p:nvSpPr>
            <p:spPr>
              <a:xfrm>
                <a:off x="4811146" y="5567430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>
                    <a:solidFill>
                      <a:srgbClr val="403FA4"/>
                    </a:solidFill>
                    <a:latin typeface="Aptos SemiBold" panose="020B0004020202020204" pitchFamily="34" charset="0"/>
                  </a:rPr>
                  <a:t>Azure </a:t>
                </a:r>
                <a:r>
                  <a:rPr lang="is-IS" b="1" err="1">
                    <a:solidFill>
                      <a:srgbClr val="403FA4"/>
                    </a:solidFill>
                    <a:latin typeface="Aptos SemiBold" panose="020B0004020202020204" pitchFamily="34" charset="0"/>
                  </a:rPr>
                  <a:t>Functions</a:t>
                </a:r>
                <a:endParaRPr lang="en-US" b="1">
                  <a:solidFill>
                    <a:srgbClr val="403FA4"/>
                  </a:solidFill>
                  <a:latin typeface="Aptos SemiBold" panose="020B0004020202020204" pitchFamily="34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A7F6CA1-B5CE-8809-38BC-B5865A4E21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8051" y="5779076"/>
                <a:ext cx="1828611" cy="0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4DDA341-C633-20C2-5208-D7FB072F51FC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648306" y="5770527"/>
                <a:ext cx="1176908" cy="8549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1C5938-87D2-117A-6049-A36B80E47F9A}"/>
              </a:ext>
            </a:extLst>
          </p:cNvPr>
          <p:cNvGrpSpPr/>
          <p:nvPr/>
        </p:nvGrpSpPr>
        <p:grpSpPr>
          <a:xfrm>
            <a:off x="7793266" y="807427"/>
            <a:ext cx="3216366" cy="5308092"/>
            <a:chOff x="7793266" y="807427"/>
            <a:chExt cx="3216366" cy="53080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E00F05-7DE5-F3F5-A888-854AC3ECB3A8}"/>
                </a:ext>
              </a:extLst>
            </p:cNvPr>
            <p:cNvSpPr/>
            <p:nvPr/>
          </p:nvSpPr>
          <p:spPr>
            <a:xfrm>
              <a:off x="7793266" y="2646704"/>
              <a:ext cx="3184418" cy="1929490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8896EAC-F878-9F3B-12DB-22BCA44873D3}"/>
                </a:ext>
              </a:extLst>
            </p:cNvPr>
            <p:cNvSpPr/>
            <p:nvPr/>
          </p:nvSpPr>
          <p:spPr>
            <a:xfrm>
              <a:off x="7811633" y="1744225"/>
              <a:ext cx="3184418" cy="836609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B9699D-F9D4-C9B4-AFD8-D1554EE9A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4208" y="807427"/>
              <a:ext cx="708419" cy="70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83E4AC-3282-3B4D-9395-95A1BADC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116" y="2769576"/>
              <a:ext cx="688869" cy="4668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331D82-4F6A-3AD2-747B-BA752B245FB3}"/>
                </a:ext>
              </a:extLst>
            </p:cNvPr>
            <p:cNvSpPr txBox="1"/>
            <p:nvPr/>
          </p:nvSpPr>
          <p:spPr>
            <a:xfrm>
              <a:off x="8667835" y="2781149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Notebook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CB0BB24-7FE9-1329-2491-2A45DA5B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5214" y="1796070"/>
              <a:ext cx="691761" cy="69176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A5B005-D28B-3D37-0E4F-59F53BEE10BD}"/>
                </a:ext>
              </a:extLst>
            </p:cNvPr>
            <p:cNvSpPr/>
            <p:nvPr/>
          </p:nvSpPr>
          <p:spPr>
            <a:xfrm>
              <a:off x="7932619" y="3145313"/>
              <a:ext cx="2751473" cy="1320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Programming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editor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with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built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-in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Copilot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chat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-Data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handling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-ML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models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A44297-4A70-50C7-7F21-39A94E0FEAE6}"/>
                </a:ext>
              </a:extLst>
            </p:cNvPr>
            <p:cNvSpPr txBox="1"/>
            <p:nvPr/>
          </p:nvSpPr>
          <p:spPr>
            <a:xfrm>
              <a:off x="8444024" y="1939436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OneLake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59818B-6103-0248-451C-24630B86E225}"/>
                </a:ext>
              </a:extLst>
            </p:cNvPr>
            <p:cNvSpPr/>
            <p:nvPr/>
          </p:nvSpPr>
          <p:spPr>
            <a:xfrm>
              <a:off x="7811633" y="4642064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AAC39B-9F78-95FC-5D25-0B5530720567}"/>
                </a:ext>
              </a:extLst>
            </p:cNvPr>
            <p:cNvSpPr txBox="1"/>
            <p:nvPr/>
          </p:nvSpPr>
          <p:spPr>
            <a:xfrm>
              <a:off x="7939666" y="4779807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Fabric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data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agent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4D0DD3-5D1C-B4D4-80C2-EF88C73A8991}"/>
                </a:ext>
              </a:extLst>
            </p:cNvPr>
            <p:cNvSpPr/>
            <p:nvPr/>
          </p:nvSpPr>
          <p:spPr>
            <a:xfrm>
              <a:off x="7825214" y="5442633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C1DEE4-6259-36DA-6DBF-F5373ADE1EDC}"/>
                </a:ext>
              </a:extLst>
            </p:cNvPr>
            <p:cNvSpPr txBox="1"/>
            <p:nvPr/>
          </p:nvSpPr>
          <p:spPr>
            <a:xfrm>
              <a:off x="7965328" y="5629346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SQL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endpoint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06ABAF-2682-0B0B-AA37-033AECE4CBD4}"/>
                </a:ext>
              </a:extLst>
            </p:cNvPr>
            <p:cNvSpPr txBox="1"/>
            <p:nvPr/>
          </p:nvSpPr>
          <p:spPr>
            <a:xfrm>
              <a:off x="8574985" y="935268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tx2"/>
                  </a:solidFill>
                </a:rPr>
                <a:t>Fabric</a:t>
              </a:r>
              <a:endParaRPr lang="en-US" b="1">
                <a:solidFill>
                  <a:schemeClr val="tx2"/>
                </a:solidFill>
              </a:endParaRPr>
            </a:p>
          </p:txBody>
        </p:sp>
      </p:grpSp>
      <p:sp>
        <p:nvSpPr>
          <p:cNvPr id="61" name="Flowchart: Magnetic Disk 60">
            <a:extLst>
              <a:ext uri="{FF2B5EF4-FFF2-40B4-BE49-F238E27FC236}">
                <a16:creationId xmlns:a16="http://schemas.microsoft.com/office/drawing/2014/main" id="{C1CC29D4-B08C-3F8B-D28A-468744D5B794}"/>
              </a:ext>
            </a:extLst>
          </p:cNvPr>
          <p:cNvSpPr/>
          <p:nvPr/>
        </p:nvSpPr>
        <p:spPr>
          <a:xfrm>
            <a:off x="644979" y="1710237"/>
            <a:ext cx="1120507" cy="850634"/>
          </a:xfrm>
          <a:prstGeom prst="flowChartMagneticDisk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3098E2-412D-D0F1-F1D1-02207921DFCA}"/>
              </a:ext>
            </a:extLst>
          </p:cNvPr>
          <p:cNvGrpSpPr/>
          <p:nvPr/>
        </p:nvGrpSpPr>
        <p:grpSpPr>
          <a:xfrm>
            <a:off x="157475" y="2875171"/>
            <a:ext cx="7667739" cy="2195909"/>
            <a:chOff x="157475" y="2875171"/>
            <a:chExt cx="7667739" cy="21959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536B51-73AB-B5C3-7286-1AC9AD4CC743}"/>
                </a:ext>
              </a:extLst>
            </p:cNvPr>
            <p:cNvGrpSpPr/>
            <p:nvPr/>
          </p:nvGrpSpPr>
          <p:grpSpPr>
            <a:xfrm>
              <a:off x="157475" y="3133151"/>
              <a:ext cx="2438339" cy="1624766"/>
              <a:chOff x="157475" y="3133151"/>
              <a:chExt cx="2438339" cy="162476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FF2DB37-4BAA-7732-2A64-CA52D71EB94E}"/>
                  </a:ext>
                </a:extLst>
              </p:cNvPr>
              <p:cNvSpPr/>
              <p:nvPr/>
            </p:nvSpPr>
            <p:spPr>
              <a:xfrm>
                <a:off x="157475" y="3133151"/>
                <a:ext cx="2438339" cy="1624766"/>
              </a:xfrm>
              <a:prstGeom prst="rect">
                <a:avLst/>
              </a:prstGeom>
              <a:solidFill>
                <a:srgbClr val="194D7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BC3A800-CCA8-0695-3110-CAA3BB323AA1}"/>
                  </a:ext>
                </a:extLst>
              </p:cNvPr>
              <p:cNvSpPr txBox="1"/>
              <p:nvPr/>
            </p:nvSpPr>
            <p:spPr>
              <a:xfrm>
                <a:off x="178781" y="3746630"/>
                <a:ext cx="21709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>
                    <a:solidFill>
                      <a:schemeClr val="bg1"/>
                    </a:solidFill>
                  </a:rPr>
                  <a:t>Create </a:t>
                </a:r>
                <a:r>
                  <a:rPr lang="is-IS" err="1">
                    <a:solidFill>
                      <a:schemeClr val="bg1"/>
                    </a:solidFill>
                  </a:rPr>
                  <a:t>promotions</a:t>
                </a:r>
                <a:endParaRPr lang="is-IS">
                  <a:solidFill>
                    <a:schemeClr val="bg1"/>
                  </a:solidFill>
                </a:endParaRPr>
              </a:p>
              <a:p>
                <a:r>
                  <a:rPr lang="is-IS">
                    <a:solidFill>
                      <a:schemeClr val="bg1"/>
                    </a:solidFill>
                  </a:rPr>
                  <a:t>Other </a:t>
                </a:r>
                <a:r>
                  <a:rPr lang="is-IS" err="1">
                    <a:solidFill>
                      <a:schemeClr val="bg1"/>
                    </a:solidFill>
                  </a:rPr>
                  <a:t>functionality</a:t>
                </a:r>
                <a:endParaRPr lang="is-I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072E37-62B3-00D4-1D4A-419572122388}"/>
                  </a:ext>
                </a:extLst>
              </p:cNvPr>
              <p:cNvSpPr txBox="1"/>
              <p:nvPr/>
            </p:nvSpPr>
            <p:spPr>
              <a:xfrm>
                <a:off x="223239" y="3298901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>
                    <a:solidFill>
                      <a:schemeClr val="bg1"/>
                    </a:solidFill>
                  </a:rPr>
                  <a:t>API </a:t>
                </a:r>
                <a:r>
                  <a:rPr lang="is-IS" b="1" err="1">
                    <a:solidFill>
                      <a:schemeClr val="bg1"/>
                    </a:solidFill>
                  </a:rPr>
                  <a:t>Pages</a:t>
                </a:r>
                <a:r>
                  <a:rPr lang="is-IS" b="1">
                    <a:solidFill>
                      <a:schemeClr val="bg1"/>
                    </a:solidFill>
                  </a:rPr>
                  <a:t> (MCP)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626DFD-ED73-9E5B-AD1A-897BE72A4756}"/>
                </a:ext>
              </a:extLst>
            </p:cNvPr>
            <p:cNvGrpSpPr/>
            <p:nvPr/>
          </p:nvGrpSpPr>
          <p:grpSpPr>
            <a:xfrm>
              <a:off x="2588051" y="2875171"/>
              <a:ext cx="5237163" cy="2195909"/>
              <a:chOff x="2588051" y="2875171"/>
              <a:chExt cx="5237163" cy="2195909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FF29B266-F1BE-2173-747A-F51DAAE512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74382" y="4783852"/>
                <a:ext cx="950832" cy="0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A03C07-02F1-810C-F9BA-E1C993408724}"/>
                  </a:ext>
                </a:extLst>
              </p:cNvPr>
              <p:cNvSpPr/>
              <p:nvPr/>
            </p:nvSpPr>
            <p:spPr>
              <a:xfrm>
                <a:off x="4029975" y="2912002"/>
                <a:ext cx="2823942" cy="2159078"/>
              </a:xfrm>
              <a:prstGeom prst="rect">
                <a:avLst/>
              </a:prstGeom>
              <a:solidFill>
                <a:srgbClr val="38A79B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Copilot – Technology@Wooster">
                <a:extLst>
                  <a:ext uri="{FF2B5EF4-FFF2-40B4-BE49-F238E27FC236}">
                    <a16:creationId xmlns:a16="http://schemas.microsoft.com/office/drawing/2014/main" id="{AA89A4B2-B11E-3ACD-18FC-F2DF4CF6A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151" y="2875171"/>
                <a:ext cx="1461708" cy="686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E35E0A4-0A24-3B6C-56B7-C70B30A58A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88051" y="3403921"/>
                <a:ext cx="1441924" cy="7973"/>
              </a:xfrm>
              <a:prstGeom prst="straightConnector1">
                <a:avLst/>
              </a:prstGeom>
              <a:ln w="28575">
                <a:solidFill>
                  <a:srgbClr val="403FA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D7764EC-EB14-A0EB-E04F-5990E1021122}"/>
                  </a:ext>
                </a:extLst>
              </p:cNvPr>
              <p:cNvSpPr txBox="1"/>
              <p:nvPr/>
            </p:nvSpPr>
            <p:spPr>
              <a:xfrm>
                <a:off x="4167978" y="3446106"/>
                <a:ext cx="2215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b="1" err="1">
                    <a:solidFill>
                      <a:schemeClr val="bg1">
                        <a:lumMod val="50000"/>
                      </a:schemeClr>
                    </a:solidFill>
                  </a:rPr>
                  <a:t>Copilot</a:t>
                </a:r>
                <a:r>
                  <a:rPr lang="is-IS" b="1">
                    <a:solidFill>
                      <a:schemeClr val="bg1">
                        <a:lumMod val="50000"/>
                      </a:schemeClr>
                    </a:solidFill>
                  </a:rPr>
                  <a:t> Studio</a:t>
                </a:r>
                <a:endParaRPr lang="en-US" b="1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38AC6DB-1012-D48C-984C-946AF4307FB4}"/>
                  </a:ext>
                </a:extLst>
              </p:cNvPr>
              <p:cNvSpPr txBox="1"/>
              <p:nvPr/>
            </p:nvSpPr>
            <p:spPr>
              <a:xfrm>
                <a:off x="4167978" y="3830270"/>
                <a:ext cx="21709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>
                    <a:solidFill>
                      <a:schemeClr val="bg1"/>
                    </a:solidFill>
                  </a:rPr>
                  <a:t>Conversation </a:t>
                </a:r>
                <a:r>
                  <a:rPr lang="is-IS" err="1">
                    <a:solidFill>
                      <a:schemeClr val="bg1"/>
                    </a:solidFill>
                  </a:rPr>
                  <a:t>flows</a:t>
                </a:r>
                <a:endParaRPr lang="is-IS">
                  <a:solidFill>
                    <a:schemeClr val="bg1"/>
                  </a:solidFill>
                </a:endParaRPr>
              </a:p>
              <a:p>
                <a:r>
                  <a:rPr lang="is-IS" err="1">
                    <a:solidFill>
                      <a:schemeClr val="bg1"/>
                    </a:solidFill>
                  </a:rPr>
                  <a:t>Automations</a:t>
                </a:r>
                <a:endParaRPr lang="is-IS">
                  <a:solidFill>
                    <a:schemeClr val="bg1"/>
                  </a:solidFill>
                </a:endParaRPr>
              </a:p>
              <a:p>
                <a:r>
                  <a:rPr lang="is-IS">
                    <a:solidFill>
                      <a:schemeClr val="bg1"/>
                    </a:solidFill>
                  </a:rPr>
                  <a:t>Chat-</a:t>
                </a:r>
                <a:r>
                  <a:rPr lang="is-IS" err="1">
                    <a:solidFill>
                      <a:schemeClr val="bg1"/>
                    </a:solidFill>
                  </a:rPr>
                  <a:t>based</a:t>
                </a:r>
                <a:r>
                  <a:rPr lang="is-IS">
                    <a:solidFill>
                      <a:schemeClr val="bg1"/>
                    </a:solidFill>
                  </a:rPr>
                  <a:t> </a:t>
                </a:r>
                <a:r>
                  <a:rPr lang="is-IS" err="1">
                    <a:solidFill>
                      <a:schemeClr val="bg1"/>
                    </a:solidFill>
                  </a:rPr>
                  <a:t>actions</a:t>
                </a:r>
                <a:endParaRPr lang="is-IS">
                  <a:solidFill>
                    <a:schemeClr val="bg1"/>
                  </a:solidFill>
                </a:endParaRPr>
              </a:p>
              <a:p>
                <a:r>
                  <a:rPr lang="is-IS">
                    <a:solidFill>
                      <a:schemeClr val="bg1"/>
                    </a:solidFill>
                  </a:rPr>
                  <a:t>....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C4438-2785-A553-FB9F-80C3F8E61AE6}"/>
              </a:ext>
            </a:extLst>
          </p:cNvPr>
          <p:cNvGrpSpPr/>
          <p:nvPr/>
        </p:nvGrpSpPr>
        <p:grpSpPr>
          <a:xfrm>
            <a:off x="1765486" y="1695328"/>
            <a:ext cx="8201065" cy="446623"/>
            <a:chOff x="1765486" y="1695328"/>
            <a:chExt cx="8201065" cy="44662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509C15E-CDC1-CC2B-FC75-57D119C6CD8F}"/>
                </a:ext>
              </a:extLst>
            </p:cNvPr>
            <p:cNvCxnSpPr>
              <a:cxnSpLocks/>
              <a:stCxn id="61" idx="4"/>
              <a:endCxn id="35" idx="1"/>
            </p:cNvCxnSpPr>
            <p:nvPr/>
          </p:nvCxnSpPr>
          <p:spPr>
            <a:xfrm>
              <a:off x="1765486" y="2135554"/>
              <a:ext cx="6059728" cy="6397"/>
            </a:xfrm>
            <a:prstGeom prst="straightConnector1">
              <a:avLst/>
            </a:prstGeom>
            <a:ln w="28575">
              <a:solidFill>
                <a:srgbClr val="403FA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E60560-1188-7B7E-44A8-2FC155D00994}"/>
                </a:ext>
              </a:extLst>
            </p:cNvPr>
            <p:cNvSpPr txBox="1"/>
            <p:nvPr/>
          </p:nvSpPr>
          <p:spPr>
            <a:xfrm>
              <a:off x="3741283" y="1695328"/>
              <a:ext cx="6225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>
                  <a:solidFill>
                    <a:srgbClr val="403FA4"/>
                  </a:solidFill>
                  <a:latin typeface="Aptos SemiBold" panose="020B0004020202020204" pitchFamily="34" charset="0"/>
                </a:rPr>
                <a:t>BC2ADLS data export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635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0291C08-D86B-9FA0-4989-076E65FA1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2" r="862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54A3BF-A320-D656-0576-F27DB35F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Live </a:t>
            </a:r>
            <a:r>
              <a:rPr lang="is-IS" err="1"/>
              <a:t>demo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B0D16-4D48-7D98-8563-91876DF31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noProof="0">
                <a:solidFill>
                  <a:srgbClr val="403FA4"/>
                </a:solidFill>
                <a:latin typeface="+mn-lt"/>
              </a:rPr>
              <a:t>Copilot Studio Agent with Fabric and BC MCP Server</a:t>
            </a:r>
          </a:p>
          <a:p>
            <a:pPr lvl="2"/>
            <a:endParaRPr lang="is-IS">
              <a:solidFill>
                <a:schemeClr val="tx1"/>
              </a:solidFill>
              <a:latin typeface="+mn-lt"/>
            </a:endParaRPr>
          </a:p>
          <a:p>
            <a:pPr marL="914400" lvl="2" indent="0">
              <a:buNone/>
            </a:pPr>
            <a:endParaRPr lang="is-IS">
              <a:solidFill>
                <a:schemeClr val="tx1"/>
              </a:solidFill>
              <a:latin typeface="+mn-lt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41C98B-25FE-82CE-BDDA-63784D6990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67" b="78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84F010-E288-12F7-EE1D-F64464433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0B5145D-6808-3FB1-A4AD-82D3E9A7E6A5}"/>
              </a:ext>
            </a:extLst>
          </p:cNvPr>
          <p:cNvSpPr/>
          <p:nvPr/>
        </p:nvSpPr>
        <p:spPr>
          <a:xfrm>
            <a:off x="3732027" y="4146698"/>
            <a:ext cx="4981353" cy="1998920"/>
          </a:xfrm>
          <a:prstGeom prst="roundRect">
            <a:avLst>
              <a:gd name="adj" fmla="val 10997"/>
            </a:avLst>
          </a:prstGeom>
          <a:solidFill>
            <a:schemeClr val="tx1"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2D87D-9EAF-C5B0-4878-2159E224789E}"/>
              </a:ext>
            </a:extLst>
          </p:cNvPr>
          <p:cNvSpPr txBox="1"/>
          <p:nvPr/>
        </p:nvSpPr>
        <p:spPr>
          <a:xfrm>
            <a:off x="3612413" y="5474358"/>
            <a:ext cx="527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000" b="1">
                <a:solidFill>
                  <a:schemeClr val="bg1"/>
                </a:solidFill>
              </a:rPr>
              <a:t>LS Retail Runnning Store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9DF39-AF9B-1A7F-6528-B34128D7B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73" y="4344496"/>
            <a:ext cx="1222744" cy="10140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C1107-1DD7-8D74-9EB3-35DA66F35926}"/>
              </a:ext>
            </a:extLst>
          </p:cNvPr>
          <p:cNvSpPr txBox="1"/>
          <p:nvPr/>
        </p:nvSpPr>
        <p:spPr>
          <a:xfrm>
            <a:off x="3612413" y="6162968"/>
            <a:ext cx="527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000">
                <a:solidFill>
                  <a:schemeClr val="bg1"/>
                </a:solidFill>
                <a:latin typeface="Rustica Light" pitchFamily="2" charset="0"/>
                <a:ea typeface="Rustica Light" pitchFamily="2" charset="0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88081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4B3805-A703-C033-291F-72E7C10B4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89" y="3056609"/>
            <a:ext cx="4424608" cy="549565"/>
          </a:xfrm>
        </p:spPr>
        <p:txBody>
          <a:bodyPr/>
          <a:lstStyle/>
          <a:p>
            <a:r>
              <a:rPr lang="en-I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70498-CB8B-4D86-A1E8-36D712939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289" y="3638562"/>
            <a:ext cx="4424608" cy="549565"/>
          </a:xfrm>
        </p:spPr>
        <p:txBody>
          <a:bodyPr/>
          <a:lstStyle/>
          <a:p>
            <a:r>
              <a:rPr lang="en-US"/>
              <a:t>How tools like these can help retailers to unlock insights and personalization </a:t>
            </a:r>
            <a:br>
              <a:rPr lang="en-US"/>
            </a:br>
            <a:endParaRPr lang="en-US"/>
          </a:p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552F5-2EEF-F63D-C8DF-DA7F674773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2345" y="2393605"/>
            <a:ext cx="5736121" cy="553487"/>
          </a:xfrm>
        </p:spPr>
        <p:txBody>
          <a:bodyPr/>
          <a:lstStyle/>
          <a:p>
            <a:r>
              <a:rPr lang="en-IS"/>
              <a:t>LS Central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288341-EB48-0043-3DDA-6F3DE48C97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2345" y="3056609"/>
            <a:ext cx="5736121" cy="553487"/>
          </a:xfrm>
        </p:spPr>
        <p:txBody>
          <a:bodyPr/>
          <a:lstStyle/>
          <a:p>
            <a:r>
              <a:rPr lang="en-IS"/>
              <a:t>Microsoft Fabric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A48B0-025B-771F-208A-9170F1432C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2345" y="3719613"/>
            <a:ext cx="5736121" cy="553487"/>
          </a:xfrm>
        </p:spPr>
        <p:txBody>
          <a:bodyPr/>
          <a:lstStyle/>
          <a:p>
            <a:r>
              <a:rPr lang="en-IS"/>
              <a:t>Claude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BEA99F-8B08-9A72-7F28-F07EFB9B19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345" y="4382617"/>
            <a:ext cx="5736121" cy="553487"/>
          </a:xfrm>
        </p:spPr>
        <p:txBody>
          <a:bodyPr/>
          <a:lstStyle/>
          <a:p>
            <a:r>
              <a:rPr lang="en-IS"/>
              <a:t>Copilot</a:t>
            </a:r>
          </a:p>
        </p:txBody>
      </p:sp>
    </p:spTree>
    <p:extLst>
      <p:ext uri="{BB962C8B-B14F-4D97-AF65-F5344CB8AC3E}">
        <p14:creationId xmlns:p14="http://schemas.microsoft.com/office/powerpoint/2010/main" val="219083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90326-8447-5E72-D3C2-574B4E4D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D1FA482-4577-69AA-ED49-F9412C43B6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34" r="834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C3B30-376A-31CD-4DB6-58032E81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is-IS" sz="3100"/>
              <a:t>Machine-</a:t>
            </a:r>
            <a:r>
              <a:rPr lang="is-IS" sz="3100" err="1"/>
              <a:t>Learning</a:t>
            </a:r>
            <a:r>
              <a:rPr lang="is-IS" sz="3100"/>
              <a:t> </a:t>
            </a:r>
            <a:r>
              <a:rPr lang="is-IS" sz="3100" err="1"/>
              <a:t>Model</a:t>
            </a:r>
            <a:r>
              <a:rPr lang="is-IS" sz="3100"/>
              <a:t> (MLM)</a:t>
            </a:r>
            <a:endParaRPr lang="en-US" sz="31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E7A0-D63E-4E78-2C90-74D5EA6A2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pPr marL="0" indent="0">
              <a:buNone/>
            </a:pPr>
            <a:r>
              <a:rPr lang="en-US" sz="2000" i="1" noProof="0">
                <a:latin typeface="Aptos Light"/>
              </a:rPr>
              <a:t>MLM:  Computational algorithm that can make predictions or classification without being explicitly programmed for every rule</a:t>
            </a:r>
            <a:br>
              <a:rPr lang="en-US" sz="2000" i="1" noProof="0"/>
            </a:br>
            <a:endParaRPr lang="en-US" sz="2000" i="1" noProof="0"/>
          </a:p>
          <a:p>
            <a:pPr marL="0" indent="0">
              <a:buNone/>
            </a:pPr>
            <a:r>
              <a:rPr lang="en-US" sz="2000">
                <a:solidFill>
                  <a:srgbClr val="403FA4"/>
                </a:solidFill>
                <a:latin typeface="Aptos SemiBold" panose="020B0004020202020204" pitchFamily="34" charset="0"/>
              </a:rPr>
              <a:t>Recommendations – better user experience</a:t>
            </a:r>
          </a:p>
          <a:p>
            <a:pPr lvl="1"/>
            <a:r>
              <a:rPr lang="en-US" sz="2000">
                <a:latin typeface="Aptos Light"/>
              </a:rPr>
              <a:t>Content recommendations (e.g. Netflix)</a:t>
            </a:r>
          </a:p>
          <a:p>
            <a:pPr lvl="1"/>
            <a:r>
              <a:rPr lang="en-US" sz="2000"/>
              <a:t>Product recommendations</a:t>
            </a:r>
          </a:p>
          <a:p>
            <a:pPr marL="0" indent="0">
              <a:buNone/>
            </a:pPr>
            <a:r>
              <a:rPr lang="en-US" sz="2000" noProof="0">
                <a:solidFill>
                  <a:srgbClr val="403FA4"/>
                </a:solidFill>
                <a:latin typeface="Aptos SemiBold"/>
              </a:rPr>
              <a:t>Classifications – </a:t>
            </a:r>
            <a:r>
              <a:rPr lang="en-US" sz="2000" noProof="0" err="1">
                <a:solidFill>
                  <a:srgbClr val="403FA4"/>
                </a:solidFill>
                <a:latin typeface="Aptos SemiBold"/>
              </a:rPr>
              <a:t>eg.</a:t>
            </a:r>
            <a:r>
              <a:rPr lang="en-US" sz="2000" noProof="0">
                <a:solidFill>
                  <a:srgbClr val="403FA4"/>
                </a:solidFill>
                <a:latin typeface="Aptos SemiBold"/>
              </a:rPr>
              <a:t> customer segments</a:t>
            </a:r>
          </a:p>
          <a:p>
            <a:pPr lvl="1"/>
            <a:r>
              <a:rPr lang="en-US" sz="2000"/>
              <a:t>Who are my high-value customers?</a:t>
            </a:r>
          </a:p>
          <a:p>
            <a:pPr lvl="1"/>
            <a:r>
              <a:rPr lang="en-US" sz="2000" noProof="0">
                <a:latin typeface="Aptos Light"/>
              </a:rPr>
              <a:t>Which product</a:t>
            </a:r>
            <a:r>
              <a:rPr lang="en-US" sz="2000">
                <a:latin typeface="Aptos Light"/>
              </a:rPr>
              <a:t>s are they interested in?</a:t>
            </a:r>
          </a:p>
          <a:p>
            <a:pPr lvl="1"/>
            <a:r>
              <a:rPr lang="en-US" sz="2000"/>
              <a:t>Churn classification</a:t>
            </a:r>
          </a:p>
          <a:p>
            <a:pPr marL="0" indent="0">
              <a:buNone/>
            </a:pPr>
            <a:r>
              <a:rPr lang="en-US" sz="2000">
                <a:solidFill>
                  <a:srgbClr val="403FA4"/>
                </a:solidFill>
                <a:latin typeface="Aptos SemiBold" panose="020B0004020202020204" pitchFamily="34" charset="0"/>
              </a:rPr>
              <a:t>Predictions – relationship between input and target variables</a:t>
            </a:r>
          </a:p>
          <a:p>
            <a:pPr lvl="1"/>
            <a:r>
              <a:rPr lang="en-US" sz="2000"/>
              <a:t>Demand forecasting</a:t>
            </a:r>
          </a:p>
          <a:p>
            <a:pPr lvl="1"/>
            <a:r>
              <a:rPr lang="en-US" sz="2000"/>
              <a:t>Customer-lifetime value forecast </a:t>
            </a:r>
          </a:p>
        </p:txBody>
      </p:sp>
    </p:spTree>
    <p:extLst>
      <p:ext uri="{BB962C8B-B14F-4D97-AF65-F5344CB8AC3E}">
        <p14:creationId xmlns:p14="http://schemas.microsoft.com/office/powerpoint/2010/main" val="24206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B8E6C-F95B-F945-0059-709B3F198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6"/>
            <a:ext cx="6565636" cy="600798"/>
          </a:xfrm>
        </p:spPr>
        <p:txBody>
          <a:bodyPr>
            <a:normAutofit/>
          </a:bodyPr>
          <a:lstStyle/>
          <a:p>
            <a:r>
              <a:rPr lang="en-US" sz="3100" noProof="0"/>
              <a:t>Why Machine-Learning models?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338A93-3036-4D5B-372E-4C421F3C47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906" r="22905" b="-1"/>
          <a:stretch>
            <a:fillRect/>
          </a:stretch>
        </p:blipFill>
        <p:spPr>
          <a:xfrm>
            <a:off x="489297" y="445249"/>
            <a:ext cx="3991987" cy="5893486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AD63D-6802-6267-DD5A-C0D1000AC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403FA4"/>
                </a:solidFill>
                <a:latin typeface="Aptos SemiBold" panose="020B0004020202020204" pitchFamily="34" charset="0"/>
              </a:rPr>
              <a:t>Machine-learning models (MLM) help the retailer to:</a:t>
            </a:r>
          </a:p>
          <a:p>
            <a:r>
              <a:rPr lang="en-US" b="1"/>
              <a:t>Increase sales </a:t>
            </a:r>
            <a:r>
              <a:rPr lang="en-US"/>
              <a:t>through better recommendations</a:t>
            </a:r>
          </a:p>
          <a:p>
            <a:r>
              <a:rPr lang="en-US" b="1"/>
              <a:t>Targeted marketing </a:t>
            </a:r>
            <a:r>
              <a:rPr lang="en-US"/>
              <a:t>with member segments and personalized product recommendations</a:t>
            </a:r>
          </a:p>
          <a:p>
            <a:r>
              <a:rPr lang="en-US" b="1"/>
              <a:t>Effective inventory decisions </a:t>
            </a:r>
            <a:r>
              <a:rPr lang="en-US"/>
              <a:t>with forecasting and better understanding of customer preferences</a:t>
            </a:r>
          </a:p>
          <a:p>
            <a:r>
              <a:rPr lang="en-US" b="1"/>
              <a:t>Enhanced loyalty experience</a:t>
            </a:r>
            <a:r>
              <a:rPr lang="en-US"/>
              <a:t> </a:t>
            </a:r>
          </a:p>
          <a:p>
            <a:pPr lvl="1"/>
            <a:endParaRPr lang="en-US" sz="2800"/>
          </a:p>
          <a:p>
            <a:pPr lvl="1"/>
            <a:endParaRPr lang="en-US" sz="2800"/>
          </a:p>
          <a:p>
            <a:pPr lvl="1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565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EDF2E-564D-34F3-235A-3A64B64E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/>
              <a:t>What</a:t>
            </a:r>
            <a:r>
              <a:rPr lang="is-IS"/>
              <a:t> is Microsoft </a:t>
            </a:r>
            <a:r>
              <a:rPr lang="is-IS" err="1"/>
              <a:t>Fabric</a:t>
            </a:r>
            <a:r>
              <a:rPr lang="is-IS"/>
              <a:t>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A599B7-4A00-8402-3A79-5722DC248D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noProof="0">
                <a:solidFill>
                  <a:srgbClr val="403FA4"/>
                </a:solidFill>
                <a:latin typeface="Aptos SemiBold" panose="020B0004020202020204" pitchFamily="34" charset="0"/>
              </a:rPr>
              <a:t>All-in-one cloud-based data and analytics platform</a:t>
            </a:r>
            <a:br>
              <a:rPr lang="en-US" sz="2400" noProof="0">
                <a:solidFill>
                  <a:srgbClr val="403FA4"/>
                </a:solidFill>
                <a:latin typeface="Aptos SemiBold" panose="020B0004020202020204" pitchFamily="34" charset="0"/>
              </a:rPr>
            </a:br>
            <a:endParaRPr lang="en-US" sz="2400" noProof="0">
              <a:solidFill>
                <a:srgbClr val="403FA4"/>
              </a:solidFill>
              <a:latin typeface="Aptos SemiBold" panose="020B0004020202020204" pitchFamily="34" charset="0"/>
            </a:endParaRPr>
          </a:p>
          <a:p>
            <a:pPr lvl="1"/>
            <a:r>
              <a:rPr lang="en-US" sz="2000" err="1"/>
              <a:t>OneLake</a:t>
            </a:r>
            <a:r>
              <a:rPr lang="en-US" sz="2000"/>
              <a:t> (“OneDrive for data”)</a:t>
            </a:r>
          </a:p>
          <a:p>
            <a:pPr lvl="1"/>
            <a:r>
              <a:rPr lang="en-US" sz="2000"/>
              <a:t>Power BI</a:t>
            </a:r>
          </a:p>
          <a:p>
            <a:pPr lvl="1"/>
            <a:r>
              <a:rPr lang="en-US" sz="2000"/>
              <a:t>Machine-Learning Models</a:t>
            </a:r>
          </a:p>
          <a:p>
            <a:pPr lvl="2"/>
            <a:r>
              <a:rPr lang="en-US" sz="1600"/>
              <a:t>Demand forecasting</a:t>
            </a:r>
          </a:p>
          <a:p>
            <a:pPr lvl="2"/>
            <a:r>
              <a:rPr lang="en-US" sz="1600"/>
              <a:t>Loss prevention</a:t>
            </a:r>
          </a:p>
          <a:p>
            <a:pPr lvl="2"/>
            <a:r>
              <a:rPr lang="en-US" sz="1600"/>
              <a:t>Customer segmentation (K-Means)</a:t>
            </a:r>
          </a:p>
          <a:p>
            <a:pPr lvl="2"/>
            <a:r>
              <a:rPr lang="en-US" sz="1600"/>
              <a:t>Recommendations (ALS)</a:t>
            </a:r>
          </a:p>
          <a:p>
            <a:pPr lvl="2"/>
            <a:r>
              <a:rPr lang="en-US" sz="1600"/>
              <a:t>….</a:t>
            </a:r>
          </a:p>
          <a:p>
            <a:pPr lvl="1"/>
            <a:r>
              <a:rPr lang="en-US" sz="2000"/>
              <a:t>Fabric data agents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  <p:pic>
        <p:nvPicPr>
          <p:cNvPr id="1026" name="Picture 2" descr="Diagram of the software as a service foundation beneath the different experiences of Fabric.">
            <a:extLst>
              <a:ext uri="{FF2B5EF4-FFF2-40B4-BE49-F238E27FC236}">
                <a16:creationId xmlns:a16="http://schemas.microsoft.com/office/drawing/2014/main" id="{CF66F5B8-53F8-8757-BD02-D7688D8C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3" y="2053524"/>
            <a:ext cx="6048635" cy="30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61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63FB-32D1-638B-AEB9-18976046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/>
              <a:t>Fabric</a:t>
            </a:r>
            <a:r>
              <a:rPr lang="is-IS"/>
              <a:t> </a:t>
            </a:r>
            <a:r>
              <a:rPr lang="is-IS" err="1"/>
              <a:t>data</a:t>
            </a:r>
            <a:r>
              <a:rPr lang="is-IS"/>
              <a:t> </a:t>
            </a:r>
            <a:r>
              <a:rPr lang="is-IS" err="1"/>
              <a:t>agents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84A75-B76E-63A7-B680-7C6FC310A2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403FA4"/>
                </a:solidFill>
                <a:latin typeface="Aptos SemiBold" panose="020B0004020202020204" pitchFamily="34" charset="0"/>
              </a:rPr>
              <a:t>Using data agents</a:t>
            </a:r>
          </a:p>
          <a:p>
            <a:pPr lvl="1"/>
            <a:r>
              <a:rPr lang="en-US">
                <a:latin typeface="Aptos Light"/>
              </a:rPr>
              <a:t>End users can ask plain questions (English) about data stored in </a:t>
            </a:r>
            <a:r>
              <a:rPr lang="en-US" err="1">
                <a:latin typeface="Aptos Light"/>
              </a:rPr>
              <a:t>OneLake</a:t>
            </a:r>
            <a:endParaRPr lang="en-US"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Can monitor data for specific rules</a:t>
            </a:r>
          </a:p>
          <a:p>
            <a:pPr marL="0" indent="0">
              <a:buNone/>
            </a:pPr>
            <a:r>
              <a:rPr lang="en-US">
                <a:solidFill>
                  <a:srgbClr val="403FA4"/>
                </a:solidFill>
                <a:latin typeface="Aptos SemiBold" panose="020B0004020202020204" pitchFamily="34" charset="0"/>
              </a:rPr>
              <a:t>Agent knowledge</a:t>
            </a:r>
          </a:p>
          <a:p>
            <a:pPr lvl="1"/>
            <a:r>
              <a:rPr lang="en-US"/>
              <a:t>Agents read semantic data models </a:t>
            </a:r>
          </a:p>
          <a:p>
            <a:pPr lvl="1"/>
            <a:r>
              <a:rPr lang="en-US"/>
              <a:t>Organization-specific instructions</a:t>
            </a:r>
          </a:p>
          <a:p>
            <a:pPr lvl="1"/>
            <a:r>
              <a:rPr lang="en-US"/>
              <a:t>Examples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E5B3C-04D0-51E4-B8F7-9D59E0A8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122" y="1254330"/>
            <a:ext cx="4885017" cy="4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CA3B6-D6A0-3D05-37E6-8329AA6B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C49E23-3A45-B06C-DC3A-616EEF2F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LS Central – Fabric architecture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5F1022-2247-68E3-B8BB-DB3718B8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1" y="1062528"/>
            <a:ext cx="1911867" cy="344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93A43D-0DA6-F93B-FD95-55A7DAFA312A}"/>
              </a:ext>
            </a:extLst>
          </p:cNvPr>
          <p:cNvCxnSpPr>
            <a:cxnSpLocks/>
          </p:cNvCxnSpPr>
          <p:nvPr/>
        </p:nvCxnSpPr>
        <p:spPr>
          <a:xfrm>
            <a:off x="2824990" y="1380072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3F4A7C-B9A2-D2F5-137E-3DB44E4EDE13}"/>
              </a:ext>
            </a:extLst>
          </p:cNvPr>
          <p:cNvCxnSpPr>
            <a:cxnSpLocks/>
          </p:cNvCxnSpPr>
          <p:nvPr/>
        </p:nvCxnSpPr>
        <p:spPr>
          <a:xfrm>
            <a:off x="7574693" y="1380073"/>
            <a:ext cx="0" cy="50086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4A6B2D1-2BC6-45E1-8366-1CD77FC2FBDD}"/>
              </a:ext>
            </a:extLst>
          </p:cNvPr>
          <p:cNvGrpSpPr/>
          <p:nvPr/>
        </p:nvGrpSpPr>
        <p:grpSpPr>
          <a:xfrm>
            <a:off x="7793266" y="807427"/>
            <a:ext cx="3216366" cy="5308092"/>
            <a:chOff x="7793266" y="807427"/>
            <a:chExt cx="3216366" cy="53080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00FA1BB-9DC7-89B5-2321-F29BB55EBBC5}"/>
                </a:ext>
              </a:extLst>
            </p:cNvPr>
            <p:cNvSpPr/>
            <p:nvPr/>
          </p:nvSpPr>
          <p:spPr>
            <a:xfrm>
              <a:off x="7793266" y="2646704"/>
              <a:ext cx="3184418" cy="1929490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0FCF4D9-98E0-1482-1697-22482E131067}"/>
                </a:ext>
              </a:extLst>
            </p:cNvPr>
            <p:cNvSpPr/>
            <p:nvPr/>
          </p:nvSpPr>
          <p:spPr>
            <a:xfrm>
              <a:off x="7811633" y="1744225"/>
              <a:ext cx="3184418" cy="836609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166CE6-B104-249A-3CC5-0804EFB18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4208" y="807427"/>
              <a:ext cx="708419" cy="70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5C5248-7560-AD9E-F8DD-E9771AF62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6116" y="2769576"/>
              <a:ext cx="688869" cy="4668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24A504-6403-118F-CB59-1F9A52DFEB35}"/>
                </a:ext>
              </a:extLst>
            </p:cNvPr>
            <p:cNvSpPr txBox="1"/>
            <p:nvPr/>
          </p:nvSpPr>
          <p:spPr>
            <a:xfrm>
              <a:off x="8667835" y="2781149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Notebook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CFBD0D-BE07-7317-E2DB-2F38BC71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5214" y="1796070"/>
              <a:ext cx="691761" cy="69176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431918-D9F0-C5E8-8D4A-168DE3963A53}"/>
                </a:ext>
              </a:extLst>
            </p:cNvPr>
            <p:cNvSpPr/>
            <p:nvPr/>
          </p:nvSpPr>
          <p:spPr>
            <a:xfrm>
              <a:off x="7932619" y="3145313"/>
              <a:ext cx="2751473" cy="1320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Programming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editor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with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built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-in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Copilot</a:t>
              </a:r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chat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-Data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handling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is-I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-ML </a:t>
              </a:r>
              <a:r>
                <a:rPr lang="is-IS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models</a:t>
              </a:r>
              <a:endParaRPr lang="is-I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C8594C-0AD9-5D50-D3F1-4CA1E537A62A}"/>
                </a:ext>
              </a:extLst>
            </p:cNvPr>
            <p:cNvSpPr txBox="1"/>
            <p:nvPr/>
          </p:nvSpPr>
          <p:spPr>
            <a:xfrm>
              <a:off x="8444024" y="1939436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OneLake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8EBBC3-C42F-6FBE-840E-3B23D7ACAD4A}"/>
                </a:ext>
              </a:extLst>
            </p:cNvPr>
            <p:cNvSpPr/>
            <p:nvPr/>
          </p:nvSpPr>
          <p:spPr>
            <a:xfrm>
              <a:off x="7811633" y="4642064"/>
              <a:ext cx="3184418" cy="70756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7FC9B6-262F-E20A-FC1D-2E604702BE81}"/>
                </a:ext>
              </a:extLst>
            </p:cNvPr>
            <p:cNvSpPr txBox="1"/>
            <p:nvPr/>
          </p:nvSpPr>
          <p:spPr>
            <a:xfrm>
              <a:off x="7939666" y="4779807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Fabric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data</a:t>
              </a:r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agent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31F1C4-900B-99F9-B5EA-7E1D806E13E3}"/>
                </a:ext>
              </a:extLst>
            </p:cNvPr>
            <p:cNvSpPr/>
            <p:nvPr/>
          </p:nvSpPr>
          <p:spPr>
            <a:xfrm>
              <a:off x="7825214" y="5442633"/>
              <a:ext cx="3184418" cy="672886"/>
            </a:xfrm>
            <a:prstGeom prst="rect">
              <a:avLst/>
            </a:prstGeom>
            <a:solidFill>
              <a:srgbClr val="6EE9B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C941EB-50BA-CFED-5843-E079061835A0}"/>
                </a:ext>
              </a:extLst>
            </p:cNvPr>
            <p:cNvSpPr txBox="1"/>
            <p:nvPr/>
          </p:nvSpPr>
          <p:spPr>
            <a:xfrm>
              <a:off x="7965328" y="5629346"/>
              <a:ext cx="211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>
                  <a:solidFill>
                    <a:schemeClr val="bg1">
                      <a:lumMod val="50000"/>
                    </a:schemeClr>
                  </a:solidFill>
                </a:rPr>
                <a:t>SQL </a:t>
              </a:r>
              <a:r>
                <a:rPr lang="is-IS" b="1" err="1">
                  <a:solidFill>
                    <a:schemeClr val="bg1">
                      <a:lumMod val="50000"/>
                    </a:schemeClr>
                  </a:solidFill>
                </a:rPr>
                <a:t>endpoint</a:t>
              </a:r>
              <a:endParaRPr lang="en-US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A8FC67C-1AC4-3CAC-5FF6-99631A1CC974}"/>
                </a:ext>
              </a:extLst>
            </p:cNvPr>
            <p:cNvSpPr txBox="1"/>
            <p:nvPr/>
          </p:nvSpPr>
          <p:spPr>
            <a:xfrm>
              <a:off x="8574985" y="935268"/>
              <a:ext cx="1260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err="1">
                  <a:solidFill>
                    <a:schemeClr val="tx2"/>
                  </a:solidFill>
                </a:rPr>
                <a:t>Fabric</a:t>
              </a:r>
              <a:endParaRPr lang="en-US" b="1">
                <a:solidFill>
                  <a:schemeClr val="tx2"/>
                </a:solidFill>
              </a:endParaRPr>
            </a:p>
          </p:txBody>
        </p:sp>
      </p:grpSp>
      <p:sp>
        <p:nvSpPr>
          <p:cNvPr id="61" name="Flowchart: Magnetic Disk 60">
            <a:extLst>
              <a:ext uri="{FF2B5EF4-FFF2-40B4-BE49-F238E27FC236}">
                <a16:creationId xmlns:a16="http://schemas.microsoft.com/office/drawing/2014/main" id="{B3BAAEDA-0BB6-3A51-3EE2-125258F69D9E}"/>
              </a:ext>
            </a:extLst>
          </p:cNvPr>
          <p:cNvSpPr/>
          <p:nvPr/>
        </p:nvSpPr>
        <p:spPr>
          <a:xfrm>
            <a:off x="644979" y="1710237"/>
            <a:ext cx="1120507" cy="850634"/>
          </a:xfrm>
          <a:prstGeom prst="flowChartMagneticDisk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1361C9-12D3-0AD0-D55E-EF16DE413450}"/>
              </a:ext>
            </a:extLst>
          </p:cNvPr>
          <p:cNvGrpSpPr/>
          <p:nvPr/>
        </p:nvGrpSpPr>
        <p:grpSpPr>
          <a:xfrm>
            <a:off x="1765486" y="1695328"/>
            <a:ext cx="8201065" cy="446623"/>
            <a:chOff x="1765486" y="1695328"/>
            <a:chExt cx="8201065" cy="44662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1937E5A-3793-ACA3-753F-7E9B96A90A96}"/>
                </a:ext>
              </a:extLst>
            </p:cNvPr>
            <p:cNvCxnSpPr>
              <a:cxnSpLocks/>
              <a:stCxn id="61" idx="4"/>
              <a:endCxn id="35" idx="1"/>
            </p:cNvCxnSpPr>
            <p:nvPr/>
          </p:nvCxnSpPr>
          <p:spPr>
            <a:xfrm>
              <a:off x="1765486" y="2135554"/>
              <a:ext cx="6059728" cy="6397"/>
            </a:xfrm>
            <a:prstGeom prst="straightConnector1">
              <a:avLst/>
            </a:prstGeom>
            <a:ln w="28575">
              <a:solidFill>
                <a:srgbClr val="403FA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E05A0C-4F71-C47D-7999-8440F364FEE1}"/>
                </a:ext>
              </a:extLst>
            </p:cNvPr>
            <p:cNvSpPr txBox="1"/>
            <p:nvPr/>
          </p:nvSpPr>
          <p:spPr>
            <a:xfrm>
              <a:off x="3741283" y="1695328"/>
              <a:ext cx="6225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>
                  <a:solidFill>
                    <a:srgbClr val="403FA4"/>
                  </a:solidFill>
                  <a:latin typeface="Aptos SemiBold" panose="020B0004020202020204" pitchFamily="34" charset="0"/>
                </a:rPr>
                <a:t>BC2ADLS data export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3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46B7E309-3388-5E4C-B8D8-D5A19C10BE01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31393BAE-0028-A947-B539-DC4DD392AF8A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56A69620-E869-6847-AC41-FC4D0F6212DD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B688D850-C1F7-2346-B6C1-06CC03A03403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B48B643B-EAF9-EC47-8B6B-2AB590F41DB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A9D2CB04-C4B4-4C48-804F-FE1F9C713CC9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062FC799-7663-0648-8EEE-5336896CE4D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aphicsready xmlns="724e71b1-7852-457b-a379-b8a36dd80270">false</Graphicsready>
    <lcf76f155ced4ddcb4097134ff3c332f xmlns="724e71b1-7852-457b-a379-b8a36dd80270">
      <Terms xmlns="http://schemas.microsoft.com/office/infopath/2007/PartnerControls"/>
    </lcf76f155ced4ddcb4097134ff3c332f>
    <TextreviewAJ xmlns="724e71b1-7852-457b-a379-b8a36dd80270">false</TextreviewAJ>
    <Status xmlns="724e71b1-7852-457b-a379-b8a36dd80270" xsi:nil="true"/>
    <TaxCatchAll xmlns="ce89fd82-aec5-4b3b-b0b3-b7f9193dc61c" xsi:nil="true"/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58983C-C506-49A2-9FC4-8552962C34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724e71b1-7852-457b-a379-b8a36dd80270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ce89fd82-aec5-4b3b-b0b3-b7f9193dc61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2026</Template>
  <TotalTime>1</TotalTime>
  <Words>1159</Words>
  <Application>Microsoft Office PowerPoint</Application>
  <PresentationFormat>Widescreen</PresentationFormat>
  <Paragraphs>233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Rustica Light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PowerPoint Presentation</vt:lpstr>
      <vt:lpstr>PowerPoint Presentation</vt:lpstr>
      <vt:lpstr>PowerPoint Presentation</vt:lpstr>
      <vt:lpstr>PowerPoint Presentation</vt:lpstr>
      <vt:lpstr>Machine-Learning Model (MLM)</vt:lpstr>
      <vt:lpstr>PowerPoint Presentation</vt:lpstr>
      <vt:lpstr>What is Microsoft Fabric?</vt:lpstr>
      <vt:lpstr>Fabric data agents</vt:lpstr>
      <vt:lpstr>LS Central – Fabric architecture</vt:lpstr>
      <vt:lpstr>LS Retail Demo Store </vt:lpstr>
      <vt:lpstr>Customer analysis (LS Retail Demo Store) </vt:lpstr>
      <vt:lpstr>Demo Store - Customer Segmentation</vt:lpstr>
      <vt:lpstr>Segmentation model</vt:lpstr>
      <vt:lpstr>Can we use Claude to assist us?</vt:lpstr>
      <vt:lpstr>Live demo</vt:lpstr>
      <vt:lpstr>Recommendation model</vt:lpstr>
      <vt:lpstr>ALS Recommendation model</vt:lpstr>
      <vt:lpstr>Recommendation examples</vt:lpstr>
      <vt:lpstr>LS Central – Fabric – LS Central architecture</vt:lpstr>
      <vt:lpstr>Live demo</vt:lpstr>
      <vt:lpstr>MCP in Business Central</vt:lpstr>
      <vt:lpstr>Copilot Studio</vt:lpstr>
      <vt:lpstr>LS Central – Fabric – Copilot architecture</vt:lpstr>
      <vt:lpstr>Live demo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 Georgsson</dc:creator>
  <cp:lastModifiedBy>Bjorn Jonsson</cp:lastModifiedBy>
  <cp:revision>2</cp:revision>
  <dcterms:created xsi:type="dcterms:W3CDTF">2026-03-16T09:41:31Z</dcterms:created>
  <dcterms:modified xsi:type="dcterms:W3CDTF">2026-04-28T21:04:30Z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