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18"/>
  </p:notesMasterIdLst>
  <p:sldIdLst>
    <p:sldId id="2147468007" r:id="rId5"/>
    <p:sldId id="2147480248" r:id="rId6"/>
    <p:sldId id="2147480434" r:id="rId7"/>
    <p:sldId id="2147480492" r:id="rId8"/>
    <p:sldId id="2147480478" r:id="rId9"/>
    <p:sldId id="2147480495" r:id="rId10"/>
    <p:sldId id="2147480463" r:id="rId11"/>
    <p:sldId id="2147480503" r:id="rId12"/>
    <p:sldId id="2147480451" r:id="rId13"/>
    <p:sldId id="2147480482" r:id="rId14"/>
    <p:sldId id="2147480500" r:id="rId15"/>
    <p:sldId id="2147480489" r:id="rId16"/>
    <p:sldId id="2147480504" r:id="rId17"/>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CDE710-1AD9-D31D-D91E-6A30187F5E7B}" name="Mike Borg Cardona" initials="MBC" userId="S::mikebc@microsoft.com::9c4c5433-04ba-4a4c-bb57-1e299bd367fb" providerId="AD"/>
  <p188:author id="{EC670928-8402-DB43-2C86-728FF9B9A07E}" name="Aisha Hatter" initials="AH" userId="S::aisha@johnniestudio.com::0cf62a7c-b578-4549-a9b6-9c93af85044a" providerId="AD"/>
  <p188:author id="{874F7738-2F6C-3FB7-C517-AE979D3C9932}" name="Jannik Bausager" initials="JB" userId="S::jannikb@microsoft.com::fd2d1eca-57f1-4331-b2c0-1d86a69cd326" providerId="AD"/>
  <p188:author id="{BAC2CB42-0CAD-85A7-6EE2-FC737A1C05AF}" name="Lotte Cordt Ihlemann" initials="LI" userId="S::lci@microsoft.com::1dcb9782-6320-4dd6-8564-68ad9e668bf7" providerId="AD"/>
  <p188:author id="{B0A09263-A18B-D0C2-1E58-032832203566}" name="Angela Reese Kawano" initials="AK" userId="S::mareesek@microsoft.com::35411d05-7fa1-48ea-918b-1640c6f7cfb2" providerId="AD"/>
  <p188:author id="{14A29091-A15B-E82B-C61F-976CF614553D}" name="Martha DeAmicis" initials="MD" userId="S::mdeamicis@microsoft.com::a01d6a61-6e27-4ca2-9155-f4af5717ebc2" providerId="AD"/>
  <p188:author id="{CD83A696-1DE2-6A7D-5464-DE0AD2DC9526}" name="Mike Morton" initials="MM" userId="S::mikmort@microsoft.com::728af7da-6719-490e-9af4-cc0bcb99b395" providerId="AD"/>
  <p188:author id="{20C525BE-72DF-2633-227C-27A69AD2219B}" name="Aisha Hatter" initials="AH" userId="S::aisha_johnniestudio.com#ext#@microsoft.onmicrosoft.com::2eb4e7ae-f3d1-4c4f-a055-e34aadca3b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C64034-84F9-4B74-8DBD-1A21AF476ECF}" v="58" dt="2023-06-08T08:23:55.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52" autoAdjust="0"/>
  </p:normalViewPr>
  <p:slideViewPr>
    <p:cSldViewPr snapToGrid="0">
      <p:cViewPr varScale="1">
        <p:scale>
          <a:sx n="110" d="100"/>
          <a:sy n="110" d="100"/>
        </p:scale>
        <p:origin x="1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B027C-0809-4CA6-BF70-D7E0A8341950}" type="datetimeFigureOut">
              <a:rPr lang="en-DK" smtClean="0"/>
              <a:t>06/08/2023</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2CADE-3798-4955-A416-8C6AC3F01686}" type="slidenum">
              <a:rPr lang="en-DK" smtClean="0"/>
              <a:t>‹#›</a:t>
            </a:fld>
            <a:endParaRPr lang="en-DK"/>
          </a:p>
        </p:txBody>
      </p:sp>
    </p:spTree>
    <p:extLst>
      <p:ext uri="{BB962C8B-B14F-4D97-AF65-F5344CB8AC3E}">
        <p14:creationId xmlns:p14="http://schemas.microsoft.com/office/powerpoint/2010/main" val="3220240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D9654-3A5A-442F-8593-2209D8317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87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22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FFFF"/>
              </a:solidFill>
              <a:effectLst/>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FBA06-2471-41E2-BED0-7D776F053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628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D62CADE-3798-4955-A416-8C6AC3F01686}" type="slidenum">
              <a:rPr kumimoji="0" lang="en-DK"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DK"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9551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44D73-F35E-479E-A61B-8296876261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29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44D73-F35E-479E-A61B-8296876261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81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ECE16-4A3F-4FFB-AA31-7A4275F81646}"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148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44D73-F35E-479E-A61B-8296876261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45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2CADE-3798-4955-A416-8C6AC3F01686}"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35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2CADE-3798-4955-A416-8C6AC3F01686}"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891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70" t="3570" r="3570" b="828"/>
          <a:stretch/>
        </p:blipFill>
        <p:spPr>
          <a:xfrm>
            <a:off x="6065081" y="478972"/>
            <a:ext cx="5900060" cy="6074228"/>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3"/>
          <a:srcRect l="8275" t="32690" r="8091" b="32918"/>
          <a:stretch/>
        </p:blipFill>
        <p:spPr>
          <a:xfrm>
            <a:off x="582042" y="581026"/>
            <a:ext cx="2857363" cy="295064"/>
          </a:xfrm>
          <a:prstGeom prst="rect">
            <a:avLst/>
          </a:prstGeom>
        </p:spPr>
      </p:pic>
    </p:spTree>
    <p:extLst>
      <p:ext uri="{BB962C8B-B14F-4D97-AF65-F5344CB8AC3E}">
        <p14:creationId xmlns:p14="http://schemas.microsoft.com/office/powerpoint/2010/main" val="3968204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a:srcRect l="8275" t="32690" r="8091" b="32918"/>
          <a:stretch/>
        </p:blipFill>
        <p:spPr>
          <a:xfrm>
            <a:off x="582042" y="581026"/>
            <a:ext cx="2857363" cy="295064"/>
          </a:xfrm>
          <a:prstGeom prst="rect">
            <a:avLst/>
          </a:prstGeom>
        </p:spPr>
      </p:pic>
    </p:spTree>
    <p:extLst>
      <p:ext uri="{BB962C8B-B14F-4D97-AF65-F5344CB8AC3E}">
        <p14:creationId xmlns:p14="http://schemas.microsoft.com/office/powerpoint/2010/main" val="37633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3556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3152001"/>
            <a:ext cx="2053337" cy="5539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165600" y="2604159"/>
            <a:ext cx="5212080" cy="1649682"/>
          </a:xfrm>
        </p:spPr>
        <p:txBody>
          <a:bodyPr wrap="square" anchor="ctr" anchorCtr="0">
            <a:spAutoFit/>
          </a:bodyPr>
          <a:lstStyle>
            <a:lvl1pPr marL="457200" indent="-457200">
              <a:spcBef>
                <a:spcPts val="1224"/>
              </a:spcBef>
              <a:buClr>
                <a:schemeClr val="tx1"/>
              </a:buClr>
              <a:buFont typeface="Arial" panose="020B0604020202020204" pitchFamily="34" charset="0"/>
              <a:buChar char="•"/>
              <a:defRPr sz="2800" b="0">
                <a:latin typeface="Segoe UI" panose="020B0502040204020203" pitchFamily="34" charset="0"/>
                <a:cs typeface="Segoe UI" panose="020B0502040204020203" pitchFamily="34" charset="0"/>
              </a:defRPr>
            </a:lvl1pPr>
            <a:lvl2pPr marL="598488" indent="-342900">
              <a:buFont typeface="Arial" panose="020B0604020202020204" pitchFamily="34" charset="0"/>
              <a:buChar char="•"/>
              <a:defRPr sz="2000" b="0"/>
            </a:lvl2pPr>
            <a:lvl3pPr marL="736600" indent="-285750">
              <a:buFont typeface="Arial" panose="020B0604020202020204" pitchFamily="34" charset="0"/>
              <a:buChar char="•"/>
              <a:tabLst/>
              <a:defRPr sz="1600" b="0"/>
            </a:lvl3pPr>
            <a:lvl4pPr marL="938212" indent="-285750">
              <a:buFont typeface="Arial" panose="020B0604020202020204" pitchFamily="34" charset="0"/>
              <a:buChar char="•"/>
              <a:defRPr sz="1400" b="0"/>
            </a:lvl4pPr>
            <a:lvl5pPr marL="1139825" indent="-285750">
              <a:buFont typeface="Arial" panose="020B0604020202020204" pitchFamily="34" charset="0"/>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9978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53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77886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9366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72968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9661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7649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84507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11192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38197" y="260049"/>
            <a:ext cx="6337904" cy="633790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a:srcRect l="8275" t="32690" r="8091" b="32918"/>
          <a:stretch/>
        </p:blipFill>
        <p:spPr>
          <a:xfrm>
            <a:off x="582042" y="581026"/>
            <a:ext cx="2857363" cy="295064"/>
          </a:xfrm>
          <a:prstGeom prst="rect">
            <a:avLst/>
          </a:prstGeom>
        </p:spPr>
      </p:pic>
    </p:spTree>
    <p:extLst>
      <p:ext uri="{BB962C8B-B14F-4D97-AF65-F5344CB8AC3E}">
        <p14:creationId xmlns:p14="http://schemas.microsoft.com/office/powerpoint/2010/main" val="11080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8944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0886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39946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73433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511635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32915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51473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99461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51064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835736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80702" y="194129"/>
            <a:ext cx="6311298" cy="63112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582042" y="581026"/>
            <a:ext cx="2857363" cy="295064"/>
          </a:xfrm>
          <a:prstGeom prst="rect">
            <a:avLst/>
          </a:prstGeom>
        </p:spPr>
      </p:pic>
    </p:spTree>
    <p:extLst>
      <p:ext uri="{BB962C8B-B14F-4D97-AF65-F5344CB8AC3E}">
        <p14:creationId xmlns:p14="http://schemas.microsoft.com/office/powerpoint/2010/main" val="1929974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775027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924443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127138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2203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46289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387903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63321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19245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75191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22626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56117" y="53298"/>
            <a:ext cx="6592960" cy="659296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582042" y="581026"/>
            <a:ext cx="2857363" cy="295064"/>
          </a:xfrm>
          <a:prstGeom prst="rect">
            <a:avLst/>
          </a:prstGeom>
        </p:spPr>
      </p:pic>
    </p:spTree>
    <p:extLst>
      <p:ext uri="{BB962C8B-B14F-4D97-AF65-F5344CB8AC3E}">
        <p14:creationId xmlns:p14="http://schemas.microsoft.com/office/powerpoint/2010/main" val="1148082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80407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09461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79095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8973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55302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75794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157658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858763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361383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969469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Titl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a:srcRect l="8251" t="33298" r="8207" b="32992"/>
          <a:stretch/>
        </p:blipFill>
        <p:spPr bwMode="invGray">
          <a:xfrm>
            <a:off x="584200" y="585788"/>
            <a:ext cx="2855205" cy="289320"/>
          </a:xfrm>
          <a:prstGeom prst="rect">
            <a:avLst/>
          </a:prstGeom>
        </p:spPr>
      </p:pic>
      <p:pic>
        <p:nvPicPr>
          <p:cNvPr id="6" name="Dark: Create impact faster">
            <a:extLst>
              <a:ext uri="{FF2B5EF4-FFF2-40B4-BE49-F238E27FC236}">
                <a16:creationId xmlns:a16="http://schemas.microsoft.com/office/drawing/2014/main" id="{CFC91BBC-1960-4789-9C92-73EDA57735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ltGray">
          <a:xfrm>
            <a:off x="5852811" y="266700"/>
            <a:ext cx="6324600" cy="6324600"/>
          </a:xfrm>
          <a:prstGeom prst="rect">
            <a:avLst/>
          </a:prstGeom>
        </p:spPr>
      </p:pic>
    </p:spTree>
    <p:extLst>
      <p:ext uri="{BB962C8B-B14F-4D97-AF65-F5344CB8AC3E}">
        <p14:creationId xmlns:p14="http://schemas.microsoft.com/office/powerpoint/2010/main" val="4255274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769258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8375" y="1033463"/>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8375" y="44249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8375" y="4831394"/>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569912" y="1047750"/>
            <a:ext cx="1270000" cy="1133475"/>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27818561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20355522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236787" y="1030655"/>
            <a:ext cx="9371013"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236787" y="44221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236787" y="4828586"/>
            <a:ext cx="937101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3908764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064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066800" y="1623526"/>
            <a:ext cx="10540999" cy="4217537"/>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066801" y="2191554"/>
            <a:ext cx="10058399" cy="2195395"/>
          </a:xfrm>
          <a:noFill/>
        </p:spPr>
        <p:txBody>
          <a:bodyPr wrap="square" lIns="457200" tIns="0" rIns="182880" bIns="0" anchor="b" anchorCtr="0">
            <a:normAutofit/>
          </a:bodyPr>
          <a:lstStyle>
            <a:lvl1pPr algn="l" defTabSz="932742" rtl="0" eaLnBrk="1" latinLnBrk="0" hangingPunct="1">
              <a:lnSpc>
                <a:spcPct val="9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066801" y="4705389"/>
            <a:ext cx="10056883"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066801" y="5111789"/>
            <a:ext cx="10056882" cy="338554"/>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584200" y="866944"/>
            <a:ext cx="1460500" cy="1463040"/>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a:stretch>
            <a:fillRect/>
          </a:stretch>
        </p:blipFill>
        <p:spPr>
          <a:xfrm>
            <a:off x="862537" y="1222206"/>
            <a:ext cx="1079086" cy="969348"/>
          </a:xfrm>
          <a:prstGeom prst="rect">
            <a:avLst/>
          </a:prstGeom>
        </p:spPr>
      </p:pic>
    </p:spTree>
    <p:extLst>
      <p:ext uri="{BB962C8B-B14F-4D97-AF65-F5344CB8AC3E}">
        <p14:creationId xmlns:p14="http://schemas.microsoft.com/office/powerpoint/2010/main" val="302897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26879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2960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3576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57834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38598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title 2">
    <p:bg>
      <p:bgRef idx="1001">
        <a:schemeClr val="bg2"/>
      </p:bgRef>
    </p:bg>
    <p:spTree>
      <p:nvGrpSpPr>
        <p:cNvPr id="1" name=""/>
        <p:cNvGrpSpPr/>
        <p:nvPr/>
      </p:nvGrpSpPr>
      <p:grpSpPr>
        <a:xfrm>
          <a:off x="0" y="0"/>
          <a:ext cx="0" cy="0"/>
          <a:chOff x="0" y="0"/>
          <a:chExt cx="0" cy="0"/>
        </a:xfrm>
      </p:grpSpPr>
      <p:pic>
        <p:nvPicPr>
          <p:cNvPr id="7" name="Dark: Break through barriers">
            <a:extLst>
              <a:ext uri="{FF2B5EF4-FFF2-40B4-BE49-F238E27FC236}">
                <a16:creationId xmlns:a16="http://schemas.microsoft.com/office/drawing/2014/main" id="{DD933C26-17AD-4009-92E5-51D531D61A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5693594" y="292101"/>
            <a:ext cx="6271552" cy="627154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3"/>
          <a:srcRect l="8251" t="33298" r="8207" b="32992"/>
          <a:stretch/>
        </p:blipFill>
        <p:spPr bwMode="invGray">
          <a:xfrm>
            <a:off x="584200" y="585788"/>
            <a:ext cx="2855205" cy="289320"/>
          </a:xfrm>
          <a:prstGeom prst="rect">
            <a:avLst/>
          </a:prstGeom>
        </p:spPr>
      </p:pic>
    </p:spTree>
    <p:extLst>
      <p:ext uri="{BB962C8B-B14F-4D97-AF65-F5344CB8AC3E}">
        <p14:creationId xmlns:p14="http://schemas.microsoft.com/office/powerpoint/2010/main" val="4217424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042731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19" t="25380" r="45026" b="35480"/>
          <a:stretch/>
        </p:blipFill>
        <p:spPr bwMode="ltGray">
          <a:xfrm>
            <a:off x="3771901" y="0"/>
            <a:ext cx="8420100" cy="6858000"/>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9196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58" t="41245" r="41127" b="18630"/>
          <a:stretch/>
        </p:blipFill>
        <p:spPr bwMode="ltGray">
          <a:xfrm>
            <a:off x="0" y="-1"/>
            <a:ext cx="12192001"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31113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1" t="18783" r="47913" b="31741"/>
          <a:stretch/>
        </p:blipFill>
        <p:spPr bwMode="ltGray">
          <a:xfrm>
            <a:off x="5334001" y="-1"/>
            <a:ext cx="6858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116977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47" t="14647" r="41253" b="35235"/>
          <a:stretch/>
        </p:blipFill>
        <p:spPr bwMode="ltGray">
          <a:xfrm>
            <a:off x="0" y="-1"/>
            <a:ext cx="12192000" cy="6858001"/>
          </a:xfrm>
          <a:prstGeom prst="rect">
            <a:avLst/>
          </a:prstGeom>
        </p:spPr>
      </p:pic>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7304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5202937" y="1464400"/>
            <a:ext cx="6989063" cy="3929199"/>
          </a:xfrm>
          <a:prstGeom prst="roundRect">
            <a:avLst>
              <a:gd name="adj" fmla="val 0"/>
            </a:avLst>
          </a:prstGeom>
          <a:blipFill>
            <a:blip r:embed="rId2"/>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8587589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588263" y="457200"/>
            <a:ext cx="3856737" cy="553998"/>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588263" y="2395538"/>
            <a:ext cx="3856737" cy="861774"/>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7713894" y="585216"/>
            <a:ext cx="2625967" cy="5687568"/>
          </a:xfrm>
          <a:prstGeom prst="roundRect">
            <a:avLst>
              <a:gd name="adj" fmla="val 8222"/>
            </a:avLst>
          </a:prstGeom>
          <a:blipFill>
            <a:blip r:embed="rId2"/>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4521385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0605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1799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4009456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5854695" y="152401"/>
            <a:ext cx="6347416" cy="634740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a:srcRect l="8251" t="33298" r="8207" b="32992"/>
          <a:stretch/>
        </p:blipFill>
        <p:spPr bwMode="invGray">
          <a:xfrm>
            <a:off x="584200" y="585788"/>
            <a:ext cx="2855205" cy="289320"/>
          </a:xfrm>
          <a:prstGeom prst="rect">
            <a:avLst/>
          </a:prstGeom>
        </p:spPr>
      </p:pic>
    </p:spTree>
    <p:extLst>
      <p:ext uri="{BB962C8B-B14F-4D97-AF65-F5344CB8AC3E}">
        <p14:creationId xmlns:p14="http://schemas.microsoft.com/office/powerpoint/2010/main" val="766317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498746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796344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Photo full bleed NO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alphaModFix amt="50000"/>
            </a:blip>
            <a:stretch>
              <a:fillRect/>
            </a:stretch>
          </a:blipFill>
        </p:spPr>
        <p:txBody>
          <a:bodyPr wrap="none" bIns="2011680" anchor="ctr">
            <a:noAutofit/>
          </a:bodyPr>
          <a:lstStyle>
            <a:lvl1pPr marL="0" indent="0" algn="ctr">
              <a:buNone/>
              <a:defRPr sz="1400" b="1">
                <a:solidFill>
                  <a:schemeClr val="tx1"/>
                </a:solidFill>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90746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a:srcRect l="8251" t="33298" r="8207" b="32992"/>
          <a:stretch/>
        </p:blipFill>
        <p:spPr bwMode="invGray">
          <a:xfrm>
            <a:off x="584200" y="585788"/>
            <a:ext cx="2855205" cy="289320"/>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ltGray">
          <a:xfrm>
            <a:off x="5453615" y="50801"/>
            <a:ext cx="6597966" cy="6597956"/>
          </a:xfrm>
          <a:prstGeom prst="rect">
            <a:avLst/>
          </a:prstGeom>
        </p:spPr>
      </p:pic>
    </p:spTree>
    <p:extLst>
      <p:ext uri="{BB962C8B-B14F-4D97-AF65-F5344CB8AC3E}">
        <p14:creationId xmlns:p14="http://schemas.microsoft.com/office/powerpoint/2010/main" val="3580412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a:srcRect l="8275" t="32690" r="8091" b="32918"/>
          <a:stretch/>
        </p:blipFill>
        <p:spPr>
          <a:xfrm>
            <a:off x="582042" y="581026"/>
            <a:ext cx="2857363" cy="295064"/>
          </a:xfrm>
          <a:prstGeom prst="rect">
            <a:avLst/>
          </a:prstGeom>
        </p:spPr>
      </p:pic>
    </p:spTree>
    <p:extLst>
      <p:ext uri="{BB962C8B-B14F-4D97-AF65-F5344CB8AC3E}">
        <p14:creationId xmlns:p14="http://schemas.microsoft.com/office/powerpoint/2010/main" val="2576758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55190682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3" r:id="rId58"/>
    <p:sldLayoutId id="2147483724" r:id="rId59"/>
    <p:sldLayoutId id="2147483725" r:id="rId60"/>
    <p:sldLayoutId id="2147483726" r:id="rId61"/>
    <p:sldLayoutId id="2147483727" r:id="rId62"/>
    <p:sldLayoutId id="2147483728" r:id="rId63"/>
    <p:sldLayoutId id="2147483729" r:id="rId64"/>
    <p:sldLayoutId id="2147483730" r:id="rId65"/>
    <p:sldLayoutId id="2147483731" r:id="rId66"/>
    <p:sldLayoutId id="2147483732" r:id="rId67"/>
    <p:sldLayoutId id="2147483733" r:id="rId68"/>
    <p:sldLayoutId id="2147483734" r:id="rId69"/>
    <p:sldLayoutId id="2147483735" r:id="rId70"/>
    <p:sldLayoutId id="2147483737" r:id="rId71"/>
    <p:sldLayoutId id="2147484784"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1.png"/><Relationship Id="rId10" Type="http://schemas.openxmlformats.org/officeDocument/2006/relationships/image" Target="../media/image44.png"/><Relationship Id="rId4" Type="http://schemas.microsoft.com/office/2007/relationships/hdphoto" Target="../media/hdphoto1.wdp"/><Relationship Id="rId9" Type="http://schemas.openxmlformats.org/officeDocument/2006/relationships/image" Target="../media/image43.jpe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hyperlink" Target="https://aka.ms/bcapabilities" TargetMode="External"/><Relationship Id="rId3" Type="http://schemas.microsoft.com/office/2007/relationships/media" Target="../media/media2.mp4"/><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67.xml"/><Relationship Id="rId4" Type="http://schemas.openxmlformats.org/officeDocument/2006/relationships/video" Target="../media/media2.mp4"/><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71.sv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svg"/><Relationship Id="rId25" Type="http://schemas.openxmlformats.org/officeDocument/2006/relationships/hyperlink" Target="https://aka.ms/bccompliance" TargetMode="External"/><Relationship Id="rId2" Type="http://schemas.openxmlformats.org/officeDocument/2006/relationships/notesSlide" Target="../notesSlides/notesSlide6.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67.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hyperlink" Target="https://aka.ms/bcsecurity" TargetMode="External"/><Relationship Id="rId5" Type="http://schemas.openxmlformats.org/officeDocument/2006/relationships/image" Target="../media/image55.png"/><Relationship Id="rId15" Type="http://schemas.openxmlformats.org/officeDocument/2006/relationships/image" Target="../media/image65.svg"/><Relationship Id="rId23" Type="http://schemas.openxmlformats.org/officeDocument/2006/relationships/image" Target="../media/image73.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hyperlink" Target="https://aka.ms/BConboarding" TargetMode="External"/><Relationship Id="rId7" Type="http://schemas.openxmlformats.org/officeDocument/2006/relationships/image" Target="../media/image77.sv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1B45"/>
        </a:solidFill>
        <a:effectLst/>
      </p:bgPr>
    </p:bg>
    <p:spTree>
      <p:nvGrpSpPr>
        <p:cNvPr id="1" name=""/>
        <p:cNvGrpSpPr/>
        <p:nvPr/>
      </p:nvGrpSpPr>
      <p:grpSpPr>
        <a:xfrm>
          <a:off x="0" y="0"/>
          <a:ext cx="0" cy="0"/>
          <a:chOff x="0" y="0"/>
          <a:chExt cx="0" cy="0"/>
        </a:xfrm>
      </p:grpSpPr>
      <p:pic>
        <p:nvPicPr>
          <p:cNvPr id="6" name="Picture Placeholder 5" descr="A group of people sitting in a room&#10;&#10;Description automatically generated with low confidence">
            <a:extLst>
              <a:ext uri="{FF2B5EF4-FFF2-40B4-BE49-F238E27FC236}">
                <a16:creationId xmlns:a16="http://schemas.microsoft.com/office/drawing/2014/main" id="{90F12ABE-01AC-6ECD-C53B-7CC6C1AEB821}"/>
              </a:ext>
            </a:extLst>
          </p:cNvPr>
          <p:cNvPicPr>
            <a:picLocks noGrp="1" noChangeAspect="1"/>
          </p:cNvPicPr>
          <p:nvPr>
            <p:ph type="pic" sz="quarter" idx="10"/>
          </p:nvPr>
        </p:nvPicPr>
        <p:blipFill>
          <a:blip r:embed="rId3"/>
          <a:srcRect l="9200" r="9200"/>
          <a:stretch>
            <a:fillRect/>
          </a:stretch>
        </p:blipFill>
        <p:spPr/>
      </p:pic>
      <p:sp>
        <p:nvSpPr>
          <p:cNvPr id="4" name="Title 3">
            <a:extLst>
              <a:ext uri="{FF2B5EF4-FFF2-40B4-BE49-F238E27FC236}">
                <a16:creationId xmlns:a16="http://schemas.microsoft.com/office/drawing/2014/main" id="{E1D8FE28-806A-4B54-9EB4-4D595045F40E}"/>
              </a:ext>
            </a:extLst>
          </p:cNvPr>
          <p:cNvSpPr>
            <a:spLocks noGrp="1"/>
          </p:cNvSpPr>
          <p:nvPr>
            <p:ph type="title" idx="4294967295"/>
          </p:nvPr>
        </p:nvSpPr>
        <p:spPr>
          <a:xfrm>
            <a:off x="907257" y="3564732"/>
            <a:ext cx="8942388" cy="554037"/>
          </a:xfrm>
        </p:spPr>
        <p:txBody>
          <a:bodyPr/>
          <a:lstStyle/>
          <a:p>
            <a:r>
              <a:rPr lang="en-US" dirty="0">
                <a:solidFill>
                  <a:schemeClr val="bg1"/>
                </a:solidFill>
              </a:rPr>
              <a:t>Microsoft Keynote</a:t>
            </a:r>
          </a:p>
        </p:txBody>
      </p:sp>
      <p:sp>
        <p:nvSpPr>
          <p:cNvPr id="5" name="Text Placeholder 4">
            <a:extLst>
              <a:ext uri="{FF2B5EF4-FFF2-40B4-BE49-F238E27FC236}">
                <a16:creationId xmlns:a16="http://schemas.microsoft.com/office/drawing/2014/main" id="{54E19FB1-9B69-4E8A-A845-A2D7E534A14D}"/>
              </a:ext>
            </a:extLst>
          </p:cNvPr>
          <p:cNvSpPr>
            <a:spLocks noGrp="1"/>
          </p:cNvSpPr>
          <p:nvPr>
            <p:ph type="body" sz="quarter" idx="4294967295"/>
          </p:nvPr>
        </p:nvSpPr>
        <p:spPr>
          <a:xfrm>
            <a:off x="907257" y="4318397"/>
            <a:ext cx="6962775" cy="1169987"/>
          </a:xfrm>
        </p:spPr>
        <p:txBody>
          <a:bodyPr/>
          <a:lstStyle/>
          <a:p>
            <a:pPr marL="0" indent="0">
              <a:buNone/>
            </a:pPr>
            <a:r>
              <a:rPr lang="en-US" b="0" i="0" dirty="0">
                <a:solidFill>
                  <a:schemeClr val="bg1"/>
                </a:solidFill>
                <a:effectLst/>
                <a:latin typeface="+mj-lt"/>
              </a:rPr>
              <a:t>Mike Morton</a:t>
            </a:r>
            <a:endParaRPr lang="en-US" dirty="0">
              <a:solidFill>
                <a:schemeClr val="bg1"/>
              </a:solidFill>
              <a:latin typeface="+mj-lt"/>
            </a:endParaRPr>
          </a:p>
          <a:p>
            <a:pPr marL="0" indent="0">
              <a:buNone/>
            </a:pPr>
            <a:r>
              <a:rPr lang="en-US" sz="2000" dirty="0">
                <a:solidFill>
                  <a:schemeClr val="bg1"/>
                </a:solidFill>
                <a:latin typeface="+mj-lt"/>
              </a:rPr>
              <a:t>Vice President, SMB Business Applications </a:t>
            </a:r>
          </a:p>
          <a:p>
            <a:pPr marL="0" indent="0">
              <a:buNone/>
            </a:pPr>
            <a:r>
              <a:rPr lang="en-US" sz="2000" dirty="0">
                <a:solidFill>
                  <a:schemeClr val="bg1"/>
                </a:solidFill>
                <a:latin typeface="+mj-lt"/>
              </a:rPr>
              <a:t>Microsoft</a:t>
            </a:r>
          </a:p>
        </p:txBody>
      </p:sp>
    </p:spTree>
    <p:extLst>
      <p:ext uri="{BB962C8B-B14F-4D97-AF65-F5344CB8AC3E}">
        <p14:creationId xmlns:p14="http://schemas.microsoft.com/office/powerpoint/2010/main" val="178748162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A9452F05-722E-D8F5-B3B9-FF91162A6FE9}"/>
              </a:ext>
              <a:ext uri="{C183D7F6-B498-43B3-948B-1728B52AA6E4}">
                <adec:decorative xmlns:adec="http://schemas.microsoft.com/office/drawing/2017/decorative" val="1"/>
              </a:ext>
            </a:extLst>
          </p:cNvPr>
          <p:cNvCxnSpPr>
            <a:cxnSpLocks/>
          </p:cNvCxnSpPr>
          <p:nvPr/>
        </p:nvCxnSpPr>
        <p:spPr>
          <a:xfrm>
            <a:off x="-182" y="5669255"/>
            <a:ext cx="12192000" cy="0"/>
          </a:xfrm>
          <a:prstGeom prst="line">
            <a:avLst/>
          </a:prstGeom>
          <a:ln w="25400">
            <a:solidFill>
              <a:srgbClr val="00B0F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DC376B2-491B-EE21-0D57-F4B5642E1D74}"/>
              </a:ext>
              <a:ext uri="{C183D7F6-B498-43B3-948B-1728B52AA6E4}">
                <adec:decorative xmlns:adec="http://schemas.microsoft.com/office/drawing/2017/decorative" val="1"/>
              </a:ext>
            </a:extLst>
          </p:cNvPr>
          <p:cNvGrpSpPr/>
          <p:nvPr/>
        </p:nvGrpSpPr>
        <p:grpSpPr>
          <a:xfrm>
            <a:off x="1892818" y="5465594"/>
            <a:ext cx="366710" cy="366710"/>
            <a:chOff x="2003114" y="5360825"/>
            <a:chExt cx="271865" cy="271865"/>
          </a:xfrm>
          <a:solidFill>
            <a:srgbClr val="0070C0"/>
          </a:solidFill>
        </p:grpSpPr>
        <p:sp>
          <p:nvSpPr>
            <p:cNvPr id="26" name="Oval 25">
              <a:extLst>
                <a:ext uri="{FF2B5EF4-FFF2-40B4-BE49-F238E27FC236}">
                  <a16:creationId xmlns:a16="http://schemas.microsoft.com/office/drawing/2014/main" id="{911D2397-846A-61DB-7B0D-C963940D53F8}"/>
                </a:ext>
              </a:extLst>
            </p:cNvPr>
            <p:cNvSpPr/>
            <p:nvPr/>
          </p:nvSpPr>
          <p:spPr bwMode="auto">
            <a:xfrm>
              <a:off x="2003114" y="5360825"/>
              <a:ext cx="271865" cy="271865"/>
            </a:xfrm>
            <a:prstGeom prst="ellipse">
              <a:avLst/>
            </a:prstGeom>
            <a:grp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7" name="arrow" title="Icon of an arrow">
              <a:extLst>
                <a:ext uri="{FF2B5EF4-FFF2-40B4-BE49-F238E27FC236}">
                  <a16:creationId xmlns:a16="http://schemas.microsoft.com/office/drawing/2014/main" id="{B8782057-63EE-823B-D2B0-EF13E0698481}"/>
                </a:ext>
              </a:extLst>
            </p:cNvPr>
            <p:cNvSpPr>
              <a:spLocks noChangeAspect="1" noEditPoints="1"/>
            </p:cNvSpPr>
            <p:nvPr/>
          </p:nvSpPr>
          <p:spPr bwMode="auto">
            <a:xfrm>
              <a:off x="2086533" y="5448300"/>
              <a:ext cx="105028" cy="96914"/>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grpFill/>
            <a:ln w="15875"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cxnSp>
        <p:nvCxnSpPr>
          <p:cNvPr id="52" name="Straight Connector 51">
            <a:extLst>
              <a:ext uri="{FF2B5EF4-FFF2-40B4-BE49-F238E27FC236}">
                <a16:creationId xmlns:a16="http://schemas.microsoft.com/office/drawing/2014/main" id="{ACFD0C06-E368-8A24-A51A-5033B37E51E5}"/>
              </a:ext>
              <a:ext uri="{C183D7F6-B498-43B3-948B-1728B52AA6E4}">
                <adec:decorative xmlns:adec="http://schemas.microsoft.com/office/drawing/2017/decorative" val="1"/>
              </a:ext>
            </a:extLst>
          </p:cNvPr>
          <p:cNvCxnSpPr/>
          <p:nvPr/>
        </p:nvCxnSpPr>
        <p:spPr>
          <a:xfrm>
            <a:off x="588262" y="2249595"/>
            <a:ext cx="0" cy="2933700"/>
          </a:xfrm>
          <a:prstGeom prst="line">
            <a:avLst/>
          </a:prstGeom>
          <a:ln>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2212D-FAA3-69C0-0CCA-945854D50BDC}"/>
              </a:ext>
              <a:ext uri="{C183D7F6-B498-43B3-948B-1728B52AA6E4}">
                <adec:decorative xmlns:adec="http://schemas.microsoft.com/office/drawing/2017/decorative" val="1"/>
              </a:ext>
            </a:extLst>
          </p:cNvPr>
          <p:cNvCxnSpPr>
            <a:cxnSpLocks/>
          </p:cNvCxnSpPr>
          <p:nvPr/>
        </p:nvCxnSpPr>
        <p:spPr>
          <a:xfrm>
            <a:off x="3525339" y="2249595"/>
            <a:ext cx="0" cy="2933700"/>
          </a:xfrm>
          <a:prstGeom prst="line">
            <a:avLst/>
          </a:prstGeom>
          <a:ln>
            <a:solidFill>
              <a:srgbClr val="0070C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F12452D-21A7-28E7-E2FF-D194DBDED0E2}"/>
              </a:ext>
              <a:ext uri="{C183D7F6-B498-43B3-948B-1728B52AA6E4}">
                <adec:decorative xmlns:adec="http://schemas.microsoft.com/office/drawing/2017/decorative" val="1"/>
              </a:ext>
            </a:extLst>
          </p:cNvPr>
          <p:cNvCxnSpPr>
            <a:cxnSpLocks/>
          </p:cNvCxnSpPr>
          <p:nvPr/>
        </p:nvCxnSpPr>
        <p:spPr>
          <a:xfrm>
            <a:off x="5694319" y="2249595"/>
            <a:ext cx="0" cy="2933700"/>
          </a:xfrm>
          <a:prstGeom prst="line">
            <a:avLst/>
          </a:prstGeom>
          <a:ln>
            <a:solidFill>
              <a:srgbClr val="0070C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E4B444-5F35-7F6B-76CB-F5DB94FAA6C2}"/>
              </a:ext>
              <a:ext uri="{C183D7F6-B498-43B3-948B-1728B52AA6E4}">
                <adec:decorative xmlns:adec="http://schemas.microsoft.com/office/drawing/2017/decorative" val="1"/>
              </a:ext>
            </a:extLst>
          </p:cNvPr>
          <p:cNvCxnSpPr>
            <a:cxnSpLocks/>
          </p:cNvCxnSpPr>
          <p:nvPr/>
        </p:nvCxnSpPr>
        <p:spPr>
          <a:xfrm>
            <a:off x="9509220" y="2249595"/>
            <a:ext cx="0" cy="2933700"/>
          </a:xfrm>
          <a:prstGeom prst="line">
            <a:avLst/>
          </a:prstGeom>
          <a:ln>
            <a:solidFill>
              <a:srgbClr val="0070C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787CC5D6-7297-7BC2-2596-0FC70711AB11}"/>
              </a:ext>
              <a:ext uri="{C183D7F6-B498-43B3-948B-1728B52AA6E4}">
                <adec:decorative xmlns:adec="http://schemas.microsoft.com/office/drawing/2017/decorative" val="1"/>
              </a:ext>
            </a:extLst>
          </p:cNvPr>
          <p:cNvGrpSpPr/>
          <p:nvPr/>
        </p:nvGrpSpPr>
        <p:grpSpPr>
          <a:xfrm>
            <a:off x="5912646" y="5465594"/>
            <a:ext cx="366710" cy="366710"/>
            <a:chOff x="2003114" y="5360825"/>
            <a:chExt cx="271865" cy="271865"/>
          </a:xfrm>
          <a:solidFill>
            <a:srgbClr val="0070C0"/>
          </a:solidFill>
        </p:grpSpPr>
        <p:sp>
          <p:nvSpPr>
            <p:cNvPr id="61" name="Oval 60">
              <a:extLst>
                <a:ext uri="{FF2B5EF4-FFF2-40B4-BE49-F238E27FC236}">
                  <a16:creationId xmlns:a16="http://schemas.microsoft.com/office/drawing/2014/main" id="{5B06696E-F52D-123C-5CDB-A805D3003DFD}"/>
                </a:ext>
              </a:extLst>
            </p:cNvPr>
            <p:cNvSpPr/>
            <p:nvPr/>
          </p:nvSpPr>
          <p:spPr bwMode="auto">
            <a:xfrm>
              <a:off x="2003114" y="5360825"/>
              <a:ext cx="271865" cy="271865"/>
            </a:xfrm>
            <a:prstGeom prst="ellipse">
              <a:avLst/>
            </a:prstGeom>
            <a:grp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2" name="arrow" title="Icon of an arrow">
              <a:extLst>
                <a:ext uri="{FF2B5EF4-FFF2-40B4-BE49-F238E27FC236}">
                  <a16:creationId xmlns:a16="http://schemas.microsoft.com/office/drawing/2014/main" id="{9EFB0542-B3F1-6030-0255-20C768D4C6AB}"/>
                </a:ext>
              </a:extLst>
            </p:cNvPr>
            <p:cNvSpPr>
              <a:spLocks noChangeAspect="1" noEditPoints="1"/>
            </p:cNvSpPr>
            <p:nvPr/>
          </p:nvSpPr>
          <p:spPr bwMode="auto">
            <a:xfrm>
              <a:off x="2086533" y="5448300"/>
              <a:ext cx="105028" cy="96914"/>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grpFill/>
            <a:ln w="15875"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64" name="Group 63">
            <a:extLst>
              <a:ext uri="{FF2B5EF4-FFF2-40B4-BE49-F238E27FC236}">
                <a16:creationId xmlns:a16="http://schemas.microsoft.com/office/drawing/2014/main" id="{130F8E42-6C3F-DECA-68F0-8AB1546461EA}"/>
              </a:ext>
              <a:ext uri="{C183D7F6-B498-43B3-948B-1728B52AA6E4}">
                <adec:decorative xmlns:adec="http://schemas.microsoft.com/office/drawing/2017/decorative" val="1"/>
              </a:ext>
            </a:extLst>
          </p:cNvPr>
          <p:cNvGrpSpPr/>
          <p:nvPr/>
        </p:nvGrpSpPr>
        <p:grpSpPr>
          <a:xfrm>
            <a:off x="9932473" y="5465594"/>
            <a:ext cx="366710" cy="366710"/>
            <a:chOff x="2003114" y="5360825"/>
            <a:chExt cx="271865" cy="271865"/>
          </a:xfrm>
          <a:solidFill>
            <a:srgbClr val="0070C0"/>
          </a:solidFill>
        </p:grpSpPr>
        <p:sp>
          <p:nvSpPr>
            <p:cNvPr id="65" name="Oval 64">
              <a:extLst>
                <a:ext uri="{FF2B5EF4-FFF2-40B4-BE49-F238E27FC236}">
                  <a16:creationId xmlns:a16="http://schemas.microsoft.com/office/drawing/2014/main" id="{E395E6AD-4EF0-0318-FA8E-2C7968BF3BF1}"/>
                </a:ext>
              </a:extLst>
            </p:cNvPr>
            <p:cNvSpPr/>
            <p:nvPr/>
          </p:nvSpPr>
          <p:spPr bwMode="auto">
            <a:xfrm>
              <a:off x="2003114" y="5360825"/>
              <a:ext cx="271865" cy="271865"/>
            </a:xfrm>
            <a:prstGeom prst="ellipse">
              <a:avLst/>
            </a:prstGeom>
            <a:grp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6" name="arrow" title="Icon of an arrow">
              <a:extLst>
                <a:ext uri="{FF2B5EF4-FFF2-40B4-BE49-F238E27FC236}">
                  <a16:creationId xmlns:a16="http://schemas.microsoft.com/office/drawing/2014/main" id="{3DEFE88E-65D3-0D33-E54C-2B13F36D99D1}"/>
                </a:ext>
              </a:extLst>
            </p:cNvPr>
            <p:cNvSpPr>
              <a:spLocks noChangeAspect="1" noEditPoints="1"/>
            </p:cNvSpPr>
            <p:nvPr/>
          </p:nvSpPr>
          <p:spPr bwMode="auto">
            <a:xfrm>
              <a:off x="2086533" y="5448300"/>
              <a:ext cx="105028" cy="96914"/>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grpFill/>
            <a:ln w="15875"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39" name="Title 38">
            <a:extLst>
              <a:ext uri="{FF2B5EF4-FFF2-40B4-BE49-F238E27FC236}">
                <a16:creationId xmlns:a16="http://schemas.microsoft.com/office/drawing/2014/main" id="{C14712E7-E6DE-BB71-3036-3160DA16F7A2}"/>
              </a:ext>
            </a:extLst>
          </p:cNvPr>
          <p:cNvSpPr>
            <a:spLocks noGrp="1"/>
          </p:cNvSpPr>
          <p:nvPr>
            <p:ph type="title" idx="4294967295"/>
          </p:nvPr>
        </p:nvSpPr>
        <p:spPr>
          <a:xfrm>
            <a:off x="1174750" y="238125"/>
            <a:ext cx="11017250" cy="862013"/>
          </a:xfrm>
        </p:spPr>
        <p:txBody>
          <a:bodyPr/>
          <a:lstStyle/>
          <a:p>
            <a:r>
              <a:rPr lang="en-US" dirty="0"/>
              <a:t>Dynamics 365 Business Central</a:t>
            </a:r>
            <a:br>
              <a:rPr lang="en-US" dirty="0"/>
            </a:br>
            <a:r>
              <a:rPr lang="en-US" sz="2000" spc="0" dirty="0">
                <a:solidFill>
                  <a:srgbClr val="0070C0"/>
                </a:solidFill>
                <a:latin typeface="Segoe UI Semibold"/>
                <a:cs typeface="Segoe UI Semibold" panose="020B0502040204020203" pitchFamily="34" charset="0"/>
              </a:rPr>
              <a:t>2023 release wave 2 investment areas</a:t>
            </a:r>
          </a:p>
        </p:txBody>
      </p:sp>
      <p:sp>
        <p:nvSpPr>
          <p:cNvPr id="3" name="Title 1">
            <a:extLst>
              <a:ext uri="{FF2B5EF4-FFF2-40B4-BE49-F238E27FC236}">
                <a16:creationId xmlns:a16="http://schemas.microsoft.com/office/drawing/2014/main" id="{D3E46DB6-993E-BA8E-E522-5B0DF3980A3C}"/>
              </a:ext>
            </a:extLst>
          </p:cNvPr>
          <p:cNvSpPr txBox="1">
            <a:spLocks/>
          </p:cNvSpPr>
          <p:nvPr/>
        </p:nvSpPr>
        <p:spPr>
          <a:xfrm>
            <a:off x="588262" y="1522692"/>
            <a:ext cx="2505456"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Core </a:t>
            </a:r>
            <a:b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br>
            <a: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ERP</a:t>
            </a:r>
          </a:p>
        </p:txBody>
      </p:sp>
      <p:sp>
        <p:nvSpPr>
          <p:cNvPr id="9" name="Rectangle 8">
            <a:extLst>
              <a:ext uri="{FF2B5EF4-FFF2-40B4-BE49-F238E27FC236}">
                <a16:creationId xmlns:a16="http://schemas.microsoft.com/office/drawing/2014/main" id="{3B2D812C-30E5-64F6-C1CE-425070F84A8E}"/>
              </a:ext>
              <a:ext uri="{C183D7F6-B498-43B3-948B-1728B52AA6E4}">
                <adec:decorative xmlns:adec="http://schemas.microsoft.com/office/drawing/2017/decorative" val="0"/>
              </a:ext>
            </a:extLst>
          </p:cNvPr>
          <p:cNvSpPr/>
          <p:nvPr/>
        </p:nvSpPr>
        <p:spPr bwMode="auto">
          <a:xfrm>
            <a:off x="676751" y="2146556"/>
            <a:ext cx="2505456" cy="343170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9144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Finance</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Segoe UI" pitchFamily="34" charset="0"/>
                <a:cs typeface="Segoe UI"/>
              </a:rPr>
              <a:t>Multi-company</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Segoe UI" pitchFamily="34" charset="0"/>
                <a:cs typeface="Segoe UI"/>
              </a:rPr>
              <a:t>G/L</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Segoe UI" pitchFamily="34" charset="0"/>
                <a:cs typeface="Segoe UI"/>
              </a:rPr>
              <a:t>A/R &amp; A/P</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Segoe UI" pitchFamily="34" charset="0"/>
                <a:cs typeface="Segoe UI"/>
              </a:rPr>
              <a:t>Regulatory</a:t>
            </a:r>
          </a:p>
          <a:p>
            <a:pPr marL="0" marR="0" lvl="0" indent="0" algn="l" defTabSz="932472" rtl="0" eaLnBrk="1" fontAlgn="base" latinLnBrk="0" hangingPunct="1">
              <a:lnSpc>
                <a:spcPct val="100000"/>
              </a:lnSpc>
              <a:spcBef>
                <a:spcPts val="30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Reporting</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Out-of-the box Power BI App</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Analysis Mode </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Report Explorer</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Enable Developers</a:t>
            </a:r>
          </a:p>
          <a:p>
            <a:pPr marL="0" marR="0" lvl="0" indent="0" algn="l" defTabSz="932472" rtl="0" eaLnBrk="1" fontAlgn="base" latinLnBrk="0" hangingPunct="1">
              <a:lnSpc>
                <a:spcPct val="100000"/>
              </a:lnSpc>
              <a:spcBef>
                <a:spcPts val="30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mn-ea"/>
                <a:cs typeface="Segoe UI"/>
              </a:rPr>
              <a:t>Supply chain</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Improved picking process</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SKU management</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Fulfillment suggestions</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Improved Warehouse Management for jobs and manufacturing</a:t>
            </a:r>
          </a:p>
          <a:p>
            <a:pPr marL="0" marR="0" lvl="0" indent="0" algn="l" defTabSz="932472" rtl="0" eaLnBrk="1" fontAlgn="base" latinLnBrk="0" hangingPunct="1">
              <a:lnSpc>
                <a:spcPct val="100000"/>
              </a:lnSpc>
              <a:spcBef>
                <a:spcPts val="0"/>
              </a:spcBef>
              <a:spcAft>
                <a:spcPts val="20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Segoe UI"/>
              <a:ea typeface="+mn-ea"/>
              <a:cs typeface="Segoe UI"/>
            </a:endParaRPr>
          </a:p>
        </p:txBody>
      </p:sp>
      <p:sp>
        <p:nvSpPr>
          <p:cNvPr id="42" name="Title 1">
            <a:extLst>
              <a:ext uri="{FF2B5EF4-FFF2-40B4-BE49-F238E27FC236}">
                <a16:creationId xmlns:a16="http://schemas.microsoft.com/office/drawing/2014/main" id="{BC6B8EB0-1D5D-0355-A84A-B781D2F7AA00}"/>
              </a:ext>
            </a:extLst>
          </p:cNvPr>
          <p:cNvSpPr txBox="1">
            <a:spLocks/>
          </p:cNvSpPr>
          <p:nvPr/>
        </p:nvSpPr>
        <p:spPr>
          <a:xfrm>
            <a:off x="3525339" y="1522692"/>
            <a:ext cx="1737359"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Collaboration </a:t>
            </a:r>
            <a:b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br>
            <a: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and productivity</a:t>
            </a:r>
          </a:p>
        </p:txBody>
      </p:sp>
      <p:sp>
        <p:nvSpPr>
          <p:cNvPr id="43" name="Rectangle 42">
            <a:extLst>
              <a:ext uri="{FF2B5EF4-FFF2-40B4-BE49-F238E27FC236}">
                <a16:creationId xmlns:a16="http://schemas.microsoft.com/office/drawing/2014/main" id="{BBBD38CD-8C28-C929-10AA-2CD093916F59}"/>
              </a:ext>
              <a:ext uri="{C183D7F6-B498-43B3-948B-1728B52AA6E4}">
                <adec:decorative xmlns:adec="http://schemas.microsoft.com/office/drawing/2017/decorative" val="0"/>
              </a:ext>
            </a:extLst>
          </p:cNvPr>
          <p:cNvSpPr/>
          <p:nvPr/>
        </p:nvSpPr>
        <p:spPr bwMode="auto">
          <a:xfrm>
            <a:off x="3613828" y="2146556"/>
            <a:ext cx="1737359" cy="22108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9144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Generative AI</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Marketing Text</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Platform Support</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And more to come…</a:t>
            </a:r>
          </a:p>
          <a:p>
            <a:pPr marL="0" marR="0" lvl="0" indent="0" algn="l" defTabSz="932472" rtl="0" eaLnBrk="1" fontAlgn="base"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Teams &amp; Office Integration</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Teams</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Outlook</a:t>
            </a:r>
          </a:p>
          <a:p>
            <a:pPr marL="0" marR="0" lvl="0" indent="0" algn="l" defTabSz="932472" rtl="0" eaLnBrk="1" fontAlgn="base"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Power Platform</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Power Automate</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Power Apps</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Dataverse</a:t>
            </a:r>
          </a:p>
        </p:txBody>
      </p:sp>
      <p:sp>
        <p:nvSpPr>
          <p:cNvPr id="45" name="Title 1">
            <a:extLst>
              <a:ext uri="{FF2B5EF4-FFF2-40B4-BE49-F238E27FC236}">
                <a16:creationId xmlns:a16="http://schemas.microsoft.com/office/drawing/2014/main" id="{D486EF6A-E89B-89F2-B304-090CB0463D7D}"/>
              </a:ext>
            </a:extLst>
          </p:cNvPr>
          <p:cNvSpPr txBox="1">
            <a:spLocks/>
          </p:cNvSpPr>
          <p:nvPr/>
        </p:nvSpPr>
        <p:spPr>
          <a:xfrm>
            <a:off x="5694319" y="1522692"/>
            <a:ext cx="3383279"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Ease and speed </a:t>
            </a:r>
            <a:b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br>
            <a:r>
              <a:rPr kumimoji="0" lang="en-US"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of implementation</a:t>
            </a:r>
          </a:p>
        </p:txBody>
      </p:sp>
      <p:sp>
        <p:nvSpPr>
          <p:cNvPr id="46" name="Rectangle 45">
            <a:extLst>
              <a:ext uri="{FF2B5EF4-FFF2-40B4-BE49-F238E27FC236}">
                <a16:creationId xmlns:a16="http://schemas.microsoft.com/office/drawing/2014/main" id="{67944849-1DB2-D978-D0CB-A2827F20991D}"/>
              </a:ext>
              <a:ext uri="{C183D7F6-B498-43B3-948B-1728B52AA6E4}">
                <adec:decorative xmlns:adec="http://schemas.microsoft.com/office/drawing/2017/decorative" val="0"/>
              </a:ext>
            </a:extLst>
          </p:cNvPr>
          <p:cNvSpPr/>
          <p:nvPr/>
        </p:nvSpPr>
        <p:spPr bwMode="auto">
          <a:xfrm>
            <a:off x="5782808" y="2146556"/>
            <a:ext cx="3383279" cy="192674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91440" rIns="0" bIns="0" numCol="3"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Geographic expansion</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Andorra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Armenia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Azerbaijan</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Bahamas</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Bermuda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Bolivia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British Virgin Islands</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Cambodia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Cameroon</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Cayman Islands</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Ethiopia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Fiji</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Ghana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Guernsey </a:t>
            </a:r>
            <a:br>
              <a:rPr kumimoji="0" lang="en-US" sz="800" b="0" i="0" u="none" strike="noStrike" kern="0" cap="none" spc="0" normalizeH="0" baseline="0" noProof="0" dirty="0">
                <a:ln>
                  <a:noFill/>
                </a:ln>
                <a:solidFill>
                  <a:srgbClr val="000000"/>
                </a:solidFill>
                <a:effectLst/>
                <a:uLnTx/>
                <a:uFillTx/>
                <a:latin typeface="Segoe UI"/>
                <a:ea typeface="+mn-ea"/>
                <a:cs typeface="Segoe UI"/>
              </a:rPr>
            </a:br>
            <a:r>
              <a:rPr kumimoji="0" lang="en-US" sz="800" b="0" i="0" u="none" strike="noStrike" kern="0" cap="none" spc="0" normalizeH="0" baseline="0" noProof="0" dirty="0">
                <a:ln>
                  <a:noFill/>
                </a:ln>
                <a:solidFill>
                  <a:srgbClr val="000000"/>
                </a:solidFill>
                <a:effectLst/>
                <a:uLnTx/>
                <a:uFillTx/>
                <a:latin typeface="Segoe UI"/>
                <a:ea typeface="+mn-ea"/>
                <a:cs typeface="Segoe UI"/>
              </a:rPr>
              <a:t>(United Kingdom)</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Isle of Man </a:t>
            </a:r>
            <a:br>
              <a:rPr kumimoji="0" lang="en-US" sz="800" b="0" i="0" u="none" strike="noStrike" kern="0" cap="none" spc="0" normalizeH="0" baseline="0" noProof="0" dirty="0">
                <a:ln>
                  <a:noFill/>
                </a:ln>
                <a:solidFill>
                  <a:srgbClr val="000000"/>
                </a:solidFill>
                <a:effectLst/>
                <a:uLnTx/>
                <a:uFillTx/>
                <a:latin typeface="Segoe UI"/>
                <a:ea typeface="+mn-ea"/>
                <a:cs typeface="Segoe UI"/>
              </a:rPr>
            </a:br>
            <a:r>
              <a:rPr kumimoji="0" lang="en-US" sz="800" b="0" i="0" u="none" strike="noStrike" kern="0" cap="none" spc="0" normalizeH="0" baseline="0" noProof="0" dirty="0">
                <a:ln>
                  <a:noFill/>
                </a:ln>
                <a:solidFill>
                  <a:srgbClr val="000000"/>
                </a:solidFill>
                <a:effectLst/>
                <a:uLnTx/>
                <a:uFillTx/>
                <a:latin typeface="Segoe UI"/>
                <a:ea typeface="+mn-ea"/>
                <a:cs typeface="Segoe UI"/>
              </a:rPr>
              <a:t>(United Kingdom)</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Jersey (United Kingdom)</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Kazakhstan</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Kosovo</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Liechtenstein</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Macao (SAR China)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Madagascar</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Malawi</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Mozambique</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Namibia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Nepal</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San Marino</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Sao Tome &amp; Principe</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Senegal</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Tanzania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Uganda</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Zambia</a:t>
            </a:r>
          </a:p>
          <a:p>
            <a:pPr marL="0" marR="0" lvl="0" indent="0" algn="l" defTabSz="932472" rtl="0" eaLnBrk="1" fontAlgn="base" latinLnBrk="0" hangingPunct="1">
              <a:lnSpc>
                <a:spcPct val="100000"/>
              </a:lnSpc>
              <a:spcBef>
                <a:spcPts val="0"/>
              </a:spcBef>
              <a:spcAft>
                <a:spcPts val="20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endParaRPr>
          </a:p>
        </p:txBody>
      </p:sp>
      <p:sp>
        <p:nvSpPr>
          <p:cNvPr id="50" name="Rectangle 49">
            <a:extLst>
              <a:ext uri="{FF2B5EF4-FFF2-40B4-BE49-F238E27FC236}">
                <a16:creationId xmlns:a16="http://schemas.microsoft.com/office/drawing/2014/main" id="{14A0A6A8-C5FA-40EE-BA3D-B9E417CB2740}"/>
              </a:ext>
              <a:ext uri="{C183D7F6-B498-43B3-948B-1728B52AA6E4}">
                <adec:decorative xmlns:adec="http://schemas.microsoft.com/office/drawing/2017/decorative" val="0"/>
              </a:ext>
            </a:extLst>
          </p:cNvPr>
          <p:cNvSpPr/>
          <p:nvPr/>
        </p:nvSpPr>
        <p:spPr bwMode="auto">
          <a:xfrm>
            <a:off x="5782808" y="4220407"/>
            <a:ext cx="3383279" cy="75497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91440" rIns="0" bIns="0" numCol="3"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User experience</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Action bar</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Navigation</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Drag and Drop </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Search</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Error handling</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Time Sheets</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Onboarding</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User Assistance</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Cloud Connectivity</a:t>
            </a:r>
          </a:p>
          <a:p>
            <a:pPr marL="114300" marR="0" lvl="1" indent="-11430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800" b="0" i="0" u="none" strike="noStrike" kern="0" cap="none" spc="0" normalizeH="0" baseline="0" noProof="0" dirty="0">
                <a:ln>
                  <a:noFill/>
                </a:ln>
                <a:solidFill>
                  <a:srgbClr val="000000"/>
                </a:solidFill>
                <a:effectLst/>
                <a:uLnTx/>
                <a:uFillTx/>
                <a:latin typeface="Segoe UI"/>
                <a:ea typeface="+mn-ea"/>
                <a:cs typeface="Segoe UI"/>
              </a:rPr>
              <a:t>Setup</a:t>
            </a:r>
          </a:p>
        </p:txBody>
      </p:sp>
      <p:sp>
        <p:nvSpPr>
          <p:cNvPr id="48" name="Title 1">
            <a:extLst>
              <a:ext uri="{FF2B5EF4-FFF2-40B4-BE49-F238E27FC236}">
                <a16:creationId xmlns:a16="http://schemas.microsoft.com/office/drawing/2014/main" id="{AE076784-D068-5ACE-1B36-A6CF8BB19573}"/>
              </a:ext>
            </a:extLst>
          </p:cNvPr>
          <p:cNvSpPr txBox="1">
            <a:spLocks/>
          </p:cNvSpPr>
          <p:nvPr/>
        </p:nvSpPr>
        <p:spPr>
          <a:xfrm>
            <a:off x="9509220" y="1522692"/>
            <a:ext cx="2011679"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Performance </a:t>
            </a:r>
            <a:br>
              <a:rPr kumimoji="0" lang="en-US" sz="18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br>
            <a:r>
              <a:rPr kumimoji="0" lang="en-US" sz="18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and scale</a:t>
            </a:r>
          </a:p>
        </p:txBody>
      </p:sp>
      <p:sp>
        <p:nvSpPr>
          <p:cNvPr id="49" name="Rectangle 48">
            <a:extLst>
              <a:ext uri="{FF2B5EF4-FFF2-40B4-BE49-F238E27FC236}">
                <a16:creationId xmlns:a16="http://schemas.microsoft.com/office/drawing/2014/main" id="{CCF19FF7-F739-4568-0CC9-7AD5EE7BBDAA}"/>
              </a:ext>
              <a:ext uri="{C183D7F6-B498-43B3-948B-1728B52AA6E4}">
                <adec:decorative xmlns:adec="http://schemas.microsoft.com/office/drawing/2017/decorative" val="0"/>
              </a:ext>
            </a:extLst>
          </p:cNvPr>
          <p:cNvSpPr/>
          <p:nvPr/>
        </p:nvSpPr>
        <p:spPr bwMode="auto">
          <a:xfrm>
            <a:off x="9597709" y="2146556"/>
            <a:ext cx="2011679" cy="260071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9144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Fundamentals</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Performance</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Reliability</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Tooling</a:t>
            </a:r>
          </a:p>
          <a:p>
            <a:pPr marL="0" marR="0" lvl="0" indent="0" algn="l" defTabSz="932472" rtl="0" eaLnBrk="1" fontAlgn="base"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Efficient Development</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Connected experience</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AppSource Monetization </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AL Go and DevOps in GitHub</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Efficient Troubleshooting</a:t>
            </a:r>
          </a:p>
          <a:p>
            <a:pPr marL="0" marR="0" lvl="0" indent="0" algn="l" defTabSz="932472" rtl="0" eaLnBrk="1" fontAlgn="base" latinLnBrk="0" hangingPunct="1">
              <a:lnSpc>
                <a:spcPct val="100000"/>
              </a:lnSpc>
              <a:spcBef>
                <a:spcPts val="0"/>
              </a:spcBef>
              <a:spcAft>
                <a:spcPts val="2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a:rPr>
              <a:t>Administration</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Access Control</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App Management</a:t>
            </a:r>
          </a:p>
          <a:p>
            <a:pPr marL="171450" marR="0" lvl="1" indent="-171450" algn="l" defTabSz="932472" rtl="0" eaLnBrk="1" fontAlgn="base" latinLnBrk="0" hangingPunct="1">
              <a:lnSpc>
                <a:spcPct val="100000"/>
              </a:lnSpc>
              <a:spcBef>
                <a:spcPts val="0"/>
              </a:spcBef>
              <a:spcAft>
                <a:spcPts val="200"/>
              </a:spcAft>
              <a:buClrTx/>
              <a:buSzPct val="80000"/>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Segoe UI"/>
                <a:ea typeface="+mn-ea"/>
                <a:cs typeface="Segoe UI"/>
              </a:rPr>
              <a:t>Migrations</a:t>
            </a:r>
          </a:p>
        </p:txBody>
      </p:sp>
      <p:sp>
        <p:nvSpPr>
          <p:cNvPr id="35" name="TextBox 34">
            <a:extLst>
              <a:ext uri="{FF2B5EF4-FFF2-40B4-BE49-F238E27FC236}">
                <a16:creationId xmlns:a16="http://schemas.microsoft.com/office/drawing/2014/main" id="{F3F353B0-D176-6FBD-4F67-1C9C4F9B6A90}"/>
              </a:ext>
            </a:extLst>
          </p:cNvPr>
          <p:cNvSpPr txBox="1"/>
          <p:nvPr/>
        </p:nvSpPr>
        <p:spPr>
          <a:xfrm>
            <a:off x="1298933" y="5924706"/>
            <a:ext cx="1554480" cy="221599"/>
          </a:xfrm>
          <a:prstGeom prst="rect">
            <a:avLst/>
          </a:prstGeom>
          <a:noFill/>
        </p:spPr>
        <p:txBody>
          <a:bodyPr wrap="square" lIns="0" tIns="0" rIns="0" bIns="0" rtlCol="0">
            <a:noAutofit/>
          </a:bodyPr>
          <a:lstStyle>
            <a:defPPr>
              <a:defRPr lang="en-DK"/>
            </a:defPPr>
            <a:lvl1pPr marR="0" lvl="0" indent="0" algn="ctr" defTabSz="932742" fontAlgn="auto">
              <a:lnSpc>
                <a:spcPct val="90000"/>
              </a:lnSpc>
              <a:spcAft>
                <a:spcPts val="600"/>
              </a:spcAft>
              <a:buClrTx/>
              <a:buSzTx/>
              <a:tabLst/>
              <a:defRPr sz="1600">
                <a:ln w="3175">
                  <a:noFill/>
                </a:ln>
                <a:solidFill>
                  <a:srgbClr val="FFFFFF"/>
                </a:solidFill>
                <a:cs typeface="Segoe UI" pitchFamily="34" charset="0"/>
              </a:defRPr>
            </a:lvl1p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w="3175">
                  <a:noFill/>
                </a:ln>
                <a:solidFill>
                  <a:srgbClr val="000000"/>
                </a:solidFill>
                <a:effectLst/>
                <a:uLnTx/>
                <a:uFillTx/>
                <a:latin typeface="Segoe UI Semibold"/>
                <a:ea typeface="+mn-ea"/>
                <a:cs typeface="Segoe UI" pitchFamily="34" charset="0"/>
              </a:rPr>
              <a:t>October 2023</a:t>
            </a:r>
          </a:p>
        </p:txBody>
      </p:sp>
      <p:sp>
        <p:nvSpPr>
          <p:cNvPr id="37" name="TextBox 36">
            <a:extLst>
              <a:ext uri="{FF2B5EF4-FFF2-40B4-BE49-F238E27FC236}">
                <a16:creationId xmlns:a16="http://schemas.microsoft.com/office/drawing/2014/main" id="{5A5E65B3-612F-5C55-BCE7-A3620F003C25}"/>
              </a:ext>
            </a:extLst>
          </p:cNvPr>
          <p:cNvSpPr txBox="1"/>
          <p:nvPr/>
        </p:nvSpPr>
        <p:spPr>
          <a:xfrm>
            <a:off x="5318761" y="5924706"/>
            <a:ext cx="1554480" cy="221599"/>
          </a:xfrm>
          <a:prstGeom prst="rect">
            <a:avLst/>
          </a:prstGeom>
          <a:noFill/>
        </p:spPr>
        <p:txBody>
          <a:bodyPr wrap="square" lIns="0" tIns="0" rIns="0" bIns="0" rtlCol="0">
            <a:noAutofit/>
          </a:bodyPr>
          <a:lstStyle>
            <a:defPPr>
              <a:defRPr lang="en-DK"/>
            </a:defPPr>
            <a:lvl1pPr marR="0" lvl="0" indent="0" algn="ctr" defTabSz="932742" fontAlgn="auto">
              <a:lnSpc>
                <a:spcPct val="90000"/>
              </a:lnSpc>
              <a:spcAft>
                <a:spcPts val="600"/>
              </a:spcAft>
              <a:buClrTx/>
              <a:buSzTx/>
              <a:tabLst/>
              <a:defRPr sz="1600">
                <a:ln w="3175">
                  <a:noFill/>
                </a:ln>
                <a:solidFill>
                  <a:srgbClr val="FFFFFF"/>
                </a:solidFill>
                <a:cs typeface="Segoe UI" pitchFamily="34" charset="0"/>
              </a:defRPr>
            </a:lvl1p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w="3175">
                  <a:noFill/>
                </a:ln>
                <a:solidFill>
                  <a:srgbClr val="000000"/>
                </a:solidFill>
                <a:effectLst/>
                <a:uLnTx/>
                <a:uFillTx/>
                <a:latin typeface="Segoe UI Semibold"/>
                <a:ea typeface="+mn-ea"/>
                <a:cs typeface="Segoe UI" pitchFamily="34" charset="0"/>
              </a:rPr>
              <a:t>April 2024</a:t>
            </a:r>
          </a:p>
        </p:txBody>
      </p:sp>
      <p:sp>
        <p:nvSpPr>
          <p:cNvPr id="36" name="TextBox 35">
            <a:extLst>
              <a:ext uri="{FF2B5EF4-FFF2-40B4-BE49-F238E27FC236}">
                <a16:creationId xmlns:a16="http://schemas.microsoft.com/office/drawing/2014/main" id="{DD821983-3B5D-5CE7-218E-24B353BDC31E}"/>
              </a:ext>
            </a:extLst>
          </p:cNvPr>
          <p:cNvSpPr txBox="1"/>
          <p:nvPr/>
        </p:nvSpPr>
        <p:spPr>
          <a:xfrm>
            <a:off x="9338588" y="5924706"/>
            <a:ext cx="1554480" cy="221599"/>
          </a:xfrm>
          <a:prstGeom prst="rect">
            <a:avLst/>
          </a:prstGeom>
          <a:noFill/>
        </p:spPr>
        <p:txBody>
          <a:bodyPr wrap="square" lIns="0" tIns="0" rIns="0" bIns="0" rtlCol="0">
            <a:noAutofit/>
          </a:bodyPr>
          <a:lstStyle>
            <a:defPPr>
              <a:defRPr lang="en-DK"/>
            </a:defPPr>
            <a:lvl1pPr marR="0" lvl="0" indent="0" algn="ctr" defTabSz="932742" fontAlgn="auto">
              <a:lnSpc>
                <a:spcPct val="90000"/>
              </a:lnSpc>
              <a:spcAft>
                <a:spcPts val="600"/>
              </a:spcAft>
              <a:buClrTx/>
              <a:buSzTx/>
              <a:tabLst/>
              <a:defRPr sz="1600">
                <a:ln w="3175">
                  <a:noFill/>
                </a:ln>
                <a:solidFill>
                  <a:srgbClr val="FFFFFF"/>
                </a:solidFill>
                <a:cs typeface="Segoe UI" pitchFamily="34" charset="0"/>
              </a:defRPr>
            </a:lvl1p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w="3175">
                  <a:noFill/>
                </a:ln>
                <a:solidFill>
                  <a:srgbClr val="000000"/>
                </a:solidFill>
                <a:effectLst/>
                <a:uLnTx/>
                <a:uFillTx/>
                <a:latin typeface="Segoe UI Semibold"/>
                <a:ea typeface="+mn-ea"/>
                <a:cs typeface="Segoe UI" pitchFamily="34" charset="0"/>
              </a:rPr>
              <a:t>October 2024</a:t>
            </a:r>
          </a:p>
        </p:txBody>
      </p:sp>
    </p:spTree>
    <p:extLst>
      <p:ext uri="{BB962C8B-B14F-4D97-AF65-F5344CB8AC3E}">
        <p14:creationId xmlns:p14="http://schemas.microsoft.com/office/powerpoint/2010/main" val="325721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1.66667E-6 1.48148E-6 L -0.03672 1.48148E-6 " pathEditMode="relative" rAng="0" ptsTypes="AA">
                                      <p:cBhvr>
                                        <p:cTn id="9" dur="600" spd="-100000" fill="hold"/>
                                        <p:tgtEl>
                                          <p:spTgt spid="3"/>
                                        </p:tgtEl>
                                        <p:attrNameLst>
                                          <p:attrName>ppt_x</p:attrName>
                                          <p:attrName>ppt_y</p:attrName>
                                        </p:attrNameLst>
                                      </p:cBhvr>
                                      <p:rCtr x="-1836" y="0"/>
                                    </p:animMotion>
                                  </p:childTnLst>
                                </p:cTn>
                              </p:par>
                              <p:par>
                                <p:cTn id="10" presetID="10" presetClass="entr" presetSubtype="0" fill="hold" grpId="0" nodeType="withEffect">
                                  <p:stCondLst>
                                    <p:cond delay="2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200"/>
                                  </p:stCondLst>
                                  <p:childTnLst>
                                    <p:animMotion origin="layout" path="M 3.33333E-6 1.48148E-6 L -0.03672 1.48148E-6 " pathEditMode="relative" rAng="0" ptsTypes="AA">
                                      <p:cBhvr>
                                        <p:cTn id="14" dur="600" spd="-100000" fill="hold"/>
                                        <p:tgtEl>
                                          <p:spTgt spid="42"/>
                                        </p:tgtEl>
                                        <p:attrNameLst>
                                          <p:attrName>ppt_x</p:attrName>
                                          <p:attrName>ppt_y</p:attrName>
                                        </p:attrNameLst>
                                      </p:cBhvr>
                                      <p:rCtr x="-1836" y="0"/>
                                    </p:animMotion>
                                  </p:childTnLst>
                                </p:cTn>
                              </p:par>
                              <p:par>
                                <p:cTn id="15" presetID="10" presetClass="entr" presetSubtype="0" fill="hold" grpId="0" nodeType="withEffect">
                                  <p:stCondLst>
                                    <p:cond delay="40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42" presetClass="path" presetSubtype="0" decel="100000" fill="hold" grpId="1" nodeType="withEffect">
                                  <p:stCondLst>
                                    <p:cond delay="400"/>
                                  </p:stCondLst>
                                  <p:childTnLst>
                                    <p:animMotion origin="layout" path="M 8.33333E-7 1.48148E-6 L -0.03672 1.48148E-6 " pathEditMode="relative" rAng="0" ptsTypes="AA">
                                      <p:cBhvr>
                                        <p:cTn id="19" dur="600" spd="-100000" fill="hold"/>
                                        <p:tgtEl>
                                          <p:spTgt spid="45"/>
                                        </p:tgtEl>
                                        <p:attrNameLst>
                                          <p:attrName>ppt_x</p:attrName>
                                          <p:attrName>ppt_y</p:attrName>
                                        </p:attrNameLst>
                                      </p:cBhvr>
                                      <p:rCtr x="-1836" y="0"/>
                                    </p:animMotion>
                                  </p:childTnLst>
                                </p:cTn>
                              </p:par>
                              <p:par>
                                <p:cTn id="20" presetID="10" presetClass="entr" presetSubtype="0" fill="hold" grpId="0" nodeType="withEffect">
                                  <p:stCondLst>
                                    <p:cond delay="6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42" presetClass="path" presetSubtype="0" decel="100000" fill="hold" grpId="1" nodeType="withEffect">
                                  <p:stCondLst>
                                    <p:cond delay="600"/>
                                  </p:stCondLst>
                                  <p:childTnLst>
                                    <p:animMotion origin="layout" path="M 2.08333E-7 1.48148E-6 L -0.03672 1.48148E-6 " pathEditMode="relative" rAng="0" ptsTypes="AA">
                                      <p:cBhvr>
                                        <p:cTn id="24" dur="600" spd="-100000" fill="hold"/>
                                        <p:tgtEl>
                                          <p:spTgt spid="48"/>
                                        </p:tgtEl>
                                        <p:attrNameLst>
                                          <p:attrName>ppt_x</p:attrName>
                                          <p:attrName>ppt_y</p:attrName>
                                        </p:attrNameLst>
                                      </p:cBhvr>
                                      <p:rCtr x="-1836" y="0"/>
                                    </p:animMotion>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20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2" presetClass="entr" presetSubtype="1" fill="hold" nodeType="withEffect">
                                  <p:stCondLst>
                                    <p:cond delay="400"/>
                                  </p:stCondLst>
                                  <p:childTnLst>
                                    <p:set>
                                      <p:cBhvr>
                                        <p:cTn id="32" dur="1" fill="hold">
                                          <p:stCondLst>
                                            <p:cond delay="0"/>
                                          </p:stCondLst>
                                        </p:cTn>
                                        <p:tgtEl>
                                          <p:spTgt spid="54"/>
                                        </p:tgtEl>
                                        <p:attrNameLst>
                                          <p:attrName>style.visibility</p:attrName>
                                        </p:attrNameLst>
                                      </p:cBhvr>
                                      <p:to>
                                        <p:strVal val="visible"/>
                                      </p:to>
                                    </p:set>
                                    <p:animEffect transition="in" filter="wipe(up)">
                                      <p:cBhvr>
                                        <p:cTn id="33" dur="500"/>
                                        <p:tgtEl>
                                          <p:spTgt spid="54"/>
                                        </p:tgtEl>
                                      </p:cBhvr>
                                    </p:animEffect>
                                  </p:childTnLst>
                                </p:cTn>
                              </p:par>
                              <p:par>
                                <p:cTn id="34" presetID="22" presetClass="entr" presetSubtype="1" fill="hold" nodeType="withEffect">
                                  <p:stCondLst>
                                    <p:cond delay="600"/>
                                  </p:stCondLst>
                                  <p:childTnLst>
                                    <p:set>
                                      <p:cBhvr>
                                        <p:cTn id="35" dur="1" fill="hold">
                                          <p:stCondLst>
                                            <p:cond delay="0"/>
                                          </p:stCondLst>
                                        </p:cTn>
                                        <p:tgtEl>
                                          <p:spTgt spid="55"/>
                                        </p:tgtEl>
                                        <p:attrNameLst>
                                          <p:attrName>style.visibility</p:attrName>
                                        </p:attrNameLst>
                                      </p:cBhvr>
                                      <p:to>
                                        <p:strVal val="visible"/>
                                      </p:to>
                                    </p:set>
                                    <p:animEffect transition="in" filter="wipe(up)">
                                      <p:cBhvr>
                                        <p:cTn id="36" dur="500"/>
                                        <p:tgtEl>
                                          <p:spTgt spid="55"/>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10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42" presetClass="path" presetSubtype="0" decel="100000" fill="hold" grpId="1" nodeType="withEffect">
                                  <p:stCondLst>
                                    <p:cond delay="0"/>
                                  </p:stCondLst>
                                  <p:childTnLst>
                                    <p:animMotion origin="layout" path="M -3.125E-6 -4.44444E-6 L -3.125E-6 -0.05439 " pathEditMode="relative" rAng="0" ptsTypes="AA">
                                      <p:cBhvr>
                                        <p:cTn id="44" dur="600" spd="-100000" fill="hold"/>
                                        <p:tgtEl>
                                          <p:spTgt spid="9"/>
                                        </p:tgtEl>
                                        <p:attrNameLst>
                                          <p:attrName>ppt_x</p:attrName>
                                          <p:attrName>ppt_y</p:attrName>
                                        </p:attrNameLst>
                                      </p:cBhvr>
                                      <p:rCtr x="0" y="-2731"/>
                                    </p:animMotion>
                                  </p:childTnLst>
                                </p:cTn>
                              </p:par>
                              <p:par>
                                <p:cTn id="45" presetID="10" presetClass="entr" presetSubtype="0"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42" presetClass="path" presetSubtype="0" decel="100000" fill="hold" grpId="1" nodeType="withEffect">
                                  <p:stCondLst>
                                    <p:cond delay="200"/>
                                  </p:stCondLst>
                                  <p:childTnLst>
                                    <p:animMotion origin="layout" path="M 1.875E-6 -4.07407E-6 L 1.875E-6 -0.05439 " pathEditMode="relative" rAng="0" ptsTypes="AA">
                                      <p:cBhvr>
                                        <p:cTn id="49" dur="600" spd="-100000" fill="hold"/>
                                        <p:tgtEl>
                                          <p:spTgt spid="43"/>
                                        </p:tgtEl>
                                        <p:attrNameLst>
                                          <p:attrName>ppt_x</p:attrName>
                                          <p:attrName>ppt_y</p:attrName>
                                        </p:attrNameLst>
                                      </p:cBhvr>
                                      <p:rCtr x="0" y="-2731"/>
                                    </p:animMotion>
                                  </p:childTnLst>
                                </p:cTn>
                              </p:par>
                              <p:par>
                                <p:cTn id="50" presetID="10" presetClass="entr" presetSubtype="0" fill="hold" grpId="0" nodeType="withEffect">
                                  <p:stCondLst>
                                    <p:cond delay="40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42" presetClass="path" presetSubtype="0" decel="100000" fill="hold" grpId="1" nodeType="withEffect">
                                  <p:stCondLst>
                                    <p:cond delay="400"/>
                                  </p:stCondLst>
                                  <p:childTnLst>
                                    <p:animMotion origin="layout" path="M -8.33333E-7 -2.22222E-6 L -8.33333E-7 -0.0544 " pathEditMode="relative" rAng="0" ptsTypes="AA">
                                      <p:cBhvr>
                                        <p:cTn id="54" dur="600" spd="-100000" fill="hold"/>
                                        <p:tgtEl>
                                          <p:spTgt spid="46"/>
                                        </p:tgtEl>
                                        <p:attrNameLst>
                                          <p:attrName>ppt_x</p:attrName>
                                          <p:attrName>ppt_y</p:attrName>
                                        </p:attrNameLst>
                                      </p:cBhvr>
                                      <p:rCtr x="0" y="-2731"/>
                                    </p:animMotion>
                                  </p:childTnLst>
                                </p:cTn>
                              </p:par>
                              <p:par>
                                <p:cTn id="55" presetID="10" presetClass="entr" presetSubtype="0" fill="hold" grpId="0" nodeType="withEffect">
                                  <p:stCondLst>
                                    <p:cond delay="40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42" presetClass="path" presetSubtype="0" decel="100000" fill="hold" grpId="1" nodeType="withEffect">
                                  <p:stCondLst>
                                    <p:cond delay="400"/>
                                  </p:stCondLst>
                                  <p:childTnLst>
                                    <p:animMotion origin="layout" path="M -8.33333E-7 -3.7037E-7 L -8.33333E-7 -0.0544 " pathEditMode="relative" rAng="0" ptsTypes="AA">
                                      <p:cBhvr>
                                        <p:cTn id="59" dur="600" spd="-100000" fill="hold"/>
                                        <p:tgtEl>
                                          <p:spTgt spid="50"/>
                                        </p:tgtEl>
                                        <p:attrNameLst>
                                          <p:attrName>ppt_x</p:attrName>
                                          <p:attrName>ppt_y</p:attrName>
                                        </p:attrNameLst>
                                      </p:cBhvr>
                                      <p:rCtr x="0" y="-2731"/>
                                    </p:animMotion>
                                  </p:childTnLst>
                                </p:cTn>
                              </p:par>
                              <p:par>
                                <p:cTn id="60" presetID="10" presetClass="entr" presetSubtype="0" fill="hold" grpId="0" nodeType="withEffect">
                                  <p:stCondLst>
                                    <p:cond delay="60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par>
                                <p:cTn id="63" presetID="42" presetClass="path" presetSubtype="0" decel="100000" fill="hold" grpId="1" nodeType="withEffect">
                                  <p:stCondLst>
                                    <p:cond delay="600"/>
                                  </p:stCondLst>
                                  <p:childTnLst>
                                    <p:animMotion origin="layout" path="M -1.45833E-6 3.7037E-6 L -1.45833E-6 -0.0544 " pathEditMode="relative" rAng="0" ptsTypes="AA">
                                      <p:cBhvr>
                                        <p:cTn id="64" dur="600" spd="-100000" fill="hold"/>
                                        <p:tgtEl>
                                          <p:spTgt spid="49"/>
                                        </p:tgtEl>
                                        <p:attrNameLst>
                                          <p:attrName>ppt_x</p:attrName>
                                          <p:attrName>ppt_y</p:attrName>
                                        </p:attrNameLst>
                                      </p:cBhvr>
                                      <p:rCtr x="0" y="-2731"/>
                                    </p:animMotion>
                                  </p:childTnLst>
                                </p:cTn>
                              </p:par>
                              <p:par>
                                <p:cTn id="65" presetID="10"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42" presetClass="path" presetSubtype="0" decel="100000" fill="hold" grpId="1" nodeType="withEffect">
                                  <p:stCondLst>
                                    <p:cond delay="0"/>
                                  </p:stCondLst>
                                  <p:childTnLst>
                                    <p:animMotion origin="layout" path="M -2.29167E-6 -2.59259E-6 L -2.29167E-6 -0.0544 " pathEditMode="relative" rAng="0" ptsTypes="AA">
                                      <p:cBhvr>
                                        <p:cTn id="69" dur="600" spd="-100000" fill="hold"/>
                                        <p:tgtEl>
                                          <p:spTgt spid="35"/>
                                        </p:tgtEl>
                                        <p:attrNameLst>
                                          <p:attrName>ppt_x</p:attrName>
                                          <p:attrName>ppt_y</p:attrName>
                                        </p:attrNameLst>
                                      </p:cBhvr>
                                      <p:rCtr x="0" y="-2731"/>
                                    </p:animMotion>
                                  </p:childTnLst>
                                </p:cTn>
                              </p:par>
                              <p:par>
                                <p:cTn id="70" presetID="10" presetClass="entr" presetSubtype="0" fill="hold" grpId="0" nodeType="withEffect">
                                  <p:stCondLst>
                                    <p:cond delay="20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par>
                                <p:cTn id="73" presetID="42" presetClass="path" presetSubtype="0" decel="100000" fill="hold" grpId="1" nodeType="withEffect">
                                  <p:stCondLst>
                                    <p:cond delay="200"/>
                                  </p:stCondLst>
                                  <p:childTnLst>
                                    <p:animMotion origin="layout" path="M 0 -2.59259E-6 L 0 -0.0544 " pathEditMode="relative" rAng="0" ptsTypes="AA">
                                      <p:cBhvr>
                                        <p:cTn id="74" dur="600" spd="-100000" fill="hold"/>
                                        <p:tgtEl>
                                          <p:spTgt spid="37"/>
                                        </p:tgtEl>
                                        <p:attrNameLst>
                                          <p:attrName>ppt_x</p:attrName>
                                          <p:attrName>ppt_y</p:attrName>
                                        </p:attrNameLst>
                                      </p:cBhvr>
                                      <p:rCtr x="0" y="-2731"/>
                                    </p:animMotion>
                                  </p:childTnLst>
                                </p:cTn>
                              </p:par>
                              <p:par>
                                <p:cTn id="75" presetID="10" presetClass="entr" presetSubtype="0" fill="hold" grpId="0" nodeType="withEffect">
                                  <p:stCondLst>
                                    <p:cond delay="40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par>
                                <p:cTn id="78" presetID="42" presetClass="path" presetSubtype="0" decel="100000" fill="hold" grpId="1" nodeType="withEffect">
                                  <p:stCondLst>
                                    <p:cond delay="400"/>
                                  </p:stCondLst>
                                  <p:childTnLst>
                                    <p:animMotion origin="layout" path="M 2.5E-6 -2.59259E-6 L 2.5E-6 -0.0544 " pathEditMode="relative" rAng="0" ptsTypes="AA">
                                      <p:cBhvr>
                                        <p:cTn id="79" dur="600" spd="-100000" fill="hold"/>
                                        <p:tgtEl>
                                          <p:spTgt spid="36"/>
                                        </p:tgtEl>
                                        <p:attrNameLst>
                                          <p:attrName>ppt_x</p:attrName>
                                          <p:attrName>ppt_y</p:attrName>
                                        </p:attrNameLst>
                                      </p:cBhvr>
                                      <p:rCtr x="0" y="-2731"/>
                                    </p:animMotion>
                                  </p:childTnLst>
                                </p:cTn>
                              </p:par>
                              <p:par>
                                <p:cTn id="80" presetID="10"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par>
                                <p:cTn id="83" presetID="42" presetClass="path" presetSubtype="0" decel="100000" fill="hold" nodeType="withEffect">
                                  <p:stCondLst>
                                    <p:cond delay="0"/>
                                  </p:stCondLst>
                                  <p:childTnLst>
                                    <p:animMotion origin="layout" path="M -2.29167E-6 -1.11111E-6 L -0.03672 -1.11111E-6 " pathEditMode="relative" rAng="0" ptsTypes="AA">
                                      <p:cBhvr>
                                        <p:cTn id="84" dur="600" spd="-100000" fill="hold"/>
                                        <p:tgtEl>
                                          <p:spTgt spid="25"/>
                                        </p:tgtEl>
                                        <p:attrNameLst>
                                          <p:attrName>ppt_x</p:attrName>
                                          <p:attrName>ppt_y</p:attrName>
                                        </p:attrNameLst>
                                      </p:cBhvr>
                                      <p:rCtr x="-1836" y="0"/>
                                    </p:animMotion>
                                  </p:childTnLst>
                                </p:cTn>
                              </p:par>
                              <p:par>
                                <p:cTn id="85" presetID="10" presetClass="entr" presetSubtype="0" fill="hold" nodeType="withEffect">
                                  <p:stCondLst>
                                    <p:cond delay="20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childTnLst>
                                </p:cTn>
                              </p:par>
                              <p:par>
                                <p:cTn id="88" presetID="42" presetClass="path" presetSubtype="0" decel="100000" fill="hold" nodeType="withEffect">
                                  <p:stCondLst>
                                    <p:cond delay="200"/>
                                  </p:stCondLst>
                                  <p:childTnLst>
                                    <p:animMotion origin="layout" path="M 0 -1.11111E-6 L -0.03672 -1.11111E-6 " pathEditMode="relative" rAng="0" ptsTypes="AA">
                                      <p:cBhvr>
                                        <p:cTn id="89" dur="600" spd="-100000" fill="hold"/>
                                        <p:tgtEl>
                                          <p:spTgt spid="60"/>
                                        </p:tgtEl>
                                        <p:attrNameLst>
                                          <p:attrName>ppt_x</p:attrName>
                                          <p:attrName>ppt_y</p:attrName>
                                        </p:attrNameLst>
                                      </p:cBhvr>
                                      <p:rCtr x="-1836" y="0"/>
                                    </p:animMotion>
                                  </p:childTnLst>
                                </p:cTn>
                              </p:par>
                              <p:par>
                                <p:cTn id="90" presetID="10" presetClass="entr" presetSubtype="0" fill="hold" nodeType="withEffect">
                                  <p:stCondLst>
                                    <p:cond delay="400"/>
                                  </p:stCondLst>
                                  <p:childTnLst>
                                    <p:set>
                                      <p:cBhvr>
                                        <p:cTn id="91" dur="1" fill="hold">
                                          <p:stCondLst>
                                            <p:cond delay="0"/>
                                          </p:stCondLst>
                                        </p:cTn>
                                        <p:tgtEl>
                                          <p:spTgt spid="64"/>
                                        </p:tgtEl>
                                        <p:attrNameLst>
                                          <p:attrName>style.visibility</p:attrName>
                                        </p:attrNameLst>
                                      </p:cBhvr>
                                      <p:to>
                                        <p:strVal val="visible"/>
                                      </p:to>
                                    </p:set>
                                    <p:animEffect transition="in" filter="fade">
                                      <p:cBhvr>
                                        <p:cTn id="92" dur="500"/>
                                        <p:tgtEl>
                                          <p:spTgt spid="64"/>
                                        </p:tgtEl>
                                      </p:cBhvr>
                                    </p:animEffect>
                                  </p:childTnLst>
                                </p:cTn>
                              </p:par>
                              <p:par>
                                <p:cTn id="93" presetID="42" presetClass="path" presetSubtype="0" decel="100000" fill="hold" nodeType="withEffect">
                                  <p:stCondLst>
                                    <p:cond delay="400"/>
                                  </p:stCondLst>
                                  <p:childTnLst>
                                    <p:animMotion origin="layout" path="M 2.5E-6 -1.11111E-6 L -0.03672 -1.11111E-6 " pathEditMode="relative" rAng="0" ptsTypes="AA">
                                      <p:cBhvr>
                                        <p:cTn id="94" dur="600" spd="-100000" fill="hold"/>
                                        <p:tgtEl>
                                          <p:spTgt spid="64"/>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42" grpId="0"/>
      <p:bldP spid="42" grpId="1"/>
      <p:bldP spid="43" grpId="0"/>
      <p:bldP spid="43" grpId="1"/>
      <p:bldP spid="45" grpId="0"/>
      <p:bldP spid="45" grpId="1"/>
      <p:bldP spid="46" grpId="0"/>
      <p:bldP spid="46" grpId="1"/>
      <p:bldP spid="50" grpId="0"/>
      <p:bldP spid="50" grpId="1"/>
      <p:bldP spid="48" grpId="0"/>
      <p:bldP spid="48" grpId="1"/>
      <p:bldP spid="49" grpId="0"/>
      <p:bldP spid="49" grpId="1"/>
      <p:bldP spid="35" grpId="0"/>
      <p:bldP spid="35" grpId="1"/>
      <p:bldP spid="37" grpId="0"/>
      <p:bldP spid="37" grpId="1"/>
      <p:bldP spid="36" grpId="0"/>
      <p:bldP spid="3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78B86EE8-9F5F-1592-A5C6-596DF96EFC40}"/>
              </a:ext>
            </a:extLst>
          </p:cNvPr>
          <p:cNvSpPr>
            <a:spLocks noGrp="1"/>
          </p:cNvSpPr>
          <p:nvPr>
            <p:ph type="title" idx="4294967295"/>
          </p:nvPr>
        </p:nvSpPr>
        <p:spPr>
          <a:xfrm>
            <a:off x="765313" y="2839760"/>
            <a:ext cx="3181350" cy="860425"/>
          </a:xfrm>
        </p:spPr>
        <p:txBody>
          <a:bodyPr/>
          <a:lstStyle/>
          <a:p>
            <a:r>
              <a:rPr lang="en-US" sz="3200" dirty="0"/>
              <a:t>Microsoft Cloud</a:t>
            </a:r>
            <a:br>
              <a:rPr lang="en-US" sz="3200" dirty="0"/>
            </a:br>
            <a:r>
              <a:rPr lang="en-US" sz="2400" dirty="0">
                <a:gradFill>
                  <a:gsLst>
                    <a:gs pos="0">
                      <a:srgbClr val="8B8AFF"/>
                    </a:gs>
                    <a:gs pos="100000">
                      <a:srgbClr val="F1535C"/>
                    </a:gs>
                  </a:gsLst>
                  <a:lin ang="2700000" scaled="1"/>
                </a:gradFill>
              </a:rPr>
              <a:t>Runs on trust</a:t>
            </a:r>
            <a:endParaRPr lang="en-US" sz="3200" dirty="0">
              <a:gradFill>
                <a:gsLst>
                  <a:gs pos="0">
                    <a:srgbClr val="8B8AFF"/>
                  </a:gs>
                  <a:gs pos="100000">
                    <a:srgbClr val="F1535C"/>
                  </a:gs>
                </a:gsLst>
                <a:lin ang="2700000" scaled="1"/>
              </a:gradFill>
            </a:endParaRPr>
          </a:p>
        </p:txBody>
      </p:sp>
      <p:sp>
        <p:nvSpPr>
          <p:cNvPr id="25" name="Text Placeholder 24">
            <a:extLst>
              <a:ext uri="{FF2B5EF4-FFF2-40B4-BE49-F238E27FC236}">
                <a16:creationId xmlns:a16="http://schemas.microsoft.com/office/drawing/2014/main" id="{8D844D96-5073-E1AE-8151-685650863D41}"/>
              </a:ext>
            </a:extLst>
          </p:cNvPr>
          <p:cNvSpPr>
            <a:spLocks noGrp="1"/>
          </p:cNvSpPr>
          <p:nvPr>
            <p:ph type="body" sz="quarter" idx="4294967295"/>
          </p:nvPr>
        </p:nvSpPr>
        <p:spPr>
          <a:xfrm>
            <a:off x="5524500" y="1377950"/>
            <a:ext cx="6667500" cy="4098925"/>
          </a:xfrm>
        </p:spPr>
        <p:txBody>
          <a:bodyPr/>
          <a:lstStyle/>
          <a:p>
            <a:pPr marL="0" indent="0">
              <a:buNone/>
            </a:pPr>
            <a:r>
              <a:rPr lang="en-US"/>
              <a:t>Your data is </a:t>
            </a:r>
            <a:r>
              <a:rPr lang="en-US">
                <a:solidFill>
                  <a:schemeClr val="accent1"/>
                </a:solidFill>
              </a:rPr>
              <a:t>your data</a:t>
            </a:r>
          </a:p>
          <a:p>
            <a:pPr marL="0" indent="0">
              <a:buNone/>
            </a:pPr>
            <a:endParaRPr lang="en-US"/>
          </a:p>
          <a:p>
            <a:pPr marL="0" indent="0">
              <a:buNone/>
            </a:pPr>
            <a:r>
              <a:rPr lang="en-US"/>
              <a:t>Your data from any fine-tuning is </a:t>
            </a:r>
            <a:r>
              <a:rPr lang="en-US">
                <a:solidFill>
                  <a:schemeClr val="accent1"/>
                </a:solidFill>
              </a:rPr>
              <a:t>not </a:t>
            </a:r>
            <a:br>
              <a:rPr lang="en-US">
                <a:solidFill>
                  <a:schemeClr val="accent1"/>
                </a:solidFill>
              </a:rPr>
            </a:br>
            <a:r>
              <a:rPr lang="en-US">
                <a:solidFill>
                  <a:schemeClr val="accent1"/>
                </a:solidFill>
              </a:rPr>
              <a:t>used to train the foundation AI models</a:t>
            </a:r>
          </a:p>
          <a:p>
            <a:pPr marL="0" indent="0">
              <a:buNone/>
            </a:pPr>
            <a:endParaRPr lang="en-US"/>
          </a:p>
          <a:p>
            <a:pPr marL="0" indent="0">
              <a:buNone/>
            </a:pPr>
            <a:r>
              <a:rPr lang="en-US"/>
              <a:t>Your data is </a:t>
            </a:r>
            <a:r>
              <a:rPr lang="en-US">
                <a:solidFill>
                  <a:schemeClr val="accent1"/>
                </a:solidFill>
              </a:rPr>
              <a:t>protected by the most comprehensive enterprise compliance </a:t>
            </a:r>
            <a:br>
              <a:rPr lang="en-US">
                <a:solidFill>
                  <a:schemeClr val="accent1"/>
                </a:solidFill>
              </a:rPr>
            </a:br>
            <a:r>
              <a:rPr lang="en-US">
                <a:solidFill>
                  <a:schemeClr val="accent1"/>
                </a:solidFill>
              </a:rPr>
              <a:t>and security controls</a:t>
            </a:r>
          </a:p>
        </p:txBody>
      </p:sp>
      <p:cxnSp>
        <p:nvCxnSpPr>
          <p:cNvPr id="2" name="Straight Connector 1">
            <a:extLst>
              <a:ext uri="{FF2B5EF4-FFF2-40B4-BE49-F238E27FC236}">
                <a16:creationId xmlns:a16="http://schemas.microsoft.com/office/drawing/2014/main" id="{CFE1992B-8334-C5E9-BE0A-0C63CA500F4A}"/>
              </a:ext>
            </a:extLst>
          </p:cNvPr>
          <p:cNvCxnSpPr/>
          <p:nvPr/>
        </p:nvCxnSpPr>
        <p:spPr>
          <a:xfrm>
            <a:off x="4671391" y="2017643"/>
            <a:ext cx="0" cy="2504661"/>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29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42" presetClass="path" presetSubtype="0" decel="100000" fill="hold" grpId="1" nodeType="withEffect">
                                  <p:stCondLst>
                                    <p:cond delay="0"/>
                                  </p:stCondLst>
                                  <p:childTnLst>
                                    <p:animMotion origin="layout" path="M 8.33333E-7 -1.85185E-6 L -0.03672 -1.85185E-6 " pathEditMode="relative" rAng="0" ptsTypes="AA">
                                      <p:cBhvr>
                                        <p:cTn id="9" dur="600" spd="-100000" fill="hold"/>
                                        <p:tgtEl>
                                          <p:spTgt spid="24"/>
                                        </p:tgtEl>
                                        <p:attrNameLst>
                                          <p:attrName>ppt_x</p:attrName>
                                          <p:attrName>ppt_y</p:attrName>
                                        </p:attrNameLst>
                                      </p:cBhvr>
                                      <p:rCtr x="-1836" y="0"/>
                                    </p:animMotion>
                                  </p:childTnLst>
                                </p:cTn>
                              </p:par>
                            </p:childTnLst>
                          </p:cTn>
                        </p:par>
                        <p:par>
                          <p:cTn id="10" fill="hold">
                            <p:stCondLst>
                              <p:cond delay="600"/>
                            </p:stCondLst>
                            <p:childTnLst>
                              <p:par>
                                <p:cTn id="11" presetID="10" presetClass="entr" presetSubtype="0" fill="hold" grpId="0" nodeType="after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par>
                          <p:cTn id="14" fill="hold">
                            <p:stCondLst>
                              <p:cond delay="1100"/>
                            </p:stCondLst>
                            <p:childTnLst>
                              <p:par>
                                <p:cTn id="15" presetID="10" presetClass="entr" presetSubtype="0" fill="hold" grpId="0" nodeType="after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par>
                          <p:cTn id="18" fill="hold">
                            <p:stCondLst>
                              <p:cond delay="1600"/>
                            </p:stCondLst>
                            <p:childTnLst>
                              <p:par>
                                <p:cTn id="19" presetID="10" presetClass="entr" presetSubtype="0" fill="hold" grpId="0" nodeType="afterEffect">
                                  <p:stCondLst>
                                    <p:cond delay="0"/>
                                  </p:stCondLst>
                                  <p:childTnLst>
                                    <p:set>
                                      <p:cBhvr>
                                        <p:cTn id="20" dur="1" fill="hold">
                                          <p:stCondLst>
                                            <p:cond delay="0"/>
                                          </p:stCondLst>
                                        </p:cTn>
                                        <p:tgtEl>
                                          <p:spTgt spid="25">
                                            <p:txEl>
                                              <p:pRg st="4" end="4"/>
                                            </p:txEl>
                                          </p:spTgt>
                                        </p:tgtEl>
                                        <p:attrNameLst>
                                          <p:attrName>style.visibility</p:attrName>
                                        </p:attrNameLst>
                                      </p:cBhvr>
                                      <p:to>
                                        <p:strVal val="visible"/>
                                      </p:to>
                                    </p:set>
                                    <p:animEffect transition="in" filter="fade">
                                      <p:cBhvr>
                                        <p:cTn id="21"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F7E7DB-64FE-A51F-1400-1C72A46A5509}"/>
              </a:ext>
            </a:extLst>
          </p:cNvPr>
          <p:cNvSpPr txBox="1">
            <a:spLocks/>
          </p:cNvSpPr>
          <p:nvPr/>
        </p:nvSpPr>
        <p:spPr>
          <a:xfrm>
            <a:off x="648103" y="595600"/>
            <a:ext cx="10781897" cy="6155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50" normalizeH="0" baseline="0" noProof="0" dirty="0">
                <a:ln w="3175">
                  <a:noFill/>
                </a:ln>
                <a:solidFill>
                  <a:schemeClr val="tx2"/>
                </a:solidFill>
                <a:effectLst/>
                <a:uLnTx/>
                <a:uFillTx/>
                <a:latin typeface="Segoe UI Semibold"/>
                <a:ea typeface="+mj-ea"/>
                <a:cs typeface="Segoe UI" pitchFamily="34" charset="0"/>
              </a:rPr>
              <a:t>Leader in AI and Business Applications</a:t>
            </a:r>
          </a:p>
        </p:txBody>
      </p:sp>
      <p:sp>
        <p:nvSpPr>
          <p:cNvPr id="8" name="Rectangle 7">
            <a:extLst>
              <a:ext uri="{FF2B5EF4-FFF2-40B4-BE49-F238E27FC236}">
                <a16:creationId xmlns:a16="http://schemas.microsoft.com/office/drawing/2014/main" id="{64BCE6C4-9DE3-6BE0-0783-6330420AD86D}"/>
              </a:ext>
            </a:extLst>
          </p:cNvPr>
          <p:cNvSpPr/>
          <p:nvPr/>
        </p:nvSpPr>
        <p:spPr>
          <a:xfrm>
            <a:off x="673502" y="1210195"/>
            <a:ext cx="11158280" cy="400110"/>
          </a:xfrm>
          <a:prstGeom prst="rect">
            <a:avLst/>
          </a:prstGeom>
        </p:spPr>
        <p:txBody>
          <a:bodyPr wrap="square">
            <a:spAutoFit/>
          </a:bodyPr>
          <a:lstStyle/>
          <a:p>
            <a:pPr marL="0" marR="0" lvl="0" indent="0" algn="l" defTabSz="86039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A297F6"/>
                </a:solidFill>
                <a:effectLst/>
                <a:uLnTx/>
                <a:uFillTx/>
                <a:latin typeface="Segoe UI Semibold"/>
                <a:ea typeface="+mn-ea"/>
                <a:cs typeface="Segoe UI" panose="020B0502040204020203" pitchFamily="34" charset="0"/>
              </a:rPr>
              <a:t>Others demo generative AI capabilities in their solutions – Microsoft has durable advantages.</a:t>
            </a:r>
          </a:p>
        </p:txBody>
      </p:sp>
      <p:sp>
        <p:nvSpPr>
          <p:cNvPr id="11" name="TextBox 10">
            <a:extLst>
              <a:ext uri="{FF2B5EF4-FFF2-40B4-BE49-F238E27FC236}">
                <a16:creationId xmlns:a16="http://schemas.microsoft.com/office/drawing/2014/main" id="{5B711591-2D6B-5FC5-D2B7-F90E4DF8143B}"/>
              </a:ext>
            </a:extLst>
          </p:cNvPr>
          <p:cNvSpPr txBox="1"/>
          <p:nvPr/>
        </p:nvSpPr>
        <p:spPr>
          <a:xfrm>
            <a:off x="762000" y="2253703"/>
            <a:ext cx="2438400" cy="830997"/>
          </a:xfrm>
          <a:prstGeom prst="rect">
            <a:avLst/>
          </a:prstGeom>
          <a:noFill/>
        </p:spPr>
        <p:txBody>
          <a:bodyPr wrap="square" lIns="0" tIns="0" rIns="0" bIns="0" rtlCol="0">
            <a:spAutoFit/>
          </a:bodyPr>
          <a:lstStyle>
            <a:defPPr>
              <a:defRPr lang="en-US"/>
            </a:defPPr>
            <a:lvl1pPr>
              <a:defRPr sz="1600">
                <a:gradFill>
                  <a:gsLst>
                    <a:gs pos="0">
                      <a:schemeClr val="accent1"/>
                    </a:gs>
                    <a:gs pos="100000">
                      <a:schemeClr val="accent1"/>
                    </a:gs>
                  </a:gsLst>
                  <a:lin ang="5400000" scaled="1"/>
                </a:gradFill>
                <a:latin typeface="+mj-l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59DFF"/>
                </a:solidFill>
                <a:effectLst/>
                <a:uLnTx/>
                <a:uFillTx/>
                <a:latin typeface="Segoe UI Semibold"/>
                <a:ea typeface="+mn-ea"/>
                <a:cs typeface="+mn-cs"/>
              </a:rPr>
              <a:t>Undisputed </a:t>
            </a:r>
            <a:br>
              <a:rPr kumimoji="0" lang="en-US" sz="2000" b="0" i="0" u="none" strike="noStrike" kern="0" cap="none" spc="0" normalizeH="0" baseline="0" noProof="0" dirty="0">
                <a:ln>
                  <a:noFill/>
                </a:ln>
                <a:solidFill>
                  <a:srgbClr val="D59DFF"/>
                </a:solidFill>
                <a:effectLst/>
                <a:uLnTx/>
                <a:uFillTx/>
                <a:latin typeface="Segoe UI Semibold"/>
                <a:ea typeface="+mn-ea"/>
                <a:cs typeface="+mn-cs"/>
              </a:rPr>
            </a:br>
            <a:r>
              <a:rPr kumimoji="0" lang="en-US" sz="2000" b="0" i="0" u="none" strike="noStrike" kern="0" cap="none" spc="0" normalizeH="0" baseline="0" noProof="0" dirty="0">
                <a:ln>
                  <a:noFill/>
                </a:ln>
                <a:solidFill>
                  <a:srgbClr val="D59DFF"/>
                </a:solidFill>
                <a:effectLst/>
                <a:uLnTx/>
                <a:uFillTx/>
                <a:latin typeface="Segoe UI Semibold"/>
                <a:ea typeface="+mn-ea"/>
                <a:cs typeface="+mn-cs"/>
              </a:rPr>
              <a:t>leader in </a:t>
            </a:r>
            <a:br>
              <a:rPr kumimoji="0" lang="en-US" sz="2000" b="0" i="0" u="none" strike="noStrike" kern="0" cap="none" spc="0" normalizeH="0" baseline="0" noProof="0" dirty="0">
                <a:ln>
                  <a:noFill/>
                </a:ln>
                <a:solidFill>
                  <a:srgbClr val="D59DFF"/>
                </a:solidFill>
                <a:effectLst/>
                <a:uLnTx/>
                <a:uFillTx/>
                <a:latin typeface="Segoe UI Semibold"/>
                <a:ea typeface="+mn-ea"/>
                <a:cs typeface="+mn-cs"/>
              </a:rPr>
            </a:br>
            <a:r>
              <a:rPr kumimoji="0" lang="en-US" sz="2000" b="0" i="0" u="none" strike="noStrike" kern="0" cap="none" spc="0" normalizeH="0" baseline="0" noProof="0" dirty="0">
                <a:ln>
                  <a:noFill/>
                </a:ln>
                <a:solidFill>
                  <a:srgbClr val="D59DFF"/>
                </a:solidFill>
                <a:effectLst/>
                <a:uLnTx/>
                <a:uFillTx/>
                <a:latin typeface="Segoe UI Semibold"/>
                <a:ea typeface="+mn-ea"/>
                <a:cs typeface="+mn-cs"/>
              </a:rPr>
              <a:t>generative AI</a:t>
            </a:r>
          </a:p>
        </p:txBody>
      </p:sp>
      <p:sp>
        <p:nvSpPr>
          <p:cNvPr id="12" name="TextBox 11">
            <a:extLst>
              <a:ext uri="{FF2B5EF4-FFF2-40B4-BE49-F238E27FC236}">
                <a16:creationId xmlns:a16="http://schemas.microsoft.com/office/drawing/2014/main" id="{694727DF-637C-D7ED-BC38-3FD7D78FA349}"/>
              </a:ext>
            </a:extLst>
          </p:cNvPr>
          <p:cNvSpPr txBox="1"/>
          <p:nvPr/>
        </p:nvSpPr>
        <p:spPr>
          <a:xfrm>
            <a:off x="762001" y="3367356"/>
            <a:ext cx="2438400" cy="1815882"/>
          </a:xfrm>
          <a:prstGeom prst="rect">
            <a:avLst/>
          </a:prstGeom>
          <a:solidFill>
            <a:schemeClr val="bg2"/>
          </a:solidFill>
          <a:ln>
            <a:solidFill>
              <a:schemeClr val="bg2"/>
            </a:solidFill>
          </a:ln>
        </p:spPr>
        <p:txBody>
          <a:bodyPr wrap="square" lIns="0" rIns="0" rtlCol="0">
            <a:spAutoFit/>
          </a:bodyPr>
          <a:lstStyle>
            <a:defPPr>
              <a:defRPr lang="en-US"/>
            </a:defPPr>
            <a:lvl1pPr>
              <a:defRPr b="0" i="0">
                <a:solidFill>
                  <a:schemeClr val="tx2">
                    <a:lumMod val="75000"/>
                  </a:schemeClr>
                </a:solidFill>
                <a:effectLst/>
                <a:latin typeface="ColfaxAI"/>
              </a:defRPr>
            </a:lvl1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Segoe UI"/>
                <a:ea typeface="Times New Roman" panose="02020603050405020304" pitchFamily="18" charset="0"/>
                <a:cs typeface="+mn-cs"/>
              </a:rPr>
              <a:t>Microsoft is the premier and primary partner of </a:t>
            </a:r>
            <a:r>
              <a:rPr kumimoji="0" lang="en-US" sz="1400" b="0" i="0" u="none" strike="noStrike" kern="1200" cap="none" spc="0" normalizeH="0" baseline="0" noProof="0" err="1">
                <a:ln>
                  <a:noFill/>
                </a:ln>
                <a:solidFill>
                  <a:schemeClr val="accent1"/>
                </a:solidFill>
                <a:effectLst/>
                <a:uLnTx/>
                <a:uFillTx/>
                <a:latin typeface="Segoe UI"/>
                <a:ea typeface="Times New Roman" panose="02020603050405020304" pitchFamily="18" charset="0"/>
                <a:cs typeface="+mn-cs"/>
              </a:rPr>
              <a:t>OpenAI</a:t>
            </a:r>
            <a:r>
              <a:rPr kumimoji="0" lang="en-US" sz="1400" b="0" i="0" u="none" strike="noStrike" kern="1200" cap="none" spc="0" normalizeH="0" baseline="0" noProof="0">
                <a:ln>
                  <a:noFill/>
                </a:ln>
                <a:solidFill>
                  <a:schemeClr val="accent1"/>
                </a:solidFill>
                <a:effectLst/>
                <a:uLnTx/>
                <a:uFillTx/>
                <a:latin typeface="Segoe UI"/>
                <a:ea typeface="Times New Roman" panose="02020603050405020304" pitchFamily="18" charset="0"/>
                <a:cs typeface="+mn-cs"/>
              </a:rPr>
              <a:t>, the undisputed leader in generative AI. This allows us early access to new models, custom tuning of models, and optimized infrastructure (Azure AI super computing scale).</a:t>
            </a:r>
            <a:endParaRPr kumimoji="0" lang="en-US" sz="1400" b="0" i="0" u="none" strike="noStrike" kern="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endParaRPr>
          </a:p>
        </p:txBody>
      </p:sp>
      <p:sp>
        <p:nvSpPr>
          <p:cNvPr id="13" name="TextBox 12">
            <a:extLst>
              <a:ext uri="{FF2B5EF4-FFF2-40B4-BE49-F238E27FC236}">
                <a16:creationId xmlns:a16="http://schemas.microsoft.com/office/drawing/2014/main" id="{72F702E5-EF03-2AF2-0482-C141D5BC3B2A}"/>
              </a:ext>
            </a:extLst>
          </p:cNvPr>
          <p:cNvSpPr txBox="1"/>
          <p:nvPr/>
        </p:nvSpPr>
        <p:spPr>
          <a:xfrm>
            <a:off x="3505199" y="2253703"/>
            <a:ext cx="2438401" cy="830997"/>
          </a:xfrm>
          <a:prstGeom prst="rect">
            <a:avLst/>
          </a:prstGeom>
          <a:noFill/>
        </p:spPr>
        <p:txBody>
          <a:bodyPr wrap="square" lIns="0" tIns="0" rIns="0" bIns="0" rtlCol="0">
            <a:spAutoFit/>
          </a:bodyPr>
          <a:lstStyle>
            <a:defPPr>
              <a:defRPr lang="en-US"/>
            </a:defPPr>
            <a:lvl1pPr>
              <a:defRPr sz="1600">
                <a:gradFill>
                  <a:gsLst>
                    <a:gs pos="0">
                      <a:schemeClr val="accent1"/>
                    </a:gs>
                    <a:gs pos="100000">
                      <a:schemeClr val="accent1"/>
                    </a:gs>
                  </a:gsLst>
                  <a:lin ang="5400000" scaled="1"/>
                </a:gradFill>
                <a:latin typeface="+mj-l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59DFF"/>
                </a:solidFill>
                <a:effectLst/>
                <a:uLnTx/>
                <a:uFillTx/>
                <a:latin typeface="Segoe UI Semibold"/>
                <a:ea typeface="+mn-ea"/>
                <a:cs typeface="+mn-cs"/>
              </a:rPr>
              <a:t>AI across </a:t>
            </a:r>
            <a:br>
              <a:rPr kumimoji="0" lang="en-US" sz="2000" b="0" i="0" u="none" strike="noStrike" kern="0" cap="none" spc="0" normalizeH="0" baseline="0" noProof="0" dirty="0">
                <a:ln>
                  <a:noFill/>
                </a:ln>
                <a:solidFill>
                  <a:srgbClr val="D59DFF"/>
                </a:solidFill>
                <a:effectLst/>
                <a:uLnTx/>
                <a:uFillTx/>
                <a:latin typeface="Segoe UI Semibold"/>
                <a:ea typeface="+mn-ea"/>
                <a:cs typeface="+mn-cs"/>
              </a:rPr>
            </a:br>
            <a:r>
              <a:rPr kumimoji="0" lang="en-US" sz="2000" b="0" i="0" u="none" strike="noStrike" kern="0" cap="none" spc="0" normalizeH="0" baseline="0" noProof="0" dirty="0">
                <a:ln>
                  <a:noFill/>
                </a:ln>
                <a:solidFill>
                  <a:srgbClr val="D59DFF"/>
                </a:solidFill>
                <a:effectLst/>
                <a:uLnTx/>
                <a:uFillTx/>
                <a:latin typeface="Segoe UI Semibold"/>
                <a:ea typeface="+mn-ea"/>
                <a:cs typeface="+mn-cs"/>
              </a:rPr>
              <a:t>the Microsoft portfolio</a:t>
            </a:r>
          </a:p>
        </p:txBody>
      </p:sp>
      <p:sp>
        <p:nvSpPr>
          <p:cNvPr id="14" name="TextBox 13">
            <a:extLst>
              <a:ext uri="{FF2B5EF4-FFF2-40B4-BE49-F238E27FC236}">
                <a16:creationId xmlns:a16="http://schemas.microsoft.com/office/drawing/2014/main" id="{058AB25E-173D-E30F-BD45-D554DE881D1F}"/>
              </a:ext>
            </a:extLst>
          </p:cNvPr>
          <p:cNvSpPr txBox="1"/>
          <p:nvPr/>
        </p:nvSpPr>
        <p:spPr>
          <a:xfrm>
            <a:off x="3505200" y="3367356"/>
            <a:ext cx="2438401" cy="2831544"/>
          </a:xfrm>
          <a:prstGeom prst="rect">
            <a:avLst/>
          </a:prstGeom>
          <a:solidFill>
            <a:schemeClr val="bg2"/>
          </a:solidFill>
        </p:spPr>
        <p:txBody>
          <a:bodyPr wrap="square" lIns="0" rIns="0" rtlCol="0">
            <a:spAutoFit/>
          </a:bodyPr>
          <a:lstStyle>
            <a:defPPr>
              <a:defRPr lang="en-US"/>
            </a:defPPr>
            <a:lvl1pPr>
              <a:defRPr b="0" i="0">
                <a:solidFill>
                  <a:schemeClr val="tx2">
                    <a:lumMod val="75000"/>
                  </a:schemeClr>
                </a:solidFill>
                <a:effectLst/>
                <a:latin typeface="ColfaxAI"/>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Segoe UI"/>
                <a:ea typeface="+mn-ea"/>
                <a:cs typeface="+mn-cs"/>
              </a:rPr>
              <a:t>Customers running Microsoft 365, Teams, SharePoint, LinkedIn, Dynamics 365, etc. will have the broadest </a:t>
            </a:r>
            <a:r>
              <a:rPr kumimoji="0" lang="en-US" sz="1400" b="0" i="0" u="none" strike="noStrike" kern="1200" cap="none" spc="0" normalizeH="0" baseline="0" noProof="0" dirty="0">
                <a:ln>
                  <a:noFill/>
                </a:ln>
                <a:solidFill>
                  <a:schemeClr val="accent1"/>
                </a:solidFill>
                <a:effectLst/>
                <a:uLnTx/>
                <a:uFillTx/>
                <a:latin typeface="Segoe UI"/>
                <a:ea typeface="Times New Roman" panose="02020603050405020304" pitchFamily="18" charset="0"/>
                <a:cs typeface="+mn-cs"/>
              </a:rPr>
              <a:t>access to data that can be used as context/prompting with foundation models</a:t>
            </a:r>
            <a:r>
              <a:rPr kumimoji="0" lang="en-US" sz="1400" b="0" i="0" u="none" strike="noStrike" kern="1200" cap="none" spc="0" normalizeH="0" baseline="0" noProof="0" dirty="0">
                <a:ln>
                  <a:noFill/>
                </a:ln>
                <a:solidFill>
                  <a:schemeClr val="accent1"/>
                </a:solidFill>
                <a:effectLst/>
                <a:uLnTx/>
                <a:uFillTx/>
                <a:latin typeface="Segoe UI"/>
                <a:ea typeface="+mn-ea"/>
                <a:cs typeface="+mn-cs"/>
              </a:rPr>
              <a:t>.</a:t>
            </a:r>
          </a:p>
          <a:p>
            <a:pPr marL="0" marR="0" lvl="0" indent="-17"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a:p>
            <a:pPr marL="0" marR="0" lvl="0" indent="-17"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297F6"/>
                </a:solidFill>
                <a:effectLst/>
                <a:uLnTx/>
                <a:uFillTx/>
                <a:latin typeface="Segoe UI"/>
                <a:ea typeface="+mn-ea"/>
                <a:cs typeface="+mn-cs"/>
              </a:rPr>
              <a:t>Training based on a large corpus of company specific terminology, language, culture, communication style, etc. </a:t>
            </a:r>
          </a:p>
          <a:p>
            <a:pPr marL="0" marR="0" lvl="0" indent="-17"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A297F6"/>
              </a:solidFill>
              <a:effectLst/>
              <a:uLnTx/>
              <a:uFillTx/>
              <a:latin typeface="Segoe UI"/>
              <a:ea typeface="+mn-ea"/>
              <a:cs typeface="Segoe UI"/>
            </a:endParaRPr>
          </a:p>
          <a:p>
            <a:pPr marL="0" marR="0" lvl="0" indent="-17"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297F6"/>
                </a:solidFill>
                <a:effectLst/>
                <a:uLnTx/>
                <a:uFillTx/>
                <a:latin typeface="Segoe UI"/>
                <a:ea typeface="+mn-ea"/>
                <a:cs typeface="+mn-cs"/>
              </a:rPr>
              <a:t>Borderless User Experiences that span productivity, communications, business app, and developer tools</a:t>
            </a:r>
            <a:endParaRPr kumimoji="0" lang="en-US" sz="1000" b="0" i="0" u="none" strike="noStrike" kern="0" cap="none" spc="0" normalizeH="0" baseline="0" noProof="0" dirty="0">
              <a:ln>
                <a:noFill/>
              </a:ln>
              <a:solidFill>
                <a:srgbClr val="A297F6"/>
              </a:solidFill>
              <a:effectLst/>
              <a:uLnTx/>
              <a:uFillTx/>
              <a:latin typeface="Segoe UI" panose="020B0502040204020203" pitchFamily="34" charset="0"/>
              <a:ea typeface="+mn-ea"/>
              <a:cs typeface="Segoe UI" panose="020B0502040204020203" pitchFamily="34" charset="0"/>
            </a:endParaRPr>
          </a:p>
        </p:txBody>
      </p:sp>
      <p:sp>
        <p:nvSpPr>
          <p:cNvPr id="15" name="TextBox 14">
            <a:extLst>
              <a:ext uri="{FF2B5EF4-FFF2-40B4-BE49-F238E27FC236}">
                <a16:creationId xmlns:a16="http://schemas.microsoft.com/office/drawing/2014/main" id="{ECBFBE5C-2711-9024-53B4-DBB712F64C92}"/>
              </a:ext>
            </a:extLst>
          </p:cNvPr>
          <p:cNvSpPr txBox="1"/>
          <p:nvPr/>
        </p:nvSpPr>
        <p:spPr>
          <a:xfrm>
            <a:off x="6248398" y="2253703"/>
            <a:ext cx="2438401" cy="830997"/>
          </a:xfrm>
          <a:prstGeom prst="rect">
            <a:avLst/>
          </a:prstGeom>
          <a:noFill/>
        </p:spPr>
        <p:txBody>
          <a:bodyPr wrap="square" lIns="0" tIns="0" rIns="0" bIns="0" rtlCol="0">
            <a:spAutoFit/>
          </a:bodyPr>
          <a:lstStyle>
            <a:defPPr>
              <a:defRPr lang="en-US"/>
            </a:defPPr>
            <a:lvl1pPr>
              <a:defRPr sz="1600">
                <a:gradFill>
                  <a:gsLst>
                    <a:gs pos="0">
                      <a:schemeClr val="accent1"/>
                    </a:gs>
                    <a:gs pos="100000">
                      <a:schemeClr val="accent1"/>
                    </a:gs>
                  </a:gsLst>
                  <a:lin ang="5400000" scaled="1"/>
                </a:gradFill>
                <a:latin typeface="+mj-l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59DFF"/>
                </a:solidFill>
                <a:effectLst/>
                <a:uLnTx/>
                <a:uFillTx/>
                <a:latin typeface="Segoe UI Semibold"/>
                <a:ea typeface="+mn-ea"/>
                <a:cs typeface="+mn-cs"/>
              </a:rPr>
              <a:t>First mover &amp;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59DFF"/>
                </a:solidFill>
                <a:effectLst/>
                <a:uLnTx/>
                <a:uFillTx/>
                <a:latin typeface="Segoe UI Semibold"/>
                <a:ea typeface="+mn-ea"/>
                <a:cs typeface="+mn-cs"/>
              </a:rPr>
              <a:t>self-reinforcing ecosystem</a:t>
            </a:r>
          </a:p>
        </p:txBody>
      </p:sp>
      <p:sp>
        <p:nvSpPr>
          <p:cNvPr id="16" name="TextBox 15">
            <a:extLst>
              <a:ext uri="{FF2B5EF4-FFF2-40B4-BE49-F238E27FC236}">
                <a16:creationId xmlns:a16="http://schemas.microsoft.com/office/drawing/2014/main" id="{EB13F888-A6B3-8CD6-3020-D284C902EEA1}"/>
              </a:ext>
            </a:extLst>
          </p:cNvPr>
          <p:cNvSpPr txBox="1"/>
          <p:nvPr/>
        </p:nvSpPr>
        <p:spPr>
          <a:xfrm>
            <a:off x="6248399" y="3367356"/>
            <a:ext cx="2438401" cy="2031325"/>
          </a:xfrm>
          <a:prstGeom prst="rect">
            <a:avLst/>
          </a:prstGeom>
          <a:solidFill>
            <a:schemeClr val="bg2"/>
          </a:solidFill>
        </p:spPr>
        <p:txBody>
          <a:bodyPr wrap="square" lIns="0" rIns="0" rtlCol="0">
            <a:spAutoFit/>
          </a:bodyPr>
          <a:lstStyle>
            <a:defPPr>
              <a:defRPr lang="en-US"/>
            </a:defPPr>
            <a:lvl1pPr>
              <a:defRPr b="0" i="0">
                <a:solidFill>
                  <a:schemeClr val="tx2">
                    <a:lumMod val="75000"/>
                  </a:schemeClr>
                </a:solidFill>
                <a:effectLst/>
                <a:latin typeface="ColfaxAI"/>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Segoe UI"/>
                <a:ea typeface="Times New Roman" panose="02020603050405020304" pitchFamily="18" charset="0"/>
                <a:cs typeface="+mn-cs"/>
              </a:rPr>
              <a:t>Microsoft saw the promise of this technology back in 2019</a:t>
            </a:r>
            <a:br>
              <a:rPr kumimoji="0" lang="en-US" sz="1400" b="0" i="0" u="none" strike="noStrike" kern="1200" cap="none" spc="0" normalizeH="0" baseline="0" noProof="0" dirty="0">
                <a:ln>
                  <a:noFill/>
                </a:ln>
                <a:solidFill>
                  <a:schemeClr val="accent1"/>
                </a:solidFill>
                <a:effectLst/>
                <a:uLnTx/>
                <a:uFillTx/>
                <a:latin typeface="Segoe UI"/>
                <a:ea typeface="Times New Roman" panose="02020603050405020304" pitchFamily="18" charset="0"/>
                <a:cs typeface="+mn-cs"/>
              </a:rPr>
            </a:br>
            <a:r>
              <a:rPr kumimoji="0" lang="en-US" sz="1400" b="0" i="0" u="none" strike="noStrike" kern="1200" cap="none" spc="0" normalizeH="0" baseline="0" noProof="0" dirty="0">
                <a:ln>
                  <a:noFill/>
                </a:ln>
                <a:solidFill>
                  <a:schemeClr val="accent1"/>
                </a:solidFill>
                <a:effectLst/>
                <a:uLnTx/>
                <a:uFillTx/>
                <a:latin typeface="Segoe UI"/>
                <a:ea typeface="Times New Roman" panose="02020603050405020304" pitchFamily="18" charset="0"/>
                <a:cs typeface="+mn-cs"/>
              </a:rPr>
              <a:t>when we made the first </a:t>
            </a:r>
            <a:br>
              <a:rPr kumimoji="0" lang="en-US" sz="1400" b="0" i="0" u="none" strike="noStrike" kern="1200" cap="none" spc="0" normalizeH="0" baseline="0" noProof="0" dirty="0">
                <a:ln>
                  <a:noFill/>
                </a:ln>
                <a:solidFill>
                  <a:schemeClr val="accent1"/>
                </a:solidFill>
                <a:effectLst/>
                <a:uLnTx/>
                <a:uFillTx/>
                <a:latin typeface="Segoe UI"/>
                <a:ea typeface="Times New Roman" panose="02020603050405020304" pitchFamily="18" charset="0"/>
                <a:cs typeface="+mn-cs"/>
              </a:rPr>
            </a:br>
            <a:r>
              <a:rPr kumimoji="0" lang="en-US" sz="1400" b="0" i="0" u="none" strike="noStrike" kern="1200" cap="none" spc="0" normalizeH="0" baseline="0" noProof="0" dirty="0">
                <a:ln>
                  <a:noFill/>
                </a:ln>
                <a:solidFill>
                  <a:schemeClr val="accent1"/>
                </a:solidFill>
                <a:effectLst/>
                <a:uLnTx/>
                <a:uFillTx/>
                <a:latin typeface="Segoe UI"/>
                <a:ea typeface="Times New Roman" panose="02020603050405020304" pitchFamily="18" charset="0"/>
                <a:cs typeface="+mn-cs"/>
              </a:rPr>
              <a:t>OpenAI investment, and we have been shipping innovation since early 2021. </a:t>
            </a:r>
            <a:r>
              <a:rPr kumimoji="0" lang="en-US" sz="1400" b="0" i="0" u="none" strike="noStrike" kern="1200" cap="none" spc="0" normalizeH="0" baseline="0" noProof="0" dirty="0">
                <a:ln>
                  <a:noFill/>
                </a:ln>
                <a:solidFill>
                  <a:schemeClr val="accent1"/>
                </a:solidFill>
                <a:effectLst/>
                <a:uLnTx/>
                <a:uFillTx/>
                <a:latin typeface="Segoe UI"/>
                <a:ea typeface="+mn-ea"/>
                <a:cs typeface="+mn-cs"/>
              </a:rPr>
              <a:t>AI is a </a:t>
            </a:r>
            <a:br>
              <a:rPr kumimoji="0" lang="en-US" sz="1400" b="0" i="0" u="none" strike="noStrike" kern="1200" cap="none" spc="0" normalizeH="0" baseline="0" noProof="0" dirty="0">
                <a:ln>
                  <a:noFill/>
                </a:ln>
                <a:solidFill>
                  <a:schemeClr val="accent1"/>
                </a:solidFill>
                <a:effectLst/>
                <a:uLnTx/>
                <a:uFillTx/>
                <a:latin typeface="Segoe UI"/>
                <a:ea typeface="+mn-ea"/>
                <a:cs typeface="+mn-cs"/>
              </a:rPr>
            </a:br>
            <a:r>
              <a:rPr kumimoji="0" lang="en-US" sz="1400" b="0" i="0" u="none" strike="noStrike" kern="1200" cap="none" spc="0" normalizeH="0" baseline="0" noProof="0" dirty="0">
                <a:ln>
                  <a:noFill/>
                </a:ln>
                <a:solidFill>
                  <a:schemeClr val="accent1"/>
                </a:solidFill>
                <a:effectLst/>
                <a:uLnTx/>
                <a:uFillTx/>
                <a:latin typeface="Segoe UI"/>
                <a:ea typeface="+mn-ea"/>
                <a:cs typeface="+mn-cs"/>
              </a:rPr>
              <a:t>self-reinforcing ecosystem, where greater usage results in better models. </a:t>
            </a:r>
            <a:endParaRPr kumimoji="0" lang="en-US" sz="1400" b="1" i="0" u="none" strike="noStrike" kern="1200" cap="none" spc="0" normalizeH="0" baseline="0" noProof="0" dirty="0">
              <a:ln>
                <a:noFill/>
              </a:ln>
              <a:solidFill>
                <a:schemeClr val="accent1"/>
              </a:solidFill>
              <a:effectLst/>
              <a:uLnTx/>
              <a:uFillTx/>
              <a:latin typeface="Segoe UI"/>
              <a:ea typeface="+mn-ea"/>
              <a:cs typeface="+mn-cs"/>
            </a:endParaRPr>
          </a:p>
        </p:txBody>
      </p:sp>
      <p:sp>
        <p:nvSpPr>
          <p:cNvPr id="17" name="TextBox 16">
            <a:extLst>
              <a:ext uri="{FF2B5EF4-FFF2-40B4-BE49-F238E27FC236}">
                <a16:creationId xmlns:a16="http://schemas.microsoft.com/office/drawing/2014/main" id="{3D2006B9-20C6-44B7-384E-7D1DE6C4EA17}"/>
              </a:ext>
            </a:extLst>
          </p:cNvPr>
          <p:cNvSpPr txBox="1"/>
          <p:nvPr/>
        </p:nvSpPr>
        <p:spPr>
          <a:xfrm>
            <a:off x="8991598" y="2253703"/>
            <a:ext cx="2438401" cy="830997"/>
          </a:xfrm>
          <a:prstGeom prst="rect">
            <a:avLst/>
          </a:prstGeom>
          <a:noFill/>
        </p:spPr>
        <p:txBody>
          <a:bodyPr wrap="square" lIns="0" tIns="0" rIns="0" bIns="0" rtlCol="0">
            <a:spAutoFit/>
          </a:bodyPr>
          <a:lstStyle>
            <a:defPPr>
              <a:defRPr lang="en-US"/>
            </a:defPPr>
            <a:lvl1pPr>
              <a:defRPr sz="1600">
                <a:gradFill>
                  <a:gsLst>
                    <a:gs pos="0">
                      <a:schemeClr val="accent1"/>
                    </a:gs>
                    <a:gs pos="100000">
                      <a:schemeClr val="accent1"/>
                    </a:gs>
                  </a:gsLst>
                  <a:lin ang="5400000" scaled="1"/>
                </a:gradFill>
                <a:latin typeface="+mj-l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59DFF"/>
                </a:solidFill>
                <a:effectLst/>
                <a:uLnTx/>
                <a:uFillTx/>
                <a:latin typeface="Segoe UI Semibold"/>
                <a:ea typeface="+mn-ea"/>
                <a:cs typeface="+mn-cs"/>
              </a:rPr>
              <a:t>Compliance </a:t>
            </a:r>
            <a:br>
              <a:rPr kumimoji="0" lang="en-US" sz="2000" b="0" i="0" u="none" strike="noStrike" kern="0" cap="none" spc="0" normalizeH="0" baseline="0" noProof="0" dirty="0">
                <a:ln>
                  <a:noFill/>
                </a:ln>
                <a:solidFill>
                  <a:srgbClr val="D59DFF"/>
                </a:solidFill>
                <a:effectLst/>
                <a:uLnTx/>
                <a:uFillTx/>
                <a:latin typeface="Segoe UI Semibold"/>
                <a:ea typeface="+mn-ea"/>
                <a:cs typeface="+mn-cs"/>
              </a:rPr>
            </a:br>
            <a:r>
              <a:rPr kumimoji="0" lang="en-US" sz="2000" b="0" i="0" u="none" strike="noStrike" kern="0" cap="none" spc="0" normalizeH="0" baseline="0" noProof="0" dirty="0">
                <a:ln>
                  <a:noFill/>
                </a:ln>
                <a:solidFill>
                  <a:srgbClr val="D59DFF"/>
                </a:solidFill>
                <a:effectLst/>
                <a:uLnTx/>
                <a:uFillTx/>
                <a:latin typeface="Segoe UI Semibold"/>
                <a:ea typeface="+mn-ea"/>
                <a:cs typeface="+mn-cs"/>
              </a:rPr>
              <a:t>and data </a:t>
            </a:r>
            <a:br>
              <a:rPr kumimoji="0" lang="en-US" sz="2000" b="0" i="0" u="none" strike="noStrike" kern="0" cap="none" spc="0" normalizeH="0" baseline="0" noProof="0" dirty="0">
                <a:ln>
                  <a:noFill/>
                </a:ln>
                <a:solidFill>
                  <a:srgbClr val="D59DFF"/>
                </a:solidFill>
                <a:effectLst/>
                <a:uLnTx/>
                <a:uFillTx/>
                <a:latin typeface="Segoe UI Semibold"/>
                <a:ea typeface="+mn-ea"/>
                <a:cs typeface="+mn-cs"/>
              </a:rPr>
            </a:br>
            <a:r>
              <a:rPr kumimoji="0" lang="en-US" sz="2000" b="0" i="0" u="none" strike="noStrike" kern="0" cap="none" spc="0" normalizeH="0" baseline="0" noProof="0" dirty="0">
                <a:ln>
                  <a:noFill/>
                </a:ln>
                <a:solidFill>
                  <a:srgbClr val="D59DFF"/>
                </a:solidFill>
                <a:effectLst/>
                <a:uLnTx/>
                <a:uFillTx/>
                <a:latin typeface="Segoe UI Semibold"/>
                <a:ea typeface="+mn-ea"/>
                <a:cs typeface="+mn-cs"/>
              </a:rPr>
              <a:t>boundaries</a:t>
            </a:r>
          </a:p>
        </p:txBody>
      </p:sp>
      <p:sp>
        <p:nvSpPr>
          <p:cNvPr id="18" name="TextBox 17">
            <a:extLst>
              <a:ext uri="{FF2B5EF4-FFF2-40B4-BE49-F238E27FC236}">
                <a16:creationId xmlns:a16="http://schemas.microsoft.com/office/drawing/2014/main" id="{2F011978-0110-0F93-5C80-4E4D5F7FDFD7}"/>
              </a:ext>
            </a:extLst>
          </p:cNvPr>
          <p:cNvSpPr txBox="1"/>
          <p:nvPr/>
        </p:nvSpPr>
        <p:spPr>
          <a:xfrm>
            <a:off x="8991598" y="3367356"/>
            <a:ext cx="2438401" cy="2492990"/>
          </a:xfrm>
          <a:prstGeom prst="rect">
            <a:avLst/>
          </a:prstGeom>
          <a:noFill/>
        </p:spPr>
        <p:txBody>
          <a:bodyPr wrap="square" lIns="0" rIns="0" rtlCol="0">
            <a:spAutoFit/>
          </a:bodyPr>
          <a:lstStyle>
            <a:defPPr>
              <a:defRPr lang="en-US"/>
            </a:defPPr>
            <a:lvl1pPr>
              <a:defRPr b="0" i="0">
                <a:solidFill>
                  <a:schemeClr val="tx2">
                    <a:lumMod val="75000"/>
                  </a:schemeClr>
                </a:solidFill>
                <a:effectLst/>
                <a:latin typeface="ColfaxAI"/>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Segoe UI"/>
                <a:ea typeface="+mn-ea"/>
                <a:cs typeface="+mn-cs"/>
              </a:rPr>
              <a:t>Other companies will have to work third party services. Microsoft will ensure:</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mn-ea"/>
              <a:cs typeface="Segoe UI"/>
            </a:endParaRPr>
          </a:p>
          <a:p>
            <a:pPr marL="0" marR="0" lvl="0" indent="-17"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297F6"/>
                </a:solidFill>
                <a:effectLst/>
                <a:uLnTx/>
                <a:uFillTx/>
                <a:latin typeface="Segoe UI"/>
                <a:ea typeface="+mn-ea"/>
                <a:cs typeface="+mn-cs"/>
              </a:rPr>
              <a:t>Data stays within Microsoft ecosystem – Many customers will not accept their data</a:t>
            </a:r>
            <a:br>
              <a:rPr kumimoji="0" lang="en-US" sz="1000" b="0" i="0" u="none" strike="noStrike" kern="1200" cap="none" spc="0" normalizeH="0" baseline="0" noProof="0" dirty="0">
                <a:ln>
                  <a:noFill/>
                </a:ln>
                <a:solidFill>
                  <a:srgbClr val="A297F6"/>
                </a:solidFill>
                <a:effectLst/>
                <a:uLnTx/>
                <a:uFillTx/>
                <a:latin typeface="Segoe UI"/>
                <a:ea typeface="+mn-ea"/>
                <a:cs typeface="+mn-cs"/>
              </a:rPr>
            </a:br>
            <a:r>
              <a:rPr kumimoji="0" lang="en-US" sz="1000" b="0" i="0" u="none" strike="noStrike" kern="1200" cap="none" spc="0" normalizeH="0" baseline="0" noProof="0" dirty="0">
                <a:ln>
                  <a:noFill/>
                </a:ln>
                <a:solidFill>
                  <a:srgbClr val="A297F6"/>
                </a:solidFill>
                <a:effectLst/>
                <a:uLnTx/>
                <a:uFillTx/>
                <a:latin typeface="Segoe UI"/>
                <a:ea typeface="+mn-ea"/>
                <a:cs typeface="+mn-cs"/>
              </a:rPr>
              <a:t>being sent to third parties.</a:t>
            </a:r>
          </a:p>
          <a:p>
            <a:pPr marL="0" marR="0" lvl="0" indent="-17" algn="l"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A297F6"/>
              </a:solidFill>
              <a:effectLst/>
              <a:uLnTx/>
              <a:uFillTx/>
              <a:latin typeface="Segoe UI"/>
              <a:ea typeface="+mn-ea"/>
              <a:cs typeface="Segoe UI"/>
            </a:endParaRPr>
          </a:p>
          <a:p>
            <a:pPr marL="0" marR="0" lvl="0" indent="-17"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297F6"/>
                </a:solidFill>
                <a:effectLst/>
                <a:uLnTx/>
                <a:uFillTx/>
                <a:latin typeface="Segoe UI"/>
                <a:ea typeface="+mn-ea"/>
                <a:cs typeface="+mn-cs"/>
              </a:rPr>
              <a:t>Data boundaries – Data stays within promised data boundaries (e.g., data in Germany stay in Germany, Government clouds, European Union Data Boundary (EUDB), etc.), including information staying within the company.</a:t>
            </a:r>
            <a:endParaRPr kumimoji="0" lang="en-US" sz="1000" b="0" i="0" u="none" strike="noStrike" kern="1200" cap="none" spc="0" normalizeH="0" baseline="0" noProof="0" dirty="0">
              <a:ln>
                <a:noFill/>
              </a:ln>
              <a:solidFill>
                <a:srgbClr val="A297F6"/>
              </a:solidFill>
              <a:effectLst/>
              <a:uLnTx/>
              <a:uFillTx/>
              <a:latin typeface="Segoe UI"/>
              <a:ea typeface="+mn-ea"/>
              <a:cs typeface="Segoe UI"/>
            </a:endParaRPr>
          </a:p>
        </p:txBody>
      </p:sp>
      <p:grpSp>
        <p:nvGrpSpPr>
          <p:cNvPr id="22" name="Group 21">
            <a:extLst>
              <a:ext uri="{FF2B5EF4-FFF2-40B4-BE49-F238E27FC236}">
                <a16:creationId xmlns:a16="http://schemas.microsoft.com/office/drawing/2014/main" id="{1C678B14-317D-2013-F296-18A9D708A375}"/>
              </a:ext>
            </a:extLst>
          </p:cNvPr>
          <p:cNvGrpSpPr/>
          <p:nvPr/>
        </p:nvGrpSpPr>
        <p:grpSpPr>
          <a:xfrm>
            <a:off x="762000" y="1764749"/>
            <a:ext cx="10668000" cy="1482200"/>
            <a:chOff x="739917" y="1764749"/>
            <a:chExt cx="10690083" cy="1482200"/>
          </a:xfrm>
        </p:grpSpPr>
        <p:cxnSp>
          <p:nvCxnSpPr>
            <p:cNvPr id="2" name="!! Straight Connector 29">
              <a:extLst>
                <a:ext uri="{FF2B5EF4-FFF2-40B4-BE49-F238E27FC236}">
                  <a16:creationId xmlns:a16="http://schemas.microsoft.com/office/drawing/2014/main" id="{6A19C1AE-849A-3F1D-B8C2-224E107DCAD3}"/>
                </a:ext>
              </a:extLst>
            </p:cNvPr>
            <p:cNvCxnSpPr>
              <a:cxnSpLocks/>
            </p:cNvCxnSpPr>
            <p:nvPr/>
          </p:nvCxnSpPr>
          <p:spPr>
            <a:xfrm>
              <a:off x="739917" y="3246949"/>
              <a:ext cx="10690083" cy="0"/>
            </a:xfrm>
            <a:prstGeom prst="line">
              <a:avLst/>
            </a:prstGeom>
            <a:noFill/>
            <a:ln w="19050" cap="flat" cmpd="sng" algn="ctr">
              <a:solidFill>
                <a:srgbClr val="505050"/>
              </a:solidFill>
              <a:prstDash val="solid"/>
              <a:headEnd type="none" w="lg" len="med"/>
              <a:tailEnd type="none" w="lg" len="med"/>
            </a:ln>
            <a:effectLst/>
          </p:spPr>
        </p:cxnSp>
        <p:cxnSp>
          <p:nvCxnSpPr>
            <p:cNvPr id="4" name="!! Straight Connector 29">
              <a:extLst>
                <a:ext uri="{FF2B5EF4-FFF2-40B4-BE49-F238E27FC236}">
                  <a16:creationId xmlns:a16="http://schemas.microsoft.com/office/drawing/2014/main" id="{69B5E951-3C26-CC86-4230-0CBFC816CB76}"/>
                </a:ext>
              </a:extLst>
            </p:cNvPr>
            <p:cNvCxnSpPr>
              <a:cxnSpLocks/>
            </p:cNvCxnSpPr>
            <p:nvPr/>
          </p:nvCxnSpPr>
          <p:spPr>
            <a:xfrm>
              <a:off x="739917" y="1764749"/>
              <a:ext cx="10690083" cy="0"/>
            </a:xfrm>
            <a:prstGeom prst="line">
              <a:avLst/>
            </a:prstGeom>
            <a:noFill/>
            <a:ln w="19050" cap="flat" cmpd="sng" algn="ctr">
              <a:solidFill>
                <a:srgbClr val="505050"/>
              </a:solidFill>
              <a:prstDash val="solid"/>
              <a:headEnd type="none" w="lg" len="med"/>
              <a:tailEnd type="none" w="lg" len="med"/>
            </a:ln>
            <a:effectLst/>
          </p:spPr>
        </p:cxnSp>
      </p:grpSp>
      <p:sp>
        <p:nvSpPr>
          <p:cNvPr id="3" name="TextBox 2">
            <a:extLst>
              <a:ext uri="{FF2B5EF4-FFF2-40B4-BE49-F238E27FC236}">
                <a16:creationId xmlns:a16="http://schemas.microsoft.com/office/drawing/2014/main" id="{A26F2659-F281-BC2C-25A0-5576509A9C8C}"/>
              </a:ext>
            </a:extLst>
          </p:cNvPr>
          <p:cNvSpPr txBox="1"/>
          <p:nvPr/>
        </p:nvSpPr>
        <p:spPr>
          <a:xfrm>
            <a:off x="762000" y="1835639"/>
            <a:ext cx="2438400" cy="400110"/>
          </a:xfrm>
          <a:prstGeom prst="rect">
            <a:avLst/>
          </a:prstGeom>
          <a:noFill/>
        </p:spPr>
        <p:txBody>
          <a:bodyPr wrap="square" lIns="0" rIns="0" rtlCol="0" anchor="b">
            <a:spAutoFit/>
          </a:bodyPr>
          <a:lstStyle>
            <a:defPPr>
              <a:defRPr lang="en-US"/>
            </a:defPPr>
            <a:lvl1pPr>
              <a:defRPr sz="1600">
                <a:gradFill>
                  <a:gsLst>
                    <a:gs pos="0">
                      <a:schemeClr val="accent1"/>
                    </a:gs>
                    <a:gs pos="100000">
                      <a:schemeClr val="accent1"/>
                    </a:gs>
                  </a:gsLst>
                  <a:lin ang="5400000" scaled="1"/>
                </a:gra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B2AAF8"/>
                </a:solidFill>
                <a:effectLst/>
                <a:uLnTx/>
                <a:uFillTx/>
                <a:latin typeface="Segoe UI Semibold"/>
                <a:ea typeface="+mn-ea"/>
                <a:cs typeface="+mn-cs"/>
              </a:rPr>
              <a:t>1</a:t>
            </a:r>
          </a:p>
        </p:txBody>
      </p:sp>
      <p:sp>
        <p:nvSpPr>
          <p:cNvPr id="5" name="TextBox 4">
            <a:extLst>
              <a:ext uri="{FF2B5EF4-FFF2-40B4-BE49-F238E27FC236}">
                <a16:creationId xmlns:a16="http://schemas.microsoft.com/office/drawing/2014/main" id="{0A453408-2086-ACC1-FC24-7F3AE53E2DD8}"/>
              </a:ext>
            </a:extLst>
          </p:cNvPr>
          <p:cNvSpPr txBox="1"/>
          <p:nvPr/>
        </p:nvSpPr>
        <p:spPr>
          <a:xfrm>
            <a:off x="3505199" y="1835639"/>
            <a:ext cx="2438400" cy="400110"/>
          </a:xfrm>
          <a:prstGeom prst="rect">
            <a:avLst/>
          </a:prstGeom>
          <a:noFill/>
        </p:spPr>
        <p:txBody>
          <a:bodyPr wrap="square" lIns="0" rIns="0" rtlCol="0" anchor="b">
            <a:spAutoFit/>
          </a:bodyPr>
          <a:lstStyle>
            <a:defPPr>
              <a:defRPr lang="en-US"/>
            </a:defPPr>
            <a:lvl1pPr>
              <a:defRPr sz="1600">
                <a:gradFill>
                  <a:gsLst>
                    <a:gs pos="0">
                      <a:schemeClr val="accent1"/>
                    </a:gs>
                    <a:gs pos="100000">
                      <a:schemeClr val="accent1"/>
                    </a:gs>
                  </a:gsLst>
                  <a:lin ang="5400000" scaled="1"/>
                </a:gra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B2AAF8"/>
                </a:solidFill>
                <a:effectLst/>
                <a:uLnTx/>
                <a:uFillTx/>
                <a:latin typeface="Segoe UI Semibold"/>
                <a:ea typeface="+mn-ea"/>
                <a:cs typeface="+mn-cs"/>
              </a:rPr>
              <a:t>2</a:t>
            </a:r>
          </a:p>
        </p:txBody>
      </p:sp>
      <p:sp>
        <p:nvSpPr>
          <p:cNvPr id="7" name="TextBox 6">
            <a:extLst>
              <a:ext uri="{FF2B5EF4-FFF2-40B4-BE49-F238E27FC236}">
                <a16:creationId xmlns:a16="http://schemas.microsoft.com/office/drawing/2014/main" id="{F9E1357E-3B67-B3B4-9547-691367CEA511}"/>
              </a:ext>
            </a:extLst>
          </p:cNvPr>
          <p:cNvSpPr txBox="1"/>
          <p:nvPr/>
        </p:nvSpPr>
        <p:spPr>
          <a:xfrm>
            <a:off x="6248398" y="1835639"/>
            <a:ext cx="2438401" cy="400110"/>
          </a:xfrm>
          <a:prstGeom prst="rect">
            <a:avLst/>
          </a:prstGeom>
          <a:noFill/>
        </p:spPr>
        <p:txBody>
          <a:bodyPr wrap="square" lIns="0" rIns="0" rtlCol="0" anchor="b">
            <a:spAutoFit/>
          </a:bodyPr>
          <a:lstStyle>
            <a:defPPr>
              <a:defRPr lang="en-US"/>
            </a:defPPr>
            <a:lvl1pPr>
              <a:defRPr sz="1600">
                <a:gradFill>
                  <a:gsLst>
                    <a:gs pos="0">
                      <a:schemeClr val="accent1"/>
                    </a:gs>
                    <a:gs pos="100000">
                      <a:schemeClr val="accent1"/>
                    </a:gs>
                  </a:gsLst>
                  <a:lin ang="5400000" scaled="1"/>
                </a:gra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B2AAF8"/>
                </a:solidFill>
                <a:effectLst/>
                <a:uLnTx/>
                <a:uFillTx/>
                <a:latin typeface="Segoe UI Semibold"/>
                <a:ea typeface="+mn-ea"/>
                <a:cs typeface="+mn-cs"/>
              </a:rPr>
              <a:t>3</a:t>
            </a:r>
          </a:p>
        </p:txBody>
      </p:sp>
      <p:sp>
        <p:nvSpPr>
          <p:cNvPr id="9" name="TextBox 8">
            <a:extLst>
              <a:ext uri="{FF2B5EF4-FFF2-40B4-BE49-F238E27FC236}">
                <a16:creationId xmlns:a16="http://schemas.microsoft.com/office/drawing/2014/main" id="{75EBE478-3A4F-0082-B0FC-31FAB60D7218}"/>
              </a:ext>
            </a:extLst>
          </p:cNvPr>
          <p:cNvSpPr txBox="1"/>
          <p:nvPr/>
        </p:nvSpPr>
        <p:spPr>
          <a:xfrm>
            <a:off x="8991598" y="1835639"/>
            <a:ext cx="2438401" cy="400110"/>
          </a:xfrm>
          <a:prstGeom prst="rect">
            <a:avLst/>
          </a:prstGeom>
          <a:noFill/>
        </p:spPr>
        <p:txBody>
          <a:bodyPr wrap="square" lIns="0" rIns="0" rtlCol="0" anchor="b">
            <a:spAutoFit/>
          </a:bodyPr>
          <a:lstStyle>
            <a:defPPr>
              <a:defRPr lang="en-US"/>
            </a:defPPr>
            <a:lvl1pPr>
              <a:defRPr sz="1600">
                <a:gradFill>
                  <a:gsLst>
                    <a:gs pos="0">
                      <a:schemeClr val="accent1"/>
                    </a:gs>
                    <a:gs pos="100000">
                      <a:schemeClr val="accent1"/>
                    </a:gs>
                  </a:gsLst>
                  <a:lin ang="5400000" scaled="1"/>
                </a:gra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B2AAF8"/>
                </a:solidFill>
                <a:effectLst/>
                <a:uLnTx/>
                <a:uFillTx/>
                <a:latin typeface="Segoe UI Semibold"/>
                <a:ea typeface="+mn-ea"/>
                <a:cs typeface="+mn-cs"/>
              </a:rPr>
              <a:t>4</a:t>
            </a:r>
          </a:p>
        </p:txBody>
      </p:sp>
    </p:spTree>
    <p:extLst>
      <p:ext uri="{BB962C8B-B14F-4D97-AF65-F5344CB8AC3E}">
        <p14:creationId xmlns:p14="http://schemas.microsoft.com/office/powerpoint/2010/main" val="2853133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F58B-537F-E5E8-F6F2-31765A285CA7}"/>
              </a:ext>
            </a:extLst>
          </p:cNvPr>
          <p:cNvSpPr>
            <a:spLocks noGrp="1"/>
          </p:cNvSpPr>
          <p:nvPr>
            <p:ph type="title"/>
          </p:nvPr>
        </p:nvSpPr>
        <p:spPr/>
        <p:txBody>
          <a:bodyPr/>
          <a:lstStyle/>
          <a:p>
            <a:r>
              <a:rPr lang="en-US" dirty="0"/>
              <a:t>Thank you</a:t>
            </a:r>
            <a:endParaRPr lang="en-DK" dirty="0"/>
          </a:p>
        </p:txBody>
      </p:sp>
    </p:spTree>
    <p:extLst>
      <p:ext uri="{BB962C8B-B14F-4D97-AF65-F5344CB8AC3E}">
        <p14:creationId xmlns:p14="http://schemas.microsoft.com/office/powerpoint/2010/main" val="31630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B4EFE4F-7FA7-B730-6AA8-382957AD70C6}"/>
              </a:ext>
            </a:extLst>
          </p:cNvPr>
          <p:cNvSpPr/>
          <p:nvPr/>
        </p:nvSpPr>
        <p:spPr>
          <a:xfrm>
            <a:off x="3780026" y="3037248"/>
            <a:ext cx="4616398" cy="2734551"/>
          </a:xfrm>
          <a:prstGeom prst="roundRect">
            <a:avLst>
              <a:gd name="adj" fmla="val 50000"/>
            </a:avLst>
          </a:prstGeom>
          <a:noFill/>
          <a:ln w="254000">
            <a:gradFill>
              <a:gsLst>
                <a:gs pos="100000">
                  <a:srgbClr val="D16490"/>
                </a:gs>
                <a:gs pos="51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4A47CC5-FCDA-2878-A911-E68A4CE5C5E5}"/>
              </a:ext>
            </a:extLst>
          </p:cNvPr>
          <p:cNvSpPr txBox="1"/>
          <p:nvPr/>
        </p:nvSpPr>
        <p:spPr>
          <a:xfrm>
            <a:off x="4692657" y="4416667"/>
            <a:ext cx="2791137" cy="6647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50" normalizeH="0" baseline="0" noProof="0" dirty="0">
                <a:ln>
                  <a:noFill/>
                </a:ln>
                <a:solidFill>
                  <a:schemeClr val="accent1"/>
                </a:solidFill>
                <a:effectLst/>
                <a:uLnTx/>
                <a:uFillTx/>
                <a:latin typeface="Segoe UI Semibold"/>
                <a:ea typeface="+mn-ea"/>
                <a:cs typeface="+mn-cs"/>
              </a:rPr>
              <a:t>Reporting &amp;</a:t>
            </a:r>
            <a:r>
              <a:rPr kumimoji="0" lang="en-US" sz="2400" b="0" i="0" u="none" strike="noStrike" kern="1200" cap="none" spc="-50" normalizeH="0" baseline="0" noProof="0" dirty="0">
                <a:ln>
                  <a:noFill/>
                </a:ln>
                <a:solidFill>
                  <a:schemeClr val="accent1"/>
                </a:solidFill>
                <a:effectLst/>
                <a:uLnTx/>
                <a:uFillTx/>
                <a:latin typeface="Segoe UI Semibold"/>
                <a:ea typeface="+mn-ea"/>
                <a:cs typeface="Segoe UI"/>
              </a:rPr>
              <a:t> </a:t>
            </a:r>
          </a:p>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50" normalizeH="0" baseline="0" noProof="0" dirty="0">
                <a:ln>
                  <a:noFill/>
                </a:ln>
                <a:solidFill>
                  <a:schemeClr val="accent1"/>
                </a:solidFill>
                <a:effectLst/>
                <a:uLnTx/>
                <a:uFillTx/>
                <a:latin typeface="Segoe UI Semibold"/>
                <a:ea typeface="+mn-ea"/>
              </a:rPr>
              <a:t>business insights</a:t>
            </a:r>
            <a:endParaRPr kumimoji="0" lang="en-US" sz="2400" b="0" i="0" u="none" strike="noStrike" kern="1200" cap="none" spc="-50" normalizeH="0" baseline="0" noProof="0" dirty="0">
              <a:ln>
                <a:noFill/>
              </a:ln>
              <a:solidFill>
                <a:schemeClr val="accent1"/>
              </a:solidFill>
              <a:effectLst/>
              <a:uLnTx/>
              <a:uFillTx/>
              <a:latin typeface="Segoe UI Semibold"/>
              <a:ea typeface="+mn-ea"/>
              <a:cs typeface="Segoe UI"/>
            </a:endParaRPr>
          </a:p>
        </p:txBody>
      </p:sp>
      <p:sp>
        <p:nvSpPr>
          <p:cNvPr id="83" name="Oval 82">
            <a:extLst>
              <a:ext uri="{FF2B5EF4-FFF2-40B4-BE49-F238E27FC236}">
                <a16:creationId xmlns:a16="http://schemas.microsoft.com/office/drawing/2014/main" id="{EBD012C5-A08D-6F14-E4B8-8169412A9B90}"/>
              </a:ext>
              <a:ext uri="{C183D7F6-B498-43B3-948B-1728B52AA6E4}">
                <adec:decorative xmlns:adec="http://schemas.microsoft.com/office/drawing/2017/decorative" val="1"/>
              </a:ext>
            </a:extLst>
          </p:cNvPr>
          <p:cNvSpPr>
            <a:spLocks/>
          </p:cNvSpPr>
          <p:nvPr/>
        </p:nvSpPr>
        <p:spPr bwMode="auto">
          <a:xfrm>
            <a:off x="5304274" y="3574505"/>
            <a:ext cx="1659396" cy="1686064"/>
          </a:xfrm>
          <a:prstGeom prst="ellipse">
            <a:avLst/>
          </a:prstGeom>
          <a:noFill/>
          <a:ln w="381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84" name="Oval 83">
            <a:extLst>
              <a:ext uri="{FF2B5EF4-FFF2-40B4-BE49-F238E27FC236}">
                <a16:creationId xmlns:a16="http://schemas.microsoft.com/office/drawing/2014/main" id="{F2595D13-C2D9-3E35-CA80-D0B243C5982B}"/>
              </a:ext>
              <a:ext uri="{C183D7F6-B498-43B3-948B-1728B52AA6E4}">
                <adec:decorative xmlns:adec="http://schemas.microsoft.com/office/drawing/2017/decorative" val="1"/>
              </a:ext>
            </a:extLst>
          </p:cNvPr>
          <p:cNvSpPr>
            <a:spLocks/>
          </p:cNvSpPr>
          <p:nvPr/>
        </p:nvSpPr>
        <p:spPr bwMode="auto">
          <a:xfrm>
            <a:off x="5304274" y="3574505"/>
            <a:ext cx="1659396" cy="1686064"/>
          </a:xfrm>
          <a:prstGeom prst="ellipse">
            <a:avLst/>
          </a:prstGeom>
          <a:noFill/>
          <a:ln w="381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85" name="Oval 84">
            <a:extLst>
              <a:ext uri="{FF2B5EF4-FFF2-40B4-BE49-F238E27FC236}">
                <a16:creationId xmlns:a16="http://schemas.microsoft.com/office/drawing/2014/main" id="{CD859C81-AACF-7A6D-7011-EDCA2ED2E302}"/>
              </a:ext>
              <a:ext uri="{C183D7F6-B498-43B3-948B-1728B52AA6E4}">
                <adec:decorative xmlns:adec="http://schemas.microsoft.com/office/drawing/2017/decorative" val="1"/>
              </a:ext>
            </a:extLst>
          </p:cNvPr>
          <p:cNvSpPr>
            <a:spLocks/>
          </p:cNvSpPr>
          <p:nvPr/>
        </p:nvSpPr>
        <p:spPr bwMode="auto">
          <a:xfrm>
            <a:off x="5304274" y="3574505"/>
            <a:ext cx="1659396" cy="1686064"/>
          </a:xfrm>
          <a:prstGeom prst="ellipse">
            <a:avLst/>
          </a:prstGeom>
          <a:noFill/>
          <a:ln w="38100" cap="flat" cmpd="sng" algn="ctr">
            <a:no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86" name="Freeform: Shape 64">
            <a:extLst>
              <a:ext uri="{FF2B5EF4-FFF2-40B4-BE49-F238E27FC236}">
                <a16:creationId xmlns:a16="http://schemas.microsoft.com/office/drawing/2014/main" id="{5B4B8970-30D0-33CF-DB81-54D613815C87}"/>
              </a:ext>
              <a:ext uri="{C183D7F6-B498-43B3-948B-1728B52AA6E4}">
                <adec:decorative xmlns:adec="http://schemas.microsoft.com/office/drawing/2017/decorative" val="1"/>
              </a:ext>
            </a:extLst>
          </p:cNvPr>
          <p:cNvSpPr/>
          <p:nvPr/>
        </p:nvSpPr>
        <p:spPr bwMode="auto">
          <a:xfrm>
            <a:off x="5067749" y="3345068"/>
            <a:ext cx="2122798" cy="2122798"/>
          </a:xfrm>
          <a:custGeom>
            <a:avLst/>
            <a:gdLst>
              <a:gd name="connsiteX0" fmla="*/ 1060177 w 2120354"/>
              <a:gd name="connsiteY0" fmla="*/ 34925 h 2120354"/>
              <a:gd name="connsiteX1" fmla="*/ 34925 w 2120354"/>
              <a:gd name="connsiteY1" fmla="*/ 1060177 h 2120354"/>
              <a:gd name="connsiteX2" fmla="*/ 1060177 w 2120354"/>
              <a:gd name="connsiteY2" fmla="*/ 2085429 h 2120354"/>
              <a:gd name="connsiteX3" fmla="*/ 2085429 w 2120354"/>
              <a:gd name="connsiteY3" fmla="*/ 1060177 h 2120354"/>
              <a:gd name="connsiteX4" fmla="*/ 1060177 w 2120354"/>
              <a:gd name="connsiteY4" fmla="*/ 34925 h 2120354"/>
              <a:gd name="connsiteX5" fmla="*/ 1060177 w 2120354"/>
              <a:gd name="connsiteY5" fmla="*/ 0 h 2120354"/>
              <a:gd name="connsiteX6" fmla="*/ 2120354 w 2120354"/>
              <a:gd name="connsiteY6" fmla="*/ 1060177 h 2120354"/>
              <a:gd name="connsiteX7" fmla="*/ 1060177 w 2120354"/>
              <a:gd name="connsiteY7" fmla="*/ 2120354 h 2120354"/>
              <a:gd name="connsiteX8" fmla="*/ 0 w 2120354"/>
              <a:gd name="connsiteY8" fmla="*/ 1060177 h 2120354"/>
              <a:gd name="connsiteX9" fmla="*/ 1060177 w 2120354"/>
              <a:gd name="connsiteY9" fmla="*/ 0 h 212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354" h="2120354">
                <a:moveTo>
                  <a:pt x="1060177" y="34925"/>
                </a:moveTo>
                <a:cubicBezTo>
                  <a:pt x="493946" y="34925"/>
                  <a:pt x="34925" y="493946"/>
                  <a:pt x="34925" y="1060177"/>
                </a:cubicBezTo>
                <a:cubicBezTo>
                  <a:pt x="34925" y="1626408"/>
                  <a:pt x="493946" y="2085429"/>
                  <a:pt x="1060177" y="2085429"/>
                </a:cubicBezTo>
                <a:cubicBezTo>
                  <a:pt x="1626408" y="2085429"/>
                  <a:pt x="2085429" y="1626408"/>
                  <a:pt x="2085429" y="1060177"/>
                </a:cubicBezTo>
                <a:cubicBezTo>
                  <a:pt x="2085429" y="493946"/>
                  <a:pt x="1626408" y="34925"/>
                  <a:pt x="1060177" y="34925"/>
                </a:cubicBezTo>
                <a:close/>
                <a:moveTo>
                  <a:pt x="1060177" y="0"/>
                </a:moveTo>
                <a:cubicBezTo>
                  <a:pt x="1645697" y="0"/>
                  <a:pt x="2120354" y="474657"/>
                  <a:pt x="2120354" y="1060177"/>
                </a:cubicBezTo>
                <a:cubicBezTo>
                  <a:pt x="2120354" y="1645697"/>
                  <a:pt x="1645697" y="2120354"/>
                  <a:pt x="1060177" y="2120354"/>
                </a:cubicBezTo>
                <a:cubicBezTo>
                  <a:pt x="474657" y="2120354"/>
                  <a:pt x="0" y="1645697"/>
                  <a:pt x="0" y="1060177"/>
                </a:cubicBezTo>
                <a:cubicBezTo>
                  <a:pt x="0" y="474657"/>
                  <a:pt x="474657" y="0"/>
                  <a:pt x="1060177" y="0"/>
                </a:cubicBez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282828"/>
              </a:soli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0DDD6C8B-F074-B604-1ED9-4BF08638AC79}"/>
              </a:ext>
            </a:extLst>
          </p:cNvPr>
          <p:cNvGrpSpPr/>
          <p:nvPr/>
        </p:nvGrpSpPr>
        <p:grpSpPr>
          <a:xfrm>
            <a:off x="1226050" y="2960486"/>
            <a:ext cx="2114179" cy="2891965"/>
            <a:chOff x="1226050" y="2960486"/>
            <a:chExt cx="2114179" cy="2891965"/>
          </a:xfrm>
        </p:grpSpPr>
        <p:sp>
          <p:nvSpPr>
            <p:cNvPr id="44" name="TextBox 43">
              <a:extLst>
                <a:ext uri="{FF2B5EF4-FFF2-40B4-BE49-F238E27FC236}">
                  <a16:creationId xmlns:a16="http://schemas.microsoft.com/office/drawing/2014/main" id="{3EF14CBB-8BE9-579F-0FA9-0A379AE7B6F2}"/>
                </a:ext>
              </a:extLst>
            </p:cNvPr>
            <p:cNvSpPr txBox="1"/>
            <p:nvPr/>
          </p:nvSpPr>
          <p:spPr>
            <a:xfrm>
              <a:off x="1748342" y="2960486"/>
              <a:ext cx="1591887" cy="43088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Financial Management</a:t>
              </a:r>
            </a:p>
          </p:txBody>
        </p:sp>
        <p:sp>
          <p:nvSpPr>
            <p:cNvPr id="49" name="TextBox 48">
              <a:extLst>
                <a:ext uri="{FF2B5EF4-FFF2-40B4-BE49-F238E27FC236}">
                  <a16:creationId xmlns:a16="http://schemas.microsoft.com/office/drawing/2014/main" id="{CA43BBB5-58C1-0A12-BDBB-7F0E466F2A6D}"/>
                </a:ext>
              </a:extLst>
            </p:cNvPr>
            <p:cNvSpPr txBox="1"/>
            <p:nvPr/>
          </p:nvSpPr>
          <p:spPr>
            <a:xfrm>
              <a:off x="1226050" y="4191025"/>
              <a:ext cx="1633132" cy="43088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Sales</a:t>
              </a:r>
              <a:br>
                <a:rPr kumimoji="0" lang="en-US" sz="1400" b="0" i="0" u="none" strike="noStrike" kern="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br>
              <a:r>
                <a:rPr kumimoji="0" lang="en-US" sz="1400" b="0" i="0" u="none" strike="noStrike" kern="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Management</a:t>
              </a:r>
            </a:p>
          </p:txBody>
        </p:sp>
        <p:sp>
          <p:nvSpPr>
            <p:cNvPr id="80" name="TextBox 79">
              <a:extLst>
                <a:ext uri="{FF2B5EF4-FFF2-40B4-BE49-F238E27FC236}">
                  <a16:creationId xmlns:a16="http://schemas.microsoft.com/office/drawing/2014/main" id="{17B5AF3B-EA65-F1CC-CFC7-31247EB887C6}"/>
                </a:ext>
              </a:extLst>
            </p:cNvPr>
            <p:cNvSpPr txBox="1"/>
            <p:nvPr/>
          </p:nvSpPr>
          <p:spPr>
            <a:xfrm>
              <a:off x="1896294" y="5421564"/>
              <a:ext cx="1443935" cy="43088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Service Management</a:t>
              </a:r>
            </a:p>
          </p:txBody>
        </p:sp>
      </p:grpSp>
      <p:grpSp>
        <p:nvGrpSpPr>
          <p:cNvPr id="22" name="Group 21">
            <a:extLst>
              <a:ext uri="{FF2B5EF4-FFF2-40B4-BE49-F238E27FC236}">
                <a16:creationId xmlns:a16="http://schemas.microsoft.com/office/drawing/2014/main" id="{CF2612B7-8C76-BB7B-CDDB-596C7C041F7B}"/>
              </a:ext>
            </a:extLst>
          </p:cNvPr>
          <p:cNvGrpSpPr/>
          <p:nvPr/>
        </p:nvGrpSpPr>
        <p:grpSpPr>
          <a:xfrm>
            <a:off x="8829511" y="2960486"/>
            <a:ext cx="1878597" cy="2891965"/>
            <a:chOff x="8829511" y="2960486"/>
            <a:chExt cx="1878597" cy="2891965"/>
          </a:xfrm>
        </p:grpSpPr>
        <p:sp>
          <p:nvSpPr>
            <p:cNvPr id="81" name="TextBox 80">
              <a:extLst>
                <a:ext uri="{FF2B5EF4-FFF2-40B4-BE49-F238E27FC236}">
                  <a16:creationId xmlns:a16="http://schemas.microsoft.com/office/drawing/2014/main" id="{5EA2F3CC-D78B-FFF7-642E-9BF9790ED5BE}"/>
                </a:ext>
              </a:extLst>
            </p:cNvPr>
            <p:cNvSpPr txBox="1"/>
            <p:nvPr/>
          </p:nvSpPr>
          <p:spPr>
            <a:xfrm>
              <a:off x="8829511" y="2960486"/>
              <a:ext cx="1370923"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Project Management</a:t>
              </a:r>
            </a:p>
          </p:txBody>
        </p:sp>
        <p:sp>
          <p:nvSpPr>
            <p:cNvPr id="82" name="TextBox 81">
              <a:extLst>
                <a:ext uri="{FF2B5EF4-FFF2-40B4-BE49-F238E27FC236}">
                  <a16:creationId xmlns:a16="http://schemas.microsoft.com/office/drawing/2014/main" id="{6B4F09DC-4DBD-77AB-A59B-2E2E1AE3D60D}"/>
                </a:ext>
              </a:extLst>
            </p:cNvPr>
            <p:cNvSpPr txBox="1"/>
            <p:nvPr/>
          </p:nvSpPr>
          <p:spPr>
            <a:xfrm>
              <a:off x="9326623" y="4191025"/>
              <a:ext cx="1381485"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Manufacturing Management</a:t>
              </a:r>
            </a:p>
          </p:txBody>
        </p:sp>
        <p:sp>
          <p:nvSpPr>
            <p:cNvPr id="90" name="TextBox 89">
              <a:extLst>
                <a:ext uri="{FF2B5EF4-FFF2-40B4-BE49-F238E27FC236}">
                  <a16:creationId xmlns:a16="http://schemas.microsoft.com/office/drawing/2014/main" id="{7E9D0211-E021-2F39-61DB-16DD442CBA6B}"/>
                </a:ext>
              </a:extLst>
            </p:cNvPr>
            <p:cNvSpPr txBox="1"/>
            <p:nvPr/>
          </p:nvSpPr>
          <p:spPr>
            <a:xfrm>
              <a:off x="8829511" y="5421564"/>
              <a:ext cx="1381485"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Supply chain Management</a:t>
              </a:r>
            </a:p>
          </p:txBody>
        </p:sp>
      </p:grpSp>
      <p:sp>
        <p:nvSpPr>
          <p:cNvPr id="103" name="Rectangle 102">
            <a:extLst>
              <a:ext uri="{FF2B5EF4-FFF2-40B4-BE49-F238E27FC236}">
                <a16:creationId xmlns:a16="http://schemas.microsoft.com/office/drawing/2014/main" id="{87E3B426-7103-8AD6-467E-3FF22A6E1885}"/>
              </a:ext>
            </a:extLst>
          </p:cNvPr>
          <p:cNvSpPr/>
          <p:nvPr/>
        </p:nvSpPr>
        <p:spPr>
          <a:xfrm>
            <a:off x="673504" y="1273988"/>
            <a:ext cx="10756495" cy="707886"/>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chemeClr val="accent1"/>
                </a:solidFill>
                <a:effectLst/>
                <a:uLnTx/>
                <a:uFillTx/>
                <a:latin typeface="Segoe UI Semibold" panose="020B0502040204020203" pitchFamily="34" charset="0"/>
                <a:ea typeface="+mn-ea"/>
                <a:cs typeface="Segoe UI Semibold" panose="020B0502040204020203" pitchFamily="34" charset="0"/>
              </a:rPr>
              <a:t>Connects sales, service, finance, and operations teams in a single SMB optimized solution </a:t>
            </a:r>
            <a:br>
              <a:rPr kumimoji="0" lang="en-US" sz="2000" b="1" i="0" u="none" strike="noStrike" kern="1200" cap="none" spc="0" normalizeH="0" baseline="0" noProof="0" dirty="0">
                <a:ln>
                  <a:noFill/>
                </a:ln>
                <a:solidFill>
                  <a:schemeClr val="accent1"/>
                </a:solidFill>
                <a:effectLst/>
                <a:uLnTx/>
                <a:uFillTx/>
                <a:latin typeface="Segoe UI Semibold" panose="020B0502040204020203" pitchFamily="34" charset="0"/>
                <a:ea typeface="+mn-ea"/>
                <a:cs typeface="Segoe UI Semibold" panose="020B0502040204020203" pitchFamily="34" charset="0"/>
              </a:rPr>
            </a:br>
            <a:r>
              <a:rPr kumimoji="0" lang="en-US" sz="2000" b="1" i="0" u="none" strike="noStrike" kern="1200" cap="none" spc="0" normalizeH="0" baseline="0" noProof="0" dirty="0">
                <a:ln>
                  <a:noFill/>
                </a:ln>
                <a:solidFill>
                  <a:schemeClr val="accent1"/>
                </a:solidFill>
                <a:effectLst/>
                <a:uLnTx/>
                <a:uFillTx/>
                <a:latin typeface="Segoe UI Semibold" panose="020B0502040204020203" pitchFamily="34" charset="0"/>
                <a:ea typeface="+mn-ea"/>
                <a:cs typeface="Segoe UI Semibold" panose="020B0502040204020203" pitchFamily="34" charset="0"/>
              </a:rPr>
              <a:t>to help them adapt faster, work smarter, and deliver results.</a:t>
            </a:r>
            <a:endParaRPr kumimoji="0" lang="en-US" sz="1800" b="1" i="0" u="none" strike="noStrike" kern="1200" cap="none" spc="0" normalizeH="0" baseline="0" noProof="0" dirty="0">
              <a:ln>
                <a:noFill/>
              </a:ln>
              <a:solidFill>
                <a:schemeClr val="accent1"/>
              </a:solidFill>
              <a:effectLst/>
              <a:uLnTx/>
              <a:uFillTx/>
              <a:latin typeface="Segoe UI Semibold" panose="020B0502040204020203" pitchFamily="34" charset="0"/>
              <a:ea typeface="+mn-ea"/>
              <a:cs typeface="Segoe UI Semibold" panose="020B0502040204020203" pitchFamily="34" charset="0"/>
            </a:endParaRPr>
          </a:p>
        </p:txBody>
      </p:sp>
      <p:sp>
        <p:nvSpPr>
          <p:cNvPr id="104" name="Title 1">
            <a:extLst>
              <a:ext uri="{FF2B5EF4-FFF2-40B4-BE49-F238E27FC236}">
                <a16:creationId xmlns:a16="http://schemas.microsoft.com/office/drawing/2014/main" id="{23C47C82-3640-4696-471D-832EEEA57E0B}"/>
              </a:ext>
            </a:extLst>
          </p:cNvPr>
          <p:cNvSpPr txBox="1">
            <a:spLocks/>
          </p:cNvSpPr>
          <p:nvPr/>
        </p:nvSpPr>
        <p:spPr>
          <a:xfrm>
            <a:off x="648105" y="656401"/>
            <a:ext cx="10781894" cy="6155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Segoe UI Semibold" panose="020B0502040204020203" pitchFamily="34" charset="0"/>
                <a:ea typeface="+mj-ea"/>
                <a:cs typeface="Segoe UI Semibold" panose="020B0502040204020203" pitchFamily="34" charset="0"/>
              </a:rPr>
              <a:t>Dynamics 365 Business Central offerings</a:t>
            </a:r>
          </a:p>
        </p:txBody>
      </p:sp>
      <p:cxnSp>
        <p:nvCxnSpPr>
          <p:cNvPr id="105" name="Straight Connector 104">
            <a:extLst>
              <a:ext uri="{FF2B5EF4-FFF2-40B4-BE49-F238E27FC236}">
                <a16:creationId xmlns:a16="http://schemas.microsoft.com/office/drawing/2014/main" id="{1B9306F9-C97D-5F25-73EF-5EA5BA42CA10}"/>
              </a:ext>
            </a:extLst>
          </p:cNvPr>
          <p:cNvCxnSpPr>
            <a:cxnSpLocks/>
          </p:cNvCxnSpPr>
          <p:nvPr/>
        </p:nvCxnSpPr>
        <p:spPr>
          <a:xfrm>
            <a:off x="762000" y="2123802"/>
            <a:ext cx="10668000" cy="0"/>
          </a:xfrm>
          <a:prstGeom prst="line">
            <a:avLst/>
          </a:prstGeom>
          <a:ln w="12700">
            <a:solidFill>
              <a:schemeClr val="bg1"/>
            </a:solidFill>
            <a:headEnd type="none" w="lg" len="med"/>
            <a:tailEnd type="none" w="lg" len="med"/>
          </a:ln>
          <a:effectLst/>
        </p:spPr>
        <p:style>
          <a:lnRef idx="1">
            <a:schemeClr val="dk1"/>
          </a:lnRef>
          <a:fillRef idx="0">
            <a:schemeClr val="dk1"/>
          </a:fillRef>
          <a:effectRef idx="0">
            <a:schemeClr val="dk1"/>
          </a:effectRef>
          <a:fontRef idx="minor">
            <a:schemeClr val="tx1"/>
          </a:fontRef>
        </p:style>
      </p:cxnSp>
      <p:grpSp>
        <p:nvGrpSpPr>
          <p:cNvPr id="25" name="Group 24">
            <a:extLst>
              <a:ext uri="{FF2B5EF4-FFF2-40B4-BE49-F238E27FC236}">
                <a16:creationId xmlns:a16="http://schemas.microsoft.com/office/drawing/2014/main" id="{A4AD7F10-D861-5FB8-2DC6-CFAD10963C3E}"/>
              </a:ext>
            </a:extLst>
          </p:cNvPr>
          <p:cNvGrpSpPr/>
          <p:nvPr/>
        </p:nvGrpSpPr>
        <p:grpSpPr>
          <a:xfrm>
            <a:off x="3166536" y="2833330"/>
            <a:ext cx="5854957" cy="3146276"/>
            <a:chOff x="3166536" y="2833330"/>
            <a:chExt cx="5854957" cy="3146276"/>
          </a:xfrm>
        </p:grpSpPr>
        <p:grpSp>
          <p:nvGrpSpPr>
            <p:cNvPr id="20" name="Group 19">
              <a:extLst>
                <a:ext uri="{FF2B5EF4-FFF2-40B4-BE49-F238E27FC236}">
                  <a16:creationId xmlns:a16="http://schemas.microsoft.com/office/drawing/2014/main" id="{20A5D227-0DA2-66FC-0B4D-9B2B15B9164D}"/>
                </a:ext>
              </a:extLst>
            </p:cNvPr>
            <p:cNvGrpSpPr/>
            <p:nvPr/>
          </p:nvGrpSpPr>
          <p:grpSpPr>
            <a:xfrm>
              <a:off x="7839181" y="2833330"/>
              <a:ext cx="1182312" cy="3146276"/>
              <a:chOff x="7839181" y="2833330"/>
              <a:chExt cx="1182312" cy="3146276"/>
            </a:xfrm>
          </p:grpSpPr>
          <p:sp>
            <p:nvSpPr>
              <p:cNvPr id="101" name="Oval 100">
                <a:extLst>
                  <a:ext uri="{FF2B5EF4-FFF2-40B4-BE49-F238E27FC236}">
                    <a16:creationId xmlns:a16="http://schemas.microsoft.com/office/drawing/2014/main" id="{A9AAD121-A535-5DD9-01BE-7AA7B0FF259E}"/>
                  </a:ext>
                </a:extLst>
              </p:cNvPr>
              <p:cNvSpPr/>
              <p:nvPr/>
            </p:nvSpPr>
            <p:spPr bwMode="auto">
              <a:xfrm>
                <a:off x="8336293" y="4063868"/>
                <a:ext cx="685200" cy="685198"/>
              </a:xfrm>
              <a:prstGeom prst="ellipse">
                <a:avLst/>
              </a:prstGeom>
              <a:solidFill>
                <a:schemeClr val="bg2"/>
              </a:solidFill>
              <a:ln w="50800" cap="flat" cmpd="sng" algn="ctr">
                <a:solidFill>
                  <a:srgbClr val="AD76C4"/>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pic>
            <p:nvPicPr>
              <p:cNvPr id="102" name="Picture 101">
                <a:extLst>
                  <a:ext uri="{FF2B5EF4-FFF2-40B4-BE49-F238E27FC236}">
                    <a16:creationId xmlns:a16="http://schemas.microsoft.com/office/drawing/2014/main" id="{2EF1F0D6-C6DC-C35D-3E21-44AD4D874BC4}"/>
                  </a:ext>
                  <a:ext uri="{C183D7F6-B498-43B3-948B-1728B52AA6E4}">
                    <adec:decorative xmlns:adec="http://schemas.microsoft.com/office/drawing/2017/decorative" val="1"/>
                  </a:ext>
                </a:extLst>
              </p:cNvPr>
              <p:cNvPicPr preferRelativeResize="0">
                <a:picLocks/>
              </p:cNvPicPr>
              <p:nvPr/>
            </p:nvPicPr>
            <p:blipFill rotWithShape="1">
              <a:blip r:embed="rId3" cstate="screen">
                <a:grayscl/>
                <a:extLst>
                  <a:ext uri="{BEBA8EAE-BF5A-486C-A8C5-ECC9F3942E4B}">
                    <a14:imgProps xmlns:a14="http://schemas.microsoft.com/office/drawing/2010/main">
                      <a14:imgLayer r:embed="rId4">
                        <a14:imgEffect>
                          <a14:brightnessContrast bright="7000" contrast="20000"/>
                        </a14:imgEffect>
                      </a14:imgLayer>
                    </a14:imgProps>
                  </a:ext>
                  <a:ext uri="{28A0092B-C50C-407E-A947-70E740481C1C}">
                    <a14:useLocalDpi xmlns:a14="http://schemas.microsoft.com/office/drawing/2010/main"/>
                  </a:ext>
                </a:extLst>
              </a:blip>
              <a:srcRect l="14450" t="4594" r="794" b="10653"/>
              <a:stretch/>
            </p:blipFill>
            <p:spPr>
              <a:xfrm>
                <a:off x="8387293" y="4114868"/>
                <a:ext cx="583201" cy="584294"/>
              </a:xfrm>
              <a:custGeom>
                <a:avLst/>
                <a:gdLst>
                  <a:gd name="connsiteX0" fmla="*/ 381227 w 762454"/>
                  <a:gd name="connsiteY0" fmla="*/ 0 h 762452"/>
                  <a:gd name="connsiteX1" fmla="*/ 762454 w 762454"/>
                  <a:gd name="connsiteY1" fmla="*/ 381226 h 762452"/>
                  <a:gd name="connsiteX2" fmla="*/ 381227 w 762454"/>
                  <a:gd name="connsiteY2" fmla="*/ 762452 h 762452"/>
                  <a:gd name="connsiteX3" fmla="*/ 0 w 762454"/>
                  <a:gd name="connsiteY3" fmla="*/ 381226 h 762452"/>
                  <a:gd name="connsiteX4" fmla="*/ 381227 w 762454"/>
                  <a:gd name="connsiteY4" fmla="*/ 0 h 76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4" h="762452">
                    <a:moveTo>
                      <a:pt x="381227" y="0"/>
                    </a:moveTo>
                    <a:cubicBezTo>
                      <a:pt x="591773" y="0"/>
                      <a:pt x="762454" y="170681"/>
                      <a:pt x="762454" y="381226"/>
                    </a:cubicBezTo>
                    <a:cubicBezTo>
                      <a:pt x="762454" y="591771"/>
                      <a:pt x="591773" y="762452"/>
                      <a:pt x="381227" y="762452"/>
                    </a:cubicBezTo>
                    <a:cubicBezTo>
                      <a:pt x="170681" y="762452"/>
                      <a:pt x="0" y="591771"/>
                      <a:pt x="0" y="381226"/>
                    </a:cubicBezTo>
                    <a:cubicBezTo>
                      <a:pt x="0" y="170681"/>
                      <a:pt x="170681" y="0"/>
                      <a:pt x="381227" y="0"/>
                    </a:cubicBezTo>
                    <a:close/>
                  </a:path>
                </a:pathLst>
              </a:custGeom>
            </p:spPr>
          </p:pic>
          <p:sp>
            <p:nvSpPr>
              <p:cNvPr id="93" name="Oval 92">
                <a:extLst>
                  <a:ext uri="{FF2B5EF4-FFF2-40B4-BE49-F238E27FC236}">
                    <a16:creationId xmlns:a16="http://schemas.microsoft.com/office/drawing/2014/main" id="{279FD106-15BA-144C-BA04-23A9216AC365}"/>
                  </a:ext>
                </a:extLst>
              </p:cNvPr>
              <p:cNvSpPr/>
              <p:nvPr/>
            </p:nvSpPr>
            <p:spPr bwMode="auto">
              <a:xfrm>
                <a:off x="7839182" y="2833330"/>
                <a:ext cx="685200" cy="685198"/>
              </a:xfrm>
              <a:prstGeom prst="ellipse">
                <a:avLst/>
              </a:prstGeom>
              <a:solidFill>
                <a:schemeClr val="bg2"/>
              </a:solidFill>
              <a:ln w="50800" cap="flat" cmpd="sng" algn="ctr">
                <a:solidFill>
                  <a:srgbClr val="9684ED"/>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pic>
            <p:nvPicPr>
              <p:cNvPr id="94" name="Picture 93">
                <a:extLst>
                  <a:ext uri="{FF2B5EF4-FFF2-40B4-BE49-F238E27FC236}">
                    <a16:creationId xmlns:a16="http://schemas.microsoft.com/office/drawing/2014/main" id="{2DCF1144-BB9E-5DD9-44E3-12B619EDFA20}"/>
                  </a:ext>
                  <a:ext uri="{C183D7F6-B498-43B3-948B-1728B52AA6E4}">
                    <adec:decorative xmlns:adec="http://schemas.microsoft.com/office/drawing/2017/decorative" val="1"/>
                  </a:ext>
                </a:extLst>
              </p:cNvPr>
              <p:cNvPicPr>
                <a:picLocks/>
              </p:cNvPicPr>
              <p:nvPr/>
            </p:nvPicPr>
            <p:blipFill>
              <a:blip r:embed="rId5">
                <a:grayscl/>
                <a:extLst>
                  <a:ext uri="{BEBA8EAE-BF5A-486C-A8C5-ECC9F3942E4B}">
                    <a14:imgProps xmlns:a14="http://schemas.microsoft.com/office/drawing/2010/main">
                      <a14:imgLayer r:embed="rId6">
                        <a14:imgEffect>
                          <a14:brightnessContrast contrast="26000"/>
                        </a14:imgEffect>
                      </a14:imgLayer>
                    </a14:imgProps>
                  </a:ext>
                  <a:ext uri="{28A0092B-C50C-407E-A947-70E740481C1C}">
                    <a14:useLocalDpi xmlns:a14="http://schemas.microsoft.com/office/drawing/2010/main" val="0"/>
                  </a:ext>
                </a:extLst>
              </a:blip>
              <a:stretch>
                <a:fillRect/>
              </a:stretch>
            </p:blipFill>
            <p:spPr>
              <a:xfrm>
                <a:off x="7890182" y="2884330"/>
                <a:ext cx="583201" cy="583197"/>
              </a:xfrm>
              <a:custGeom>
                <a:avLst/>
                <a:gdLst>
                  <a:gd name="connsiteX0" fmla="*/ 381227 w 762454"/>
                  <a:gd name="connsiteY0" fmla="*/ 0 h 762452"/>
                  <a:gd name="connsiteX1" fmla="*/ 762454 w 762454"/>
                  <a:gd name="connsiteY1" fmla="*/ 381226 h 762452"/>
                  <a:gd name="connsiteX2" fmla="*/ 381227 w 762454"/>
                  <a:gd name="connsiteY2" fmla="*/ 762452 h 762452"/>
                  <a:gd name="connsiteX3" fmla="*/ 0 w 762454"/>
                  <a:gd name="connsiteY3" fmla="*/ 381226 h 762452"/>
                  <a:gd name="connsiteX4" fmla="*/ 381227 w 762454"/>
                  <a:gd name="connsiteY4" fmla="*/ 0 h 76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4" h="762452">
                    <a:moveTo>
                      <a:pt x="381227" y="0"/>
                    </a:moveTo>
                    <a:cubicBezTo>
                      <a:pt x="591773" y="0"/>
                      <a:pt x="762454" y="170681"/>
                      <a:pt x="762454" y="381226"/>
                    </a:cubicBezTo>
                    <a:cubicBezTo>
                      <a:pt x="762454" y="591771"/>
                      <a:pt x="591773" y="762452"/>
                      <a:pt x="381227" y="762452"/>
                    </a:cubicBezTo>
                    <a:cubicBezTo>
                      <a:pt x="170681" y="762452"/>
                      <a:pt x="0" y="591771"/>
                      <a:pt x="0" y="381226"/>
                    </a:cubicBezTo>
                    <a:cubicBezTo>
                      <a:pt x="0" y="170681"/>
                      <a:pt x="170681" y="0"/>
                      <a:pt x="381227" y="0"/>
                    </a:cubicBezTo>
                    <a:close/>
                  </a:path>
                </a:pathLst>
              </a:custGeom>
            </p:spPr>
          </p:pic>
          <p:sp>
            <p:nvSpPr>
              <p:cNvPr id="91" name="Oval 90">
                <a:extLst>
                  <a:ext uri="{FF2B5EF4-FFF2-40B4-BE49-F238E27FC236}">
                    <a16:creationId xmlns:a16="http://schemas.microsoft.com/office/drawing/2014/main" id="{503D60A1-0525-12F5-AC96-2E7D4B43EFDB}"/>
                  </a:ext>
                </a:extLst>
              </p:cNvPr>
              <p:cNvSpPr/>
              <p:nvPr/>
            </p:nvSpPr>
            <p:spPr bwMode="auto">
              <a:xfrm>
                <a:off x="7839181" y="5294408"/>
                <a:ext cx="685200" cy="685198"/>
              </a:xfrm>
              <a:prstGeom prst="ellipse">
                <a:avLst/>
              </a:prstGeom>
              <a:solidFill>
                <a:schemeClr val="bg2"/>
              </a:solidFill>
              <a:ln w="50800" cap="flat" cmpd="sng" algn="ctr">
                <a:solidFill>
                  <a:srgbClr val="BC70B4"/>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pic>
            <p:nvPicPr>
              <p:cNvPr id="92" name="Picture 91">
                <a:extLst>
                  <a:ext uri="{FF2B5EF4-FFF2-40B4-BE49-F238E27FC236}">
                    <a16:creationId xmlns:a16="http://schemas.microsoft.com/office/drawing/2014/main" id="{587F893E-27D4-AECC-BF1F-AF63E3F4FEDB}"/>
                  </a:ext>
                  <a:ext uri="{C183D7F6-B498-43B3-948B-1728B52AA6E4}">
                    <adec:decorative xmlns:adec="http://schemas.microsoft.com/office/drawing/2017/decorative" val="1"/>
                  </a:ext>
                </a:extLst>
              </p:cNvPr>
              <p:cNvPicPr>
                <a:picLocks noChangeAspect="1"/>
              </p:cNvPicPr>
              <p:nvPr/>
            </p:nvPicPr>
            <p:blipFill rotWithShape="1">
              <a:blip r:embed="rId7" cstate="screen">
                <a:graysc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7889634" y="5344860"/>
                <a:ext cx="584294" cy="584294"/>
              </a:xfrm>
              <a:prstGeom prst="ellipse">
                <a:avLst/>
              </a:prstGeom>
              <a:ln w="28575">
                <a:noFill/>
              </a:ln>
            </p:spPr>
          </p:pic>
        </p:grpSp>
        <p:grpSp>
          <p:nvGrpSpPr>
            <p:cNvPr id="21" name="Group 20">
              <a:extLst>
                <a:ext uri="{FF2B5EF4-FFF2-40B4-BE49-F238E27FC236}">
                  <a16:creationId xmlns:a16="http://schemas.microsoft.com/office/drawing/2014/main" id="{BEC41CBF-6FC3-DC3A-A6E9-1D929219CD92}"/>
                </a:ext>
              </a:extLst>
            </p:cNvPr>
            <p:cNvGrpSpPr/>
            <p:nvPr/>
          </p:nvGrpSpPr>
          <p:grpSpPr>
            <a:xfrm>
              <a:off x="3166536" y="2833330"/>
              <a:ext cx="1166246" cy="3146276"/>
              <a:chOff x="3166536" y="2833330"/>
              <a:chExt cx="1166246" cy="3146276"/>
            </a:xfrm>
          </p:grpSpPr>
          <p:sp>
            <p:nvSpPr>
              <p:cNvPr id="99" name="Oval 98">
                <a:extLst>
                  <a:ext uri="{FF2B5EF4-FFF2-40B4-BE49-F238E27FC236}">
                    <a16:creationId xmlns:a16="http://schemas.microsoft.com/office/drawing/2014/main" id="{7D2EA4C8-6CED-4601-8934-0896375F89C0}"/>
                  </a:ext>
                </a:extLst>
              </p:cNvPr>
              <p:cNvSpPr/>
              <p:nvPr/>
            </p:nvSpPr>
            <p:spPr bwMode="auto">
              <a:xfrm>
                <a:off x="3166536" y="4063868"/>
                <a:ext cx="685200" cy="685198"/>
              </a:xfrm>
              <a:prstGeom prst="ellipse">
                <a:avLst/>
              </a:prstGeom>
              <a:solidFill>
                <a:schemeClr val="bg2"/>
              </a:solidFill>
              <a:ln w="50800" cap="flat" cmpd="sng" algn="ctr">
                <a:solidFill>
                  <a:schemeClr val="accent1"/>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pic>
            <p:nvPicPr>
              <p:cNvPr id="100" name="Picture 99">
                <a:extLst>
                  <a:ext uri="{FF2B5EF4-FFF2-40B4-BE49-F238E27FC236}">
                    <a16:creationId xmlns:a16="http://schemas.microsoft.com/office/drawing/2014/main" id="{BAE3770F-9CC7-840A-4584-EA122E594A5D}"/>
                  </a:ext>
                  <a:ext uri="{C183D7F6-B498-43B3-948B-1728B52AA6E4}">
                    <adec:decorative xmlns:adec="http://schemas.microsoft.com/office/drawing/2017/decorative" val="1"/>
                  </a:ext>
                </a:extLst>
              </p:cNvPr>
              <p:cNvPicPr>
                <a:picLocks/>
              </p:cNvPicPr>
              <p:nvPr/>
            </p:nvPicPr>
            <p:blipFill rotWithShape="1">
              <a:blip r:embed="rId9" cstate="screen">
                <a:grayscl/>
                <a:extLst>
                  <a:ext uri="{28A0092B-C50C-407E-A947-70E740481C1C}">
                    <a14:useLocalDpi xmlns:a14="http://schemas.microsoft.com/office/drawing/2010/main"/>
                  </a:ext>
                </a:extLst>
              </a:blip>
              <a:srcRect l="16396" t="14235" r="21734" b="23895"/>
              <a:stretch/>
            </p:blipFill>
            <p:spPr>
              <a:xfrm>
                <a:off x="3217536" y="4114868"/>
                <a:ext cx="583201" cy="583197"/>
              </a:xfrm>
              <a:custGeom>
                <a:avLst/>
                <a:gdLst>
                  <a:gd name="connsiteX0" fmla="*/ 381227 w 762454"/>
                  <a:gd name="connsiteY0" fmla="*/ 0 h 762452"/>
                  <a:gd name="connsiteX1" fmla="*/ 762454 w 762454"/>
                  <a:gd name="connsiteY1" fmla="*/ 381226 h 762452"/>
                  <a:gd name="connsiteX2" fmla="*/ 381227 w 762454"/>
                  <a:gd name="connsiteY2" fmla="*/ 762452 h 762452"/>
                  <a:gd name="connsiteX3" fmla="*/ 0 w 762454"/>
                  <a:gd name="connsiteY3" fmla="*/ 381226 h 762452"/>
                  <a:gd name="connsiteX4" fmla="*/ 381227 w 762454"/>
                  <a:gd name="connsiteY4" fmla="*/ 0 h 76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4" h="762452">
                    <a:moveTo>
                      <a:pt x="381227" y="0"/>
                    </a:moveTo>
                    <a:cubicBezTo>
                      <a:pt x="591773" y="0"/>
                      <a:pt x="762454" y="170681"/>
                      <a:pt x="762454" y="381226"/>
                    </a:cubicBezTo>
                    <a:cubicBezTo>
                      <a:pt x="762454" y="591771"/>
                      <a:pt x="591773" y="762452"/>
                      <a:pt x="381227" y="762452"/>
                    </a:cubicBezTo>
                    <a:cubicBezTo>
                      <a:pt x="170681" y="762452"/>
                      <a:pt x="0" y="591771"/>
                      <a:pt x="0" y="381226"/>
                    </a:cubicBezTo>
                    <a:cubicBezTo>
                      <a:pt x="0" y="170681"/>
                      <a:pt x="170681" y="0"/>
                      <a:pt x="381227" y="0"/>
                    </a:cubicBezTo>
                    <a:close/>
                  </a:path>
                </a:pathLst>
              </a:custGeom>
            </p:spPr>
          </p:pic>
          <p:sp>
            <p:nvSpPr>
              <p:cNvPr id="97" name="Oval 96">
                <a:extLst>
                  <a:ext uri="{FF2B5EF4-FFF2-40B4-BE49-F238E27FC236}">
                    <a16:creationId xmlns:a16="http://schemas.microsoft.com/office/drawing/2014/main" id="{CFF667CF-D097-4B93-61BE-3A537E4D0354}"/>
                  </a:ext>
                </a:extLst>
              </p:cNvPr>
              <p:cNvSpPr/>
              <p:nvPr/>
            </p:nvSpPr>
            <p:spPr bwMode="auto">
              <a:xfrm>
                <a:off x="3647582" y="2833330"/>
                <a:ext cx="685200" cy="685198"/>
              </a:xfrm>
              <a:prstGeom prst="ellipse">
                <a:avLst/>
              </a:prstGeom>
              <a:solidFill>
                <a:schemeClr val="bg2"/>
              </a:solidFill>
              <a:ln w="50800" cap="flat" cmpd="sng" algn="ctr">
                <a:solidFill>
                  <a:srgbClr val="8B8AFF"/>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95" name="Oval 94">
                <a:extLst>
                  <a:ext uri="{FF2B5EF4-FFF2-40B4-BE49-F238E27FC236}">
                    <a16:creationId xmlns:a16="http://schemas.microsoft.com/office/drawing/2014/main" id="{D23A5433-6F69-D54D-E680-78E1EB44CECF}"/>
                  </a:ext>
                </a:extLst>
              </p:cNvPr>
              <p:cNvSpPr/>
              <p:nvPr/>
            </p:nvSpPr>
            <p:spPr bwMode="auto">
              <a:xfrm>
                <a:off x="3647582" y="5294408"/>
                <a:ext cx="685200" cy="685198"/>
              </a:xfrm>
              <a:prstGeom prst="ellipse">
                <a:avLst/>
              </a:prstGeom>
              <a:solidFill>
                <a:schemeClr val="bg2"/>
              </a:solidFill>
              <a:ln w="50800" cap="flat" cmpd="sng" algn="ctr">
                <a:solidFill>
                  <a:srgbClr val="8B8AFF"/>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pic>
            <p:nvPicPr>
              <p:cNvPr id="96" name="Picture 95">
                <a:extLst>
                  <a:ext uri="{FF2B5EF4-FFF2-40B4-BE49-F238E27FC236}">
                    <a16:creationId xmlns:a16="http://schemas.microsoft.com/office/drawing/2014/main" id="{D2CD25CA-B766-8BEC-F35C-EA7317E8298B}"/>
                  </a:ext>
                  <a:ext uri="{C183D7F6-B498-43B3-948B-1728B52AA6E4}">
                    <adec:decorative xmlns:adec="http://schemas.microsoft.com/office/drawing/2017/decorative" val="1"/>
                  </a:ext>
                </a:extLst>
              </p:cNvPr>
              <p:cNvPicPr>
                <a:picLocks/>
              </p:cNvPicPr>
              <p:nvPr/>
            </p:nvPicPr>
            <p:blipFill rotWithShape="1">
              <a:blip r:embed="rId10" cstate="screen">
                <a:grayscl/>
                <a:extLst>
                  <a:ext uri="{BEBA8EAE-BF5A-486C-A8C5-ECC9F3942E4B}">
                    <a14:imgProps xmlns:a14="http://schemas.microsoft.com/office/drawing/2010/main">
                      <a14:imgLayer r:embed="rId11">
                        <a14:imgEffect>
                          <a14:brightnessContrast bright="10000" contrast="20000"/>
                        </a14:imgEffect>
                      </a14:imgLayer>
                    </a14:imgProps>
                  </a:ext>
                  <a:ext uri="{28A0092B-C50C-407E-A947-70E740481C1C}">
                    <a14:useLocalDpi xmlns:a14="http://schemas.microsoft.com/office/drawing/2010/main"/>
                  </a:ext>
                </a:extLst>
              </a:blip>
              <a:srcRect l="12888" t="12259" r="11630" b="12259"/>
              <a:stretch/>
            </p:blipFill>
            <p:spPr>
              <a:xfrm>
                <a:off x="3698582" y="5345408"/>
                <a:ext cx="583201" cy="583197"/>
              </a:xfrm>
              <a:custGeom>
                <a:avLst/>
                <a:gdLst>
                  <a:gd name="connsiteX0" fmla="*/ 381227 w 762454"/>
                  <a:gd name="connsiteY0" fmla="*/ 0 h 762452"/>
                  <a:gd name="connsiteX1" fmla="*/ 762454 w 762454"/>
                  <a:gd name="connsiteY1" fmla="*/ 381226 h 762452"/>
                  <a:gd name="connsiteX2" fmla="*/ 381227 w 762454"/>
                  <a:gd name="connsiteY2" fmla="*/ 762452 h 762452"/>
                  <a:gd name="connsiteX3" fmla="*/ 0 w 762454"/>
                  <a:gd name="connsiteY3" fmla="*/ 381226 h 762452"/>
                  <a:gd name="connsiteX4" fmla="*/ 381227 w 762454"/>
                  <a:gd name="connsiteY4" fmla="*/ 0 h 76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4" h="762452">
                    <a:moveTo>
                      <a:pt x="381227" y="0"/>
                    </a:moveTo>
                    <a:cubicBezTo>
                      <a:pt x="591773" y="0"/>
                      <a:pt x="762454" y="170681"/>
                      <a:pt x="762454" y="381226"/>
                    </a:cubicBezTo>
                    <a:cubicBezTo>
                      <a:pt x="762454" y="591771"/>
                      <a:pt x="591773" y="762452"/>
                      <a:pt x="381227" y="762452"/>
                    </a:cubicBezTo>
                    <a:cubicBezTo>
                      <a:pt x="170681" y="762452"/>
                      <a:pt x="0" y="591771"/>
                      <a:pt x="0" y="381226"/>
                    </a:cubicBezTo>
                    <a:cubicBezTo>
                      <a:pt x="0" y="170681"/>
                      <a:pt x="170681" y="0"/>
                      <a:pt x="381227" y="0"/>
                    </a:cubicBezTo>
                    <a:close/>
                  </a:path>
                </a:pathLst>
              </a:custGeom>
            </p:spPr>
          </p:pic>
          <p:pic>
            <p:nvPicPr>
              <p:cNvPr id="6" name="Picture 5">
                <a:extLst>
                  <a:ext uri="{FF2B5EF4-FFF2-40B4-BE49-F238E27FC236}">
                    <a16:creationId xmlns:a16="http://schemas.microsoft.com/office/drawing/2014/main" id="{F9D85757-062E-2277-FBA9-0E94ABC49090}"/>
                  </a:ext>
                </a:extLst>
              </p:cNvPr>
              <p:cNvPicPr>
                <a:picLocks noChangeAspect="1"/>
              </p:cNvPicPr>
              <p:nvPr/>
            </p:nvPicPr>
            <p:blipFill rotWithShape="1">
              <a:blip r:embed="rId12">
                <a:grayscl/>
                <a:extLst>
                  <a:ext uri="{BEBA8EAE-BF5A-486C-A8C5-ECC9F3942E4B}">
                    <a14:imgProps xmlns:a14="http://schemas.microsoft.com/office/drawing/2010/main">
                      <a14:imgLayer r:embed="rId13">
                        <a14:imgEffect>
                          <a14:sharpenSoften amount="10000"/>
                        </a14:imgEffect>
                        <a14:imgEffect>
                          <a14:brightnessContrast bright="8000" contrast="35000"/>
                        </a14:imgEffect>
                      </a14:imgLayer>
                    </a14:imgProps>
                  </a:ext>
                </a:extLst>
              </a:blip>
              <a:srcRect l="44463" t="18176" r="27794" b="40210"/>
              <a:stretch/>
            </p:blipFill>
            <p:spPr>
              <a:xfrm>
                <a:off x="3697574" y="2883321"/>
                <a:ext cx="585216" cy="585216"/>
              </a:xfrm>
              <a:prstGeom prst="ellipse">
                <a:avLst/>
              </a:prstGeom>
            </p:spPr>
          </p:pic>
        </p:grpSp>
      </p:grpSp>
      <p:pic>
        <p:nvPicPr>
          <p:cNvPr id="19" name="Picture 18">
            <a:extLst>
              <a:ext uri="{FF2B5EF4-FFF2-40B4-BE49-F238E27FC236}">
                <a16:creationId xmlns:a16="http://schemas.microsoft.com/office/drawing/2014/main" id="{0D3DF845-E738-F810-744B-EBA371CEFD11}"/>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4233" y="3591427"/>
            <a:ext cx="720630" cy="715943"/>
          </a:xfrm>
          <a:prstGeom prst="rect">
            <a:avLst/>
          </a:prstGeom>
        </p:spPr>
      </p:pic>
    </p:spTree>
    <p:extLst>
      <p:ext uri="{BB962C8B-B14F-4D97-AF65-F5344CB8AC3E}">
        <p14:creationId xmlns:p14="http://schemas.microsoft.com/office/powerpoint/2010/main" val="23700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barn(outVertical)">
                                      <p:cBhvr>
                                        <p:cTn id="7" dur="450"/>
                                        <p:tgtEl>
                                          <p:spTgt spid="10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750"/>
                                        <p:tgtEl>
                                          <p:spTgt spid="103"/>
                                        </p:tgtEl>
                                      </p:cBhvr>
                                    </p:animEffect>
                                  </p:childTnLst>
                                </p:cTn>
                              </p:par>
                              <p:par>
                                <p:cTn id="11" presetID="10" presetClass="entr" presetSubtype="0" accel="50000" decel="5000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1000"/>
                                        <p:tgtEl>
                                          <p:spTgt spid="104"/>
                                        </p:tgtEl>
                                      </p:cBhvr>
                                    </p:animEffect>
                                  </p:childTnLst>
                                </p:cTn>
                              </p:par>
                              <p:par>
                                <p:cTn id="14" presetID="42" presetClass="path" presetSubtype="0" accel="50000" decel="50000" fill="hold" grpId="1" nodeType="withEffect">
                                  <p:stCondLst>
                                    <p:cond delay="0"/>
                                  </p:stCondLst>
                                  <p:childTnLst>
                                    <p:animMotion origin="layout" path="M -2.5E-6 0.04144 L -2.5E-6 -2.22222E-6 " pathEditMode="relative" rAng="0" ptsTypes="AA">
                                      <p:cBhvr>
                                        <p:cTn id="15" dur="1000" fill="hold"/>
                                        <p:tgtEl>
                                          <p:spTgt spid="104"/>
                                        </p:tgtEl>
                                        <p:attrNameLst>
                                          <p:attrName>ppt_x</p:attrName>
                                          <p:attrName>ppt_y</p:attrName>
                                        </p:attrNameLst>
                                      </p:cBhvr>
                                      <p:rCtr x="0" y="-2083"/>
                                    </p:animMotion>
                                  </p:childTnLst>
                                </p:cTn>
                              </p:par>
                              <p:par>
                                <p:cTn id="16" presetID="10" presetClass="entr" presetSubtype="0" accel="50000" decel="5000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42" presetClass="path" presetSubtype="0" accel="50000" decel="50000" fill="hold" grpId="1" nodeType="withEffect">
                                  <p:stCondLst>
                                    <p:cond delay="0"/>
                                  </p:stCondLst>
                                  <p:childTnLst>
                                    <p:animMotion origin="layout" path="M 1.04167E-6 0.0169 L 1.04167E-6 -1.11111E-6 " pathEditMode="relative" rAng="0" ptsTypes="AA">
                                      <p:cBhvr>
                                        <p:cTn id="20" dur="1000" fill="hold"/>
                                        <p:tgtEl>
                                          <p:spTgt spid="12"/>
                                        </p:tgtEl>
                                        <p:attrNameLst>
                                          <p:attrName>ppt_x</p:attrName>
                                          <p:attrName>ppt_y</p:attrName>
                                        </p:attrNameLst>
                                      </p:cBhvr>
                                      <p:rCtr x="0" y="-856"/>
                                    </p:animMotion>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3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25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4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42" presetClass="path" presetSubtype="0" decel="100000" fill="hold" nodeType="withEffect">
                                  <p:stCondLst>
                                    <p:cond delay="400"/>
                                  </p:stCondLst>
                                  <p:childTnLst>
                                    <p:animMotion origin="layout" path="M -1.875E-6 -1.11111E-6 L -0.02226 0.00162 " pathEditMode="relative" rAng="0" ptsTypes="AA">
                                      <p:cBhvr>
                                        <p:cTn id="34" dur="500" spd="-100000" fill="hold"/>
                                        <p:tgtEl>
                                          <p:spTgt spid="22"/>
                                        </p:tgtEl>
                                        <p:attrNameLst>
                                          <p:attrName>ppt_x</p:attrName>
                                          <p:attrName>ppt_y</p:attrName>
                                        </p:attrNameLst>
                                      </p:cBhvr>
                                      <p:rCtr x="-1120" y="69"/>
                                    </p:animMotion>
                                  </p:childTnLst>
                                </p:cTn>
                              </p:par>
                              <p:par>
                                <p:cTn id="35" presetID="10" presetClass="entr" presetSubtype="0" fill="hold" nodeType="withEffect">
                                  <p:stCondLst>
                                    <p:cond delay="4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42" presetClass="path" presetSubtype="0" decel="100000" fill="hold" nodeType="withEffect">
                                  <p:stCondLst>
                                    <p:cond delay="400"/>
                                  </p:stCondLst>
                                  <p:childTnLst>
                                    <p:animMotion origin="layout" path="M 4.16667E-7 -1.11111E-6 L 0.02344 0.00162 " pathEditMode="relative" rAng="0" ptsTypes="AA">
                                      <p:cBhvr>
                                        <p:cTn id="39" dur="500" spd="-100000" fill="hold"/>
                                        <p:tgtEl>
                                          <p:spTgt spid="24"/>
                                        </p:tgtEl>
                                        <p:attrNameLst>
                                          <p:attrName>ppt_x</p:attrName>
                                          <p:attrName>ppt_y</p:attrName>
                                        </p:attrNameLst>
                                      </p:cBhvr>
                                      <p:rCtr x="1172"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2" grpId="1"/>
      <p:bldP spid="103" grpId="0"/>
      <p:bldP spid="104" grpId="0"/>
      <p:bldP spid="10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B890672-2C00-9D2C-21B3-174893D93A00}"/>
              </a:ext>
              <a:ext uri="{C183D7F6-B498-43B3-948B-1728B52AA6E4}">
                <adec:decorative xmlns:adec="http://schemas.microsoft.com/office/drawing/2017/decorative" val="1"/>
              </a:ext>
            </a:extLst>
          </p:cNvPr>
          <p:cNvPicPr>
            <a:picLocks noChangeAspect="1"/>
          </p:cNvPicPr>
          <p:nvPr/>
        </p:nvPicPr>
        <p:blipFill rotWithShape="1">
          <a:blip r:embed="rId3"/>
          <a:srcRect l="31328" r="31328"/>
          <a:stretch/>
        </p:blipFill>
        <p:spPr>
          <a:xfrm>
            <a:off x="8777288" y="-1"/>
            <a:ext cx="3414711" cy="6857995"/>
          </a:xfrm>
          <a:prstGeom prst="rect">
            <a:avLst/>
          </a:prstGeom>
        </p:spPr>
      </p:pic>
      <p:sp>
        <p:nvSpPr>
          <p:cNvPr id="17" name="Title 16">
            <a:extLst>
              <a:ext uri="{FF2B5EF4-FFF2-40B4-BE49-F238E27FC236}">
                <a16:creationId xmlns:a16="http://schemas.microsoft.com/office/drawing/2014/main" id="{9980A240-DF24-5712-0E01-66889308C3CB}"/>
              </a:ext>
            </a:extLst>
          </p:cNvPr>
          <p:cNvSpPr>
            <a:spLocks noGrp="1"/>
          </p:cNvSpPr>
          <p:nvPr>
            <p:ph type="title"/>
          </p:nvPr>
        </p:nvSpPr>
        <p:spPr>
          <a:xfrm>
            <a:off x="588263" y="457200"/>
            <a:ext cx="7826867" cy="553998"/>
          </a:xfrm>
        </p:spPr>
        <p:txBody>
          <a:bodyPr/>
          <a:lstStyle/>
          <a:p>
            <a:r>
              <a:rPr lang="en-US" sz="3200" dirty="0"/>
              <a:t>What SMB customers value when choosing an ERP</a:t>
            </a:r>
          </a:p>
        </p:txBody>
      </p:sp>
      <p:sp>
        <p:nvSpPr>
          <p:cNvPr id="16" name="Content Placeholder 14">
            <a:extLst>
              <a:ext uri="{FF2B5EF4-FFF2-40B4-BE49-F238E27FC236}">
                <a16:creationId xmlns:a16="http://schemas.microsoft.com/office/drawing/2014/main" id="{16D15D20-53D1-6FAB-776C-54A7A3A302DB}"/>
              </a:ext>
            </a:extLst>
          </p:cNvPr>
          <p:cNvSpPr txBox="1">
            <a:spLocks/>
          </p:cNvSpPr>
          <p:nvPr/>
        </p:nvSpPr>
        <p:spPr>
          <a:xfrm>
            <a:off x="1527175" y="1649356"/>
            <a:ext cx="6600824" cy="457048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4200"/>
              </a:spcAft>
              <a:buClrTx/>
              <a:buSzPct val="90000"/>
              <a:buFont typeface="Wingdings" panose="05000000000000000000" pitchFamily="2" charset="2"/>
              <a:buNone/>
              <a:tabLst/>
              <a:defRPr/>
            </a:pPr>
            <a:r>
              <a:rPr kumimoji="0" lang="en-US" sz="2400" b="0" i="0" u="none" strike="noStrike" kern="1200" cap="none" spc="0" normalizeH="0" baseline="0" noProof="0" dirty="0">
                <a:ln w="3175">
                  <a:noFill/>
                </a:ln>
                <a:solidFill>
                  <a:schemeClr val="accent1"/>
                </a:solidFill>
                <a:effectLst/>
                <a:uLnTx/>
                <a:uFillTx/>
                <a:latin typeface="Segoe UI Semibold"/>
                <a:ea typeface="+mn-ea"/>
                <a:cs typeface="Segoe UI" panose="020B0502040204020203" pitchFamily="34" charset="0"/>
              </a:rPr>
              <a:t>Core functionality </a:t>
            </a:r>
            <a:br>
              <a:rPr kumimoji="0" lang="en-US" sz="2400" b="0" i="0" u="none" strike="noStrike" kern="1200" cap="none" spc="0" normalizeH="0" baseline="0" noProof="0" dirty="0">
                <a:ln w="3175">
                  <a:noFill/>
                </a:ln>
                <a:gradFill flip="none" rotWithShape="1">
                  <a:gsLst>
                    <a:gs pos="0">
                      <a:srgbClr val="8B8AFF"/>
                    </a:gs>
                    <a:gs pos="100000">
                      <a:srgbClr val="F1535C"/>
                    </a:gs>
                  </a:gsLst>
                  <a:lin ang="2700000" scaled="1"/>
                  <a:tileRect/>
                </a:gradFill>
                <a:effectLst/>
                <a:uLnTx/>
                <a:uFillTx/>
                <a:latin typeface="Segoe UI Semibold"/>
                <a:ea typeface="+mn-ea"/>
                <a:cs typeface="Segoe UI" panose="020B0502040204020203" pitchFamily="34" charset="0"/>
              </a:rPr>
            </a:b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Finance, supply chain management</a:t>
            </a:r>
          </a:p>
          <a:p>
            <a:pPr marL="0" indent="0">
              <a:spcBef>
                <a:spcPts val="0"/>
              </a:spcBef>
              <a:spcAft>
                <a:spcPts val="4200"/>
              </a:spcAft>
              <a:buNone/>
            </a:pPr>
            <a:r>
              <a:rPr lang="en-US" sz="2400" dirty="0">
                <a:ln w="3175">
                  <a:noFill/>
                </a:ln>
                <a:solidFill>
                  <a:schemeClr val="accent1"/>
                </a:solidFill>
                <a:latin typeface="Segoe UI Semibold"/>
              </a:rPr>
              <a:t>Ease and speed of implementation </a:t>
            </a:r>
            <a:br>
              <a:rPr lang="en-US" sz="3200" dirty="0">
                <a:ln w="3175">
                  <a:noFill/>
                </a:ln>
                <a:gradFill flip="none" rotWithShape="1">
                  <a:gsLst>
                    <a:gs pos="0">
                      <a:srgbClr val="8B8AFF"/>
                    </a:gs>
                    <a:gs pos="100000">
                      <a:srgbClr val="F1535C"/>
                    </a:gs>
                  </a:gsLst>
                  <a:lin ang="2700000" scaled="1"/>
                  <a:tileRect/>
                </a:gradFill>
                <a:latin typeface="Segoe UI Semibold"/>
              </a:rPr>
            </a:br>
            <a:r>
              <a:rPr lang="en-US" sz="1800" dirty="0">
                <a:latin typeface="Segoe UI"/>
              </a:rPr>
              <a:t>Business is changing faster than ever and SMBs need </a:t>
            </a:r>
            <a:r>
              <a:rPr lang="en-US" sz="1800" dirty="0">
                <a:solidFill>
                  <a:srgbClr val="FFFFFF"/>
                </a:solidFill>
                <a:latin typeface="Segoe UI"/>
              </a:rPr>
              <a:t>agility</a:t>
            </a:r>
          </a:p>
          <a:p>
            <a:pPr marL="0" marR="0" lvl="0" indent="0" algn="l" defTabSz="932742" rtl="0" eaLnBrk="1" fontAlgn="auto" latinLnBrk="0" hangingPunct="1">
              <a:lnSpc>
                <a:spcPct val="100000"/>
              </a:lnSpc>
              <a:spcBef>
                <a:spcPts val="0"/>
              </a:spcBef>
              <a:spcAft>
                <a:spcPts val="4200"/>
              </a:spcAft>
              <a:buClrTx/>
              <a:buSzPct val="90000"/>
              <a:buFont typeface="Wingdings" panose="05000000000000000000" pitchFamily="2" charset="2"/>
              <a:buNone/>
              <a:tabLst/>
              <a:defRPr/>
            </a:pPr>
            <a:r>
              <a:rPr kumimoji="0" lang="en-US" sz="2400" b="0" i="0" u="none" strike="noStrike" kern="1200" cap="none" spc="0" normalizeH="0" baseline="0" noProof="0" dirty="0">
                <a:ln w="3175">
                  <a:noFill/>
                </a:ln>
                <a:solidFill>
                  <a:schemeClr val="accent1"/>
                </a:solidFill>
                <a:effectLst/>
                <a:uLnTx/>
                <a:uFillTx/>
                <a:latin typeface="Segoe UI Semibold"/>
                <a:ea typeface="+mn-ea"/>
                <a:cs typeface="Segoe UI" panose="020B0502040204020203" pitchFamily="34" charset="0"/>
              </a:rPr>
              <a:t>Collaboration and productivity</a:t>
            </a:r>
            <a:br>
              <a:rPr kumimoji="0" lang="en-US" sz="2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b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The lines between productivity, communication, </a:t>
            </a:r>
            <a:b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and business applications are blurring </a:t>
            </a:r>
          </a:p>
          <a:p>
            <a:pPr marL="0" marR="0" lvl="0" indent="0" algn="l" defTabSz="932742" rtl="0" eaLnBrk="1" fontAlgn="auto" latinLnBrk="0" hangingPunct="1">
              <a:lnSpc>
                <a:spcPct val="100000"/>
              </a:lnSpc>
              <a:spcBef>
                <a:spcPts val="0"/>
              </a:spcBef>
              <a:spcAft>
                <a:spcPts val="4200"/>
              </a:spcAft>
              <a:buClrTx/>
              <a:buSzPct val="90000"/>
              <a:buFont typeface="Wingdings" panose="05000000000000000000" pitchFamily="2" charset="2"/>
              <a:buNone/>
              <a:tabLst/>
              <a:defRPr/>
            </a:pPr>
            <a:r>
              <a:rPr lang="en-US" sz="2400" dirty="0">
                <a:ln w="3175">
                  <a:noFill/>
                </a:ln>
                <a:solidFill>
                  <a:schemeClr val="accent1"/>
                </a:solidFill>
                <a:latin typeface="Segoe UI Semibold"/>
              </a:rPr>
              <a:t>Reliability, performance, security, </a:t>
            </a:r>
            <a:br>
              <a:rPr lang="en-US" sz="2400" dirty="0">
                <a:ln w="3175">
                  <a:noFill/>
                </a:ln>
                <a:solidFill>
                  <a:schemeClr val="accent1"/>
                </a:solidFill>
                <a:latin typeface="Segoe UI Semibold"/>
              </a:rPr>
            </a:br>
            <a:r>
              <a:rPr lang="en-US" sz="2400" dirty="0">
                <a:ln w="3175">
                  <a:noFill/>
                </a:ln>
                <a:solidFill>
                  <a:schemeClr val="accent1"/>
                </a:solidFill>
                <a:latin typeface="Segoe UI Semibold"/>
              </a:rPr>
              <a:t>compliance, and scale </a:t>
            </a:r>
          </a:p>
        </p:txBody>
      </p:sp>
      <p:cxnSp>
        <p:nvCxnSpPr>
          <p:cNvPr id="31" name="Straight Connector 30">
            <a:extLst>
              <a:ext uri="{FF2B5EF4-FFF2-40B4-BE49-F238E27FC236}">
                <a16:creationId xmlns:a16="http://schemas.microsoft.com/office/drawing/2014/main" id="{97A84F06-A8F9-11C7-FFF2-98565D1E807D}"/>
              </a:ext>
              <a:ext uri="{C183D7F6-B498-43B3-948B-1728B52AA6E4}">
                <adec:decorative xmlns:adec="http://schemas.microsoft.com/office/drawing/2017/decorative" val="1"/>
              </a:ext>
            </a:extLst>
          </p:cNvPr>
          <p:cNvCxnSpPr>
            <a:cxnSpLocks/>
          </p:cNvCxnSpPr>
          <p:nvPr/>
        </p:nvCxnSpPr>
        <p:spPr>
          <a:xfrm>
            <a:off x="8777288" y="0"/>
            <a:ext cx="0" cy="685799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D38DE98-1E76-CE43-82F0-EC79AFC49222}"/>
              </a:ext>
              <a:ext uri="{C183D7F6-B498-43B3-948B-1728B52AA6E4}">
                <adec:decorative xmlns:adec="http://schemas.microsoft.com/office/drawing/2017/decorative" val="1"/>
              </a:ext>
            </a:extLst>
          </p:cNvPr>
          <p:cNvSpPr/>
          <p:nvPr/>
        </p:nvSpPr>
        <p:spPr bwMode="auto">
          <a:xfrm>
            <a:off x="621701" y="1654141"/>
            <a:ext cx="625538" cy="625536"/>
          </a:xfrm>
          <a:prstGeom prst="ellipse">
            <a:avLst/>
          </a:prstGeom>
          <a:solidFill>
            <a:schemeClr val="accent1"/>
          </a:solid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32" name="transform_2" title="Icon of a circle and a square with a curved arrow between them">
            <a:extLst>
              <a:ext uri="{FF2B5EF4-FFF2-40B4-BE49-F238E27FC236}">
                <a16:creationId xmlns:a16="http://schemas.microsoft.com/office/drawing/2014/main" id="{D7B5AA22-8BD6-7DE6-6592-9DDFED9C8B57}"/>
              </a:ext>
            </a:extLst>
          </p:cNvPr>
          <p:cNvSpPr>
            <a:spLocks noChangeAspect="1" noEditPoints="1"/>
          </p:cNvSpPr>
          <p:nvPr/>
        </p:nvSpPr>
        <p:spPr bwMode="auto">
          <a:xfrm>
            <a:off x="747875" y="1817779"/>
            <a:ext cx="311076" cy="288128"/>
          </a:xfrm>
          <a:custGeom>
            <a:avLst/>
            <a:gdLst>
              <a:gd name="T0" fmla="*/ 31 w 337"/>
              <a:gd name="T1" fmla="*/ 210 h 311"/>
              <a:gd name="T2" fmla="*/ 185 w 337"/>
              <a:gd name="T3" fmla="*/ 56 h 311"/>
              <a:gd name="T4" fmla="*/ 142 w 337"/>
              <a:gd name="T5" fmla="*/ 108 h 311"/>
              <a:gd name="T6" fmla="*/ 185 w 337"/>
              <a:gd name="T7" fmla="*/ 56 h 311"/>
              <a:gd name="T8" fmla="*/ 133 w 337"/>
              <a:gd name="T9" fmla="*/ 13 h 311"/>
              <a:gd name="T10" fmla="*/ 37 w 337"/>
              <a:gd name="T11" fmla="*/ 311 h 311"/>
              <a:gd name="T12" fmla="*/ 73 w 337"/>
              <a:gd name="T13" fmla="*/ 274 h 311"/>
              <a:gd name="T14" fmla="*/ 37 w 337"/>
              <a:gd name="T15" fmla="*/ 238 h 311"/>
              <a:gd name="T16" fmla="*/ 0 w 337"/>
              <a:gd name="T17" fmla="*/ 274 h 311"/>
              <a:gd name="T18" fmla="*/ 37 w 337"/>
              <a:gd name="T19" fmla="*/ 311 h 311"/>
              <a:gd name="T20" fmla="*/ 337 w 337"/>
              <a:gd name="T21" fmla="*/ 0 h 311"/>
              <a:gd name="T22" fmla="*/ 219 w 337"/>
              <a:gd name="T23" fmla="*/ 0 h 311"/>
              <a:gd name="T24" fmla="*/ 219 w 337"/>
              <a:gd name="T25" fmla="*/ 118 h 311"/>
              <a:gd name="T26" fmla="*/ 337 w 337"/>
              <a:gd name="T27" fmla="*/ 118 h 311"/>
              <a:gd name="T28" fmla="*/ 337 w 337"/>
              <a:gd name="T2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7" h="311">
                <a:moveTo>
                  <a:pt x="31" y="210"/>
                </a:moveTo>
                <a:cubicBezTo>
                  <a:pt x="31" y="125"/>
                  <a:pt x="100" y="56"/>
                  <a:pt x="185" y="56"/>
                </a:cubicBezTo>
                <a:moveTo>
                  <a:pt x="142" y="108"/>
                </a:moveTo>
                <a:cubicBezTo>
                  <a:pt x="185" y="56"/>
                  <a:pt x="185" y="56"/>
                  <a:pt x="185" y="56"/>
                </a:cubicBezTo>
                <a:cubicBezTo>
                  <a:pt x="133" y="13"/>
                  <a:pt x="133" y="13"/>
                  <a:pt x="133" y="13"/>
                </a:cubicBezTo>
                <a:moveTo>
                  <a:pt x="37" y="311"/>
                </a:moveTo>
                <a:cubicBezTo>
                  <a:pt x="56" y="311"/>
                  <a:pt x="73" y="294"/>
                  <a:pt x="73" y="274"/>
                </a:cubicBezTo>
                <a:cubicBezTo>
                  <a:pt x="73" y="254"/>
                  <a:pt x="56" y="238"/>
                  <a:pt x="37" y="238"/>
                </a:cubicBezTo>
                <a:cubicBezTo>
                  <a:pt x="17" y="238"/>
                  <a:pt x="0" y="254"/>
                  <a:pt x="0" y="274"/>
                </a:cubicBezTo>
                <a:cubicBezTo>
                  <a:pt x="0" y="294"/>
                  <a:pt x="17" y="311"/>
                  <a:pt x="37" y="311"/>
                </a:cubicBezTo>
                <a:close/>
                <a:moveTo>
                  <a:pt x="337" y="0"/>
                </a:moveTo>
                <a:cubicBezTo>
                  <a:pt x="219" y="0"/>
                  <a:pt x="219" y="0"/>
                  <a:pt x="219" y="0"/>
                </a:cubicBezTo>
                <a:cubicBezTo>
                  <a:pt x="219" y="118"/>
                  <a:pt x="219" y="118"/>
                  <a:pt x="219" y="118"/>
                </a:cubicBezTo>
                <a:cubicBezTo>
                  <a:pt x="337" y="118"/>
                  <a:pt x="337" y="118"/>
                  <a:pt x="337" y="118"/>
                </a:cubicBezTo>
                <a:lnTo>
                  <a:pt x="337" y="0"/>
                </a:lnTo>
                <a:close/>
              </a:path>
            </a:pathLst>
          </a:custGeom>
          <a:noFill/>
          <a:ln w="15875"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40" name="Group 39">
            <a:extLst>
              <a:ext uri="{FF2B5EF4-FFF2-40B4-BE49-F238E27FC236}">
                <a16:creationId xmlns:a16="http://schemas.microsoft.com/office/drawing/2014/main" id="{F8C4F36E-8B8E-A3D7-BD41-0A605A7F0382}"/>
              </a:ext>
              <a:ext uri="{C183D7F6-B498-43B3-948B-1728B52AA6E4}">
                <adec:decorative xmlns:adec="http://schemas.microsoft.com/office/drawing/2017/decorative" val="1"/>
              </a:ext>
            </a:extLst>
          </p:cNvPr>
          <p:cNvGrpSpPr/>
          <p:nvPr/>
        </p:nvGrpSpPr>
        <p:grpSpPr>
          <a:xfrm>
            <a:off x="621701" y="2912489"/>
            <a:ext cx="625538" cy="625536"/>
            <a:chOff x="621701" y="2912489"/>
            <a:chExt cx="625538" cy="625536"/>
          </a:xfrm>
        </p:grpSpPr>
        <p:sp>
          <p:nvSpPr>
            <p:cNvPr id="23" name="Oval 22">
              <a:extLst>
                <a:ext uri="{FF2B5EF4-FFF2-40B4-BE49-F238E27FC236}">
                  <a16:creationId xmlns:a16="http://schemas.microsoft.com/office/drawing/2014/main" id="{15CD16AB-2E9E-6991-91AC-593C444DB7B9}"/>
                </a:ext>
                <a:ext uri="{C183D7F6-B498-43B3-948B-1728B52AA6E4}">
                  <adec:decorative xmlns:adec="http://schemas.microsoft.com/office/drawing/2017/decorative" val="1"/>
                </a:ext>
              </a:extLst>
            </p:cNvPr>
            <p:cNvSpPr/>
            <p:nvPr/>
          </p:nvSpPr>
          <p:spPr bwMode="auto">
            <a:xfrm>
              <a:off x="621701" y="2912489"/>
              <a:ext cx="625538" cy="625536"/>
            </a:xfrm>
            <a:prstGeom prst="ellipse">
              <a:avLst/>
            </a:prstGeom>
            <a:solidFill>
              <a:schemeClr val="accent1"/>
            </a:solid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33" name="money_2" title="Icon of a dollar sign with an arrow around it pointing clockwise">
              <a:extLst>
                <a:ext uri="{FF2B5EF4-FFF2-40B4-BE49-F238E27FC236}">
                  <a16:creationId xmlns:a16="http://schemas.microsoft.com/office/drawing/2014/main" id="{E5A6981A-988C-E0CA-1C11-2A0DC1879BCA}"/>
                </a:ext>
              </a:extLst>
            </p:cNvPr>
            <p:cNvSpPr>
              <a:spLocks noChangeAspect="1" noEditPoints="1"/>
            </p:cNvSpPr>
            <p:nvPr/>
          </p:nvSpPr>
          <p:spPr bwMode="auto">
            <a:xfrm>
              <a:off x="797836" y="3081193"/>
              <a:ext cx="273268" cy="288128"/>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5875"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41" name="Group 40">
            <a:extLst>
              <a:ext uri="{FF2B5EF4-FFF2-40B4-BE49-F238E27FC236}">
                <a16:creationId xmlns:a16="http://schemas.microsoft.com/office/drawing/2014/main" id="{1650B73F-C33B-B332-F83A-BD9BFEA263FB}"/>
              </a:ext>
              <a:ext uri="{C183D7F6-B498-43B3-948B-1728B52AA6E4}">
                <adec:decorative xmlns:adec="http://schemas.microsoft.com/office/drawing/2017/decorative" val="1"/>
              </a:ext>
            </a:extLst>
          </p:cNvPr>
          <p:cNvGrpSpPr/>
          <p:nvPr/>
        </p:nvGrpSpPr>
        <p:grpSpPr>
          <a:xfrm>
            <a:off x="621701" y="4085240"/>
            <a:ext cx="625538" cy="625536"/>
            <a:chOff x="621701" y="4085240"/>
            <a:chExt cx="625538" cy="625536"/>
          </a:xfrm>
        </p:grpSpPr>
        <p:sp>
          <p:nvSpPr>
            <p:cNvPr id="26" name="Oval 25">
              <a:extLst>
                <a:ext uri="{FF2B5EF4-FFF2-40B4-BE49-F238E27FC236}">
                  <a16:creationId xmlns:a16="http://schemas.microsoft.com/office/drawing/2014/main" id="{77CECE6A-C77C-496B-BEFC-BEE417D6284C}"/>
                </a:ext>
                <a:ext uri="{C183D7F6-B498-43B3-948B-1728B52AA6E4}">
                  <adec:decorative xmlns:adec="http://schemas.microsoft.com/office/drawing/2017/decorative" val="1"/>
                </a:ext>
              </a:extLst>
            </p:cNvPr>
            <p:cNvSpPr/>
            <p:nvPr/>
          </p:nvSpPr>
          <p:spPr bwMode="auto">
            <a:xfrm>
              <a:off x="621701" y="4085240"/>
              <a:ext cx="625538" cy="625536"/>
            </a:xfrm>
            <a:prstGeom prst="ellipse">
              <a:avLst/>
            </a:prstGeom>
            <a:solidFill>
              <a:schemeClr val="accent1"/>
            </a:solid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dirty="0">
                <a:ln>
                  <a:noFill/>
                </a:ln>
                <a:solidFill>
                  <a:srgbClr val="000000"/>
                </a:solidFill>
                <a:effectLst/>
                <a:uLnTx/>
                <a:uFillTx/>
                <a:latin typeface="Segoe UI Semibold"/>
                <a:ea typeface="+mn-ea"/>
                <a:cs typeface="Segoe UI" panose="020B0502040204020203" pitchFamily="34" charset="0"/>
              </a:endParaRPr>
            </a:p>
          </p:txBody>
        </p:sp>
        <p:sp>
          <p:nvSpPr>
            <p:cNvPr id="34" name="manager" title="Icon of three people with lines connecting them">
              <a:extLst>
                <a:ext uri="{FF2B5EF4-FFF2-40B4-BE49-F238E27FC236}">
                  <a16:creationId xmlns:a16="http://schemas.microsoft.com/office/drawing/2014/main" id="{EAC585F6-29A4-3D81-DD92-B5AE678257A8}"/>
                </a:ext>
              </a:extLst>
            </p:cNvPr>
            <p:cNvSpPr>
              <a:spLocks noChangeAspect="1" noEditPoints="1"/>
            </p:cNvSpPr>
            <p:nvPr/>
          </p:nvSpPr>
          <p:spPr bwMode="auto">
            <a:xfrm>
              <a:off x="791541" y="4244420"/>
              <a:ext cx="285859" cy="288128"/>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2" name="Group 41">
            <a:extLst>
              <a:ext uri="{FF2B5EF4-FFF2-40B4-BE49-F238E27FC236}">
                <a16:creationId xmlns:a16="http://schemas.microsoft.com/office/drawing/2014/main" id="{D89541C9-6625-850D-0E09-F69134FD6286}"/>
              </a:ext>
              <a:ext uri="{C183D7F6-B498-43B3-948B-1728B52AA6E4}">
                <adec:decorative xmlns:adec="http://schemas.microsoft.com/office/drawing/2017/decorative" val="1"/>
              </a:ext>
            </a:extLst>
          </p:cNvPr>
          <p:cNvGrpSpPr/>
          <p:nvPr/>
        </p:nvGrpSpPr>
        <p:grpSpPr>
          <a:xfrm>
            <a:off x="621701" y="5524724"/>
            <a:ext cx="625538" cy="625536"/>
            <a:chOff x="621701" y="5524724"/>
            <a:chExt cx="625538" cy="625536"/>
          </a:xfrm>
        </p:grpSpPr>
        <p:sp>
          <p:nvSpPr>
            <p:cNvPr id="29" name="Oval 28">
              <a:extLst>
                <a:ext uri="{FF2B5EF4-FFF2-40B4-BE49-F238E27FC236}">
                  <a16:creationId xmlns:a16="http://schemas.microsoft.com/office/drawing/2014/main" id="{289984AE-4938-E552-FC2F-C035044902FA}"/>
                </a:ext>
                <a:ext uri="{C183D7F6-B498-43B3-948B-1728B52AA6E4}">
                  <adec:decorative xmlns:adec="http://schemas.microsoft.com/office/drawing/2017/decorative" val="1"/>
                </a:ext>
              </a:extLst>
            </p:cNvPr>
            <p:cNvSpPr/>
            <p:nvPr/>
          </p:nvSpPr>
          <p:spPr bwMode="auto">
            <a:xfrm>
              <a:off x="621701" y="5524724"/>
              <a:ext cx="625538" cy="625536"/>
            </a:xfrm>
            <a:prstGeom prst="ellipse">
              <a:avLst/>
            </a:prstGeom>
            <a:solidFill>
              <a:schemeClr val="accent1"/>
            </a:solid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35" name="Shield_EA18" title="Icon of a shield">
              <a:extLst>
                <a:ext uri="{FF2B5EF4-FFF2-40B4-BE49-F238E27FC236}">
                  <a16:creationId xmlns:a16="http://schemas.microsoft.com/office/drawing/2014/main" id="{EAF0E29E-A2C8-6CE4-E832-878624BE0494}"/>
                </a:ext>
              </a:extLst>
            </p:cNvPr>
            <p:cNvSpPr>
              <a:spLocks noChangeAspect="1"/>
            </p:cNvSpPr>
            <p:nvPr/>
          </p:nvSpPr>
          <p:spPr bwMode="auto">
            <a:xfrm>
              <a:off x="799157" y="5693428"/>
              <a:ext cx="270627" cy="288128"/>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Tree>
    <p:extLst>
      <p:ext uri="{BB962C8B-B14F-4D97-AF65-F5344CB8AC3E}">
        <p14:creationId xmlns:p14="http://schemas.microsoft.com/office/powerpoint/2010/main" val="3549770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0"/>
                                  </p:stCondLst>
                                  <p:childTnLst>
                                    <p:animMotion origin="layout" path="M 2.08333E-7 -1.48148E-6 L -0.03672 -1.48148E-6 " pathEditMode="relative" rAng="0" ptsTypes="AA">
                                      <p:cBhvr>
                                        <p:cTn id="9" dur="600" spd="-100000" fill="hold"/>
                                        <p:tgtEl>
                                          <p:spTgt spid="16"/>
                                        </p:tgtEl>
                                        <p:attrNameLst>
                                          <p:attrName>ppt_x</p:attrName>
                                          <p:attrName>ppt_y</p:attrName>
                                        </p:attrNameLst>
                                      </p:cBhvr>
                                      <p:rCtr x="-1836" y="0"/>
                                    </p:animMotion>
                                  </p:childTnLst>
                                </p:cTn>
                              </p:par>
                              <p:par>
                                <p:cTn id="10" presetID="10"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2" presetClass="entr" presetSubtype="2" decel="10000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1+#ppt_w/2"/>
                                          </p:val>
                                        </p:tav>
                                        <p:tav tm="100000">
                                          <p:val>
                                            <p:strVal val="#ppt_x"/>
                                          </p:val>
                                        </p:tav>
                                      </p:tavLst>
                                    </p:anim>
                                    <p:anim calcmode="lin" valueType="num">
                                      <p:cBhvr additive="base">
                                        <p:cTn id="22" dur="500" fill="hold"/>
                                        <p:tgtEl>
                                          <p:spTgt spid="38"/>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ross 19">
            <a:extLst>
              <a:ext uri="{FF2B5EF4-FFF2-40B4-BE49-F238E27FC236}">
                <a16:creationId xmlns:a16="http://schemas.microsoft.com/office/drawing/2014/main" id="{C48DF130-01A1-B5B3-40B6-65286942D64E}"/>
              </a:ext>
              <a:ext uri="{C183D7F6-B498-43B3-948B-1728B52AA6E4}">
                <adec:decorative xmlns:adec="http://schemas.microsoft.com/office/drawing/2017/decorative" val="1"/>
              </a:ext>
            </a:extLst>
          </p:cNvPr>
          <p:cNvSpPr/>
          <p:nvPr/>
        </p:nvSpPr>
        <p:spPr bwMode="auto">
          <a:xfrm>
            <a:off x="5683942" y="2819265"/>
            <a:ext cx="773933" cy="773933"/>
          </a:xfrm>
          <a:prstGeom prst="plus">
            <a:avLst>
              <a:gd name="adj" fmla="val 30907"/>
            </a:avLst>
          </a:prstGeom>
          <a:solidFill>
            <a:schemeClr val="accent1"/>
          </a:solidFill>
          <a:ln w="41275" cap="rnd">
            <a:noFill/>
          </a:ln>
          <a:effectLst>
            <a:outerShdw blurRad="50800" dist="50800" dir="5400000" algn="t" rotWithShape="0">
              <a:prstClr val="black">
                <a:alpha val="30000"/>
              </a:prstClr>
            </a:outerShdw>
          </a:effectLst>
        </p:spPr>
        <p:txBody>
          <a:bodyPr wrap="square" lIns="144000" tIns="180000" rIns="144000" bIns="0" rtlCol="0" anchor="t" anchorCtr="0">
            <a:noAutofit/>
          </a:bodyPr>
          <a:lstStyle/>
          <a:p>
            <a:pPr marL="0" marR="0" lvl="0" indent="0" algn="ctr" defTabSz="1828204" rtl="0" eaLnBrk="1" fontAlgn="base" latinLnBrk="0" hangingPunct="1">
              <a:lnSpc>
                <a:spcPct val="100000"/>
              </a:lnSpc>
              <a:spcBef>
                <a:spcPts val="0"/>
              </a:spcBef>
              <a:spcAft>
                <a:spcPts val="600"/>
              </a:spcAft>
              <a:buClrTx/>
              <a:buSzPct val="90000"/>
              <a:buFontTx/>
              <a:buNone/>
              <a:tabLst/>
              <a:defRPr/>
            </a:pPr>
            <a:endParaRPr kumimoji="0" lang="en-US" sz="1400" b="0" i="0" u="none" strike="noStrike" kern="0" cap="none" spc="0" normalizeH="0" baseline="0" noProof="0" err="1">
              <a:ln>
                <a:noFill/>
              </a:ln>
              <a:solidFill>
                <a:sysClr val="windowText" lastClr="000000"/>
              </a:solidFill>
              <a:effectLst/>
              <a:uLnTx/>
              <a:uFillTx/>
              <a:latin typeface="Segoe UI Semibold"/>
              <a:ea typeface="+mn-ea"/>
              <a:cs typeface="Segoe UI" panose="020B0502040204020203" pitchFamily="34" charset="0"/>
            </a:endParaRPr>
          </a:p>
        </p:txBody>
      </p:sp>
      <p:sp>
        <p:nvSpPr>
          <p:cNvPr id="19" name="Title 18">
            <a:extLst>
              <a:ext uri="{FF2B5EF4-FFF2-40B4-BE49-F238E27FC236}">
                <a16:creationId xmlns:a16="http://schemas.microsoft.com/office/drawing/2014/main" id="{5C6A93E9-1F90-4A20-ECD7-C94E074BBFE7}"/>
              </a:ext>
            </a:extLst>
          </p:cNvPr>
          <p:cNvSpPr>
            <a:spLocks noGrp="1"/>
          </p:cNvSpPr>
          <p:nvPr>
            <p:ph type="title" idx="4294967295"/>
          </p:nvPr>
        </p:nvSpPr>
        <p:spPr>
          <a:xfrm>
            <a:off x="744644" y="374827"/>
            <a:ext cx="11017250" cy="1046163"/>
          </a:xfrm>
        </p:spPr>
        <p:txBody>
          <a:bodyPr/>
          <a:lstStyle/>
          <a:p>
            <a:pPr algn="ctr"/>
            <a:r>
              <a:rPr lang="en-US" sz="2800" spc="0" dirty="0"/>
              <a:t>Business Central differentiation: core functionality</a:t>
            </a:r>
            <a:br>
              <a:rPr lang="en-US" dirty="0"/>
            </a:br>
            <a:r>
              <a:rPr lang="en-US" sz="2000" spc="0" dirty="0">
                <a:solidFill>
                  <a:schemeClr val="accent1"/>
                </a:solidFill>
              </a:rPr>
              <a:t>Global core ERP capabilities in the SMB segment without customization </a:t>
            </a:r>
            <a:br>
              <a:rPr lang="en-US" sz="2000" spc="0" dirty="0">
                <a:solidFill>
                  <a:schemeClr val="accent1"/>
                </a:solidFill>
              </a:rPr>
            </a:br>
            <a:r>
              <a:rPr lang="en-US" sz="2000" spc="0" dirty="0">
                <a:solidFill>
                  <a:schemeClr val="accent1"/>
                </a:solidFill>
              </a:rPr>
              <a:t>through a unique combination of built-in features and rich ISV ecosystem</a:t>
            </a:r>
          </a:p>
        </p:txBody>
      </p:sp>
      <p:pic>
        <p:nvPicPr>
          <p:cNvPr id="6" name="BC Guide" descr="Microsoft Dynamics 365 Business Central capability guide video">
            <a:hlinkClick r:id="" action="ppaction://media"/>
            <a:extLst>
              <a:ext uri="{FF2B5EF4-FFF2-40B4-BE49-F238E27FC236}">
                <a16:creationId xmlns:a16="http://schemas.microsoft.com/office/drawing/2014/main" id="{88915B20-76FB-E918-813C-1017856398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8160" r="8160"/>
          <a:stretch/>
        </p:blipFill>
        <p:spPr>
          <a:xfrm>
            <a:off x="1442445" y="2020081"/>
            <a:ext cx="3650848" cy="2372301"/>
          </a:xfrm>
          <a:prstGeom prst="rect">
            <a:avLst/>
          </a:prstGeom>
        </p:spPr>
      </p:pic>
      <p:sp>
        <p:nvSpPr>
          <p:cNvPr id="10" name="TextBox 9">
            <a:extLst>
              <a:ext uri="{FF2B5EF4-FFF2-40B4-BE49-F238E27FC236}">
                <a16:creationId xmlns:a16="http://schemas.microsoft.com/office/drawing/2014/main" id="{B4629767-552F-4713-AC7C-AD90130595CD}"/>
              </a:ext>
            </a:extLst>
          </p:cNvPr>
          <p:cNvSpPr txBox="1"/>
          <p:nvPr/>
        </p:nvSpPr>
        <p:spPr>
          <a:xfrm>
            <a:off x="584200" y="4791379"/>
            <a:ext cx="5367338"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a:ea typeface="+mn-ea"/>
                <a:cs typeface="+mn-cs"/>
              </a:rPr>
              <a:t>High quality core functionality for finance, sales, </a:t>
            </a:r>
            <a:br>
              <a:rPr kumimoji="0" lang="en-US" sz="1600" b="0" i="0" u="none" strike="noStrike" kern="1200" cap="none" spc="0" normalizeH="0" baseline="0" noProof="0" dirty="0">
                <a:ln>
                  <a:noFill/>
                </a:ln>
                <a:effectLst/>
                <a:uLnTx/>
                <a:uFillTx/>
                <a:latin typeface="Segoe UI"/>
                <a:ea typeface="+mn-ea"/>
                <a:cs typeface="+mn-cs"/>
              </a:rPr>
            </a:br>
            <a:r>
              <a:rPr kumimoji="0" lang="en-US" sz="1600" b="0" i="0" u="none" strike="noStrike" kern="1200" cap="none" spc="0" normalizeH="0" baseline="0" noProof="0" dirty="0">
                <a:ln>
                  <a:noFill/>
                </a:ln>
                <a:effectLst/>
                <a:uLnTx/>
                <a:uFillTx/>
                <a:latin typeface="Segoe UI"/>
                <a:ea typeface="+mn-ea"/>
                <a:cs typeface="+mn-cs"/>
              </a:rPr>
              <a:t>service, supply chain, projects, and operations</a:t>
            </a: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dirty="0">
                <a:latin typeface="Segoe UI"/>
                <a:hlinkClick r:id="rId8"/>
              </a:rPr>
              <a:t>a</a:t>
            </a:r>
            <a:r>
              <a:rPr lang="en-US" sz="1600" noProof="0" dirty="0">
                <a:latin typeface="Segoe UI"/>
                <a:hlinkClick r:id="rId8"/>
              </a:rPr>
              <a:t>ka.ms/BCcapabilities</a:t>
            </a:r>
            <a:endParaRPr kumimoji="0" lang="en-US" sz="1600" b="0" i="0" u="none" strike="noStrike" kern="1200" cap="none" spc="0" normalizeH="0" baseline="0" noProof="0" dirty="0">
              <a:ln>
                <a:noFill/>
              </a:ln>
              <a:effectLst/>
              <a:uLnTx/>
              <a:uFillTx/>
              <a:latin typeface="Segoe UI"/>
              <a:ea typeface="+mn-ea"/>
              <a:cs typeface="+mn-cs"/>
            </a:endParaRPr>
          </a:p>
        </p:txBody>
      </p:sp>
      <p:pic>
        <p:nvPicPr>
          <p:cNvPr id="11" name="BC App Source" descr="AppSource video">
            <a:hlinkClick r:id="" action="ppaction://media"/>
            <a:extLst>
              <a:ext uri="{FF2B5EF4-FFF2-40B4-BE49-F238E27FC236}">
                <a16:creationId xmlns:a16="http://schemas.microsoft.com/office/drawing/2014/main" id="{180B0340-130F-D093-8A32-CAA3DEF9A42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5276" r="5171"/>
          <a:stretch/>
        </p:blipFill>
        <p:spPr>
          <a:xfrm>
            <a:off x="7048524" y="2020081"/>
            <a:ext cx="3776829" cy="2372301"/>
          </a:xfrm>
          <a:prstGeom prst="rect">
            <a:avLst/>
          </a:prstGeom>
        </p:spPr>
      </p:pic>
      <p:sp>
        <p:nvSpPr>
          <p:cNvPr id="12" name="TextBox 11">
            <a:extLst>
              <a:ext uri="{FF2B5EF4-FFF2-40B4-BE49-F238E27FC236}">
                <a16:creationId xmlns:a16="http://schemas.microsoft.com/office/drawing/2014/main" id="{4FA342FA-A385-4673-FB1D-75D816734525}"/>
              </a:ext>
            </a:extLst>
          </p:cNvPr>
          <p:cNvSpPr txBox="1"/>
          <p:nvPr/>
        </p:nvSpPr>
        <p:spPr>
          <a:xfrm>
            <a:off x="6253269" y="4791379"/>
            <a:ext cx="5367338" cy="246221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effectLst/>
                <a:uLnTx/>
                <a:uFillTx/>
                <a:latin typeface="Segoe UI"/>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a:ea typeface="+mn-ea"/>
                <a:cs typeface="+mn-cs"/>
              </a:rPr>
              <a:t>Unmatched ecosystem with geographic </a:t>
            </a:r>
            <a:br>
              <a:rPr kumimoji="0" lang="en-US" sz="1600" b="0" i="0" u="none" strike="noStrike" kern="1200" cap="none" spc="0" normalizeH="0" baseline="0" noProof="0" dirty="0">
                <a:ln>
                  <a:noFill/>
                </a:ln>
                <a:effectLst/>
                <a:uLnTx/>
                <a:uFillTx/>
                <a:latin typeface="Segoe UI"/>
                <a:ea typeface="+mn-ea"/>
                <a:cs typeface="+mn-cs"/>
              </a:rPr>
            </a:br>
            <a:r>
              <a:rPr kumimoji="0" lang="en-US" sz="1600" b="0" i="0" u="none" strike="noStrike" kern="1200" cap="none" spc="0" normalizeH="0" baseline="0" noProof="0" dirty="0">
                <a:ln>
                  <a:noFill/>
                </a:ln>
                <a:effectLst/>
                <a:uLnTx/>
                <a:uFillTx/>
                <a:latin typeface="Segoe UI"/>
                <a:ea typeface="+mn-ea"/>
                <a:cs typeface="+mn-cs"/>
              </a:rPr>
              <a:t>and industry specific solutions</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a:ea typeface="+mn-ea"/>
                <a:cs typeface="+mn-cs"/>
              </a:rPr>
              <a:t>Seamless experience with consistent UX, </a:t>
            </a:r>
            <a:br>
              <a:rPr kumimoji="0" lang="en-US" sz="1600" b="0" i="0" u="none" strike="noStrike" kern="1200" cap="none" spc="0" normalizeH="0" baseline="0" noProof="0" dirty="0">
                <a:ln>
                  <a:noFill/>
                </a:ln>
                <a:effectLst/>
                <a:uLnTx/>
                <a:uFillTx/>
                <a:latin typeface="Segoe UI"/>
                <a:ea typeface="+mn-ea"/>
                <a:cs typeface="+mn-cs"/>
              </a:rPr>
            </a:br>
            <a:r>
              <a:rPr kumimoji="0" lang="en-US" sz="1600" b="0" i="0" u="none" strike="noStrike" kern="1200" cap="none" spc="0" normalizeH="0" baseline="0" noProof="0" dirty="0">
                <a:ln>
                  <a:noFill/>
                </a:ln>
                <a:effectLst/>
                <a:uLnTx/>
                <a:uFillTx/>
                <a:latin typeface="Segoe UI"/>
                <a:ea typeface="+mn-ea"/>
                <a:cs typeface="+mn-cs"/>
              </a:rPr>
              <a:t>one bill via a Dynamics 365 partner, </a:t>
            </a:r>
            <a:br>
              <a:rPr kumimoji="0" lang="en-US" sz="1600" b="0" i="0" u="none" strike="noStrike" kern="1200" cap="none" spc="0" normalizeH="0" baseline="0" noProof="0" dirty="0">
                <a:ln>
                  <a:noFill/>
                </a:ln>
                <a:effectLst/>
                <a:uLnTx/>
                <a:uFillTx/>
                <a:latin typeface="Segoe UI"/>
                <a:ea typeface="+mn-ea"/>
                <a:cs typeface="+mn-cs"/>
              </a:rPr>
            </a:br>
            <a:r>
              <a:rPr kumimoji="0" lang="en-US" sz="1600" b="0" i="0" u="none" strike="noStrike" kern="1200" cap="none" spc="0" normalizeH="0" baseline="0" noProof="0" dirty="0">
                <a:ln>
                  <a:noFill/>
                </a:ln>
                <a:effectLst/>
                <a:uLnTx/>
                <a:uFillTx/>
                <a:latin typeface="Segoe UI"/>
                <a:ea typeface="+mn-ea"/>
                <a:cs typeface="+mn-cs"/>
              </a:rPr>
              <a:t>and app management via AppSource</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Segoe UI"/>
              <a:ea typeface="+mn-ea"/>
              <a:cs typeface="+mn-cs"/>
            </a:endParaRPr>
          </a:p>
        </p:txBody>
      </p:sp>
    </p:spTree>
    <p:extLst>
      <p:ext uri="{BB962C8B-B14F-4D97-AF65-F5344CB8AC3E}">
        <p14:creationId xmlns:p14="http://schemas.microsoft.com/office/powerpoint/2010/main" val="3424868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42" presetClass="path" presetSubtype="0" decel="100000" fill="hold" grpId="1" nodeType="withEffect">
                                  <p:stCondLst>
                                    <p:cond delay="0"/>
                                  </p:stCondLst>
                                  <p:childTnLst>
                                    <p:animMotion origin="layout" path="M 1.25E-6 -4.81481E-6 L 1.25E-6 -0.05439 " pathEditMode="relative" rAng="0" ptsTypes="AA">
                                      <p:cBhvr>
                                        <p:cTn id="15" dur="600" spd="-100000" fill="hold"/>
                                        <p:tgtEl>
                                          <p:spTgt spid="10"/>
                                        </p:tgtEl>
                                        <p:attrNameLst>
                                          <p:attrName>ppt_x</p:attrName>
                                          <p:attrName>ppt_y</p:attrName>
                                        </p:attrNameLst>
                                      </p:cBhvr>
                                      <p:rCtr x="0" y="-2731"/>
                                    </p:animMotion>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42" presetClass="path" presetSubtype="0" decel="100000" fill="hold" grpId="1" nodeType="withEffect">
                                  <p:stCondLst>
                                    <p:cond delay="0"/>
                                  </p:stCondLst>
                                  <p:childTnLst>
                                    <p:animMotion origin="layout" path="M 1.45833E-6 -7.40741E-7 L 1.45833E-6 -0.0544 " pathEditMode="relative" rAng="0" ptsTypes="AA">
                                      <p:cBhvr>
                                        <p:cTn id="20" dur="600" spd="-100000" fill="hold"/>
                                        <p:tgtEl>
                                          <p:spTgt spid="12"/>
                                        </p:tgtEl>
                                        <p:attrNameLst>
                                          <p:attrName>ppt_x</p:attrName>
                                          <p:attrName>ppt_y</p:attrName>
                                        </p:attrNameLst>
                                      </p:cBhvr>
                                      <p:rCtr x="0" y="-2731"/>
                                    </p:animMotion>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42" presetClass="path" presetSubtype="0" decel="100000" fill="hold" grpId="1" nodeType="withEffect">
                                  <p:stCondLst>
                                    <p:cond delay="0"/>
                                  </p:stCondLst>
                                  <p:childTnLst>
                                    <p:animMotion origin="layout" path="M -6.25E-7 2.96296E-6 L -6.25E-7 0.04352 " pathEditMode="relative" rAng="0" ptsTypes="AA">
                                      <p:cBhvr>
                                        <p:cTn id="25" dur="600" spd="-100000" fill="hold"/>
                                        <p:tgtEl>
                                          <p:spTgt spid="19"/>
                                        </p:tgtEl>
                                        <p:attrNameLst>
                                          <p:attrName>ppt_x</p:attrName>
                                          <p:attrName>ppt_y</p:attrName>
                                        </p:attrNameLst>
                                      </p:cBhvr>
                                      <p:rCtr x="0" y="2176"/>
                                    </p:animMotion>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600"/>
                            </p:stCondLst>
                            <p:childTnLst>
                              <p:par>
                                <p:cTn id="30" presetID="1" presetClass="mediacall" presetSubtype="0" fill="hold" nodeType="afterEffect">
                                  <p:stCondLst>
                                    <p:cond delay="0"/>
                                  </p:stCondLst>
                                  <p:childTnLst>
                                    <p:cmd type="call" cmd="playFrom(0.0)">
                                      <p:cBhvr>
                                        <p:cTn id="31" dur="15915" fill="hold"/>
                                        <p:tgtEl>
                                          <p:spTgt spid="6"/>
                                        </p:tgtEl>
                                      </p:cBhvr>
                                    </p:cmd>
                                  </p:childTnLst>
                                </p:cTn>
                              </p:par>
                              <p:par>
                                <p:cTn id="32" presetID="1" presetClass="mediacall" presetSubtype="0" fill="hold" nodeType="withEffect">
                                  <p:stCondLst>
                                    <p:cond delay="0"/>
                                  </p:stCondLst>
                                  <p:childTnLst>
                                    <p:cmd type="call" cmd="playFrom(0.0)">
                                      <p:cBhvr>
                                        <p:cTn id="33" dur="150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6"/>
                </p:tgtEl>
              </p:cMediaNode>
            </p:video>
            <p:video>
              <p:cMediaNode vol="80000">
                <p:cTn id="35" repeatCount="indefinite" fill="hold" display="0">
                  <p:stCondLst>
                    <p:cond delay="indefinite"/>
                  </p:stCondLst>
                </p:cTn>
                <p:tgtEl>
                  <p:spTgt spid="11"/>
                </p:tgtEl>
              </p:cMediaNode>
            </p:video>
          </p:childTnLst>
        </p:cTn>
      </p:par>
    </p:tnLst>
    <p:bldLst>
      <p:bldP spid="20" grpId="0" animBg="1"/>
      <p:bldP spid="19" grpId="0"/>
      <p:bldP spid="19" grpId="1"/>
      <p:bldP spid="10" grpId="0"/>
      <p:bldP spid="10"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9280F6-9FCB-510E-FAC4-CE8937BD1D05}"/>
              </a:ext>
              <a:ext uri="{C183D7F6-B498-43B3-948B-1728B52AA6E4}">
                <adec:decorative xmlns:adec="http://schemas.microsoft.com/office/drawing/2017/decorative" val="1"/>
              </a:ext>
            </a:extLst>
          </p:cNvPr>
          <p:cNvSpPr/>
          <p:nvPr/>
        </p:nvSpPr>
        <p:spPr bwMode="auto">
          <a:xfrm>
            <a:off x="0" y="5159234"/>
            <a:ext cx="12192000" cy="9213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24" name="Picture 23">
            <a:extLst>
              <a:ext uri="{FF2B5EF4-FFF2-40B4-BE49-F238E27FC236}">
                <a16:creationId xmlns:a16="http://schemas.microsoft.com/office/drawing/2014/main" id="{7708C4EF-2EB4-BD26-411A-9389E86485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299" y="2090601"/>
            <a:ext cx="1635403" cy="1627030"/>
          </a:xfrm>
          <a:prstGeom prst="rect">
            <a:avLst/>
          </a:prstGeom>
        </p:spPr>
      </p:pic>
      <p:grpSp>
        <p:nvGrpSpPr>
          <p:cNvPr id="29" name="Group 28">
            <a:extLst>
              <a:ext uri="{FF2B5EF4-FFF2-40B4-BE49-F238E27FC236}">
                <a16:creationId xmlns:a16="http://schemas.microsoft.com/office/drawing/2014/main" id="{2A0E9331-310F-B095-52C7-DEC205F7CE3D}"/>
              </a:ext>
              <a:ext uri="{C183D7F6-B498-43B3-948B-1728B52AA6E4}">
                <adec:decorative xmlns:adec="http://schemas.microsoft.com/office/drawing/2017/decorative" val="1"/>
              </a:ext>
            </a:extLst>
          </p:cNvPr>
          <p:cNvGrpSpPr/>
          <p:nvPr/>
        </p:nvGrpSpPr>
        <p:grpSpPr>
          <a:xfrm>
            <a:off x="967404" y="1987138"/>
            <a:ext cx="2800350" cy="1693587"/>
            <a:chOff x="779463" y="1791640"/>
            <a:chExt cx="2800350" cy="1693587"/>
          </a:xfrm>
        </p:grpSpPr>
        <p:pic>
          <p:nvPicPr>
            <p:cNvPr id="1026" name="Picture 2" descr="Microsoft 365 – Wikipedia">
              <a:extLst>
                <a:ext uri="{FF2B5EF4-FFF2-40B4-BE49-F238E27FC236}">
                  <a16:creationId xmlns:a16="http://schemas.microsoft.com/office/drawing/2014/main" id="{83EE7543-1A71-33A8-AC52-E10C033C3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7316" y="1791640"/>
              <a:ext cx="464643" cy="511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1786358-0525-1312-CC26-D98CAC48A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463" y="2539015"/>
              <a:ext cx="2800350" cy="946212"/>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FE2701CA-15BD-38C7-E59C-A4A499E3F5A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4296" y="1861960"/>
            <a:ext cx="2000251" cy="2000251"/>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1BE8AEEE-DF26-9BBC-6421-0B6D76C6E532}"/>
              </a:ext>
              <a:ext uri="{C183D7F6-B498-43B3-948B-1728B52AA6E4}">
                <adec:decorative xmlns:adec="http://schemas.microsoft.com/office/drawing/2017/decorative" val="1"/>
              </a:ext>
            </a:extLst>
          </p:cNvPr>
          <p:cNvCxnSpPr>
            <a:cxnSpLocks/>
          </p:cNvCxnSpPr>
          <p:nvPr/>
        </p:nvCxnSpPr>
        <p:spPr>
          <a:xfrm>
            <a:off x="3735324" y="4282531"/>
            <a:ext cx="934875" cy="0"/>
          </a:xfrm>
          <a:prstGeom prst="straightConnector1">
            <a:avLst/>
          </a:prstGeom>
          <a:ln>
            <a:solidFill>
              <a:schemeClr val="accent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53F871-9D00-7E26-7954-671425921065}"/>
              </a:ext>
              <a:ext uri="{C183D7F6-B498-43B3-948B-1728B52AA6E4}">
                <adec:decorative xmlns:adec="http://schemas.microsoft.com/office/drawing/2017/decorative" val="1"/>
              </a:ext>
            </a:extLst>
          </p:cNvPr>
          <p:cNvCxnSpPr>
            <a:cxnSpLocks/>
          </p:cNvCxnSpPr>
          <p:nvPr/>
        </p:nvCxnSpPr>
        <p:spPr>
          <a:xfrm>
            <a:off x="7521801" y="4282531"/>
            <a:ext cx="934875" cy="0"/>
          </a:xfrm>
          <a:prstGeom prst="straightConnector1">
            <a:avLst/>
          </a:prstGeom>
          <a:ln>
            <a:solidFill>
              <a:schemeClr val="accent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7321BC-CD54-29EF-3E40-CB7E2A0F3D1F}"/>
              </a:ext>
            </a:extLst>
          </p:cNvPr>
          <p:cNvSpPr>
            <a:spLocks noGrp="1"/>
          </p:cNvSpPr>
          <p:nvPr>
            <p:ph type="title" idx="4294967295"/>
          </p:nvPr>
        </p:nvSpPr>
        <p:spPr>
          <a:xfrm>
            <a:off x="1174750" y="457200"/>
            <a:ext cx="11017250" cy="738188"/>
          </a:xfrm>
        </p:spPr>
        <p:txBody>
          <a:bodyPr/>
          <a:lstStyle/>
          <a:p>
            <a:pPr algn="ctr"/>
            <a:r>
              <a:rPr lang="en-GB" sz="2800" spc="0" dirty="0"/>
              <a:t>Business Central differentiation: collaboration and productivity</a:t>
            </a:r>
            <a:br>
              <a:rPr lang="en-GB" sz="2800" spc="0" dirty="0"/>
            </a:br>
            <a:r>
              <a:rPr lang="en-US" sz="2000" spc="0" dirty="0">
                <a:solidFill>
                  <a:schemeClr val="accent1"/>
                </a:solidFill>
              </a:rPr>
              <a:t>Unmatched experiences built on the broad Microsoft ecosystem</a:t>
            </a:r>
            <a:endParaRPr lang="en-GB" sz="2800" spc="0" dirty="0">
              <a:solidFill>
                <a:schemeClr val="accent1"/>
              </a:solidFill>
            </a:endParaRPr>
          </a:p>
        </p:txBody>
      </p:sp>
      <p:sp>
        <p:nvSpPr>
          <p:cNvPr id="13" name="TextBox 12">
            <a:extLst>
              <a:ext uri="{FF2B5EF4-FFF2-40B4-BE49-F238E27FC236}">
                <a16:creationId xmlns:a16="http://schemas.microsoft.com/office/drawing/2014/main" id="{55CE572F-EE62-6B58-A1AF-3A7AF2846D18}"/>
              </a:ext>
            </a:extLst>
          </p:cNvPr>
          <p:cNvSpPr txBox="1"/>
          <p:nvPr/>
        </p:nvSpPr>
        <p:spPr>
          <a:xfrm>
            <a:off x="767379" y="4097865"/>
            <a:ext cx="3200400"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schemeClr val="accent1"/>
                </a:solidFill>
                <a:effectLst/>
                <a:uLnTx/>
                <a:uFillTx/>
                <a:latin typeface="Segoe UI Semibold"/>
                <a:ea typeface="+mn-ea"/>
                <a:cs typeface="Segoe UI" pitchFamily="34" charset="0"/>
              </a:rPr>
              <a:t>Microsoft 365</a:t>
            </a:r>
          </a:p>
        </p:txBody>
      </p:sp>
      <p:sp>
        <p:nvSpPr>
          <p:cNvPr id="15" name="TextBox 14">
            <a:extLst>
              <a:ext uri="{FF2B5EF4-FFF2-40B4-BE49-F238E27FC236}">
                <a16:creationId xmlns:a16="http://schemas.microsoft.com/office/drawing/2014/main" id="{ADC69354-F05C-492B-6668-4C267FB73B95}"/>
              </a:ext>
            </a:extLst>
          </p:cNvPr>
          <p:cNvSpPr txBox="1"/>
          <p:nvPr/>
        </p:nvSpPr>
        <p:spPr>
          <a:xfrm>
            <a:off x="4495800" y="4097865"/>
            <a:ext cx="3200400"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schemeClr val="accent1"/>
                </a:solidFill>
                <a:effectLst/>
                <a:uLnTx/>
                <a:uFillTx/>
                <a:latin typeface="Segoe UI Semibold"/>
                <a:ea typeface="+mn-ea"/>
                <a:cs typeface="Segoe UI" pitchFamily="34" charset="0"/>
              </a:rPr>
              <a:t>Business Central</a:t>
            </a:r>
          </a:p>
        </p:txBody>
      </p:sp>
      <p:sp>
        <p:nvSpPr>
          <p:cNvPr id="14" name="TextBox 13">
            <a:extLst>
              <a:ext uri="{FF2B5EF4-FFF2-40B4-BE49-F238E27FC236}">
                <a16:creationId xmlns:a16="http://schemas.microsoft.com/office/drawing/2014/main" id="{CA61BAD1-5E2C-E027-FA4A-FA9BC95DED02}"/>
              </a:ext>
            </a:extLst>
          </p:cNvPr>
          <p:cNvSpPr txBox="1"/>
          <p:nvPr/>
        </p:nvSpPr>
        <p:spPr>
          <a:xfrm>
            <a:off x="8224221" y="4097865"/>
            <a:ext cx="3200400"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schemeClr val="accent1"/>
                </a:solidFill>
                <a:effectLst/>
                <a:uLnTx/>
                <a:uFillTx/>
                <a:latin typeface="Segoe UI Semibold"/>
                <a:ea typeface="+mn-ea"/>
                <a:cs typeface="Segoe UI" pitchFamily="34" charset="0"/>
              </a:rPr>
              <a:t>Power Platform</a:t>
            </a:r>
          </a:p>
        </p:txBody>
      </p:sp>
      <p:sp>
        <p:nvSpPr>
          <p:cNvPr id="6" name="Title 1">
            <a:extLst>
              <a:ext uri="{FF2B5EF4-FFF2-40B4-BE49-F238E27FC236}">
                <a16:creationId xmlns:a16="http://schemas.microsoft.com/office/drawing/2014/main" id="{F99D31D4-D1BB-56F1-6369-B76EC988A7A3}"/>
              </a:ext>
            </a:extLst>
          </p:cNvPr>
          <p:cNvSpPr txBox="1">
            <a:spLocks/>
          </p:cNvSpPr>
          <p:nvPr/>
        </p:nvSpPr>
        <p:spPr>
          <a:xfrm>
            <a:off x="588263" y="5404461"/>
            <a:ext cx="1101852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w="3175">
                  <a:noFill/>
                </a:ln>
                <a:solidFill>
                  <a:srgbClr val="FFFFFF"/>
                </a:solidFill>
                <a:effectLst/>
                <a:uLnTx/>
                <a:uFillTx/>
                <a:latin typeface="Segoe UI Semibold"/>
                <a:ea typeface="+mn-ea"/>
                <a:cs typeface="Segoe UI" pitchFamily="34" charset="0"/>
              </a:rPr>
              <a:t>Microsoft Dynamics 365 Copilot</a:t>
            </a:r>
          </a:p>
        </p:txBody>
      </p:sp>
      <p:cxnSp>
        <p:nvCxnSpPr>
          <p:cNvPr id="8" name="Straight Connector 7">
            <a:extLst>
              <a:ext uri="{FF2B5EF4-FFF2-40B4-BE49-F238E27FC236}">
                <a16:creationId xmlns:a16="http://schemas.microsoft.com/office/drawing/2014/main" id="{35671C26-36EA-AB36-E0C8-E0C3A22F305C}"/>
              </a:ext>
              <a:ext uri="{C183D7F6-B498-43B3-948B-1728B52AA6E4}">
                <adec:decorative xmlns:adec="http://schemas.microsoft.com/office/drawing/2017/decorative" val="1"/>
              </a:ext>
            </a:extLst>
          </p:cNvPr>
          <p:cNvCxnSpPr/>
          <p:nvPr/>
        </p:nvCxnSpPr>
        <p:spPr>
          <a:xfrm>
            <a:off x="0" y="5159234"/>
            <a:ext cx="12192000" cy="0"/>
          </a:xfrm>
          <a:prstGeom prst="line">
            <a:avLst/>
          </a:prstGeom>
          <a:noFill/>
          <a:ln w="19050">
            <a:gradFill>
              <a:gsLst>
                <a:gs pos="15000">
                  <a:srgbClr val="8DC8E8"/>
                </a:gs>
                <a:gs pos="85000">
                  <a:srgbClr val="CD98CF"/>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6" name="Straight Connector 15">
            <a:extLst>
              <a:ext uri="{FF2B5EF4-FFF2-40B4-BE49-F238E27FC236}">
                <a16:creationId xmlns:a16="http://schemas.microsoft.com/office/drawing/2014/main" id="{54D9FCB7-D25E-E118-3A64-C804CC47114C}"/>
              </a:ext>
              <a:ext uri="{C183D7F6-B498-43B3-948B-1728B52AA6E4}">
                <adec:decorative xmlns:adec="http://schemas.microsoft.com/office/drawing/2017/decorative" val="1"/>
              </a:ext>
            </a:extLst>
          </p:cNvPr>
          <p:cNvCxnSpPr>
            <a:cxnSpLocks/>
          </p:cNvCxnSpPr>
          <p:nvPr/>
        </p:nvCxnSpPr>
        <p:spPr>
          <a:xfrm>
            <a:off x="0" y="6080573"/>
            <a:ext cx="12192000" cy="0"/>
          </a:xfrm>
          <a:prstGeom prst="line">
            <a:avLst/>
          </a:prstGeom>
          <a:noFill/>
          <a:ln w="19050">
            <a:gradFill>
              <a:gsLst>
                <a:gs pos="15000">
                  <a:srgbClr val="8DC8E8"/>
                </a:gs>
                <a:gs pos="85000">
                  <a:srgbClr val="CD98CF"/>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506558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nodeType="withEffect">
                                  <p:stCondLst>
                                    <p:cond delay="0"/>
                                  </p:stCondLst>
                                  <p:childTnLst>
                                    <p:animMotion origin="layout" path="M 1.45833E-6 -7.40741E-7 L 1.45833E-6 -0.0544 " pathEditMode="relative" rAng="0" ptsTypes="AA">
                                      <p:cBhvr>
                                        <p:cTn id="9" dur="600" spd="-100000" fill="hold"/>
                                        <p:tgtEl>
                                          <p:spTgt spid="29"/>
                                        </p:tgtEl>
                                        <p:attrNameLst>
                                          <p:attrName>ppt_x</p:attrName>
                                          <p:attrName>ppt_y</p:attrName>
                                        </p:attrNameLst>
                                      </p:cBhvr>
                                      <p:rCtr x="0" y="-2731"/>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1.45833E-6 -7.40741E-7 L 1.45833E-6 -0.0544 " pathEditMode="relative" rAng="0" ptsTypes="AA">
                                      <p:cBhvr>
                                        <p:cTn id="14" dur="600" spd="-100000" fill="hold"/>
                                        <p:tgtEl>
                                          <p:spTgt spid="13"/>
                                        </p:tgtEl>
                                        <p:attrNameLst>
                                          <p:attrName>ppt_x</p:attrName>
                                          <p:attrName>ppt_y</p:attrName>
                                        </p:attrNameLst>
                                      </p:cBhvr>
                                      <p:rCtr x="0" y="-2731"/>
                                    </p:animMotion>
                                  </p:childTnLst>
                                </p:cTn>
                              </p:par>
                              <p:par>
                                <p:cTn id="15" presetID="10" presetClass="entr" presetSubtype="0" fill="hold" nodeType="withEffect">
                                  <p:stCondLst>
                                    <p:cond delay="2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nodeType="withEffect">
                                  <p:stCondLst>
                                    <p:cond delay="200"/>
                                  </p:stCondLst>
                                  <p:childTnLst>
                                    <p:animMotion origin="layout" path="M 1.45833E-6 -7.40741E-7 L 1.45833E-6 -0.0544 " pathEditMode="relative" rAng="0" ptsTypes="AA">
                                      <p:cBhvr>
                                        <p:cTn id="19" dur="600" spd="-100000" fill="hold"/>
                                        <p:tgtEl>
                                          <p:spTgt spid="24"/>
                                        </p:tgtEl>
                                        <p:attrNameLst>
                                          <p:attrName>ppt_x</p:attrName>
                                          <p:attrName>ppt_y</p:attrName>
                                        </p:attrNameLst>
                                      </p:cBhvr>
                                      <p:rCtr x="0" y="-2731"/>
                                    </p:animMotion>
                                  </p:childTnLst>
                                </p:cTn>
                              </p:par>
                              <p:par>
                                <p:cTn id="20" presetID="10" presetClass="entr" presetSubtype="0"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grpId="1" nodeType="withEffect">
                                  <p:stCondLst>
                                    <p:cond delay="200"/>
                                  </p:stCondLst>
                                  <p:childTnLst>
                                    <p:animMotion origin="layout" path="M 1.45833E-6 -7.40741E-7 L 1.45833E-6 -0.0544 " pathEditMode="relative" rAng="0" ptsTypes="AA">
                                      <p:cBhvr>
                                        <p:cTn id="24" dur="600" spd="-100000" fill="hold"/>
                                        <p:tgtEl>
                                          <p:spTgt spid="15"/>
                                        </p:tgtEl>
                                        <p:attrNameLst>
                                          <p:attrName>ppt_x</p:attrName>
                                          <p:attrName>ppt_y</p:attrName>
                                        </p:attrNameLst>
                                      </p:cBhvr>
                                      <p:rCtr x="0" y="-2731"/>
                                    </p:animMotion>
                                  </p:childTnLst>
                                </p:cTn>
                              </p:par>
                              <p:par>
                                <p:cTn id="25" presetID="10" presetClass="entr" presetSubtype="0" fill="hold" nodeType="withEffect">
                                  <p:stCondLst>
                                    <p:cond delay="40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par>
                                <p:cTn id="28" presetID="42" presetClass="path" presetSubtype="0" decel="100000" fill="hold" nodeType="withEffect">
                                  <p:stCondLst>
                                    <p:cond delay="400"/>
                                  </p:stCondLst>
                                  <p:childTnLst>
                                    <p:animMotion origin="layout" path="M 1.45833E-6 -7.40741E-7 L 1.45833E-6 -0.0544 " pathEditMode="relative" rAng="0" ptsTypes="AA">
                                      <p:cBhvr>
                                        <p:cTn id="29" dur="600" spd="-100000" fill="hold"/>
                                        <p:tgtEl>
                                          <p:spTgt spid="1030"/>
                                        </p:tgtEl>
                                        <p:attrNameLst>
                                          <p:attrName>ppt_x</p:attrName>
                                          <p:attrName>ppt_y</p:attrName>
                                        </p:attrNameLst>
                                      </p:cBhvr>
                                      <p:rCtr x="0" y="-2731"/>
                                    </p:animMotion>
                                  </p:childTnLst>
                                </p:cTn>
                              </p:par>
                              <p:par>
                                <p:cTn id="30" presetID="10" presetClass="entr" presetSubtype="0" fill="hold" grpId="0" nodeType="withEffect">
                                  <p:stCondLst>
                                    <p:cond delay="4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42" presetClass="path" presetSubtype="0" decel="100000" fill="hold" grpId="1" nodeType="withEffect">
                                  <p:stCondLst>
                                    <p:cond delay="400"/>
                                  </p:stCondLst>
                                  <p:childTnLst>
                                    <p:animMotion origin="layout" path="M 1.45833E-6 -7.40741E-7 L 1.45833E-6 -0.0544 " pathEditMode="relative" rAng="0" ptsTypes="AA">
                                      <p:cBhvr>
                                        <p:cTn id="34" dur="600" spd="-100000" fill="hold"/>
                                        <p:tgtEl>
                                          <p:spTgt spid="14"/>
                                        </p:tgtEl>
                                        <p:attrNameLst>
                                          <p:attrName>ppt_x</p:attrName>
                                          <p:attrName>ppt_y</p:attrName>
                                        </p:attrNameLst>
                                      </p:cBhvr>
                                      <p:rCtr x="0" y="-2731"/>
                                    </p:animMotion>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42" presetClass="path" presetSubtype="0" decel="100000" fill="hold" grpId="1" nodeType="withEffect">
                                  <p:stCondLst>
                                    <p:cond delay="0"/>
                                  </p:stCondLst>
                                  <p:childTnLst>
                                    <p:animMotion origin="layout" path="M 2.91667E-6 -3.7037E-7 L 2.91667E-6 0.04352 " pathEditMode="relative" rAng="0" ptsTypes="AA">
                                      <p:cBhvr>
                                        <p:cTn id="39" dur="600" spd="-100000" fill="hold"/>
                                        <p:tgtEl>
                                          <p:spTgt spid="2"/>
                                        </p:tgtEl>
                                        <p:attrNameLst>
                                          <p:attrName>ppt_x</p:attrName>
                                          <p:attrName>ppt_y</p:attrName>
                                        </p:attrNameLst>
                                      </p:cBhvr>
                                      <p:rCtr x="0" y="2176"/>
                                    </p:animMotion>
                                  </p:childTnLst>
                                </p:cTn>
                              </p:par>
                              <p:par>
                                <p:cTn id="40" presetID="10" presetClass="entr" presetSubtype="0" fill="hold" nodeType="withEffect">
                                  <p:stCondLst>
                                    <p:cond delay="60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nodeType="withEffect">
                                  <p:stCondLst>
                                    <p:cond delay="60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1100"/>
                            </p:stCondLst>
                            <p:childTnLst>
                              <p:par>
                                <p:cTn id="47" presetID="10" presetClass="entr" presetSubtype="0"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42" presetClass="path" presetSubtype="0" decel="100000" fill="hold" grpId="1" nodeType="withEffect">
                                  <p:stCondLst>
                                    <p:cond delay="0"/>
                                  </p:stCondLst>
                                  <p:childTnLst>
                                    <p:animMotion origin="layout" path="M -2.08333E-7 -4.44444E-6 L -2.08333E-7 -0.05439 " pathEditMode="relative" rAng="0" ptsTypes="AA">
                                      <p:cBhvr>
                                        <p:cTn id="54" dur="600" spd="-100000" fill="hold"/>
                                        <p:tgtEl>
                                          <p:spTgt spid="6"/>
                                        </p:tgtEl>
                                        <p:attrNameLst>
                                          <p:attrName>ppt_x</p:attrName>
                                          <p:attrName>ppt_y</p:attrName>
                                        </p:attrNameLst>
                                      </p:cBhvr>
                                      <p:rCtr x="0" y="-2731"/>
                                    </p:animMotion>
                                  </p:childTnLst>
                                </p:cTn>
                              </p:par>
                            </p:childTnLst>
                          </p:cTn>
                        </p:par>
                        <p:par>
                          <p:cTn id="55" fill="hold">
                            <p:stCondLst>
                              <p:cond delay="1700"/>
                            </p:stCondLst>
                            <p:childTnLst>
                              <p:par>
                                <p:cTn id="56" presetID="22" presetClass="entr" presetSubtype="8"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1000"/>
                                        <p:tgtEl>
                                          <p:spTgt spid="8"/>
                                        </p:tgtEl>
                                      </p:cBhvr>
                                    </p:animEffect>
                                  </p:childTnLst>
                                </p:cTn>
                              </p:par>
                              <p:par>
                                <p:cTn id="59" presetID="22" presetClass="exit" presetSubtype="8" fill="hold" nodeType="withEffect">
                                  <p:stCondLst>
                                    <p:cond delay="1000"/>
                                  </p:stCondLst>
                                  <p:childTnLst>
                                    <p:animEffect transition="out" filter="wipe(left)">
                                      <p:cBhvr>
                                        <p:cTn id="60" dur="1000"/>
                                        <p:tgtEl>
                                          <p:spTgt spid="8"/>
                                        </p:tgtEl>
                                      </p:cBhvr>
                                    </p:animEffect>
                                    <p:set>
                                      <p:cBhvr>
                                        <p:cTn id="61" dur="1" fill="hold">
                                          <p:stCondLst>
                                            <p:cond delay="999"/>
                                          </p:stCondLst>
                                        </p:cTn>
                                        <p:tgtEl>
                                          <p:spTgt spid="8"/>
                                        </p:tgtEl>
                                        <p:attrNameLst>
                                          <p:attrName>style.visibility</p:attrName>
                                        </p:attrNameLst>
                                      </p:cBhvr>
                                      <p:to>
                                        <p:strVal val="hidden"/>
                                      </p:to>
                                    </p:set>
                                  </p:childTnLst>
                                </p:cTn>
                              </p:par>
                              <p:par>
                                <p:cTn id="62" presetID="22" presetClass="entr" presetSubtype="8" fill="hold" nodeType="withEffect">
                                  <p:stCondLst>
                                    <p:cond delay="200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1000"/>
                                        <p:tgtEl>
                                          <p:spTgt spid="8"/>
                                        </p:tgtEl>
                                      </p:cBhvr>
                                    </p:animEffect>
                                  </p:childTnLst>
                                </p:cTn>
                              </p:par>
                              <p:par>
                                <p:cTn id="65" presetID="22" presetClass="exit" presetSubtype="8" fill="hold" nodeType="withEffect">
                                  <p:stCondLst>
                                    <p:cond delay="3000"/>
                                  </p:stCondLst>
                                  <p:childTnLst>
                                    <p:animEffect transition="out" filter="wipe(left)">
                                      <p:cBhvr>
                                        <p:cTn id="66" dur="1000"/>
                                        <p:tgtEl>
                                          <p:spTgt spid="8"/>
                                        </p:tgtEl>
                                      </p:cBhvr>
                                    </p:animEffect>
                                    <p:set>
                                      <p:cBhvr>
                                        <p:cTn id="67" dur="1" fill="hold">
                                          <p:stCondLst>
                                            <p:cond delay="999"/>
                                          </p:stCondLst>
                                        </p:cTn>
                                        <p:tgtEl>
                                          <p:spTgt spid="8"/>
                                        </p:tgtEl>
                                        <p:attrNameLst>
                                          <p:attrName>style.visibility</p:attrName>
                                        </p:attrNameLst>
                                      </p:cBhvr>
                                      <p:to>
                                        <p:strVal val="hidden"/>
                                      </p:to>
                                    </p:set>
                                  </p:childTnLst>
                                </p:cTn>
                              </p:par>
                              <p:par>
                                <p:cTn id="68" presetID="22" presetClass="entr" presetSubtype="8" fill="hold" nodeType="withEffect">
                                  <p:stCondLst>
                                    <p:cond delay="400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1000"/>
                                        <p:tgtEl>
                                          <p:spTgt spid="8"/>
                                        </p:tgtEl>
                                      </p:cBhvr>
                                    </p:animEffect>
                                  </p:childTnLst>
                                </p:cTn>
                              </p:par>
                              <p:par>
                                <p:cTn id="71" presetID="22" presetClass="exit" presetSubtype="8" fill="hold" nodeType="withEffect">
                                  <p:stCondLst>
                                    <p:cond delay="5000"/>
                                  </p:stCondLst>
                                  <p:childTnLst>
                                    <p:animEffect transition="out" filter="wipe(left)">
                                      <p:cBhvr>
                                        <p:cTn id="72" dur="1000"/>
                                        <p:tgtEl>
                                          <p:spTgt spid="8"/>
                                        </p:tgtEl>
                                      </p:cBhvr>
                                    </p:animEffect>
                                    <p:set>
                                      <p:cBhvr>
                                        <p:cTn id="73" dur="1" fill="hold">
                                          <p:stCondLst>
                                            <p:cond delay="999"/>
                                          </p:stCondLst>
                                        </p:cTn>
                                        <p:tgtEl>
                                          <p:spTgt spid="8"/>
                                        </p:tgtEl>
                                        <p:attrNameLst>
                                          <p:attrName>style.visibility</p:attrName>
                                        </p:attrNameLst>
                                      </p:cBhvr>
                                      <p:to>
                                        <p:strVal val="hidden"/>
                                      </p:to>
                                    </p:set>
                                  </p:childTnLst>
                                </p:cTn>
                              </p:par>
                              <p:par>
                                <p:cTn id="74" presetID="22" presetClass="entr" presetSubtype="8" fill="hold" nodeType="withEffect">
                                  <p:stCondLst>
                                    <p:cond delay="6000"/>
                                  </p:stCondLst>
                                  <p:childTnLst>
                                    <p:set>
                                      <p:cBhvr>
                                        <p:cTn id="75" dur="1" fill="hold">
                                          <p:stCondLst>
                                            <p:cond delay="0"/>
                                          </p:stCondLst>
                                        </p:cTn>
                                        <p:tgtEl>
                                          <p:spTgt spid="8"/>
                                        </p:tgtEl>
                                        <p:attrNameLst>
                                          <p:attrName>style.visibility</p:attrName>
                                        </p:attrNameLst>
                                      </p:cBhvr>
                                      <p:to>
                                        <p:strVal val="visible"/>
                                      </p:to>
                                    </p:set>
                                    <p:animEffect transition="in" filter="wipe(left)">
                                      <p:cBhvr>
                                        <p:cTn id="76" dur="1000"/>
                                        <p:tgtEl>
                                          <p:spTgt spid="8"/>
                                        </p:tgtEl>
                                      </p:cBhvr>
                                    </p:animEffect>
                                  </p:childTnLst>
                                </p:cTn>
                              </p:par>
                              <p:par>
                                <p:cTn id="77" presetID="22" presetClass="entr" presetSubtype="2"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right)">
                                      <p:cBhvr>
                                        <p:cTn id="79" dur="1000"/>
                                        <p:tgtEl>
                                          <p:spTgt spid="16"/>
                                        </p:tgtEl>
                                      </p:cBhvr>
                                    </p:animEffect>
                                  </p:childTnLst>
                                </p:cTn>
                              </p:par>
                              <p:par>
                                <p:cTn id="80" presetID="22" presetClass="exit" presetSubtype="2" fill="hold" nodeType="withEffect">
                                  <p:stCondLst>
                                    <p:cond delay="1000"/>
                                  </p:stCondLst>
                                  <p:childTnLst>
                                    <p:animEffect transition="out" filter="wipe(right)">
                                      <p:cBhvr>
                                        <p:cTn id="81" dur="1000"/>
                                        <p:tgtEl>
                                          <p:spTgt spid="16"/>
                                        </p:tgtEl>
                                      </p:cBhvr>
                                    </p:animEffect>
                                    <p:set>
                                      <p:cBhvr>
                                        <p:cTn id="82" dur="1" fill="hold">
                                          <p:stCondLst>
                                            <p:cond delay="999"/>
                                          </p:stCondLst>
                                        </p:cTn>
                                        <p:tgtEl>
                                          <p:spTgt spid="16"/>
                                        </p:tgtEl>
                                        <p:attrNameLst>
                                          <p:attrName>style.visibility</p:attrName>
                                        </p:attrNameLst>
                                      </p:cBhvr>
                                      <p:to>
                                        <p:strVal val="hidden"/>
                                      </p:to>
                                    </p:set>
                                  </p:childTnLst>
                                </p:cTn>
                              </p:par>
                              <p:par>
                                <p:cTn id="83" presetID="22" presetClass="entr" presetSubtype="2" fill="hold" nodeType="withEffect">
                                  <p:stCondLst>
                                    <p:cond delay="2000"/>
                                  </p:stCondLst>
                                  <p:childTnLst>
                                    <p:set>
                                      <p:cBhvr>
                                        <p:cTn id="84" dur="1" fill="hold">
                                          <p:stCondLst>
                                            <p:cond delay="0"/>
                                          </p:stCondLst>
                                        </p:cTn>
                                        <p:tgtEl>
                                          <p:spTgt spid="16"/>
                                        </p:tgtEl>
                                        <p:attrNameLst>
                                          <p:attrName>style.visibility</p:attrName>
                                        </p:attrNameLst>
                                      </p:cBhvr>
                                      <p:to>
                                        <p:strVal val="visible"/>
                                      </p:to>
                                    </p:set>
                                    <p:animEffect transition="in" filter="wipe(right)">
                                      <p:cBhvr>
                                        <p:cTn id="85" dur="1000"/>
                                        <p:tgtEl>
                                          <p:spTgt spid="16"/>
                                        </p:tgtEl>
                                      </p:cBhvr>
                                    </p:animEffect>
                                  </p:childTnLst>
                                </p:cTn>
                              </p:par>
                              <p:par>
                                <p:cTn id="86" presetID="22" presetClass="exit" presetSubtype="2" fill="hold" nodeType="withEffect">
                                  <p:stCondLst>
                                    <p:cond delay="3000"/>
                                  </p:stCondLst>
                                  <p:childTnLst>
                                    <p:animEffect transition="out" filter="wipe(right)">
                                      <p:cBhvr>
                                        <p:cTn id="87" dur="1000"/>
                                        <p:tgtEl>
                                          <p:spTgt spid="16"/>
                                        </p:tgtEl>
                                      </p:cBhvr>
                                    </p:animEffect>
                                    <p:set>
                                      <p:cBhvr>
                                        <p:cTn id="88" dur="1" fill="hold">
                                          <p:stCondLst>
                                            <p:cond delay="999"/>
                                          </p:stCondLst>
                                        </p:cTn>
                                        <p:tgtEl>
                                          <p:spTgt spid="16"/>
                                        </p:tgtEl>
                                        <p:attrNameLst>
                                          <p:attrName>style.visibility</p:attrName>
                                        </p:attrNameLst>
                                      </p:cBhvr>
                                      <p:to>
                                        <p:strVal val="hidden"/>
                                      </p:to>
                                    </p:set>
                                  </p:childTnLst>
                                </p:cTn>
                              </p:par>
                              <p:par>
                                <p:cTn id="89" presetID="22" presetClass="entr" presetSubtype="2" fill="hold" nodeType="withEffect">
                                  <p:stCondLst>
                                    <p:cond delay="4000"/>
                                  </p:stCondLst>
                                  <p:childTnLst>
                                    <p:set>
                                      <p:cBhvr>
                                        <p:cTn id="90" dur="1" fill="hold">
                                          <p:stCondLst>
                                            <p:cond delay="0"/>
                                          </p:stCondLst>
                                        </p:cTn>
                                        <p:tgtEl>
                                          <p:spTgt spid="16"/>
                                        </p:tgtEl>
                                        <p:attrNameLst>
                                          <p:attrName>style.visibility</p:attrName>
                                        </p:attrNameLst>
                                      </p:cBhvr>
                                      <p:to>
                                        <p:strVal val="visible"/>
                                      </p:to>
                                    </p:set>
                                    <p:animEffect transition="in" filter="wipe(right)">
                                      <p:cBhvr>
                                        <p:cTn id="91" dur="1000"/>
                                        <p:tgtEl>
                                          <p:spTgt spid="16"/>
                                        </p:tgtEl>
                                      </p:cBhvr>
                                    </p:animEffect>
                                  </p:childTnLst>
                                </p:cTn>
                              </p:par>
                              <p:par>
                                <p:cTn id="92" presetID="22" presetClass="exit" presetSubtype="2" fill="hold" nodeType="withEffect">
                                  <p:stCondLst>
                                    <p:cond delay="5000"/>
                                  </p:stCondLst>
                                  <p:childTnLst>
                                    <p:animEffect transition="out" filter="wipe(right)">
                                      <p:cBhvr>
                                        <p:cTn id="93" dur="1000"/>
                                        <p:tgtEl>
                                          <p:spTgt spid="16"/>
                                        </p:tgtEl>
                                      </p:cBhvr>
                                    </p:animEffect>
                                    <p:set>
                                      <p:cBhvr>
                                        <p:cTn id="94" dur="1" fill="hold">
                                          <p:stCondLst>
                                            <p:cond delay="999"/>
                                          </p:stCondLst>
                                        </p:cTn>
                                        <p:tgtEl>
                                          <p:spTgt spid="16"/>
                                        </p:tgtEl>
                                        <p:attrNameLst>
                                          <p:attrName>style.visibility</p:attrName>
                                        </p:attrNameLst>
                                      </p:cBhvr>
                                      <p:to>
                                        <p:strVal val="hidden"/>
                                      </p:to>
                                    </p:set>
                                  </p:childTnLst>
                                </p:cTn>
                              </p:par>
                              <p:par>
                                <p:cTn id="95" presetID="22" presetClass="entr" presetSubtype="2" fill="hold" nodeType="withEffect">
                                  <p:stCondLst>
                                    <p:cond delay="6000"/>
                                  </p:stCondLst>
                                  <p:childTnLst>
                                    <p:set>
                                      <p:cBhvr>
                                        <p:cTn id="96" dur="1" fill="hold">
                                          <p:stCondLst>
                                            <p:cond delay="0"/>
                                          </p:stCondLst>
                                        </p:cTn>
                                        <p:tgtEl>
                                          <p:spTgt spid="16"/>
                                        </p:tgtEl>
                                        <p:attrNameLst>
                                          <p:attrName>style.visibility</p:attrName>
                                        </p:attrNameLst>
                                      </p:cBhvr>
                                      <p:to>
                                        <p:strVal val="visible"/>
                                      </p:to>
                                    </p:set>
                                    <p:animEffect transition="in" filter="wipe(right)">
                                      <p:cBhvr>
                                        <p:cTn id="9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13" grpId="0"/>
      <p:bldP spid="13" grpId="1"/>
      <p:bldP spid="15" grpId="0"/>
      <p:bldP spid="15" grpId="1"/>
      <p:bldP spid="14" grpId="0"/>
      <p:bldP spid="14"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41898D32-E232-A5F0-A11B-671D3D4B3752}"/>
              </a:ext>
              <a:ext uri="{C183D7F6-B498-43B3-948B-1728B52AA6E4}">
                <adec:decorative xmlns:adec="http://schemas.microsoft.com/office/drawing/2017/decorative" val="1"/>
              </a:ext>
            </a:extLst>
          </p:cNvPr>
          <p:cNvSpPr/>
          <p:nvPr/>
        </p:nvSpPr>
        <p:spPr bwMode="auto">
          <a:xfrm>
            <a:off x="-116681" y="1676400"/>
            <a:ext cx="12425362" cy="4592609"/>
          </a:xfrm>
          <a:prstGeom prst="roundRect">
            <a:avLst>
              <a:gd name="adj" fmla="val 1949"/>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grpSp>
        <p:nvGrpSpPr>
          <p:cNvPr id="50" name="Group 49">
            <a:extLst>
              <a:ext uri="{FF2B5EF4-FFF2-40B4-BE49-F238E27FC236}">
                <a16:creationId xmlns:a16="http://schemas.microsoft.com/office/drawing/2014/main" id="{0B69732F-46FC-784B-9C5A-224C66634D7C}"/>
              </a:ext>
              <a:ext uri="{C183D7F6-B498-43B3-948B-1728B52AA6E4}">
                <adec:decorative xmlns:adec="http://schemas.microsoft.com/office/drawing/2017/decorative" val="1"/>
              </a:ext>
            </a:extLst>
          </p:cNvPr>
          <p:cNvGrpSpPr/>
          <p:nvPr/>
        </p:nvGrpSpPr>
        <p:grpSpPr>
          <a:xfrm>
            <a:off x="8169231" y="3118414"/>
            <a:ext cx="612689" cy="612689"/>
            <a:chOff x="623974" y="3289070"/>
            <a:chExt cx="612689" cy="612689"/>
          </a:xfrm>
          <a:solidFill>
            <a:schemeClr val="accent1"/>
          </a:solidFill>
        </p:grpSpPr>
        <p:sp>
          <p:nvSpPr>
            <p:cNvPr id="40" name="Freeform: Shape 39">
              <a:extLst>
                <a:ext uri="{FF2B5EF4-FFF2-40B4-BE49-F238E27FC236}">
                  <a16:creationId xmlns:a16="http://schemas.microsoft.com/office/drawing/2014/main" id="{7E29CD70-4958-640E-36A6-FE9F5CA55830}"/>
                </a:ext>
              </a:extLst>
            </p:cNvPr>
            <p:cNvSpPr/>
            <p:nvPr/>
          </p:nvSpPr>
          <p:spPr>
            <a:xfrm>
              <a:off x="623974" y="3289070"/>
              <a:ext cx="612689" cy="612689"/>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45" name="Lock" title="Icon of a padlock">
              <a:extLst>
                <a:ext uri="{FF2B5EF4-FFF2-40B4-BE49-F238E27FC236}">
                  <a16:creationId xmlns:a16="http://schemas.microsoft.com/office/drawing/2014/main" id="{DFBF8D4F-1A64-5C3E-F64B-F8BF3B254602}"/>
                </a:ext>
              </a:extLst>
            </p:cNvPr>
            <p:cNvSpPr>
              <a:spLocks noChangeAspect="1" noEditPoints="1"/>
            </p:cNvSpPr>
            <p:nvPr/>
          </p:nvSpPr>
          <p:spPr bwMode="auto">
            <a:xfrm>
              <a:off x="823161" y="3433741"/>
              <a:ext cx="214315" cy="299537"/>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51" name="Group 50">
            <a:extLst>
              <a:ext uri="{FF2B5EF4-FFF2-40B4-BE49-F238E27FC236}">
                <a16:creationId xmlns:a16="http://schemas.microsoft.com/office/drawing/2014/main" id="{209E8DC5-3ACA-E055-D174-B3FF38F7E752}"/>
              </a:ext>
              <a:ext uri="{C183D7F6-B498-43B3-948B-1728B52AA6E4}">
                <adec:decorative xmlns:adec="http://schemas.microsoft.com/office/drawing/2017/decorative" val="1"/>
              </a:ext>
            </a:extLst>
          </p:cNvPr>
          <p:cNvGrpSpPr/>
          <p:nvPr/>
        </p:nvGrpSpPr>
        <p:grpSpPr>
          <a:xfrm>
            <a:off x="8169231" y="4214306"/>
            <a:ext cx="612689" cy="612689"/>
            <a:chOff x="623974" y="4384962"/>
            <a:chExt cx="612689" cy="612689"/>
          </a:xfrm>
          <a:solidFill>
            <a:schemeClr val="accent1"/>
          </a:solidFill>
        </p:grpSpPr>
        <p:sp>
          <p:nvSpPr>
            <p:cNvPr id="41" name="Freeform: Shape 40">
              <a:extLst>
                <a:ext uri="{FF2B5EF4-FFF2-40B4-BE49-F238E27FC236}">
                  <a16:creationId xmlns:a16="http://schemas.microsoft.com/office/drawing/2014/main" id="{25B563A6-4A80-5A54-3695-B32A4B1F355C}"/>
                </a:ext>
              </a:extLst>
            </p:cNvPr>
            <p:cNvSpPr/>
            <p:nvPr/>
          </p:nvSpPr>
          <p:spPr>
            <a:xfrm>
              <a:off x="623974" y="4384962"/>
              <a:ext cx="612689" cy="612689"/>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46" name="History_E81C" title="Icon of a clock with an arrow around it pointing counterclockwise">
              <a:extLst>
                <a:ext uri="{FF2B5EF4-FFF2-40B4-BE49-F238E27FC236}">
                  <a16:creationId xmlns:a16="http://schemas.microsoft.com/office/drawing/2014/main" id="{6E5022FC-E9C2-2FFB-8BE1-5B1280E4AE22}"/>
                </a:ext>
              </a:extLst>
            </p:cNvPr>
            <p:cNvSpPr>
              <a:spLocks noChangeAspect="1" noEditPoints="1"/>
            </p:cNvSpPr>
            <p:nvPr/>
          </p:nvSpPr>
          <p:spPr bwMode="auto">
            <a:xfrm>
              <a:off x="801517" y="4562474"/>
              <a:ext cx="257602" cy="257665"/>
            </a:xfrm>
            <a:custGeom>
              <a:avLst/>
              <a:gdLst>
                <a:gd name="T0" fmla="*/ 2500 w 3750"/>
                <a:gd name="T1" fmla="*/ 2750 h 3750"/>
                <a:gd name="T2" fmla="*/ 1750 w 3750"/>
                <a:gd name="T3" fmla="*/ 2000 h 3750"/>
                <a:gd name="T4" fmla="*/ 1750 w 3750"/>
                <a:gd name="T5" fmla="*/ 875 h 3750"/>
                <a:gd name="T6" fmla="*/ 0 w 3750"/>
                <a:gd name="T7" fmla="*/ 375 h 3750"/>
                <a:gd name="T8" fmla="*/ 0 w 3750"/>
                <a:gd name="T9" fmla="*/ 1250 h 3750"/>
                <a:gd name="T10" fmla="*/ 875 w 3750"/>
                <a:gd name="T11" fmla="*/ 1250 h 3750"/>
                <a:gd name="T12" fmla="*/ 69 w 3750"/>
                <a:gd name="T13" fmla="*/ 2375 h 3750"/>
                <a:gd name="T14" fmla="*/ 1875 w 3750"/>
                <a:gd name="T15" fmla="*/ 3750 h 3750"/>
                <a:gd name="T16" fmla="*/ 3750 w 3750"/>
                <a:gd name="T17" fmla="*/ 1875 h 3750"/>
                <a:gd name="T18" fmla="*/ 1875 w 3750"/>
                <a:gd name="T19" fmla="*/ 0 h 3750"/>
                <a:gd name="T20" fmla="*/ 109 w 3750"/>
                <a:gd name="T21" fmla="*/ 1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0" y="375"/>
                  </a:moveTo>
                  <a:cubicBezTo>
                    <a:pt x="0" y="1250"/>
                    <a:pt x="0" y="1250"/>
                    <a:pt x="0" y="1250"/>
                  </a:cubicBezTo>
                  <a:cubicBezTo>
                    <a:pt x="875" y="1250"/>
                    <a:pt x="875" y="1250"/>
                    <a:pt x="875" y="1250"/>
                  </a:cubicBezTo>
                  <a:moveTo>
                    <a:pt x="69" y="2375"/>
                  </a:moveTo>
                  <a:cubicBezTo>
                    <a:pt x="289" y="3167"/>
                    <a:pt x="1013" y="3750"/>
                    <a:pt x="1875" y="3750"/>
                  </a:cubicBezTo>
                  <a:cubicBezTo>
                    <a:pt x="2911" y="3750"/>
                    <a:pt x="3750" y="2911"/>
                    <a:pt x="3750" y="1875"/>
                  </a:cubicBezTo>
                  <a:cubicBezTo>
                    <a:pt x="3750" y="839"/>
                    <a:pt x="2911" y="0"/>
                    <a:pt x="1875" y="0"/>
                  </a:cubicBezTo>
                  <a:cubicBezTo>
                    <a:pt x="1059" y="0"/>
                    <a:pt x="367" y="522"/>
                    <a:pt x="109" y="1250"/>
                  </a:cubicBezTo>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52" name="Group 51">
            <a:extLst>
              <a:ext uri="{FF2B5EF4-FFF2-40B4-BE49-F238E27FC236}">
                <a16:creationId xmlns:a16="http://schemas.microsoft.com/office/drawing/2014/main" id="{182E00F7-4E07-793B-FFC2-4B047B33BD9E}"/>
              </a:ext>
              <a:ext uri="{C183D7F6-B498-43B3-948B-1728B52AA6E4}">
                <adec:decorative xmlns:adec="http://schemas.microsoft.com/office/drawing/2017/decorative" val="1"/>
              </a:ext>
            </a:extLst>
          </p:cNvPr>
          <p:cNvGrpSpPr/>
          <p:nvPr/>
        </p:nvGrpSpPr>
        <p:grpSpPr>
          <a:xfrm>
            <a:off x="7652196" y="5310197"/>
            <a:ext cx="612689" cy="612689"/>
            <a:chOff x="627639" y="5480853"/>
            <a:chExt cx="612689" cy="612689"/>
          </a:xfrm>
          <a:solidFill>
            <a:schemeClr val="accent1"/>
          </a:solidFill>
        </p:grpSpPr>
        <p:sp>
          <p:nvSpPr>
            <p:cNvPr id="42" name="Freeform: Shape 41">
              <a:extLst>
                <a:ext uri="{FF2B5EF4-FFF2-40B4-BE49-F238E27FC236}">
                  <a16:creationId xmlns:a16="http://schemas.microsoft.com/office/drawing/2014/main" id="{4FF90F46-7078-5F2A-DAA3-346ADF38D331}"/>
                </a:ext>
              </a:extLst>
            </p:cNvPr>
            <p:cNvSpPr/>
            <p:nvPr/>
          </p:nvSpPr>
          <p:spPr>
            <a:xfrm>
              <a:off x="627639" y="5480853"/>
              <a:ext cx="612689" cy="612689"/>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47" name="Trackers_EADF" title="Icon of a clipboard with a checklist on it">
              <a:extLst>
                <a:ext uri="{FF2B5EF4-FFF2-40B4-BE49-F238E27FC236}">
                  <a16:creationId xmlns:a16="http://schemas.microsoft.com/office/drawing/2014/main" id="{0DBC96CB-13ED-DBCD-8D2F-D52FF3C5D146}"/>
                </a:ext>
              </a:extLst>
            </p:cNvPr>
            <p:cNvSpPr>
              <a:spLocks noChangeAspect="1" noEditPoints="1"/>
            </p:cNvSpPr>
            <p:nvPr/>
          </p:nvSpPr>
          <p:spPr bwMode="auto">
            <a:xfrm>
              <a:off x="824978" y="5638566"/>
              <a:ext cx="218010" cy="297264"/>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grpFill/>
            <a:ln w="15875"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9" name="Group 48">
            <a:extLst>
              <a:ext uri="{FF2B5EF4-FFF2-40B4-BE49-F238E27FC236}">
                <a16:creationId xmlns:a16="http://schemas.microsoft.com/office/drawing/2014/main" id="{3B8E15A4-A3CF-227D-D23C-0E5D77357141}"/>
              </a:ext>
              <a:ext uri="{C183D7F6-B498-43B3-948B-1728B52AA6E4}">
                <adec:decorative xmlns:adec="http://schemas.microsoft.com/office/drawing/2017/decorative" val="1"/>
              </a:ext>
            </a:extLst>
          </p:cNvPr>
          <p:cNvGrpSpPr/>
          <p:nvPr/>
        </p:nvGrpSpPr>
        <p:grpSpPr>
          <a:xfrm>
            <a:off x="7648531" y="2022522"/>
            <a:ext cx="612689" cy="612689"/>
            <a:chOff x="623974" y="2193178"/>
            <a:chExt cx="612689" cy="612689"/>
          </a:xfrm>
          <a:solidFill>
            <a:schemeClr val="accent1"/>
          </a:solidFill>
        </p:grpSpPr>
        <p:sp>
          <p:nvSpPr>
            <p:cNvPr id="39" name="Freeform: Shape 38">
              <a:extLst>
                <a:ext uri="{FF2B5EF4-FFF2-40B4-BE49-F238E27FC236}">
                  <a16:creationId xmlns:a16="http://schemas.microsoft.com/office/drawing/2014/main" id="{7F61AFBE-8932-AC38-6F94-7716A0E9398C}"/>
                </a:ext>
              </a:extLst>
            </p:cNvPr>
            <p:cNvSpPr/>
            <p:nvPr/>
          </p:nvSpPr>
          <p:spPr>
            <a:xfrm>
              <a:off x="623974" y="2193178"/>
              <a:ext cx="612689" cy="612689"/>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48" name="Database_EFC7" title="Icon of a cylinder">
              <a:extLst>
                <a:ext uri="{FF2B5EF4-FFF2-40B4-BE49-F238E27FC236}">
                  <a16:creationId xmlns:a16="http://schemas.microsoft.com/office/drawing/2014/main" id="{823A5D2D-F079-F27C-1904-1DA201BD7FCB}"/>
                </a:ext>
              </a:extLst>
            </p:cNvPr>
            <p:cNvSpPr>
              <a:spLocks noChangeAspect="1" noEditPoints="1"/>
            </p:cNvSpPr>
            <p:nvPr/>
          </p:nvSpPr>
          <p:spPr bwMode="auto">
            <a:xfrm>
              <a:off x="817345" y="2352676"/>
              <a:ext cx="225948" cy="293694"/>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1" name="Title 20">
            <a:extLst>
              <a:ext uri="{FF2B5EF4-FFF2-40B4-BE49-F238E27FC236}">
                <a16:creationId xmlns:a16="http://schemas.microsoft.com/office/drawing/2014/main" id="{980D6991-2E55-A09C-9458-58D9E33DAF93}"/>
              </a:ext>
            </a:extLst>
          </p:cNvPr>
          <p:cNvSpPr>
            <a:spLocks noGrp="1"/>
          </p:cNvSpPr>
          <p:nvPr>
            <p:ph type="title" idx="4294967295"/>
          </p:nvPr>
        </p:nvSpPr>
        <p:spPr>
          <a:xfrm>
            <a:off x="1174750" y="457200"/>
            <a:ext cx="11017250" cy="738188"/>
          </a:xfrm>
        </p:spPr>
        <p:txBody>
          <a:bodyPr/>
          <a:lstStyle/>
          <a:p>
            <a:pPr algn="ctr"/>
            <a:r>
              <a:rPr lang="en-US" sz="2800" dirty="0"/>
              <a:t>Business Central Differentiation: reliability, performance, and scale</a:t>
            </a:r>
            <a:br>
              <a:rPr lang="en-US" sz="2800" dirty="0"/>
            </a:br>
            <a:r>
              <a:rPr lang="en-US" sz="2000" spc="0" dirty="0">
                <a:solidFill>
                  <a:schemeClr val="accent1"/>
                </a:solidFill>
                <a:latin typeface="Segoe UI Semibold"/>
              </a:rPr>
              <a:t>The best cloud platform for ERP</a:t>
            </a:r>
          </a:p>
        </p:txBody>
      </p:sp>
      <p:sp>
        <p:nvSpPr>
          <p:cNvPr id="55" name="TextBox 54">
            <a:extLst>
              <a:ext uri="{FF2B5EF4-FFF2-40B4-BE49-F238E27FC236}">
                <a16:creationId xmlns:a16="http://schemas.microsoft.com/office/drawing/2014/main" id="{11225E5F-7DDB-7569-5ECA-5440E5C834B5}"/>
              </a:ext>
            </a:extLst>
          </p:cNvPr>
          <p:cNvSpPr txBox="1"/>
          <p:nvPr/>
        </p:nvSpPr>
        <p:spPr>
          <a:xfrm>
            <a:off x="293688" y="3549512"/>
            <a:ext cx="3782789" cy="1061829"/>
          </a:xfrm>
          <a:prstGeom prst="rect">
            <a:avLst/>
          </a:prstGeom>
          <a:noFill/>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IN" sz="3200" b="0" i="0" u="none" strike="noStrike" kern="1200" cap="none" spc="0" normalizeH="0" baseline="0" noProof="0" dirty="0">
                <a:ln w="3175">
                  <a:noFill/>
                </a:ln>
                <a:solidFill>
                  <a:schemeClr val="accent1"/>
                </a:solidFill>
                <a:effectLst/>
                <a:uLnTx/>
                <a:uFillTx/>
                <a:latin typeface="Segoe UI Semibold"/>
                <a:ea typeface="+mn-ea"/>
                <a:cs typeface="Segoe UI"/>
              </a:rPr>
              <a:t>40+</a:t>
            </a:r>
            <a:r>
              <a:rPr kumimoji="0" lang="en-IN" sz="3200" b="0" i="0" u="none" strike="noStrike" kern="1200" cap="none" spc="0" normalizeH="0" baseline="0" noProof="0" dirty="0">
                <a:ln w="3175">
                  <a:noFill/>
                </a:ln>
                <a:gradFill>
                  <a:gsLst>
                    <a:gs pos="0">
                      <a:srgbClr val="8B8AFF"/>
                    </a:gs>
                    <a:gs pos="100000">
                      <a:srgbClr val="F1535C"/>
                    </a:gs>
                  </a:gsLst>
                  <a:lin ang="2700000" scaled="1"/>
                </a:gradFill>
                <a:effectLst/>
                <a:uLnTx/>
                <a:uFillTx/>
                <a:latin typeface="Segoe UI Semibold"/>
                <a:ea typeface="+mn-ea"/>
                <a:cs typeface="Segoe UI"/>
              </a:rPr>
              <a:t> </a:t>
            </a:r>
            <a:r>
              <a:rPr kumimoji="0" lang="en-IN" sz="3200" b="0" i="0" u="none" strike="noStrike" kern="1200" cap="none" spc="0" normalizeH="0" baseline="0" noProof="0" dirty="0">
                <a:ln w="3175">
                  <a:noFill/>
                </a:ln>
                <a:solidFill>
                  <a:srgbClr val="FFFFFF"/>
                </a:solidFill>
                <a:effectLst/>
                <a:uLnTx/>
                <a:uFillTx/>
                <a:latin typeface="Segoe UI Semibold"/>
                <a:ea typeface="+mn-ea"/>
                <a:cs typeface="Segoe UI"/>
              </a:rPr>
              <a:t>microservices</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IN" sz="3200" b="0" i="0" u="none" strike="noStrike" kern="1200" cap="none" spc="0" normalizeH="0" baseline="0" noProof="0" dirty="0">
                <a:ln w="3175">
                  <a:noFill/>
                </a:ln>
                <a:solidFill>
                  <a:schemeClr val="accent1"/>
                </a:solidFill>
                <a:effectLst/>
                <a:uLnTx/>
                <a:uFillTx/>
                <a:latin typeface="Segoe UI Semibold"/>
                <a:ea typeface="+mn-ea"/>
                <a:cs typeface="Segoe UI"/>
              </a:rPr>
              <a:t>21</a:t>
            </a:r>
            <a:r>
              <a:rPr kumimoji="0" lang="en-IN" sz="3200" b="0" i="0" u="none" strike="noStrike" kern="1200" cap="none" spc="0" normalizeH="0" baseline="0" noProof="0" dirty="0">
                <a:ln w="3175">
                  <a:noFill/>
                </a:ln>
                <a:gradFill>
                  <a:gsLst>
                    <a:gs pos="0">
                      <a:srgbClr val="8B8AFF"/>
                    </a:gs>
                    <a:gs pos="100000">
                      <a:srgbClr val="F1535C"/>
                    </a:gs>
                  </a:gsLst>
                  <a:lin ang="2700000" scaled="1"/>
                </a:gradFill>
                <a:effectLst/>
                <a:uLnTx/>
                <a:uFillTx/>
                <a:latin typeface="Segoe UI Semibold"/>
                <a:ea typeface="+mn-ea"/>
                <a:cs typeface="Segoe UI"/>
              </a:rPr>
              <a:t> </a:t>
            </a:r>
            <a:r>
              <a:rPr kumimoji="0" lang="en-IN" sz="3200" b="0" i="0" u="none" strike="noStrike" kern="1200" cap="none" spc="0" normalizeH="0" baseline="0" noProof="0" dirty="0">
                <a:ln w="3175">
                  <a:noFill/>
                </a:ln>
                <a:solidFill>
                  <a:srgbClr val="FFFFFF"/>
                </a:solidFill>
                <a:effectLst/>
                <a:uLnTx/>
                <a:uFillTx/>
                <a:latin typeface="Segoe UI Semibold"/>
                <a:ea typeface="+mn-ea"/>
                <a:cs typeface="Segoe UI"/>
              </a:rPr>
              <a:t>Azure regions</a:t>
            </a:r>
          </a:p>
        </p:txBody>
      </p:sp>
      <p:grpSp>
        <p:nvGrpSpPr>
          <p:cNvPr id="36" name="Group 35">
            <a:extLst>
              <a:ext uri="{FF2B5EF4-FFF2-40B4-BE49-F238E27FC236}">
                <a16:creationId xmlns:a16="http://schemas.microsoft.com/office/drawing/2014/main" id="{0B2AD068-ED32-3B1D-8A53-55991949973A}"/>
              </a:ext>
              <a:ext uri="{C183D7F6-B498-43B3-948B-1728B52AA6E4}">
                <adec:decorative xmlns:adec="http://schemas.microsoft.com/office/drawing/2017/decorative" val="1"/>
              </a:ext>
            </a:extLst>
          </p:cNvPr>
          <p:cNvGrpSpPr/>
          <p:nvPr/>
        </p:nvGrpSpPr>
        <p:grpSpPr>
          <a:xfrm>
            <a:off x="4574846" y="2496343"/>
            <a:ext cx="3042308" cy="2952722"/>
            <a:chOff x="1962017" y="8057516"/>
            <a:chExt cx="2784467" cy="2702474"/>
          </a:xfrm>
        </p:grpSpPr>
        <p:pic>
          <p:nvPicPr>
            <p:cNvPr id="5" name="Picture 2" descr="See the source image">
              <a:extLst>
                <a:ext uri="{FF2B5EF4-FFF2-40B4-BE49-F238E27FC236}">
                  <a16:creationId xmlns:a16="http://schemas.microsoft.com/office/drawing/2014/main" id="{98F9CF94-0163-5EF0-AF44-56C96C139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391" y="8585215"/>
              <a:ext cx="1579009" cy="1579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n&#10;&#10;Description automatically generated">
              <a:extLst>
                <a:ext uri="{FF2B5EF4-FFF2-40B4-BE49-F238E27FC236}">
                  <a16:creationId xmlns:a16="http://schemas.microsoft.com/office/drawing/2014/main" id="{A23E23E0-E1EC-BA66-2E01-22451F6BC5D8}"/>
                </a:ext>
              </a:extLst>
            </p:cNvPr>
            <p:cNvPicPr>
              <a:picLocks noChangeAspect="1"/>
            </p:cNvPicPr>
            <p:nvPr/>
          </p:nvPicPr>
          <p:blipFill>
            <a:blip r:embed="rId4"/>
            <a:stretch>
              <a:fillRect/>
            </a:stretch>
          </p:blipFill>
          <p:spPr>
            <a:xfrm>
              <a:off x="4372973" y="9130856"/>
              <a:ext cx="373511" cy="380024"/>
            </a:xfrm>
            <a:prstGeom prst="rect">
              <a:avLst/>
            </a:prstGeom>
          </p:spPr>
        </p:pic>
        <p:pic>
          <p:nvPicPr>
            <p:cNvPr id="7" name="Picture 3" descr="Icon&#10;&#10;Description automatically generated">
              <a:extLst>
                <a:ext uri="{FF2B5EF4-FFF2-40B4-BE49-F238E27FC236}">
                  <a16:creationId xmlns:a16="http://schemas.microsoft.com/office/drawing/2014/main" id="{22A28B44-C191-EA9D-8E5D-99B2766C4D3E}"/>
                </a:ext>
              </a:extLst>
            </p:cNvPr>
            <p:cNvPicPr>
              <a:picLocks noChangeAspect="1"/>
            </p:cNvPicPr>
            <p:nvPr/>
          </p:nvPicPr>
          <p:blipFill>
            <a:blip r:embed="rId5"/>
            <a:stretch>
              <a:fillRect/>
            </a:stretch>
          </p:blipFill>
          <p:spPr>
            <a:xfrm>
              <a:off x="2557590" y="8180366"/>
              <a:ext cx="377256" cy="383769"/>
            </a:xfrm>
            <a:prstGeom prst="rect">
              <a:avLst/>
            </a:prstGeom>
          </p:spPr>
        </p:pic>
        <p:pic>
          <p:nvPicPr>
            <p:cNvPr id="11" name="Picture 6" descr="Icon&#10;&#10;Description automatically generated">
              <a:extLst>
                <a:ext uri="{FF2B5EF4-FFF2-40B4-BE49-F238E27FC236}">
                  <a16:creationId xmlns:a16="http://schemas.microsoft.com/office/drawing/2014/main" id="{C7EB491F-CF4F-A2E3-E7FA-3FC878D09488}"/>
                </a:ext>
              </a:extLst>
            </p:cNvPr>
            <p:cNvPicPr>
              <a:picLocks noChangeAspect="1"/>
            </p:cNvPicPr>
            <p:nvPr/>
          </p:nvPicPr>
          <p:blipFill>
            <a:blip r:embed="rId6"/>
            <a:stretch>
              <a:fillRect/>
            </a:stretch>
          </p:blipFill>
          <p:spPr>
            <a:xfrm>
              <a:off x="4179160" y="8644819"/>
              <a:ext cx="364312" cy="357799"/>
            </a:xfrm>
            <a:prstGeom prst="rect">
              <a:avLst/>
            </a:prstGeom>
          </p:spPr>
        </p:pic>
        <p:pic>
          <p:nvPicPr>
            <p:cNvPr id="17" name="Picture 8" descr="Icon&#10;&#10;Description automatically generated">
              <a:extLst>
                <a:ext uri="{FF2B5EF4-FFF2-40B4-BE49-F238E27FC236}">
                  <a16:creationId xmlns:a16="http://schemas.microsoft.com/office/drawing/2014/main" id="{967EEF67-90B9-54D4-0F62-4D1E7E4729B8}"/>
                </a:ext>
              </a:extLst>
            </p:cNvPr>
            <p:cNvPicPr>
              <a:picLocks noChangeAspect="1"/>
            </p:cNvPicPr>
            <p:nvPr/>
          </p:nvPicPr>
          <p:blipFill>
            <a:blip r:embed="rId7"/>
            <a:stretch>
              <a:fillRect/>
            </a:stretch>
          </p:blipFill>
          <p:spPr>
            <a:xfrm>
              <a:off x="3183942" y="8057516"/>
              <a:ext cx="390363" cy="377337"/>
            </a:xfrm>
            <a:prstGeom prst="rect">
              <a:avLst/>
            </a:prstGeom>
          </p:spPr>
        </p:pic>
        <p:pic>
          <p:nvPicPr>
            <p:cNvPr id="18" name="Picture 9">
              <a:extLst>
                <a:ext uri="{FF2B5EF4-FFF2-40B4-BE49-F238E27FC236}">
                  <a16:creationId xmlns:a16="http://schemas.microsoft.com/office/drawing/2014/main" id="{1C242F82-88A6-E01B-BA4C-FAB4F6EAD89F}"/>
                </a:ext>
              </a:extLst>
            </p:cNvPr>
            <p:cNvPicPr>
              <a:picLocks noChangeAspect="1"/>
            </p:cNvPicPr>
            <p:nvPr/>
          </p:nvPicPr>
          <p:blipFill>
            <a:blip r:embed="rId8"/>
            <a:stretch>
              <a:fillRect/>
            </a:stretch>
          </p:blipFill>
          <p:spPr>
            <a:xfrm>
              <a:off x="4332570" y="9660728"/>
              <a:ext cx="396388" cy="373837"/>
            </a:xfrm>
            <a:prstGeom prst="rect">
              <a:avLst/>
            </a:prstGeom>
          </p:spPr>
        </p:pic>
        <p:pic>
          <p:nvPicPr>
            <p:cNvPr id="19" name="Picture 35" descr="Icon&#10;&#10;Description automatically generated">
              <a:extLst>
                <a:ext uri="{FF2B5EF4-FFF2-40B4-BE49-F238E27FC236}">
                  <a16:creationId xmlns:a16="http://schemas.microsoft.com/office/drawing/2014/main" id="{EBC9B888-DEB1-80B3-46F2-16A7BC3EE4CB}"/>
                </a:ext>
              </a:extLst>
            </p:cNvPr>
            <p:cNvPicPr>
              <a:picLocks noChangeAspect="1"/>
            </p:cNvPicPr>
            <p:nvPr/>
          </p:nvPicPr>
          <p:blipFill>
            <a:blip r:embed="rId9"/>
            <a:stretch>
              <a:fillRect/>
            </a:stretch>
          </p:blipFill>
          <p:spPr>
            <a:xfrm>
              <a:off x="2153813" y="8694782"/>
              <a:ext cx="403226" cy="406239"/>
            </a:xfrm>
            <a:prstGeom prst="rect">
              <a:avLst/>
            </a:prstGeom>
          </p:spPr>
        </p:pic>
        <p:pic>
          <p:nvPicPr>
            <p:cNvPr id="20" name="Picture 36" descr="A picture containing text, electronics&#10;&#10;Description automatically generated">
              <a:extLst>
                <a:ext uri="{FF2B5EF4-FFF2-40B4-BE49-F238E27FC236}">
                  <a16:creationId xmlns:a16="http://schemas.microsoft.com/office/drawing/2014/main" id="{E3189762-261F-F1AD-331A-01340C4B76BA}"/>
                </a:ext>
              </a:extLst>
            </p:cNvPr>
            <p:cNvPicPr>
              <a:picLocks noChangeAspect="1"/>
            </p:cNvPicPr>
            <p:nvPr/>
          </p:nvPicPr>
          <p:blipFill>
            <a:blip r:embed="rId10"/>
            <a:stretch>
              <a:fillRect/>
            </a:stretch>
          </p:blipFill>
          <p:spPr>
            <a:xfrm>
              <a:off x="1962017" y="9183609"/>
              <a:ext cx="340296" cy="327271"/>
            </a:xfrm>
            <a:prstGeom prst="rect">
              <a:avLst/>
            </a:prstGeom>
          </p:spPr>
        </p:pic>
        <p:pic>
          <p:nvPicPr>
            <p:cNvPr id="25" name="Picture 39" descr="Icon&#10;&#10;Description automatically generated">
              <a:extLst>
                <a:ext uri="{FF2B5EF4-FFF2-40B4-BE49-F238E27FC236}">
                  <a16:creationId xmlns:a16="http://schemas.microsoft.com/office/drawing/2014/main" id="{C07EAD72-33D0-0FFB-D6D8-8C630A506039}"/>
                </a:ext>
              </a:extLst>
            </p:cNvPr>
            <p:cNvPicPr>
              <a:picLocks noChangeAspect="1"/>
            </p:cNvPicPr>
            <p:nvPr/>
          </p:nvPicPr>
          <p:blipFill>
            <a:blip r:embed="rId11"/>
            <a:stretch>
              <a:fillRect/>
            </a:stretch>
          </p:blipFill>
          <p:spPr>
            <a:xfrm>
              <a:off x="3791273" y="8130172"/>
              <a:ext cx="396794" cy="390281"/>
            </a:xfrm>
            <a:prstGeom prst="rect">
              <a:avLst/>
            </a:prstGeom>
          </p:spPr>
        </p:pic>
        <p:pic>
          <p:nvPicPr>
            <p:cNvPr id="26" name="Graphic 25">
              <a:extLst>
                <a:ext uri="{FF2B5EF4-FFF2-40B4-BE49-F238E27FC236}">
                  <a16:creationId xmlns:a16="http://schemas.microsoft.com/office/drawing/2014/main" id="{801D8A44-1361-DB6F-0902-F14637F527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85424" y="9700907"/>
              <a:ext cx="293481" cy="293481"/>
            </a:xfrm>
            <a:prstGeom prst="rect">
              <a:avLst/>
            </a:prstGeom>
          </p:spPr>
        </p:pic>
        <p:pic>
          <p:nvPicPr>
            <p:cNvPr id="27" name="Graphic 26">
              <a:extLst>
                <a:ext uri="{FF2B5EF4-FFF2-40B4-BE49-F238E27FC236}">
                  <a16:creationId xmlns:a16="http://schemas.microsoft.com/office/drawing/2014/main" id="{1EDC4C70-A870-72EE-F7D3-DC166C9DD9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75579" y="10155485"/>
              <a:ext cx="313983" cy="313983"/>
            </a:xfrm>
            <a:prstGeom prst="rect">
              <a:avLst/>
            </a:prstGeom>
          </p:spPr>
        </p:pic>
        <p:pic>
          <p:nvPicPr>
            <p:cNvPr id="28" name="Graphic 27">
              <a:extLst>
                <a:ext uri="{FF2B5EF4-FFF2-40B4-BE49-F238E27FC236}">
                  <a16:creationId xmlns:a16="http://schemas.microsoft.com/office/drawing/2014/main" id="{D7CAC1CF-7CA2-3764-9204-B99EF42AABA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72558" y="10382214"/>
              <a:ext cx="313983" cy="313983"/>
            </a:xfrm>
            <a:prstGeom prst="rect">
              <a:avLst/>
            </a:prstGeom>
          </p:spPr>
        </p:pic>
        <p:pic>
          <p:nvPicPr>
            <p:cNvPr id="29" name="Graphic 28">
              <a:extLst>
                <a:ext uri="{FF2B5EF4-FFF2-40B4-BE49-F238E27FC236}">
                  <a16:creationId xmlns:a16="http://schemas.microsoft.com/office/drawing/2014/main" id="{0E022AEE-F88A-A91A-1BE0-8756092AB91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91209" y="10472353"/>
              <a:ext cx="287637" cy="287637"/>
            </a:xfrm>
            <a:prstGeom prst="rect">
              <a:avLst/>
            </a:prstGeom>
          </p:spPr>
        </p:pic>
        <p:pic>
          <p:nvPicPr>
            <p:cNvPr id="30" name="Graphic 29">
              <a:extLst>
                <a:ext uri="{FF2B5EF4-FFF2-40B4-BE49-F238E27FC236}">
                  <a16:creationId xmlns:a16="http://schemas.microsoft.com/office/drawing/2014/main" id="{7961A57A-DBA9-B33E-B012-29B3C18151E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52820" y="10408560"/>
              <a:ext cx="287637" cy="287637"/>
            </a:xfrm>
            <a:prstGeom prst="rect">
              <a:avLst/>
            </a:prstGeom>
          </p:spPr>
        </p:pic>
        <p:pic>
          <p:nvPicPr>
            <p:cNvPr id="31" name="Graphic 30">
              <a:extLst>
                <a:ext uri="{FF2B5EF4-FFF2-40B4-BE49-F238E27FC236}">
                  <a16:creationId xmlns:a16="http://schemas.microsoft.com/office/drawing/2014/main" id="{816280E2-A0DA-8EB6-EDE7-FE86B551E8C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164352" y="10181831"/>
              <a:ext cx="287637" cy="287637"/>
            </a:xfrm>
            <a:prstGeom prst="rect">
              <a:avLst/>
            </a:prstGeom>
          </p:spPr>
        </p:pic>
      </p:grpSp>
      <p:sp>
        <p:nvSpPr>
          <p:cNvPr id="16" name="Text Placeholder 3">
            <a:extLst>
              <a:ext uri="{FF2B5EF4-FFF2-40B4-BE49-F238E27FC236}">
                <a16:creationId xmlns:a16="http://schemas.microsoft.com/office/drawing/2014/main" id="{897A2739-183A-52F3-3D63-F6B8913C7047}"/>
              </a:ext>
            </a:extLst>
          </p:cNvPr>
          <p:cNvSpPr txBox="1">
            <a:spLocks/>
          </p:cNvSpPr>
          <p:nvPr/>
        </p:nvSpPr>
        <p:spPr>
          <a:xfrm>
            <a:off x="8481652" y="2051868"/>
            <a:ext cx="2651760" cy="553998"/>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spc="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Segoe UI Semibold"/>
                <a:ea typeface="+mn-ea"/>
                <a:cs typeface="Segoe UI Semibold" panose="020B0502040204020203" pitchFamily="34" charset="0"/>
              </a:rPr>
              <a:t>Performance </a:t>
            </a:r>
            <a:br>
              <a:rPr kumimoji="0" lang="en-US" sz="2000" b="0" i="0" u="none" strike="noStrike" kern="1200" cap="none" spc="0" normalizeH="0" baseline="0" noProof="0" dirty="0">
                <a:ln>
                  <a:noFill/>
                </a:ln>
                <a:solidFill>
                  <a:srgbClr val="FFFFFF"/>
                </a:solidFill>
                <a:effectLst/>
                <a:uLnTx/>
                <a:uFillTx/>
                <a:latin typeface="Segoe UI Semibold"/>
                <a:ea typeface="+mn-ea"/>
                <a:cs typeface="Segoe UI Semibold" panose="020B0502040204020203" pitchFamily="34" charset="0"/>
              </a:rPr>
            </a:br>
            <a:r>
              <a:rPr kumimoji="0" lang="en-US" sz="2000" b="0" i="0" u="none" strike="noStrike" kern="1200" cap="none" spc="0" normalizeH="0" baseline="0" noProof="0" dirty="0">
                <a:ln>
                  <a:noFill/>
                </a:ln>
                <a:solidFill>
                  <a:srgbClr val="FFFFFF"/>
                </a:solidFill>
                <a:effectLst/>
                <a:uLnTx/>
                <a:uFillTx/>
                <a:latin typeface="Segoe UI Semibold"/>
                <a:ea typeface="+mn-ea"/>
                <a:cs typeface="Segoe UI Semibold" panose="020B0502040204020203" pitchFamily="34" charset="0"/>
              </a:rPr>
              <a:t>and scale</a:t>
            </a:r>
          </a:p>
        </p:txBody>
      </p:sp>
      <p:sp>
        <p:nvSpPr>
          <p:cNvPr id="15" name="Text Placeholder 3">
            <a:extLst>
              <a:ext uri="{FF2B5EF4-FFF2-40B4-BE49-F238E27FC236}">
                <a16:creationId xmlns:a16="http://schemas.microsoft.com/office/drawing/2014/main" id="{6C92E6E2-6350-38E7-15B1-AD756A670D0B}"/>
              </a:ext>
            </a:extLst>
          </p:cNvPr>
          <p:cNvSpPr txBox="1">
            <a:spLocks/>
          </p:cNvSpPr>
          <p:nvPr/>
        </p:nvSpPr>
        <p:spPr>
          <a:xfrm>
            <a:off x="9002352" y="3286259"/>
            <a:ext cx="2651760" cy="276999"/>
          </a:xfrm>
          <a:prstGeom prst="rect">
            <a:avLst/>
          </a:prstGeom>
        </p:spPr>
        <p:txBody>
          <a:bodyPr vert="horz" wrap="square" lIns="0" tIns="0" rIns="0" bIns="0" rtlCol="0" anchor="ctr" anchorCtr="0">
            <a:spAutoFit/>
          </a:bodyPr>
          <a:lstStyle>
            <a:defPPr>
              <a:defRPr lang="en-US"/>
            </a:defPPr>
            <a:lvl1pPr indent="0" defTabSz="914400">
              <a:lnSpc>
                <a:spcPct val="90000"/>
              </a:lnSpc>
              <a:spcBef>
                <a:spcPts val="1000"/>
              </a:spcBef>
              <a:buFont typeface="Arial" panose="020B0604020202020204" pitchFamily="34" charset="0"/>
              <a:buNone/>
              <a:defRPr sz="1800" b="0" i="0" spc="0">
                <a:solidFill>
                  <a:srgbClr val="737373"/>
                </a:solidFill>
                <a:cs typeface="Segoe UI Semibold" panose="020B0502040204020203" pitchFamily="34" charset="0"/>
              </a:defRPr>
            </a:lvl1pPr>
            <a:lvl2pPr marL="457200" indent="0" defTabSz="91440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marL="914400" indent="0" defTabSz="91440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marL="13716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4pPr>
            <a:lvl5pPr marL="18288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Security</a:t>
            </a:r>
          </a:p>
        </p:txBody>
      </p:sp>
      <p:sp>
        <p:nvSpPr>
          <p:cNvPr id="14" name="Text Placeholder 3">
            <a:extLst>
              <a:ext uri="{FF2B5EF4-FFF2-40B4-BE49-F238E27FC236}">
                <a16:creationId xmlns:a16="http://schemas.microsoft.com/office/drawing/2014/main" id="{30F33E60-D269-A4A8-8DEA-FC4E122F8571}"/>
              </a:ext>
            </a:extLst>
          </p:cNvPr>
          <p:cNvSpPr txBox="1">
            <a:spLocks/>
          </p:cNvSpPr>
          <p:nvPr/>
        </p:nvSpPr>
        <p:spPr>
          <a:xfrm>
            <a:off x="9002352" y="4243651"/>
            <a:ext cx="2651760" cy="553998"/>
          </a:xfrm>
          <a:prstGeom prst="rect">
            <a:avLst/>
          </a:prstGeom>
        </p:spPr>
        <p:txBody>
          <a:bodyPr vert="horz" wrap="square" lIns="0" tIns="0" rIns="0" bIns="0" rtlCol="0" anchor="ctr" anchorCtr="0">
            <a:spAutoFit/>
          </a:bodyPr>
          <a:lstStyle>
            <a:defPPr>
              <a:defRPr lang="en-US"/>
            </a:defPPr>
            <a:lvl1pPr indent="0" defTabSz="914400">
              <a:lnSpc>
                <a:spcPct val="90000"/>
              </a:lnSpc>
              <a:spcBef>
                <a:spcPts val="1000"/>
              </a:spcBef>
              <a:buFont typeface="Arial" panose="020B0604020202020204" pitchFamily="34" charset="0"/>
              <a:buNone/>
              <a:defRPr sz="1800" b="0" i="0" spc="0">
                <a:solidFill>
                  <a:srgbClr val="737373"/>
                </a:solidFill>
                <a:cs typeface="Segoe UI Semibold" panose="020B0502040204020203" pitchFamily="34" charset="0"/>
              </a:defRPr>
            </a:lvl1pPr>
            <a:lvl2pPr marL="457200" indent="0" defTabSz="91440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marL="914400" indent="0" defTabSz="91440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marL="13716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4pPr>
            <a:lvl5pPr marL="18288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Segoe UI Semibold"/>
                <a:ea typeface="+mn-ea"/>
                <a:cs typeface="Segoe UI Semibold" panose="020B0502040204020203" pitchFamily="34" charset="0"/>
              </a:rPr>
              <a:t>Business continuity </a:t>
            </a:r>
            <a:br>
              <a:rPr kumimoji="0" lang="en-US" sz="2000" b="0" i="0" u="none" strike="noStrike" kern="1200" cap="none" spc="0" normalizeH="0" baseline="0" noProof="0" dirty="0">
                <a:ln>
                  <a:noFill/>
                </a:ln>
                <a:solidFill>
                  <a:srgbClr val="FFFFFF"/>
                </a:solidFill>
                <a:effectLst/>
                <a:uLnTx/>
                <a:uFillTx/>
                <a:latin typeface="Segoe UI Semibold"/>
                <a:ea typeface="+mn-ea"/>
                <a:cs typeface="Segoe UI Semibold" panose="020B0502040204020203" pitchFamily="34" charset="0"/>
              </a:rPr>
            </a:br>
            <a:r>
              <a:rPr kumimoji="0" lang="en-US" sz="2000" b="0" i="0" u="none" strike="noStrike" kern="1200" cap="none" spc="0" normalizeH="0" baseline="0" noProof="0" dirty="0">
                <a:ln>
                  <a:noFill/>
                </a:ln>
                <a:solidFill>
                  <a:srgbClr val="FFFFFF"/>
                </a:solidFill>
                <a:effectLst/>
                <a:uLnTx/>
                <a:uFillTx/>
                <a:latin typeface="Segoe UI Semibold"/>
                <a:ea typeface="+mn-ea"/>
                <a:cs typeface="Segoe UI Semibold" panose="020B0502040204020203" pitchFamily="34" charset="0"/>
              </a:rPr>
              <a:t>and disaster recovery</a:t>
            </a:r>
          </a:p>
        </p:txBody>
      </p:sp>
      <p:sp>
        <p:nvSpPr>
          <p:cNvPr id="34" name="Text Placeholder 3">
            <a:extLst>
              <a:ext uri="{FF2B5EF4-FFF2-40B4-BE49-F238E27FC236}">
                <a16:creationId xmlns:a16="http://schemas.microsoft.com/office/drawing/2014/main" id="{5A8B9C65-6D3E-CCFA-896B-96908B91B696}"/>
              </a:ext>
            </a:extLst>
          </p:cNvPr>
          <p:cNvSpPr txBox="1">
            <a:spLocks/>
          </p:cNvSpPr>
          <p:nvPr/>
        </p:nvSpPr>
        <p:spPr>
          <a:xfrm>
            <a:off x="8481652" y="5478042"/>
            <a:ext cx="2651760" cy="276999"/>
          </a:xfrm>
          <a:prstGeom prst="rect">
            <a:avLst/>
          </a:prstGeom>
        </p:spPr>
        <p:txBody>
          <a:bodyPr vert="horz" wrap="square" lIns="0" tIns="0" rIns="0" bIns="0" rtlCol="0" anchor="ctr" anchorCtr="0">
            <a:spAutoFit/>
          </a:bodyPr>
          <a:lstStyle>
            <a:defPPr>
              <a:defRPr lang="en-US"/>
            </a:defPPr>
            <a:lvl1pPr indent="0" defTabSz="914400">
              <a:lnSpc>
                <a:spcPct val="90000"/>
              </a:lnSpc>
              <a:spcBef>
                <a:spcPts val="1000"/>
              </a:spcBef>
              <a:buFont typeface="Arial" panose="020B0604020202020204" pitchFamily="34" charset="0"/>
              <a:buNone/>
              <a:defRPr sz="1800" b="0" i="0" spc="0">
                <a:solidFill>
                  <a:srgbClr val="737373"/>
                </a:solidFill>
                <a:cs typeface="Segoe UI Semibold" panose="020B0502040204020203" pitchFamily="34" charset="0"/>
              </a:defRPr>
            </a:lvl1pPr>
            <a:lvl2pPr marL="457200" indent="0" defTabSz="914400">
              <a:lnSpc>
                <a:spcPct val="90000"/>
              </a:lnSpc>
              <a:spcBef>
                <a:spcPts val="500"/>
              </a:spcBef>
              <a:buFont typeface="Arial" panose="020B0604020202020204" pitchFamily="34" charset="0"/>
              <a:buNone/>
              <a:defRPr sz="2400">
                <a:latin typeface="Segoe UI" panose="020B0502040204020203" pitchFamily="34" charset="0"/>
                <a:cs typeface="Segoe UI" panose="020B0502040204020203" pitchFamily="34" charset="0"/>
              </a:defRPr>
            </a:lvl2pPr>
            <a:lvl3pPr marL="914400" indent="0" defTabSz="914400">
              <a:lnSpc>
                <a:spcPct val="90000"/>
              </a:lnSpc>
              <a:spcBef>
                <a:spcPts val="500"/>
              </a:spcBef>
              <a:buFont typeface="Arial" panose="020B0604020202020204" pitchFamily="34" charset="0"/>
              <a:buNone/>
              <a:defRPr sz="2000">
                <a:latin typeface="Segoe UI" panose="020B0502040204020203" pitchFamily="34" charset="0"/>
                <a:cs typeface="Segoe UI" panose="020B0502040204020203" pitchFamily="34" charset="0"/>
              </a:defRPr>
            </a:lvl3pPr>
            <a:lvl4pPr marL="13716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4pPr>
            <a:lvl5pPr marL="1828800" indent="0" defTabSz="914400">
              <a:lnSpc>
                <a:spcPct val="90000"/>
              </a:lnSpc>
              <a:spcBef>
                <a:spcPts val="500"/>
              </a:spcBef>
              <a:buFont typeface="Arial" panose="020B0604020202020204" pitchFamily="34" charset="0"/>
              <a:buNone/>
              <a:defRPr sz="180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Compliance</a:t>
            </a:r>
          </a:p>
        </p:txBody>
      </p:sp>
      <p:sp>
        <p:nvSpPr>
          <p:cNvPr id="3" name="TextBox 2">
            <a:extLst>
              <a:ext uri="{FF2B5EF4-FFF2-40B4-BE49-F238E27FC236}">
                <a16:creationId xmlns:a16="http://schemas.microsoft.com/office/drawing/2014/main" id="{70ACCAA6-A9C9-F1D1-F7BC-647B9E084C4C}"/>
              </a:ext>
            </a:extLst>
          </p:cNvPr>
          <p:cNvSpPr txBox="1"/>
          <p:nvPr/>
        </p:nvSpPr>
        <p:spPr>
          <a:xfrm>
            <a:off x="8067545" y="6484290"/>
            <a:ext cx="6818708" cy="369332"/>
          </a:xfrm>
          <a:prstGeom prst="rect">
            <a:avLst/>
          </a:prstGeom>
          <a:noFill/>
        </p:spPr>
        <p:txBody>
          <a:bodyPr wrap="square">
            <a:spAutoFit/>
          </a:bodyPr>
          <a:lstStyle/>
          <a:p>
            <a:r>
              <a:rPr lang="en-US" sz="1800" b="0" i="0" u="none" strike="noStrike" dirty="0">
                <a:effectLst/>
                <a:latin typeface="Segoe UI Semibold" panose="020B0702040204020203" pitchFamily="34" charset="0"/>
              </a:rPr>
              <a:t> </a:t>
            </a:r>
            <a:r>
              <a:rPr lang="en-US" sz="1200" b="0" i="0" u="none" strike="noStrike" dirty="0">
                <a:effectLst/>
                <a:latin typeface="Segoe UI Semibold" panose="020B0702040204020203" pitchFamily="34" charset="0"/>
              </a:rPr>
              <a:t>Learn more: </a:t>
            </a:r>
            <a:r>
              <a:rPr lang="en-US" sz="1200" b="0" i="0" u="none" strike="noStrike" dirty="0">
                <a:solidFill>
                  <a:srgbClr val="8B8AFF"/>
                </a:solidFill>
                <a:effectLst/>
                <a:latin typeface="Segoe UI Semibold" panose="020B0702040204020203" pitchFamily="34" charset="0"/>
                <a:hlinkClick r:id="rId24"/>
              </a:rPr>
              <a:t>aka.ms/BCsecurity </a:t>
            </a:r>
            <a:r>
              <a:rPr lang="en-US" sz="1200" b="0" i="0" u="none" strike="noStrike" dirty="0">
                <a:solidFill>
                  <a:srgbClr val="8B8AFF"/>
                </a:solidFill>
                <a:effectLst/>
                <a:latin typeface="Segoe UI Semibold" panose="020B0702040204020203" pitchFamily="34" charset="0"/>
              </a:rPr>
              <a:t> &amp; </a:t>
            </a:r>
            <a:r>
              <a:rPr lang="en-US" sz="1200" b="0" i="0" u="none" strike="noStrike" dirty="0">
                <a:solidFill>
                  <a:srgbClr val="8B8AFF"/>
                </a:solidFill>
                <a:effectLst/>
                <a:latin typeface="Segoe UI Semibold" panose="020B0702040204020203" pitchFamily="34" charset="0"/>
                <a:hlinkClick r:id="rId25"/>
              </a:rPr>
              <a:t>aka.ms/BCcompliance</a:t>
            </a:r>
            <a:endParaRPr lang="en-DK" dirty="0"/>
          </a:p>
        </p:txBody>
      </p:sp>
    </p:spTree>
    <p:extLst>
      <p:ext uri="{BB962C8B-B14F-4D97-AF65-F5344CB8AC3E}">
        <p14:creationId xmlns:p14="http://schemas.microsoft.com/office/powerpoint/2010/main" val="716969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42" presetClass="path" presetSubtype="0" decel="100000" fill="hold" grpId="1" nodeType="withEffect">
                                  <p:stCondLst>
                                    <p:cond delay="200"/>
                                  </p:stCondLst>
                                  <p:childTnLst>
                                    <p:animMotion origin="layout" path="M 2.5E-6 2.96296E-6 L 0.03672 2.96296E-6 " pathEditMode="relative" rAng="0" ptsTypes="AA">
                                      <p:cBhvr>
                                        <p:cTn id="9" dur="600" spd="-100000" fill="hold"/>
                                        <p:tgtEl>
                                          <p:spTgt spid="55"/>
                                        </p:tgtEl>
                                        <p:attrNameLst>
                                          <p:attrName>ppt_x</p:attrName>
                                          <p:attrName>ppt_y</p:attrName>
                                        </p:attrNameLst>
                                      </p:cBhvr>
                                      <p:rCtr x="1836" y="0"/>
                                    </p:animMotion>
                                  </p:childTnLst>
                                </p:cTn>
                              </p:par>
                              <p:par>
                                <p:cTn id="10" presetID="10" presetClass="entr" presetSubtype="0" fill="hold" nodeType="withEffect">
                                  <p:stCondLst>
                                    <p:cond delay="2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42" presetClass="path" presetSubtype="0" decel="100000" fill="hold" nodeType="withEffect">
                                  <p:stCondLst>
                                    <p:cond delay="200"/>
                                  </p:stCondLst>
                                  <p:childTnLst>
                                    <p:animMotion origin="layout" path="M 2.08333E-7 2.96296E-6 L -0.03672 2.96296E-6 " pathEditMode="relative" rAng="0" ptsTypes="AA">
                                      <p:cBhvr>
                                        <p:cTn id="14" dur="600" spd="-100000" fill="hold"/>
                                        <p:tgtEl>
                                          <p:spTgt spid="49"/>
                                        </p:tgtEl>
                                        <p:attrNameLst>
                                          <p:attrName>ppt_x</p:attrName>
                                          <p:attrName>ppt_y</p:attrName>
                                        </p:attrNameLst>
                                      </p:cBhvr>
                                      <p:rCtr x="-1836" y="0"/>
                                    </p:animMotion>
                                  </p:childTnLst>
                                </p:cTn>
                              </p:par>
                              <p:par>
                                <p:cTn id="15" presetID="10" presetClass="entr" presetSubtype="0" fill="hold" grpId="0" nodeType="withEffect">
                                  <p:stCondLst>
                                    <p:cond delay="2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42" presetClass="path" presetSubtype="0" decel="100000" fill="hold" grpId="1" nodeType="withEffect">
                                  <p:stCondLst>
                                    <p:cond delay="200"/>
                                  </p:stCondLst>
                                  <p:childTnLst>
                                    <p:animMotion origin="layout" path="M 2.08333E-7 2.96296E-6 L -0.03672 2.96296E-6 " pathEditMode="relative" rAng="0" ptsTypes="AA">
                                      <p:cBhvr>
                                        <p:cTn id="19" dur="600" spd="-100000" fill="hold"/>
                                        <p:tgtEl>
                                          <p:spTgt spid="16"/>
                                        </p:tgtEl>
                                        <p:attrNameLst>
                                          <p:attrName>ppt_x</p:attrName>
                                          <p:attrName>ppt_y</p:attrName>
                                        </p:attrNameLst>
                                      </p:cBhvr>
                                      <p:rCtr x="-1836" y="0"/>
                                    </p:animMotion>
                                  </p:childTnLst>
                                </p:cTn>
                              </p:par>
                              <p:par>
                                <p:cTn id="20" presetID="10" presetClass="entr" presetSubtype="0" fill="hold" nodeType="withEffect">
                                  <p:stCondLst>
                                    <p:cond delay="4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42" presetClass="path" presetSubtype="0" decel="100000" fill="hold" nodeType="withEffect">
                                  <p:stCondLst>
                                    <p:cond delay="400"/>
                                  </p:stCondLst>
                                  <p:childTnLst>
                                    <p:animMotion origin="layout" path="M 2.08333E-7 2.96296E-6 L -0.03672 2.96296E-6 " pathEditMode="relative" rAng="0" ptsTypes="AA">
                                      <p:cBhvr>
                                        <p:cTn id="24" dur="600" spd="-100000" fill="hold"/>
                                        <p:tgtEl>
                                          <p:spTgt spid="50"/>
                                        </p:tgtEl>
                                        <p:attrNameLst>
                                          <p:attrName>ppt_x</p:attrName>
                                          <p:attrName>ppt_y</p:attrName>
                                        </p:attrNameLst>
                                      </p:cBhvr>
                                      <p:rCtr x="-1836" y="0"/>
                                    </p:animMotion>
                                  </p:childTnLst>
                                </p:cTn>
                              </p:par>
                              <p:par>
                                <p:cTn id="25" presetID="10" presetClass="entr" presetSubtype="0" fill="hold" grpId="0" nodeType="withEffect">
                                  <p:stCondLst>
                                    <p:cond delay="4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42" presetClass="path" presetSubtype="0" decel="100000" fill="hold" grpId="1" nodeType="withEffect">
                                  <p:stCondLst>
                                    <p:cond delay="400"/>
                                  </p:stCondLst>
                                  <p:childTnLst>
                                    <p:animMotion origin="layout" path="M 2.08333E-7 2.96296E-6 L -0.03672 2.96296E-6 " pathEditMode="relative" rAng="0" ptsTypes="AA">
                                      <p:cBhvr>
                                        <p:cTn id="29" dur="600" spd="-100000" fill="hold"/>
                                        <p:tgtEl>
                                          <p:spTgt spid="15"/>
                                        </p:tgtEl>
                                        <p:attrNameLst>
                                          <p:attrName>ppt_x</p:attrName>
                                          <p:attrName>ppt_y</p:attrName>
                                        </p:attrNameLst>
                                      </p:cBhvr>
                                      <p:rCtr x="-1836" y="0"/>
                                    </p:animMotion>
                                  </p:childTnLst>
                                </p:cTn>
                              </p:par>
                              <p:par>
                                <p:cTn id="30" presetID="10" presetClass="entr" presetSubtype="0" fill="hold" nodeType="withEffect">
                                  <p:stCondLst>
                                    <p:cond delay="60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42" presetClass="path" presetSubtype="0" decel="100000" fill="hold" nodeType="withEffect">
                                  <p:stCondLst>
                                    <p:cond delay="600"/>
                                  </p:stCondLst>
                                  <p:childTnLst>
                                    <p:animMotion origin="layout" path="M 2.08333E-7 2.96296E-6 L -0.03672 2.96296E-6 " pathEditMode="relative" rAng="0" ptsTypes="AA">
                                      <p:cBhvr>
                                        <p:cTn id="34" dur="600" spd="-100000" fill="hold"/>
                                        <p:tgtEl>
                                          <p:spTgt spid="51"/>
                                        </p:tgtEl>
                                        <p:attrNameLst>
                                          <p:attrName>ppt_x</p:attrName>
                                          <p:attrName>ppt_y</p:attrName>
                                        </p:attrNameLst>
                                      </p:cBhvr>
                                      <p:rCtr x="-1836" y="0"/>
                                    </p:animMotion>
                                  </p:childTnLst>
                                </p:cTn>
                              </p:par>
                              <p:par>
                                <p:cTn id="35" presetID="10" presetClass="entr" presetSubtype="0" fill="hold" grpId="0" nodeType="withEffect">
                                  <p:stCondLst>
                                    <p:cond delay="6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grpId="1" nodeType="withEffect">
                                  <p:stCondLst>
                                    <p:cond delay="600"/>
                                  </p:stCondLst>
                                  <p:childTnLst>
                                    <p:animMotion origin="layout" path="M 2.08333E-7 2.96296E-6 L -0.03672 2.96296E-6 " pathEditMode="relative" rAng="0" ptsTypes="AA">
                                      <p:cBhvr>
                                        <p:cTn id="39" dur="600" spd="-100000" fill="hold"/>
                                        <p:tgtEl>
                                          <p:spTgt spid="14"/>
                                        </p:tgtEl>
                                        <p:attrNameLst>
                                          <p:attrName>ppt_x</p:attrName>
                                          <p:attrName>ppt_y</p:attrName>
                                        </p:attrNameLst>
                                      </p:cBhvr>
                                      <p:rCtr x="-1836" y="0"/>
                                    </p:animMotion>
                                  </p:childTnLst>
                                </p:cTn>
                              </p:par>
                              <p:par>
                                <p:cTn id="40" presetID="10" presetClass="entr" presetSubtype="0" fill="hold" nodeType="withEffect">
                                  <p:stCondLst>
                                    <p:cond delay="80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42" presetClass="path" presetSubtype="0" decel="100000" fill="hold" nodeType="withEffect">
                                  <p:stCondLst>
                                    <p:cond delay="800"/>
                                  </p:stCondLst>
                                  <p:childTnLst>
                                    <p:animMotion origin="layout" path="M 2.08333E-7 2.96296E-6 L -0.03672 2.96296E-6 " pathEditMode="relative" rAng="0" ptsTypes="AA">
                                      <p:cBhvr>
                                        <p:cTn id="44" dur="600" spd="-100000" fill="hold"/>
                                        <p:tgtEl>
                                          <p:spTgt spid="52"/>
                                        </p:tgtEl>
                                        <p:attrNameLst>
                                          <p:attrName>ppt_x</p:attrName>
                                          <p:attrName>ppt_y</p:attrName>
                                        </p:attrNameLst>
                                      </p:cBhvr>
                                      <p:rCtr x="-1836" y="0"/>
                                    </p:animMotion>
                                  </p:childTnLst>
                                </p:cTn>
                              </p:par>
                              <p:par>
                                <p:cTn id="45" presetID="10" presetClass="entr" presetSubtype="0" fill="hold" grpId="0" nodeType="withEffect">
                                  <p:stCondLst>
                                    <p:cond delay="80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42" presetClass="path" presetSubtype="0" decel="100000" fill="hold" grpId="1" nodeType="withEffect">
                                  <p:stCondLst>
                                    <p:cond delay="800"/>
                                  </p:stCondLst>
                                  <p:childTnLst>
                                    <p:animMotion origin="layout" path="M 2.08333E-7 2.96296E-6 L -0.03672 2.96296E-6 " pathEditMode="relative" rAng="0" ptsTypes="AA">
                                      <p:cBhvr>
                                        <p:cTn id="49" dur="600" spd="-100000" fill="hold"/>
                                        <p:tgtEl>
                                          <p:spTgt spid="34"/>
                                        </p:tgtEl>
                                        <p:attrNameLst>
                                          <p:attrName>ppt_x</p:attrName>
                                          <p:attrName>ppt_y</p:attrName>
                                        </p:attrNameLst>
                                      </p:cBhvr>
                                      <p:rCtr x="-1836" y="0"/>
                                    </p:animMotion>
                                  </p:childTnLst>
                                </p:cTn>
                              </p:par>
                              <p:par>
                                <p:cTn id="50" presetID="10"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42" presetClass="path" presetSubtype="0" decel="100000" fill="hold" nodeType="withEffect">
                                  <p:stCondLst>
                                    <p:cond delay="0"/>
                                  </p:stCondLst>
                                  <p:childTnLst>
                                    <p:animMotion origin="layout" path="M 1.25E-6 7.40741E-7 L 1.25E-6 0.04352 " pathEditMode="relative" rAng="0" ptsTypes="AA">
                                      <p:cBhvr>
                                        <p:cTn id="54" dur="600" spd="-100000" fill="hold"/>
                                        <p:tgtEl>
                                          <p:spTgt spid="36"/>
                                        </p:tgtEl>
                                        <p:attrNameLst>
                                          <p:attrName>ppt_x</p:attrName>
                                          <p:attrName>ppt_y</p:attrName>
                                        </p:attrNameLst>
                                      </p:cBhvr>
                                      <p:rCtr x="0" y="2176"/>
                                    </p:animMotion>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6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42" presetClass="path" presetSubtype="0" decel="100000" fill="hold" grpId="1" nodeType="withEffect">
                                  <p:stCondLst>
                                    <p:cond delay="600"/>
                                  </p:stCondLst>
                                  <p:childTnLst>
                                    <p:animMotion origin="layout" path="M 3.95833E-6 -3.7037E-6 L -0.03672 -3.7037E-6 " pathEditMode="relative" rAng="0" ptsTypes="AA">
                                      <p:cBhvr>
                                        <p:cTn id="62" dur="600" spd="-100000" fill="hold"/>
                                        <p:tgtEl>
                                          <p:spTgt spid="3"/>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5" grpId="0"/>
      <p:bldP spid="55" grpId="1"/>
      <p:bldP spid="16" grpId="0"/>
      <p:bldP spid="16" grpId="1"/>
      <p:bldP spid="15" grpId="0"/>
      <p:bldP spid="15" grpId="1"/>
      <p:bldP spid="14" grpId="0"/>
      <p:bldP spid="14" grpId="1"/>
      <p:bldP spid="34" grpId="0"/>
      <p:bldP spid="34"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21BC-CD54-29EF-3E40-CB7E2A0F3D1F}"/>
              </a:ext>
            </a:extLst>
          </p:cNvPr>
          <p:cNvSpPr>
            <a:spLocks noGrp="1"/>
          </p:cNvSpPr>
          <p:nvPr>
            <p:ph type="title" idx="4294967295"/>
          </p:nvPr>
        </p:nvSpPr>
        <p:spPr>
          <a:xfrm>
            <a:off x="665331" y="282028"/>
            <a:ext cx="11017250" cy="1046163"/>
          </a:xfrm>
        </p:spPr>
        <p:txBody>
          <a:bodyPr/>
          <a:lstStyle/>
          <a:p>
            <a:pPr algn="ctr"/>
            <a:r>
              <a:rPr lang="en-GB" sz="2800" spc="0" dirty="0"/>
              <a:t>Business Central differentiation: ease and speed of implementation</a:t>
            </a:r>
            <a:br>
              <a:rPr lang="en-GB" sz="2800" spc="0" dirty="0"/>
            </a:br>
            <a:r>
              <a:rPr lang="en-US" sz="2000" spc="0" dirty="0">
                <a:gradFill>
                  <a:gsLst>
                    <a:gs pos="0">
                      <a:srgbClr val="8B8AFF"/>
                    </a:gs>
                    <a:gs pos="100000">
                      <a:srgbClr val="F1535C"/>
                    </a:gs>
                  </a:gsLst>
                  <a:lin ang="2700000" scaled="1"/>
                </a:gradFill>
              </a:rPr>
              <a:t>Implementations are often measured in weeks, not years. Onboarding efforts include:</a:t>
            </a:r>
            <a:br>
              <a:rPr lang="en-US" sz="2000" spc="0" dirty="0">
                <a:gradFill>
                  <a:gsLst>
                    <a:gs pos="0">
                      <a:srgbClr val="8B8AFF"/>
                    </a:gs>
                    <a:gs pos="100000">
                      <a:srgbClr val="F1535C"/>
                    </a:gs>
                  </a:gsLst>
                  <a:lin ang="2700000" scaled="1"/>
                </a:gradFill>
              </a:rPr>
            </a:br>
            <a:endParaRPr lang="en-GB" sz="2000" spc="0" dirty="0">
              <a:gradFill>
                <a:gsLst>
                  <a:gs pos="0">
                    <a:srgbClr val="8B8AFF"/>
                  </a:gs>
                  <a:gs pos="100000">
                    <a:srgbClr val="F1535C"/>
                  </a:gs>
                </a:gsLst>
                <a:lin ang="2700000" scaled="1"/>
              </a:gradFill>
            </a:endParaRPr>
          </a:p>
        </p:txBody>
      </p:sp>
      <p:sp>
        <p:nvSpPr>
          <p:cNvPr id="3" name="Rectangle 2">
            <a:extLst>
              <a:ext uri="{FF2B5EF4-FFF2-40B4-BE49-F238E27FC236}">
                <a16:creationId xmlns:a16="http://schemas.microsoft.com/office/drawing/2014/main" id="{8D36516C-3A54-0DFF-5725-64B490135FB3}"/>
              </a:ext>
              <a:ext uri="{C183D7F6-B498-43B3-948B-1728B52AA6E4}">
                <adec:decorative xmlns:adec="http://schemas.microsoft.com/office/drawing/2017/decorative" val="1"/>
              </a:ext>
            </a:extLst>
          </p:cNvPr>
          <p:cNvSpPr/>
          <p:nvPr/>
        </p:nvSpPr>
        <p:spPr bwMode="auto">
          <a:xfrm>
            <a:off x="8774434" y="4522671"/>
            <a:ext cx="1448918"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Configuration</a:t>
            </a:r>
            <a:b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b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packages</a:t>
            </a:r>
          </a:p>
        </p:txBody>
      </p:sp>
      <p:sp>
        <p:nvSpPr>
          <p:cNvPr id="4" name="Rectangle 3">
            <a:extLst>
              <a:ext uri="{FF2B5EF4-FFF2-40B4-BE49-F238E27FC236}">
                <a16:creationId xmlns:a16="http://schemas.microsoft.com/office/drawing/2014/main" id="{1FDEFAEA-561C-6174-0509-210F3E1C543F}"/>
              </a:ext>
              <a:ext uri="{C183D7F6-B498-43B3-948B-1728B52AA6E4}">
                <adec:decorative xmlns:adec="http://schemas.microsoft.com/office/drawing/2017/decorative" val="1"/>
              </a:ext>
            </a:extLst>
          </p:cNvPr>
          <p:cNvSpPr/>
          <p:nvPr/>
        </p:nvSpPr>
        <p:spPr bwMode="auto">
          <a:xfrm>
            <a:off x="7718934" y="5576315"/>
            <a:ext cx="2006143"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Assisted </a:t>
            </a:r>
            <a:b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b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setup wizards</a:t>
            </a:r>
          </a:p>
        </p:txBody>
      </p:sp>
      <p:sp>
        <p:nvSpPr>
          <p:cNvPr id="5" name="Rectangle 4">
            <a:extLst>
              <a:ext uri="{FF2B5EF4-FFF2-40B4-BE49-F238E27FC236}">
                <a16:creationId xmlns:a16="http://schemas.microsoft.com/office/drawing/2014/main" id="{9F2C42E6-0765-856F-B5AD-37A2DF07D694}"/>
              </a:ext>
              <a:ext uri="{C183D7F6-B498-43B3-948B-1728B52AA6E4}">
                <adec:decorative xmlns:adec="http://schemas.microsoft.com/office/drawing/2017/decorative" val="1"/>
              </a:ext>
            </a:extLst>
          </p:cNvPr>
          <p:cNvSpPr/>
          <p:nvPr/>
        </p:nvSpPr>
        <p:spPr bwMode="auto">
          <a:xfrm>
            <a:off x="8804554" y="3438890"/>
            <a:ext cx="1692384"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Management</a:t>
            </a:r>
            <a:br>
              <a:rPr kumimoji="0" lang="en-US" sz="16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br>
            <a:r>
              <a:rPr kumimoji="0" lang="en-US" sz="16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API</a:t>
            </a:r>
          </a:p>
        </p:txBody>
      </p:sp>
      <p:sp>
        <p:nvSpPr>
          <p:cNvPr id="6" name="Rectangle 5">
            <a:extLst>
              <a:ext uri="{FF2B5EF4-FFF2-40B4-BE49-F238E27FC236}">
                <a16:creationId xmlns:a16="http://schemas.microsoft.com/office/drawing/2014/main" id="{589A0E7C-A09F-5751-2B3F-7E513A0D395C}"/>
              </a:ext>
              <a:ext uri="{C183D7F6-B498-43B3-948B-1728B52AA6E4}">
                <adec:decorative xmlns:adec="http://schemas.microsoft.com/office/drawing/2017/decorative" val="1"/>
              </a:ext>
            </a:extLst>
          </p:cNvPr>
          <p:cNvSpPr/>
          <p:nvPr/>
        </p:nvSpPr>
        <p:spPr bwMode="auto">
          <a:xfrm>
            <a:off x="4979465" y="1109664"/>
            <a:ext cx="2295124"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Customer interview</a:t>
            </a:r>
          </a:p>
        </p:txBody>
      </p:sp>
      <p:sp>
        <p:nvSpPr>
          <p:cNvPr id="10" name="Rectangle 9">
            <a:extLst>
              <a:ext uri="{FF2B5EF4-FFF2-40B4-BE49-F238E27FC236}">
                <a16:creationId xmlns:a16="http://schemas.microsoft.com/office/drawing/2014/main" id="{5BF1F425-29AD-43FE-1A17-0E30C7C9329F}"/>
              </a:ext>
              <a:ext uri="{C183D7F6-B498-43B3-948B-1728B52AA6E4}">
                <adec:decorative xmlns:adec="http://schemas.microsoft.com/office/drawing/2017/decorative" val="1"/>
              </a:ext>
            </a:extLst>
          </p:cNvPr>
          <p:cNvSpPr/>
          <p:nvPr/>
        </p:nvSpPr>
        <p:spPr bwMode="auto">
          <a:xfrm>
            <a:off x="1020264" y="2122435"/>
            <a:ext cx="3111569" cy="79419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r"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chemeClr val="tx2"/>
                </a:solidFill>
                <a:effectLst/>
                <a:uLnTx/>
                <a:uFillTx/>
                <a:latin typeface="Segoe UI"/>
                <a:ea typeface="+mn-ea"/>
                <a:cs typeface="Segoe UI" panose="020B0502040204020203" pitchFamily="34" charset="0"/>
              </a:rPr>
              <a:t>Teaching tips, </a:t>
            </a:r>
            <a:br>
              <a:rPr kumimoji="0" lang="en-US" sz="1600" b="0" i="0" u="none" strike="noStrike" kern="0" cap="none" spc="0" normalizeH="0" baseline="0" noProof="0">
                <a:ln>
                  <a:noFill/>
                </a:ln>
                <a:solidFill>
                  <a:schemeClr val="tx2"/>
                </a:solidFill>
                <a:effectLst/>
                <a:uLnTx/>
                <a:uFillTx/>
                <a:latin typeface="Segoe UI"/>
                <a:ea typeface="+mn-ea"/>
                <a:cs typeface="Segoe UI" panose="020B0502040204020203" pitchFamily="34" charset="0"/>
              </a:rPr>
            </a:br>
            <a:r>
              <a:rPr kumimoji="0" lang="en-US" sz="1600" b="0" i="0" u="none" strike="noStrike" kern="0" cap="none" spc="0" normalizeH="0" baseline="0" noProof="0">
                <a:ln>
                  <a:noFill/>
                </a:ln>
                <a:solidFill>
                  <a:schemeClr val="tx2"/>
                </a:solidFill>
                <a:effectLst/>
                <a:uLnTx/>
                <a:uFillTx/>
                <a:latin typeface="Segoe UI"/>
                <a:ea typeface="+mn-ea"/>
                <a:cs typeface="Segoe UI" panose="020B0502040204020203" pitchFamily="34" charset="0"/>
              </a:rPr>
              <a:t>tours, spotlights</a:t>
            </a:r>
          </a:p>
        </p:txBody>
      </p:sp>
      <p:sp>
        <p:nvSpPr>
          <p:cNvPr id="11" name="Title 1">
            <a:extLst>
              <a:ext uri="{FF2B5EF4-FFF2-40B4-BE49-F238E27FC236}">
                <a16:creationId xmlns:a16="http://schemas.microsoft.com/office/drawing/2014/main" id="{3E6FADA4-E71B-E2CE-181F-5D9FEC6C4DE7}"/>
              </a:ext>
            </a:extLst>
          </p:cNvPr>
          <p:cNvSpPr txBox="1">
            <a:spLocks/>
          </p:cNvSpPr>
          <p:nvPr/>
        </p:nvSpPr>
        <p:spPr>
          <a:xfrm>
            <a:off x="5117158" y="3719453"/>
            <a:ext cx="1949306"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w="3175">
                  <a:noFill/>
                </a:ln>
                <a:solidFill>
                  <a:schemeClr val="accent1"/>
                </a:solidFill>
                <a:effectLst/>
                <a:uLnTx/>
                <a:uFillTx/>
                <a:latin typeface="Segoe UI Semibold"/>
                <a:ea typeface="+mn-ea"/>
                <a:cs typeface="Segoe UI" pitchFamily="34" charset="0"/>
              </a:rPr>
              <a:t>Onboarding </a:t>
            </a:r>
            <a:br>
              <a:rPr kumimoji="0" lang="en-US" sz="1800" b="0" i="0" u="none" strike="noStrike" kern="1200" cap="none" spc="0" normalizeH="0" baseline="0" noProof="0" dirty="0">
                <a:ln w="3175">
                  <a:noFill/>
                </a:ln>
                <a:solidFill>
                  <a:schemeClr val="accent1"/>
                </a:solidFill>
                <a:effectLst/>
                <a:uLnTx/>
                <a:uFillTx/>
                <a:latin typeface="Segoe UI Semibold"/>
                <a:ea typeface="+mn-ea"/>
                <a:cs typeface="Segoe UI" pitchFamily="34" charset="0"/>
              </a:rPr>
            </a:br>
            <a:r>
              <a:rPr kumimoji="0" lang="en-US" sz="1800" b="0" i="0" u="none" strike="noStrike" kern="1200" cap="none" spc="0" normalizeH="0" baseline="0" noProof="0" dirty="0">
                <a:ln w="3175">
                  <a:noFill/>
                </a:ln>
                <a:solidFill>
                  <a:schemeClr val="accent1"/>
                </a:solidFill>
                <a:effectLst/>
                <a:uLnTx/>
                <a:uFillTx/>
                <a:latin typeface="Segoe UI Semibold"/>
                <a:ea typeface="+mn-ea"/>
                <a:cs typeface="Segoe UI" pitchFamily="34" charset="0"/>
              </a:rPr>
              <a:t>framework</a:t>
            </a:r>
          </a:p>
        </p:txBody>
      </p:sp>
      <p:sp>
        <p:nvSpPr>
          <p:cNvPr id="56" name="Rectangle 55">
            <a:extLst>
              <a:ext uri="{FF2B5EF4-FFF2-40B4-BE49-F238E27FC236}">
                <a16:creationId xmlns:a16="http://schemas.microsoft.com/office/drawing/2014/main" id="{66F09AB8-1F10-FD04-CBD3-BA8DB3945CC1}"/>
              </a:ext>
              <a:ext uri="{C183D7F6-B498-43B3-948B-1728B52AA6E4}">
                <adec:decorative xmlns:adec="http://schemas.microsoft.com/office/drawing/2017/decorative" val="1"/>
              </a:ext>
            </a:extLst>
          </p:cNvPr>
          <p:cNvSpPr/>
          <p:nvPr/>
        </p:nvSpPr>
        <p:spPr bwMode="auto">
          <a:xfrm>
            <a:off x="1182693" y="4570543"/>
            <a:ext cx="2261195" cy="82788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r"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Configuration questionnaire</a:t>
            </a:r>
          </a:p>
        </p:txBody>
      </p:sp>
      <p:sp>
        <p:nvSpPr>
          <p:cNvPr id="57" name="Rectangle 56">
            <a:extLst>
              <a:ext uri="{FF2B5EF4-FFF2-40B4-BE49-F238E27FC236}">
                <a16:creationId xmlns:a16="http://schemas.microsoft.com/office/drawing/2014/main" id="{6C169F2C-2817-FE55-124B-6C3ABBE4E07C}"/>
              </a:ext>
              <a:ext uri="{C183D7F6-B498-43B3-948B-1728B52AA6E4}">
                <adec:decorative xmlns:adec="http://schemas.microsoft.com/office/drawing/2017/decorative" val="1"/>
              </a:ext>
            </a:extLst>
          </p:cNvPr>
          <p:cNvSpPr/>
          <p:nvPr/>
        </p:nvSpPr>
        <p:spPr bwMode="auto">
          <a:xfrm>
            <a:off x="1053500" y="3365590"/>
            <a:ext cx="2383533" cy="82788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r"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Getting started checklist</a:t>
            </a:r>
          </a:p>
        </p:txBody>
      </p:sp>
      <p:sp>
        <p:nvSpPr>
          <p:cNvPr id="58" name="Rectangle 57">
            <a:extLst>
              <a:ext uri="{FF2B5EF4-FFF2-40B4-BE49-F238E27FC236}">
                <a16:creationId xmlns:a16="http://schemas.microsoft.com/office/drawing/2014/main" id="{5273B77C-6D8E-0F7C-7873-019897EE36B5}"/>
              </a:ext>
              <a:ext uri="{C183D7F6-B498-43B3-948B-1728B52AA6E4}">
                <adec:decorative xmlns:adec="http://schemas.microsoft.com/office/drawing/2017/decorative" val="1"/>
              </a:ext>
            </a:extLst>
          </p:cNvPr>
          <p:cNvSpPr/>
          <p:nvPr/>
        </p:nvSpPr>
        <p:spPr bwMode="auto">
          <a:xfrm>
            <a:off x="1423196" y="5559468"/>
            <a:ext cx="3033506" cy="82788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r" defTabSz="91410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Manual </a:t>
            </a:r>
            <a:b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br>
            <a:r>
              <a:rPr kumimoji="0" lang="en-US" sz="1600" b="0" i="0" u="none" strike="noStrike" kern="0" cap="none" spc="0" normalizeH="0" baseline="0" noProof="0" dirty="0">
                <a:ln>
                  <a:noFill/>
                </a:ln>
                <a:solidFill>
                  <a:schemeClr val="tx2"/>
                </a:solidFill>
                <a:effectLst/>
                <a:uLnTx/>
                <a:uFillTx/>
                <a:latin typeface="Segoe UI"/>
                <a:ea typeface="+mn-ea"/>
                <a:cs typeface="Segoe UI" panose="020B0502040204020203" pitchFamily="34" charset="0"/>
              </a:rPr>
              <a:t>setup</a:t>
            </a:r>
          </a:p>
        </p:txBody>
      </p:sp>
      <p:sp>
        <p:nvSpPr>
          <p:cNvPr id="15" name="TextBox 14">
            <a:extLst>
              <a:ext uri="{FF2B5EF4-FFF2-40B4-BE49-F238E27FC236}">
                <a16:creationId xmlns:a16="http://schemas.microsoft.com/office/drawing/2014/main" id="{B06A8CDA-DE95-7194-F3FA-14499CBF96A5}"/>
              </a:ext>
            </a:extLst>
          </p:cNvPr>
          <p:cNvSpPr txBox="1"/>
          <p:nvPr/>
        </p:nvSpPr>
        <p:spPr>
          <a:xfrm>
            <a:off x="5304127" y="4315104"/>
            <a:ext cx="1585293" cy="461665"/>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a:ea typeface="+mn-lt"/>
                <a:cs typeface="Segoe UI"/>
                <a:hlinkClick r:id="rId3">
                  <a:extLst>
                    <a:ext uri="{A12FA001-AC4F-418D-AE19-62706E023703}">
                      <ahyp:hlinkClr xmlns:ahyp="http://schemas.microsoft.com/office/drawing/2018/hyperlinkcolor" val="tx"/>
                    </a:ext>
                  </a:extLst>
                </a:hlinkClick>
              </a:rPr>
              <a:t>https://aka.ms/</a:t>
            </a:r>
            <a:br>
              <a:rPr kumimoji="0" lang="en-US" sz="1200" b="0" i="0" u="none" strike="noStrike" kern="1200" cap="none" spc="0" normalizeH="0" baseline="0" noProof="0" dirty="0">
                <a:ln>
                  <a:noFill/>
                </a:ln>
                <a:solidFill>
                  <a:schemeClr val="tx2"/>
                </a:solidFill>
                <a:effectLst/>
                <a:uLnTx/>
                <a:uFillTx/>
                <a:latin typeface="Segoe UI"/>
                <a:ea typeface="+mn-lt"/>
                <a:cs typeface="Segoe UI"/>
                <a:hlinkClick r:id="rId3">
                  <a:extLst>
                    <a:ext uri="{A12FA001-AC4F-418D-AE19-62706E023703}">
                      <ahyp:hlinkClr xmlns:ahyp="http://schemas.microsoft.com/office/drawing/2018/hyperlinkcolor" val="tx"/>
                    </a:ext>
                  </a:extLst>
                </a:hlinkClick>
              </a:rPr>
            </a:br>
            <a:r>
              <a:rPr kumimoji="0" lang="en-US" sz="1200" b="0" i="0" u="none" strike="noStrike" kern="1200" cap="none" spc="0" normalizeH="0" baseline="0" noProof="0" dirty="0">
                <a:ln>
                  <a:noFill/>
                </a:ln>
                <a:solidFill>
                  <a:schemeClr val="tx2"/>
                </a:solidFill>
                <a:effectLst/>
                <a:uLnTx/>
                <a:uFillTx/>
                <a:latin typeface="Segoe UI"/>
                <a:ea typeface="+mn-lt"/>
                <a:cs typeface="Segoe UI"/>
                <a:hlinkClick r:id="rId3">
                  <a:extLst>
                    <a:ext uri="{A12FA001-AC4F-418D-AE19-62706E023703}">
                      <ahyp:hlinkClr xmlns:ahyp="http://schemas.microsoft.com/office/drawing/2018/hyperlinkcolor" val="tx"/>
                    </a:ext>
                  </a:extLst>
                </a:hlinkClick>
              </a:rPr>
              <a:t>BConboarding </a:t>
            </a:r>
            <a:endParaRPr kumimoji="0" lang="en-US" sz="1200" b="0" i="0" u="none" strike="noStrike" kern="1200" cap="none" spc="0" normalizeH="0" baseline="0" noProof="0" dirty="0">
              <a:ln>
                <a:noFill/>
              </a:ln>
              <a:solidFill>
                <a:schemeClr val="tx2"/>
              </a:solidFill>
              <a:effectLst/>
              <a:uLnTx/>
              <a:uFillTx/>
              <a:latin typeface="Segoe UI"/>
              <a:ea typeface="+mn-lt"/>
              <a:cs typeface="Segoe UI"/>
            </a:endParaRPr>
          </a:p>
        </p:txBody>
      </p:sp>
      <p:sp>
        <p:nvSpPr>
          <p:cNvPr id="16" name="Oval 15">
            <a:extLst>
              <a:ext uri="{FF2B5EF4-FFF2-40B4-BE49-F238E27FC236}">
                <a16:creationId xmlns:a16="http://schemas.microsoft.com/office/drawing/2014/main" id="{F4E35C08-2331-C9BC-68C2-17378AF26D5C}"/>
              </a:ext>
              <a:ext uri="{C183D7F6-B498-43B3-948B-1728B52AA6E4}">
                <adec:decorative xmlns:adec="http://schemas.microsoft.com/office/drawing/2017/decorative" val="1"/>
              </a:ext>
            </a:extLst>
          </p:cNvPr>
          <p:cNvSpPr/>
          <p:nvPr/>
        </p:nvSpPr>
        <p:spPr>
          <a:xfrm>
            <a:off x="5112557" y="3222726"/>
            <a:ext cx="1956816" cy="1954414"/>
          </a:xfrm>
          <a:prstGeom prst="ellipse">
            <a:avLst/>
          </a:prstGeom>
          <a:noFill/>
          <a:ln>
            <a:gradFill>
              <a:gsLst>
                <a:gs pos="0">
                  <a:srgbClr val="918AFF"/>
                </a:gs>
                <a:gs pos="100000">
                  <a:srgbClr val="F15666"/>
                </a:gs>
              </a:gsLst>
              <a:lin ang="5400000" scaled="1"/>
            </a:gradFill>
          </a:ln>
          <a:effectLst>
            <a:outerShdw blurRad="152400" sx="102000" sy="102000" algn="ctr" rotWithShape="0">
              <a:prstClr val="black">
                <a:alpha val="60000"/>
              </a:prstClr>
            </a:outerShdw>
          </a:effectLst>
        </p:spPr>
        <p:style>
          <a:lnRef idx="1">
            <a:schemeClr val="accent1"/>
          </a:lnRef>
          <a:fillRef idx="3">
            <a:schemeClr val="accent1"/>
          </a:fillRef>
          <a:effectRef idx="2">
            <a:schemeClr val="accent1"/>
          </a:effectRef>
          <a:fontRef idx="minor">
            <a:schemeClr val="lt1"/>
          </a:fontRef>
        </p:style>
        <p:txBody>
          <a:bodyPr lIns="182880" tIns="146304" rIns="182880" bIns="14630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88FB3A90-1C49-CA46-1C53-30EF408F7251}"/>
              </a:ext>
              <a:ext uri="{C183D7F6-B498-43B3-948B-1728B52AA6E4}">
                <adec:decorative xmlns:adec="http://schemas.microsoft.com/office/drawing/2017/decorative" val="1"/>
              </a:ext>
            </a:extLst>
          </p:cNvPr>
          <p:cNvSpPr/>
          <p:nvPr/>
        </p:nvSpPr>
        <p:spPr>
          <a:xfrm>
            <a:off x="5299075" y="3406842"/>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2FEC128E-693B-11D6-CB14-C5A4F877087A}"/>
              </a:ext>
              <a:ext uri="{C183D7F6-B498-43B3-948B-1728B52AA6E4}">
                <adec:decorative xmlns:adec="http://schemas.microsoft.com/office/drawing/2017/decorative" val="1"/>
              </a:ext>
            </a:extLst>
          </p:cNvPr>
          <p:cNvSpPr/>
          <p:nvPr/>
        </p:nvSpPr>
        <p:spPr>
          <a:xfrm>
            <a:off x="5141269" y="4598614"/>
            <a:ext cx="190023" cy="191621"/>
          </a:xfrm>
          <a:custGeom>
            <a:avLst/>
            <a:gdLst>
              <a:gd name="connsiteX0" fmla="*/ 29073 w 93388"/>
              <a:gd name="connsiteY0" fmla="*/ 3356 h 93388"/>
              <a:gd name="connsiteX1" fmla="*/ 90033 w 93388"/>
              <a:gd name="connsiteY1" fmla="*/ 29073 h 93388"/>
              <a:gd name="connsiteX2" fmla="*/ 64316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6" y="90033"/>
                </a:cubicBezTo>
                <a:cubicBezTo>
                  <a:pt x="40503" y="99558"/>
                  <a:pt x="12881" y="88128"/>
                  <a:pt x="3356" y="64316"/>
                </a:cubicBezTo>
                <a:cubicBezTo>
                  <a:pt x="-6169" y="41456"/>
                  <a:pt x="5261" y="13833"/>
                  <a:pt x="29073" y="3356"/>
                </a:cubicBezTo>
                <a:lnTo>
                  <a:pt x="29073" y="33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192996D-9200-370E-C643-9239875F3DA8}"/>
              </a:ext>
              <a:ext uri="{C183D7F6-B498-43B3-948B-1728B52AA6E4}">
                <adec:decorative xmlns:adec="http://schemas.microsoft.com/office/drawing/2017/decorative" val="1"/>
              </a:ext>
            </a:extLst>
          </p:cNvPr>
          <p:cNvSpPr/>
          <p:nvPr/>
        </p:nvSpPr>
        <p:spPr>
          <a:xfrm>
            <a:off x="5633520" y="5000220"/>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2881"/>
                  <a:pt x="29073" y="3356"/>
                </a:cubicBezTo>
                <a:lnTo>
                  <a:pt x="29073" y="33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03887500-3D57-02A0-C6D9-A4EEF47D3CDE}"/>
              </a:ext>
              <a:ext uri="{C183D7F6-B498-43B3-948B-1728B52AA6E4}">
                <adec:decorative xmlns:adec="http://schemas.microsoft.com/office/drawing/2017/decorative" val="1"/>
              </a:ext>
            </a:extLst>
          </p:cNvPr>
          <p:cNvSpPr/>
          <p:nvPr/>
        </p:nvSpPr>
        <p:spPr>
          <a:xfrm>
            <a:off x="6341213" y="5013137"/>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2881"/>
                  <a:pt x="29073" y="3356"/>
                </a:cubicBezTo>
                <a:lnTo>
                  <a:pt x="29073" y="33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A87184EA-DF74-AE81-7E23-1C3866B78F7C}"/>
              </a:ext>
              <a:ext uri="{C183D7F6-B498-43B3-948B-1728B52AA6E4}">
                <adec:decorative xmlns:adec="http://schemas.microsoft.com/office/drawing/2017/decorative" val="1"/>
              </a:ext>
            </a:extLst>
          </p:cNvPr>
          <p:cNvSpPr/>
          <p:nvPr/>
        </p:nvSpPr>
        <p:spPr>
          <a:xfrm>
            <a:off x="6842257" y="4598614"/>
            <a:ext cx="190023" cy="191621"/>
          </a:xfrm>
          <a:custGeom>
            <a:avLst/>
            <a:gdLst>
              <a:gd name="connsiteX0" fmla="*/ 29073 w 93388"/>
              <a:gd name="connsiteY0" fmla="*/ 3356 h 93388"/>
              <a:gd name="connsiteX1" fmla="*/ 90033 w 93388"/>
              <a:gd name="connsiteY1" fmla="*/ 29073 h 93388"/>
              <a:gd name="connsiteX2" fmla="*/ 64316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6" y="90033"/>
                </a:cubicBezTo>
                <a:cubicBezTo>
                  <a:pt x="40503" y="99558"/>
                  <a:pt x="12881" y="88128"/>
                  <a:pt x="3356" y="64316"/>
                </a:cubicBezTo>
                <a:cubicBezTo>
                  <a:pt x="-6169" y="41456"/>
                  <a:pt x="5261" y="13833"/>
                  <a:pt x="29073" y="3356"/>
                </a:cubicBezTo>
                <a:lnTo>
                  <a:pt x="29073" y="33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55A7E8AE-5460-D71A-3DA9-5A2581C825E7}"/>
              </a:ext>
              <a:ext uri="{C183D7F6-B498-43B3-948B-1728B52AA6E4}">
                <adec:decorative xmlns:adec="http://schemas.microsoft.com/office/drawing/2017/decorative" val="1"/>
              </a:ext>
            </a:extLst>
          </p:cNvPr>
          <p:cNvSpPr/>
          <p:nvPr/>
        </p:nvSpPr>
        <p:spPr>
          <a:xfrm>
            <a:off x="6688407" y="3406842"/>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49268075-2129-A84C-C428-5647089B6EBB}"/>
              </a:ext>
              <a:ext uri="{C183D7F6-B498-43B3-948B-1728B52AA6E4}">
                <adec:decorative xmlns:adec="http://schemas.microsoft.com/office/drawing/2017/decorative" val="1"/>
              </a:ext>
            </a:extLst>
          </p:cNvPr>
          <p:cNvSpPr/>
          <p:nvPr/>
        </p:nvSpPr>
        <p:spPr>
          <a:xfrm>
            <a:off x="6948985" y="3982256"/>
            <a:ext cx="190023" cy="191621"/>
          </a:xfrm>
          <a:custGeom>
            <a:avLst/>
            <a:gdLst>
              <a:gd name="connsiteX0" fmla="*/ 29073 w 93388"/>
              <a:gd name="connsiteY0" fmla="*/ 3356 h 93388"/>
              <a:gd name="connsiteX1" fmla="*/ 90033 w 93388"/>
              <a:gd name="connsiteY1" fmla="*/ 29073 h 93388"/>
              <a:gd name="connsiteX2" fmla="*/ 64316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6" y="90033"/>
                </a:cubicBezTo>
                <a:cubicBezTo>
                  <a:pt x="40503" y="99558"/>
                  <a:pt x="12881" y="88128"/>
                  <a:pt x="3356" y="64316"/>
                </a:cubicBezTo>
                <a:cubicBezTo>
                  <a:pt x="-6169" y="40503"/>
                  <a:pt x="5261" y="12881"/>
                  <a:pt x="29073" y="3356"/>
                </a:cubicBezTo>
                <a:lnTo>
                  <a:pt x="29073" y="33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EA05FD73-782E-3625-4DE0-C41F0A72F8E0}"/>
              </a:ext>
              <a:ext uri="{C183D7F6-B498-43B3-948B-1728B52AA6E4}">
                <adec:decorative xmlns:adec="http://schemas.microsoft.com/office/drawing/2017/decorative" val="1"/>
              </a:ext>
            </a:extLst>
          </p:cNvPr>
          <p:cNvSpPr/>
          <p:nvPr/>
        </p:nvSpPr>
        <p:spPr>
          <a:xfrm>
            <a:off x="5036755" y="3982256"/>
            <a:ext cx="190023" cy="191621"/>
          </a:xfrm>
          <a:custGeom>
            <a:avLst/>
            <a:gdLst>
              <a:gd name="connsiteX0" fmla="*/ 29073 w 93388"/>
              <a:gd name="connsiteY0" fmla="*/ 3356 h 93388"/>
              <a:gd name="connsiteX1" fmla="*/ 90033 w 93388"/>
              <a:gd name="connsiteY1" fmla="*/ 29073 h 93388"/>
              <a:gd name="connsiteX2" fmla="*/ 64316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6" y="90033"/>
                </a:cubicBezTo>
                <a:cubicBezTo>
                  <a:pt x="40503" y="99558"/>
                  <a:pt x="12881" y="88128"/>
                  <a:pt x="3356" y="64316"/>
                </a:cubicBezTo>
                <a:cubicBezTo>
                  <a:pt x="-6169" y="40503"/>
                  <a:pt x="5261" y="12881"/>
                  <a:pt x="29073" y="3356"/>
                </a:cubicBezTo>
                <a:lnTo>
                  <a:pt x="29073" y="33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0997736E-AEF9-24B5-0BB4-59496E8353A9}"/>
              </a:ext>
              <a:ext uri="{C183D7F6-B498-43B3-948B-1728B52AA6E4}">
                <adec:decorative xmlns:adec="http://schemas.microsoft.com/office/drawing/2017/decorative" val="1"/>
              </a:ext>
            </a:extLst>
          </p:cNvPr>
          <p:cNvSpPr/>
          <p:nvPr/>
        </p:nvSpPr>
        <p:spPr>
          <a:xfrm>
            <a:off x="5997600" y="3141171"/>
            <a:ext cx="190023" cy="191621"/>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2881"/>
                  <a:pt x="29073" y="3356"/>
                </a:cubicBezTo>
                <a:lnTo>
                  <a:pt x="29073" y="335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FAA34993-F02C-FADE-86AA-71A237461D58}"/>
              </a:ext>
              <a:ext uri="{C183D7F6-B498-43B3-948B-1728B52AA6E4}">
                <adec:decorative xmlns:adec="http://schemas.microsoft.com/office/drawing/2017/decorative" val="1"/>
              </a:ext>
            </a:extLst>
          </p:cNvPr>
          <p:cNvSpPr/>
          <p:nvPr/>
        </p:nvSpPr>
        <p:spPr bwMode="auto">
          <a:xfrm>
            <a:off x="8052829" y="2258871"/>
            <a:ext cx="1448918" cy="66888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chemeClr val="tx2"/>
                </a:solidFill>
                <a:effectLst/>
                <a:uLnTx/>
                <a:uFillTx/>
                <a:latin typeface="Segoe UI"/>
                <a:ea typeface="+mn-ea"/>
                <a:cs typeface="Segoe UI" panose="020B0502040204020203" pitchFamily="34" charset="0"/>
              </a:rPr>
              <a:t>Partner </a:t>
            </a:r>
            <a:br>
              <a:rPr kumimoji="0" lang="en-US" sz="1600" b="1" i="0" u="none" strike="noStrike" kern="0" cap="none" spc="0" normalizeH="0" baseline="0" noProof="0">
                <a:ln>
                  <a:noFill/>
                </a:ln>
                <a:solidFill>
                  <a:schemeClr val="tx2"/>
                </a:solidFill>
                <a:effectLst/>
                <a:uLnTx/>
                <a:uFillTx/>
                <a:latin typeface="Segoe UI"/>
                <a:ea typeface="+mn-ea"/>
                <a:cs typeface="Segoe UI" panose="020B0502040204020203" pitchFamily="34" charset="0"/>
              </a:rPr>
            </a:br>
            <a:r>
              <a:rPr kumimoji="0" lang="en-US" sz="1600" b="1" i="0" u="none" strike="noStrike" kern="0" cap="none" spc="0" normalizeH="0" baseline="0" noProof="0">
                <a:ln>
                  <a:noFill/>
                </a:ln>
                <a:solidFill>
                  <a:schemeClr val="tx2"/>
                </a:solidFill>
                <a:effectLst/>
                <a:uLnTx/>
                <a:uFillTx/>
                <a:latin typeface="Segoe UI"/>
                <a:ea typeface="+mn-ea"/>
                <a:cs typeface="Segoe UI" panose="020B0502040204020203" pitchFamily="34" charset="0"/>
              </a:rPr>
              <a:t>specific trial</a:t>
            </a:r>
          </a:p>
        </p:txBody>
      </p:sp>
      <p:grpSp>
        <p:nvGrpSpPr>
          <p:cNvPr id="102" name="Group 101">
            <a:extLst>
              <a:ext uri="{FF2B5EF4-FFF2-40B4-BE49-F238E27FC236}">
                <a16:creationId xmlns:a16="http://schemas.microsoft.com/office/drawing/2014/main" id="{5717E97F-DFB6-E38E-D7CB-A9220707F734}"/>
              </a:ext>
              <a:ext uri="{C183D7F6-B498-43B3-948B-1728B52AA6E4}">
                <adec:decorative xmlns:adec="http://schemas.microsoft.com/office/drawing/2017/decorative" val="1"/>
              </a:ext>
            </a:extLst>
          </p:cNvPr>
          <p:cNvGrpSpPr/>
          <p:nvPr/>
        </p:nvGrpSpPr>
        <p:grpSpPr>
          <a:xfrm>
            <a:off x="5743816" y="1737912"/>
            <a:ext cx="795527" cy="1208307"/>
            <a:chOff x="5743816" y="1604562"/>
            <a:chExt cx="795527" cy="1208307"/>
          </a:xfrm>
          <a:solidFill>
            <a:schemeClr val="accent1"/>
          </a:solidFill>
        </p:grpSpPr>
        <p:grpSp>
          <p:nvGrpSpPr>
            <p:cNvPr id="44" name="Group 43">
              <a:extLst>
                <a:ext uri="{FF2B5EF4-FFF2-40B4-BE49-F238E27FC236}">
                  <a16:creationId xmlns:a16="http://schemas.microsoft.com/office/drawing/2014/main" id="{CD50DC1B-8A34-281D-4AFB-7D94521221ED}"/>
                </a:ext>
              </a:extLst>
            </p:cNvPr>
            <p:cNvGrpSpPr/>
            <p:nvPr/>
          </p:nvGrpSpPr>
          <p:grpSpPr>
            <a:xfrm>
              <a:off x="5743816" y="1604562"/>
              <a:ext cx="795527" cy="1208307"/>
              <a:chOff x="5743816" y="1604562"/>
              <a:chExt cx="795527" cy="1208307"/>
            </a:xfrm>
            <a:grpFill/>
          </p:grpSpPr>
          <p:sp>
            <p:nvSpPr>
              <p:cNvPr id="13" name="Freeform: Shape 12">
                <a:extLst>
                  <a:ext uri="{FF2B5EF4-FFF2-40B4-BE49-F238E27FC236}">
                    <a16:creationId xmlns:a16="http://schemas.microsoft.com/office/drawing/2014/main" id="{2D51AC7F-DBCF-C61A-9743-5A8CD786427B}"/>
                  </a:ext>
                  <a:ext uri="{C183D7F6-B498-43B3-948B-1728B52AA6E4}">
                    <adec:decorative xmlns:adec="http://schemas.microsoft.com/office/drawing/2017/decorative" val="1"/>
                  </a:ext>
                </a:extLst>
              </p:cNvPr>
              <p:cNvSpPr/>
              <p:nvPr/>
            </p:nvSpPr>
            <p:spPr>
              <a:xfrm rot="19201330" flipH="1">
                <a:off x="5837413" y="2199185"/>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latin typeface="Segoe UI"/>
                </a:endParaRPr>
              </a:p>
            </p:txBody>
          </p:sp>
          <p:sp>
            <p:nvSpPr>
              <p:cNvPr id="49" name="Freeform: Shape 48">
                <a:extLst>
                  <a:ext uri="{FF2B5EF4-FFF2-40B4-BE49-F238E27FC236}">
                    <a16:creationId xmlns:a16="http://schemas.microsoft.com/office/drawing/2014/main" id="{F6EE4852-664E-3EA3-C180-8D6C35692DDF}"/>
                  </a:ext>
                </a:extLst>
              </p:cNvPr>
              <p:cNvSpPr/>
              <p:nvPr/>
            </p:nvSpPr>
            <p:spPr>
              <a:xfrm>
                <a:off x="5743816" y="1604562"/>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latin typeface="Segoe UI"/>
                </a:endParaRPr>
              </a:p>
            </p:txBody>
          </p:sp>
        </p:grpSp>
        <p:sp>
          <p:nvSpPr>
            <p:cNvPr id="52" name="people_23" title="Icon of a person with a chat bubble above them">
              <a:extLst>
                <a:ext uri="{FF2B5EF4-FFF2-40B4-BE49-F238E27FC236}">
                  <a16:creationId xmlns:a16="http://schemas.microsoft.com/office/drawing/2014/main" id="{6CAFE881-4011-71B2-ED8E-F4825177E6E5}"/>
                </a:ext>
              </a:extLst>
            </p:cNvPr>
            <p:cNvSpPr>
              <a:spLocks noChangeAspect="1" noEditPoints="1"/>
            </p:cNvSpPr>
            <p:nvPr/>
          </p:nvSpPr>
          <p:spPr bwMode="auto">
            <a:xfrm>
              <a:off x="5989120" y="1799748"/>
              <a:ext cx="369672" cy="365760"/>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latin typeface="Segoe UI"/>
              </a:endParaRPr>
            </a:p>
          </p:txBody>
        </p:sp>
      </p:grpSp>
      <p:grpSp>
        <p:nvGrpSpPr>
          <p:cNvPr id="100" name="Group 99">
            <a:extLst>
              <a:ext uri="{FF2B5EF4-FFF2-40B4-BE49-F238E27FC236}">
                <a16:creationId xmlns:a16="http://schemas.microsoft.com/office/drawing/2014/main" id="{F5BC89CE-96E1-6748-8FD2-5D91F3728209}"/>
              </a:ext>
              <a:ext uri="{C183D7F6-B498-43B3-948B-1728B52AA6E4}">
                <adec:decorative xmlns:adec="http://schemas.microsoft.com/office/drawing/2017/decorative" val="1"/>
              </a:ext>
            </a:extLst>
          </p:cNvPr>
          <p:cNvGrpSpPr/>
          <p:nvPr/>
        </p:nvGrpSpPr>
        <p:grpSpPr>
          <a:xfrm>
            <a:off x="7290651" y="3437557"/>
            <a:ext cx="1323125" cy="795528"/>
            <a:chOff x="7290651" y="3304207"/>
            <a:chExt cx="1323125" cy="795528"/>
          </a:xfrm>
          <a:solidFill>
            <a:schemeClr val="accent1"/>
          </a:solidFill>
        </p:grpSpPr>
        <p:grpSp>
          <p:nvGrpSpPr>
            <p:cNvPr id="30" name="Group 29">
              <a:extLst>
                <a:ext uri="{FF2B5EF4-FFF2-40B4-BE49-F238E27FC236}">
                  <a16:creationId xmlns:a16="http://schemas.microsoft.com/office/drawing/2014/main" id="{EC6F9AA1-9846-9261-55E3-3099085924AA}"/>
                </a:ext>
              </a:extLst>
            </p:cNvPr>
            <p:cNvGrpSpPr/>
            <p:nvPr/>
          </p:nvGrpSpPr>
          <p:grpSpPr>
            <a:xfrm>
              <a:off x="7290651" y="3304207"/>
              <a:ext cx="1323125" cy="795528"/>
              <a:chOff x="7335472" y="3071879"/>
              <a:chExt cx="1323125" cy="795528"/>
            </a:xfrm>
            <a:grpFill/>
          </p:grpSpPr>
          <p:sp>
            <p:nvSpPr>
              <p:cNvPr id="36" name="Freeform: Shape 35">
                <a:extLst>
                  <a:ext uri="{FF2B5EF4-FFF2-40B4-BE49-F238E27FC236}">
                    <a16:creationId xmlns:a16="http://schemas.microsoft.com/office/drawing/2014/main" id="{F4577B41-AF48-0A2D-E45F-5A4E556F7805}"/>
                  </a:ext>
                </a:extLst>
              </p:cNvPr>
              <p:cNvSpPr/>
              <p:nvPr/>
            </p:nvSpPr>
            <p:spPr>
              <a:xfrm>
                <a:off x="7863070" y="3071879"/>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82" name="Freeform: Shape 81">
                <a:extLst>
                  <a:ext uri="{FF2B5EF4-FFF2-40B4-BE49-F238E27FC236}">
                    <a16:creationId xmlns:a16="http://schemas.microsoft.com/office/drawing/2014/main" id="{6FF401C1-CF6F-3AB5-C812-486D06C41F7E}"/>
                  </a:ext>
                  <a:ext uri="{C183D7F6-B498-43B3-948B-1728B52AA6E4}">
                    <adec:decorative xmlns:adec="http://schemas.microsoft.com/office/drawing/2017/decorative" val="1"/>
                  </a:ext>
                </a:extLst>
              </p:cNvPr>
              <p:cNvSpPr/>
              <p:nvPr/>
            </p:nvSpPr>
            <p:spPr>
              <a:xfrm flipH="1">
                <a:off x="7335472" y="3239387"/>
                <a:ext cx="593065" cy="615639"/>
              </a:xfrm>
              <a:custGeom>
                <a:avLst/>
                <a:gdLst>
                  <a:gd name="connsiteX0" fmla="*/ 291465 w 291465"/>
                  <a:gd name="connsiteY0" fmla="*/ 204788 h 300037"/>
                  <a:gd name="connsiteX1" fmla="*/ 63817 w 291465"/>
                  <a:gd name="connsiteY1" fmla="*/ 0 h 300037"/>
                  <a:gd name="connsiteX2" fmla="*/ 88583 w 291465"/>
                  <a:gd name="connsiteY2" fmla="*/ 161925 h 300037"/>
                  <a:gd name="connsiteX3" fmla="*/ 0 w 291465"/>
                  <a:gd name="connsiteY3" fmla="*/ 300038 h 300037"/>
                  <a:gd name="connsiteX4" fmla="*/ 291465 w 291465"/>
                  <a:gd name="connsiteY4" fmla="*/ 204788 h 300037"/>
                  <a:gd name="connsiteX5" fmla="*/ 291465 w 291465"/>
                  <a:gd name="connsiteY5" fmla="*/ 20478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65" h="300037">
                    <a:moveTo>
                      <a:pt x="291465" y="204788"/>
                    </a:moveTo>
                    <a:lnTo>
                      <a:pt x="63817" y="0"/>
                    </a:lnTo>
                    <a:cubicBezTo>
                      <a:pt x="90488" y="47625"/>
                      <a:pt x="100965" y="104775"/>
                      <a:pt x="88583" y="161925"/>
                    </a:cubicBezTo>
                    <a:cubicBezTo>
                      <a:pt x="76200" y="219075"/>
                      <a:pt x="43815" y="267653"/>
                      <a:pt x="0" y="300038"/>
                    </a:cubicBezTo>
                    <a:lnTo>
                      <a:pt x="291465" y="204788"/>
                    </a:lnTo>
                    <a:lnTo>
                      <a:pt x="291465" y="204788"/>
                    </a:lnTo>
                    <a:close/>
                  </a:path>
                </a:pathLst>
              </a:custGeom>
              <a:grpFill/>
              <a:ln w="9525" cap="flat">
                <a:solidFill>
                  <a:schemeClr val="accent1">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53" name="Graphic 52">
              <a:extLst>
                <a:ext uri="{FF2B5EF4-FFF2-40B4-BE49-F238E27FC236}">
                  <a16:creationId xmlns:a16="http://schemas.microsoft.com/office/drawing/2014/main" id="{424AF34C-D72D-6D89-A037-2D3CBDE2E2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6115" y="3477469"/>
              <a:ext cx="445262" cy="449004"/>
            </a:xfrm>
            <a:prstGeom prst="rect">
              <a:avLst/>
            </a:prstGeom>
          </p:spPr>
        </p:pic>
      </p:grpSp>
      <p:grpSp>
        <p:nvGrpSpPr>
          <p:cNvPr id="99" name="Group 98">
            <a:extLst>
              <a:ext uri="{FF2B5EF4-FFF2-40B4-BE49-F238E27FC236}">
                <a16:creationId xmlns:a16="http://schemas.microsoft.com/office/drawing/2014/main" id="{E957703E-6FA0-75DB-5ABC-97BD09C65F8B}"/>
              </a:ext>
              <a:ext uri="{C183D7F6-B498-43B3-948B-1728B52AA6E4}">
                <adec:decorative xmlns:adec="http://schemas.microsoft.com/office/drawing/2017/decorative" val="1"/>
              </a:ext>
            </a:extLst>
          </p:cNvPr>
          <p:cNvGrpSpPr/>
          <p:nvPr/>
        </p:nvGrpSpPr>
        <p:grpSpPr>
          <a:xfrm>
            <a:off x="7197089" y="4535545"/>
            <a:ext cx="1323125" cy="795528"/>
            <a:chOff x="7197089" y="4402195"/>
            <a:chExt cx="1323125" cy="795528"/>
          </a:xfrm>
          <a:solidFill>
            <a:schemeClr val="accent1"/>
          </a:solidFill>
        </p:grpSpPr>
        <p:grpSp>
          <p:nvGrpSpPr>
            <p:cNvPr id="38" name="Group 37">
              <a:extLst>
                <a:ext uri="{FF2B5EF4-FFF2-40B4-BE49-F238E27FC236}">
                  <a16:creationId xmlns:a16="http://schemas.microsoft.com/office/drawing/2014/main" id="{9A68FE12-EE64-8995-A299-6C9BE558485B}"/>
                </a:ext>
              </a:extLst>
            </p:cNvPr>
            <p:cNvGrpSpPr/>
            <p:nvPr/>
          </p:nvGrpSpPr>
          <p:grpSpPr>
            <a:xfrm>
              <a:off x="7197089" y="4402195"/>
              <a:ext cx="1323125" cy="795528"/>
              <a:chOff x="7197089" y="4402195"/>
              <a:chExt cx="1323125" cy="795528"/>
            </a:xfrm>
            <a:grpFill/>
          </p:grpSpPr>
          <p:sp>
            <p:nvSpPr>
              <p:cNvPr id="39" name="Freeform: Shape 38">
                <a:extLst>
                  <a:ext uri="{FF2B5EF4-FFF2-40B4-BE49-F238E27FC236}">
                    <a16:creationId xmlns:a16="http://schemas.microsoft.com/office/drawing/2014/main" id="{5148EBA9-1BB5-1EB2-28C6-F901E543BFAB}"/>
                  </a:ext>
                </a:extLst>
              </p:cNvPr>
              <p:cNvSpPr/>
              <p:nvPr/>
            </p:nvSpPr>
            <p:spPr>
              <a:xfrm>
                <a:off x="7724687" y="4402195"/>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86" name="Freeform: Shape 85">
                <a:extLst>
                  <a:ext uri="{FF2B5EF4-FFF2-40B4-BE49-F238E27FC236}">
                    <a16:creationId xmlns:a16="http://schemas.microsoft.com/office/drawing/2014/main" id="{FC0B79CB-89E5-3F55-7974-046AE60C5D81}"/>
                  </a:ext>
                  <a:ext uri="{C183D7F6-B498-43B3-948B-1728B52AA6E4}">
                    <adec:decorative xmlns:adec="http://schemas.microsoft.com/office/drawing/2017/decorative" val="1"/>
                  </a:ext>
                </a:extLst>
              </p:cNvPr>
              <p:cNvSpPr/>
              <p:nvPr/>
            </p:nvSpPr>
            <p:spPr>
              <a:xfrm flipH="1" flipV="1">
                <a:off x="7197089" y="4404526"/>
                <a:ext cx="593065" cy="615639"/>
              </a:xfrm>
              <a:custGeom>
                <a:avLst/>
                <a:gdLst>
                  <a:gd name="connsiteX0" fmla="*/ 291465 w 291465"/>
                  <a:gd name="connsiteY0" fmla="*/ 204788 h 300037"/>
                  <a:gd name="connsiteX1" fmla="*/ 63817 w 291465"/>
                  <a:gd name="connsiteY1" fmla="*/ 0 h 300037"/>
                  <a:gd name="connsiteX2" fmla="*/ 88583 w 291465"/>
                  <a:gd name="connsiteY2" fmla="*/ 161925 h 300037"/>
                  <a:gd name="connsiteX3" fmla="*/ 0 w 291465"/>
                  <a:gd name="connsiteY3" fmla="*/ 300038 h 300037"/>
                  <a:gd name="connsiteX4" fmla="*/ 291465 w 291465"/>
                  <a:gd name="connsiteY4" fmla="*/ 204788 h 300037"/>
                  <a:gd name="connsiteX5" fmla="*/ 291465 w 291465"/>
                  <a:gd name="connsiteY5" fmla="*/ 20478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65" h="300037">
                    <a:moveTo>
                      <a:pt x="291465" y="204788"/>
                    </a:moveTo>
                    <a:lnTo>
                      <a:pt x="63817" y="0"/>
                    </a:lnTo>
                    <a:cubicBezTo>
                      <a:pt x="90488" y="47625"/>
                      <a:pt x="100965" y="104775"/>
                      <a:pt x="88583" y="161925"/>
                    </a:cubicBezTo>
                    <a:cubicBezTo>
                      <a:pt x="76200" y="219075"/>
                      <a:pt x="43815" y="267653"/>
                      <a:pt x="0" y="300038"/>
                    </a:cubicBezTo>
                    <a:lnTo>
                      <a:pt x="291465" y="204788"/>
                    </a:lnTo>
                    <a:lnTo>
                      <a:pt x="291465" y="204788"/>
                    </a:lnTo>
                    <a:close/>
                  </a:path>
                </a:pathLst>
              </a:custGeom>
              <a:grpFill/>
              <a:ln w="9525" cap="flat">
                <a:solidFill>
                  <a:schemeClr val="accent1">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68" name="Freeform 96" title="Icon of a gear with a wrench">
              <a:extLst>
                <a:ext uri="{FF2B5EF4-FFF2-40B4-BE49-F238E27FC236}">
                  <a16:creationId xmlns:a16="http://schemas.microsoft.com/office/drawing/2014/main" id="{DEBFD023-CE73-A77A-5284-53A521C63486}"/>
                </a:ext>
              </a:extLst>
            </p:cNvPr>
            <p:cNvSpPr>
              <a:spLocks noChangeAspect="1" noEditPoints="1"/>
            </p:cNvSpPr>
            <p:nvPr/>
          </p:nvSpPr>
          <p:spPr bwMode="auto">
            <a:xfrm>
              <a:off x="7957318" y="4617079"/>
              <a:ext cx="397237" cy="36576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98" name="Group 97">
            <a:extLst>
              <a:ext uri="{FF2B5EF4-FFF2-40B4-BE49-F238E27FC236}">
                <a16:creationId xmlns:a16="http://schemas.microsoft.com/office/drawing/2014/main" id="{1084E9C6-71C6-EB98-4FF5-1AE00E23C559}"/>
              </a:ext>
              <a:ext uri="{C183D7F6-B498-43B3-948B-1728B52AA6E4}">
                <adec:decorative xmlns:adec="http://schemas.microsoft.com/office/drawing/2017/decorative" val="1"/>
              </a:ext>
            </a:extLst>
          </p:cNvPr>
          <p:cNvGrpSpPr/>
          <p:nvPr/>
        </p:nvGrpSpPr>
        <p:grpSpPr>
          <a:xfrm>
            <a:off x="6536052" y="5252661"/>
            <a:ext cx="1031945" cy="1157939"/>
            <a:chOff x="6536052" y="5119311"/>
            <a:chExt cx="1031945" cy="1157939"/>
          </a:xfrm>
          <a:solidFill>
            <a:schemeClr val="accent1"/>
          </a:solidFill>
        </p:grpSpPr>
        <p:grpSp>
          <p:nvGrpSpPr>
            <p:cNvPr id="43" name="Group 42">
              <a:extLst>
                <a:ext uri="{FF2B5EF4-FFF2-40B4-BE49-F238E27FC236}">
                  <a16:creationId xmlns:a16="http://schemas.microsoft.com/office/drawing/2014/main" id="{0CD64643-5440-8949-EF68-49F3A53395A7}"/>
                </a:ext>
              </a:extLst>
            </p:cNvPr>
            <p:cNvGrpSpPr/>
            <p:nvPr/>
          </p:nvGrpSpPr>
          <p:grpSpPr>
            <a:xfrm>
              <a:off x="6536052" y="5119311"/>
              <a:ext cx="1031945" cy="1157939"/>
              <a:chOff x="6536052" y="5121209"/>
              <a:chExt cx="1031945" cy="1157939"/>
            </a:xfrm>
            <a:grpFill/>
          </p:grpSpPr>
          <p:sp>
            <p:nvSpPr>
              <p:cNvPr id="42" name="Freeform: Shape 41">
                <a:extLst>
                  <a:ext uri="{FF2B5EF4-FFF2-40B4-BE49-F238E27FC236}">
                    <a16:creationId xmlns:a16="http://schemas.microsoft.com/office/drawing/2014/main" id="{E61A6DC8-A9E8-4E39-C317-879B24C6F4B6}"/>
                  </a:ext>
                </a:extLst>
              </p:cNvPr>
              <p:cNvSpPr/>
              <p:nvPr/>
            </p:nvSpPr>
            <p:spPr>
              <a:xfrm>
                <a:off x="6772470" y="5483620"/>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80" name="Freeform: Shape 79">
                <a:extLst>
                  <a:ext uri="{FF2B5EF4-FFF2-40B4-BE49-F238E27FC236}">
                    <a16:creationId xmlns:a16="http://schemas.microsoft.com/office/drawing/2014/main" id="{7F2CF54A-45F3-BBAC-93FD-25A9BE76804A}"/>
                  </a:ext>
                  <a:ext uri="{C183D7F6-B498-43B3-948B-1728B52AA6E4}">
                    <adec:decorative xmlns:adec="http://schemas.microsoft.com/office/drawing/2017/decorative" val="1"/>
                  </a:ext>
                </a:extLst>
              </p:cNvPr>
              <p:cNvSpPr/>
              <p:nvPr/>
            </p:nvSpPr>
            <p:spPr>
              <a:xfrm flipH="1" flipV="1">
                <a:off x="6536052" y="5121209"/>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grpFill/>
              <a:ln w="9525" cap="flat">
                <a:solidFill>
                  <a:schemeClr val="accent1">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3" name="LightningBolt_E945" title="Icon of a lightning bolt">
              <a:extLst>
                <a:ext uri="{FF2B5EF4-FFF2-40B4-BE49-F238E27FC236}">
                  <a16:creationId xmlns:a16="http://schemas.microsoft.com/office/drawing/2014/main" id="{8AC3A310-FE3D-D5FA-0719-FBF71C05AF53}"/>
                </a:ext>
              </a:extLst>
            </p:cNvPr>
            <p:cNvSpPr>
              <a:spLocks noChangeAspect="1"/>
            </p:cNvSpPr>
            <p:nvPr/>
          </p:nvSpPr>
          <p:spPr bwMode="auto">
            <a:xfrm>
              <a:off x="7075469" y="5706370"/>
              <a:ext cx="262105" cy="365760"/>
            </a:xfrm>
            <a:custGeom>
              <a:avLst/>
              <a:gdLst>
                <a:gd name="T0" fmla="*/ 481 w 2961"/>
                <a:gd name="T1" fmla="*/ 4132 h 4132"/>
                <a:gd name="T2" fmla="*/ 2961 w 2961"/>
                <a:gd name="T3" fmla="*/ 1653 h 4132"/>
                <a:gd name="T4" fmla="*/ 1652 w 2961"/>
                <a:gd name="T5" fmla="*/ 1653 h 4132"/>
                <a:gd name="T6" fmla="*/ 2479 w 2961"/>
                <a:gd name="T7" fmla="*/ 0 h 4132"/>
                <a:gd name="T8" fmla="*/ 1239 w 2961"/>
                <a:gd name="T9" fmla="*/ 0 h 4132"/>
                <a:gd name="T10" fmla="*/ 0 w 2961"/>
                <a:gd name="T11" fmla="*/ 2479 h 4132"/>
                <a:gd name="T12" fmla="*/ 964 w 2961"/>
                <a:gd name="T13" fmla="*/ 2479 h 4132"/>
                <a:gd name="T14" fmla="*/ 137 w 2961"/>
                <a:gd name="T15" fmla="*/ 4132 h 4132"/>
                <a:gd name="T16" fmla="*/ 481 w 2961"/>
                <a:gd name="T17" fmla="*/ 4132 h 4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1" h="4132">
                  <a:moveTo>
                    <a:pt x="481" y="4132"/>
                  </a:moveTo>
                  <a:lnTo>
                    <a:pt x="2961" y="1653"/>
                  </a:lnTo>
                  <a:lnTo>
                    <a:pt x="1652" y="1653"/>
                  </a:lnTo>
                  <a:lnTo>
                    <a:pt x="2479" y="0"/>
                  </a:lnTo>
                  <a:lnTo>
                    <a:pt x="1239" y="0"/>
                  </a:lnTo>
                  <a:lnTo>
                    <a:pt x="0" y="2479"/>
                  </a:lnTo>
                  <a:lnTo>
                    <a:pt x="964" y="2479"/>
                  </a:lnTo>
                  <a:lnTo>
                    <a:pt x="137" y="4132"/>
                  </a:lnTo>
                  <a:lnTo>
                    <a:pt x="481" y="4132"/>
                  </a:lnTo>
                  <a:close/>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96" name="Group 95">
            <a:extLst>
              <a:ext uri="{FF2B5EF4-FFF2-40B4-BE49-F238E27FC236}">
                <a16:creationId xmlns:a16="http://schemas.microsoft.com/office/drawing/2014/main" id="{4DF9A47A-9FDC-E84E-F18D-2DD2F88C70DC}"/>
              </a:ext>
              <a:ext uri="{C183D7F6-B498-43B3-948B-1728B52AA6E4}">
                <adec:decorative xmlns:adec="http://schemas.microsoft.com/office/drawing/2017/decorative" val="1"/>
              </a:ext>
            </a:extLst>
          </p:cNvPr>
          <p:cNvGrpSpPr/>
          <p:nvPr/>
        </p:nvGrpSpPr>
        <p:grpSpPr>
          <a:xfrm>
            <a:off x="4615330" y="5252661"/>
            <a:ext cx="1031945" cy="1157939"/>
            <a:chOff x="4615330" y="5119311"/>
            <a:chExt cx="1031945" cy="1157939"/>
          </a:xfrm>
          <a:solidFill>
            <a:schemeClr val="accent1"/>
          </a:solidFill>
        </p:grpSpPr>
        <p:grpSp>
          <p:nvGrpSpPr>
            <p:cNvPr id="41" name="Group 40">
              <a:extLst>
                <a:ext uri="{FF2B5EF4-FFF2-40B4-BE49-F238E27FC236}">
                  <a16:creationId xmlns:a16="http://schemas.microsoft.com/office/drawing/2014/main" id="{C8F933F4-81D8-4294-AA1E-069025B849D6}"/>
                </a:ext>
              </a:extLst>
            </p:cNvPr>
            <p:cNvGrpSpPr/>
            <p:nvPr/>
          </p:nvGrpSpPr>
          <p:grpSpPr>
            <a:xfrm>
              <a:off x="4615330" y="5119311"/>
              <a:ext cx="1031945" cy="1157939"/>
              <a:chOff x="4615330" y="5119311"/>
              <a:chExt cx="1031945" cy="1157939"/>
            </a:xfrm>
            <a:grpFill/>
          </p:grpSpPr>
          <p:sp>
            <p:nvSpPr>
              <p:cNvPr id="45" name="Freeform: Shape 44">
                <a:extLst>
                  <a:ext uri="{FF2B5EF4-FFF2-40B4-BE49-F238E27FC236}">
                    <a16:creationId xmlns:a16="http://schemas.microsoft.com/office/drawing/2014/main" id="{BEAA8220-7042-5798-8925-6904A1C78241}"/>
                  </a:ext>
                </a:extLst>
              </p:cNvPr>
              <p:cNvSpPr/>
              <p:nvPr/>
            </p:nvSpPr>
            <p:spPr>
              <a:xfrm>
                <a:off x="4615330" y="5481722"/>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79" name="Freeform: Shape 78">
                <a:extLst>
                  <a:ext uri="{FF2B5EF4-FFF2-40B4-BE49-F238E27FC236}">
                    <a16:creationId xmlns:a16="http://schemas.microsoft.com/office/drawing/2014/main" id="{30B825D2-B792-D467-821E-4A2CDE090D59}"/>
                  </a:ext>
                  <a:ext uri="{C183D7F6-B498-43B3-948B-1728B52AA6E4}">
                    <adec:decorative xmlns:adec="http://schemas.microsoft.com/office/drawing/2017/decorative" val="1"/>
                  </a:ext>
                </a:extLst>
              </p:cNvPr>
              <p:cNvSpPr/>
              <p:nvPr/>
            </p:nvSpPr>
            <p:spPr>
              <a:xfrm flipV="1">
                <a:off x="5052274" y="5119311"/>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grpFill/>
              <a:ln w="9525" cap="flat">
                <a:solidFill>
                  <a:schemeClr val="accent1">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4" name="CompanyDirectory_EF0D" title="Icon of a directory or logbook">
              <a:extLst>
                <a:ext uri="{FF2B5EF4-FFF2-40B4-BE49-F238E27FC236}">
                  <a16:creationId xmlns:a16="http://schemas.microsoft.com/office/drawing/2014/main" id="{52CF38FB-1F7F-E46A-BCEE-072647CC3EA4}"/>
                </a:ext>
              </a:extLst>
            </p:cNvPr>
            <p:cNvSpPr>
              <a:spLocks noChangeAspect="1" noEditPoints="1"/>
            </p:cNvSpPr>
            <p:nvPr/>
          </p:nvSpPr>
          <p:spPr bwMode="auto">
            <a:xfrm>
              <a:off x="4854725" y="5696606"/>
              <a:ext cx="329149" cy="365760"/>
            </a:xfrm>
            <a:custGeom>
              <a:avLst/>
              <a:gdLst>
                <a:gd name="T0" fmla="*/ 374 w 3371"/>
                <a:gd name="T1" fmla="*/ 3746 h 3746"/>
                <a:gd name="T2" fmla="*/ 374 w 3371"/>
                <a:gd name="T3" fmla="*/ 0 h 3746"/>
                <a:gd name="T4" fmla="*/ 3371 w 3371"/>
                <a:gd name="T5" fmla="*/ 0 h 3746"/>
                <a:gd name="T6" fmla="*/ 3371 w 3371"/>
                <a:gd name="T7" fmla="*/ 3746 h 3746"/>
                <a:gd name="T8" fmla="*/ 374 w 3371"/>
                <a:gd name="T9" fmla="*/ 3746 h 3746"/>
                <a:gd name="T10" fmla="*/ 0 w 3371"/>
                <a:gd name="T11" fmla="*/ 501 h 3746"/>
                <a:gd name="T12" fmla="*/ 367 w 3371"/>
                <a:gd name="T13" fmla="*/ 501 h 3746"/>
                <a:gd name="T14" fmla="*/ 0 w 3371"/>
                <a:gd name="T15" fmla="*/ 1251 h 3746"/>
                <a:gd name="T16" fmla="*/ 367 w 3371"/>
                <a:gd name="T17" fmla="*/ 1251 h 3746"/>
                <a:gd name="T18" fmla="*/ 0 w 3371"/>
                <a:gd name="T19" fmla="*/ 2500 h 3746"/>
                <a:gd name="T20" fmla="*/ 367 w 3371"/>
                <a:gd name="T21" fmla="*/ 2500 h 3746"/>
                <a:gd name="T22" fmla="*/ 0 w 3371"/>
                <a:gd name="T23" fmla="*/ 3250 h 3746"/>
                <a:gd name="T24" fmla="*/ 367 w 3371"/>
                <a:gd name="T25" fmla="*/ 3250 h 3746"/>
                <a:gd name="T26" fmla="*/ 1748 w 3371"/>
                <a:gd name="T27" fmla="*/ 749 h 3746"/>
                <a:gd name="T28" fmla="*/ 2997 w 3371"/>
                <a:gd name="T29" fmla="*/ 749 h 3746"/>
                <a:gd name="T30" fmla="*/ 1748 w 3371"/>
                <a:gd name="T31" fmla="*/ 1249 h 3746"/>
                <a:gd name="T32" fmla="*/ 2997 w 3371"/>
                <a:gd name="T33" fmla="*/ 1249 h 3746"/>
                <a:gd name="T34" fmla="*/ 1748 w 3371"/>
                <a:gd name="T35" fmla="*/ 2497 h 3746"/>
                <a:gd name="T36" fmla="*/ 2997 w 3371"/>
                <a:gd name="T37" fmla="*/ 2497 h 3746"/>
                <a:gd name="T38" fmla="*/ 1748 w 3371"/>
                <a:gd name="T39" fmla="*/ 2997 h 3746"/>
                <a:gd name="T40" fmla="*/ 2997 w 3371"/>
                <a:gd name="T41" fmla="*/ 2997 h 3746"/>
                <a:gd name="T42" fmla="*/ 1122 w 3371"/>
                <a:gd name="T43" fmla="*/ 753 h 3746"/>
                <a:gd name="T44" fmla="*/ 874 w 3371"/>
                <a:gd name="T45" fmla="*/ 1001 h 3746"/>
                <a:gd name="T46" fmla="*/ 1122 w 3371"/>
                <a:gd name="T47" fmla="*/ 1249 h 3746"/>
                <a:gd name="T48" fmla="*/ 1369 w 3371"/>
                <a:gd name="T49" fmla="*/ 1001 h 3746"/>
                <a:gd name="T50" fmla="*/ 1122 w 3371"/>
                <a:gd name="T51" fmla="*/ 753 h 3746"/>
                <a:gd name="T52" fmla="*/ 1122 w 3371"/>
                <a:gd name="T53" fmla="*/ 2499 h 3746"/>
                <a:gd name="T54" fmla="*/ 874 w 3371"/>
                <a:gd name="T55" fmla="*/ 2747 h 3746"/>
                <a:gd name="T56" fmla="*/ 1122 w 3371"/>
                <a:gd name="T57" fmla="*/ 2995 h 3746"/>
                <a:gd name="T58" fmla="*/ 1369 w 3371"/>
                <a:gd name="T59" fmla="*/ 2747 h 3746"/>
                <a:gd name="T60" fmla="*/ 1122 w 3371"/>
                <a:gd name="T61" fmla="*/ 2499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71" h="3746">
                  <a:moveTo>
                    <a:pt x="374" y="3746"/>
                  </a:moveTo>
                  <a:cubicBezTo>
                    <a:pt x="374" y="0"/>
                    <a:pt x="374" y="0"/>
                    <a:pt x="374" y="0"/>
                  </a:cubicBezTo>
                  <a:cubicBezTo>
                    <a:pt x="3371" y="0"/>
                    <a:pt x="3371" y="0"/>
                    <a:pt x="3371" y="0"/>
                  </a:cubicBezTo>
                  <a:cubicBezTo>
                    <a:pt x="3371" y="3746"/>
                    <a:pt x="3371" y="3746"/>
                    <a:pt x="3371" y="3746"/>
                  </a:cubicBezTo>
                  <a:lnTo>
                    <a:pt x="374" y="3746"/>
                  </a:lnTo>
                  <a:close/>
                  <a:moveTo>
                    <a:pt x="0" y="501"/>
                  </a:moveTo>
                  <a:cubicBezTo>
                    <a:pt x="367" y="501"/>
                    <a:pt x="367" y="501"/>
                    <a:pt x="367" y="501"/>
                  </a:cubicBezTo>
                  <a:moveTo>
                    <a:pt x="0" y="1251"/>
                  </a:moveTo>
                  <a:cubicBezTo>
                    <a:pt x="367" y="1251"/>
                    <a:pt x="367" y="1251"/>
                    <a:pt x="367" y="1251"/>
                  </a:cubicBezTo>
                  <a:moveTo>
                    <a:pt x="0" y="2500"/>
                  </a:moveTo>
                  <a:cubicBezTo>
                    <a:pt x="367" y="2500"/>
                    <a:pt x="367" y="2500"/>
                    <a:pt x="367" y="2500"/>
                  </a:cubicBezTo>
                  <a:moveTo>
                    <a:pt x="0" y="3250"/>
                  </a:moveTo>
                  <a:cubicBezTo>
                    <a:pt x="367" y="3250"/>
                    <a:pt x="367" y="3250"/>
                    <a:pt x="367" y="3250"/>
                  </a:cubicBezTo>
                  <a:moveTo>
                    <a:pt x="1748" y="749"/>
                  </a:moveTo>
                  <a:cubicBezTo>
                    <a:pt x="2997" y="749"/>
                    <a:pt x="2997" y="749"/>
                    <a:pt x="2997" y="749"/>
                  </a:cubicBezTo>
                  <a:moveTo>
                    <a:pt x="1748" y="1249"/>
                  </a:moveTo>
                  <a:cubicBezTo>
                    <a:pt x="2997" y="1249"/>
                    <a:pt x="2997" y="1249"/>
                    <a:pt x="2997" y="1249"/>
                  </a:cubicBezTo>
                  <a:moveTo>
                    <a:pt x="1748" y="2497"/>
                  </a:moveTo>
                  <a:cubicBezTo>
                    <a:pt x="2997" y="2497"/>
                    <a:pt x="2997" y="2497"/>
                    <a:pt x="2997" y="2497"/>
                  </a:cubicBezTo>
                  <a:moveTo>
                    <a:pt x="1748" y="2997"/>
                  </a:moveTo>
                  <a:cubicBezTo>
                    <a:pt x="2997" y="2997"/>
                    <a:pt x="2997" y="2997"/>
                    <a:pt x="2997" y="2997"/>
                  </a:cubicBezTo>
                  <a:moveTo>
                    <a:pt x="1122" y="753"/>
                  </a:moveTo>
                  <a:cubicBezTo>
                    <a:pt x="985" y="753"/>
                    <a:pt x="874" y="864"/>
                    <a:pt x="874" y="1001"/>
                  </a:cubicBezTo>
                  <a:cubicBezTo>
                    <a:pt x="874" y="1138"/>
                    <a:pt x="985" y="1249"/>
                    <a:pt x="1122" y="1249"/>
                  </a:cubicBezTo>
                  <a:cubicBezTo>
                    <a:pt x="1258" y="1249"/>
                    <a:pt x="1369" y="1138"/>
                    <a:pt x="1369" y="1001"/>
                  </a:cubicBezTo>
                  <a:cubicBezTo>
                    <a:pt x="1369" y="864"/>
                    <a:pt x="1258" y="753"/>
                    <a:pt x="1122" y="753"/>
                  </a:cubicBezTo>
                  <a:close/>
                  <a:moveTo>
                    <a:pt x="1122" y="2499"/>
                  </a:moveTo>
                  <a:cubicBezTo>
                    <a:pt x="985" y="2499"/>
                    <a:pt x="874" y="2610"/>
                    <a:pt x="874" y="2747"/>
                  </a:cubicBezTo>
                  <a:cubicBezTo>
                    <a:pt x="874" y="2884"/>
                    <a:pt x="985" y="2995"/>
                    <a:pt x="1122" y="2995"/>
                  </a:cubicBezTo>
                  <a:cubicBezTo>
                    <a:pt x="1258" y="2995"/>
                    <a:pt x="1369" y="2884"/>
                    <a:pt x="1369" y="2747"/>
                  </a:cubicBezTo>
                  <a:cubicBezTo>
                    <a:pt x="1369" y="2610"/>
                    <a:pt x="1258" y="2499"/>
                    <a:pt x="1122" y="2499"/>
                  </a:cubicBezTo>
                  <a:close/>
                </a:path>
              </a:pathLst>
            </a:custGeom>
            <a:grpFill/>
            <a:ln w="15875"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5" name="Group 94">
            <a:extLst>
              <a:ext uri="{FF2B5EF4-FFF2-40B4-BE49-F238E27FC236}">
                <a16:creationId xmlns:a16="http://schemas.microsoft.com/office/drawing/2014/main" id="{39DDE87C-295D-FBD4-C4C8-7BE7FEAF59E7}"/>
              </a:ext>
              <a:ext uri="{C183D7F6-B498-43B3-948B-1728B52AA6E4}">
                <adec:decorative xmlns:adec="http://schemas.microsoft.com/office/drawing/2017/decorative" val="1"/>
              </a:ext>
            </a:extLst>
          </p:cNvPr>
          <p:cNvGrpSpPr/>
          <p:nvPr/>
        </p:nvGrpSpPr>
        <p:grpSpPr>
          <a:xfrm>
            <a:off x="3625151" y="4535545"/>
            <a:ext cx="1323124" cy="795528"/>
            <a:chOff x="3625151" y="4402195"/>
            <a:chExt cx="1323124" cy="795528"/>
          </a:xfrm>
          <a:solidFill>
            <a:schemeClr val="accent1"/>
          </a:solidFill>
        </p:grpSpPr>
        <p:grpSp>
          <p:nvGrpSpPr>
            <p:cNvPr id="40" name="Group 39">
              <a:extLst>
                <a:ext uri="{FF2B5EF4-FFF2-40B4-BE49-F238E27FC236}">
                  <a16:creationId xmlns:a16="http://schemas.microsoft.com/office/drawing/2014/main" id="{4D75BE62-BB27-0B69-DF3B-BC20DF43647D}"/>
                </a:ext>
              </a:extLst>
            </p:cNvPr>
            <p:cNvGrpSpPr/>
            <p:nvPr/>
          </p:nvGrpSpPr>
          <p:grpSpPr>
            <a:xfrm>
              <a:off x="3625151" y="4402195"/>
              <a:ext cx="1323124" cy="795528"/>
              <a:chOff x="3625151" y="4300781"/>
              <a:chExt cx="1323124" cy="795528"/>
            </a:xfrm>
            <a:grpFill/>
          </p:grpSpPr>
          <p:sp>
            <p:nvSpPr>
              <p:cNvPr id="48" name="Freeform: Shape 47">
                <a:extLst>
                  <a:ext uri="{FF2B5EF4-FFF2-40B4-BE49-F238E27FC236}">
                    <a16:creationId xmlns:a16="http://schemas.microsoft.com/office/drawing/2014/main" id="{7E7A5F4B-FEAA-3C2E-731B-2E94B7DF03DB}"/>
                  </a:ext>
                </a:extLst>
              </p:cNvPr>
              <p:cNvSpPr/>
              <p:nvPr/>
            </p:nvSpPr>
            <p:spPr>
              <a:xfrm>
                <a:off x="3625151" y="4300781"/>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85" name="Freeform: Shape 84">
                <a:extLst>
                  <a:ext uri="{FF2B5EF4-FFF2-40B4-BE49-F238E27FC236}">
                    <a16:creationId xmlns:a16="http://schemas.microsoft.com/office/drawing/2014/main" id="{DA030614-CC22-5ACC-9ABD-C69142600C4B}"/>
                  </a:ext>
                  <a:ext uri="{C183D7F6-B498-43B3-948B-1728B52AA6E4}">
                    <adec:decorative xmlns:adec="http://schemas.microsoft.com/office/drawing/2017/decorative" val="1"/>
                  </a:ext>
                </a:extLst>
              </p:cNvPr>
              <p:cNvSpPr/>
              <p:nvPr/>
            </p:nvSpPr>
            <p:spPr>
              <a:xfrm flipV="1">
                <a:off x="4355210" y="4303112"/>
                <a:ext cx="593065" cy="615639"/>
              </a:xfrm>
              <a:custGeom>
                <a:avLst/>
                <a:gdLst>
                  <a:gd name="connsiteX0" fmla="*/ 291465 w 291465"/>
                  <a:gd name="connsiteY0" fmla="*/ 204788 h 300037"/>
                  <a:gd name="connsiteX1" fmla="*/ 63817 w 291465"/>
                  <a:gd name="connsiteY1" fmla="*/ 0 h 300037"/>
                  <a:gd name="connsiteX2" fmla="*/ 88583 w 291465"/>
                  <a:gd name="connsiteY2" fmla="*/ 161925 h 300037"/>
                  <a:gd name="connsiteX3" fmla="*/ 0 w 291465"/>
                  <a:gd name="connsiteY3" fmla="*/ 300038 h 300037"/>
                  <a:gd name="connsiteX4" fmla="*/ 291465 w 291465"/>
                  <a:gd name="connsiteY4" fmla="*/ 204788 h 300037"/>
                  <a:gd name="connsiteX5" fmla="*/ 291465 w 291465"/>
                  <a:gd name="connsiteY5" fmla="*/ 20478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65" h="300037">
                    <a:moveTo>
                      <a:pt x="291465" y="204788"/>
                    </a:moveTo>
                    <a:lnTo>
                      <a:pt x="63817" y="0"/>
                    </a:lnTo>
                    <a:cubicBezTo>
                      <a:pt x="90488" y="47625"/>
                      <a:pt x="100965" y="104775"/>
                      <a:pt x="88583" y="161925"/>
                    </a:cubicBezTo>
                    <a:cubicBezTo>
                      <a:pt x="76200" y="219075"/>
                      <a:pt x="43815" y="267653"/>
                      <a:pt x="0" y="300038"/>
                    </a:cubicBezTo>
                    <a:lnTo>
                      <a:pt x="291465" y="204788"/>
                    </a:lnTo>
                    <a:lnTo>
                      <a:pt x="291465" y="204788"/>
                    </a:lnTo>
                    <a:close/>
                  </a:path>
                </a:pathLst>
              </a:custGeom>
              <a:grpFill/>
              <a:ln w="9525" cap="flat">
                <a:solidFill>
                  <a:schemeClr val="accent1">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6" name="Processing_E9F5" title="Icon of two interlocked gears">
              <a:extLst>
                <a:ext uri="{FF2B5EF4-FFF2-40B4-BE49-F238E27FC236}">
                  <a16:creationId xmlns:a16="http://schemas.microsoft.com/office/drawing/2014/main" id="{A73BD285-12C1-911C-ABAC-D9D131405518}"/>
                </a:ext>
              </a:extLst>
            </p:cNvPr>
            <p:cNvSpPr>
              <a:spLocks noChangeAspect="1" noEditPoints="1"/>
            </p:cNvSpPr>
            <p:nvPr/>
          </p:nvSpPr>
          <p:spPr bwMode="auto">
            <a:xfrm>
              <a:off x="3924437" y="4707313"/>
              <a:ext cx="197327" cy="171859"/>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grpFill/>
            <a:ln w="15875" cap="flat">
              <a:solidFill>
                <a:schemeClr val="accent1">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speech_2" title="Icon of a chat bubble">
              <a:extLst>
                <a:ext uri="{FF2B5EF4-FFF2-40B4-BE49-F238E27FC236}">
                  <a16:creationId xmlns:a16="http://schemas.microsoft.com/office/drawing/2014/main" id="{CFD1C302-DBE1-EF23-CF44-5702E9C943DF}"/>
                </a:ext>
              </a:extLst>
            </p:cNvPr>
            <p:cNvSpPr>
              <a:spLocks noChangeAspect="1" noEditPoints="1"/>
            </p:cNvSpPr>
            <p:nvPr/>
          </p:nvSpPr>
          <p:spPr bwMode="auto">
            <a:xfrm>
              <a:off x="3817241" y="4657839"/>
              <a:ext cx="411719" cy="365760"/>
            </a:xfrm>
            <a:custGeom>
              <a:avLst/>
              <a:gdLst>
                <a:gd name="T0" fmla="*/ 122 w 215"/>
                <a:gd name="T1" fmla="*/ 145 h 191"/>
                <a:gd name="T2" fmla="*/ 76 w 215"/>
                <a:gd name="T3" fmla="*/ 145 h 191"/>
                <a:gd name="T4" fmla="*/ 31 w 215"/>
                <a:gd name="T5" fmla="*/ 191 h 191"/>
                <a:gd name="T6" fmla="*/ 31 w 215"/>
                <a:gd name="T7" fmla="*/ 145 h 191"/>
                <a:gd name="T8" fmla="*/ 0 w 215"/>
                <a:gd name="T9" fmla="*/ 145 h 191"/>
                <a:gd name="T10" fmla="*/ 0 w 215"/>
                <a:gd name="T11" fmla="*/ 0 h 191"/>
                <a:gd name="T12" fmla="*/ 215 w 215"/>
                <a:gd name="T13" fmla="*/ 0 h 191"/>
                <a:gd name="T14" fmla="*/ 215 w 215"/>
                <a:gd name="T15" fmla="*/ 120 h 191"/>
                <a:gd name="T16" fmla="*/ 122 w 215"/>
                <a:gd name="T17" fmla="*/ 145 h 191"/>
                <a:gd name="T18" fmla="*/ 122 w 215"/>
                <a:gd name="T19" fmla="*/ 145 h 191"/>
                <a:gd name="T20" fmla="*/ 122 w 215"/>
                <a:gd name="T21" fmla="*/ 145 h 191"/>
                <a:gd name="T22" fmla="*/ 215 w 215"/>
                <a:gd name="T23" fmla="*/ 145 h 191"/>
                <a:gd name="T24" fmla="*/ 215 w 215"/>
                <a:gd name="T25"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91">
                  <a:moveTo>
                    <a:pt x="122" y="145"/>
                  </a:moveTo>
                  <a:lnTo>
                    <a:pt x="76" y="145"/>
                  </a:lnTo>
                  <a:lnTo>
                    <a:pt x="31" y="191"/>
                  </a:lnTo>
                  <a:lnTo>
                    <a:pt x="31" y="145"/>
                  </a:lnTo>
                  <a:lnTo>
                    <a:pt x="0" y="145"/>
                  </a:lnTo>
                  <a:lnTo>
                    <a:pt x="0" y="0"/>
                  </a:lnTo>
                  <a:lnTo>
                    <a:pt x="215" y="0"/>
                  </a:lnTo>
                  <a:lnTo>
                    <a:pt x="215" y="120"/>
                  </a:lnTo>
                  <a:moveTo>
                    <a:pt x="122" y="145"/>
                  </a:moveTo>
                  <a:lnTo>
                    <a:pt x="122" y="145"/>
                  </a:lnTo>
                  <a:moveTo>
                    <a:pt x="122" y="145"/>
                  </a:moveTo>
                  <a:lnTo>
                    <a:pt x="215" y="145"/>
                  </a:lnTo>
                  <a:lnTo>
                    <a:pt x="215" y="120"/>
                  </a:lnTo>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88" name="Group 87">
            <a:extLst>
              <a:ext uri="{FF2B5EF4-FFF2-40B4-BE49-F238E27FC236}">
                <a16:creationId xmlns:a16="http://schemas.microsoft.com/office/drawing/2014/main" id="{D51EADC8-76FD-16D2-3156-569CFDA079AB}"/>
              </a:ext>
              <a:ext uri="{C183D7F6-B498-43B3-948B-1728B52AA6E4}">
                <adec:decorative xmlns:adec="http://schemas.microsoft.com/office/drawing/2017/decorative" val="1"/>
              </a:ext>
            </a:extLst>
          </p:cNvPr>
          <p:cNvGrpSpPr/>
          <p:nvPr/>
        </p:nvGrpSpPr>
        <p:grpSpPr>
          <a:xfrm>
            <a:off x="3533404" y="3437557"/>
            <a:ext cx="1323124" cy="795528"/>
            <a:chOff x="3533404" y="3304207"/>
            <a:chExt cx="1323124" cy="795528"/>
          </a:xfrm>
          <a:solidFill>
            <a:schemeClr val="accent1"/>
          </a:solidFill>
        </p:grpSpPr>
        <p:grpSp>
          <p:nvGrpSpPr>
            <p:cNvPr id="29" name="Group 28">
              <a:extLst>
                <a:ext uri="{FF2B5EF4-FFF2-40B4-BE49-F238E27FC236}">
                  <a16:creationId xmlns:a16="http://schemas.microsoft.com/office/drawing/2014/main" id="{7B076C57-99A1-96E9-1D6D-E2BBD9E57819}"/>
                </a:ext>
              </a:extLst>
            </p:cNvPr>
            <p:cNvGrpSpPr/>
            <p:nvPr/>
          </p:nvGrpSpPr>
          <p:grpSpPr>
            <a:xfrm>
              <a:off x="3533404" y="3304207"/>
              <a:ext cx="1323124" cy="795528"/>
              <a:chOff x="3533404" y="3071879"/>
              <a:chExt cx="1323124" cy="795528"/>
            </a:xfrm>
            <a:grpFill/>
          </p:grpSpPr>
          <p:sp>
            <p:nvSpPr>
              <p:cNvPr id="51" name="Freeform: Shape 50">
                <a:extLst>
                  <a:ext uri="{FF2B5EF4-FFF2-40B4-BE49-F238E27FC236}">
                    <a16:creationId xmlns:a16="http://schemas.microsoft.com/office/drawing/2014/main" id="{57A560A6-BF1F-34B6-FDA1-ADC0A4340ACA}"/>
                  </a:ext>
                </a:extLst>
              </p:cNvPr>
              <p:cNvSpPr/>
              <p:nvPr/>
            </p:nvSpPr>
            <p:spPr>
              <a:xfrm>
                <a:off x="3533404" y="3071879"/>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25" name="Freeform: Shape 24">
                <a:extLst>
                  <a:ext uri="{FF2B5EF4-FFF2-40B4-BE49-F238E27FC236}">
                    <a16:creationId xmlns:a16="http://schemas.microsoft.com/office/drawing/2014/main" id="{B0DD0F87-8848-C6BE-020E-31DE2110CC02}"/>
                  </a:ext>
                  <a:ext uri="{C183D7F6-B498-43B3-948B-1728B52AA6E4}">
                    <adec:decorative xmlns:adec="http://schemas.microsoft.com/office/drawing/2017/decorative" val="1"/>
                  </a:ext>
                </a:extLst>
              </p:cNvPr>
              <p:cNvSpPr/>
              <p:nvPr/>
            </p:nvSpPr>
            <p:spPr>
              <a:xfrm>
                <a:off x="4263463" y="3239387"/>
                <a:ext cx="593065" cy="615639"/>
              </a:xfrm>
              <a:custGeom>
                <a:avLst/>
                <a:gdLst>
                  <a:gd name="connsiteX0" fmla="*/ 291465 w 291465"/>
                  <a:gd name="connsiteY0" fmla="*/ 204788 h 300037"/>
                  <a:gd name="connsiteX1" fmla="*/ 63817 w 291465"/>
                  <a:gd name="connsiteY1" fmla="*/ 0 h 300037"/>
                  <a:gd name="connsiteX2" fmla="*/ 88583 w 291465"/>
                  <a:gd name="connsiteY2" fmla="*/ 161925 h 300037"/>
                  <a:gd name="connsiteX3" fmla="*/ 0 w 291465"/>
                  <a:gd name="connsiteY3" fmla="*/ 300038 h 300037"/>
                  <a:gd name="connsiteX4" fmla="*/ 291465 w 291465"/>
                  <a:gd name="connsiteY4" fmla="*/ 204788 h 300037"/>
                  <a:gd name="connsiteX5" fmla="*/ 291465 w 291465"/>
                  <a:gd name="connsiteY5" fmla="*/ 204788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65" h="300037">
                    <a:moveTo>
                      <a:pt x="291465" y="204788"/>
                    </a:moveTo>
                    <a:lnTo>
                      <a:pt x="63817" y="0"/>
                    </a:lnTo>
                    <a:cubicBezTo>
                      <a:pt x="90488" y="47625"/>
                      <a:pt x="100965" y="104775"/>
                      <a:pt x="88583" y="161925"/>
                    </a:cubicBezTo>
                    <a:cubicBezTo>
                      <a:pt x="76200" y="219075"/>
                      <a:pt x="43815" y="267653"/>
                      <a:pt x="0" y="300038"/>
                    </a:cubicBezTo>
                    <a:lnTo>
                      <a:pt x="291465" y="204788"/>
                    </a:lnTo>
                    <a:lnTo>
                      <a:pt x="291465" y="204788"/>
                    </a:lnTo>
                    <a:close/>
                  </a:path>
                </a:pathLst>
              </a:custGeom>
              <a:grpFill/>
              <a:ln w="9525" cap="flat">
                <a:solidFill>
                  <a:schemeClr val="accent1">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8" name="list_4" title="Icon of a checklist">
              <a:extLst>
                <a:ext uri="{FF2B5EF4-FFF2-40B4-BE49-F238E27FC236}">
                  <a16:creationId xmlns:a16="http://schemas.microsoft.com/office/drawing/2014/main" id="{EE357488-0723-4204-58FF-60FD697C77BF}"/>
                </a:ext>
              </a:extLst>
            </p:cNvPr>
            <p:cNvSpPr>
              <a:spLocks noChangeAspect="1" noEditPoints="1"/>
            </p:cNvSpPr>
            <p:nvPr/>
          </p:nvSpPr>
          <p:spPr bwMode="auto">
            <a:xfrm>
              <a:off x="3692737" y="3525871"/>
              <a:ext cx="443520" cy="299770"/>
            </a:xfrm>
            <a:custGeom>
              <a:avLst/>
              <a:gdLst>
                <a:gd name="T0" fmla="*/ 90 w 253"/>
                <a:gd name="T1" fmla="*/ 24 h 171"/>
                <a:gd name="T2" fmla="*/ 253 w 253"/>
                <a:gd name="T3" fmla="*/ 24 h 171"/>
                <a:gd name="T4" fmla="*/ 90 w 253"/>
                <a:gd name="T5" fmla="*/ 73 h 171"/>
                <a:gd name="T6" fmla="*/ 253 w 253"/>
                <a:gd name="T7" fmla="*/ 73 h 171"/>
                <a:gd name="T8" fmla="*/ 90 w 253"/>
                <a:gd name="T9" fmla="*/ 121 h 171"/>
                <a:gd name="T10" fmla="*/ 253 w 253"/>
                <a:gd name="T11" fmla="*/ 121 h 171"/>
                <a:gd name="T12" fmla="*/ 90 w 253"/>
                <a:gd name="T13" fmla="*/ 171 h 171"/>
                <a:gd name="T14" fmla="*/ 253 w 253"/>
                <a:gd name="T15" fmla="*/ 171 h 171"/>
                <a:gd name="T16" fmla="*/ 0 w 253"/>
                <a:gd name="T17" fmla="*/ 23 h 171"/>
                <a:gd name="T18" fmla="*/ 17 w 253"/>
                <a:gd name="T19" fmla="*/ 40 h 171"/>
                <a:gd name="T20" fmla="*/ 58 w 253"/>
                <a:gd name="T21" fmla="*/ 0 h 171"/>
                <a:gd name="T22" fmla="*/ 0 w 253"/>
                <a:gd name="T23" fmla="*/ 121 h 171"/>
                <a:gd name="T24" fmla="*/ 17 w 253"/>
                <a:gd name="T25" fmla="*/ 138 h 171"/>
                <a:gd name="T26" fmla="*/ 58 w 253"/>
                <a:gd name="T2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71">
                  <a:moveTo>
                    <a:pt x="90" y="24"/>
                  </a:moveTo>
                  <a:lnTo>
                    <a:pt x="253" y="24"/>
                  </a:lnTo>
                  <a:moveTo>
                    <a:pt x="90" y="73"/>
                  </a:moveTo>
                  <a:lnTo>
                    <a:pt x="253" y="73"/>
                  </a:lnTo>
                  <a:moveTo>
                    <a:pt x="90" y="121"/>
                  </a:moveTo>
                  <a:lnTo>
                    <a:pt x="253" y="121"/>
                  </a:lnTo>
                  <a:moveTo>
                    <a:pt x="90" y="171"/>
                  </a:moveTo>
                  <a:lnTo>
                    <a:pt x="253" y="171"/>
                  </a:lnTo>
                  <a:moveTo>
                    <a:pt x="0" y="23"/>
                  </a:moveTo>
                  <a:lnTo>
                    <a:pt x="17" y="40"/>
                  </a:lnTo>
                  <a:lnTo>
                    <a:pt x="58" y="0"/>
                  </a:lnTo>
                  <a:moveTo>
                    <a:pt x="0" y="121"/>
                  </a:moveTo>
                  <a:lnTo>
                    <a:pt x="17" y="138"/>
                  </a:lnTo>
                  <a:lnTo>
                    <a:pt x="58" y="98"/>
                  </a:lnTo>
                </a:path>
              </a:pathLst>
            </a:custGeom>
            <a:grpFill/>
            <a:ln w="15875"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84" name="Group 83">
            <a:extLst>
              <a:ext uri="{FF2B5EF4-FFF2-40B4-BE49-F238E27FC236}">
                <a16:creationId xmlns:a16="http://schemas.microsoft.com/office/drawing/2014/main" id="{1E422B2B-3D29-3F11-9B29-9C98ED78619B}"/>
              </a:ext>
              <a:ext uri="{C183D7F6-B498-43B3-948B-1728B52AA6E4}">
                <adec:decorative xmlns:adec="http://schemas.microsoft.com/office/drawing/2017/decorative" val="1"/>
              </a:ext>
            </a:extLst>
          </p:cNvPr>
          <p:cNvGrpSpPr/>
          <p:nvPr/>
        </p:nvGrpSpPr>
        <p:grpSpPr>
          <a:xfrm>
            <a:off x="4182174" y="2207651"/>
            <a:ext cx="1031946" cy="1096381"/>
            <a:chOff x="4182174" y="2074301"/>
            <a:chExt cx="1031946" cy="1096381"/>
          </a:xfrm>
          <a:solidFill>
            <a:schemeClr val="accent1"/>
          </a:solidFill>
        </p:grpSpPr>
        <p:grpSp>
          <p:nvGrpSpPr>
            <p:cNvPr id="28" name="Group 27">
              <a:extLst>
                <a:ext uri="{FF2B5EF4-FFF2-40B4-BE49-F238E27FC236}">
                  <a16:creationId xmlns:a16="http://schemas.microsoft.com/office/drawing/2014/main" id="{096CB0C9-2603-EA99-2717-9F186BF098DB}"/>
                </a:ext>
              </a:extLst>
            </p:cNvPr>
            <p:cNvGrpSpPr/>
            <p:nvPr/>
          </p:nvGrpSpPr>
          <p:grpSpPr>
            <a:xfrm>
              <a:off x="4182174" y="2074301"/>
              <a:ext cx="1031946" cy="1096381"/>
              <a:chOff x="4272616" y="2025409"/>
              <a:chExt cx="1031946" cy="1096381"/>
            </a:xfrm>
            <a:grpFill/>
          </p:grpSpPr>
          <p:sp>
            <p:nvSpPr>
              <p:cNvPr id="54" name="Freeform: Shape 53">
                <a:extLst>
                  <a:ext uri="{FF2B5EF4-FFF2-40B4-BE49-F238E27FC236}">
                    <a16:creationId xmlns:a16="http://schemas.microsoft.com/office/drawing/2014/main" id="{B0972EEE-E197-2500-4417-FF823B46249E}"/>
                  </a:ext>
                </a:extLst>
              </p:cNvPr>
              <p:cNvSpPr/>
              <p:nvPr/>
            </p:nvSpPr>
            <p:spPr>
              <a:xfrm>
                <a:off x="4272616" y="2025409"/>
                <a:ext cx="795528"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12" name="Freeform: Shape 11">
                <a:extLst>
                  <a:ext uri="{FF2B5EF4-FFF2-40B4-BE49-F238E27FC236}">
                    <a16:creationId xmlns:a16="http://schemas.microsoft.com/office/drawing/2014/main" id="{0876345A-B373-E566-BC23-B621D30BE370}"/>
                  </a:ext>
                  <a:ext uri="{C183D7F6-B498-43B3-948B-1728B52AA6E4}">
                    <adec:decorative xmlns:adec="http://schemas.microsoft.com/office/drawing/2017/decorative" val="1"/>
                  </a:ext>
                </a:extLst>
              </p:cNvPr>
              <p:cNvSpPr/>
              <p:nvPr/>
            </p:nvSpPr>
            <p:spPr>
              <a:xfrm>
                <a:off x="4709561" y="2508106"/>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grpFill/>
              <a:ln w="9525" cap="flat">
                <a:solidFill>
                  <a:schemeClr val="accent1">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1" name="light" title="Icon of a lightbulb">
              <a:extLst>
                <a:ext uri="{FF2B5EF4-FFF2-40B4-BE49-F238E27FC236}">
                  <a16:creationId xmlns:a16="http://schemas.microsoft.com/office/drawing/2014/main" id="{811545C0-54FB-D8D8-B75F-46D72618111A}"/>
                </a:ext>
              </a:extLst>
            </p:cNvPr>
            <p:cNvSpPr>
              <a:spLocks noChangeAspect="1" noEditPoints="1"/>
            </p:cNvSpPr>
            <p:nvPr/>
          </p:nvSpPr>
          <p:spPr bwMode="auto">
            <a:xfrm>
              <a:off x="4463690" y="2285638"/>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01" name="Group 100">
            <a:extLst>
              <a:ext uri="{FF2B5EF4-FFF2-40B4-BE49-F238E27FC236}">
                <a16:creationId xmlns:a16="http://schemas.microsoft.com/office/drawing/2014/main" id="{D43387B6-1C17-9EA6-973F-3F70EA7604D9}"/>
              </a:ext>
              <a:ext uri="{C183D7F6-B498-43B3-948B-1728B52AA6E4}">
                <adec:decorative xmlns:adec="http://schemas.microsoft.com/office/drawing/2017/decorative" val="1"/>
              </a:ext>
            </a:extLst>
          </p:cNvPr>
          <p:cNvGrpSpPr/>
          <p:nvPr/>
        </p:nvGrpSpPr>
        <p:grpSpPr>
          <a:xfrm>
            <a:off x="6890992" y="2238737"/>
            <a:ext cx="1005365" cy="1103394"/>
            <a:chOff x="6890992" y="2105387"/>
            <a:chExt cx="1005365" cy="1103394"/>
          </a:xfrm>
          <a:solidFill>
            <a:schemeClr val="accent1"/>
          </a:solidFill>
        </p:grpSpPr>
        <p:grpSp>
          <p:nvGrpSpPr>
            <p:cNvPr id="27" name="Group 26">
              <a:extLst>
                <a:ext uri="{FF2B5EF4-FFF2-40B4-BE49-F238E27FC236}">
                  <a16:creationId xmlns:a16="http://schemas.microsoft.com/office/drawing/2014/main" id="{634D0379-930A-E5E5-66A8-656E7F0DC6F2}"/>
                </a:ext>
              </a:extLst>
            </p:cNvPr>
            <p:cNvGrpSpPr/>
            <p:nvPr/>
          </p:nvGrpSpPr>
          <p:grpSpPr>
            <a:xfrm>
              <a:off x="6890992" y="2105387"/>
              <a:ext cx="1005365" cy="1103394"/>
              <a:chOff x="6890992" y="2105387"/>
              <a:chExt cx="1005365" cy="1103394"/>
            </a:xfrm>
            <a:grpFill/>
          </p:grpSpPr>
          <p:sp>
            <p:nvSpPr>
              <p:cNvPr id="33" name="Freeform: Shape 32">
                <a:extLst>
                  <a:ext uri="{FF2B5EF4-FFF2-40B4-BE49-F238E27FC236}">
                    <a16:creationId xmlns:a16="http://schemas.microsoft.com/office/drawing/2014/main" id="{130F42E3-61F6-8B4D-3A6A-E1383A1A4D90}"/>
                  </a:ext>
                </a:extLst>
              </p:cNvPr>
              <p:cNvSpPr/>
              <p:nvPr/>
            </p:nvSpPr>
            <p:spPr>
              <a:xfrm>
                <a:off x="7100830" y="2105387"/>
                <a:ext cx="795527" cy="795528"/>
              </a:xfrm>
              <a:custGeom>
                <a:avLst/>
                <a:gdLst>
                  <a:gd name="connsiteX0" fmla="*/ 29073 w 93388"/>
                  <a:gd name="connsiteY0" fmla="*/ 3356 h 93388"/>
                  <a:gd name="connsiteX1" fmla="*/ 90033 w 93388"/>
                  <a:gd name="connsiteY1" fmla="*/ 29073 h 93388"/>
                  <a:gd name="connsiteX2" fmla="*/ 64315 w 93388"/>
                  <a:gd name="connsiteY2" fmla="*/ 90033 h 93388"/>
                  <a:gd name="connsiteX3" fmla="*/ 3356 w 93388"/>
                  <a:gd name="connsiteY3" fmla="*/ 64316 h 93388"/>
                  <a:gd name="connsiteX4" fmla="*/ 29073 w 93388"/>
                  <a:gd name="connsiteY4" fmla="*/ 3356 h 93388"/>
                  <a:gd name="connsiteX5" fmla="*/ 29073 w 93388"/>
                  <a:gd name="connsiteY5" fmla="*/ 3356 h 9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88" h="93388">
                    <a:moveTo>
                      <a:pt x="29073" y="3356"/>
                    </a:moveTo>
                    <a:cubicBezTo>
                      <a:pt x="52886" y="-6169"/>
                      <a:pt x="80508" y="5261"/>
                      <a:pt x="90033" y="29073"/>
                    </a:cubicBezTo>
                    <a:cubicBezTo>
                      <a:pt x="99558" y="52886"/>
                      <a:pt x="88128" y="80508"/>
                      <a:pt x="64315" y="90033"/>
                    </a:cubicBezTo>
                    <a:cubicBezTo>
                      <a:pt x="40503" y="99558"/>
                      <a:pt x="12881" y="88128"/>
                      <a:pt x="3356" y="64316"/>
                    </a:cubicBezTo>
                    <a:cubicBezTo>
                      <a:pt x="-6169" y="40503"/>
                      <a:pt x="5261" y="13833"/>
                      <a:pt x="29073" y="3356"/>
                    </a:cubicBezTo>
                    <a:lnTo>
                      <a:pt x="29073" y="3356"/>
                    </a:lnTo>
                    <a:close/>
                  </a:path>
                </a:pathLst>
              </a:cu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31" name="Freeform: Shape 30">
                <a:extLst>
                  <a:ext uri="{FF2B5EF4-FFF2-40B4-BE49-F238E27FC236}">
                    <a16:creationId xmlns:a16="http://schemas.microsoft.com/office/drawing/2014/main" id="{4DA973BC-A0A9-8F9A-53B6-F7D4A1A6963D}"/>
                  </a:ext>
                  <a:ext uri="{C183D7F6-B498-43B3-948B-1728B52AA6E4}">
                    <adec:decorative xmlns:adec="http://schemas.microsoft.com/office/drawing/2017/decorative" val="1"/>
                  </a:ext>
                </a:extLst>
              </p:cNvPr>
              <p:cNvSpPr/>
              <p:nvPr/>
            </p:nvSpPr>
            <p:spPr>
              <a:xfrm rot="21397732" flipH="1">
                <a:off x="6890992" y="2595097"/>
                <a:ext cx="595001" cy="613684"/>
              </a:xfrm>
              <a:custGeom>
                <a:avLst/>
                <a:gdLst>
                  <a:gd name="connsiteX0" fmla="*/ 292417 w 292417"/>
                  <a:gd name="connsiteY0" fmla="*/ 299085 h 299084"/>
                  <a:gd name="connsiteX1" fmla="*/ 224790 w 292417"/>
                  <a:gd name="connsiteY1" fmla="*/ 0 h 299084"/>
                  <a:gd name="connsiteX2" fmla="*/ 151448 w 292417"/>
                  <a:gd name="connsiteY2" fmla="*/ 146685 h 299084"/>
                  <a:gd name="connsiteX3" fmla="*/ 0 w 292417"/>
                  <a:gd name="connsiteY3" fmla="*/ 207645 h 299084"/>
                  <a:gd name="connsiteX4" fmla="*/ 292417 w 292417"/>
                  <a:gd name="connsiteY4" fmla="*/ 299085 h 299084"/>
                  <a:gd name="connsiteX5" fmla="*/ 292417 w 292417"/>
                  <a:gd name="connsiteY5" fmla="*/ 299085 h 2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17" h="299084">
                    <a:moveTo>
                      <a:pt x="292417" y="299085"/>
                    </a:moveTo>
                    <a:lnTo>
                      <a:pt x="224790" y="0"/>
                    </a:lnTo>
                    <a:cubicBezTo>
                      <a:pt x="219075" y="54292"/>
                      <a:pt x="195263" y="106680"/>
                      <a:pt x="151448" y="146685"/>
                    </a:cubicBezTo>
                    <a:cubicBezTo>
                      <a:pt x="108585" y="186690"/>
                      <a:pt x="54292" y="206693"/>
                      <a:pt x="0" y="207645"/>
                    </a:cubicBezTo>
                    <a:lnTo>
                      <a:pt x="292417" y="299085"/>
                    </a:lnTo>
                    <a:lnTo>
                      <a:pt x="292417" y="299085"/>
                    </a:lnTo>
                    <a:close/>
                  </a:path>
                </a:pathLst>
              </a:custGeom>
              <a:grpFill/>
              <a:ln w="9525" cap="flat">
                <a:solidFill>
                  <a:schemeClr val="accent1">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3" name="people_5" title="Icon of a person with a box around them">
              <a:extLst>
                <a:ext uri="{FF2B5EF4-FFF2-40B4-BE49-F238E27FC236}">
                  <a16:creationId xmlns:a16="http://schemas.microsoft.com/office/drawing/2014/main" id="{C45FB3C1-10F4-B3FA-F40B-A8F756A685DD}"/>
                </a:ext>
              </a:extLst>
            </p:cNvPr>
            <p:cNvSpPr>
              <a:spLocks noChangeAspect="1" noEditPoints="1"/>
            </p:cNvSpPr>
            <p:nvPr/>
          </p:nvSpPr>
          <p:spPr bwMode="auto">
            <a:xfrm>
              <a:off x="7328152" y="2277083"/>
              <a:ext cx="367217" cy="365760"/>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25 w 347"/>
                <a:gd name="T11" fmla="*/ 347 h 347"/>
                <a:gd name="T12" fmla="*/ 347 w 347"/>
                <a:gd name="T13" fmla="*/ 347 h 347"/>
                <a:gd name="T14" fmla="*/ 347 w 347"/>
                <a:gd name="T15" fmla="*/ 0 h 347"/>
                <a:gd name="T16" fmla="*/ 0 w 347"/>
                <a:gd name="T17" fmla="*/ 0 h 347"/>
                <a:gd name="T18" fmla="*/ 0 w 347"/>
                <a:gd name="T19" fmla="*/ 347 h 347"/>
                <a:gd name="T20" fmla="*/ 19 w 347"/>
                <a:gd name="T21" fmla="*/ 347 h 347"/>
                <a:gd name="T22" fmla="*/ 36 w 347"/>
                <a:gd name="T23" fmla="*/ 347 h 347"/>
                <a:gd name="T24" fmla="*/ 174 w 347"/>
                <a:gd name="T25" fmla="*/ 209 h 347"/>
                <a:gd name="T26" fmla="*/ 311 w 347"/>
                <a:gd name="T27" fmla="*/ 347 h 347"/>
                <a:gd name="T28" fmla="*/ 325 w 347"/>
                <a:gd name="T2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25" y="347"/>
                  </a:moveTo>
                  <a:cubicBezTo>
                    <a:pt x="347" y="347"/>
                    <a:pt x="347" y="347"/>
                    <a:pt x="347" y="347"/>
                  </a:cubicBezTo>
                  <a:cubicBezTo>
                    <a:pt x="347" y="0"/>
                    <a:pt x="347" y="0"/>
                    <a:pt x="347" y="0"/>
                  </a:cubicBezTo>
                  <a:cubicBezTo>
                    <a:pt x="0" y="0"/>
                    <a:pt x="0" y="0"/>
                    <a:pt x="0" y="0"/>
                  </a:cubicBezTo>
                  <a:cubicBezTo>
                    <a:pt x="0" y="347"/>
                    <a:pt x="0" y="347"/>
                    <a:pt x="0" y="347"/>
                  </a:cubicBezTo>
                  <a:cubicBezTo>
                    <a:pt x="19" y="347"/>
                    <a:pt x="19" y="347"/>
                    <a:pt x="19" y="347"/>
                  </a:cubicBezTo>
                  <a:cubicBezTo>
                    <a:pt x="36" y="347"/>
                    <a:pt x="36" y="347"/>
                    <a:pt x="36" y="347"/>
                  </a:cubicBezTo>
                  <a:cubicBezTo>
                    <a:pt x="36" y="271"/>
                    <a:pt x="98" y="209"/>
                    <a:pt x="174" y="209"/>
                  </a:cubicBezTo>
                  <a:cubicBezTo>
                    <a:pt x="249" y="209"/>
                    <a:pt x="311" y="271"/>
                    <a:pt x="311" y="347"/>
                  </a:cubicBezTo>
                  <a:lnTo>
                    <a:pt x="325" y="347"/>
                  </a:lnTo>
                  <a:close/>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Segoe UI"/>
              </a:endParaRPr>
            </a:p>
          </p:txBody>
        </p:sp>
      </p:grpSp>
      <p:pic>
        <p:nvPicPr>
          <p:cNvPr id="26" name="Graphic 25">
            <a:extLst>
              <a:ext uri="{FF2B5EF4-FFF2-40B4-BE49-F238E27FC236}">
                <a16:creationId xmlns:a16="http://schemas.microsoft.com/office/drawing/2014/main" id="{F5A2DC5E-AD79-1A06-B413-61F7F6D809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08038" y="3642092"/>
            <a:ext cx="445262" cy="449004"/>
          </a:xfrm>
          <a:prstGeom prst="rect">
            <a:avLst/>
          </a:prstGeom>
        </p:spPr>
      </p:pic>
    </p:spTree>
    <p:extLst>
      <p:ext uri="{BB962C8B-B14F-4D97-AF65-F5344CB8AC3E}">
        <p14:creationId xmlns:p14="http://schemas.microsoft.com/office/powerpoint/2010/main" val="906284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6.25E-7 -4.44444E-6 L 6.25E-7 0.04352 " pathEditMode="relative" rAng="0" ptsTypes="AA">
                                      <p:cBhvr>
                                        <p:cTn id="9" dur="600" spd="-100000" fill="hold"/>
                                        <p:tgtEl>
                                          <p:spTgt spid="11"/>
                                        </p:tgtEl>
                                        <p:attrNameLst>
                                          <p:attrName>ppt_x</p:attrName>
                                          <p:attrName>ppt_y</p:attrName>
                                        </p:attrNameLst>
                                      </p:cBhvr>
                                      <p:rCtr x="0" y="2176"/>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0"/>
                                  </p:stCondLst>
                                  <p:childTnLst>
                                    <p:animMotion origin="layout" path="M 0 2.96296E-6 L 0 -0.0544 " pathEditMode="relative" rAng="0" ptsTypes="AA">
                                      <p:cBhvr>
                                        <p:cTn id="14" dur="600" spd="-100000" fill="hold"/>
                                        <p:tgtEl>
                                          <p:spTgt spid="15"/>
                                        </p:tgtEl>
                                        <p:attrNameLst>
                                          <p:attrName>ppt_x</p:attrName>
                                          <p:attrName>ppt_y</p:attrName>
                                        </p:attrNameLst>
                                      </p:cBhvr>
                                      <p:rCtr x="0" y="-2731"/>
                                    </p:animMotion>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0"/>
                                  </p:stCondLst>
                                  <p:childTnLst>
                                    <p:animMotion origin="layout" path="M -2.08333E-7 -1.11111E-6 L -2.08333E-7 0.04352 " pathEditMode="relative" rAng="0" ptsTypes="AA">
                                      <p:cBhvr>
                                        <p:cTn id="19" dur="600" spd="-100000" fill="hold"/>
                                        <p:tgtEl>
                                          <p:spTgt spid="2"/>
                                        </p:tgtEl>
                                        <p:attrNameLst>
                                          <p:attrName>ppt_x</p:attrName>
                                          <p:attrName>ppt_y</p:attrName>
                                        </p:attrNameLst>
                                      </p:cBhvr>
                                      <p:rCtr x="0" y="2176"/>
                                    </p:animMotion>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200"/>
                                  </p:stCondLst>
                                  <p:childTnLst>
                                    <p:set>
                                      <p:cBhvr>
                                        <p:cTn id="25" dur="1" fill="hold">
                                          <p:stCondLst>
                                            <p:cond delay="0"/>
                                          </p:stCondLst>
                                        </p:cTn>
                                        <p:tgtEl>
                                          <p:spTgt spid="102"/>
                                        </p:tgtEl>
                                        <p:attrNameLst>
                                          <p:attrName>style.visibility</p:attrName>
                                        </p:attrNameLst>
                                      </p:cBhvr>
                                      <p:to>
                                        <p:strVal val="visible"/>
                                      </p:to>
                                    </p:set>
                                    <p:animEffect transition="in" filter="fade">
                                      <p:cBhvr>
                                        <p:cTn id="26" dur="500"/>
                                        <p:tgtEl>
                                          <p:spTgt spid="102"/>
                                        </p:tgtEl>
                                      </p:cBhvr>
                                    </p:animEffect>
                                  </p:childTnLst>
                                </p:cTn>
                              </p:par>
                              <p:par>
                                <p:cTn id="27" presetID="42" presetClass="path" presetSubtype="0" decel="100000" fill="hold" nodeType="withEffect">
                                  <p:stCondLst>
                                    <p:cond delay="200"/>
                                  </p:stCondLst>
                                  <p:childTnLst>
                                    <p:animMotion origin="layout" path="M 4.16667E-6 -7.40741E-7 L -0.00052 0.04282 " pathEditMode="relative" rAng="0" ptsTypes="AA">
                                      <p:cBhvr>
                                        <p:cTn id="28" dur="600" spd="-100000" fill="hold"/>
                                        <p:tgtEl>
                                          <p:spTgt spid="102"/>
                                        </p:tgtEl>
                                        <p:attrNameLst>
                                          <p:attrName>ppt_x</p:attrName>
                                          <p:attrName>ppt_y</p:attrName>
                                        </p:attrNameLst>
                                      </p:cBhvr>
                                      <p:rCtr x="-26" y="2130"/>
                                    </p:animMotion>
                                  </p:childTnLst>
                                </p:cTn>
                              </p:par>
                              <p:par>
                                <p:cTn id="29" presetID="10" presetClass="entr" presetSubtype="0" fill="hold" grpId="0" nodeType="withEffect">
                                  <p:stCondLst>
                                    <p:cond delay="2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42" presetClass="path" presetSubtype="0" decel="100000" fill="hold" grpId="1" nodeType="withEffect">
                                  <p:stCondLst>
                                    <p:cond delay="200"/>
                                  </p:stCondLst>
                                  <p:childTnLst>
                                    <p:animMotion origin="layout" path="M 4.16667E-6 -7.40741E-7 L -0.00052 0.04282 " pathEditMode="relative" rAng="0" ptsTypes="AA">
                                      <p:cBhvr>
                                        <p:cTn id="33" dur="600" spd="-100000" fill="hold"/>
                                        <p:tgtEl>
                                          <p:spTgt spid="6"/>
                                        </p:tgtEl>
                                        <p:attrNameLst>
                                          <p:attrName>ppt_x</p:attrName>
                                          <p:attrName>ppt_y</p:attrName>
                                        </p:attrNameLst>
                                      </p:cBhvr>
                                      <p:rCtr x="-26" y="2130"/>
                                    </p:animMotion>
                                  </p:childTnLst>
                                </p:cTn>
                              </p:par>
                            </p:childTnLst>
                          </p:cTn>
                        </p:par>
                        <p:par>
                          <p:cTn id="34" fill="hold">
                            <p:stCondLst>
                              <p:cond delay="14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200"/>
                                  </p:stCondLst>
                                  <p:childTnLst>
                                    <p:set>
                                      <p:cBhvr>
                                        <p:cTn id="39" dur="1" fill="hold">
                                          <p:stCondLst>
                                            <p:cond delay="0"/>
                                          </p:stCondLst>
                                        </p:cTn>
                                        <p:tgtEl>
                                          <p:spTgt spid="101"/>
                                        </p:tgtEl>
                                        <p:attrNameLst>
                                          <p:attrName>style.visibility</p:attrName>
                                        </p:attrNameLst>
                                      </p:cBhvr>
                                      <p:to>
                                        <p:strVal val="visible"/>
                                      </p:to>
                                    </p:set>
                                    <p:animEffect transition="in" filter="fade">
                                      <p:cBhvr>
                                        <p:cTn id="40" dur="500"/>
                                        <p:tgtEl>
                                          <p:spTgt spid="101"/>
                                        </p:tgtEl>
                                      </p:cBhvr>
                                    </p:animEffect>
                                  </p:childTnLst>
                                </p:cTn>
                              </p:par>
                              <p:par>
                                <p:cTn id="41" presetID="42" presetClass="path" presetSubtype="0" decel="100000" fill="hold" nodeType="withEffect">
                                  <p:stCondLst>
                                    <p:cond delay="200"/>
                                  </p:stCondLst>
                                  <p:childTnLst>
                                    <p:animMotion origin="layout" path="M -2.08333E-7 1.48148E-6 L -0.02565 0.04491 " pathEditMode="relative" rAng="0" ptsTypes="AA">
                                      <p:cBhvr>
                                        <p:cTn id="42" dur="600" spd="-100000" fill="hold"/>
                                        <p:tgtEl>
                                          <p:spTgt spid="101"/>
                                        </p:tgtEl>
                                        <p:attrNameLst>
                                          <p:attrName>ppt_x</p:attrName>
                                          <p:attrName>ppt_y</p:attrName>
                                        </p:attrNameLst>
                                      </p:cBhvr>
                                      <p:rCtr x="-1289" y="2245"/>
                                    </p:animMotion>
                                  </p:childTnLst>
                                </p:cTn>
                              </p:par>
                              <p:par>
                                <p:cTn id="43" presetID="10" presetClass="entr" presetSubtype="0" fill="hold" grpId="0" nodeType="withEffect">
                                  <p:stCondLst>
                                    <p:cond delay="20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42" presetClass="path" presetSubtype="0" decel="100000" fill="hold" grpId="1" nodeType="withEffect">
                                  <p:stCondLst>
                                    <p:cond delay="200"/>
                                  </p:stCondLst>
                                  <p:childTnLst>
                                    <p:animMotion origin="layout" path="M -1.875E-6 -4.81481E-6 L -0.03672 -4.81481E-6 " pathEditMode="relative" rAng="0" ptsTypes="AA">
                                      <p:cBhvr>
                                        <p:cTn id="47" dur="600" spd="-100000" fill="hold"/>
                                        <p:tgtEl>
                                          <p:spTgt spid="35"/>
                                        </p:tgtEl>
                                        <p:attrNameLst>
                                          <p:attrName>ppt_x</p:attrName>
                                          <p:attrName>ppt_y</p:attrName>
                                        </p:attrNameLst>
                                      </p:cBhvr>
                                      <p:rCtr x="-1836" y="0"/>
                                    </p:animMotion>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200"/>
                                  </p:stCondLst>
                                  <p:childTnLst>
                                    <p:set>
                                      <p:cBhvr>
                                        <p:cTn id="53" dur="1" fill="hold">
                                          <p:stCondLst>
                                            <p:cond delay="0"/>
                                          </p:stCondLst>
                                        </p:cTn>
                                        <p:tgtEl>
                                          <p:spTgt spid="100"/>
                                        </p:tgtEl>
                                        <p:attrNameLst>
                                          <p:attrName>style.visibility</p:attrName>
                                        </p:attrNameLst>
                                      </p:cBhvr>
                                      <p:to>
                                        <p:strVal val="visible"/>
                                      </p:to>
                                    </p:set>
                                    <p:animEffect transition="in" filter="fade">
                                      <p:cBhvr>
                                        <p:cTn id="54" dur="500"/>
                                        <p:tgtEl>
                                          <p:spTgt spid="100"/>
                                        </p:tgtEl>
                                      </p:cBhvr>
                                    </p:animEffect>
                                  </p:childTnLst>
                                </p:cTn>
                              </p:par>
                              <p:par>
                                <p:cTn id="55" presetID="42" presetClass="path" presetSubtype="0" decel="100000" fill="hold" nodeType="withEffect">
                                  <p:stCondLst>
                                    <p:cond delay="200"/>
                                  </p:stCondLst>
                                  <p:childTnLst>
                                    <p:animMotion origin="layout" path="M -3.54167E-6 7.40741E-7 L -0.03333 0.01389 " pathEditMode="relative" rAng="0" ptsTypes="AA">
                                      <p:cBhvr>
                                        <p:cTn id="56" dur="600" spd="-100000" fill="hold"/>
                                        <p:tgtEl>
                                          <p:spTgt spid="100"/>
                                        </p:tgtEl>
                                        <p:attrNameLst>
                                          <p:attrName>ppt_x</p:attrName>
                                          <p:attrName>ppt_y</p:attrName>
                                        </p:attrNameLst>
                                      </p:cBhvr>
                                      <p:rCtr x="-1667" y="694"/>
                                    </p:animMotion>
                                  </p:childTnLst>
                                </p:cTn>
                              </p:par>
                              <p:par>
                                <p:cTn id="57" presetID="10" presetClass="entr" presetSubtype="0" fill="hold" grpId="0" nodeType="withEffect">
                                  <p:stCondLst>
                                    <p:cond delay="20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42" presetClass="path" presetSubtype="0" decel="100000" fill="hold" grpId="1" nodeType="withEffect">
                                  <p:stCondLst>
                                    <p:cond delay="200"/>
                                  </p:stCondLst>
                                  <p:childTnLst>
                                    <p:animMotion origin="layout" path="M -1.875E-6 -4.81481E-6 L -0.03672 -4.81481E-6 " pathEditMode="relative" rAng="0" ptsTypes="AA">
                                      <p:cBhvr>
                                        <p:cTn id="61" dur="600" spd="-100000" fill="hold"/>
                                        <p:tgtEl>
                                          <p:spTgt spid="5"/>
                                        </p:tgtEl>
                                        <p:attrNameLst>
                                          <p:attrName>ppt_x</p:attrName>
                                          <p:attrName>ppt_y</p:attrName>
                                        </p:attrNameLst>
                                      </p:cBhvr>
                                      <p:rCtr x="-1836" y="0"/>
                                    </p:animMotion>
                                  </p:childTnLst>
                                </p:cTn>
                              </p:par>
                            </p:childTnLst>
                          </p:cTn>
                        </p:par>
                        <p:par>
                          <p:cTn id="62" fill="hold">
                            <p:stCondLst>
                              <p:cond delay="3000"/>
                            </p:stCondLst>
                            <p:childTnLst>
                              <p:par>
                                <p:cTn id="63" presetID="10"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nodeType="withEffect">
                                  <p:stCondLst>
                                    <p:cond delay="200"/>
                                  </p:stCondLst>
                                  <p:childTnLst>
                                    <p:set>
                                      <p:cBhvr>
                                        <p:cTn id="67" dur="1" fill="hold">
                                          <p:stCondLst>
                                            <p:cond delay="0"/>
                                          </p:stCondLst>
                                        </p:cTn>
                                        <p:tgtEl>
                                          <p:spTgt spid="99"/>
                                        </p:tgtEl>
                                        <p:attrNameLst>
                                          <p:attrName>style.visibility</p:attrName>
                                        </p:attrNameLst>
                                      </p:cBhvr>
                                      <p:to>
                                        <p:strVal val="visible"/>
                                      </p:to>
                                    </p:set>
                                    <p:animEffect transition="in" filter="fade">
                                      <p:cBhvr>
                                        <p:cTn id="68" dur="500"/>
                                        <p:tgtEl>
                                          <p:spTgt spid="99"/>
                                        </p:tgtEl>
                                      </p:cBhvr>
                                    </p:animEffect>
                                  </p:childTnLst>
                                </p:cTn>
                              </p:par>
                              <p:par>
                                <p:cTn id="69" presetID="42" presetClass="path" presetSubtype="0" decel="100000" fill="hold" nodeType="withEffect">
                                  <p:stCondLst>
                                    <p:cond delay="200"/>
                                  </p:stCondLst>
                                  <p:childTnLst>
                                    <p:animMotion origin="layout" path="M -1.25E-6 1.48148E-6 L -0.03542 -0.01343 " pathEditMode="relative" rAng="0" ptsTypes="AA">
                                      <p:cBhvr>
                                        <p:cTn id="70" dur="600" spd="-100000" fill="hold"/>
                                        <p:tgtEl>
                                          <p:spTgt spid="99"/>
                                        </p:tgtEl>
                                        <p:attrNameLst>
                                          <p:attrName>ppt_x</p:attrName>
                                          <p:attrName>ppt_y</p:attrName>
                                        </p:attrNameLst>
                                      </p:cBhvr>
                                      <p:rCtr x="-1771" y="-671"/>
                                    </p:animMotion>
                                  </p:childTnLst>
                                </p:cTn>
                              </p:par>
                              <p:par>
                                <p:cTn id="71" presetID="10" presetClass="entr" presetSubtype="0" fill="hold" grpId="0" nodeType="withEffect">
                                  <p:stCondLst>
                                    <p:cond delay="20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par>
                                <p:cTn id="74" presetID="42" presetClass="path" presetSubtype="0" decel="100000" fill="hold" grpId="1" nodeType="withEffect">
                                  <p:stCondLst>
                                    <p:cond delay="200"/>
                                  </p:stCondLst>
                                  <p:childTnLst>
                                    <p:animMotion origin="layout" path="M -1.875E-6 -4.81481E-6 L -0.03672 -4.81481E-6 " pathEditMode="relative" rAng="0" ptsTypes="AA">
                                      <p:cBhvr>
                                        <p:cTn id="75" dur="600" spd="-100000" fill="hold"/>
                                        <p:tgtEl>
                                          <p:spTgt spid="3"/>
                                        </p:tgtEl>
                                        <p:attrNameLst>
                                          <p:attrName>ppt_x</p:attrName>
                                          <p:attrName>ppt_y</p:attrName>
                                        </p:attrNameLst>
                                      </p:cBhvr>
                                      <p:rCtr x="-1836" y="0"/>
                                    </p:animMotion>
                                  </p:childTnLst>
                                </p:cTn>
                              </p:par>
                            </p:childTnLst>
                          </p:cTn>
                        </p:par>
                        <p:par>
                          <p:cTn id="76" fill="hold">
                            <p:stCondLst>
                              <p:cond delay="3800"/>
                            </p:stCondLst>
                            <p:childTnLst>
                              <p:par>
                                <p:cTn id="77" presetID="10" presetClass="entr" presetSubtype="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10" presetClass="entr" presetSubtype="0" fill="hold" nodeType="withEffect">
                                  <p:stCondLst>
                                    <p:cond delay="200"/>
                                  </p:stCondLst>
                                  <p:childTnLst>
                                    <p:set>
                                      <p:cBhvr>
                                        <p:cTn id="81" dur="1" fill="hold">
                                          <p:stCondLst>
                                            <p:cond delay="0"/>
                                          </p:stCondLst>
                                        </p:cTn>
                                        <p:tgtEl>
                                          <p:spTgt spid="98"/>
                                        </p:tgtEl>
                                        <p:attrNameLst>
                                          <p:attrName>style.visibility</p:attrName>
                                        </p:attrNameLst>
                                      </p:cBhvr>
                                      <p:to>
                                        <p:strVal val="visible"/>
                                      </p:to>
                                    </p:set>
                                    <p:animEffect transition="in" filter="fade">
                                      <p:cBhvr>
                                        <p:cTn id="82" dur="500"/>
                                        <p:tgtEl>
                                          <p:spTgt spid="98"/>
                                        </p:tgtEl>
                                      </p:cBhvr>
                                    </p:animEffect>
                                  </p:childTnLst>
                                </p:cTn>
                              </p:par>
                              <p:par>
                                <p:cTn id="83" presetID="42" presetClass="path" presetSubtype="0" decel="100000" fill="hold" nodeType="withEffect">
                                  <p:stCondLst>
                                    <p:cond delay="200"/>
                                  </p:stCondLst>
                                  <p:childTnLst>
                                    <p:animMotion origin="layout" path="M 4.58333E-6 2.96296E-6 L -0.01875 -0.03797 " pathEditMode="relative" rAng="0" ptsTypes="AA">
                                      <p:cBhvr>
                                        <p:cTn id="84" dur="600" spd="-100000" fill="hold"/>
                                        <p:tgtEl>
                                          <p:spTgt spid="98"/>
                                        </p:tgtEl>
                                        <p:attrNameLst>
                                          <p:attrName>ppt_x</p:attrName>
                                          <p:attrName>ppt_y</p:attrName>
                                        </p:attrNameLst>
                                      </p:cBhvr>
                                      <p:rCtr x="-938" y="-1898"/>
                                    </p:animMotion>
                                  </p:childTnLst>
                                </p:cTn>
                              </p:par>
                              <p:par>
                                <p:cTn id="85" presetID="10" presetClass="entr" presetSubtype="0" fill="hold" grpId="0" nodeType="withEffect">
                                  <p:stCondLst>
                                    <p:cond delay="20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par>
                                <p:cTn id="88" presetID="42" presetClass="path" presetSubtype="0" decel="100000" fill="hold" grpId="1" nodeType="withEffect">
                                  <p:stCondLst>
                                    <p:cond delay="200"/>
                                  </p:stCondLst>
                                  <p:childTnLst>
                                    <p:animMotion origin="layout" path="M -1.875E-6 -4.81481E-6 L -0.03672 -4.81481E-6 " pathEditMode="relative" rAng="0" ptsTypes="AA">
                                      <p:cBhvr>
                                        <p:cTn id="89" dur="600" spd="-100000" fill="hold"/>
                                        <p:tgtEl>
                                          <p:spTgt spid="4"/>
                                        </p:tgtEl>
                                        <p:attrNameLst>
                                          <p:attrName>ppt_x</p:attrName>
                                          <p:attrName>ppt_y</p:attrName>
                                        </p:attrNameLst>
                                      </p:cBhvr>
                                      <p:rCtr x="-1836" y="0"/>
                                    </p:animMotion>
                                  </p:childTnLst>
                                </p:cTn>
                              </p:par>
                            </p:childTnLst>
                          </p:cTn>
                        </p:par>
                        <p:par>
                          <p:cTn id="90" fill="hold">
                            <p:stCondLst>
                              <p:cond delay="4600"/>
                            </p:stCondLst>
                            <p:childTnLst>
                              <p:par>
                                <p:cTn id="91" presetID="10" presetClass="entr" presetSubtype="0"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par>
                                <p:cTn id="94" presetID="10" presetClass="entr" presetSubtype="0" fill="hold" nodeType="withEffect">
                                  <p:stCondLst>
                                    <p:cond delay="200"/>
                                  </p:stCondLst>
                                  <p:childTnLst>
                                    <p:set>
                                      <p:cBhvr>
                                        <p:cTn id="95" dur="1" fill="hold">
                                          <p:stCondLst>
                                            <p:cond delay="0"/>
                                          </p:stCondLst>
                                        </p:cTn>
                                        <p:tgtEl>
                                          <p:spTgt spid="96"/>
                                        </p:tgtEl>
                                        <p:attrNameLst>
                                          <p:attrName>style.visibility</p:attrName>
                                        </p:attrNameLst>
                                      </p:cBhvr>
                                      <p:to>
                                        <p:strVal val="visible"/>
                                      </p:to>
                                    </p:set>
                                    <p:animEffect transition="in" filter="fade">
                                      <p:cBhvr>
                                        <p:cTn id="96" dur="500"/>
                                        <p:tgtEl>
                                          <p:spTgt spid="96"/>
                                        </p:tgtEl>
                                      </p:cBhvr>
                                    </p:animEffect>
                                  </p:childTnLst>
                                </p:cTn>
                              </p:par>
                              <p:par>
                                <p:cTn id="97" presetID="42" presetClass="path" presetSubtype="0" decel="100000" fill="hold" nodeType="withEffect">
                                  <p:stCondLst>
                                    <p:cond delay="200"/>
                                  </p:stCondLst>
                                  <p:childTnLst>
                                    <p:animMotion origin="layout" path="M -3.33333E-6 2.96296E-6 L 0.02631 -0.04699 " pathEditMode="relative" rAng="0" ptsTypes="AA">
                                      <p:cBhvr>
                                        <p:cTn id="98" dur="600" spd="-100000" fill="hold"/>
                                        <p:tgtEl>
                                          <p:spTgt spid="96"/>
                                        </p:tgtEl>
                                        <p:attrNameLst>
                                          <p:attrName>ppt_x</p:attrName>
                                          <p:attrName>ppt_y</p:attrName>
                                        </p:attrNameLst>
                                      </p:cBhvr>
                                      <p:rCtr x="1315" y="-2361"/>
                                    </p:animMotion>
                                  </p:childTnLst>
                                </p:cTn>
                              </p:par>
                              <p:par>
                                <p:cTn id="99" presetID="10" presetClass="entr" presetSubtype="0" fill="hold" grpId="0" nodeType="withEffect">
                                  <p:stCondLst>
                                    <p:cond delay="20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par>
                                <p:cTn id="102" presetID="42" presetClass="path" presetSubtype="0" decel="100000" fill="hold" grpId="1" nodeType="withEffect">
                                  <p:stCondLst>
                                    <p:cond delay="200"/>
                                  </p:stCondLst>
                                  <p:childTnLst>
                                    <p:animMotion origin="layout" path="M -3.33333E-6 2.96296E-6 L 0.04128 2.96296E-6 " pathEditMode="relative" rAng="0" ptsTypes="AA">
                                      <p:cBhvr>
                                        <p:cTn id="103" dur="600" spd="-100000" fill="hold"/>
                                        <p:tgtEl>
                                          <p:spTgt spid="58"/>
                                        </p:tgtEl>
                                        <p:attrNameLst>
                                          <p:attrName>ppt_x</p:attrName>
                                          <p:attrName>ppt_y</p:attrName>
                                        </p:attrNameLst>
                                      </p:cBhvr>
                                      <p:rCtr x="2057" y="0"/>
                                    </p:animMotion>
                                  </p:childTnLst>
                                </p:cTn>
                              </p:par>
                            </p:childTnLst>
                          </p:cTn>
                        </p:par>
                        <p:par>
                          <p:cTn id="104" fill="hold">
                            <p:stCondLst>
                              <p:cond delay="5400"/>
                            </p:stCondLst>
                            <p:childTnLst>
                              <p:par>
                                <p:cTn id="105" presetID="10" presetClass="entr" presetSubtype="0" fill="hold" grpId="0" nodeType="after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500"/>
                                        <p:tgtEl>
                                          <p:spTgt spid="19"/>
                                        </p:tgtEl>
                                      </p:cBhvr>
                                    </p:animEffect>
                                  </p:childTnLst>
                                </p:cTn>
                              </p:par>
                              <p:par>
                                <p:cTn id="108" presetID="10" presetClass="entr" presetSubtype="0" fill="hold" nodeType="withEffect">
                                  <p:stCondLst>
                                    <p:cond delay="200"/>
                                  </p:stCondLst>
                                  <p:childTnLst>
                                    <p:set>
                                      <p:cBhvr>
                                        <p:cTn id="109" dur="1" fill="hold">
                                          <p:stCondLst>
                                            <p:cond delay="0"/>
                                          </p:stCondLst>
                                        </p:cTn>
                                        <p:tgtEl>
                                          <p:spTgt spid="95"/>
                                        </p:tgtEl>
                                        <p:attrNameLst>
                                          <p:attrName>style.visibility</p:attrName>
                                        </p:attrNameLst>
                                      </p:cBhvr>
                                      <p:to>
                                        <p:strVal val="visible"/>
                                      </p:to>
                                    </p:set>
                                    <p:animEffect transition="in" filter="fade">
                                      <p:cBhvr>
                                        <p:cTn id="110" dur="500"/>
                                        <p:tgtEl>
                                          <p:spTgt spid="95"/>
                                        </p:tgtEl>
                                      </p:cBhvr>
                                    </p:animEffect>
                                  </p:childTnLst>
                                </p:cTn>
                              </p:par>
                              <p:par>
                                <p:cTn id="111" presetID="42" presetClass="path" presetSubtype="0" decel="100000" fill="hold" nodeType="withEffect">
                                  <p:stCondLst>
                                    <p:cond delay="200"/>
                                  </p:stCondLst>
                                  <p:childTnLst>
                                    <p:animMotion origin="layout" path="M -2.5E-6 1.48148E-6 L 0.03542 -0.01898 " pathEditMode="relative" rAng="0" ptsTypes="AA">
                                      <p:cBhvr>
                                        <p:cTn id="112" dur="600" spd="-100000" fill="hold"/>
                                        <p:tgtEl>
                                          <p:spTgt spid="95"/>
                                        </p:tgtEl>
                                        <p:attrNameLst>
                                          <p:attrName>ppt_x</p:attrName>
                                          <p:attrName>ppt_y</p:attrName>
                                        </p:attrNameLst>
                                      </p:cBhvr>
                                      <p:rCtr x="1771" y="-949"/>
                                    </p:animMotion>
                                  </p:childTnLst>
                                </p:cTn>
                              </p:par>
                              <p:par>
                                <p:cTn id="113" presetID="10" presetClass="entr" presetSubtype="0" fill="hold" grpId="0" nodeType="withEffect">
                                  <p:stCondLst>
                                    <p:cond delay="200"/>
                                  </p:stCondLst>
                                  <p:childTnLst>
                                    <p:set>
                                      <p:cBhvr>
                                        <p:cTn id="114" dur="1" fill="hold">
                                          <p:stCondLst>
                                            <p:cond delay="0"/>
                                          </p:stCondLst>
                                        </p:cTn>
                                        <p:tgtEl>
                                          <p:spTgt spid="56"/>
                                        </p:tgtEl>
                                        <p:attrNameLst>
                                          <p:attrName>style.visibility</p:attrName>
                                        </p:attrNameLst>
                                      </p:cBhvr>
                                      <p:to>
                                        <p:strVal val="visible"/>
                                      </p:to>
                                    </p:set>
                                    <p:animEffect transition="in" filter="fade">
                                      <p:cBhvr>
                                        <p:cTn id="115" dur="500"/>
                                        <p:tgtEl>
                                          <p:spTgt spid="56"/>
                                        </p:tgtEl>
                                      </p:cBhvr>
                                    </p:animEffect>
                                  </p:childTnLst>
                                </p:cTn>
                              </p:par>
                              <p:par>
                                <p:cTn id="116" presetID="42" presetClass="path" presetSubtype="0" decel="100000" fill="hold" grpId="1" nodeType="withEffect">
                                  <p:stCondLst>
                                    <p:cond delay="200"/>
                                  </p:stCondLst>
                                  <p:childTnLst>
                                    <p:animMotion origin="layout" path="M -3.33333E-6 2.96296E-6 L 0.04128 2.96296E-6 " pathEditMode="relative" rAng="0" ptsTypes="AA">
                                      <p:cBhvr>
                                        <p:cTn id="117" dur="600" spd="-100000" fill="hold"/>
                                        <p:tgtEl>
                                          <p:spTgt spid="56"/>
                                        </p:tgtEl>
                                        <p:attrNameLst>
                                          <p:attrName>ppt_x</p:attrName>
                                          <p:attrName>ppt_y</p:attrName>
                                        </p:attrNameLst>
                                      </p:cBhvr>
                                      <p:rCtr x="2057" y="0"/>
                                    </p:animMotion>
                                  </p:childTnLst>
                                </p:cTn>
                              </p:par>
                            </p:childTnLst>
                          </p:cTn>
                        </p:par>
                        <p:par>
                          <p:cTn id="118" fill="hold">
                            <p:stCondLst>
                              <p:cond delay="6200"/>
                            </p:stCondLst>
                            <p:childTnLst>
                              <p:par>
                                <p:cTn id="119" presetID="10" presetClass="entr" presetSubtype="0" fill="hold" grpId="0" nodeType="after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fade">
                                      <p:cBhvr>
                                        <p:cTn id="121" dur="500"/>
                                        <p:tgtEl>
                                          <p:spTgt spid="18"/>
                                        </p:tgtEl>
                                      </p:cBhvr>
                                    </p:animEffect>
                                  </p:childTnLst>
                                </p:cTn>
                              </p:par>
                              <p:par>
                                <p:cTn id="122" presetID="10" presetClass="entr" presetSubtype="0" fill="hold" nodeType="withEffect">
                                  <p:stCondLst>
                                    <p:cond delay="200"/>
                                  </p:stCondLst>
                                  <p:childTnLst>
                                    <p:set>
                                      <p:cBhvr>
                                        <p:cTn id="123" dur="1" fill="hold">
                                          <p:stCondLst>
                                            <p:cond delay="0"/>
                                          </p:stCondLst>
                                        </p:cTn>
                                        <p:tgtEl>
                                          <p:spTgt spid="88"/>
                                        </p:tgtEl>
                                        <p:attrNameLst>
                                          <p:attrName>style.visibility</p:attrName>
                                        </p:attrNameLst>
                                      </p:cBhvr>
                                      <p:to>
                                        <p:strVal val="visible"/>
                                      </p:to>
                                    </p:set>
                                    <p:animEffect transition="in" filter="fade">
                                      <p:cBhvr>
                                        <p:cTn id="124" dur="500"/>
                                        <p:tgtEl>
                                          <p:spTgt spid="88"/>
                                        </p:tgtEl>
                                      </p:cBhvr>
                                    </p:animEffect>
                                  </p:childTnLst>
                                </p:cTn>
                              </p:par>
                              <p:par>
                                <p:cTn id="125" presetID="42" presetClass="path" presetSubtype="0" decel="100000" fill="hold" nodeType="withEffect">
                                  <p:stCondLst>
                                    <p:cond delay="200"/>
                                  </p:stCondLst>
                                  <p:childTnLst>
                                    <p:animMotion origin="layout" path="M -4.16667E-7 -4.81481E-6 L 0.04063 0.01783 " pathEditMode="relative" rAng="0" ptsTypes="AA">
                                      <p:cBhvr>
                                        <p:cTn id="126" dur="600" spd="-100000" fill="hold"/>
                                        <p:tgtEl>
                                          <p:spTgt spid="88"/>
                                        </p:tgtEl>
                                        <p:attrNameLst>
                                          <p:attrName>ppt_x</p:attrName>
                                          <p:attrName>ppt_y</p:attrName>
                                        </p:attrNameLst>
                                      </p:cBhvr>
                                      <p:rCtr x="2031" y="880"/>
                                    </p:animMotion>
                                  </p:childTnLst>
                                </p:cTn>
                              </p:par>
                              <p:par>
                                <p:cTn id="127" presetID="10" presetClass="entr" presetSubtype="0" fill="hold" grpId="0" nodeType="withEffect">
                                  <p:stCondLst>
                                    <p:cond delay="200"/>
                                  </p:stCondLst>
                                  <p:childTnLst>
                                    <p:set>
                                      <p:cBhvr>
                                        <p:cTn id="128" dur="1" fill="hold">
                                          <p:stCondLst>
                                            <p:cond delay="0"/>
                                          </p:stCondLst>
                                        </p:cTn>
                                        <p:tgtEl>
                                          <p:spTgt spid="57"/>
                                        </p:tgtEl>
                                        <p:attrNameLst>
                                          <p:attrName>style.visibility</p:attrName>
                                        </p:attrNameLst>
                                      </p:cBhvr>
                                      <p:to>
                                        <p:strVal val="visible"/>
                                      </p:to>
                                    </p:set>
                                    <p:animEffect transition="in" filter="fade">
                                      <p:cBhvr>
                                        <p:cTn id="129" dur="500"/>
                                        <p:tgtEl>
                                          <p:spTgt spid="57"/>
                                        </p:tgtEl>
                                      </p:cBhvr>
                                    </p:animEffect>
                                  </p:childTnLst>
                                </p:cTn>
                              </p:par>
                              <p:par>
                                <p:cTn id="130" presetID="42" presetClass="path" presetSubtype="0" decel="100000" fill="hold" grpId="1" nodeType="withEffect">
                                  <p:stCondLst>
                                    <p:cond delay="200"/>
                                  </p:stCondLst>
                                  <p:childTnLst>
                                    <p:animMotion origin="layout" path="M -3.33333E-6 2.96296E-6 L 0.04128 2.96296E-6 " pathEditMode="relative" rAng="0" ptsTypes="AA">
                                      <p:cBhvr>
                                        <p:cTn id="131" dur="600" spd="-100000" fill="hold"/>
                                        <p:tgtEl>
                                          <p:spTgt spid="57"/>
                                        </p:tgtEl>
                                        <p:attrNameLst>
                                          <p:attrName>ppt_x</p:attrName>
                                          <p:attrName>ppt_y</p:attrName>
                                        </p:attrNameLst>
                                      </p:cBhvr>
                                      <p:rCtr x="2057" y="0"/>
                                    </p:animMotion>
                                  </p:childTnLst>
                                </p:cTn>
                              </p:par>
                            </p:childTnLst>
                          </p:cTn>
                        </p:par>
                        <p:par>
                          <p:cTn id="132" fill="hold">
                            <p:stCondLst>
                              <p:cond delay="7000"/>
                            </p:stCondLst>
                            <p:childTnLst>
                              <p:par>
                                <p:cTn id="133" presetID="10" presetClass="entr" presetSubtype="0" fill="hold" grpId="0" nodeType="after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500"/>
                                        <p:tgtEl>
                                          <p:spTgt spid="17"/>
                                        </p:tgtEl>
                                      </p:cBhvr>
                                    </p:animEffect>
                                  </p:childTnLst>
                                </p:cTn>
                              </p:par>
                              <p:par>
                                <p:cTn id="136" presetID="10" presetClass="entr" presetSubtype="0" fill="hold" nodeType="withEffect">
                                  <p:stCondLst>
                                    <p:cond delay="200"/>
                                  </p:stCondLst>
                                  <p:childTnLst>
                                    <p:set>
                                      <p:cBhvr>
                                        <p:cTn id="137" dur="1" fill="hold">
                                          <p:stCondLst>
                                            <p:cond delay="0"/>
                                          </p:stCondLst>
                                        </p:cTn>
                                        <p:tgtEl>
                                          <p:spTgt spid="84"/>
                                        </p:tgtEl>
                                        <p:attrNameLst>
                                          <p:attrName>style.visibility</p:attrName>
                                        </p:attrNameLst>
                                      </p:cBhvr>
                                      <p:to>
                                        <p:strVal val="visible"/>
                                      </p:to>
                                    </p:set>
                                    <p:animEffect transition="in" filter="fade">
                                      <p:cBhvr>
                                        <p:cTn id="138" dur="500"/>
                                        <p:tgtEl>
                                          <p:spTgt spid="84"/>
                                        </p:tgtEl>
                                      </p:cBhvr>
                                    </p:animEffect>
                                  </p:childTnLst>
                                </p:cTn>
                              </p:par>
                              <p:par>
                                <p:cTn id="139" presetID="42" presetClass="path" presetSubtype="0" decel="100000" fill="hold" nodeType="withEffect">
                                  <p:stCondLst>
                                    <p:cond delay="200"/>
                                  </p:stCondLst>
                                  <p:childTnLst>
                                    <p:animMotion origin="layout" path="M 3.54167E-6 2.59259E-6 L 0.02669 0.05 " pathEditMode="relative" rAng="0" ptsTypes="AA">
                                      <p:cBhvr>
                                        <p:cTn id="140" dur="600" spd="-100000" fill="hold"/>
                                        <p:tgtEl>
                                          <p:spTgt spid="84"/>
                                        </p:tgtEl>
                                        <p:attrNameLst>
                                          <p:attrName>ppt_x</p:attrName>
                                          <p:attrName>ppt_y</p:attrName>
                                        </p:attrNameLst>
                                      </p:cBhvr>
                                      <p:rCtr x="1328" y="2500"/>
                                    </p:animMotion>
                                  </p:childTnLst>
                                </p:cTn>
                              </p:par>
                              <p:par>
                                <p:cTn id="141" presetID="10" presetClass="entr" presetSubtype="0" fill="hold" grpId="0" nodeType="withEffect">
                                  <p:stCondLst>
                                    <p:cond delay="200"/>
                                  </p:stCondLst>
                                  <p:childTnLst>
                                    <p:set>
                                      <p:cBhvr>
                                        <p:cTn id="142" dur="1" fill="hold">
                                          <p:stCondLst>
                                            <p:cond delay="0"/>
                                          </p:stCondLst>
                                        </p:cTn>
                                        <p:tgtEl>
                                          <p:spTgt spid="10"/>
                                        </p:tgtEl>
                                        <p:attrNameLst>
                                          <p:attrName>style.visibility</p:attrName>
                                        </p:attrNameLst>
                                      </p:cBhvr>
                                      <p:to>
                                        <p:strVal val="visible"/>
                                      </p:to>
                                    </p:set>
                                    <p:animEffect transition="in" filter="fade">
                                      <p:cBhvr>
                                        <p:cTn id="143" dur="500"/>
                                        <p:tgtEl>
                                          <p:spTgt spid="10"/>
                                        </p:tgtEl>
                                      </p:cBhvr>
                                    </p:animEffect>
                                  </p:childTnLst>
                                </p:cTn>
                              </p:par>
                              <p:par>
                                <p:cTn id="144" presetID="42" presetClass="path" presetSubtype="0" decel="100000" fill="hold" grpId="1" nodeType="withEffect">
                                  <p:stCondLst>
                                    <p:cond delay="200"/>
                                  </p:stCondLst>
                                  <p:childTnLst>
                                    <p:animMotion origin="layout" path="M -3.33333E-6 2.96296E-6 L 0.04128 2.96296E-6 " pathEditMode="relative" rAng="0" ptsTypes="AA">
                                      <p:cBhvr>
                                        <p:cTn id="145" dur="600" spd="-100000" fill="hold"/>
                                        <p:tgtEl>
                                          <p:spTgt spid="10"/>
                                        </p:tgtEl>
                                        <p:attrNameLst>
                                          <p:attrName>ppt_x</p:attrName>
                                          <p:attrName>ppt_y</p:attrName>
                                        </p:attrNameLst>
                                      </p:cBhvr>
                                      <p:rCtr x="20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10" grpId="0"/>
      <p:bldP spid="10" grpId="1"/>
      <p:bldP spid="11" grpId="0"/>
      <p:bldP spid="11" grpId="1"/>
      <p:bldP spid="56" grpId="0"/>
      <p:bldP spid="56" grpId="1"/>
      <p:bldP spid="57" grpId="0"/>
      <p:bldP spid="57" grpId="1"/>
      <p:bldP spid="58" grpId="0"/>
      <p:bldP spid="58" grpId="1"/>
      <p:bldP spid="15" grpId="0"/>
      <p:bldP spid="15" grpId="1"/>
      <p:bldP spid="17" grpId="0" animBg="1"/>
      <p:bldP spid="19" grpId="0" animBg="1"/>
      <p:bldP spid="20" grpId="0" animBg="1"/>
      <p:bldP spid="21" grpId="0" animBg="1"/>
      <p:bldP spid="22" grpId="0" animBg="1"/>
      <p:bldP spid="24" grpId="0" animBg="1"/>
      <p:bldP spid="23" grpId="0" animBg="1"/>
      <p:bldP spid="18" grpId="0" animBg="1"/>
      <p:bldP spid="32" grpId="0" animBg="1"/>
      <p:bldP spid="35" grpId="0"/>
      <p:bldP spid="3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DC2438E-B5AB-1993-AE88-533C9D9A94AF}"/>
              </a:ext>
              <a:ext uri="{C183D7F6-B498-43B3-948B-1728B52AA6E4}">
                <adec:decorative xmlns:adec="http://schemas.microsoft.com/office/drawing/2017/decorative" val="1"/>
              </a:ext>
            </a:extLst>
          </p:cNvPr>
          <p:cNvSpPr/>
          <p:nvPr/>
        </p:nvSpPr>
        <p:spPr bwMode="auto">
          <a:xfrm>
            <a:off x="621701" y="656714"/>
            <a:ext cx="625538" cy="625536"/>
          </a:xfrm>
          <a:prstGeom prst="ellipse">
            <a:avLst/>
          </a:prstGeom>
          <a:solidFill>
            <a:schemeClr val="accent1"/>
          </a:solid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4" name="Title 1">
            <a:extLst>
              <a:ext uri="{FF2B5EF4-FFF2-40B4-BE49-F238E27FC236}">
                <a16:creationId xmlns:a16="http://schemas.microsoft.com/office/drawing/2014/main" id="{2892867A-2264-2F64-78E8-B28E1B54E5C4}"/>
              </a:ext>
            </a:extLst>
          </p:cNvPr>
          <p:cNvSpPr txBox="1">
            <a:spLocks noGrp="1"/>
          </p:cNvSpPr>
          <p:nvPr>
            <p:ph type="title" idx="4294967295"/>
          </p:nvPr>
        </p:nvSpPr>
        <p:spPr>
          <a:xfrm>
            <a:off x="1492203" y="502854"/>
            <a:ext cx="5367338" cy="9858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accent1"/>
                </a:solidFill>
                <a:effectLst/>
                <a:uLnTx/>
                <a:uFillTx/>
                <a:latin typeface="+mj-lt"/>
                <a:ea typeface="+mn-ea"/>
                <a:cs typeface="Segoe UI" pitchFamily="34" charset="0"/>
              </a:rPr>
              <a:t>Core </a:t>
            </a:r>
            <a:br>
              <a:rPr kumimoji="0" lang="en-US" sz="3200" b="0" i="0" u="none" strike="noStrike" kern="1200" cap="none" spc="-50" normalizeH="0" baseline="0" noProof="0" dirty="0">
                <a:ln w="3175">
                  <a:noFill/>
                </a:ln>
                <a:solidFill>
                  <a:schemeClr val="accent1"/>
                </a:solidFill>
                <a:effectLst/>
                <a:uLnTx/>
                <a:uFillTx/>
                <a:latin typeface="+mj-lt"/>
                <a:ea typeface="+mn-ea"/>
                <a:cs typeface="Segoe UI" pitchFamily="34" charset="0"/>
              </a:rPr>
            </a:br>
            <a:r>
              <a:rPr kumimoji="0" lang="en-US" sz="3200" b="0" i="0" u="none" strike="noStrike" kern="1200" cap="none" spc="-50" normalizeH="0" baseline="0" noProof="0" dirty="0">
                <a:ln w="3175">
                  <a:noFill/>
                </a:ln>
                <a:solidFill>
                  <a:schemeClr val="accent1"/>
                </a:solidFill>
                <a:effectLst/>
                <a:uLnTx/>
                <a:uFillTx/>
                <a:latin typeface="+mj-lt"/>
                <a:ea typeface="+mn-ea"/>
                <a:cs typeface="Segoe UI" pitchFamily="34" charset="0"/>
              </a:rPr>
              <a:t>functionality</a:t>
            </a:r>
          </a:p>
        </p:txBody>
      </p:sp>
      <p:sp>
        <p:nvSpPr>
          <p:cNvPr id="20" name="Gravity" title="Icon of a solar system">
            <a:extLst>
              <a:ext uri="{FF2B5EF4-FFF2-40B4-BE49-F238E27FC236}">
                <a16:creationId xmlns:a16="http://schemas.microsoft.com/office/drawing/2014/main" id="{0FA38178-C505-8D50-6A9E-CEABBE89647E}"/>
              </a:ext>
            </a:extLst>
          </p:cNvPr>
          <p:cNvSpPr>
            <a:spLocks noChangeAspect="1" noEditPoints="1"/>
          </p:cNvSpPr>
          <p:nvPr/>
        </p:nvSpPr>
        <p:spPr bwMode="auto">
          <a:xfrm>
            <a:off x="774553" y="809819"/>
            <a:ext cx="319834" cy="319326"/>
          </a:xfrm>
          <a:custGeom>
            <a:avLst/>
            <a:gdLst>
              <a:gd name="T0" fmla="*/ 96 w 356"/>
              <a:gd name="T1" fmla="*/ 178 h 356"/>
              <a:gd name="T2" fmla="*/ 178 w 356"/>
              <a:gd name="T3" fmla="*/ 96 h 356"/>
              <a:gd name="T4" fmla="*/ 260 w 356"/>
              <a:gd name="T5" fmla="*/ 178 h 356"/>
              <a:gd name="T6" fmla="*/ 178 w 356"/>
              <a:gd name="T7" fmla="*/ 260 h 356"/>
              <a:gd name="T8" fmla="*/ 96 w 356"/>
              <a:gd name="T9" fmla="*/ 178 h 356"/>
              <a:gd name="T10" fmla="*/ 310 w 356"/>
              <a:gd name="T11" fmla="*/ 185 h 356"/>
              <a:gd name="T12" fmla="*/ 310 w 356"/>
              <a:gd name="T13" fmla="*/ 178 h 356"/>
              <a:gd name="T14" fmla="*/ 178 w 356"/>
              <a:gd name="T15" fmla="*/ 46 h 356"/>
              <a:gd name="T16" fmla="*/ 46 w 356"/>
              <a:gd name="T17" fmla="*/ 178 h 356"/>
              <a:gd name="T18" fmla="*/ 178 w 356"/>
              <a:gd name="T19" fmla="*/ 310 h 356"/>
              <a:gd name="T20" fmla="*/ 297 w 356"/>
              <a:gd name="T21" fmla="*/ 235 h 356"/>
              <a:gd name="T22" fmla="*/ 44 w 356"/>
              <a:gd name="T23" fmla="*/ 60 h 356"/>
              <a:gd name="T24" fmla="*/ 0 w 356"/>
              <a:gd name="T25" fmla="*/ 178 h 356"/>
              <a:gd name="T26" fmla="*/ 178 w 356"/>
              <a:gd name="T27" fmla="*/ 356 h 356"/>
              <a:gd name="T28" fmla="*/ 356 w 356"/>
              <a:gd name="T29" fmla="*/ 178 h 356"/>
              <a:gd name="T30" fmla="*/ 178 w 356"/>
              <a:gd name="T31" fmla="*/ 0 h 356"/>
              <a:gd name="T32" fmla="*/ 80 w 356"/>
              <a:gd name="T33" fmla="*/ 29 h 356"/>
              <a:gd name="T34" fmla="*/ 64 w 356"/>
              <a:gd name="T35" fmla="*/ 17 h 356"/>
              <a:gd name="T36" fmla="*/ 41 w 356"/>
              <a:gd name="T37" fmla="*/ 40 h 356"/>
              <a:gd name="T38" fmla="*/ 64 w 356"/>
              <a:gd name="T39" fmla="*/ 63 h 356"/>
              <a:gd name="T40" fmla="*/ 87 w 356"/>
              <a:gd name="T41" fmla="*/ 40 h 356"/>
              <a:gd name="T42" fmla="*/ 64 w 356"/>
              <a:gd name="T43" fmla="*/ 17 h 356"/>
              <a:gd name="T44" fmla="*/ 306 w 356"/>
              <a:gd name="T45" fmla="*/ 189 h 356"/>
              <a:gd name="T46" fmla="*/ 283 w 356"/>
              <a:gd name="T47" fmla="*/ 212 h 356"/>
              <a:gd name="T48" fmla="*/ 306 w 356"/>
              <a:gd name="T49" fmla="*/ 235 h 356"/>
              <a:gd name="T50" fmla="*/ 329 w 356"/>
              <a:gd name="T51" fmla="*/ 212 h 356"/>
              <a:gd name="T52" fmla="*/ 306 w 356"/>
              <a:gd name="T53" fmla="*/ 18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6" h="356">
                <a:moveTo>
                  <a:pt x="96" y="178"/>
                </a:moveTo>
                <a:cubicBezTo>
                  <a:pt x="96" y="133"/>
                  <a:pt x="133" y="96"/>
                  <a:pt x="178" y="96"/>
                </a:cubicBezTo>
                <a:cubicBezTo>
                  <a:pt x="223" y="96"/>
                  <a:pt x="260" y="133"/>
                  <a:pt x="260" y="178"/>
                </a:cubicBezTo>
                <a:cubicBezTo>
                  <a:pt x="260" y="223"/>
                  <a:pt x="223" y="260"/>
                  <a:pt x="178" y="260"/>
                </a:cubicBezTo>
                <a:cubicBezTo>
                  <a:pt x="133" y="260"/>
                  <a:pt x="96" y="223"/>
                  <a:pt x="96" y="178"/>
                </a:cubicBezTo>
                <a:close/>
                <a:moveTo>
                  <a:pt x="310" y="185"/>
                </a:moveTo>
                <a:cubicBezTo>
                  <a:pt x="310" y="183"/>
                  <a:pt x="310" y="180"/>
                  <a:pt x="310" y="178"/>
                </a:cubicBezTo>
                <a:cubicBezTo>
                  <a:pt x="310" y="105"/>
                  <a:pt x="251" y="46"/>
                  <a:pt x="178" y="46"/>
                </a:cubicBezTo>
                <a:cubicBezTo>
                  <a:pt x="105" y="46"/>
                  <a:pt x="46" y="105"/>
                  <a:pt x="46" y="178"/>
                </a:cubicBezTo>
                <a:cubicBezTo>
                  <a:pt x="46" y="251"/>
                  <a:pt x="105" y="310"/>
                  <a:pt x="178" y="310"/>
                </a:cubicBezTo>
                <a:cubicBezTo>
                  <a:pt x="230" y="310"/>
                  <a:pt x="276" y="279"/>
                  <a:pt x="297" y="235"/>
                </a:cubicBezTo>
                <a:moveTo>
                  <a:pt x="44" y="60"/>
                </a:moveTo>
                <a:cubicBezTo>
                  <a:pt x="17" y="92"/>
                  <a:pt x="0" y="133"/>
                  <a:pt x="0" y="178"/>
                </a:cubicBezTo>
                <a:cubicBezTo>
                  <a:pt x="0" y="276"/>
                  <a:pt x="80" y="356"/>
                  <a:pt x="178" y="356"/>
                </a:cubicBezTo>
                <a:cubicBezTo>
                  <a:pt x="276" y="356"/>
                  <a:pt x="356" y="276"/>
                  <a:pt x="356" y="178"/>
                </a:cubicBezTo>
                <a:cubicBezTo>
                  <a:pt x="356" y="80"/>
                  <a:pt x="276" y="0"/>
                  <a:pt x="178" y="0"/>
                </a:cubicBezTo>
                <a:cubicBezTo>
                  <a:pt x="142" y="0"/>
                  <a:pt x="108" y="11"/>
                  <a:pt x="80" y="29"/>
                </a:cubicBezTo>
                <a:moveTo>
                  <a:pt x="64" y="17"/>
                </a:moveTo>
                <a:cubicBezTo>
                  <a:pt x="51" y="17"/>
                  <a:pt x="41" y="27"/>
                  <a:pt x="41" y="40"/>
                </a:cubicBezTo>
                <a:cubicBezTo>
                  <a:pt x="41" y="53"/>
                  <a:pt x="51" y="63"/>
                  <a:pt x="64" y="63"/>
                </a:cubicBezTo>
                <a:cubicBezTo>
                  <a:pt x="77" y="63"/>
                  <a:pt x="87" y="53"/>
                  <a:pt x="87" y="40"/>
                </a:cubicBezTo>
                <a:cubicBezTo>
                  <a:pt x="87" y="27"/>
                  <a:pt x="77" y="17"/>
                  <a:pt x="64" y="17"/>
                </a:cubicBezTo>
                <a:close/>
                <a:moveTo>
                  <a:pt x="306" y="189"/>
                </a:moveTo>
                <a:cubicBezTo>
                  <a:pt x="293" y="189"/>
                  <a:pt x="283" y="199"/>
                  <a:pt x="283" y="212"/>
                </a:cubicBezTo>
                <a:cubicBezTo>
                  <a:pt x="283" y="225"/>
                  <a:pt x="293" y="235"/>
                  <a:pt x="306" y="235"/>
                </a:cubicBezTo>
                <a:cubicBezTo>
                  <a:pt x="319" y="235"/>
                  <a:pt x="329" y="225"/>
                  <a:pt x="329" y="212"/>
                </a:cubicBezTo>
                <a:cubicBezTo>
                  <a:pt x="329" y="199"/>
                  <a:pt x="319" y="189"/>
                  <a:pt x="306" y="189"/>
                </a:cubicBezTo>
                <a:close/>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 name="Text Placeholder 2">
            <a:extLst>
              <a:ext uri="{FF2B5EF4-FFF2-40B4-BE49-F238E27FC236}">
                <a16:creationId xmlns:a16="http://schemas.microsoft.com/office/drawing/2014/main" id="{1920BB1F-64E5-FE80-FFDC-02171CA6F47F}"/>
              </a:ext>
            </a:extLst>
          </p:cNvPr>
          <p:cNvSpPr txBox="1">
            <a:spLocks/>
          </p:cNvSpPr>
          <p:nvPr/>
        </p:nvSpPr>
        <p:spPr>
          <a:xfrm>
            <a:off x="1537587" y="1739580"/>
            <a:ext cx="5653787" cy="523220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Segoe UI Semibold"/>
                <a:ea typeface="+mn-ea"/>
                <a:cs typeface="Segoe UI" panose="020B0502040204020203" pitchFamily="34" charset="0"/>
              </a:rPr>
              <a:t>Finance</a:t>
            </a:r>
          </a:p>
          <a:p>
            <a:pPr marR="0" lvl="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Use statistical accounts to collect data </a:t>
            </a:r>
            <a:b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for financial reports</a:t>
            </a:r>
          </a:p>
          <a:p>
            <a:pPr marR="0" lvl="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Review general ledger accounts faster</a:t>
            </a:r>
          </a:p>
          <a:p>
            <a:pPr marR="0" lvl="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Do data analysis inside Business Central</a:t>
            </a:r>
          </a:p>
          <a:p>
            <a:pPr lvl="0">
              <a:spcBef>
                <a:spcPts val="0"/>
              </a:spcBef>
              <a:spcAft>
                <a:spcPts val="1200"/>
              </a:spcAft>
              <a:buClr>
                <a:schemeClr val="accent1"/>
              </a:buClr>
              <a:buFont typeface="Arial" panose="020B0604020202020204" pitchFamily="34" charset="0"/>
              <a:buChar char="•"/>
              <a:defRPr/>
            </a:pPr>
            <a:r>
              <a:rPr lang="en-US" sz="1800" dirty="0"/>
              <a:t>Sync master data management across companies</a:t>
            </a:r>
          </a:p>
          <a:p>
            <a:pPr lvl="0">
              <a:spcBef>
                <a:spcPts val="0"/>
              </a:spcBef>
              <a:spcAft>
                <a:spcPts val="1200"/>
              </a:spcAft>
              <a:buClr>
                <a:schemeClr val="accent1"/>
              </a:buClr>
              <a:buFont typeface="Arial" panose="020B0604020202020204" pitchFamily="34" charset="0"/>
              <a:buChar char="•"/>
              <a:defRPr/>
            </a:pPr>
            <a:r>
              <a:rPr lang="en-US" sz="1800" dirty="0"/>
              <a:t>Enhanced Intercompany capabilities</a:t>
            </a:r>
          </a:p>
          <a:p>
            <a:pPr marR="0" lvl="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br>
              <a:rPr kumimoji="0" lang="en-US" sz="2000" b="0" i="0" u="none" strike="noStrike" kern="1200" cap="none" spc="0" normalizeH="0" baseline="0" noProof="0" dirty="0">
                <a:ln>
                  <a:noFill/>
                </a:ln>
                <a:effectLst/>
                <a:uLnTx/>
                <a:uFillTx/>
                <a:latin typeface="Segoe UI Semibold"/>
                <a:ea typeface="+mn-ea"/>
                <a:cs typeface="Segoe UI" panose="020B0502040204020203" pitchFamily="34" charset="0"/>
              </a:rPr>
            </a:br>
            <a:r>
              <a:rPr kumimoji="0" lang="en-US" sz="2000" b="0" i="0" u="none" strike="noStrike" kern="1200" cap="none" spc="0" normalizeH="0" baseline="0" noProof="0" dirty="0">
                <a:ln>
                  <a:noFill/>
                </a:ln>
                <a:effectLst/>
                <a:uLnTx/>
                <a:uFillTx/>
                <a:latin typeface="Segoe UI Semibold"/>
                <a:ea typeface="+mn-ea"/>
                <a:cs typeface="Segoe UI" panose="020B0502040204020203" pitchFamily="34" charset="0"/>
              </a:rPr>
              <a:t>Supply chain</a:t>
            </a:r>
          </a:p>
          <a:p>
            <a:pPr marR="0" lvl="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Inventory enhancement</a:t>
            </a:r>
          </a:p>
          <a:p>
            <a:pPr marR="0" lvl="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Warehouse enhancements</a:t>
            </a:r>
          </a:p>
          <a:p>
            <a:pPr marR="0" lvl="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Shopify returns</a:t>
            </a:r>
          </a:p>
          <a:p>
            <a:pPr marR="0" lvl="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Segoe UI"/>
              <a:ea typeface="+mn-ea"/>
              <a:cs typeface="Segoe UI" panose="020B0502040204020203" pitchFamily="34" charset="0"/>
            </a:endParaRPr>
          </a:p>
        </p:txBody>
      </p:sp>
      <p:cxnSp>
        <p:nvCxnSpPr>
          <p:cNvPr id="7" name="Straight Connector 6">
            <a:extLst>
              <a:ext uri="{FF2B5EF4-FFF2-40B4-BE49-F238E27FC236}">
                <a16:creationId xmlns:a16="http://schemas.microsoft.com/office/drawing/2014/main" id="{2A2826FF-3D61-E2F9-B98C-E1B586EE1B99}"/>
              </a:ext>
              <a:ext uri="{C183D7F6-B498-43B3-948B-1728B52AA6E4}">
                <adec:decorative xmlns:adec="http://schemas.microsoft.com/office/drawing/2017/decorative" val="1"/>
              </a:ext>
            </a:extLst>
          </p:cNvPr>
          <p:cNvCxnSpPr>
            <a:cxnSpLocks/>
          </p:cNvCxnSpPr>
          <p:nvPr/>
        </p:nvCxnSpPr>
        <p:spPr>
          <a:xfrm>
            <a:off x="6846605" y="0"/>
            <a:ext cx="0" cy="6857996"/>
          </a:xfrm>
          <a:prstGeom prst="line">
            <a:avLst/>
          </a:prstGeom>
          <a:ln w="12700">
            <a:solidFill>
              <a:srgbClr val="0070C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59D3D00-F6C4-227A-F1CE-83EEEAA22B27}"/>
              </a:ext>
            </a:extLst>
          </p:cNvPr>
          <p:cNvSpPr txBox="1">
            <a:spLocks/>
          </p:cNvSpPr>
          <p:nvPr/>
        </p:nvSpPr>
        <p:spPr>
          <a:xfrm>
            <a:off x="8463666" y="477040"/>
            <a:ext cx="5367338"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lang="da-DK" sz="3200" dirty="0">
                <a:solidFill>
                  <a:schemeClr val="accent1"/>
                </a:solidFill>
              </a:rPr>
              <a:t>Collaboration </a:t>
            </a:r>
            <a:br>
              <a:rPr lang="da-DK" sz="3200" dirty="0">
                <a:solidFill>
                  <a:schemeClr val="accent1"/>
                </a:solidFill>
              </a:rPr>
            </a:br>
            <a:r>
              <a:rPr lang="da-DK" sz="3200" dirty="0">
                <a:solidFill>
                  <a:schemeClr val="accent1"/>
                </a:solidFill>
              </a:rPr>
              <a:t>and productivity</a:t>
            </a:r>
          </a:p>
        </p:txBody>
      </p:sp>
      <p:sp>
        <p:nvSpPr>
          <p:cNvPr id="11" name="Text Placeholder 2">
            <a:extLst>
              <a:ext uri="{FF2B5EF4-FFF2-40B4-BE49-F238E27FC236}">
                <a16:creationId xmlns:a16="http://schemas.microsoft.com/office/drawing/2014/main" id="{D92C9994-EC39-13EF-240A-991E332D7174}"/>
              </a:ext>
            </a:extLst>
          </p:cNvPr>
          <p:cNvSpPr txBox="1">
            <a:spLocks/>
          </p:cNvSpPr>
          <p:nvPr/>
        </p:nvSpPr>
        <p:spPr>
          <a:xfrm>
            <a:off x="7308800" y="2110655"/>
            <a:ext cx="4713311" cy="443198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Key tips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lang="en-US" sz="1800" noProof="0" dirty="0">
                <a:latin typeface="Segoe UI"/>
              </a:rPr>
              <a:t>Drag and drop for file dialog</a:t>
            </a:r>
            <a:endParaRPr kumimoji="0" lang="en-US" sz="1800" b="0" i="0" u="none" strike="noStrike" kern="1200" cap="none" spc="0" normalizeH="0" baseline="0" noProof="0" dirty="0">
              <a:ln>
                <a:noFill/>
              </a:ln>
              <a:effectLst/>
              <a:uLnTx/>
              <a:uFillTx/>
              <a:latin typeface="Segoe UI"/>
            </a:endParaRP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More compact adaptive cards​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lang="en-US" sz="1800" dirty="0">
                <a:latin typeface="Segoe UI"/>
              </a:rPr>
              <a:t>Copilot - Marketing text suggestions</a:t>
            </a:r>
            <a:endParaRPr kumimoji="0" lang="en-US" sz="1800" b="0" i="0" u="none" strike="noStrike" kern="1200" cap="none" spc="0" normalizeH="0" baseline="0" noProof="0" dirty="0">
              <a:ln>
                <a:noFill/>
              </a:ln>
              <a:effectLst/>
              <a:uLnTx/>
              <a:uFillTx/>
              <a:latin typeface="Segoe UI"/>
            </a:endParaRP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Security controls for Teams cards​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Simplified setup of Power Automate</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New Power</a:t>
            </a:r>
            <a:r>
              <a:rPr kumimoji="0" lang="en-US" sz="1800" b="0" i="0" u="none" strike="noStrike" kern="1200" cap="none" spc="0" normalizeH="0" noProof="0" dirty="0">
                <a:ln>
                  <a:noFill/>
                </a:ln>
                <a:effectLst/>
                <a:uLnTx/>
                <a:uFillTx/>
                <a:latin typeface="Segoe UI"/>
                <a:ea typeface="+mn-ea"/>
                <a:cs typeface="Segoe UI" panose="020B0502040204020203" pitchFamily="34" charset="0"/>
              </a:rPr>
              <a:t> Automate </a:t>
            </a: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templates with multiple choices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lang="en-US" sz="1800" dirty="0">
                <a:latin typeface="Segoe UI"/>
              </a:rPr>
              <a:t>Use Power Automate </a:t>
            </a: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inside Business Central</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More document approval workflows </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Segoe UI" panose="020B0502040204020203" pitchFamily="34" charset="0"/>
              </a:rPr>
              <a:t>Simplified for environments and companies</a:t>
            </a:r>
          </a:p>
        </p:txBody>
      </p:sp>
      <p:grpSp>
        <p:nvGrpSpPr>
          <p:cNvPr id="12" name="Group 11">
            <a:extLst>
              <a:ext uri="{FF2B5EF4-FFF2-40B4-BE49-F238E27FC236}">
                <a16:creationId xmlns:a16="http://schemas.microsoft.com/office/drawing/2014/main" id="{CFC2A03E-1CB7-F9F3-D6D2-4389D5FE3701}"/>
              </a:ext>
              <a:ext uri="{C183D7F6-B498-43B3-948B-1728B52AA6E4}">
                <adec:decorative xmlns:adec="http://schemas.microsoft.com/office/drawing/2017/decorative" val="1"/>
              </a:ext>
            </a:extLst>
          </p:cNvPr>
          <p:cNvGrpSpPr/>
          <p:nvPr/>
        </p:nvGrpSpPr>
        <p:grpSpPr>
          <a:xfrm>
            <a:off x="7498231" y="656714"/>
            <a:ext cx="625538" cy="625536"/>
            <a:chOff x="621701" y="4085240"/>
            <a:chExt cx="625538" cy="625536"/>
          </a:xfrm>
          <a:solidFill>
            <a:schemeClr val="accent1"/>
          </a:solidFill>
        </p:grpSpPr>
        <p:sp>
          <p:nvSpPr>
            <p:cNvPr id="13" name="Oval 12">
              <a:extLst>
                <a:ext uri="{FF2B5EF4-FFF2-40B4-BE49-F238E27FC236}">
                  <a16:creationId xmlns:a16="http://schemas.microsoft.com/office/drawing/2014/main" id="{4DF30896-D59B-0F86-CAAD-5873F292AC69}"/>
                </a:ext>
                <a:ext uri="{C183D7F6-B498-43B3-948B-1728B52AA6E4}">
                  <adec:decorative xmlns:adec="http://schemas.microsoft.com/office/drawing/2017/decorative" val="1"/>
                </a:ext>
              </a:extLst>
            </p:cNvPr>
            <p:cNvSpPr/>
            <p:nvPr/>
          </p:nvSpPr>
          <p:spPr bwMode="auto">
            <a:xfrm>
              <a:off x="621701" y="4085240"/>
              <a:ext cx="625538" cy="625536"/>
            </a:xfrm>
            <a:prstGeom prst="ellipse">
              <a:avLst/>
            </a:prstGeom>
            <a:grp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14" name="manager" title="Icon of three people with lines connecting them">
              <a:extLst>
                <a:ext uri="{FF2B5EF4-FFF2-40B4-BE49-F238E27FC236}">
                  <a16:creationId xmlns:a16="http://schemas.microsoft.com/office/drawing/2014/main" id="{89AF9D84-6E4A-7549-57DE-27601FA9444C}"/>
                </a:ext>
              </a:extLst>
            </p:cNvPr>
            <p:cNvSpPr>
              <a:spLocks noChangeAspect="1" noEditPoints="1"/>
            </p:cNvSpPr>
            <p:nvPr/>
          </p:nvSpPr>
          <p:spPr bwMode="auto">
            <a:xfrm>
              <a:off x="791541" y="4244420"/>
              <a:ext cx="285859" cy="288128"/>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grpFill/>
            <a:ln w="15875" cap="sq">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2179740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2.08333E-6 1.11111E-6 L -0.03672 1.11111E-6 " pathEditMode="relative" rAng="0" ptsTypes="AA">
                                      <p:cBhvr>
                                        <p:cTn id="9" dur="600" spd="-100000" fill="hold"/>
                                        <p:tgtEl>
                                          <p:spTgt spid="4"/>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2.70833E-6 4.81481E-6 L -2.70833E-6 -0.0544 " pathEditMode="relative" rAng="0" ptsTypes="AA">
                                      <p:cBhvr>
                                        <p:cTn id="14" dur="600" spd="-100000" fill="hold"/>
                                        <p:tgtEl>
                                          <p:spTgt spid="5"/>
                                        </p:tgtEl>
                                        <p:attrNameLst>
                                          <p:attrName>ppt_x</p:attrName>
                                          <p:attrName>ppt_y</p:attrName>
                                        </p:attrNameLst>
                                      </p:cBhvr>
                                      <p:rCtr x="0" y="-2731"/>
                                    </p:animMotion>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grpId="1" nodeType="withEffect">
                                  <p:stCondLst>
                                    <p:cond delay="0"/>
                                  </p:stCondLst>
                                  <p:childTnLst>
                                    <p:animMotion origin="layout" path="M -2.70833E-6 -3.7037E-6 L -0.03672 -3.7037E-6 " pathEditMode="relative" rAng="0" ptsTypes="AA">
                                      <p:cBhvr>
                                        <p:cTn id="19" dur="600" spd="-100000" fill="hold"/>
                                        <p:tgtEl>
                                          <p:spTgt spid="3"/>
                                        </p:tgtEl>
                                        <p:attrNameLst>
                                          <p:attrName>ppt_x</p:attrName>
                                          <p:attrName>ppt_y</p:attrName>
                                        </p:attrNameLst>
                                      </p:cBhvr>
                                      <p:rCtr x="-1836" y="0"/>
                                    </p:animMotion>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0"/>
                                  </p:stCondLst>
                                  <p:childTnLst>
                                    <p:animMotion origin="layout" path="M 1.66667E-6 2.96296E-6 L 1.66667E-6 -0.0544 " pathEditMode="relative" rAng="0" ptsTypes="AA">
                                      <p:cBhvr>
                                        <p:cTn id="24" dur="600" spd="-100000" fill="hold"/>
                                        <p:tgtEl>
                                          <p:spTgt spid="11"/>
                                        </p:tgtEl>
                                        <p:attrNameLst>
                                          <p:attrName>ppt_x</p:attrName>
                                          <p:attrName>ppt_y</p:attrName>
                                        </p:attrNameLst>
                                      </p:cBhvr>
                                      <p:rCtr x="0" y="-2731"/>
                                    </p:animMotion>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grpId="1" nodeType="withEffect">
                                  <p:stCondLst>
                                    <p:cond delay="0"/>
                                  </p:stCondLst>
                                  <p:childTnLst>
                                    <p:animMotion origin="layout" path="M -2.5E-6 -3.7037E-6 L -0.03672 -3.7037E-6 " pathEditMode="relative" rAng="0" ptsTypes="AA">
                                      <p:cBhvr>
                                        <p:cTn id="29" dur="600" spd="-100000" fill="hold"/>
                                        <p:tgtEl>
                                          <p:spTgt spid="9"/>
                                        </p:tgtEl>
                                        <p:attrNameLst>
                                          <p:attrName>ppt_x</p:attrName>
                                          <p:attrName>ppt_y</p:attrName>
                                        </p:attrNameLst>
                                      </p:cBhvr>
                                      <p:rCtr x="-18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 grpId="0"/>
      <p:bldP spid="4" grpId="1"/>
      <p:bldP spid="5" grpId="0"/>
      <p:bldP spid="5" grpId="1"/>
      <p:bldP spid="3" grpId="0"/>
      <p:bldP spid="3" grpId="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E5F9797-E1F8-745C-D887-B5810AF96AB7}"/>
              </a:ext>
              <a:ext uri="{C183D7F6-B498-43B3-948B-1728B52AA6E4}">
                <adec:decorative xmlns:adec="http://schemas.microsoft.com/office/drawing/2017/decorative" val="1"/>
              </a:ext>
            </a:extLst>
          </p:cNvPr>
          <p:cNvSpPr/>
          <p:nvPr/>
        </p:nvSpPr>
        <p:spPr bwMode="auto">
          <a:xfrm>
            <a:off x="621701" y="656716"/>
            <a:ext cx="625538" cy="625536"/>
          </a:xfrm>
          <a:prstGeom prst="ellipse">
            <a:avLst/>
          </a:prstGeom>
          <a:solidFill>
            <a:schemeClr val="accent1"/>
          </a:solidFill>
          <a:ln w="50800" cap="flat" cmpd="sng" algn="ctr">
            <a:solidFill>
              <a:schemeClr val="accent1">
                <a:lumMod val="40000"/>
                <a:lumOff val="60000"/>
              </a:schemeClr>
            </a:solidFill>
            <a:prstDash val="solid"/>
            <a:miter lim="800000"/>
          </a:ln>
          <a:effectLst/>
        </p:spPr>
        <p:txBody>
          <a:bodyPr rot="0" spcFirstLastPara="0" vertOverflow="overflow" horzOverflow="overflow" vert="horz" wrap="square" lIns="182880" tIns="45713" rIns="182828" bIns="45713" numCol="1" spcCol="0" rtlCol="0" fromWordArt="0" anchor="ctr" anchorCtr="0" forceAA="0" compatLnSpc="1">
            <a:prstTxWarp prst="textNoShape">
              <a:avLst/>
            </a:prstTxWarp>
            <a:noAutofit/>
          </a:bodyPr>
          <a:lstStyle/>
          <a:p>
            <a:pPr marL="0" marR="0" lvl="0" indent="0" algn="l" defTabSz="274214" rtl="0" eaLnBrk="1" fontAlgn="auto" latinLnBrk="0" hangingPunct="1">
              <a:lnSpc>
                <a:spcPct val="100000"/>
              </a:lnSpc>
              <a:spcBef>
                <a:spcPts val="0"/>
              </a:spcBef>
              <a:spcAft>
                <a:spcPts val="500"/>
              </a:spcAft>
              <a:buClr>
                <a:srgbClr val="0078D7"/>
              </a:buClr>
              <a:buSzTx/>
              <a:buFontTx/>
              <a:buNone/>
              <a:tabLst/>
              <a:defRPr/>
            </a:pPr>
            <a:endParaRPr kumimoji="0" lang="en-IN"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D74D5EBC-B575-C531-A2EA-831CB2CC8EFA}"/>
              </a:ext>
            </a:extLst>
          </p:cNvPr>
          <p:cNvSpPr txBox="1">
            <a:spLocks noGrp="1"/>
          </p:cNvSpPr>
          <p:nvPr>
            <p:ph type="title" idx="4294967295"/>
          </p:nvPr>
        </p:nvSpPr>
        <p:spPr>
          <a:xfrm>
            <a:off x="1535637" y="489957"/>
            <a:ext cx="5367338" cy="9858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accent1"/>
                </a:solidFill>
                <a:effectLst/>
                <a:uLnTx/>
                <a:uFillTx/>
                <a:latin typeface="+mj-lt"/>
                <a:ea typeface="+mn-ea"/>
                <a:cs typeface="Segoe UI" pitchFamily="34" charset="0"/>
              </a:rPr>
              <a:t>Inventory </a:t>
            </a:r>
            <a:br>
              <a:rPr kumimoji="0" lang="en-US" sz="3200" b="0" i="0" u="none" strike="noStrike" kern="1200" cap="none" spc="-50" normalizeH="0" baseline="0" noProof="0" dirty="0">
                <a:ln w="3175">
                  <a:noFill/>
                </a:ln>
                <a:solidFill>
                  <a:schemeClr val="accent1"/>
                </a:solidFill>
                <a:effectLst/>
                <a:uLnTx/>
                <a:uFillTx/>
                <a:latin typeface="+mj-lt"/>
                <a:ea typeface="+mn-ea"/>
                <a:cs typeface="Segoe UI" pitchFamily="34" charset="0"/>
              </a:rPr>
            </a:br>
            <a:r>
              <a:rPr kumimoji="0" lang="en-US" sz="3200" b="0" i="0" u="none" strike="noStrike" kern="1200" cap="none" spc="-50" normalizeH="0" baseline="0" noProof="0" dirty="0">
                <a:ln w="3175">
                  <a:noFill/>
                </a:ln>
                <a:solidFill>
                  <a:schemeClr val="accent1"/>
                </a:solidFill>
                <a:effectLst/>
                <a:uLnTx/>
                <a:uFillTx/>
                <a:latin typeface="+mj-lt"/>
                <a:ea typeface="+mn-ea"/>
                <a:cs typeface="Segoe UI" pitchFamily="34" charset="0"/>
              </a:rPr>
              <a:t>and warehouse</a:t>
            </a:r>
          </a:p>
        </p:txBody>
      </p:sp>
      <p:sp>
        <p:nvSpPr>
          <p:cNvPr id="16" name="Product_ECDC" title="Icon of a box">
            <a:extLst>
              <a:ext uri="{FF2B5EF4-FFF2-40B4-BE49-F238E27FC236}">
                <a16:creationId xmlns:a16="http://schemas.microsoft.com/office/drawing/2014/main" id="{31DBCD85-AA87-D6A1-CB1F-0310013684F0}"/>
              </a:ext>
            </a:extLst>
          </p:cNvPr>
          <p:cNvSpPr>
            <a:spLocks noChangeAspect="1" noEditPoints="1"/>
          </p:cNvSpPr>
          <p:nvPr/>
        </p:nvSpPr>
        <p:spPr bwMode="auto">
          <a:xfrm>
            <a:off x="788285" y="805021"/>
            <a:ext cx="292370" cy="328926"/>
          </a:xfrm>
          <a:custGeom>
            <a:avLst/>
            <a:gdLst>
              <a:gd name="T0" fmla="*/ 3623 w 3623"/>
              <a:gd name="T1" fmla="*/ 906 h 4076"/>
              <a:gd name="T2" fmla="*/ 1812 w 3623"/>
              <a:gd name="T3" fmla="*/ 1812 h 4076"/>
              <a:gd name="T4" fmla="*/ 0 w 3623"/>
              <a:gd name="T5" fmla="*/ 906 h 4076"/>
              <a:gd name="T6" fmla="*/ 906 w 3623"/>
              <a:gd name="T7" fmla="*/ 453 h 4076"/>
              <a:gd name="T8" fmla="*/ 2699 w 3623"/>
              <a:gd name="T9" fmla="*/ 1358 h 4076"/>
              <a:gd name="T10" fmla="*/ 3623 w 3623"/>
              <a:gd name="T11" fmla="*/ 906 h 4076"/>
              <a:gd name="T12" fmla="*/ 1812 w 3623"/>
              <a:gd name="T13" fmla="*/ 0 h 4076"/>
              <a:gd name="T14" fmla="*/ 0 w 3623"/>
              <a:gd name="T15" fmla="*/ 906 h 4076"/>
              <a:gd name="T16" fmla="*/ 0 w 3623"/>
              <a:gd name="T17" fmla="*/ 3171 h 4076"/>
              <a:gd name="T18" fmla="*/ 1812 w 3623"/>
              <a:gd name="T19" fmla="*/ 4076 h 4076"/>
              <a:gd name="T20" fmla="*/ 3623 w 3623"/>
              <a:gd name="T21" fmla="*/ 3171 h 4076"/>
              <a:gd name="T22" fmla="*/ 3623 w 3623"/>
              <a:gd name="T23" fmla="*/ 906 h 4076"/>
              <a:gd name="T24" fmla="*/ 1812 w 3623"/>
              <a:gd name="T25" fmla="*/ 1812 h 4076"/>
              <a:gd name="T26" fmla="*/ 1812 w 3623"/>
              <a:gd name="T27" fmla="*/ 4076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23" h="4076">
                <a:moveTo>
                  <a:pt x="3623" y="906"/>
                </a:moveTo>
                <a:lnTo>
                  <a:pt x="1812" y="1812"/>
                </a:lnTo>
                <a:lnTo>
                  <a:pt x="0" y="906"/>
                </a:lnTo>
                <a:moveTo>
                  <a:pt x="906" y="453"/>
                </a:moveTo>
                <a:lnTo>
                  <a:pt x="2699" y="1358"/>
                </a:lnTo>
                <a:moveTo>
                  <a:pt x="3623" y="906"/>
                </a:moveTo>
                <a:lnTo>
                  <a:pt x="1812" y="0"/>
                </a:lnTo>
                <a:lnTo>
                  <a:pt x="0" y="906"/>
                </a:lnTo>
                <a:lnTo>
                  <a:pt x="0" y="3171"/>
                </a:lnTo>
                <a:lnTo>
                  <a:pt x="1812" y="4076"/>
                </a:lnTo>
                <a:lnTo>
                  <a:pt x="3623" y="3171"/>
                </a:lnTo>
                <a:lnTo>
                  <a:pt x="3623" y="906"/>
                </a:lnTo>
                <a:moveTo>
                  <a:pt x="1812" y="1812"/>
                </a:moveTo>
                <a:lnTo>
                  <a:pt x="1812" y="4076"/>
                </a:ln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 name="Text Placeholder 2">
            <a:extLst>
              <a:ext uri="{FF2B5EF4-FFF2-40B4-BE49-F238E27FC236}">
                <a16:creationId xmlns:a16="http://schemas.microsoft.com/office/drawing/2014/main" id="{B99A58E1-0AC7-8E88-A51F-B74209D73C20}"/>
              </a:ext>
            </a:extLst>
          </p:cNvPr>
          <p:cNvSpPr txBox="1">
            <a:spLocks/>
          </p:cNvSpPr>
          <p:nvPr/>
        </p:nvSpPr>
        <p:spPr>
          <a:xfrm>
            <a:off x="1537587" y="1652826"/>
            <a:ext cx="5367338" cy="4728132"/>
          </a:xfrm>
          <a:prstGeom prst="rect">
            <a:avLst/>
          </a:prstGeom>
        </p:spPr>
        <p:txBody>
          <a:bodyPr vert="horz" wrap="square" lIns="0" tIns="0" rIns="0" bIns="0" numCol="2" spcCol="9144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Undo transfer shipments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Define content of </a:t>
            </a:r>
            <a:b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created warehouse </a:t>
            </a:r>
            <a:b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documents with filters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Define invoice posting policy for various users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Add more columns through personalization to gain more insight on more pages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Post multiple transfer orders at the same time</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Use advanced </a:t>
            </a:r>
            <a:b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warehouse functionality </a:t>
            </a:r>
            <a:b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with minimal complexity</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endParaRPr kumimoji="0" lang="en-US" sz="1600" b="0" i="0" u="none" strike="noStrike" kern="1200" cap="none" spc="0" normalizeH="0" baseline="0" noProof="0" dirty="0">
              <a:ln>
                <a:noFill/>
              </a:ln>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Set default dimensions on locations, inventory documents, and journals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Usability improves for item tracking codes: visibility, creation of new entries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Easier to create </a:t>
            </a:r>
            <a:b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opening balances for </a:t>
            </a:r>
            <a:b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item tracked inventory</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Ship and receive </a:t>
            </a:r>
            <a:b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non-inventory items on </a:t>
            </a:r>
            <a:b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warehouse documents</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Preview item journals and twenty other journals and documents before posting</a:t>
            </a:r>
          </a:p>
          <a:p>
            <a:pPr marL="228600" marR="0" lvl="0" indent="-228600" algn="l" defTabSz="932742" rtl="0" eaLnBrk="1" fontAlgn="auto" latinLnBrk="0" hangingPunct="1">
              <a:lnSpc>
                <a:spcPct val="100000"/>
              </a:lnSpc>
              <a:spcBef>
                <a:spcPts val="0"/>
              </a:spcBef>
              <a:spcAft>
                <a:spcPts val="1200"/>
              </a:spcAft>
              <a:buClr>
                <a:schemeClr val="accent1"/>
              </a:buClr>
              <a:buSzPct val="90000"/>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Synchronize returns, </a:t>
            </a:r>
            <a:b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br>
            <a:r>
              <a:rPr kumimoji="0" lang="en-US" sz="1600" b="0" i="0" u="none" strike="noStrike" kern="1200" cap="none" spc="0" normalizeH="0" baseline="0" noProof="0" dirty="0">
                <a:ln>
                  <a:noFill/>
                </a:ln>
                <a:effectLst/>
                <a:uLnTx/>
                <a:uFillTx/>
                <a:latin typeface="Segoe UI"/>
                <a:ea typeface="+mn-ea"/>
                <a:cs typeface="Segoe UI" panose="020B0502040204020203" pitchFamily="34" charset="0"/>
              </a:rPr>
              <a:t>refunds from Shopify</a:t>
            </a:r>
          </a:p>
        </p:txBody>
      </p:sp>
      <p:pic>
        <p:nvPicPr>
          <p:cNvPr id="14" name="Picture 13" descr="A warehouse">
            <a:extLst>
              <a:ext uri="{FF2B5EF4-FFF2-40B4-BE49-F238E27FC236}">
                <a16:creationId xmlns:a16="http://schemas.microsoft.com/office/drawing/2014/main" id="{4E74F584-9894-754D-4545-B14AD7C8E4A6}"/>
              </a:ext>
            </a:extLst>
          </p:cNvPr>
          <p:cNvPicPr>
            <a:picLocks noChangeAspect="1"/>
          </p:cNvPicPr>
          <p:nvPr/>
        </p:nvPicPr>
        <p:blipFill rotWithShape="1">
          <a:blip r:embed="rId3">
            <a:extLst>
              <a:ext uri="{28A0092B-C50C-407E-A947-70E740481C1C}">
                <a14:useLocalDpi xmlns:a14="http://schemas.microsoft.com/office/drawing/2010/main" val="0"/>
              </a:ext>
            </a:extLst>
          </a:blip>
          <a:srcRect l="51392"/>
          <a:stretch/>
        </p:blipFill>
        <p:spPr>
          <a:xfrm>
            <a:off x="7191374" y="0"/>
            <a:ext cx="5001561" cy="6858000"/>
          </a:xfrm>
          <a:prstGeom prst="rect">
            <a:avLst/>
          </a:prstGeom>
        </p:spPr>
      </p:pic>
      <p:cxnSp>
        <p:nvCxnSpPr>
          <p:cNvPr id="15" name="Straight Connector 14">
            <a:extLst>
              <a:ext uri="{FF2B5EF4-FFF2-40B4-BE49-F238E27FC236}">
                <a16:creationId xmlns:a16="http://schemas.microsoft.com/office/drawing/2014/main" id="{4E28BB07-DE06-BCA1-23D0-18937F4D3CF4}"/>
              </a:ext>
              <a:ext uri="{C183D7F6-B498-43B3-948B-1728B52AA6E4}">
                <adec:decorative xmlns:adec="http://schemas.microsoft.com/office/drawing/2017/decorative" val="1"/>
              </a:ext>
            </a:extLst>
          </p:cNvPr>
          <p:cNvCxnSpPr>
            <a:cxnSpLocks/>
          </p:cNvCxnSpPr>
          <p:nvPr/>
        </p:nvCxnSpPr>
        <p:spPr>
          <a:xfrm>
            <a:off x="7191375" y="0"/>
            <a:ext cx="0" cy="685799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47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54167E-6 2.96296E-6 L -0.03672 2.96296E-6 " pathEditMode="relative" rAng="0" ptsTypes="AA">
                                      <p:cBhvr>
                                        <p:cTn id="9" dur="600" spd="-100000" fill="hold"/>
                                        <p:tgtEl>
                                          <p:spTgt spid="2"/>
                                        </p:tgtEl>
                                        <p:attrNameLst>
                                          <p:attrName>ppt_x</p:attrName>
                                          <p:attrName>ppt_y</p:attrName>
                                        </p:attrNameLst>
                                      </p:cBhvr>
                                      <p:rCtr x="-1836" y="0"/>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3.95833E-6 1.85185E-6 L -3.95833E-6 -0.0544 " pathEditMode="relative" rAng="0" ptsTypes="AA">
                                      <p:cBhvr>
                                        <p:cTn id="14" dur="600" spd="-100000" fill="hold"/>
                                        <p:tgtEl>
                                          <p:spTgt spid="5"/>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theme/theme1.xml><?xml version="1.0" encoding="utf-8"?>
<a:theme xmlns:a="http://schemas.openxmlformats.org/drawingml/2006/main" name="Microsoft D365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D365_Template_v09  -  Read-Only" id="{2D57D977-5F8F-4C2B-9746-7D70A251AB29}" vid="{C2060AB1-A179-414A-B11F-06D63BDFD6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3" ma:contentTypeDescription="Create a new document." ma:contentTypeScope="" ma:versionID="9aca5eb1bfdd2e13153c7ab7c9c59fe1">
  <xsd:schema xmlns:xsd="http://www.w3.org/2001/XMLSchema" xmlns:xs="http://www.w3.org/2001/XMLSchema" xmlns:p="http://schemas.microsoft.com/office/2006/metadata/properties" xmlns:ns2="0ec22545-32f7-47c8-afbd-c0084660662b" xmlns:ns3="a1a525c2-d4eb-46fe-9b09-8f8634d7947d" targetNamespace="http://schemas.microsoft.com/office/2006/metadata/properties" ma:root="true" ma:fieldsID="2fc9f7f1d559baa33c354898c7e47feb" ns2:_="" ns3:_="">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1a525c2-d4eb-46fe-9b09-8f8634d7947d" xsi:nil="true"/>
    <lcf76f155ced4ddcb4097134ff3c332f xmlns="0ec22545-32f7-47c8-afbd-c0084660662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40B53C3-B674-475F-9AAC-3B022023678D}">
  <ds:schemaRefs>
    <ds:schemaRef ds:uri="http://schemas.microsoft.com/sharepoint/v3/contenttype/forms"/>
  </ds:schemaRefs>
</ds:datastoreItem>
</file>

<file path=customXml/itemProps2.xml><?xml version="1.0" encoding="utf-8"?>
<ds:datastoreItem xmlns:ds="http://schemas.openxmlformats.org/officeDocument/2006/customXml" ds:itemID="{13983449-63C5-4E93-A962-616293EFC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c22545-32f7-47c8-afbd-c0084660662b"/>
    <ds:schemaRef ds:uri="a1a525c2-d4eb-46fe-9b09-8f8634d79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6799BC-093E-4207-B92A-3DBE94130605}">
  <ds:schemaRefs>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a1a525c2-d4eb-46fe-9b09-8f8634d7947d"/>
    <ds:schemaRef ds:uri="0ec22545-32f7-47c8-afbd-c0084660662b"/>
    <ds:schemaRef ds:uri="http://www.w3.org/XML/1998/namespace"/>
    <ds:schemaRef ds:uri="http://purl.org/dc/dcmitype/"/>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919</TotalTime>
  <Words>1096</Words>
  <Application>Microsoft Office PowerPoint</Application>
  <PresentationFormat>Widescreen</PresentationFormat>
  <Paragraphs>218</Paragraphs>
  <Slides>13</Slides>
  <Notes>10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Consolas</vt:lpstr>
      <vt:lpstr>Segoe UI</vt:lpstr>
      <vt:lpstr>Segoe UI Semibold</vt:lpstr>
      <vt:lpstr>Wingdings</vt:lpstr>
      <vt:lpstr>Microsoft D365 template</vt:lpstr>
      <vt:lpstr>Microsoft Keynote</vt:lpstr>
      <vt:lpstr>PowerPoint Presentation</vt:lpstr>
      <vt:lpstr>What SMB customers value when choosing an ERP</vt:lpstr>
      <vt:lpstr>Business Central differentiation: core functionality Global core ERP capabilities in the SMB segment without customization  through a unique combination of built-in features and rich ISV ecosystem</vt:lpstr>
      <vt:lpstr>Business Central differentiation: collaboration and productivity Unmatched experiences built on the broad Microsoft ecosystem</vt:lpstr>
      <vt:lpstr>Business Central Differentiation: reliability, performance, and scale The best cloud platform for ERP</vt:lpstr>
      <vt:lpstr>Business Central differentiation: ease and speed of implementation Implementations are often measured in weeks, not years. Onboarding efforts include: </vt:lpstr>
      <vt:lpstr>Core  functionality</vt:lpstr>
      <vt:lpstr>Inventory  and warehouse</vt:lpstr>
      <vt:lpstr>Dynamics 365 Business Central 2023 release wave 2 investment areas</vt:lpstr>
      <vt:lpstr>Microsoft Cloud Runs on trust</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Jannik Bausager</dc:creator>
  <cp:lastModifiedBy>Bjorn Jonsson</cp:lastModifiedBy>
  <cp:revision>7</cp:revision>
  <dcterms:created xsi:type="dcterms:W3CDTF">2022-12-02T09:39:50Z</dcterms:created>
  <dcterms:modified xsi:type="dcterms:W3CDTF">2023-06-08T09:57:55Z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0x01010069F778840D0E4448A76F7E32A9FBEAD5</vt:lpwstr>
  </property>
  <property fmtid="{D5CDD505-2E9C-101B-9397-08002B2CF9AE}" pid="3" name="MediaServiceImageTags">
    <vt:lpwstr/>
  </property>
</Properties>
</file>