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  <p:sldMasterId id="2147483761" r:id="rId6"/>
    <p:sldMasterId id="2147483825" r:id="rId7"/>
    <p:sldMasterId id="2147483842" r:id="rId8"/>
  </p:sldMasterIdLst>
  <p:notesMasterIdLst>
    <p:notesMasterId r:id="rId28"/>
  </p:notesMasterIdLst>
  <p:sldIdLst>
    <p:sldId id="2146850366" r:id="rId9"/>
    <p:sldId id="2146850444" r:id="rId10"/>
    <p:sldId id="2146850455" r:id="rId11"/>
    <p:sldId id="2146850451" r:id="rId12"/>
    <p:sldId id="2146850417" r:id="rId13"/>
    <p:sldId id="1320" r:id="rId14"/>
    <p:sldId id="271" r:id="rId15"/>
    <p:sldId id="2146850416" r:id="rId16"/>
    <p:sldId id="2146850462" r:id="rId17"/>
    <p:sldId id="2146850447" r:id="rId18"/>
    <p:sldId id="2146850431" r:id="rId19"/>
    <p:sldId id="2146850493" r:id="rId20"/>
    <p:sldId id="2146850490" r:id="rId21"/>
    <p:sldId id="2146850494" r:id="rId22"/>
    <p:sldId id="336" r:id="rId23"/>
    <p:sldId id="2146850464" r:id="rId24"/>
    <p:sldId id="2146850483" r:id="rId25"/>
    <p:sldId id="5582" r:id="rId26"/>
    <p:sldId id="48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0718" autoAdjust="0"/>
  </p:normalViewPr>
  <p:slideViewPr>
    <p:cSldViewPr snapToGrid="0">
      <p:cViewPr varScale="1">
        <p:scale>
          <a:sx n="117" d="100"/>
          <a:sy n="117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%20(MPD)\Analytics%20Argentina\Billable%20products\Surveys\Toshiba%20(TGCS)\2021\In-DepthConsumerSurveys%20(%232%20of%204)\4.Excels\Toshiba%202%20-%20Matrix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%20(MPD)\Analytics%20Argentina\Billable%20products\Surveys\Toshiba%20(TGCS)\2021\In-DepthConsumerSurveys%20(%232%20of%204)\4.Excels\Toshiba%202%20-%20Matrix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0296977409041"/>
          <c:y val="9.7303356237930464E-3"/>
          <c:w val="0.43813434280591024"/>
          <c:h val="0.892966308138276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00-480C-94EB-263297A7565E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1F9-4FFA-A429-0FB090E933F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66.3</c:v>
                </c:pt>
                <c:pt idx="1">
                  <c:v>33.700000000000003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F9-4FFA-A429-0FB090E933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25550394998751"/>
          <c:y val="2.4325839059482615E-2"/>
          <c:w val="0.43813434280591024"/>
          <c:h val="0.892966308138276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4F-4777-8EEE-CC624AB59EC6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4F-4777-8EEE-CC624AB59EC6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49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4F-4777-8EEE-CC624AB59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570711636815427"/>
          <c:y val="2.4325839059482615E-2"/>
          <c:w val="0.43813434280591024"/>
          <c:h val="0.892966308138276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6A6A6"/>
            </a:solidFill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39-47B1-A539-7CB7CA98CFFF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39-47B1-A539-7CB7CA98CFFF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34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39-47B1-A539-7CB7CA98C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 Light" pitchFamily="2" charset="77"/>
                <a:ea typeface="+mn-ea"/>
                <a:cs typeface="+mn-cs"/>
              </a:defRPr>
            </a:pPr>
            <a:r>
              <a:rPr lang="en-US" sz="1600" b="1" i="0" u="none" dirty="0"/>
              <a:t>Wanted checkout experiences when shopping in-store, ranked</a:t>
            </a:r>
          </a:p>
        </c:rich>
      </c:tx>
      <c:layout>
        <c:manualLayout>
          <c:xMode val="edge"/>
          <c:yMode val="edge"/>
          <c:x val="0.15662930589237578"/>
          <c:y val="0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Work Sans Light" pitchFamily="2" charset="77"/>
              <a:ea typeface="+mn-ea"/>
              <a:cs typeface="+mn-cs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45626395292954081"/>
          <c:y val="7.8174603174603174E-2"/>
          <c:w val="0.5184441389410871"/>
          <c:h val="0.868840808961379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SQ!$X$383</c:f>
              <c:strCache>
                <c:ptCount val="1"/>
                <c:pt idx="0">
                  <c:v>Most wanted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079-954A-AC6B-22F3BBB640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Work Sans" pitchFamily="2" charset="77"/>
                    <a:ea typeface="+mn-ea"/>
                    <a:cs typeface="+mn-cs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SQ!$V$384:$W$394</c:f>
              <c:multiLvlStrCache>
                <c:ptCount val="11"/>
                <c:lvl>
                  <c:pt idx="0">
                    <c:v>Other</c:v>
                  </c:pt>
                  <c:pt idx="1">
                    <c:v>Scan products with store owned mobile device but pay at checkout location</c:v>
                  </c:pt>
                  <c:pt idx="2">
                    <c:v>Scan products and pay with store owned mobile device </c:v>
                  </c:pt>
                  <c:pt idx="3">
                    <c:v>Scan products with one's own mobile device but pay at checkout location</c:v>
                  </c:pt>
                  <c:pt idx="4">
                    <c:v>No in-store checkout</c:v>
                  </c:pt>
                  <c:pt idx="5">
                    <c:v>Self checkout with bagging assistance</c:v>
                  </c:pt>
                  <c:pt idx="6">
                    <c:v>Scan products and pay with one's own mobile device </c:v>
                  </c:pt>
                  <c:pt idx="7">
                    <c:v>Smart shopping cart</c:v>
                  </c:pt>
                  <c:pt idx="8">
                    <c:v>Self checkout, scanning and bagging one's own items </c:v>
                  </c:pt>
                  <c:pt idx="9">
                    <c:v>Traditional attended checkout line</c:v>
                  </c:pt>
                  <c:pt idx="10">
                    <c:v>Nontraditional checkout methods</c:v>
                  </c:pt>
                </c:lvl>
                <c:lvl>
                  <c:pt idx="0">
                    <c:v>Non traditional checkout methods</c:v>
                  </c:pt>
                  <c:pt idx="9">
                    <c:v> </c:v>
                  </c:pt>
                </c:lvl>
              </c:multiLvlStrCache>
            </c:multiLvlStrRef>
          </c:cat>
          <c:val>
            <c:numRef>
              <c:f>SQ!$X$384:$X$394</c:f>
              <c:numCache>
                <c:formatCode>0.0%</c:formatCode>
                <c:ptCount val="11"/>
                <c:pt idx="0">
                  <c:v>7.0182173914151687E-3</c:v>
                </c:pt>
                <c:pt idx="1">
                  <c:v>4.1889992375752437E-2</c:v>
                </c:pt>
                <c:pt idx="2">
                  <c:v>4.1533480599073948E-2</c:v>
                </c:pt>
                <c:pt idx="3">
                  <c:v>4.2305768296645993E-2</c:v>
                </c:pt>
                <c:pt idx="4">
                  <c:v>8.5058372321584988E-2</c:v>
                </c:pt>
                <c:pt idx="5">
                  <c:v>5.8331644102739194E-2</c:v>
                </c:pt>
                <c:pt idx="6">
                  <c:v>9.364173364169473E-2</c:v>
                </c:pt>
                <c:pt idx="7">
                  <c:v>0.13236056006937236</c:v>
                </c:pt>
                <c:pt idx="8">
                  <c:v>0.16132012147447905</c:v>
                </c:pt>
                <c:pt idx="9">
                  <c:v>0.33654010972724363</c:v>
                </c:pt>
                <c:pt idx="10">
                  <c:v>0.66345989027275742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79-954A-AC6B-22F3BBB640A3}"/>
            </c:ext>
          </c:extLst>
        </c:ser>
        <c:ser>
          <c:idx val="1"/>
          <c:order val="1"/>
          <c:tx>
            <c:strRef>
              <c:f>SQ!$Y$383</c:f>
              <c:strCache>
                <c:ptCount val="1"/>
                <c:pt idx="0">
                  <c:v>Wanted, not ranked first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079-954A-AC6B-22F3BBB640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Work Sans" pitchFamily="2" charset="77"/>
                    <a:ea typeface="+mn-ea"/>
                    <a:cs typeface="+mn-cs"/>
                  </a:defRPr>
                </a:pPr>
                <a:endParaRPr lang="is-I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SQ!$V$384:$W$394</c:f>
              <c:multiLvlStrCache>
                <c:ptCount val="11"/>
                <c:lvl>
                  <c:pt idx="0">
                    <c:v>Other</c:v>
                  </c:pt>
                  <c:pt idx="1">
                    <c:v>Scan products with store owned mobile device but pay at checkout location</c:v>
                  </c:pt>
                  <c:pt idx="2">
                    <c:v>Scan products and pay with store owned mobile device </c:v>
                  </c:pt>
                  <c:pt idx="3">
                    <c:v>Scan products with one's own mobile device but pay at checkout location</c:v>
                  </c:pt>
                  <c:pt idx="4">
                    <c:v>No in-store checkout</c:v>
                  </c:pt>
                  <c:pt idx="5">
                    <c:v>Self checkout with bagging assistance</c:v>
                  </c:pt>
                  <c:pt idx="6">
                    <c:v>Scan products and pay with one's own mobile device </c:v>
                  </c:pt>
                  <c:pt idx="7">
                    <c:v>Smart shopping cart</c:v>
                  </c:pt>
                  <c:pt idx="8">
                    <c:v>Self checkout, scanning and bagging one's own items </c:v>
                  </c:pt>
                  <c:pt idx="9">
                    <c:v>Traditional attended checkout line</c:v>
                  </c:pt>
                  <c:pt idx="10">
                    <c:v>Nontraditional checkout methods</c:v>
                  </c:pt>
                </c:lvl>
                <c:lvl>
                  <c:pt idx="0">
                    <c:v>Non traditional checkout methods</c:v>
                  </c:pt>
                  <c:pt idx="9">
                    <c:v> </c:v>
                  </c:pt>
                </c:lvl>
              </c:multiLvlStrCache>
            </c:multiLvlStrRef>
          </c:cat>
          <c:val>
            <c:numRef>
              <c:f>SQ!$Y$384:$Y$394</c:f>
              <c:numCache>
                <c:formatCode>0.0%</c:formatCode>
                <c:ptCount val="11"/>
                <c:pt idx="0">
                  <c:v>7.0896461122363006E-4</c:v>
                </c:pt>
                <c:pt idx="1">
                  <c:v>0.12744395702916947</c:v>
                </c:pt>
                <c:pt idx="2">
                  <c:v>0.1364363943140697</c:v>
                </c:pt>
                <c:pt idx="3">
                  <c:v>0.15340242153440378</c:v>
                </c:pt>
                <c:pt idx="4">
                  <c:v>0.13166935361718501</c:v>
                </c:pt>
                <c:pt idx="5">
                  <c:v>0.16012224423139523</c:v>
                </c:pt>
                <c:pt idx="6">
                  <c:v>0.1639670470460585</c:v>
                </c:pt>
                <c:pt idx="7">
                  <c:v>0.14895729920021453</c:v>
                </c:pt>
                <c:pt idx="8">
                  <c:v>0.21824918591802972</c:v>
                </c:pt>
                <c:pt idx="9">
                  <c:v>0.17746381608336667</c:v>
                </c:pt>
                <c:pt idx="10">
                  <c:v>0.141310979370315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79-954A-AC6B-22F3BBB640A3}"/>
            </c:ext>
          </c:extLst>
        </c:ser>
        <c:ser>
          <c:idx val="2"/>
          <c:order val="2"/>
          <c:tx>
            <c:strRef>
              <c:f>SQ!$Z$383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9BE7949-A83E-48D9-8CC8-A8EEA0989743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9079-954A-AC6B-22F3BBB640A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27AC0B8-9396-4328-9FAC-D18FA9FFBB12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9079-954A-AC6B-22F3BBB640A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E0B4CF8-4117-4B9E-B410-58A2B8824CDF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9079-954A-AC6B-22F3BBB640A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2C7E910-8EB5-4258-8677-2A3BAC547BC6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9079-954A-AC6B-22F3BBB640A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E3A752A-1A1A-4103-A55B-B111372828C0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9079-954A-AC6B-22F3BBB640A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8558F34-7940-488F-B06F-157153E572C4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9079-954A-AC6B-22F3BBB640A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DED17D9-0985-4635-B2C5-831888502541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9079-954A-AC6B-22F3BBB640A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1BE3451-9898-4190-BDB4-F05613B2834C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9079-954A-AC6B-22F3BBB640A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864652E8-352B-44CA-A0AA-B8C3B5690D82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9079-954A-AC6B-22F3BBB640A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CC4339BE-35F4-4FD0-9EDB-2B8F0A2ACBE7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9079-954A-AC6B-22F3BBB640A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7919DA7-0C6C-45FC-AA49-10D539246FB5}" type="CELLRANGE">
                      <a:rPr lang="is-IS"/>
                      <a:pPr/>
                      <a:t>[CELLRANGE]</a:t>
                    </a:fld>
                    <a:endParaRPr lang="is-I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9079-954A-AC6B-22F3BBB640A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ork Sans Light" pitchFamily="2" charset="77"/>
                    <a:ea typeface="+mn-ea"/>
                    <a:cs typeface="+mn-cs"/>
                  </a:defRPr>
                </a:pPr>
                <a:endParaRPr lang="is-I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multiLvlStrRef>
              <c:f>SQ!$V$384:$W$394</c:f>
              <c:multiLvlStrCache>
                <c:ptCount val="11"/>
                <c:lvl>
                  <c:pt idx="0">
                    <c:v>Other</c:v>
                  </c:pt>
                  <c:pt idx="1">
                    <c:v>Scan products with store owned mobile device but pay at checkout location</c:v>
                  </c:pt>
                  <c:pt idx="2">
                    <c:v>Scan products and pay with store owned mobile device </c:v>
                  </c:pt>
                  <c:pt idx="3">
                    <c:v>Scan products with one's own mobile device but pay at checkout location</c:v>
                  </c:pt>
                  <c:pt idx="4">
                    <c:v>No in-store checkout</c:v>
                  </c:pt>
                  <c:pt idx="5">
                    <c:v>Self checkout with bagging assistance</c:v>
                  </c:pt>
                  <c:pt idx="6">
                    <c:v>Scan products and pay with one's own mobile device </c:v>
                  </c:pt>
                  <c:pt idx="7">
                    <c:v>Smart shopping cart</c:v>
                  </c:pt>
                  <c:pt idx="8">
                    <c:v>Self checkout, scanning and bagging one's own items </c:v>
                  </c:pt>
                  <c:pt idx="9">
                    <c:v>Traditional attended checkout line</c:v>
                  </c:pt>
                  <c:pt idx="10">
                    <c:v>Nontraditional checkout methods</c:v>
                  </c:pt>
                </c:lvl>
                <c:lvl>
                  <c:pt idx="0">
                    <c:v>Non traditional checkout methods</c:v>
                  </c:pt>
                  <c:pt idx="9">
                    <c:v> </c:v>
                  </c:pt>
                </c:lvl>
              </c:multiLvlStrCache>
            </c:multiLvlStrRef>
          </c:cat>
          <c:val>
            <c:numRef>
              <c:f>SQ!$Z$384:$Z$394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SQ!$AA$384:$AA$394</c15:f>
                <c15:dlblRangeCache>
                  <c:ptCount val="11"/>
                  <c:pt idx="0">
                    <c:v>0.8%</c:v>
                  </c:pt>
                  <c:pt idx="1">
                    <c:v>16.9%</c:v>
                  </c:pt>
                  <c:pt idx="2">
                    <c:v>17.8%</c:v>
                  </c:pt>
                  <c:pt idx="3">
                    <c:v>19.6%</c:v>
                  </c:pt>
                  <c:pt idx="4">
                    <c:v>21.7%</c:v>
                  </c:pt>
                  <c:pt idx="5">
                    <c:v>21.8%</c:v>
                  </c:pt>
                  <c:pt idx="6">
                    <c:v>25.8%</c:v>
                  </c:pt>
                  <c:pt idx="7">
                    <c:v>28.1%</c:v>
                  </c:pt>
                  <c:pt idx="8">
                    <c:v>38.0%</c:v>
                  </c:pt>
                  <c:pt idx="9">
                    <c:v>51.4%</c:v>
                  </c:pt>
                  <c:pt idx="10">
                    <c:v>80.5%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9079-954A-AC6B-22F3BBB640A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36549535"/>
        <c:axId val="1236547039"/>
      </c:barChart>
      <c:catAx>
        <c:axId val="12365495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 Light" pitchFamily="2" charset="77"/>
                <a:ea typeface="+mn-ea"/>
                <a:cs typeface="+mn-cs"/>
              </a:defRPr>
            </a:pPr>
            <a:endParaRPr lang="is-IS"/>
          </a:p>
        </c:txPr>
        <c:crossAx val="1236547039"/>
        <c:crosses val="autoZero"/>
        <c:auto val="1"/>
        <c:lblAlgn val="ctr"/>
        <c:lblOffset val="100"/>
        <c:noMultiLvlLbl val="0"/>
      </c:catAx>
      <c:valAx>
        <c:axId val="1236547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 Light" pitchFamily="2" charset="77"/>
                <a:ea typeface="+mn-ea"/>
                <a:cs typeface="+mn-cs"/>
              </a:defRPr>
            </a:pPr>
            <a:endParaRPr lang="is-IS"/>
          </a:p>
        </c:txPr>
        <c:crossAx val="1236549535"/>
        <c:crosses val="autoZero"/>
        <c:crossBetween val="between"/>
        <c:majorUnit val="0.2"/>
      </c:valAx>
      <c:spPr>
        <a:noFill/>
        <a:ln w="25400"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7980071683178167"/>
          <c:y val="0.88322436257967751"/>
          <c:w val="0.30399555349141727"/>
          <c:h val="4.466238595175603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Work Sans Light" pitchFamily="2" charset="77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0" i="0">
          <a:latin typeface="Work Sans Light" pitchFamily="2" charset="77"/>
        </a:defRPr>
      </a:pPr>
      <a:endParaRPr lang="is-I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000" b="1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Work Sans Light" pitchFamily="2" charset="77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rgbClr val="000000">
                    <a:lumMod val="65000"/>
                    <a:lumOff val="35000"/>
                  </a:srgbClr>
                </a:solidFill>
                <a:latin typeface="Work Sans Light" pitchFamily="2" charset="77"/>
                <a:ea typeface="+mn-ea"/>
                <a:cs typeface="+mn-cs"/>
              </a:rPr>
              <a:t>Items cited by consumers who PREFER self-service checkouts that would improve their shopping experience</a:t>
            </a:r>
          </a:p>
        </c:rich>
      </c:tx>
      <c:layout>
        <c:manualLayout>
          <c:xMode val="edge"/>
          <c:yMode val="edge"/>
          <c:x val="0.11996337352785515"/>
          <c:y val="1.4462471499726029E-2"/>
        </c:manualLayout>
      </c:layout>
      <c:overlay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000" b="1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Work Sans Light" pitchFamily="2" charset="77"/>
              <a:ea typeface="+mn-ea"/>
              <a:cs typeface="+mn-cs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9161451711431241"/>
          <c:y val="7.5337519352096455E-2"/>
          <c:w val="0.67996859172677204"/>
          <c:h val="0.8744294963055218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SQ!$L$474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ork Sans Light" pitchFamily="2" charset="77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SQ!$H$553:$H$564</c:f>
              <c:strCache>
                <c:ptCount val="12"/>
                <c:pt idx="0">
                  <c:v>Other</c:v>
                </c:pt>
                <c:pt idx="1">
                  <c:v>Have a bagger</c:v>
                </c:pt>
                <c:pt idx="2">
                  <c:v>Offer an app</c:v>
                </c:pt>
                <c:pt idx="3">
                  <c:v>Make it cleaner</c:v>
                </c:pt>
                <c:pt idx="4">
                  <c:v>Offer more payment methods</c:v>
                </c:pt>
                <c:pt idx="5">
                  <c:v>Price reductions/rewards</c:v>
                </c:pt>
                <c:pt idx="6">
                  <c:v>Have bigger bagging space</c:v>
                </c:pt>
                <c:pt idx="7">
                  <c:v>Fix errors/better technology</c:v>
                </c:pt>
                <c:pt idx="8">
                  <c:v>Have help available</c:v>
                </c:pt>
                <c:pt idx="9">
                  <c:v>Make it easier</c:v>
                </c:pt>
                <c:pt idx="10">
                  <c:v>More availability/add more kiosks</c:v>
                </c:pt>
                <c:pt idx="11">
                  <c:v>Make it faster</c:v>
                </c:pt>
              </c:strCache>
            </c:strRef>
          </c:cat>
          <c:val>
            <c:numRef>
              <c:f>SQ!$L$553:$L$564</c:f>
              <c:numCache>
                <c:formatCode>0.0%</c:formatCode>
                <c:ptCount val="12"/>
                <c:pt idx="0">
                  <c:v>0.15890863665550031</c:v>
                </c:pt>
                <c:pt idx="1">
                  <c:v>6.7215144673559374E-3</c:v>
                </c:pt>
                <c:pt idx="2">
                  <c:v>1.4877087171395006E-2</c:v>
                </c:pt>
                <c:pt idx="3">
                  <c:v>2.0324966216434346E-2</c:v>
                </c:pt>
                <c:pt idx="4">
                  <c:v>4.1896787338168533E-2</c:v>
                </c:pt>
                <c:pt idx="5">
                  <c:v>6.9076261056991217E-2</c:v>
                </c:pt>
                <c:pt idx="6">
                  <c:v>7.4913851005728754E-2</c:v>
                </c:pt>
                <c:pt idx="7">
                  <c:v>7.9694017969561937E-2</c:v>
                </c:pt>
                <c:pt idx="8">
                  <c:v>8.182252931027241E-2</c:v>
                </c:pt>
                <c:pt idx="9">
                  <c:v>0.13739880650636435</c:v>
                </c:pt>
                <c:pt idx="10">
                  <c:v>0.13797134231550179</c:v>
                </c:pt>
                <c:pt idx="11">
                  <c:v>0.17508742411443615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C1-49E7-B5EC-0B14F269AB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9"/>
        <c:axId val="1815697328"/>
        <c:axId val="1815691088"/>
      </c:barChart>
      <c:catAx>
        <c:axId val="181569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Work Sans Light" pitchFamily="2" charset="77"/>
                <a:ea typeface="+mn-ea"/>
                <a:cs typeface="+mn-cs"/>
              </a:defRPr>
            </a:pPr>
            <a:endParaRPr lang="is-IS"/>
          </a:p>
        </c:txPr>
        <c:crossAx val="1815691088"/>
        <c:crosses val="autoZero"/>
        <c:auto val="1"/>
        <c:lblAlgn val="ctr"/>
        <c:lblOffset val="100"/>
        <c:noMultiLvlLbl val="0"/>
      </c:catAx>
      <c:valAx>
        <c:axId val="1815691088"/>
        <c:scaling>
          <c:orientation val="minMax"/>
          <c:max val="0.3000000000000000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 Light" pitchFamily="2" charset="77"/>
                <a:ea typeface="+mn-ea"/>
                <a:cs typeface="+mn-cs"/>
              </a:defRPr>
            </a:pPr>
            <a:endParaRPr lang="is-IS"/>
          </a:p>
        </c:txPr>
        <c:crossAx val="181569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 b="0" i="0">
          <a:latin typeface="Work Sans Light" pitchFamily="2" charset="77"/>
        </a:defRPr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A86B1-D0FA-4BB8-8C49-8A417DAF9ED9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002BE-6F27-471F-A925-DE21AB770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7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8BC94-900E-43E5-837B-7F7A9949C2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18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002BE-6F27-471F-A925-DE21AB770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495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8BC94-900E-43E5-837B-7F7A9949C2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83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8BC94-900E-43E5-837B-7F7A9949C2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537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02BE-6F27-471F-A925-DE21AB77042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02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8BC94-900E-43E5-837B-7F7A9949C2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02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8BC94-900E-43E5-837B-7F7A9949C2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7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002BE-6F27-471F-A925-DE21AB770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2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002BE-6F27-471F-A925-DE21AB770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64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10C86-852E-4738-A240-FE1066F6D4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957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10C86-852E-4738-A240-FE1066F6D4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88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8BC94-900E-43E5-837B-7F7A9949C2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0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10C86-852E-4738-A240-FE1066F6D4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29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02BE-6F27-471F-A925-DE21AB77042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36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002BE-6F27-471F-A925-DE21AB77042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72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Lef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3" y="3244132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879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Lef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3" y="3244132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49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Lef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3" y="3244132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445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Lef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3" y="3244132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663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righ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H="1">
            <a:off x="4576549" y="-14355"/>
            <a:ext cx="7622275" cy="6871648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  <a:gd name="connsiteX0" fmla="*/ 6825 w 8222777"/>
              <a:gd name="connsiteY0" fmla="*/ 0 h 6871648"/>
              <a:gd name="connsiteX1" fmla="*/ 4708479 w 8222777"/>
              <a:gd name="connsiteY1" fmla="*/ 0 h 6871648"/>
              <a:gd name="connsiteX2" fmla="*/ 8222777 w 8222777"/>
              <a:gd name="connsiteY2" fmla="*/ 5738177 h 6871648"/>
              <a:gd name="connsiteX3" fmla="*/ 5697941 w 8222777"/>
              <a:gd name="connsiteY3" fmla="*/ 6871648 h 6871648"/>
              <a:gd name="connsiteX4" fmla="*/ 0 w 8222777"/>
              <a:gd name="connsiteY4" fmla="*/ 6864118 h 6871648"/>
              <a:gd name="connsiteX5" fmla="*/ 6825 w 8222777"/>
              <a:gd name="connsiteY5" fmla="*/ 0 h 6871648"/>
              <a:gd name="connsiteX0" fmla="*/ 6825 w 7622275"/>
              <a:gd name="connsiteY0" fmla="*/ 0 h 6871648"/>
              <a:gd name="connsiteX1" fmla="*/ 4708479 w 7622275"/>
              <a:gd name="connsiteY1" fmla="*/ 0 h 6871648"/>
              <a:gd name="connsiteX2" fmla="*/ 7622275 w 7622275"/>
              <a:gd name="connsiteY2" fmla="*/ 1316303 h 6871648"/>
              <a:gd name="connsiteX3" fmla="*/ 5697941 w 7622275"/>
              <a:gd name="connsiteY3" fmla="*/ 6871648 h 6871648"/>
              <a:gd name="connsiteX4" fmla="*/ 0 w 7622275"/>
              <a:gd name="connsiteY4" fmla="*/ 6864118 h 6871648"/>
              <a:gd name="connsiteX5" fmla="*/ 6825 w 7622275"/>
              <a:gd name="connsiteY5" fmla="*/ 0 h 6871648"/>
              <a:gd name="connsiteX0" fmla="*/ 6825 w 7622275"/>
              <a:gd name="connsiteY0" fmla="*/ 6824 h 6878472"/>
              <a:gd name="connsiteX1" fmla="*/ 4694831 w 7622275"/>
              <a:gd name="connsiteY1" fmla="*/ 0 h 6878472"/>
              <a:gd name="connsiteX2" fmla="*/ 7622275 w 7622275"/>
              <a:gd name="connsiteY2" fmla="*/ 1323127 h 6878472"/>
              <a:gd name="connsiteX3" fmla="*/ 5697941 w 7622275"/>
              <a:gd name="connsiteY3" fmla="*/ 6878472 h 6878472"/>
              <a:gd name="connsiteX4" fmla="*/ 0 w 7622275"/>
              <a:gd name="connsiteY4" fmla="*/ 6870942 h 6878472"/>
              <a:gd name="connsiteX5" fmla="*/ 6825 w 7622275"/>
              <a:gd name="connsiteY5" fmla="*/ 6824 h 6878472"/>
              <a:gd name="connsiteX0" fmla="*/ 6825 w 7622275"/>
              <a:gd name="connsiteY0" fmla="*/ 6824 h 6871648"/>
              <a:gd name="connsiteX1" fmla="*/ 4694831 w 7622275"/>
              <a:gd name="connsiteY1" fmla="*/ 0 h 6871648"/>
              <a:gd name="connsiteX2" fmla="*/ 7622275 w 7622275"/>
              <a:gd name="connsiteY2" fmla="*/ 1323127 h 6871648"/>
              <a:gd name="connsiteX3" fmla="*/ 5117911 w 7622275"/>
              <a:gd name="connsiteY3" fmla="*/ 6871648 h 6871648"/>
              <a:gd name="connsiteX4" fmla="*/ 0 w 7622275"/>
              <a:gd name="connsiteY4" fmla="*/ 6870942 h 6871648"/>
              <a:gd name="connsiteX5" fmla="*/ 6825 w 7622275"/>
              <a:gd name="connsiteY5" fmla="*/ 6824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2275" h="6871648">
                <a:moveTo>
                  <a:pt x="6825" y="6824"/>
                </a:moveTo>
                <a:lnTo>
                  <a:pt x="4694831" y="0"/>
                </a:lnTo>
                <a:lnTo>
                  <a:pt x="7622275" y="1323127"/>
                </a:lnTo>
                <a:lnTo>
                  <a:pt x="5117911" y="6871648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771511" y="2464271"/>
            <a:ext cx="8185252" cy="660592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924388" y="3244132"/>
            <a:ext cx="5032375" cy="22828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805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righ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H="1">
            <a:off x="4576549" y="-14355"/>
            <a:ext cx="7622275" cy="6871648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  <a:gd name="connsiteX0" fmla="*/ 6825 w 8222777"/>
              <a:gd name="connsiteY0" fmla="*/ 0 h 6871648"/>
              <a:gd name="connsiteX1" fmla="*/ 4708479 w 8222777"/>
              <a:gd name="connsiteY1" fmla="*/ 0 h 6871648"/>
              <a:gd name="connsiteX2" fmla="*/ 8222777 w 8222777"/>
              <a:gd name="connsiteY2" fmla="*/ 5738177 h 6871648"/>
              <a:gd name="connsiteX3" fmla="*/ 5697941 w 8222777"/>
              <a:gd name="connsiteY3" fmla="*/ 6871648 h 6871648"/>
              <a:gd name="connsiteX4" fmla="*/ 0 w 8222777"/>
              <a:gd name="connsiteY4" fmla="*/ 6864118 h 6871648"/>
              <a:gd name="connsiteX5" fmla="*/ 6825 w 8222777"/>
              <a:gd name="connsiteY5" fmla="*/ 0 h 6871648"/>
              <a:gd name="connsiteX0" fmla="*/ 6825 w 7622275"/>
              <a:gd name="connsiteY0" fmla="*/ 0 h 6871648"/>
              <a:gd name="connsiteX1" fmla="*/ 4708479 w 7622275"/>
              <a:gd name="connsiteY1" fmla="*/ 0 h 6871648"/>
              <a:gd name="connsiteX2" fmla="*/ 7622275 w 7622275"/>
              <a:gd name="connsiteY2" fmla="*/ 1316303 h 6871648"/>
              <a:gd name="connsiteX3" fmla="*/ 5697941 w 7622275"/>
              <a:gd name="connsiteY3" fmla="*/ 6871648 h 6871648"/>
              <a:gd name="connsiteX4" fmla="*/ 0 w 7622275"/>
              <a:gd name="connsiteY4" fmla="*/ 6864118 h 6871648"/>
              <a:gd name="connsiteX5" fmla="*/ 6825 w 7622275"/>
              <a:gd name="connsiteY5" fmla="*/ 0 h 6871648"/>
              <a:gd name="connsiteX0" fmla="*/ 6825 w 7622275"/>
              <a:gd name="connsiteY0" fmla="*/ 6824 h 6878472"/>
              <a:gd name="connsiteX1" fmla="*/ 4694831 w 7622275"/>
              <a:gd name="connsiteY1" fmla="*/ 0 h 6878472"/>
              <a:gd name="connsiteX2" fmla="*/ 7622275 w 7622275"/>
              <a:gd name="connsiteY2" fmla="*/ 1323127 h 6878472"/>
              <a:gd name="connsiteX3" fmla="*/ 5697941 w 7622275"/>
              <a:gd name="connsiteY3" fmla="*/ 6878472 h 6878472"/>
              <a:gd name="connsiteX4" fmla="*/ 0 w 7622275"/>
              <a:gd name="connsiteY4" fmla="*/ 6870942 h 6878472"/>
              <a:gd name="connsiteX5" fmla="*/ 6825 w 7622275"/>
              <a:gd name="connsiteY5" fmla="*/ 6824 h 6878472"/>
              <a:gd name="connsiteX0" fmla="*/ 6825 w 7622275"/>
              <a:gd name="connsiteY0" fmla="*/ 6824 h 6871648"/>
              <a:gd name="connsiteX1" fmla="*/ 4694831 w 7622275"/>
              <a:gd name="connsiteY1" fmla="*/ 0 h 6871648"/>
              <a:gd name="connsiteX2" fmla="*/ 7622275 w 7622275"/>
              <a:gd name="connsiteY2" fmla="*/ 1323127 h 6871648"/>
              <a:gd name="connsiteX3" fmla="*/ 5117911 w 7622275"/>
              <a:gd name="connsiteY3" fmla="*/ 6871648 h 6871648"/>
              <a:gd name="connsiteX4" fmla="*/ 0 w 7622275"/>
              <a:gd name="connsiteY4" fmla="*/ 6870942 h 6871648"/>
              <a:gd name="connsiteX5" fmla="*/ 6825 w 7622275"/>
              <a:gd name="connsiteY5" fmla="*/ 6824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2275" h="6871648">
                <a:moveTo>
                  <a:pt x="6825" y="6824"/>
                </a:moveTo>
                <a:lnTo>
                  <a:pt x="4694831" y="0"/>
                </a:lnTo>
                <a:lnTo>
                  <a:pt x="7622275" y="1323127"/>
                </a:lnTo>
                <a:lnTo>
                  <a:pt x="5117911" y="6871648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771511" y="2464271"/>
            <a:ext cx="8185252" cy="660592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924388" y="3244132"/>
            <a:ext cx="5032375" cy="22828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688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righ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H="1">
            <a:off x="4576549" y="-14355"/>
            <a:ext cx="7622275" cy="6871648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  <a:gd name="connsiteX0" fmla="*/ 6825 w 8222777"/>
              <a:gd name="connsiteY0" fmla="*/ 0 h 6871648"/>
              <a:gd name="connsiteX1" fmla="*/ 4708479 w 8222777"/>
              <a:gd name="connsiteY1" fmla="*/ 0 h 6871648"/>
              <a:gd name="connsiteX2" fmla="*/ 8222777 w 8222777"/>
              <a:gd name="connsiteY2" fmla="*/ 5738177 h 6871648"/>
              <a:gd name="connsiteX3" fmla="*/ 5697941 w 8222777"/>
              <a:gd name="connsiteY3" fmla="*/ 6871648 h 6871648"/>
              <a:gd name="connsiteX4" fmla="*/ 0 w 8222777"/>
              <a:gd name="connsiteY4" fmla="*/ 6864118 h 6871648"/>
              <a:gd name="connsiteX5" fmla="*/ 6825 w 8222777"/>
              <a:gd name="connsiteY5" fmla="*/ 0 h 6871648"/>
              <a:gd name="connsiteX0" fmla="*/ 6825 w 7622275"/>
              <a:gd name="connsiteY0" fmla="*/ 0 h 6871648"/>
              <a:gd name="connsiteX1" fmla="*/ 4708479 w 7622275"/>
              <a:gd name="connsiteY1" fmla="*/ 0 h 6871648"/>
              <a:gd name="connsiteX2" fmla="*/ 7622275 w 7622275"/>
              <a:gd name="connsiteY2" fmla="*/ 1316303 h 6871648"/>
              <a:gd name="connsiteX3" fmla="*/ 5697941 w 7622275"/>
              <a:gd name="connsiteY3" fmla="*/ 6871648 h 6871648"/>
              <a:gd name="connsiteX4" fmla="*/ 0 w 7622275"/>
              <a:gd name="connsiteY4" fmla="*/ 6864118 h 6871648"/>
              <a:gd name="connsiteX5" fmla="*/ 6825 w 7622275"/>
              <a:gd name="connsiteY5" fmla="*/ 0 h 6871648"/>
              <a:gd name="connsiteX0" fmla="*/ 6825 w 7622275"/>
              <a:gd name="connsiteY0" fmla="*/ 6824 h 6878472"/>
              <a:gd name="connsiteX1" fmla="*/ 4694831 w 7622275"/>
              <a:gd name="connsiteY1" fmla="*/ 0 h 6878472"/>
              <a:gd name="connsiteX2" fmla="*/ 7622275 w 7622275"/>
              <a:gd name="connsiteY2" fmla="*/ 1323127 h 6878472"/>
              <a:gd name="connsiteX3" fmla="*/ 5697941 w 7622275"/>
              <a:gd name="connsiteY3" fmla="*/ 6878472 h 6878472"/>
              <a:gd name="connsiteX4" fmla="*/ 0 w 7622275"/>
              <a:gd name="connsiteY4" fmla="*/ 6870942 h 6878472"/>
              <a:gd name="connsiteX5" fmla="*/ 6825 w 7622275"/>
              <a:gd name="connsiteY5" fmla="*/ 6824 h 6878472"/>
              <a:gd name="connsiteX0" fmla="*/ 6825 w 7622275"/>
              <a:gd name="connsiteY0" fmla="*/ 6824 h 6871648"/>
              <a:gd name="connsiteX1" fmla="*/ 4694831 w 7622275"/>
              <a:gd name="connsiteY1" fmla="*/ 0 h 6871648"/>
              <a:gd name="connsiteX2" fmla="*/ 7622275 w 7622275"/>
              <a:gd name="connsiteY2" fmla="*/ 1323127 h 6871648"/>
              <a:gd name="connsiteX3" fmla="*/ 5117911 w 7622275"/>
              <a:gd name="connsiteY3" fmla="*/ 6871648 h 6871648"/>
              <a:gd name="connsiteX4" fmla="*/ 0 w 7622275"/>
              <a:gd name="connsiteY4" fmla="*/ 6870942 h 6871648"/>
              <a:gd name="connsiteX5" fmla="*/ 6825 w 7622275"/>
              <a:gd name="connsiteY5" fmla="*/ 6824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2275" h="6871648">
                <a:moveTo>
                  <a:pt x="6825" y="6824"/>
                </a:moveTo>
                <a:lnTo>
                  <a:pt x="4694831" y="0"/>
                </a:lnTo>
                <a:lnTo>
                  <a:pt x="7622275" y="1323127"/>
                </a:lnTo>
                <a:lnTo>
                  <a:pt x="5117911" y="6871648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771511" y="2583540"/>
            <a:ext cx="8185252" cy="660592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924388" y="3244132"/>
            <a:ext cx="5032375" cy="22828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397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Lef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3" y="3244132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8744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720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07918"/>
            <a:ext cx="10515600" cy="12159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0" y="259702"/>
            <a:ext cx="1021720" cy="1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19044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 you Slide"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727200" y="3244132"/>
            <a:ext cx="3801468" cy="22828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Title or affiliation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email@toshibagcs.com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Phone number</a:t>
            </a:r>
          </a:p>
          <a:p>
            <a:pPr lvl="0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93848" y="3314467"/>
            <a:ext cx="1063625" cy="11096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01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angled photo slid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-1440000">
            <a:off x="-2387267" y="-1150158"/>
            <a:ext cx="9240134" cy="8939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43445" y="2968936"/>
            <a:ext cx="6075468" cy="183507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43445" y="5216233"/>
            <a:ext cx="5806413" cy="4582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6"/>
          <p:cNvSpPr/>
          <p:nvPr/>
        </p:nvSpPr>
        <p:spPr>
          <a:xfrm>
            <a:off x="349333" y="4876310"/>
            <a:ext cx="5700525" cy="122487"/>
          </a:xfrm>
          <a:custGeom>
            <a:avLst/>
            <a:gdLst>
              <a:gd name="connsiteX0" fmla="*/ 0 w 6447826"/>
              <a:gd name="connsiteY0" fmla="*/ 0 h 350085"/>
              <a:gd name="connsiteX1" fmla="*/ 6447826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0 h 350085"/>
              <a:gd name="connsiteX1" fmla="*/ 6202244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845 h 350930"/>
              <a:gd name="connsiteX1" fmla="*/ 5915072 w 6447826"/>
              <a:gd name="connsiteY1" fmla="*/ 0 h 350930"/>
              <a:gd name="connsiteX2" fmla="*/ 6447826 w 6447826"/>
              <a:gd name="connsiteY2" fmla="*/ 350930 h 350930"/>
              <a:gd name="connsiteX3" fmla="*/ 0 w 6447826"/>
              <a:gd name="connsiteY3" fmla="*/ 350930 h 350930"/>
              <a:gd name="connsiteX4" fmla="*/ 0 w 6447826"/>
              <a:gd name="connsiteY4" fmla="*/ 845 h 350930"/>
              <a:gd name="connsiteX0" fmla="*/ 0 w 6447826"/>
              <a:gd name="connsiteY0" fmla="*/ 18818 h 368903"/>
              <a:gd name="connsiteX1" fmla="*/ 6211397 w 6447826"/>
              <a:gd name="connsiteY1" fmla="*/ 0 h 368903"/>
              <a:gd name="connsiteX2" fmla="*/ 6447826 w 6447826"/>
              <a:gd name="connsiteY2" fmla="*/ 368903 h 368903"/>
              <a:gd name="connsiteX3" fmla="*/ 0 w 6447826"/>
              <a:gd name="connsiteY3" fmla="*/ 368903 h 368903"/>
              <a:gd name="connsiteX4" fmla="*/ 0 w 6447826"/>
              <a:gd name="connsiteY4" fmla="*/ 18818 h 368903"/>
              <a:gd name="connsiteX0" fmla="*/ 0 w 6447826"/>
              <a:gd name="connsiteY0" fmla="*/ 1 h 350086"/>
              <a:gd name="connsiteX1" fmla="*/ 6405755 w 6447826"/>
              <a:gd name="connsiteY1" fmla="*/ 1838 h 350086"/>
              <a:gd name="connsiteX2" fmla="*/ 6447826 w 6447826"/>
              <a:gd name="connsiteY2" fmla="*/ 350086 h 350086"/>
              <a:gd name="connsiteX3" fmla="*/ 0 w 6447826"/>
              <a:gd name="connsiteY3" fmla="*/ 350086 h 350086"/>
              <a:gd name="connsiteX4" fmla="*/ 0 w 6447826"/>
              <a:gd name="connsiteY4" fmla="*/ 1 h 350086"/>
              <a:gd name="connsiteX0" fmla="*/ 0 w 6494473"/>
              <a:gd name="connsiteY0" fmla="*/ 1 h 370741"/>
              <a:gd name="connsiteX1" fmla="*/ 6405755 w 6494473"/>
              <a:gd name="connsiteY1" fmla="*/ 1838 h 370741"/>
              <a:gd name="connsiteX2" fmla="*/ 6494473 w 6494473"/>
              <a:gd name="connsiteY2" fmla="*/ 370741 h 370741"/>
              <a:gd name="connsiteX3" fmla="*/ 0 w 6494473"/>
              <a:gd name="connsiteY3" fmla="*/ 350086 h 370741"/>
              <a:gd name="connsiteX4" fmla="*/ 0 w 6494473"/>
              <a:gd name="connsiteY4" fmla="*/ 1 h 37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473" h="370741">
                <a:moveTo>
                  <a:pt x="0" y="1"/>
                </a:moveTo>
                <a:lnTo>
                  <a:pt x="6405755" y="1838"/>
                </a:lnTo>
                <a:lnTo>
                  <a:pt x="6494473" y="370741"/>
                </a:lnTo>
                <a:lnTo>
                  <a:pt x="0" y="350086"/>
                </a:lnTo>
                <a:lnTo>
                  <a:pt x="0" y="1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2888" y="5810050"/>
            <a:ext cx="5807075" cy="442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6"/>
          <p:cNvSpPr/>
          <p:nvPr userDrawn="1"/>
        </p:nvSpPr>
        <p:spPr>
          <a:xfrm>
            <a:off x="349333" y="4876310"/>
            <a:ext cx="5700525" cy="122487"/>
          </a:xfrm>
          <a:custGeom>
            <a:avLst/>
            <a:gdLst>
              <a:gd name="connsiteX0" fmla="*/ 0 w 6447826"/>
              <a:gd name="connsiteY0" fmla="*/ 0 h 350085"/>
              <a:gd name="connsiteX1" fmla="*/ 6447826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0 h 350085"/>
              <a:gd name="connsiteX1" fmla="*/ 6202244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845 h 350930"/>
              <a:gd name="connsiteX1" fmla="*/ 5915072 w 6447826"/>
              <a:gd name="connsiteY1" fmla="*/ 0 h 350930"/>
              <a:gd name="connsiteX2" fmla="*/ 6447826 w 6447826"/>
              <a:gd name="connsiteY2" fmla="*/ 350930 h 350930"/>
              <a:gd name="connsiteX3" fmla="*/ 0 w 6447826"/>
              <a:gd name="connsiteY3" fmla="*/ 350930 h 350930"/>
              <a:gd name="connsiteX4" fmla="*/ 0 w 6447826"/>
              <a:gd name="connsiteY4" fmla="*/ 845 h 350930"/>
              <a:gd name="connsiteX0" fmla="*/ 0 w 6447826"/>
              <a:gd name="connsiteY0" fmla="*/ 18818 h 368903"/>
              <a:gd name="connsiteX1" fmla="*/ 6211397 w 6447826"/>
              <a:gd name="connsiteY1" fmla="*/ 0 h 368903"/>
              <a:gd name="connsiteX2" fmla="*/ 6447826 w 6447826"/>
              <a:gd name="connsiteY2" fmla="*/ 368903 h 368903"/>
              <a:gd name="connsiteX3" fmla="*/ 0 w 6447826"/>
              <a:gd name="connsiteY3" fmla="*/ 368903 h 368903"/>
              <a:gd name="connsiteX4" fmla="*/ 0 w 6447826"/>
              <a:gd name="connsiteY4" fmla="*/ 18818 h 368903"/>
              <a:gd name="connsiteX0" fmla="*/ 0 w 6447826"/>
              <a:gd name="connsiteY0" fmla="*/ 1 h 350086"/>
              <a:gd name="connsiteX1" fmla="*/ 6405755 w 6447826"/>
              <a:gd name="connsiteY1" fmla="*/ 1838 h 350086"/>
              <a:gd name="connsiteX2" fmla="*/ 6447826 w 6447826"/>
              <a:gd name="connsiteY2" fmla="*/ 350086 h 350086"/>
              <a:gd name="connsiteX3" fmla="*/ 0 w 6447826"/>
              <a:gd name="connsiteY3" fmla="*/ 350086 h 350086"/>
              <a:gd name="connsiteX4" fmla="*/ 0 w 6447826"/>
              <a:gd name="connsiteY4" fmla="*/ 1 h 350086"/>
              <a:gd name="connsiteX0" fmla="*/ 0 w 6494473"/>
              <a:gd name="connsiteY0" fmla="*/ 1 h 370741"/>
              <a:gd name="connsiteX1" fmla="*/ 6405755 w 6494473"/>
              <a:gd name="connsiteY1" fmla="*/ 1838 h 370741"/>
              <a:gd name="connsiteX2" fmla="*/ 6494473 w 6494473"/>
              <a:gd name="connsiteY2" fmla="*/ 370741 h 370741"/>
              <a:gd name="connsiteX3" fmla="*/ 0 w 6494473"/>
              <a:gd name="connsiteY3" fmla="*/ 350086 h 370741"/>
              <a:gd name="connsiteX4" fmla="*/ 0 w 6494473"/>
              <a:gd name="connsiteY4" fmla="*/ 1 h 37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473" h="370741">
                <a:moveTo>
                  <a:pt x="0" y="1"/>
                </a:moveTo>
                <a:lnTo>
                  <a:pt x="6405755" y="1838"/>
                </a:lnTo>
                <a:lnTo>
                  <a:pt x="6494473" y="370741"/>
                </a:lnTo>
                <a:lnTo>
                  <a:pt x="0" y="350086"/>
                </a:lnTo>
                <a:lnTo>
                  <a:pt x="0" y="1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95FB26-0BE8-478D-B6A2-11DF2E9F52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33" y="6140913"/>
            <a:ext cx="2744724" cy="4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C98AD-DA5E-400B-AD2C-2F8BB8DEA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518" y="-109182"/>
            <a:ext cx="7453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01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1"/>
            <a:ext cx="10515600" cy="1202842"/>
          </a:xfrm>
        </p:spPr>
        <p:txBody>
          <a:bodyPr anchor="ctr"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39788" y="1295400"/>
            <a:ext cx="10515600" cy="47069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j-lt"/>
                <a:ea typeface="Toshiba Sans Medium" panose="020B0603030403020204" pitchFamily="34" charset="0"/>
              </a:defRPr>
            </a:lvl1pPr>
          </a:lstStyle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68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ngled photo slid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-1440000">
            <a:off x="-2387267" y="-1150158"/>
            <a:ext cx="9240134" cy="8939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950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43445" y="2968936"/>
            <a:ext cx="6075468" cy="1835076"/>
          </a:xfrm>
        </p:spPr>
        <p:txBody>
          <a:bodyPr>
            <a:noAutofit/>
          </a:bodyPr>
          <a:lstStyle>
            <a:lvl1pPr algn="l">
              <a:lnSpc>
                <a:spcPts val="4799"/>
              </a:lnSpc>
              <a:defRPr sz="4424"/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43446" y="5216234"/>
            <a:ext cx="5806413" cy="4582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6"/>
          <p:cNvSpPr/>
          <p:nvPr/>
        </p:nvSpPr>
        <p:spPr>
          <a:xfrm>
            <a:off x="349334" y="4876310"/>
            <a:ext cx="5700525" cy="122487"/>
          </a:xfrm>
          <a:custGeom>
            <a:avLst/>
            <a:gdLst>
              <a:gd name="connsiteX0" fmla="*/ 0 w 6447826"/>
              <a:gd name="connsiteY0" fmla="*/ 0 h 350085"/>
              <a:gd name="connsiteX1" fmla="*/ 6447826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0 h 350085"/>
              <a:gd name="connsiteX1" fmla="*/ 6202244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845 h 350930"/>
              <a:gd name="connsiteX1" fmla="*/ 5915072 w 6447826"/>
              <a:gd name="connsiteY1" fmla="*/ 0 h 350930"/>
              <a:gd name="connsiteX2" fmla="*/ 6447826 w 6447826"/>
              <a:gd name="connsiteY2" fmla="*/ 350930 h 350930"/>
              <a:gd name="connsiteX3" fmla="*/ 0 w 6447826"/>
              <a:gd name="connsiteY3" fmla="*/ 350930 h 350930"/>
              <a:gd name="connsiteX4" fmla="*/ 0 w 6447826"/>
              <a:gd name="connsiteY4" fmla="*/ 845 h 350930"/>
              <a:gd name="connsiteX0" fmla="*/ 0 w 6447826"/>
              <a:gd name="connsiteY0" fmla="*/ 18818 h 368903"/>
              <a:gd name="connsiteX1" fmla="*/ 6211397 w 6447826"/>
              <a:gd name="connsiteY1" fmla="*/ 0 h 368903"/>
              <a:gd name="connsiteX2" fmla="*/ 6447826 w 6447826"/>
              <a:gd name="connsiteY2" fmla="*/ 368903 h 368903"/>
              <a:gd name="connsiteX3" fmla="*/ 0 w 6447826"/>
              <a:gd name="connsiteY3" fmla="*/ 368903 h 368903"/>
              <a:gd name="connsiteX4" fmla="*/ 0 w 6447826"/>
              <a:gd name="connsiteY4" fmla="*/ 18818 h 368903"/>
              <a:gd name="connsiteX0" fmla="*/ 0 w 6447826"/>
              <a:gd name="connsiteY0" fmla="*/ 1 h 350086"/>
              <a:gd name="connsiteX1" fmla="*/ 6405755 w 6447826"/>
              <a:gd name="connsiteY1" fmla="*/ 1838 h 350086"/>
              <a:gd name="connsiteX2" fmla="*/ 6447826 w 6447826"/>
              <a:gd name="connsiteY2" fmla="*/ 350086 h 350086"/>
              <a:gd name="connsiteX3" fmla="*/ 0 w 6447826"/>
              <a:gd name="connsiteY3" fmla="*/ 350086 h 350086"/>
              <a:gd name="connsiteX4" fmla="*/ 0 w 6447826"/>
              <a:gd name="connsiteY4" fmla="*/ 1 h 350086"/>
              <a:gd name="connsiteX0" fmla="*/ 0 w 6494473"/>
              <a:gd name="connsiteY0" fmla="*/ 1 h 370741"/>
              <a:gd name="connsiteX1" fmla="*/ 6405755 w 6494473"/>
              <a:gd name="connsiteY1" fmla="*/ 1838 h 370741"/>
              <a:gd name="connsiteX2" fmla="*/ 6494473 w 6494473"/>
              <a:gd name="connsiteY2" fmla="*/ 370741 h 370741"/>
              <a:gd name="connsiteX3" fmla="*/ 0 w 6494473"/>
              <a:gd name="connsiteY3" fmla="*/ 350086 h 370741"/>
              <a:gd name="connsiteX4" fmla="*/ 0 w 6494473"/>
              <a:gd name="connsiteY4" fmla="*/ 1 h 37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473" h="370741">
                <a:moveTo>
                  <a:pt x="0" y="1"/>
                </a:moveTo>
                <a:lnTo>
                  <a:pt x="6405755" y="1838"/>
                </a:lnTo>
                <a:lnTo>
                  <a:pt x="6494473" y="370741"/>
                </a:lnTo>
                <a:lnTo>
                  <a:pt x="0" y="350086"/>
                </a:lnTo>
                <a:lnTo>
                  <a:pt x="0" y="1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9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2889" y="5810051"/>
            <a:ext cx="5807075" cy="442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53ED47-0419-421C-884D-E2EDB8D0B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43" y="251078"/>
            <a:ext cx="1134354" cy="1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4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45720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25">
                <a:solidFill>
                  <a:schemeClr val="bg1"/>
                </a:solidFill>
              </a:defRPr>
            </a:lvl1pPr>
            <a:lvl2pPr marL="457162" indent="0" algn="ctr">
              <a:buNone/>
              <a:defRPr sz="2025"/>
            </a:lvl2pPr>
            <a:lvl3pPr marL="914324" indent="0" algn="ctr">
              <a:buNone/>
              <a:defRPr sz="1800"/>
            </a:lvl3pPr>
            <a:lvl4pPr marL="1371485" indent="0" algn="ctr">
              <a:buNone/>
              <a:defRPr sz="1575"/>
            </a:lvl4pPr>
            <a:lvl5pPr marL="1828648" indent="0" algn="ctr">
              <a:buNone/>
              <a:defRPr sz="1575"/>
            </a:lvl5pPr>
            <a:lvl6pPr marL="2285809" indent="0" algn="ctr">
              <a:buNone/>
              <a:defRPr sz="1575"/>
            </a:lvl6pPr>
            <a:lvl7pPr marL="2742971" indent="0" algn="ctr">
              <a:buNone/>
              <a:defRPr sz="1575"/>
            </a:lvl7pPr>
            <a:lvl8pPr marL="3200133" indent="0" algn="ctr">
              <a:buNone/>
              <a:defRPr sz="1575"/>
            </a:lvl8pPr>
            <a:lvl9pPr marL="3657295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07919"/>
            <a:ext cx="10515600" cy="1215934"/>
          </a:xfrm>
        </p:spPr>
        <p:txBody>
          <a:bodyPr>
            <a:normAutofit/>
          </a:bodyPr>
          <a:lstStyle>
            <a:lvl1pPr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2BA64-7041-458E-B7C0-96399C3FE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60" y="259702"/>
            <a:ext cx="1021720" cy="1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2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1568" y="1295400"/>
            <a:ext cx="11308361" cy="4706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61568" y="38100"/>
            <a:ext cx="11308361" cy="1215934"/>
          </a:xfrm>
          <a:prstGeom prst="rect">
            <a:avLst/>
          </a:prstGeom>
        </p:spPr>
        <p:txBody>
          <a:bodyPr vert="horz" lIns="121926" tIns="60963" rIns="121926" bIns="60963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402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9" y="1295400"/>
            <a:ext cx="5181600" cy="4351338"/>
          </a:xfrm>
        </p:spPr>
        <p:txBody>
          <a:bodyPr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788" y="1295400"/>
            <a:ext cx="5181600" cy="4351338"/>
          </a:xfrm>
        </p:spPr>
        <p:txBody>
          <a:bodyPr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61568" y="38100"/>
            <a:ext cx="11308361" cy="1215934"/>
          </a:xfrm>
          <a:prstGeom prst="rect">
            <a:avLst/>
          </a:prstGeom>
        </p:spPr>
        <p:txBody>
          <a:bodyPr vert="horz" lIns="121926" tIns="60963" rIns="121926" bIns="60963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8169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ngled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Full bleed photo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2"/>
            <a:ext cx="8185252" cy="660592"/>
          </a:xfrm>
        </p:spPr>
        <p:txBody>
          <a:bodyPr>
            <a:noAutofit/>
          </a:bodyPr>
          <a:lstStyle>
            <a:lvl1pPr algn="l"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4" y="3244133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71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C95B153C-62CD-4772-A861-0C721F9ADB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E0AEAE-6718-45C6-94E6-ABCAC0387156}"/>
              </a:ext>
            </a:extLst>
          </p:cNvPr>
          <p:cNvSpPr/>
          <p:nvPr userDrawn="1"/>
        </p:nvSpPr>
        <p:spPr>
          <a:xfrm>
            <a:off x="267855" y="286327"/>
            <a:ext cx="2262909" cy="361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5B90646-53E2-48BD-BAF0-F41F97CD84E3}"/>
              </a:ext>
            </a:extLst>
          </p:cNvPr>
          <p:cNvSpPr/>
          <p:nvPr/>
        </p:nvSpPr>
        <p:spPr>
          <a:xfrm>
            <a:off x="-6826" y="1"/>
            <a:ext cx="8222777" cy="6864116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2"/>
            <a:ext cx="8185252" cy="660592"/>
          </a:xfrm>
        </p:spPr>
        <p:txBody>
          <a:bodyPr>
            <a:noAutofit/>
          </a:bodyPr>
          <a:lstStyle>
            <a:lvl1pPr algn="l"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4" y="3244133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566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AEC1F7E1-F65A-49FD-91FB-25BA0758A558}"/>
              </a:ext>
            </a:extLst>
          </p:cNvPr>
          <p:cNvSpPr/>
          <p:nvPr/>
        </p:nvSpPr>
        <p:spPr>
          <a:xfrm flipH="1">
            <a:off x="4576549" y="-14355"/>
            <a:ext cx="7622275" cy="6871648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  <a:gd name="connsiteX0" fmla="*/ 6825 w 8222777"/>
              <a:gd name="connsiteY0" fmla="*/ 0 h 6871648"/>
              <a:gd name="connsiteX1" fmla="*/ 4708479 w 8222777"/>
              <a:gd name="connsiteY1" fmla="*/ 0 h 6871648"/>
              <a:gd name="connsiteX2" fmla="*/ 8222777 w 8222777"/>
              <a:gd name="connsiteY2" fmla="*/ 5738177 h 6871648"/>
              <a:gd name="connsiteX3" fmla="*/ 5697941 w 8222777"/>
              <a:gd name="connsiteY3" fmla="*/ 6871648 h 6871648"/>
              <a:gd name="connsiteX4" fmla="*/ 0 w 8222777"/>
              <a:gd name="connsiteY4" fmla="*/ 6864118 h 6871648"/>
              <a:gd name="connsiteX5" fmla="*/ 6825 w 8222777"/>
              <a:gd name="connsiteY5" fmla="*/ 0 h 6871648"/>
              <a:gd name="connsiteX0" fmla="*/ 6825 w 7622275"/>
              <a:gd name="connsiteY0" fmla="*/ 0 h 6871648"/>
              <a:gd name="connsiteX1" fmla="*/ 4708479 w 7622275"/>
              <a:gd name="connsiteY1" fmla="*/ 0 h 6871648"/>
              <a:gd name="connsiteX2" fmla="*/ 7622275 w 7622275"/>
              <a:gd name="connsiteY2" fmla="*/ 1316303 h 6871648"/>
              <a:gd name="connsiteX3" fmla="*/ 5697941 w 7622275"/>
              <a:gd name="connsiteY3" fmla="*/ 6871648 h 6871648"/>
              <a:gd name="connsiteX4" fmla="*/ 0 w 7622275"/>
              <a:gd name="connsiteY4" fmla="*/ 6864118 h 6871648"/>
              <a:gd name="connsiteX5" fmla="*/ 6825 w 7622275"/>
              <a:gd name="connsiteY5" fmla="*/ 0 h 6871648"/>
              <a:gd name="connsiteX0" fmla="*/ 6825 w 7622275"/>
              <a:gd name="connsiteY0" fmla="*/ 6824 h 6878472"/>
              <a:gd name="connsiteX1" fmla="*/ 4694831 w 7622275"/>
              <a:gd name="connsiteY1" fmla="*/ 0 h 6878472"/>
              <a:gd name="connsiteX2" fmla="*/ 7622275 w 7622275"/>
              <a:gd name="connsiteY2" fmla="*/ 1323127 h 6878472"/>
              <a:gd name="connsiteX3" fmla="*/ 5697941 w 7622275"/>
              <a:gd name="connsiteY3" fmla="*/ 6878472 h 6878472"/>
              <a:gd name="connsiteX4" fmla="*/ 0 w 7622275"/>
              <a:gd name="connsiteY4" fmla="*/ 6870942 h 6878472"/>
              <a:gd name="connsiteX5" fmla="*/ 6825 w 7622275"/>
              <a:gd name="connsiteY5" fmla="*/ 6824 h 6878472"/>
              <a:gd name="connsiteX0" fmla="*/ 6825 w 7622275"/>
              <a:gd name="connsiteY0" fmla="*/ 6824 h 6871648"/>
              <a:gd name="connsiteX1" fmla="*/ 4694831 w 7622275"/>
              <a:gd name="connsiteY1" fmla="*/ 0 h 6871648"/>
              <a:gd name="connsiteX2" fmla="*/ 7622275 w 7622275"/>
              <a:gd name="connsiteY2" fmla="*/ 1323127 h 6871648"/>
              <a:gd name="connsiteX3" fmla="*/ 5117911 w 7622275"/>
              <a:gd name="connsiteY3" fmla="*/ 6871648 h 6871648"/>
              <a:gd name="connsiteX4" fmla="*/ 0 w 7622275"/>
              <a:gd name="connsiteY4" fmla="*/ 6870942 h 6871648"/>
              <a:gd name="connsiteX5" fmla="*/ 6825 w 7622275"/>
              <a:gd name="connsiteY5" fmla="*/ 6824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2275" h="6871648">
                <a:moveTo>
                  <a:pt x="6825" y="6824"/>
                </a:moveTo>
                <a:lnTo>
                  <a:pt x="4694831" y="0"/>
                </a:lnTo>
                <a:lnTo>
                  <a:pt x="7622275" y="1323127"/>
                </a:lnTo>
                <a:lnTo>
                  <a:pt x="5117911" y="6871648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771512" y="2464272"/>
            <a:ext cx="8185252" cy="660592"/>
          </a:xfrm>
        </p:spPr>
        <p:txBody>
          <a:bodyPr>
            <a:noAutofit/>
          </a:bodyPr>
          <a:lstStyle>
            <a:lvl1pPr algn="r"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924389" y="3244133"/>
            <a:ext cx="5032375" cy="22828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13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51" y="38100"/>
            <a:ext cx="10515600" cy="121070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3053041"/>
            <a:ext cx="12192000" cy="20828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6151" y="1295401"/>
            <a:ext cx="10515600" cy="13684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Centered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27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61568" y="38100"/>
            <a:ext cx="11308361" cy="1215934"/>
          </a:xfrm>
          <a:prstGeom prst="rect">
            <a:avLst/>
          </a:prstGeom>
        </p:spPr>
        <p:txBody>
          <a:bodyPr vert="horz" lIns="121926" tIns="60963" rIns="121926" bIns="60963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843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61568" y="1295400"/>
            <a:ext cx="11308361" cy="43513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425"/>
            </a:lvl4pPr>
            <a:lvl5pPr>
              <a:defRPr sz="14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361568" y="38100"/>
            <a:ext cx="11308361" cy="1215934"/>
          </a:xfrm>
          <a:prstGeom prst="rect">
            <a:avLst/>
          </a:prstGeom>
        </p:spPr>
        <p:txBody>
          <a:bodyPr vert="horz" lIns="121926" tIns="60963" rIns="121926" bIns="60963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3633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39788" y="1295403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5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/>
          </p:nvPr>
        </p:nvSpPr>
        <p:spPr>
          <a:xfrm>
            <a:off x="3506788" y="1295402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5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6173788" y="1295402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5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8840788" y="1295400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62" indent="0">
              <a:buNone/>
              <a:defRPr/>
            </a:lvl2pPr>
            <a:lvl3pPr marL="914324" indent="0">
              <a:buNone/>
              <a:defRPr/>
            </a:lvl3pPr>
            <a:lvl4pPr marL="1371485" indent="0">
              <a:buNone/>
              <a:defRPr/>
            </a:lvl4pPr>
            <a:lvl5pPr marL="182864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1568" y="38100"/>
            <a:ext cx="11308361" cy="1215934"/>
          </a:xfrm>
          <a:prstGeom prst="rect">
            <a:avLst/>
          </a:prstGeom>
        </p:spPr>
        <p:txBody>
          <a:bodyPr vert="horz" lIns="121926" tIns="60963" rIns="121926" bIns="60963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511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6451" y="4443512"/>
            <a:ext cx="3563099" cy="151315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162" indent="0">
              <a:buNone/>
              <a:defRPr sz="1575"/>
            </a:lvl2pPr>
            <a:lvl3pPr marL="914324" indent="0">
              <a:buNone/>
              <a:defRPr sz="1425"/>
            </a:lvl3pPr>
            <a:lvl4pPr marL="1371485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023898" y="1616643"/>
            <a:ext cx="0" cy="4340021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173019" y="1616643"/>
            <a:ext cx="0" cy="4340021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326490" y="4443511"/>
            <a:ext cx="3562350" cy="151315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162" indent="0">
              <a:buNone/>
              <a:defRPr sz="1575"/>
            </a:lvl2pPr>
            <a:lvl3pPr marL="914324" indent="0">
              <a:buNone/>
              <a:defRPr sz="1425"/>
            </a:lvl3pPr>
            <a:lvl4pPr marL="1371485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158959" y="4443511"/>
            <a:ext cx="3580759" cy="151315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162" indent="0">
              <a:buNone/>
              <a:defRPr sz="1575"/>
            </a:lvl2pPr>
            <a:lvl3pPr marL="914324" indent="0">
              <a:buNone/>
              <a:defRPr sz="1425"/>
            </a:lvl3pPr>
            <a:lvl4pPr marL="1371485" indent="0">
              <a:buNone/>
              <a:defRPr sz="1200"/>
            </a:lvl4pPr>
            <a:lvl5pPr marL="1828648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9"/>
          </p:nvPr>
        </p:nvSpPr>
        <p:spPr>
          <a:xfrm>
            <a:off x="457200" y="1543051"/>
            <a:ext cx="3562350" cy="282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0"/>
          </p:nvPr>
        </p:nvSpPr>
        <p:spPr>
          <a:xfrm>
            <a:off x="4326489" y="1543051"/>
            <a:ext cx="3562350" cy="282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8"/>
          <p:cNvSpPr>
            <a:spLocks noGrp="1"/>
          </p:cNvSpPr>
          <p:nvPr>
            <p:ph sz="quarter" idx="21"/>
          </p:nvPr>
        </p:nvSpPr>
        <p:spPr>
          <a:xfrm>
            <a:off x="8177367" y="1543051"/>
            <a:ext cx="3562350" cy="282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61568" y="38100"/>
            <a:ext cx="11308361" cy="1215934"/>
          </a:xfrm>
          <a:prstGeom prst="rect">
            <a:avLst/>
          </a:prstGeom>
        </p:spPr>
        <p:txBody>
          <a:bodyPr vert="horz" lIns="121926" tIns="60963" rIns="121926" bIns="60963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76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4911" y="1018276"/>
            <a:ext cx="858982" cy="221566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3798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38188" y="2253083"/>
            <a:ext cx="10820400" cy="374608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25" b="1" spc="300"/>
            </a:lvl1pPr>
            <a:lvl2pPr marL="457162" indent="0">
              <a:buFontTx/>
              <a:buNone/>
              <a:defRPr sz="2025" spc="300"/>
            </a:lvl2pPr>
            <a:lvl3pPr marL="914324" indent="0">
              <a:buFontTx/>
              <a:buNone/>
              <a:defRPr sz="2025" spc="300"/>
            </a:lvl3pPr>
            <a:lvl4pPr marL="1371485" indent="0">
              <a:buFontTx/>
              <a:buNone/>
              <a:defRPr sz="2025" spc="300"/>
            </a:lvl4pPr>
            <a:lvl5pPr marL="1828648" indent="0">
              <a:buFontTx/>
              <a:buNone/>
              <a:defRPr sz="2025" spc="3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89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93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763838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1848678"/>
            <a:ext cx="10515600" cy="915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914400" y="3230564"/>
            <a:ext cx="10439400" cy="2733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634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056168-8A3B-406E-905A-4CAC1511B462}"/>
              </a:ext>
            </a:extLst>
          </p:cNvPr>
          <p:cNvSpPr/>
          <p:nvPr/>
        </p:nvSpPr>
        <p:spPr>
          <a:xfrm rot="-1440000">
            <a:off x="-106228" y="6439506"/>
            <a:ext cx="493082" cy="603967"/>
          </a:xfrm>
          <a:custGeom>
            <a:avLst/>
            <a:gdLst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0 w 715629"/>
              <a:gd name="connsiteY3" fmla="*/ 674897 h 674897"/>
              <a:gd name="connsiteX4" fmla="*/ 0 w 715629"/>
              <a:gd name="connsiteY4" fmla="*/ 0 h 674897"/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228143 w 715629"/>
              <a:gd name="connsiteY3" fmla="*/ 380580 h 674897"/>
              <a:gd name="connsiteX4" fmla="*/ 0 w 715629"/>
              <a:gd name="connsiteY4" fmla="*/ 0 h 674897"/>
              <a:gd name="connsiteX0" fmla="*/ 0 w 721225"/>
              <a:gd name="connsiteY0" fmla="*/ 0 h 595222"/>
              <a:gd name="connsiteX1" fmla="*/ 715629 w 721225"/>
              <a:gd name="connsiteY1" fmla="*/ 0 h 595222"/>
              <a:gd name="connsiteX2" fmla="*/ 721225 w 721225"/>
              <a:gd name="connsiteY2" fmla="*/ 595222 h 595222"/>
              <a:gd name="connsiteX3" fmla="*/ 228143 w 721225"/>
              <a:gd name="connsiteY3" fmla="*/ 380580 h 595222"/>
              <a:gd name="connsiteX4" fmla="*/ 0 w 721225"/>
              <a:gd name="connsiteY4" fmla="*/ 0 h 595222"/>
              <a:gd name="connsiteX0" fmla="*/ 171644 w 493082"/>
              <a:gd name="connsiteY0" fmla="*/ 0 h 603967"/>
              <a:gd name="connsiteX1" fmla="*/ 487486 w 493082"/>
              <a:gd name="connsiteY1" fmla="*/ 8745 h 603967"/>
              <a:gd name="connsiteX2" fmla="*/ 493082 w 493082"/>
              <a:gd name="connsiteY2" fmla="*/ 603967 h 603967"/>
              <a:gd name="connsiteX3" fmla="*/ 0 w 493082"/>
              <a:gd name="connsiteY3" fmla="*/ 389325 h 603967"/>
              <a:gd name="connsiteX4" fmla="*/ 171644 w 493082"/>
              <a:gd name="connsiteY4" fmla="*/ 0 h 60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082" h="603967">
                <a:moveTo>
                  <a:pt x="171644" y="0"/>
                </a:moveTo>
                <a:lnTo>
                  <a:pt x="487486" y="8745"/>
                </a:lnTo>
                <a:cubicBezTo>
                  <a:pt x="489351" y="207152"/>
                  <a:pt x="491217" y="405560"/>
                  <a:pt x="493082" y="603967"/>
                </a:cubicBezTo>
                <a:lnTo>
                  <a:pt x="0" y="389325"/>
                </a:lnTo>
                <a:lnTo>
                  <a:pt x="171644" y="0"/>
                </a:lnTo>
                <a:close/>
              </a:path>
            </a:pathLst>
          </a:custGeom>
          <a:solidFill>
            <a:srgbClr val="E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0784" y="6570998"/>
            <a:ext cx="5774817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900" dirty="0"/>
              <a:t>© 2018 Toshiba</a:t>
            </a:r>
            <a:r>
              <a:rPr lang="en-US" sz="900" baseline="0" dirty="0"/>
              <a:t> Global Commerce Solutions, Inc.</a:t>
            </a:r>
            <a:endParaRPr lang="en-US" sz="90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1828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25"/>
            </a:lvl1pPr>
            <a:lvl2pPr marL="457162" indent="0">
              <a:buNone/>
              <a:defRPr sz="1425"/>
            </a:lvl2pPr>
            <a:lvl3pPr marL="914324" indent="0">
              <a:buNone/>
              <a:defRPr sz="1200"/>
            </a:lvl3pPr>
            <a:lvl4pPr marL="1371485" indent="0">
              <a:buNone/>
              <a:defRPr sz="975"/>
            </a:lvl4pPr>
            <a:lvl5pPr marL="1828648" indent="0">
              <a:buNone/>
              <a:defRPr sz="975"/>
            </a:lvl5pPr>
            <a:lvl6pPr marL="2285809" indent="0">
              <a:buNone/>
              <a:defRPr sz="975"/>
            </a:lvl6pPr>
            <a:lvl7pPr marL="2742971" indent="0">
              <a:buNone/>
              <a:defRPr sz="975"/>
            </a:lvl7pPr>
            <a:lvl8pPr marL="3200133" indent="0">
              <a:buNone/>
              <a:defRPr sz="975"/>
            </a:lvl8pPr>
            <a:lvl9pPr marL="3657295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198919" y="0"/>
            <a:ext cx="5993081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1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2550" y="532265"/>
            <a:ext cx="2486353" cy="2299649"/>
          </a:xfrm>
        </p:spPr>
        <p:txBody>
          <a:bodyPr anchor="t"/>
          <a:lstStyle>
            <a:lvl1pPr marL="0" indent="0">
              <a:buNone/>
              <a:defRPr sz="3225"/>
            </a:lvl1pPr>
            <a:lvl2pPr marL="457162" indent="0">
              <a:buNone/>
              <a:defRPr sz="2775"/>
            </a:lvl2pPr>
            <a:lvl3pPr marL="914324" indent="0">
              <a:buNone/>
              <a:defRPr sz="2400"/>
            </a:lvl3pPr>
            <a:lvl4pPr marL="1371485" indent="0">
              <a:buNone/>
              <a:defRPr sz="2025"/>
            </a:lvl4pPr>
            <a:lvl5pPr marL="1828648" indent="0">
              <a:buNone/>
              <a:defRPr sz="2025"/>
            </a:lvl5pPr>
            <a:lvl6pPr marL="2285809" indent="0">
              <a:buNone/>
              <a:defRPr sz="2025"/>
            </a:lvl6pPr>
            <a:lvl7pPr marL="2742971" indent="0">
              <a:buNone/>
              <a:defRPr sz="2025"/>
            </a:lvl7pPr>
            <a:lvl8pPr marL="3200133" indent="0">
              <a:buNone/>
              <a:defRPr sz="2025"/>
            </a:lvl8pPr>
            <a:lvl9pPr marL="3657295" indent="0">
              <a:buNone/>
              <a:defRPr sz="20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952932" y="532264"/>
            <a:ext cx="2604240" cy="2299649"/>
          </a:xfrm>
        </p:spPr>
        <p:txBody>
          <a:bodyPr anchor="t"/>
          <a:lstStyle>
            <a:lvl1pPr marL="0" indent="0">
              <a:buNone/>
              <a:defRPr sz="3225"/>
            </a:lvl1pPr>
            <a:lvl2pPr marL="457162" indent="0">
              <a:buNone/>
              <a:defRPr sz="2775"/>
            </a:lvl2pPr>
            <a:lvl3pPr marL="914324" indent="0">
              <a:buNone/>
              <a:defRPr sz="2400"/>
            </a:lvl3pPr>
            <a:lvl4pPr marL="1371485" indent="0">
              <a:buNone/>
              <a:defRPr sz="2025"/>
            </a:lvl4pPr>
            <a:lvl5pPr marL="1828648" indent="0">
              <a:buNone/>
              <a:defRPr sz="2025"/>
            </a:lvl5pPr>
            <a:lvl6pPr marL="2285809" indent="0">
              <a:buNone/>
              <a:defRPr sz="2025"/>
            </a:lvl6pPr>
            <a:lvl7pPr marL="2742971" indent="0">
              <a:buNone/>
              <a:defRPr sz="2025"/>
            </a:lvl7pPr>
            <a:lvl8pPr marL="3200133" indent="0">
              <a:buNone/>
              <a:defRPr sz="2025"/>
            </a:lvl8pPr>
            <a:lvl9pPr marL="3657295" indent="0">
              <a:buNone/>
              <a:defRPr sz="20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296873" y="3005595"/>
            <a:ext cx="5260299" cy="3110704"/>
          </a:xfrm>
        </p:spPr>
        <p:txBody>
          <a:bodyPr anchor="t"/>
          <a:lstStyle>
            <a:lvl1pPr marL="0" indent="0">
              <a:buNone/>
              <a:defRPr sz="3225"/>
            </a:lvl1pPr>
            <a:lvl2pPr marL="457162" indent="0">
              <a:buNone/>
              <a:defRPr sz="2775"/>
            </a:lvl2pPr>
            <a:lvl3pPr marL="914324" indent="0">
              <a:buNone/>
              <a:defRPr sz="2400"/>
            </a:lvl3pPr>
            <a:lvl4pPr marL="1371485" indent="0">
              <a:buNone/>
              <a:defRPr sz="2025"/>
            </a:lvl4pPr>
            <a:lvl5pPr marL="1828648" indent="0">
              <a:buNone/>
              <a:defRPr sz="2025"/>
            </a:lvl5pPr>
            <a:lvl6pPr marL="2285809" indent="0">
              <a:buNone/>
              <a:defRPr sz="2025"/>
            </a:lvl6pPr>
            <a:lvl7pPr marL="2742971" indent="0">
              <a:buNone/>
              <a:defRPr sz="2025"/>
            </a:lvl7pPr>
            <a:lvl8pPr marL="3200133" indent="0">
              <a:buNone/>
              <a:defRPr sz="2025"/>
            </a:lvl8pPr>
            <a:lvl9pPr marL="3657295" indent="0">
              <a:buNone/>
              <a:defRPr sz="20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1828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25"/>
            </a:lvl1pPr>
            <a:lvl2pPr marL="457162" indent="0">
              <a:buNone/>
              <a:defRPr sz="1425"/>
            </a:lvl2pPr>
            <a:lvl3pPr marL="914324" indent="0">
              <a:buNone/>
              <a:defRPr sz="1200"/>
            </a:lvl3pPr>
            <a:lvl4pPr marL="1371485" indent="0">
              <a:buNone/>
              <a:defRPr sz="975"/>
            </a:lvl4pPr>
            <a:lvl5pPr marL="1828648" indent="0">
              <a:buNone/>
              <a:defRPr sz="975"/>
            </a:lvl5pPr>
            <a:lvl6pPr marL="2285809" indent="0">
              <a:buNone/>
              <a:defRPr sz="975"/>
            </a:lvl6pPr>
            <a:lvl7pPr marL="2742971" indent="0">
              <a:buNone/>
              <a:defRPr sz="975"/>
            </a:lvl7pPr>
            <a:lvl8pPr marL="3200133" indent="0">
              <a:buNone/>
              <a:defRPr sz="975"/>
            </a:lvl8pPr>
            <a:lvl9pPr marL="3657295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73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full bleed Picture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056400" y="6552491"/>
            <a:ext cx="6135600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900" dirty="0"/>
              <a:t>© 2018 Toshiba</a:t>
            </a:r>
            <a:r>
              <a:rPr lang="en-US" sz="900" baseline="0" dirty="0"/>
              <a:t> Global Commerce Solutions, Inc.</a:t>
            </a:r>
            <a:endParaRPr lang="en-US" sz="9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" y="0"/>
            <a:ext cx="6056313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451" y="1651828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25"/>
            </a:lvl1pPr>
            <a:lvl2pPr marL="457162" indent="0">
              <a:buNone/>
              <a:defRPr sz="1425"/>
            </a:lvl2pPr>
            <a:lvl3pPr marL="914324" indent="0">
              <a:buNone/>
              <a:defRPr sz="1200"/>
            </a:lvl3pPr>
            <a:lvl4pPr marL="1371485" indent="0">
              <a:buNone/>
              <a:defRPr sz="975"/>
            </a:lvl4pPr>
            <a:lvl5pPr marL="1828648" indent="0">
              <a:buNone/>
              <a:defRPr sz="975"/>
            </a:lvl5pPr>
            <a:lvl6pPr marL="2285809" indent="0">
              <a:buNone/>
              <a:defRPr sz="975"/>
            </a:lvl6pPr>
            <a:lvl7pPr marL="2742971" indent="0">
              <a:buNone/>
              <a:defRPr sz="975"/>
            </a:lvl7pPr>
            <a:lvl8pPr marL="3200133" indent="0">
              <a:buNone/>
              <a:defRPr sz="975"/>
            </a:lvl8pPr>
            <a:lvl9pPr marL="3657295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451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14148A-31A0-42D5-BDEE-9CABB5FF7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39" y="6538902"/>
            <a:ext cx="973219" cy="1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049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 full bleed Picture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056400" y="6552491"/>
            <a:ext cx="6135600" cy="2308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900" dirty="0"/>
              <a:t>© 2018 Toshiba</a:t>
            </a:r>
            <a:r>
              <a:rPr lang="en-US" sz="900" baseline="0" dirty="0"/>
              <a:t> Global Commerce Solutions, Inc.</a:t>
            </a:r>
            <a:endParaRPr lang="en-US" sz="9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" y="0"/>
            <a:ext cx="6056313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341139" y="1651828"/>
            <a:ext cx="1822315" cy="3992480"/>
          </a:xfrm>
        </p:spPr>
        <p:txBody>
          <a:bodyPr>
            <a:normAutofit/>
          </a:bodyPr>
          <a:lstStyle>
            <a:lvl1pPr marL="0" indent="0">
              <a:buNone/>
              <a:defRPr sz="2025"/>
            </a:lvl1pPr>
            <a:lvl2pPr marL="457162" indent="0">
              <a:buNone/>
              <a:defRPr sz="1425"/>
            </a:lvl2pPr>
            <a:lvl3pPr marL="914324" indent="0">
              <a:buNone/>
              <a:defRPr sz="1200"/>
            </a:lvl3pPr>
            <a:lvl4pPr marL="1371485" indent="0">
              <a:buNone/>
              <a:defRPr sz="975"/>
            </a:lvl4pPr>
            <a:lvl5pPr marL="1828648" indent="0">
              <a:buNone/>
              <a:defRPr sz="975"/>
            </a:lvl5pPr>
            <a:lvl6pPr marL="2285809" indent="0">
              <a:buNone/>
              <a:defRPr sz="975"/>
            </a:lvl6pPr>
            <a:lvl7pPr marL="2742971" indent="0">
              <a:buNone/>
              <a:defRPr sz="975"/>
            </a:lvl7pPr>
            <a:lvl8pPr marL="3200133" indent="0">
              <a:buNone/>
              <a:defRPr sz="975"/>
            </a:lvl8pPr>
            <a:lvl9pPr marL="3657295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738026" y="328483"/>
            <a:ext cx="5000017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/>
          </p:nvPr>
        </p:nvSpPr>
        <p:spPr>
          <a:xfrm>
            <a:off x="9886543" y="1651828"/>
            <a:ext cx="1822315" cy="3992480"/>
          </a:xfrm>
        </p:spPr>
        <p:txBody>
          <a:bodyPr>
            <a:normAutofit/>
          </a:bodyPr>
          <a:lstStyle>
            <a:lvl1pPr marL="0" indent="0">
              <a:buNone/>
              <a:defRPr sz="2025"/>
            </a:lvl1pPr>
            <a:lvl2pPr marL="457162" indent="0">
              <a:buNone/>
              <a:defRPr sz="1425"/>
            </a:lvl2pPr>
            <a:lvl3pPr marL="914324" indent="0">
              <a:buNone/>
              <a:defRPr sz="1200"/>
            </a:lvl3pPr>
            <a:lvl4pPr marL="1371485" indent="0">
              <a:buNone/>
              <a:defRPr sz="975"/>
            </a:lvl4pPr>
            <a:lvl5pPr marL="1828648" indent="0">
              <a:buNone/>
              <a:defRPr sz="975"/>
            </a:lvl5pPr>
            <a:lvl6pPr marL="2285809" indent="0">
              <a:buNone/>
              <a:defRPr sz="975"/>
            </a:lvl6pPr>
            <a:lvl7pPr marL="2742971" indent="0">
              <a:buNone/>
              <a:defRPr sz="975"/>
            </a:lvl7pPr>
            <a:lvl8pPr marL="3200133" indent="0">
              <a:buNone/>
              <a:defRPr sz="975"/>
            </a:lvl8pPr>
            <a:lvl9pPr marL="3657295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89FE92-4D71-4643-8CE8-26CDC0E8D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39" y="6538902"/>
            <a:ext cx="973219" cy="1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69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 full bleed Picture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63347" y="328483"/>
            <a:ext cx="5669281" cy="5464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451" y="1651828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25"/>
            </a:lvl1pPr>
            <a:lvl2pPr marL="457162" indent="0">
              <a:buNone/>
              <a:defRPr sz="1425"/>
            </a:lvl2pPr>
            <a:lvl3pPr marL="914324" indent="0">
              <a:buNone/>
              <a:defRPr sz="1200"/>
            </a:lvl3pPr>
            <a:lvl4pPr marL="1371485" indent="0">
              <a:buNone/>
              <a:defRPr sz="975"/>
            </a:lvl4pPr>
            <a:lvl5pPr marL="1828648" indent="0">
              <a:buNone/>
              <a:defRPr sz="975"/>
            </a:lvl5pPr>
            <a:lvl6pPr marL="2285809" indent="0">
              <a:buNone/>
              <a:defRPr sz="975"/>
            </a:lvl6pPr>
            <a:lvl7pPr marL="2742971" indent="0">
              <a:buNone/>
              <a:defRPr sz="975"/>
            </a:lvl7pPr>
            <a:lvl8pPr marL="3200133" indent="0">
              <a:buNone/>
              <a:defRPr sz="975"/>
            </a:lvl8pPr>
            <a:lvl9pPr marL="3657295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451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39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1001" y="1322614"/>
            <a:ext cx="11430000" cy="383723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7B0BB9C-9EB0-47B0-BB76-2D16DD3639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485345"/>
            <a:ext cx="471196" cy="365125"/>
          </a:xfrm>
        </p:spPr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7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81001" y="1322614"/>
            <a:ext cx="11430000" cy="383723"/>
          </a:xfrm>
        </p:spPr>
        <p:txBody>
          <a:bodyPr>
            <a:normAutofit/>
          </a:bodyPr>
          <a:lstStyle>
            <a:lvl1pPr marL="0" indent="0">
              <a:buNone/>
              <a:defRPr sz="2625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750D384-2CE2-4028-AAE6-6059680315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0" y="6485345"/>
            <a:ext cx="471196" cy="365125"/>
          </a:xfrm>
        </p:spPr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Slide"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757EB287-446E-4A03-9910-551846C296C0}"/>
              </a:ext>
            </a:extLst>
          </p:cNvPr>
          <p:cNvSpPr/>
          <p:nvPr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2"/>
            <a:ext cx="8185252" cy="660592"/>
          </a:xfrm>
        </p:spPr>
        <p:txBody>
          <a:bodyPr>
            <a:noAutofit/>
          </a:bodyPr>
          <a:lstStyle>
            <a:lvl1pPr algn="l">
              <a:defRPr sz="5399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727200" y="3244133"/>
            <a:ext cx="3801468" cy="2282825"/>
          </a:xfrm>
        </p:spPr>
        <p:txBody>
          <a:bodyPr/>
          <a:lstStyle>
            <a:lvl1pPr marL="0" marR="0" indent="0" algn="l" defTabSz="914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Name</a:t>
            </a:r>
          </a:p>
          <a:p>
            <a:pPr marL="0" marR="0" lvl="0" indent="0" algn="l" defTabSz="914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Title or affiliation </a:t>
            </a:r>
          </a:p>
          <a:p>
            <a:pPr marL="0" marR="0" lvl="0" indent="0" algn="l" defTabSz="914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email@toshibagcs.com</a:t>
            </a:r>
          </a:p>
          <a:p>
            <a:pPr marL="0" marR="0" lvl="0" indent="0" algn="l" defTabSz="914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Phone number</a:t>
            </a:r>
          </a:p>
          <a:p>
            <a:pPr lvl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93849" y="3314468"/>
            <a:ext cx="1063625" cy="11096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0833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angled photo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-1440000">
            <a:off x="-2387267" y="-1150158"/>
            <a:ext cx="9240134" cy="8939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43446" y="2968936"/>
            <a:ext cx="6075468" cy="183507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43445" y="5216234"/>
            <a:ext cx="5806413" cy="4582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6"/>
          <p:cNvSpPr/>
          <p:nvPr/>
        </p:nvSpPr>
        <p:spPr>
          <a:xfrm>
            <a:off x="349333" y="4876311"/>
            <a:ext cx="5700525" cy="122487"/>
          </a:xfrm>
          <a:custGeom>
            <a:avLst/>
            <a:gdLst>
              <a:gd name="connsiteX0" fmla="*/ 0 w 6447826"/>
              <a:gd name="connsiteY0" fmla="*/ 0 h 350085"/>
              <a:gd name="connsiteX1" fmla="*/ 6447826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0 h 350085"/>
              <a:gd name="connsiteX1" fmla="*/ 6202244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845 h 350930"/>
              <a:gd name="connsiteX1" fmla="*/ 5915072 w 6447826"/>
              <a:gd name="connsiteY1" fmla="*/ 0 h 350930"/>
              <a:gd name="connsiteX2" fmla="*/ 6447826 w 6447826"/>
              <a:gd name="connsiteY2" fmla="*/ 350930 h 350930"/>
              <a:gd name="connsiteX3" fmla="*/ 0 w 6447826"/>
              <a:gd name="connsiteY3" fmla="*/ 350930 h 350930"/>
              <a:gd name="connsiteX4" fmla="*/ 0 w 6447826"/>
              <a:gd name="connsiteY4" fmla="*/ 845 h 350930"/>
              <a:gd name="connsiteX0" fmla="*/ 0 w 6447826"/>
              <a:gd name="connsiteY0" fmla="*/ 18818 h 368903"/>
              <a:gd name="connsiteX1" fmla="*/ 6211397 w 6447826"/>
              <a:gd name="connsiteY1" fmla="*/ 0 h 368903"/>
              <a:gd name="connsiteX2" fmla="*/ 6447826 w 6447826"/>
              <a:gd name="connsiteY2" fmla="*/ 368903 h 368903"/>
              <a:gd name="connsiteX3" fmla="*/ 0 w 6447826"/>
              <a:gd name="connsiteY3" fmla="*/ 368903 h 368903"/>
              <a:gd name="connsiteX4" fmla="*/ 0 w 6447826"/>
              <a:gd name="connsiteY4" fmla="*/ 18818 h 368903"/>
              <a:gd name="connsiteX0" fmla="*/ 0 w 6447826"/>
              <a:gd name="connsiteY0" fmla="*/ 1 h 350086"/>
              <a:gd name="connsiteX1" fmla="*/ 6405755 w 6447826"/>
              <a:gd name="connsiteY1" fmla="*/ 1838 h 350086"/>
              <a:gd name="connsiteX2" fmla="*/ 6447826 w 6447826"/>
              <a:gd name="connsiteY2" fmla="*/ 350086 h 350086"/>
              <a:gd name="connsiteX3" fmla="*/ 0 w 6447826"/>
              <a:gd name="connsiteY3" fmla="*/ 350086 h 350086"/>
              <a:gd name="connsiteX4" fmla="*/ 0 w 6447826"/>
              <a:gd name="connsiteY4" fmla="*/ 1 h 350086"/>
              <a:gd name="connsiteX0" fmla="*/ 0 w 6494473"/>
              <a:gd name="connsiteY0" fmla="*/ 1 h 370741"/>
              <a:gd name="connsiteX1" fmla="*/ 6405755 w 6494473"/>
              <a:gd name="connsiteY1" fmla="*/ 1838 h 370741"/>
              <a:gd name="connsiteX2" fmla="*/ 6494473 w 6494473"/>
              <a:gd name="connsiteY2" fmla="*/ 370741 h 370741"/>
              <a:gd name="connsiteX3" fmla="*/ 0 w 6494473"/>
              <a:gd name="connsiteY3" fmla="*/ 350086 h 370741"/>
              <a:gd name="connsiteX4" fmla="*/ 0 w 6494473"/>
              <a:gd name="connsiteY4" fmla="*/ 1 h 37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473" h="370741">
                <a:moveTo>
                  <a:pt x="0" y="1"/>
                </a:moveTo>
                <a:lnTo>
                  <a:pt x="6405755" y="1838"/>
                </a:lnTo>
                <a:lnTo>
                  <a:pt x="6494473" y="370741"/>
                </a:lnTo>
                <a:lnTo>
                  <a:pt x="0" y="350086"/>
                </a:lnTo>
                <a:lnTo>
                  <a:pt x="0" y="1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43" y="251436"/>
            <a:ext cx="1134356" cy="17298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2889" y="5810051"/>
            <a:ext cx="5807075" cy="442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241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80C7-67B8-41D1-9987-67AC550CC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5385B7-1A93-4D21-83D2-FDD4EE420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D9598-23F8-4111-B3DC-E0BE5A0C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17E2C-7A78-B948-8AE8-7BFE6E50AB53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C9E50-D72C-47E5-A11D-CE0B26E1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32718-2827-413C-81ED-D54A2EAA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16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Runn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9638" y="1412776"/>
            <a:ext cx="10972800" cy="4652309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BB1212"/>
              </a:buClr>
              <a:buSzPct val="125000"/>
              <a:buFont typeface="Arial"/>
              <a:buNone/>
              <a:defRPr sz="1999">
                <a:solidFill>
                  <a:schemeClr val="tx1"/>
                </a:solidFill>
                <a:latin typeface="Arial"/>
                <a:ea typeface="Times New Roman"/>
                <a:cs typeface="Arial"/>
              </a:defRPr>
            </a:lvl1pPr>
            <a:lvl2pPr marL="456982" indent="0">
              <a:buClrTx/>
              <a:buFont typeface="Symbol" charset="2"/>
              <a:buNone/>
              <a:defRPr sz="2799">
                <a:solidFill>
                  <a:schemeClr val="tx1"/>
                </a:solidFill>
                <a:latin typeface="ScalaSans"/>
                <a:ea typeface="Times New Roman"/>
                <a:cs typeface="ScalaSans"/>
              </a:defRPr>
            </a:lvl2pPr>
            <a:lvl3pPr marL="913965" indent="0">
              <a:buFont typeface="Symbol" charset="2"/>
              <a:buNone/>
              <a:defRPr sz="2799">
                <a:solidFill>
                  <a:schemeClr val="tx1"/>
                </a:solidFill>
                <a:latin typeface="ScalaSans"/>
                <a:ea typeface="Times New Roman"/>
                <a:cs typeface="ScalaSans"/>
              </a:defRPr>
            </a:lvl3pPr>
            <a:lvl4pPr marL="1370947" indent="0">
              <a:buNone/>
              <a:defRPr sz="2799">
                <a:solidFill>
                  <a:schemeClr val="tx1"/>
                </a:solidFill>
                <a:latin typeface="ScalaSans"/>
                <a:ea typeface="Times New Roman"/>
                <a:cs typeface="ScalaSans"/>
              </a:defRPr>
            </a:lvl4pPr>
            <a:lvl5pPr marL="1827929" indent="0">
              <a:buNone/>
              <a:defRPr sz="2799">
                <a:solidFill>
                  <a:schemeClr val="tx1"/>
                </a:solidFill>
                <a:latin typeface="ScalaSans"/>
                <a:ea typeface="Times New Roman"/>
                <a:cs typeface="Scala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6"/>
          </p:nvPr>
        </p:nvSpPr>
        <p:spPr>
          <a:xfrm>
            <a:off x="592666" y="530178"/>
            <a:ext cx="10972800" cy="75547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799" b="1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2999">
                <a:solidFill>
                  <a:schemeClr val="bg1"/>
                </a:solidFill>
                <a:latin typeface="ScalaSans"/>
                <a:cs typeface="ScalaSans"/>
              </a:defRPr>
            </a:lvl2pPr>
            <a:lvl3pPr>
              <a:defRPr sz="2999">
                <a:solidFill>
                  <a:schemeClr val="bg1"/>
                </a:solidFill>
                <a:latin typeface="ScalaSans"/>
                <a:cs typeface="ScalaSans"/>
              </a:defRPr>
            </a:lvl3pPr>
            <a:lvl4pPr>
              <a:defRPr sz="2999">
                <a:solidFill>
                  <a:schemeClr val="bg1"/>
                </a:solidFill>
                <a:latin typeface="ScalaSans"/>
                <a:cs typeface="ScalaSans"/>
              </a:defRPr>
            </a:lvl4pPr>
            <a:lvl5pPr>
              <a:defRPr sz="2999">
                <a:solidFill>
                  <a:schemeClr val="bg1"/>
                </a:solidFill>
                <a:latin typeface="ScalaSans"/>
                <a:cs typeface="Scala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6066367" y="6491288"/>
            <a:ext cx="6858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ea typeface="ＭＳ Ｐゴシック" charset="0"/>
                <a:cs typeface="ＭＳ Ｐゴシック" charset="0"/>
              </a:defRPr>
            </a:lvl1pPr>
          </a:lstStyle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3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13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ngled phot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-1440000">
            <a:off x="-6191142" y="-1241951"/>
            <a:ext cx="12837253" cy="1093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43445" y="2968936"/>
            <a:ext cx="6075468" cy="183507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rgbClr val="000000"/>
                </a:solidFill>
              </a:defRPr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43445" y="5216233"/>
            <a:ext cx="5806413" cy="45823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6"/>
          <p:cNvSpPr/>
          <p:nvPr/>
        </p:nvSpPr>
        <p:spPr>
          <a:xfrm>
            <a:off x="349333" y="4876310"/>
            <a:ext cx="5700525" cy="122487"/>
          </a:xfrm>
          <a:custGeom>
            <a:avLst/>
            <a:gdLst>
              <a:gd name="connsiteX0" fmla="*/ 0 w 6447826"/>
              <a:gd name="connsiteY0" fmla="*/ 0 h 350085"/>
              <a:gd name="connsiteX1" fmla="*/ 6447826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0 h 350085"/>
              <a:gd name="connsiteX1" fmla="*/ 6202244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845 h 350930"/>
              <a:gd name="connsiteX1" fmla="*/ 5915072 w 6447826"/>
              <a:gd name="connsiteY1" fmla="*/ 0 h 350930"/>
              <a:gd name="connsiteX2" fmla="*/ 6447826 w 6447826"/>
              <a:gd name="connsiteY2" fmla="*/ 350930 h 350930"/>
              <a:gd name="connsiteX3" fmla="*/ 0 w 6447826"/>
              <a:gd name="connsiteY3" fmla="*/ 350930 h 350930"/>
              <a:gd name="connsiteX4" fmla="*/ 0 w 6447826"/>
              <a:gd name="connsiteY4" fmla="*/ 845 h 350930"/>
              <a:gd name="connsiteX0" fmla="*/ 0 w 6447826"/>
              <a:gd name="connsiteY0" fmla="*/ 18818 h 368903"/>
              <a:gd name="connsiteX1" fmla="*/ 6211397 w 6447826"/>
              <a:gd name="connsiteY1" fmla="*/ 0 h 368903"/>
              <a:gd name="connsiteX2" fmla="*/ 6447826 w 6447826"/>
              <a:gd name="connsiteY2" fmla="*/ 368903 h 368903"/>
              <a:gd name="connsiteX3" fmla="*/ 0 w 6447826"/>
              <a:gd name="connsiteY3" fmla="*/ 368903 h 368903"/>
              <a:gd name="connsiteX4" fmla="*/ 0 w 6447826"/>
              <a:gd name="connsiteY4" fmla="*/ 18818 h 368903"/>
              <a:gd name="connsiteX0" fmla="*/ 0 w 6447826"/>
              <a:gd name="connsiteY0" fmla="*/ 1 h 350086"/>
              <a:gd name="connsiteX1" fmla="*/ 6405755 w 6447826"/>
              <a:gd name="connsiteY1" fmla="*/ 1838 h 350086"/>
              <a:gd name="connsiteX2" fmla="*/ 6447826 w 6447826"/>
              <a:gd name="connsiteY2" fmla="*/ 350086 h 350086"/>
              <a:gd name="connsiteX3" fmla="*/ 0 w 6447826"/>
              <a:gd name="connsiteY3" fmla="*/ 350086 h 350086"/>
              <a:gd name="connsiteX4" fmla="*/ 0 w 6447826"/>
              <a:gd name="connsiteY4" fmla="*/ 1 h 350086"/>
              <a:gd name="connsiteX0" fmla="*/ 0 w 6494473"/>
              <a:gd name="connsiteY0" fmla="*/ 1 h 370741"/>
              <a:gd name="connsiteX1" fmla="*/ 6405755 w 6494473"/>
              <a:gd name="connsiteY1" fmla="*/ 1838 h 370741"/>
              <a:gd name="connsiteX2" fmla="*/ 6494473 w 6494473"/>
              <a:gd name="connsiteY2" fmla="*/ 370741 h 370741"/>
              <a:gd name="connsiteX3" fmla="*/ 0 w 6494473"/>
              <a:gd name="connsiteY3" fmla="*/ 350086 h 370741"/>
              <a:gd name="connsiteX4" fmla="*/ 0 w 6494473"/>
              <a:gd name="connsiteY4" fmla="*/ 1 h 37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473" h="370741">
                <a:moveTo>
                  <a:pt x="0" y="1"/>
                </a:moveTo>
                <a:lnTo>
                  <a:pt x="6405755" y="1838"/>
                </a:lnTo>
                <a:lnTo>
                  <a:pt x="6494473" y="370741"/>
                </a:lnTo>
                <a:lnTo>
                  <a:pt x="0" y="350086"/>
                </a:lnTo>
                <a:lnTo>
                  <a:pt x="0" y="1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3" y="251078"/>
            <a:ext cx="1134354" cy="17370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2888" y="5810050"/>
            <a:ext cx="5807075" cy="442913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6"/>
          <p:cNvSpPr/>
          <p:nvPr userDrawn="1"/>
        </p:nvSpPr>
        <p:spPr>
          <a:xfrm>
            <a:off x="349333" y="4876310"/>
            <a:ext cx="5700525" cy="122487"/>
          </a:xfrm>
          <a:custGeom>
            <a:avLst/>
            <a:gdLst>
              <a:gd name="connsiteX0" fmla="*/ 0 w 6447826"/>
              <a:gd name="connsiteY0" fmla="*/ 0 h 350085"/>
              <a:gd name="connsiteX1" fmla="*/ 6447826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0 h 350085"/>
              <a:gd name="connsiteX1" fmla="*/ 6202244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845 h 350930"/>
              <a:gd name="connsiteX1" fmla="*/ 5915072 w 6447826"/>
              <a:gd name="connsiteY1" fmla="*/ 0 h 350930"/>
              <a:gd name="connsiteX2" fmla="*/ 6447826 w 6447826"/>
              <a:gd name="connsiteY2" fmla="*/ 350930 h 350930"/>
              <a:gd name="connsiteX3" fmla="*/ 0 w 6447826"/>
              <a:gd name="connsiteY3" fmla="*/ 350930 h 350930"/>
              <a:gd name="connsiteX4" fmla="*/ 0 w 6447826"/>
              <a:gd name="connsiteY4" fmla="*/ 845 h 350930"/>
              <a:gd name="connsiteX0" fmla="*/ 0 w 6447826"/>
              <a:gd name="connsiteY0" fmla="*/ 18818 h 368903"/>
              <a:gd name="connsiteX1" fmla="*/ 6211397 w 6447826"/>
              <a:gd name="connsiteY1" fmla="*/ 0 h 368903"/>
              <a:gd name="connsiteX2" fmla="*/ 6447826 w 6447826"/>
              <a:gd name="connsiteY2" fmla="*/ 368903 h 368903"/>
              <a:gd name="connsiteX3" fmla="*/ 0 w 6447826"/>
              <a:gd name="connsiteY3" fmla="*/ 368903 h 368903"/>
              <a:gd name="connsiteX4" fmla="*/ 0 w 6447826"/>
              <a:gd name="connsiteY4" fmla="*/ 18818 h 368903"/>
              <a:gd name="connsiteX0" fmla="*/ 0 w 6447826"/>
              <a:gd name="connsiteY0" fmla="*/ 1 h 350086"/>
              <a:gd name="connsiteX1" fmla="*/ 6405755 w 6447826"/>
              <a:gd name="connsiteY1" fmla="*/ 1838 h 350086"/>
              <a:gd name="connsiteX2" fmla="*/ 6447826 w 6447826"/>
              <a:gd name="connsiteY2" fmla="*/ 350086 h 350086"/>
              <a:gd name="connsiteX3" fmla="*/ 0 w 6447826"/>
              <a:gd name="connsiteY3" fmla="*/ 350086 h 350086"/>
              <a:gd name="connsiteX4" fmla="*/ 0 w 6447826"/>
              <a:gd name="connsiteY4" fmla="*/ 1 h 350086"/>
              <a:gd name="connsiteX0" fmla="*/ 0 w 6494473"/>
              <a:gd name="connsiteY0" fmla="*/ 1 h 370741"/>
              <a:gd name="connsiteX1" fmla="*/ 6405755 w 6494473"/>
              <a:gd name="connsiteY1" fmla="*/ 1838 h 370741"/>
              <a:gd name="connsiteX2" fmla="*/ 6494473 w 6494473"/>
              <a:gd name="connsiteY2" fmla="*/ 370741 h 370741"/>
              <a:gd name="connsiteX3" fmla="*/ 0 w 6494473"/>
              <a:gd name="connsiteY3" fmla="*/ 350086 h 370741"/>
              <a:gd name="connsiteX4" fmla="*/ 0 w 6494473"/>
              <a:gd name="connsiteY4" fmla="*/ 1 h 37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473" h="370741">
                <a:moveTo>
                  <a:pt x="0" y="1"/>
                </a:moveTo>
                <a:lnTo>
                  <a:pt x="6405755" y="1838"/>
                </a:lnTo>
                <a:lnTo>
                  <a:pt x="6494473" y="370741"/>
                </a:lnTo>
                <a:lnTo>
                  <a:pt x="0" y="350086"/>
                </a:lnTo>
                <a:lnTo>
                  <a:pt x="0" y="1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281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720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07918"/>
            <a:ext cx="10515600" cy="12159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0" y="259702"/>
            <a:ext cx="1021720" cy="1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783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1"/>
            <a:ext cx="10515600" cy="1202842"/>
          </a:xfrm>
        </p:spPr>
        <p:txBody>
          <a:bodyPr anchor="ctr"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39788" y="1295400"/>
            <a:ext cx="10515600" cy="47069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j-lt"/>
                <a:ea typeface="Toshiba Sans Medium" panose="020B0603030403020204" pitchFamily="34" charset="0"/>
              </a:defRPr>
            </a:lvl1pPr>
          </a:lstStyle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38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295400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788" y="1295400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1"/>
            <a:ext cx="10515600" cy="1202842"/>
          </a:xfrm>
        </p:spPr>
        <p:txBody>
          <a:bodyPr anchor="ctr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4318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3" y="3244132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898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H="1">
            <a:off x="4576549" y="-14355"/>
            <a:ext cx="7622275" cy="6871648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  <a:gd name="connsiteX0" fmla="*/ 6825 w 8222777"/>
              <a:gd name="connsiteY0" fmla="*/ 0 h 6871648"/>
              <a:gd name="connsiteX1" fmla="*/ 4708479 w 8222777"/>
              <a:gd name="connsiteY1" fmla="*/ 0 h 6871648"/>
              <a:gd name="connsiteX2" fmla="*/ 8222777 w 8222777"/>
              <a:gd name="connsiteY2" fmla="*/ 5738177 h 6871648"/>
              <a:gd name="connsiteX3" fmla="*/ 5697941 w 8222777"/>
              <a:gd name="connsiteY3" fmla="*/ 6871648 h 6871648"/>
              <a:gd name="connsiteX4" fmla="*/ 0 w 8222777"/>
              <a:gd name="connsiteY4" fmla="*/ 6864118 h 6871648"/>
              <a:gd name="connsiteX5" fmla="*/ 6825 w 8222777"/>
              <a:gd name="connsiteY5" fmla="*/ 0 h 6871648"/>
              <a:gd name="connsiteX0" fmla="*/ 6825 w 7622275"/>
              <a:gd name="connsiteY0" fmla="*/ 0 h 6871648"/>
              <a:gd name="connsiteX1" fmla="*/ 4708479 w 7622275"/>
              <a:gd name="connsiteY1" fmla="*/ 0 h 6871648"/>
              <a:gd name="connsiteX2" fmla="*/ 7622275 w 7622275"/>
              <a:gd name="connsiteY2" fmla="*/ 1316303 h 6871648"/>
              <a:gd name="connsiteX3" fmla="*/ 5697941 w 7622275"/>
              <a:gd name="connsiteY3" fmla="*/ 6871648 h 6871648"/>
              <a:gd name="connsiteX4" fmla="*/ 0 w 7622275"/>
              <a:gd name="connsiteY4" fmla="*/ 6864118 h 6871648"/>
              <a:gd name="connsiteX5" fmla="*/ 6825 w 7622275"/>
              <a:gd name="connsiteY5" fmla="*/ 0 h 6871648"/>
              <a:gd name="connsiteX0" fmla="*/ 6825 w 7622275"/>
              <a:gd name="connsiteY0" fmla="*/ 6824 h 6878472"/>
              <a:gd name="connsiteX1" fmla="*/ 4694831 w 7622275"/>
              <a:gd name="connsiteY1" fmla="*/ 0 h 6878472"/>
              <a:gd name="connsiteX2" fmla="*/ 7622275 w 7622275"/>
              <a:gd name="connsiteY2" fmla="*/ 1323127 h 6878472"/>
              <a:gd name="connsiteX3" fmla="*/ 5697941 w 7622275"/>
              <a:gd name="connsiteY3" fmla="*/ 6878472 h 6878472"/>
              <a:gd name="connsiteX4" fmla="*/ 0 w 7622275"/>
              <a:gd name="connsiteY4" fmla="*/ 6870942 h 6878472"/>
              <a:gd name="connsiteX5" fmla="*/ 6825 w 7622275"/>
              <a:gd name="connsiteY5" fmla="*/ 6824 h 6878472"/>
              <a:gd name="connsiteX0" fmla="*/ 6825 w 7622275"/>
              <a:gd name="connsiteY0" fmla="*/ 6824 h 6871648"/>
              <a:gd name="connsiteX1" fmla="*/ 4694831 w 7622275"/>
              <a:gd name="connsiteY1" fmla="*/ 0 h 6871648"/>
              <a:gd name="connsiteX2" fmla="*/ 7622275 w 7622275"/>
              <a:gd name="connsiteY2" fmla="*/ 1323127 h 6871648"/>
              <a:gd name="connsiteX3" fmla="*/ 5117911 w 7622275"/>
              <a:gd name="connsiteY3" fmla="*/ 6871648 h 6871648"/>
              <a:gd name="connsiteX4" fmla="*/ 0 w 7622275"/>
              <a:gd name="connsiteY4" fmla="*/ 6870942 h 6871648"/>
              <a:gd name="connsiteX5" fmla="*/ 6825 w 7622275"/>
              <a:gd name="connsiteY5" fmla="*/ 6824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2275" h="6871648">
                <a:moveTo>
                  <a:pt x="6825" y="6824"/>
                </a:moveTo>
                <a:lnTo>
                  <a:pt x="4694831" y="0"/>
                </a:lnTo>
                <a:lnTo>
                  <a:pt x="7622275" y="1323127"/>
                </a:lnTo>
                <a:lnTo>
                  <a:pt x="5117911" y="6871648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771511" y="2464271"/>
            <a:ext cx="8185252" cy="660592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924388" y="3244132"/>
            <a:ext cx="5032375" cy="22828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30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51" y="38099"/>
            <a:ext cx="10515600" cy="121070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3053040"/>
            <a:ext cx="12192000" cy="20828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6151" y="1295400"/>
            <a:ext cx="10515600" cy="13684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Centered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28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1"/>
            <a:ext cx="10515600" cy="121070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5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1"/>
            <a:ext cx="10515600" cy="121070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0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0"/>
            <a:ext cx="10515600" cy="1215934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295400"/>
            <a:ext cx="10515600" cy="43513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95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0"/>
            <a:ext cx="10515600" cy="1215934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39787" y="1295402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/>
          </p:nvPr>
        </p:nvSpPr>
        <p:spPr>
          <a:xfrm>
            <a:off x="3506787" y="1295401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6173787" y="1295401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8840787" y="1295400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951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0"/>
            <a:ext cx="10515600" cy="121070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6450" y="4443512"/>
            <a:ext cx="3563099" cy="151315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023898" y="1616642"/>
            <a:ext cx="0" cy="4340021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173019" y="1616642"/>
            <a:ext cx="0" cy="4340021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326490" y="4443511"/>
            <a:ext cx="3562350" cy="151315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158958" y="4443511"/>
            <a:ext cx="3580759" cy="151315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9"/>
          </p:nvPr>
        </p:nvSpPr>
        <p:spPr>
          <a:xfrm>
            <a:off x="457200" y="1543050"/>
            <a:ext cx="3562350" cy="282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0"/>
          </p:nvPr>
        </p:nvSpPr>
        <p:spPr>
          <a:xfrm>
            <a:off x="4326489" y="1543050"/>
            <a:ext cx="3562350" cy="282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8"/>
          <p:cNvSpPr>
            <a:spLocks noGrp="1"/>
          </p:cNvSpPr>
          <p:nvPr>
            <p:ph sz="quarter" idx="21"/>
          </p:nvPr>
        </p:nvSpPr>
        <p:spPr>
          <a:xfrm>
            <a:off x="8177367" y="1543050"/>
            <a:ext cx="3562350" cy="282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023898" y="1616642"/>
            <a:ext cx="0" cy="4340021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4173019" y="1616642"/>
            <a:ext cx="0" cy="4340021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912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4911" y="1018275"/>
            <a:ext cx="8589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oshiba Sans Medium" panose="020B0603030403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38188" y="2253082"/>
            <a:ext cx="10820400" cy="374608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 spc="300"/>
            </a:lvl1pPr>
            <a:lvl2pPr marL="457200" indent="0">
              <a:buFontTx/>
              <a:buNone/>
              <a:defRPr sz="2000" spc="300"/>
            </a:lvl2pPr>
            <a:lvl3pPr marL="914400" indent="0">
              <a:buFontTx/>
              <a:buNone/>
              <a:defRPr sz="2000" spc="300"/>
            </a:lvl3pPr>
            <a:lvl4pPr marL="1371600" indent="0">
              <a:buFontTx/>
              <a:buNone/>
              <a:defRPr sz="2000" spc="300"/>
            </a:lvl4pPr>
            <a:lvl5pPr marL="1828800" indent="0">
              <a:buFontTx/>
              <a:buNone/>
              <a:defRPr sz="2000" spc="3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90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80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763838"/>
          </a:xfrm>
          <a:noFill/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1848678"/>
            <a:ext cx="10515600" cy="915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914400" y="3230563"/>
            <a:ext cx="10439400" cy="2733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842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 rot="-1440000">
            <a:off x="-106228" y="6439506"/>
            <a:ext cx="493082" cy="603967"/>
          </a:xfrm>
          <a:custGeom>
            <a:avLst/>
            <a:gdLst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0 w 715629"/>
              <a:gd name="connsiteY3" fmla="*/ 674897 h 674897"/>
              <a:gd name="connsiteX4" fmla="*/ 0 w 715629"/>
              <a:gd name="connsiteY4" fmla="*/ 0 h 674897"/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228143 w 715629"/>
              <a:gd name="connsiteY3" fmla="*/ 380580 h 674897"/>
              <a:gd name="connsiteX4" fmla="*/ 0 w 715629"/>
              <a:gd name="connsiteY4" fmla="*/ 0 h 674897"/>
              <a:gd name="connsiteX0" fmla="*/ 0 w 721225"/>
              <a:gd name="connsiteY0" fmla="*/ 0 h 595222"/>
              <a:gd name="connsiteX1" fmla="*/ 715629 w 721225"/>
              <a:gd name="connsiteY1" fmla="*/ 0 h 595222"/>
              <a:gd name="connsiteX2" fmla="*/ 721225 w 721225"/>
              <a:gd name="connsiteY2" fmla="*/ 595222 h 595222"/>
              <a:gd name="connsiteX3" fmla="*/ 228143 w 721225"/>
              <a:gd name="connsiteY3" fmla="*/ 380580 h 595222"/>
              <a:gd name="connsiteX4" fmla="*/ 0 w 721225"/>
              <a:gd name="connsiteY4" fmla="*/ 0 h 595222"/>
              <a:gd name="connsiteX0" fmla="*/ 171644 w 493082"/>
              <a:gd name="connsiteY0" fmla="*/ 0 h 603967"/>
              <a:gd name="connsiteX1" fmla="*/ 487486 w 493082"/>
              <a:gd name="connsiteY1" fmla="*/ 8745 h 603967"/>
              <a:gd name="connsiteX2" fmla="*/ 493082 w 493082"/>
              <a:gd name="connsiteY2" fmla="*/ 603967 h 603967"/>
              <a:gd name="connsiteX3" fmla="*/ 0 w 493082"/>
              <a:gd name="connsiteY3" fmla="*/ 389325 h 603967"/>
              <a:gd name="connsiteX4" fmla="*/ 171644 w 493082"/>
              <a:gd name="connsiteY4" fmla="*/ 0 h 60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082" h="603967">
                <a:moveTo>
                  <a:pt x="171644" y="0"/>
                </a:moveTo>
                <a:lnTo>
                  <a:pt x="487486" y="8745"/>
                </a:lnTo>
                <a:cubicBezTo>
                  <a:pt x="489351" y="207152"/>
                  <a:pt x="491217" y="405560"/>
                  <a:pt x="493082" y="603967"/>
                </a:cubicBezTo>
                <a:lnTo>
                  <a:pt x="0" y="389325"/>
                </a:lnTo>
                <a:lnTo>
                  <a:pt x="17164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0783" y="6570998"/>
            <a:ext cx="57748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+mj-lt"/>
                <a:ea typeface="Toshiba Sans Medium" panose="020B0603030403020204" pitchFamily="34" charset="0"/>
              </a:rPr>
              <a:t>© Toshiba</a:t>
            </a:r>
            <a:r>
              <a:rPr lang="en-US" sz="900" baseline="0" dirty="0">
                <a:latin typeface="+mj-lt"/>
                <a:ea typeface="Toshiba Sans Medium" panose="020B0603030403020204" pitchFamily="34" charset="0"/>
              </a:rPr>
              <a:t> Global Commerce Solutions, Inc.</a:t>
            </a:r>
            <a:endParaRPr lang="en-US" sz="900" dirty="0">
              <a:latin typeface="+mj-lt"/>
              <a:ea typeface="Toshiba Sans Medium" panose="020B0603030403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1827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198918" y="0"/>
            <a:ext cx="5993081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 rot="-1440000">
            <a:off x="-106228" y="6439506"/>
            <a:ext cx="493082" cy="603967"/>
          </a:xfrm>
          <a:custGeom>
            <a:avLst/>
            <a:gdLst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0 w 715629"/>
              <a:gd name="connsiteY3" fmla="*/ 674897 h 674897"/>
              <a:gd name="connsiteX4" fmla="*/ 0 w 715629"/>
              <a:gd name="connsiteY4" fmla="*/ 0 h 674897"/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228143 w 715629"/>
              <a:gd name="connsiteY3" fmla="*/ 380580 h 674897"/>
              <a:gd name="connsiteX4" fmla="*/ 0 w 715629"/>
              <a:gd name="connsiteY4" fmla="*/ 0 h 674897"/>
              <a:gd name="connsiteX0" fmla="*/ 0 w 721225"/>
              <a:gd name="connsiteY0" fmla="*/ 0 h 595222"/>
              <a:gd name="connsiteX1" fmla="*/ 715629 w 721225"/>
              <a:gd name="connsiteY1" fmla="*/ 0 h 595222"/>
              <a:gd name="connsiteX2" fmla="*/ 721225 w 721225"/>
              <a:gd name="connsiteY2" fmla="*/ 595222 h 595222"/>
              <a:gd name="connsiteX3" fmla="*/ 228143 w 721225"/>
              <a:gd name="connsiteY3" fmla="*/ 380580 h 595222"/>
              <a:gd name="connsiteX4" fmla="*/ 0 w 721225"/>
              <a:gd name="connsiteY4" fmla="*/ 0 h 595222"/>
              <a:gd name="connsiteX0" fmla="*/ 171644 w 493082"/>
              <a:gd name="connsiteY0" fmla="*/ 0 h 603967"/>
              <a:gd name="connsiteX1" fmla="*/ 487486 w 493082"/>
              <a:gd name="connsiteY1" fmla="*/ 8745 h 603967"/>
              <a:gd name="connsiteX2" fmla="*/ 493082 w 493082"/>
              <a:gd name="connsiteY2" fmla="*/ 603967 h 603967"/>
              <a:gd name="connsiteX3" fmla="*/ 0 w 493082"/>
              <a:gd name="connsiteY3" fmla="*/ 389325 h 603967"/>
              <a:gd name="connsiteX4" fmla="*/ 171644 w 493082"/>
              <a:gd name="connsiteY4" fmla="*/ 0 h 60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082" h="603967">
                <a:moveTo>
                  <a:pt x="171644" y="0"/>
                </a:moveTo>
                <a:lnTo>
                  <a:pt x="487486" y="8745"/>
                </a:lnTo>
                <a:cubicBezTo>
                  <a:pt x="489351" y="207152"/>
                  <a:pt x="491217" y="405560"/>
                  <a:pt x="493082" y="603967"/>
                </a:cubicBezTo>
                <a:lnTo>
                  <a:pt x="0" y="389325"/>
                </a:lnTo>
                <a:lnTo>
                  <a:pt x="17164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92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2549" y="532264"/>
            <a:ext cx="2486353" cy="229964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952931" y="532263"/>
            <a:ext cx="2604240" cy="229964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296872" y="3005594"/>
            <a:ext cx="5260299" cy="31107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1827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670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full bleed Picture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056400" y="6552491"/>
            <a:ext cx="6135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+mj-lt"/>
                <a:ea typeface="Toshiba Sans Medium" panose="020B0603030403020204" pitchFamily="34" charset="0"/>
              </a:rPr>
              <a:t>© Toshiba</a:t>
            </a:r>
            <a:r>
              <a:rPr lang="en-US" sz="900" baseline="0" dirty="0">
                <a:latin typeface="+mj-lt"/>
                <a:ea typeface="Toshiba Sans Medium" panose="020B0603030403020204" pitchFamily="34" charset="0"/>
              </a:rPr>
              <a:t> Global Commerce Solutions, Inc.</a:t>
            </a:r>
            <a:endParaRPr lang="en-US" sz="900" dirty="0">
              <a:latin typeface="+mj-lt"/>
              <a:ea typeface="Toshiba Sans Medium" panose="020B0603030403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6056313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451" y="1651827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451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39" y="6538902"/>
            <a:ext cx="973219" cy="1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83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 full bleed Picture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056400" y="6552491"/>
            <a:ext cx="6135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+mj-lt"/>
                <a:ea typeface="Toshiba Sans Medium" panose="020B0603030403020204" pitchFamily="34" charset="0"/>
              </a:rPr>
              <a:t>© Toshiba</a:t>
            </a:r>
            <a:r>
              <a:rPr lang="en-US" sz="900" baseline="0" dirty="0">
                <a:latin typeface="+mj-lt"/>
                <a:ea typeface="Toshiba Sans Medium" panose="020B0603030403020204" pitchFamily="34" charset="0"/>
              </a:rPr>
              <a:t> Global Commerce Solutions, Inc.</a:t>
            </a:r>
            <a:endParaRPr lang="en-US" sz="900" dirty="0">
              <a:latin typeface="+mj-lt"/>
              <a:ea typeface="Toshiba Sans Medium" panose="020B0603030403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6056313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341138" y="1651827"/>
            <a:ext cx="1822315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738025" y="328483"/>
            <a:ext cx="5000017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/>
          </p:nvPr>
        </p:nvSpPr>
        <p:spPr>
          <a:xfrm>
            <a:off x="9886542" y="1651827"/>
            <a:ext cx="1822315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39" y="6538902"/>
            <a:ext cx="973219" cy="1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 full bleed Picture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63346" y="328483"/>
            <a:ext cx="5669281" cy="5464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451" y="1651827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451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oshiba Sans Medium" panose="020B0603030403020204" pitchFamily="34" charset="0"/>
                <a:ea typeface="Toshiba Sans Medium" panose="020B0603030403020204" pitchFamily="34" charset="0"/>
              </a:defRPr>
            </a:lvl1pPr>
          </a:lstStyle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616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Slide"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727200" y="3244132"/>
            <a:ext cx="3801468" cy="22828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Title or affiliation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email@toshibagcs.com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Phone number</a:t>
            </a:r>
          </a:p>
          <a:p>
            <a:pPr lvl="0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93848" y="3314467"/>
            <a:ext cx="1063625" cy="11096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75801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7565" y="2104008"/>
            <a:ext cx="5921405" cy="140595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 i="0">
                <a:solidFill>
                  <a:srgbClr val="214F10"/>
                </a:solidFill>
                <a:latin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2752" y="2104005"/>
            <a:ext cx="3651681" cy="1405955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000" b="0" i="0">
                <a:latin typeface="Work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F6690B-9C72-47E8-8314-DF3CCF28569F}"/>
              </a:ext>
            </a:extLst>
          </p:cNvPr>
          <p:cNvCxnSpPr>
            <a:cxnSpLocks/>
          </p:cNvCxnSpPr>
          <p:nvPr userDrawn="1"/>
        </p:nvCxnSpPr>
        <p:spPr>
          <a:xfrm>
            <a:off x="7228275" y="1813114"/>
            <a:ext cx="0" cy="220847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120419-E2A5-4511-960B-957D3339CE6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47564" y="4012701"/>
            <a:ext cx="5916215" cy="8499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1800" b="0" i="0">
                <a:solidFill>
                  <a:srgbClr val="214F10"/>
                </a:solidFill>
                <a:latin typeface="Lato Semibold" charset="0"/>
                <a:ea typeface="Lato Semibold" charset="0"/>
                <a:cs typeface="Lato Semibold" charset="0"/>
              </a:defRPr>
            </a:lvl1pPr>
            <a:lvl2pPr>
              <a:lnSpc>
                <a:spcPct val="100000"/>
              </a:lnSpc>
              <a:defRPr sz="1600" b="0" i="0">
                <a:latin typeface="Lato" charset="0"/>
                <a:ea typeface="Lato" charset="0"/>
                <a:cs typeface="Lato" charset="0"/>
              </a:defRPr>
            </a:lvl2pPr>
            <a:lvl3pPr>
              <a:lnSpc>
                <a:spcPct val="100000"/>
              </a:lnSpc>
              <a:defRPr sz="1400" b="0" i="0">
                <a:latin typeface="Lato" charset="0"/>
                <a:ea typeface="Lato" charset="0"/>
                <a:cs typeface="Lato" charset="0"/>
              </a:defRPr>
            </a:lvl3pPr>
            <a:lvl4pPr>
              <a:lnSpc>
                <a:spcPct val="100000"/>
              </a:lnSpc>
              <a:defRPr sz="1200" b="0" i="0">
                <a:latin typeface="Lato" charset="0"/>
                <a:ea typeface="Lato" charset="0"/>
                <a:cs typeface="Lato" charset="0"/>
              </a:defRPr>
            </a:lvl4pPr>
            <a:lvl5pPr>
              <a:lnSpc>
                <a:spcPct val="100000"/>
              </a:lnSpc>
              <a:defRPr sz="1200" b="0" i="0">
                <a:latin typeface="Lato" charset="0"/>
                <a:ea typeface="Lato" charset="0"/>
                <a:cs typeface="Lato" charset="0"/>
              </a:defRPr>
            </a:lvl5pPr>
          </a:lstStyle>
          <a:p>
            <a:pPr lvl="0"/>
            <a:r>
              <a:rPr lang="en-US"/>
              <a:t>Month year</a:t>
            </a:r>
          </a:p>
        </p:txBody>
      </p:sp>
    </p:spTree>
    <p:extLst>
      <p:ext uri="{BB962C8B-B14F-4D97-AF65-F5344CB8AC3E}">
        <p14:creationId xmlns:p14="http://schemas.microsoft.com/office/powerpoint/2010/main" val="3551382034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4602" y="2553470"/>
            <a:ext cx="8052513" cy="67099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400" b="0" i="0">
                <a:solidFill>
                  <a:srgbClr val="214F10"/>
                </a:solidFill>
                <a:latin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5420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D73839-7AB4-40F6-A423-A5A8B534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B3870-C384-4217-BC80-49FAEA3256B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0557" y="1136591"/>
            <a:ext cx="11459910" cy="51531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1883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3DBB4D-FBA9-45BE-8CEB-FF05D794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3963D4-9518-4287-A508-082DF203D14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0557" y="1136591"/>
            <a:ext cx="5669280" cy="51531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1029C4-E9AA-48F7-8105-8467B896929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0" y="1136591"/>
            <a:ext cx="5669280" cy="51531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25553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CA1FCA-ED5C-4F3C-8D1B-3AD9300599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89133" y="1130181"/>
            <a:ext cx="5669280" cy="4849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1800">
                <a:solidFill>
                  <a:srgbClr val="214F10"/>
                </a:solidFill>
              </a:defRPr>
            </a:lvl1pPr>
            <a:lvl2pPr marL="0" indent="0">
              <a:lnSpc>
                <a:spcPct val="100000"/>
              </a:lnSpc>
              <a:buNone/>
              <a:defRPr sz="1800" b="0" i="0">
                <a:solidFill>
                  <a:srgbClr val="214F10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defRPr sz="1400">
                <a:solidFill>
                  <a:srgbClr val="214F10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214F10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214F10"/>
                </a:solidFill>
              </a:defRPr>
            </a:lvl5pPr>
          </a:lstStyle>
          <a:p>
            <a:pPr lvl="1"/>
            <a:r>
              <a:rPr lang="en-US" err="1"/>
              <a:t>Subtitulo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EA4376-7C12-4D68-8A92-F3F4850D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554849-0896-48B5-AE9D-4ED9442BAD2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0557" y="1692065"/>
            <a:ext cx="5669280" cy="45976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47B952-F910-4B45-A3D8-83F8B3FAAF6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79763" y="1130181"/>
            <a:ext cx="5669280" cy="4849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800"/>
              </a:spcBef>
              <a:defRPr sz="1800">
                <a:solidFill>
                  <a:srgbClr val="214F10"/>
                </a:solidFill>
              </a:defRPr>
            </a:lvl1pPr>
            <a:lvl2pPr marL="0" indent="0">
              <a:lnSpc>
                <a:spcPct val="100000"/>
              </a:lnSpc>
              <a:buNone/>
              <a:defRPr sz="1800" b="0" i="0">
                <a:solidFill>
                  <a:srgbClr val="214F10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defRPr sz="1400">
                <a:solidFill>
                  <a:srgbClr val="214F10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214F10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214F10"/>
                </a:solidFill>
              </a:defRPr>
            </a:lvl5pPr>
          </a:lstStyle>
          <a:p>
            <a:pPr lvl="1"/>
            <a:r>
              <a:rPr lang="en-US" err="1"/>
              <a:t>Subtitulo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22E3044-F683-4DD7-9F52-1240CEBC9B8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81187" y="1692065"/>
            <a:ext cx="5669280" cy="45976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3721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5999193" y="1143930"/>
            <a:ext cx="2834640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8" name="Chart Placeholder 6"/>
          <p:cNvSpPr>
            <a:spLocks noGrp="1"/>
          </p:cNvSpPr>
          <p:nvPr>
            <p:ph type="chart" sz="quarter" idx="11"/>
          </p:nvPr>
        </p:nvSpPr>
        <p:spPr>
          <a:xfrm>
            <a:off x="8901967" y="1143930"/>
            <a:ext cx="2834640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2"/>
          </p:nvPr>
        </p:nvSpPr>
        <p:spPr>
          <a:xfrm>
            <a:off x="8901967" y="3606458"/>
            <a:ext cx="2834640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5999193" y="3606458"/>
            <a:ext cx="2834640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5C78F8-2595-44DB-8F6D-22540BF4E9A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99193" y="6060441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A382EB-EC40-439B-8867-5AEF62C3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7A87708-2DF9-49DD-937B-3C035E14FE5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90557" y="1136591"/>
            <a:ext cx="5669280" cy="51531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AC84D07-69B3-4E97-ABB0-6A37FBC7EFB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901967" y="6068986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</p:spTree>
    <p:extLst>
      <p:ext uri="{BB962C8B-B14F-4D97-AF65-F5344CB8AC3E}">
        <p14:creationId xmlns:p14="http://schemas.microsoft.com/office/powerpoint/2010/main" val="5553424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6">
            <a:extLst>
              <a:ext uri="{FF2B5EF4-FFF2-40B4-BE49-F238E27FC236}">
                <a16:creationId xmlns:a16="http://schemas.microsoft.com/office/drawing/2014/main" id="{64BA8A56-A30C-4707-B980-140699E7C6A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999193" y="1143930"/>
            <a:ext cx="2834640" cy="4839968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0" name="Chart Placeholder 6">
            <a:extLst>
              <a:ext uri="{FF2B5EF4-FFF2-40B4-BE49-F238E27FC236}">
                <a16:creationId xmlns:a16="http://schemas.microsoft.com/office/drawing/2014/main" id="{B8106AD2-0A16-4AB7-BAA7-0305A038A44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901967" y="1143929"/>
            <a:ext cx="2834640" cy="4839967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4DC6B22-0C53-4675-8607-4099BF14916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99193" y="6060441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130E53D-9A86-4461-863C-2EA9D0E9F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19EA623-A3DF-419F-B99C-8CDE2B05B79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90557" y="1136591"/>
            <a:ext cx="5669280" cy="51531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BDD041E-5D0F-463D-A397-8984E364B52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901967" y="6068986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</p:spTree>
    <p:extLst>
      <p:ext uri="{BB962C8B-B14F-4D97-AF65-F5344CB8AC3E}">
        <p14:creationId xmlns:p14="http://schemas.microsoft.com/office/powerpoint/2010/main" val="36176838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9BA33F7F-850F-412B-80EC-B16792762EC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999193" y="1143930"/>
            <a:ext cx="5751274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3" name="Chart Placeholder 6">
            <a:extLst>
              <a:ext uri="{FF2B5EF4-FFF2-40B4-BE49-F238E27FC236}">
                <a16:creationId xmlns:a16="http://schemas.microsoft.com/office/drawing/2014/main" id="{4C91753F-5BC9-4AE7-9A0F-2BC67527359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99193" y="3606458"/>
            <a:ext cx="5751274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B5A1366-A2F6-4025-8A71-B4FA9F51FE0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99193" y="6060441"/>
            <a:ext cx="5751274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1BF08BD-AE4E-480D-A6EB-F238483A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5B07CF-C3C8-4E55-8B40-5DDB987245B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90557" y="1136591"/>
            <a:ext cx="5669280" cy="51531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657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FF74E47-FA9C-4677-BF7F-BE69CC4DE72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999193" y="1143930"/>
            <a:ext cx="5751274" cy="4839968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EC3B2D7-E9A8-447B-BE5C-BF3735A2039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99193" y="6060441"/>
            <a:ext cx="5751274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333B29-4C49-431A-80CE-221DEB70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4B8213-A031-48E6-A3C5-21A9B52EE53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90557" y="1136591"/>
            <a:ext cx="5669280" cy="51531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87801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rt Placeholder 6">
            <a:extLst>
              <a:ext uri="{FF2B5EF4-FFF2-40B4-BE49-F238E27FC236}">
                <a16:creationId xmlns:a16="http://schemas.microsoft.com/office/drawing/2014/main" id="{7621EC32-1A13-4B18-9FE3-635322D47EF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999193" y="1143930"/>
            <a:ext cx="2834640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9" name="Chart Placeholder 6">
            <a:extLst>
              <a:ext uri="{FF2B5EF4-FFF2-40B4-BE49-F238E27FC236}">
                <a16:creationId xmlns:a16="http://schemas.microsoft.com/office/drawing/2014/main" id="{BD8E04E4-E5A0-481A-8415-8BEFB98A2C0D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901967" y="1143930"/>
            <a:ext cx="2834640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4FA856F9-FA10-4328-BCED-B0FDF92C96C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99193" y="3606458"/>
            <a:ext cx="5737414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2186C66-801A-4209-8D05-AD47AD0CE79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99193" y="6060441"/>
            <a:ext cx="5737414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E38B407-3944-4AB1-97C8-453B2BA3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01A0094-DBB6-4333-B679-329C809BE48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90557" y="1136591"/>
            <a:ext cx="5669280" cy="51531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7536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6">
            <a:extLst>
              <a:ext uri="{FF2B5EF4-FFF2-40B4-BE49-F238E27FC236}">
                <a16:creationId xmlns:a16="http://schemas.microsoft.com/office/drawing/2014/main" id="{96BAE418-D879-4E83-B8C1-62DFC5F4391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999193" y="1143930"/>
            <a:ext cx="5751274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892278E1-F2FE-4C79-BE73-8FD149F8F1F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901967" y="3606458"/>
            <a:ext cx="2834640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709A0A83-C005-404D-A504-C6AC0E4D7AC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99193" y="3606458"/>
            <a:ext cx="2834640" cy="237744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315F1BA-21C8-4837-BE0B-E3DB314A2B0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999193" y="6060441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96CF32C-F8DA-487A-A173-D3564965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5965F19-C85C-48EC-9520-09F269BD694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90557" y="1136591"/>
            <a:ext cx="5669280" cy="51531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B436975-1996-43AA-99B4-7C461D18DF8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901967" y="6068986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</p:spTree>
    <p:extLst>
      <p:ext uri="{BB962C8B-B14F-4D97-AF65-F5344CB8AC3E}">
        <p14:creationId xmlns:p14="http://schemas.microsoft.com/office/powerpoint/2010/main" val="28472066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6">
            <a:extLst>
              <a:ext uri="{FF2B5EF4-FFF2-40B4-BE49-F238E27FC236}">
                <a16:creationId xmlns:a16="http://schemas.microsoft.com/office/drawing/2014/main" id="{7D2E5DA4-6DA3-4AA2-909D-131A8E2306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76168" y="3605000"/>
            <a:ext cx="11446050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623DC-6F08-47DE-8A50-DC1F30239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1D534F-0E61-4AF7-A1C4-B0FA976DD69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90556" y="1136591"/>
            <a:ext cx="11446049" cy="2407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A7D2A47-393F-4077-A7C4-E529C53140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76167" y="6151449"/>
            <a:ext cx="7013153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</p:spTree>
    <p:extLst>
      <p:ext uri="{BB962C8B-B14F-4D97-AF65-F5344CB8AC3E}">
        <p14:creationId xmlns:p14="http://schemas.microsoft.com/office/powerpoint/2010/main" val="39905773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6">
            <a:extLst>
              <a:ext uri="{FF2B5EF4-FFF2-40B4-BE49-F238E27FC236}">
                <a16:creationId xmlns:a16="http://schemas.microsoft.com/office/drawing/2014/main" id="{7D2E5DA4-6DA3-4AA2-909D-131A8E2306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76168" y="3605000"/>
            <a:ext cx="5703464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10DEF14-BC21-4ABC-A140-04041DF6A79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018753" y="3605000"/>
            <a:ext cx="5703463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E1EF17-9AA6-4C5C-8A7C-C55D1F0C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D40DB4-8D90-4A46-BB11-3428C65EBC8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90556" y="1136591"/>
            <a:ext cx="11446049" cy="2407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44E9DF-D2FE-420A-B73F-87A4DA5C48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76168" y="6151449"/>
            <a:ext cx="5703464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4E39DED-9E00-4393-BD04-CD7252FDD9B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18752" y="6155933"/>
            <a:ext cx="5703464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</p:spTree>
    <p:extLst>
      <p:ext uri="{BB962C8B-B14F-4D97-AF65-F5344CB8AC3E}">
        <p14:creationId xmlns:p14="http://schemas.microsoft.com/office/powerpoint/2010/main" val="716694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6">
            <a:extLst>
              <a:ext uri="{FF2B5EF4-FFF2-40B4-BE49-F238E27FC236}">
                <a16:creationId xmlns:a16="http://schemas.microsoft.com/office/drawing/2014/main" id="{7D2E5DA4-6DA3-4AA2-909D-131A8E2306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76168" y="3605000"/>
            <a:ext cx="2834640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10DEF14-BC21-4ABC-A140-04041DF6A79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887575" y="3605000"/>
            <a:ext cx="2834641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0" name="Chart Placeholder 6">
            <a:extLst>
              <a:ext uri="{FF2B5EF4-FFF2-40B4-BE49-F238E27FC236}">
                <a16:creationId xmlns:a16="http://schemas.microsoft.com/office/drawing/2014/main" id="{743B94EB-57C5-47A0-9AA5-C3FD09F62A2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144992" y="3617156"/>
            <a:ext cx="2834640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036FEA03-7032-4DDA-A4B5-74D967F0BF66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018753" y="3617156"/>
            <a:ext cx="2834640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8183BCE-2C0B-40C5-B4E4-78B1C331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80CA956-A5F0-412D-95C6-8F3CFA064C0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90556" y="1136591"/>
            <a:ext cx="11446049" cy="2407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98E72CE-6F99-4D6E-B1C5-0335E4804C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76168" y="6151449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4995B41-908A-4F30-B3DA-713BC7FED97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144992" y="6151449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BDDB37C-26FE-4B9A-B9CE-84699B97FC8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013076" y="6151449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B573026-8B02-4991-BAD9-5DBC037B6162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881900" y="6151449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</p:spTree>
    <p:extLst>
      <p:ext uri="{BB962C8B-B14F-4D97-AF65-F5344CB8AC3E}">
        <p14:creationId xmlns:p14="http://schemas.microsoft.com/office/powerpoint/2010/main" val="13148599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6">
            <a:extLst>
              <a:ext uri="{FF2B5EF4-FFF2-40B4-BE49-F238E27FC236}">
                <a16:creationId xmlns:a16="http://schemas.microsoft.com/office/drawing/2014/main" id="{7D2E5DA4-6DA3-4AA2-909D-131A8E2306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76168" y="3605000"/>
            <a:ext cx="2834640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10DEF14-BC21-4ABC-A140-04041DF6A79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013816" y="3617155"/>
            <a:ext cx="5708401" cy="2471059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0" name="Chart Placeholder 6">
            <a:extLst>
              <a:ext uri="{FF2B5EF4-FFF2-40B4-BE49-F238E27FC236}">
                <a16:creationId xmlns:a16="http://schemas.microsoft.com/office/drawing/2014/main" id="{743B94EB-57C5-47A0-9AA5-C3FD09F62A21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144992" y="3617156"/>
            <a:ext cx="2834640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AA5556-1B47-4EB6-A5D7-086C476B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71CEAE-7E33-404C-8F06-36637A8F0C11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90556" y="1136591"/>
            <a:ext cx="11446049" cy="2407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A998C69-75E1-4372-8571-879C909A912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76168" y="6151449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CDDEE21-E678-4762-8DDA-8A79196FDA6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144992" y="6151449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FE4E3A6-82C5-431E-88DB-416FAFE760A8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013076" y="6151449"/>
            <a:ext cx="570840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</p:spTree>
    <p:extLst>
      <p:ext uri="{BB962C8B-B14F-4D97-AF65-F5344CB8AC3E}">
        <p14:creationId xmlns:p14="http://schemas.microsoft.com/office/powerpoint/2010/main" val="11802311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6">
            <a:extLst>
              <a:ext uri="{FF2B5EF4-FFF2-40B4-BE49-F238E27FC236}">
                <a16:creationId xmlns:a16="http://schemas.microsoft.com/office/drawing/2014/main" id="{7D2E5DA4-6DA3-4AA2-909D-131A8E2306E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76168" y="3617155"/>
            <a:ext cx="5703464" cy="2475995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10DEF14-BC21-4ABC-A140-04041DF6A79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887575" y="3605000"/>
            <a:ext cx="2834641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036FEA03-7032-4DDA-A4B5-74D967F0BF66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018753" y="3617156"/>
            <a:ext cx="2834640" cy="2471060"/>
          </a:xfrm>
          <a:prstGeom prst="rect">
            <a:avLst/>
          </a:prstGeom>
          <a:solidFill>
            <a:srgbClr val="586D29"/>
          </a:solidFill>
        </p:spPr>
        <p:txBody>
          <a:bodyPr/>
          <a:lstStyle>
            <a:lvl1pPr>
              <a:defRPr b="0" i="0">
                <a:latin typeface="Work Sans" pitchFamily="2" charset="77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BCE5EF8-3F5F-43F1-A5FE-16A25317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57" y="237188"/>
            <a:ext cx="11459910" cy="74340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 b="0" i="0"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7C5618-FABD-4DC2-A6BF-73DA733E6A59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90556" y="1136591"/>
            <a:ext cx="11446049" cy="24077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 i="0">
                <a:solidFill>
                  <a:srgbClr val="214F10"/>
                </a:solidFill>
                <a:latin typeface="Work Sans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400" b="0" i="0">
                <a:solidFill>
                  <a:schemeClr val="tx1"/>
                </a:solidFill>
                <a:latin typeface="Work Sans" pitchFamily="2" charset="77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Work Sans" pitchFamily="2" charset="77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100" b="0" i="0">
                <a:solidFill>
                  <a:schemeClr val="tx1"/>
                </a:solidFill>
                <a:latin typeface="Work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1272E67-4871-42B4-B983-B8567FD2CD0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76168" y="6151449"/>
            <a:ext cx="5703464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981323-812A-484F-A5E2-4C2A98A5CA22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013076" y="6151449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7BC56B3-2584-4E08-9EBD-8D540C7FD2E3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881900" y="6151449"/>
            <a:ext cx="2834640" cy="2462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>
            <a:lvl1pPr marL="0" indent="0">
              <a:buNone/>
              <a:defRPr lang="en-US" sz="1000" b="0" i="0" dirty="0">
                <a:solidFill>
                  <a:schemeClr val="bg1"/>
                </a:solidFill>
                <a:latin typeface="Work Sans" pitchFamily="2" charset="77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N = xx: Name of the subsample </a:t>
            </a:r>
          </a:p>
        </p:txBody>
      </p:sp>
    </p:spTree>
    <p:extLst>
      <p:ext uri="{BB962C8B-B14F-4D97-AF65-F5344CB8AC3E}">
        <p14:creationId xmlns:p14="http://schemas.microsoft.com/office/powerpoint/2010/main" val="37619750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-1440000">
            <a:off x="-2387267" y="-1150158"/>
            <a:ext cx="9240134" cy="8939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43445" y="2968936"/>
            <a:ext cx="6075468" cy="183507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US"/>
              <a:t>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43445" y="5216233"/>
            <a:ext cx="5806413" cy="4582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9" name="Rectangle 6"/>
          <p:cNvSpPr/>
          <p:nvPr userDrawn="1"/>
        </p:nvSpPr>
        <p:spPr>
          <a:xfrm>
            <a:off x="349333" y="4876310"/>
            <a:ext cx="5700525" cy="122487"/>
          </a:xfrm>
          <a:custGeom>
            <a:avLst/>
            <a:gdLst>
              <a:gd name="connsiteX0" fmla="*/ 0 w 6447826"/>
              <a:gd name="connsiteY0" fmla="*/ 0 h 350085"/>
              <a:gd name="connsiteX1" fmla="*/ 6447826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0 h 350085"/>
              <a:gd name="connsiteX1" fmla="*/ 6202244 w 6447826"/>
              <a:gd name="connsiteY1" fmla="*/ 0 h 350085"/>
              <a:gd name="connsiteX2" fmla="*/ 6447826 w 6447826"/>
              <a:gd name="connsiteY2" fmla="*/ 350085 h 350085"/>
              <a:gd name="connsiteX3" fmla="*/ 0 w 6447826"/>
              <a:gd name="connsiteY3" fmla="*/ 350085 h 350085"/>
              <a:gd name="connsiteX4" fmla="*/ 0 w 6447826"/>
              <a:gd name="connsiteY4" fmla="*/ 0 h 350085"/>
              <a:gd name="connsiteX0" fmla="*/ 0 w 6447826"/>
              <a:gd name="connsiteY0" fmla="*/ 845 h 350930"/>
              <a:gd name="connsiteX1" fmla="*/ 5915072 w 6447826"/>
              <a:gd name="connsiteY1" fmla="*/ 0 h 350930"/>
              <a:gd name="connsiteX2" fmla="*/ 6447826 w 6447826"/>
              <a:gd name="connsiteY2" fmla="*/ 350930 h 350930"/>
              <a:gd name="connsiteX3" fmla="*/ 0 w 6447826"/>
              <a:gd name="connsiteY3" fmla="*/ 350930 h 350930"/>
              <a:gd name="connsiteX4" fmla="*/ 0 w 6447826"/>
              <a:gd name="connsiteY4" fmla="*/ 845 h 350930"/>
              <a:gd name="connsiteX0" fmla="*/ 0 w 6447826"/>
              <a:gd name="connsiteY0" fmla="*/ 18818 h 368903"/>
              <a:gd name="connsiteX1" fmla="*/ 6211397 w 6447826"/>
              <a:gd name="connsiteY1" fmla="*/ 0 h 368903"/>
              <a:gd name="connsiteX2" fmla="*/ 6447826 w 6447826"/>
              <a:gd name="connsiteY2" fmla="*/ 368903 h 368903"/>
              <a:gd name="connsiteX3" fmla="*/ 0 w 6447826"/>
              <a:gd name="connsiteY3" fmla="*/ 368903 h 368903"/>
              <a:gd name="connsiteX4" fmla="*/ 0 w 6447826"/>
              <a:gd name="connsiteY4" fmla="*/ 18818 h 368903"/>
              <a:gd name="connsiteX0" fmla="*/ 0 w 6447826"/>
              <a:gd name="connsiteY0" fmla="*/ 1 h 350086"/>
              <a:gd name="connsiteX1" fmla="*/ 6405755 w 6447826"/>
              <a:gd name="connsiteY1" fmla="*/ 1838 h 350086"/>
              <a:gd name="connsiteX2" fmla="*/ 6447826 w 6447826"/>
              <a:gd name="connsiteY2" fmla="*/ 350086 h 350086"/>
              <a:gd name="connsiteX3" fmla="*/ 0 w 6447826"/>
              <a:gd name="connsiteY3" fmla="*/ 350086 h 350086"/>
              <a:gd name="connsiteX4" fmla="*/ 0 w 6447826"/>
              <a:gd name="connsiteY4" fmla="*/ 1 h 350086"/>
              <a:gd name="connsiteX0" fmla="*/ 0 w 6494473"/>
              <a:gd name="connsiteY0" fmla="*/ 1 h 370741"/>
              <a:gd name="connsiteX1" fmla="*/ 6405755 w 6494473"/>
              <a:gd name="connsiteY1" fmla="*/ 1838 h 370741"/>
              <a:gd name="connsiteX2" fmla="*/ 6494473 w 6494473"/>
              <a:gd name="connsiteY2" fmla="*/ 370741 h 370741"/>
              <a:gd name="connsiteX3" fmla="*/ 0 w 6494473"/>
              <a:gd name="connsiteY3" fmla="*/ 350086 h 370741"/>
              <a:gd name="connsiteX4" fmla="*/ 0 w 6494473"/>
              <a:gd name="connsiteY4" fmla="*/ 1 h 370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473" h="370741">
                <a:moveTo>
                  <a:pt x="0" y="1"/>
                </a:moveTo>
                <a:lnTo>
                  <a:pt x="6405755" y="1838"/>
                </a:lnTo>
                <a:lnTo>
                  <a:pt x="6494473" y="370741"/>
                </a:lnTo>
                <a:lnTo>
                  <a:pt x="0" y="350086"/>
                </a:lnTo>
                <a:lnTo>
                  <a:pt x="0" y="1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42888" y="5810050"/>
            <a:ext cx="5807075" cy="4429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253DFB-BFF3-4A1B-B103-A9E85A570C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9" y="457200"/>
            <a:ext cx="1219200" cy="185928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2105AC5-A7E0-464F-AF87-40D3309AA4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68" y="6358045"/>
            <a:ext cx="1261981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91195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Phot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720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969" y="6415056"/>
            <a:ext cx="1054143" cy="312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0" y="188971"/>
            <a:ext cx="1021720" cy="297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07918"/>
            <a:ext cx="10515600" cy="12159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87931881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1"/>
            <a:ext cx="10515600" cy="120284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39788" y="1295400"/>
            <a:ext cx="10515600" cy="47069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60638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295400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788" y="1295400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1"/>
            <a:ext cx="10515600" cy="120284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76964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151" y="38099"/>
            <a:ext cx="10515600" cy="121070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3053040"/>
            <a:ext cx="12192000" cy="2082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46151" y="1295400"/>
            <a:ext cx="10515600" cy="13684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Centered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98526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1"/>
            <a:ext cx="10515600" cy="121070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8162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1"/>
            <a:ext cx="10515600" cy="121070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32538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0"/>
            <a:ext cx="10515600" cy="1215934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295400"/>
            <a:ext cx="10515600" cy="43513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93049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0"/>
            <a:ext cx="10515600" cy="1215934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39787" y="1295402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/>
          </p:nvPr>
        </p:nvSpPr>
        <p:spPr>
          <a:xfrm>
            <a:off x="3506787" y="1295401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6173787" y="1295401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8840787" y="1295400"/>
            <a:ext cx="2519639" cy="4313237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332017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8100"/>
            <a:ext cx="10515600" cy="121070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6450" y="4443512"/>
            <a:ext cx="3563099" cy="151315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023898" y="1616642"/>
            <a:ext cx="0" cy="4340021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173019" y="1616642"/>
            <a:ext cx="0" cy="4340021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326490" y="4443511"/>
            <a:ext cx="3562350" cy="151315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158958" y="4443511"/>
            <a:ext cx="3580759" cy="151315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9"/>
          </p:nvPr>
        </p:nvSpPr>
        <p:spPr>
          <a:xfrm>
            <a:off x="457200" y="1543050"/>
            <a:ext cx="3562350" cy="282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0"/>
          </p:nvPr>
        </p:nvSpPr>
        <p:spPr>
          <a:xfrm>
            <a:off x="4326489" y="1543050"/>
            <a:ext cx="3562350" cy="282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8"/>
          <p:cNvSpPr>
            <a:spLocks noGrp="1"/>
          </p:cNvSpPr>
          <p:nvPr>
            <p:ph sz="quarter" idx="21"/>
          </p:nvPr>
        </p:nvSpPr>
        <p:spPr>
          <a:xfrm>
            <a:off x="8177367" y="1543050"/>
            <a:ext cx="3562350" cy="282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88624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564911" y="1018275"/>
            <a:ext cx="8589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38188" y="2253082"/>
            <a:ext cx="10820400" cy="374608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 spc="300"/>
            </a:lvl1pPr>
            <a:lvl2pPr marL="457200" indent="0">
              <a:buFontTx/>
              <a:buNone/>
              <a:defRPr sz="2000" spc="300"/>
            </a:lvl2pPr>
            <a:lvl3pPr marL="914400" indent="0">
              <a:buFontTx/>
              <a:buNone/>
              <a:defRPr sz="2000" spc="300"/>
            </a:lvl3pPr>
            <a:lvl4pPr marL="1371600" indent="0">
              <a:buFontTx/>
              <a:buNone/>
              <a:defRPr sz="2000" spc="300"/>
            </a:lvl4pPr>
            <a:lvl5pPr marL="1828800" indent="0">
              <a:buFontTx/>
              <a:buNone/>
              <a:defRPr sz="2000" spc="3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2229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3821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2763838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1848678"/>
            <a:ext cx="10515600" cy="9151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914400" y="3230563"/>
            <a:ext cx="10439400" cy="2733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148995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 righ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 rot="-1440000">
            <a:off x="-106228" y="6439506"/>
            <a:ext cx="493082" cy="603967"/>
          </a:xfrm>
          <a:custGeom>
            <a:avLst/>
            <a:gdLst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0 w 715629"/>
              <a:gd name="connsiteY3" fmla="*/ 674897 h 674897"/>
              <a:gd name="connsiteX4" fmla="*/ 0 w 715629"/>
              <a:gd name="connsiteY4" fmla="*/ 0 h 674897"/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228143 w 715629"/>
              <a:gd name="connsiteY3" fmla="*/ 380580 h 674897"/>
              <a:gd name="connsiteX4" fmla="*/ 0 w 715629"/>
              <a:gd name="connsiteY4" fmla="*/ 0 h 674897"/>
              <a:gd name="connsiteX0" fmla="*/ 0 w 721225"/>
              <a:gd name="connsiteY0" fmla="*/ 0 h 595222"/>
              <a:gd name="connsiteX1" fmla="*/ 715629 w 721225"/>
              <a:gd name="connsiteY1" fmla="*/ 0 h 595222"/>
              <a:gd name="connsiteX2" fmla="*/ 721225 w 721225"/>
              <a:gd name="connsiteY2" fmla="*/ 595222 h 595222"/>
              <a:gd name="connsiteX3" fmla="*/ 228143 w 721225"/>
              <a:gd name="connsiteY3" fmla="*/ 380580 h 595222"/>
              <a:gd name="connsiteX4" fmla="*/ 0 w 721225"/>
              <a:gd name="connsiteY4" fmla="*/ 0 h 595222"/>
              <a:gd name="connsiteX0" fmla="*/ 171644 w 493082"/>
              <a:gd name="connsiteY0" fmla="*/ 0 h 603967"/>
              <a:gd name="connsiteX1" fmla="*/ 487486 w 493082"/>
              <a:gd name="connsiteY1" fmla="*/ 8745 h 603967"/>
              <a:gd name="connsiteX2" fmla="*/ 493082 w 493082"/>
              <a:gd name="connsiteY2" fmla="*/ 603967 h 603967"/>
              <a:gd name="connsiteX3" fmla="*/ 0 w 493082"/>
              <a:gd name="connsiteY3" fmla="*/ 389325 h 603967"/>
              <a:gd name="connsiteX4" fmla="*/ 171644 w 493082"/>
              <a:gd name="connsiteY4" fmla="*/ 0 h 60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082" h="603967">
                <a:moveTo>
                  <a:pt x="171644" y="0"/>
                </a:moveTo>
                <a:lnTo>
                  <a:pt x="487486" y="8745"/>
                </a:lnTo>
                <a:cubicBezTo>
                  <a:pt x="489351" y="207152"/>
                  <a:pt x="491217" y="405560"/>
                  <a:pt x="493082" y="603967"/>
                </a:cubicBezTo>
                <a:lnTo>
                  <a:pt x="0" y="389325"/>
                </a:lnTo>
                <a:lnTo>
                  <a:pt x="17164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60783" y="6570998"/>
            <a:ext cx="57748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© 2017 Toshiba</a:t>
            </a:r>
            <a:r>
              <a:rPr lang="en-US" sz="900" baseline="0" dirty="0"/>
              <a:t> Global Commerce Solutions, Inc.</a:t>
            </a:r>
            <a:endParaRPr lang="en-US" sz="90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1827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198918" y="0"/>
            <a:ext cx="5993081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12949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2549" y="532264"/>
            <a:ext cx="2486353" cy="229964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952931" y="532263"/>
            <a:ext cx="2604240" cy="229964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296872" y="3005594"/>
            <a:ext cx="5260299" cy="31107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1827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02196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full bleed Picture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6056400" y="6552491"/>
            <a:ext cx="6135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© 2020Toshiba</a:t>
            </a:r>
            <a:r>
              <a:rPr lang="en-US" sz="900" baseline="0" dirty="0"/>
              <a:t> Global Commerce Solutions, Inc.</a:t>
            </a:r>
            <a:endParaRPr lang="en-US" sz="9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6056313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451" y="1651827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451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815449877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 full bleed Picture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6056400" y="6552491"/>
            <a:ext cx="6135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© 2020 Toshiba</a:t>
            </a:r>
            <a:r>
              <a:rPr lang="en-US" sz="900" baseline="0" dirty="0"/>
              <a:t> Global Commerce Solutions, Inc.</a:t>
            </a:r>
            <a:endParaRPr lang="en-US" sz="9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6056313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969" y="6415056"/>
            <a:ext cx="1054143" cy="312315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341138" y="1651827"/>
            <a:ext cx="1822315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738025" y="328483"/>
            <a:ext cx="5000017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/>
          </p:nvPr>
        </p:nvSpPr>
        <p:spPr>
          <a:xfrm>
            <a:off x="9886542" y="1651827"/>
            <a:ext cx="1822315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987220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full bleed Picture lef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63346" y="328483"/>
            <a:ext cx="5669281" cy="5464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451" y="1651827"/>
            <a:ext cx="4578373" cy="3992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451" y="328483"/>
            <a:ext cx="4578373" cy="1231710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21006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H="1">
            <a:off x="4576549" y="-14355"/>
            <a:ext cx="7622275" cy="6871648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  <a:gd name="connsiteX0" fmla="*/ 6825 w 8222777"/>
              <a:gd name="connsiteY0" fmla="*/ 0 h 6871648"/>
              <a:gd name="connsiteX1" fmla="*/ 4708479 w 8222777"/>
              <a:gd name="connsiteY1" fmla="*/ 0 h 6871648"/>
              <a:gd name="connsiteX2" fmla="*/ 8222777 w 8222777"/>
              <a:gd name="connsiteY2" fmla="*/ 5738177 h 6871648"/>
              <a:gd name="connsiteX3" fmla="*/ 5697941 w 8222777"/>
              <a:gd name="connsiteY3" fmla="*/ 6871648 h 6871648"/>
              <a:gd name="connsiteX4" fmla="*/ 0 w 8222777"/>
              <a:gd name="connsiteY4" fmla="*/ 6864118 h 6871648"/>
              <a:gd name="connsiteX5" fmla="*/ 6825 w 8222777"/>
              <a:gd name="connsiteY5" fmla="*/ 0 h 6871648"/>
              <a:gd name="connsiteX0" fmla="*/ 6825 w 7622275"/>
              <a:gd name="connsiteY0" fmla="*/ 0 h 6871648"/>
              <a:gd name="connsiteX1" fmla="*/ 4708479 w 7622275"/>
              <a:gd name="connsiteY1" fmla="*/ 0 h 6871648"/>
              <a:gd name="connsiteX2" fmla="*/ 7622275 w 7622275"/>
              <a:gd name="connsiteY2" fmla="*/ 1316303 h 6871648"/>
              <a:gd name="connsiteX3" fmla="*/ 5697941 w 7622275"/>
              <a:gd name="connsiteY3" fmla="*/ 6871648 h 6871648"/>
              <a:gd name="connsiteX4" fmla="*/ 0 w 7622275"/>
              <a:gd name="connsiteY4" fmla="*/ 6864118 h 6871648"/>
              <a:gd name="connsiteX5" fmla="*/ 6825 w 7622275"/>
              <a:gd name="connsiteY5" fmla="*/ 0 h 6871648"/>
              <a:gd name="connsiteX0" fmla="*/ 6825 w 7622275"/>
              <a:gd name="connsiteY0" fmla="*/ 6824 h 6878472"/>
              <a:gd name="connsiteX1" fmla="*/ 4694831 w 7622275"/>
              <a:gd name="connsiteY1" fmla="*/ 0 h 6878472"/>
              <a:gd name="connsiteX2" fmla="*/ 7622275 w 7622275"/>
              <a:gd name="connsiteY2" fmla="*/ 1323127 h 6878472"/>
              <a:gd name="connsiteX3" fmla="*/ 5697941 w 7622275"/>
              <a:gd name="connsiteY3" fmla="*/ 6878472 h 6878472"/>
              <a:gd name="connsiteX4" fmla="*/ 0 w 7622275"/>
              <a:gd name="connsiteY4" fmla="*/ 6870942 h 6878472"/>
              <a:gd name="connsiteX5" fmla="*/ 6825 w 7622275"/>
              <a:gd name="connsiteY5" fmla="*/ 6824 h 6878472"/>
              <a:gd name="connsiteX0" fmla="*/ 6825 w 7622275"/>
              <a:gd name="connsiteY0" fmla="*/ 6824 h 6871648"/>
              <a:gd name="connsiteX1" fmla="*/ 4694831 w 7622275"/>
              <a:gd name="connsiteY1" fmla="*/ 0 h 6871648"/>
              <a:gd name="connsiteX2" fmla="*/ 7622275 w 7622275"/>
              <a:gd name="connsiteY2" fmla="*/ 1323127 h 6871648"/>
              <a:gd name="connsiteX3" fmla="*/ 5117911 w 7622275"/>
              <a:gd name="connsiteY3" fmla="*/ 6871648 h 6871648"/>
              <a:gd name="connsiteX4" fmla="*/ 0 w 7622275"/>
              <a:gd name="connsiteY4" fmla="*/ 6870942 h 6871648"/>
              <a:gd name="connsiteX5" fmla="*/ 6825 w 7622275"/>
              <a:gd name="connsiteY5" fmla="*/ 6824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2275" h="6871648">
                <a:moveTo>
                  <a:pt x="6825" y="6824"/>
                </a:moveTo>
                <a:lnTo>
                  <a:pt x="4694831" y="0"/>
                </a:lnTo>
                <a:lnTo>
                  <a:pt x="7622275" y="1323127"/>
                </a:lnTo>
                <a:lnTo>
                  <a:pt x="5117911" y="6871648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771511" y="2464271"/>
            <a:ext cx="8185252" cy="660592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924388" y="3244132"/>
            <a:ext cx="5032375" cy="22828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59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right angled photo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H="1">
            <a:off x="4576549" y="-14355"/>
            <a:ext cx="7622275" cy="6871648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  <a:gd name="connsiteX0" fmla="*/ 6825 w 8222777"/>
              <a:gd name="connsiteY0" fmla="*/ 0 h 6871648"/>
              <a:gd name="connsiteX1" fmla="*/ 4708479 w 8222777"/>
              <a:gd name="connsiteY1" fmla="*/ 0 h 6871648"/>
              <a:gd name="connsiteX2" fmla="*/ 8222777 w 8222777"/>
              <a:gd name="connsiteY2" fmla="*/ 5738177 h 6871648"/>
              <a:gd name="connsiteX3" fmla="*/ 5697941 w 8222777"/>
              <a:gd name="connsiteY3" fmla="*/ 6871648 h 6871648"/>
              <a:gd name="connsiteX4" fmla="*/ 0 w 8222777"/>
              <a:gd name="connsiteY4" fmla="*/ 6864118 h 6871648"/>
              <a:gd name="connsiteX5" fmla="*/ 6825 w 8222777"/>
              <a:gd name="connsiteY5" fmla="*/ 0 h 6871648"/>
              <a:gd name="connsiteX0" fmla="*/ 6825 w 7622275"/>
              <a:gd name="connsiteY0" fmla="*/ 0 h 6871648"/>
              <a:gd name="connsiteX1" fmla="*/ 4708479 w 7622275"/>
              <a:gd name="connsiteY1" fmla="*/ 0 h 6871648"/>
              <a:gd name="connsiteX2" fmla="*/ 7622275 w 7622275"/>
              <a:gd name="connsiteY2" fmla="*/ 1316303 h 6871648"/>
              <a:gd name="connsiteX3" fmla="*/ 5697941 w 7622275"/>
              <a:gd name="connsiteY3" fmla="*/ 6871648 h 6871648"/>
              <a:gd name="connsiteX4" fmla="*/ 0 w 7622275"/>
              <a:gd name="connsiteY4" fmla="*/ 6864118 h 6871648"/>
              <a:gd name="connsiteX5" fmla="*/ 6825 w 7622275"/>
              <a:gd name="connsiteY5" fmla="*/ 0 h 6871648"/>
              <a:gd name="connsiteX0" fmla="*/ 6825 w 7622275"/>
              <a:gd name="connsiteY0" fmla="*/ 6824 h 6878472"/>
              <a:gd name="connsiteX1" fmla="*/ 4694831 w 7622275"/>
              <a:gd name="connsiteY1" fmla="*/ 0 h 6878472"/>
              <a:gd name="connsiteX2" fmla="*/ 7622275 w 7622275"/>
              <a:gd name="connsiteY2" fmla="*/ 1323127 h 6878472"/>
              <a:gd name="connsiteX3" fmla="*/ 5697941 w 7622275"/>
              <a:gd name="connsiteY3" fmla="*/ 6878472 h 6878472"/>
              <a:gd name="connsiteX4" fmla="*/ 0 w 7622275"/>
              <a:gd name="connsiteY4" fmla="*/ 6870942 h 6878472"/>
              <a:gd name="connsiteX5" fmla="*/ 6825 w 7622275"/>
              <a:gd name="connsiteY5" fmla="*/ 6824 h 6878472"/>
              <a:gd name="connsiteX0" fmla="*/ 6825 w 7622275"/>
              <a:gd name="connsiteY0" fmla="*/ 6824 h 6871648"/>
              <a:gd name="connsiteX1" fmla="*/ 4694831 w 7622275"/>
              <a:gd name="connsiteY1" fmla="*/ 0 h 6871648"/>
              <a:gd name="connsiteX2" fmla="*/ 7622275 w 7622275"/>
              <a:gd name="connsiteY2" fmla="*/ 1323127 h 6871648"/>
              <a:gd name="connsiteX3" fmla="*/ 5117911 w 7622275"/>
              <a:gd name="connsiteY3" fmla="*/ 6871648 h 6871648"/>
              <a:gd name="connsiteX4" fmla="*/ 0 w 7622275"/>
              <a:gd name="connsiteY4" fmla="*/ 6870942 h 6871648"/>
              <a:gd name="connsiteX5" fmla="*/ 6825 w 7622275"/>
              <a:gd name="connsiteY5" fmla="*/ 6824 h 687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2275" h="6871648">
                <a:moveTo>
                  <a:pt x="6825" y="6824"/>
                </a:moveTo>
                <a:lnTo>
                  <a:pt x="4694831" y="0"/>
                </a:lnTo>
                <a:lnTo>
                  <a:pt x="7622275" y="1323127"/>
                </a:lnTo>
                <a:lnTo>
                  <a:pt x="5117911" y="6871648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771511" y="2464271"/>
            <a:ext cx="8185252" cy="660592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924388" y="3244132"/>
            <a:ext cx="5032375" cy="228282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137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angled phot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3" y="3244132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831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eft angled photo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6826" y="-14355"/>
            <a:ext cx="8222777" cy="6878472"/>
          </a:xfrm>
          <a:custGeom>
            <a:avLst/>
            <a:gdLst>
              <a:gd name="connsiteX0" fmla="*/ 0 w 9335069"/>
              <a:gd name="connsiteY0" fmla="*/ 0 h 7894523"/>
              <a:gd name="connsiteX1" fmla="*/ 9335069 w 9335069"/>
              <a:gd name="connsiteY1" fmla="*/ 0 h 7894523"/>
              <a:gd name="connsiteX2" fmla="*/ 9335069 w 9335069"/>
              <a:gd name="connsiteY2" fmla="*/ 7894523 h 7894523"/>
              <a:gd name="connsiteX3" fmla="*/ 0 w 9335069"/>
              <a:gd name="connsiteY3" fmla="*/ 7894523 h 7894523"/>
              <a:gd name="connsiteX4" fmla="*/ 0 w 9335069"/>
              <a:gd name="connsiteY4" fmla="*/ 0 h 7894523"/>
              <a:gd name="connsiteX0" fmla="*/ 0 w 10133463"/>
              <a:gd name="connsiteY0" fmla="*/ 1044053 h 7894523"/>
              <a:gd name="connsiteX1" fmla="*/ 10133463 w 10133463"/>
              <a:gd name="connsiteY1" fmla="*/ 0 h 7894523"/>
              <a:gd name="connsiteX2" fmla="*/ 10133463 w 10133463"/>
              <a:gd name="connsiteY2" fmla="*/ 7894523 h 7894523"/>
              <a:gd name="connsiteX3" fmla="*/ 798394 w 10133463"/>
              <a:gd name="connsiteY3" fmla="*/ 7894523 h 7894523"/>
              <a:gd name="connsiteX4" fmla="*/ 0 w 10133463"/>
              <a:gd name="connsiteY4" fmla="*/ 1044053 h 7894523"/>
              <a:gd name="connsiteX0" fmla="*/ 0 w 10133463"/>
              <a:gd name="connsiteY0" fmla="*/ 1044053 h 7901347"/>
              <a:gd name="connsiteX1" fmla="*/ 10133463 w 10133463"/>
              <a:gd name="connsiteY1" fmla="*/ 0 h 7901347"/>
              <a:gd name="connsiteX2" fmla="*/ 10133463 w 10133463"/>
              <a:gd name="connsiteY2" fmla="*/ 7894523 h 7901347"/>
              <a:gd name="connsiteX3" fmla="*/ 27295 w 10133463"/>
              <a:gd name="connsiteY3" fmla="*/ 7901347 h 7901347"/>
              <a:gd name="connsiteX4" fmla="*/ 0 w 10133463"/>
              <a:gd name="connsiteY4" fmla="*/ 1044053 h 7901347"/>
              <a:gd name="connsiteX0" fmla="*/ 0 w 10133463"/>
              <a:gd name="connsiteY0" fmla="*/ 0 h 6857294"/>
              <a:gd name="connsiteX1" fmla="*/ 6421271 w 10133463"/>
              <a:gd name="connsiteY1" fmla="*/ 736979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10133463"/>
              <a:gd name="connsiteY0" fmla="*/ 0 h 6857294"/>
              <a:gd name="connsiteX1" fmla="*/ 5629701 w 10133463"/>
              <a:gd name="connsiteY1" fmla="*/ 0 h 6857294"/>
              <a:gd name="connsiteX2" fmla="*/ 10133463 w 10133463"/>
              <a:gd name="connsiteY2" fmla="*/ 6850470 h 6857294"/>
              <a:gd name="connsiteX3" fmla="*/ 27295 w 10133463"/>
              <a:gd name="connsiteY3" fmla="*/ 6857294 h 6857294"/>
              <a:gd name="connsiteX4" fmla="*/ 0 w 1013346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27295 w 6230203"/>
              <a:gd name="connsiteY3" fmla="*/ 6857294 h 6857294"/>
              <a:gd name="connsiteX4" fmla="*/ 0 w 6230203"/>
              <a:gd name="connsiteY4" fmla="*/ 0 h 6857294"/>
              <a:gd name="connsiteX0" fmla="*/ 0 w 6230203"/>
              <a:gd name="connsiteY0" fmla="*/ 0 h 6857294"/>
              <a:gd name="connsiteX1" fmla="*/ 5629701 w 6230203"/>
              <a:gd name="connsiteY1" fmla="*/ 0 h 6857294"/>
              <a:gd name="connsiteX2" fmla="*/ 6230203 w 6230203"/>
              <a:gd name="connsiteY2" fmla="*/ 3963968 h 6857294"/>
              <a:gd name="connsiteX3" fmla="*/ 3780430 w 6230203"/>
              <a:gd name="connsiteY3" fmla="*/ 5104263 h 6857294"/>
              <a:gd name="connsiteX4" fmla="*/ 27295 w 6230203"/>
              <a:gd name="connsiteY4" fmla="*/ 6857294 h 6857294"/>
              <a:gd name="connsiteX5" fmla="*/ 0 w 6230203"/>
              <a:gd name="connsiteY5" fmla="*/ 0 h 6857294"/>
              <a:gd name="connsiteX0" fmla="*/ 0 w 8215952"/>
              <a:gd name="connsiteY0" fmla="*/ 0 h 6857294"/>
              <a:gd name="connsiteX1" fmla="*/ 5629701 w 8215952"/>
              <a:gd name="connsiteY1" fmla="*/ 0 h 6857294"/>
              <a:gd name="connsiteX2" fmla="*/ 8215952 w 8215952"/>
              <a:gd name="connsiteY2" fmla="*/ 5738177 h 6857294"/>
              <a:gd name="connsiteX3" fmla="*/ 3780430 w 8215952"/>
              <a:gd name="connsiteY3" fmla="*/ 5104263 h 6857294"/>
              <a:gd name="connsiteX4" fmla="*/ 27295 w 8215952"/>
              <a:gd name="connsiteY4" fmla="*/ 6857294 h 6857294"/>
              <a:gd name="connsiteX5" fmla="*/ 0 w 8215952"/>
              <a:gd name="connsiteY5" fmla="*/ 0 h 6857294"/>
              <a:gd name="connsiteX0" fmla="*/ 0 w 8215952"/>
              <a:gd name="connsiteY0" fmla="*/ 0 h 6858000"/>
              <a:gd name="connsiteX1" fmla="*/ 5629701 w 8215952"/>
              <a:gd name="connsiteY1" fmla="*/ 0 h 6858000"/>
              <a:gd name="connsiteX2" fmla="*/ 8215952 w 8215952"/>
              <a:gd name="connsiteY2" fmla="*/ 5738177 h 6858000"/>
              <a:gd name="connsiteX3" fmla="*/ 5711588 w 8215952"/>
              <a:gd name="connsiteY3" fmla="*/ 6858000 h 6858000"/>
              <a:gd name="connsiteX4" fmla="*/ 27295 w 8215952"/>
              <a:gd name="connsiteY4" fmla="*/ 6857294 h 6858000"/>
              <a:gd name="connsiteX5" fmla="*/ 0 w 8215952"/>
              <a:gd name="connsiteY5" fmla="*/ 0 h 6858000"/>
              <a:gd name="connsiteX0" fmla="*/ 0 w 8215952"/>
              <a:gd name="connsiteY0" fmla="*/ 6824 h 6864824"/>
              <a:gd name="connsiteX1" fmla="*/ 5656997 w 8215952"/>
              <a:gd name="connsiteY1" fmla="*/ 0 h 6864824"/>
              <a:gd name="connsiteX2" fmla="*/ 8215952 w 8215952"/>
              <a:gd name="connsiteY2" fmla="*/ 5745001 h 6864824"/>
              <a:gd name="connsiteX3" fmla="*/ 5711588 w 8215952"/>
              <a:gd name="connsiteY3" fmla="*/ 6864824 h 6864824"/>
              <a:gd name="connsiteX4" fmla="*/ 27295 w 8215952"/>
              <a:gd name="connsiteY4" fmla="*/ 6864118 h 6864824"/>
              <a:gd name="connsiteX5" fmla="*/ 0 w 8215952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711589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1 w 8215953"/>
              <a:gd name="connsiteY0" fmla="*/ 6824 h 6864824"/>
              <a:gd name="connsiteX1" fmla="*/ 5656998 w 8215953"/>
              <a:gd name="connsiteY1" fmla="*/ 0 h 6864824"/>
              <a:gd name="connsiteX2" fmla="*/ 8215953 w 8215953"/>
              <a:gd name="connsiteY2" fmla="*/ 5745001 h 6864824"/>
              <a:gd name="connsiteX3" fmla="*/ 5691117 w 8215953"/>
              <a:gd name="connsiteY3" fmla="*/ 6864824 h 6864824"/>
              <a:gd name="connsiteX4" fmla="*/ 0 w 8215953"/>
              <a:gd name="connsiteY4" fmla="*/ 6857294 h 6864824"/>
              <a:gd name="connsiteX5" fmla="*/ 1 w 8215953"/>
              <a:gd name="connsiteY5" fmla="*/ 6824 h 6864824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0942"/>
              <a:gd name="connsiteX1" fmla="*/ 5663822 w 8222777"/>
              <a:gd name="connsiteY1" fmla="*/ 0 h 6870942"/>
              <a:gd name="connsiteX2" fmla="*/ 8222777 w 8222777"/>
              <a:gd name="connsiteY2" fmla="*/ 5745001 h 6870942"/>
              <a:gd name="connsiteX3" fmla="*/ 5697941 w 8222777"/>
              <a:gd name="connsiteY3" fmla="*/ 6864824 h 6870942"/>
              <a:gd name="connsiteX4" fmla="*/ 0 w 8222777"/>
              <a:gd name="connsiteY4" fmla="*/ 6870942 h 6870942"/>
              <a:gd name="connsiteX5" fmla="*/ 6825 w 8222777"/>
              <a:gd name="connsiteY5" fmla="*/ 6824 h 6870942"/>
              <a:gd name="connsiteX0" fmla="*/ 6825 w 8222777"/>
              <a:gd name="connsiteY0" fmla="*/ 6824 h 6878472"/>
              <a:gd name="connsiteX1" fmla="*/ 5663822 w 8222777"/>
              <a:gd name="connsiteY1" fmla="*/ 0 h 6878472"/>
              <a:gd name="connsiteX2" fmla="*/ 8222777 w 8222777"/>
              <a:gd name="connsiteY2" fmla="*/ 5745001 h 6878472"/>
              <a:gd name="connsiteX3" fmla="*/ 5697941 w 8222777"/>
              <a:gd name="connsiteY3" fmla="*/ 6878472 h 6878472"/>
              <a:gd name="connsiteX4" fmla="*/ 0 w 8222777"/>
              <a:gd name="connsiteY4" fmla="*/ 6870942 h 6878472"/>
              <a:gd name="connsiteX5" fmla="*/ 6825 w 8222777"/>
              <a:gd name="connsiteY5" fmla="*/ 6824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2777" h="6878472">
                <a:moveTo>
                  <a:pt x="6825" y="6824"/>
                </a:moveTo>
                <a:lnTo>
                  <a:pt x="5663822" y="0"/>
                </a:lnTo>
                <a:lnTo>
                  <a:pt x="8222777" y="5745001"/>
                </a:lnTo>
                <a:lnTo>
                  <a:pt x="5697941" y="6878472"/>
                </a:lnTo>
                <a:lnTo>
                  <a:pt x="0" y="6870942"/>
                </a:lnTo>
                <a:cubicBezTo>
                  <a:pt x="0" y="4587452"/>
                  <a:pt x="6825" y="2290314"/>
                  <a:pt x="6825" y="6824"/>
                </a:cubicBezTo>
                <a:close/>
              </a:path>
            </a:pathLst>
          </a:custGeom>
          <a:solidFill>
            <a:srgbClr val="E61E1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96293" y="2464271"/>
            <a:ext cx="8185252" cy="660592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6293" y="3244132"/>
            <a:ext cx="5032375" cy="22828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7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0" r:id="rId12"/>
    <p:sldLayoutId id="21474839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04A0EB80-A158-43D3-96B6-1286395C863D}"/>
              </a:ext>
            </a:extLst>
          </p:cNvPr>
          <p:cNvSpPr/>
          <p:nvPr/>
        </p:nvSpPr>
        <p:spPr>
          <a:xfrm rot="-1440000">
            <a:off x="-106228" y="6439506"/>
            <a:ext cx="493082" cy="603967"/>
          </a:xfrm>
          <a:custGeom>
            <a:avLst/>
            <a:gdLst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0 w 715629"/>
              <a:gd name="connsiteY3" fmla="*/ 674897 h 674897"/>
              <a:gd name="connsiteX4" fmla="*/ 0 w 715629"/>
              <a:gd name="connsiteY4" fmla="*/ 0 h 674897"/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228143 w 715629"/>
              <a:gd name="connsiteY3" fmla="*/ 380580 h 674897"/>
              <a:gd name="connsiteX4" fmla="*/ 0 w 715629"/>
              <a:gd name="connsiteY4" fmla="*/ 0 h 674897"/>
              <a:gd name="connsiteX0" fmla="*/ 0 w 721225"/>
              <a:gd name="connsiteY0" fmla="*/ 0 h 595222"/>
              <a:gd name="connsiteX1" fmla="*/ 715629 w 721225"/>
              <a:gd name="connsiteY1" fmla="*/ 0 h 595222"/>
              <a:gd name="connsiteX2" fmla="*/ 721225 w 721225"/>
              <a:gd name="connsiteY2" fmla="*/ 595222 h 595222"/>
              <a:gd name="connsiteX3" fmla="*/ 228143 w 721225"/>
              <a:gd name="connsiteY3" fmla="*/ 380580 h 595222"/>
              <a:gd name="connsiteX4" fmla="*/ 0 w 721225"/>
              <a:gd name="connsiteY4" fmla="*/ 0 h 595222"/>
              <a:gd name="connsiteX0" fmla="*/ 171644 w 493082"/>
              <a:gd name="connsiteY0" fmla="*/ 0 h 603967"/>
              <a:gd name="connsiteX1" fmla="*/ 487486 w 493082"/>
              <a:gd name="connsiteY1" fmla="*/ 8745 h 603967"/>
              <a:gd name="connsiteX2" fmla="*/ 493082 w 493082"/>
              <a:gd name="connsiteY2" fmla="*/ 603967 h 603967"/>
              <a:gd name="connsiteX3" fmla="*/ 0 w 493082"/>
              <a:gd name="connsiteY3" fmla="*/ 389325 h 603967"/>
              <a:gd name="connsiteX4" fmla="*/ 171644 w 493082"/>
              <a:gd name="connsiteY4" fmla="*/ 0 h 60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082" h="603967">
                <a:moveTo>
                  <a:pt x="171644" y="0"/>
                </a:moveTo>
                <a:lnTo>
                  <a:pt x="487486" y="8745"/>
                </a:lnTo>
                <a:cubicBezTo>
                  <a:pt x="489351" y="207152"/>
                  <a:pt x="491217" y="405560"/>
                  <a:pt x="493082" y="603967"/>
                </a:cubicBezTo>
                <a:lnTo>
                  <a:pt x="0" y="389325"/>
                </a:lnTo>
                <a:lnTo>
                  <a:pt x="171644" y="0"/>
                </a:lnTo>
                <a:close/>
              </a:path>
            </a:pathLst>
          </a:custGeom>
          <a:solidFill>
            <a:srgbClr val="E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1568" y="38100"/>
            <a:ext cx="11308361" cy="1215934"/>
          </a:xfrm>
          <a:prstGeom prst="rect">
            <a:avLst/>
          </a:prstGeom>
        </p:spPr>
        <p:txBody>
          <a:bodyPr vert="horz" lIns="121926" tIns="60963" rIns="121926" bIns="60963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568" y="1295400"/>
            <a:ext cx="11308361" cy="4351338"/>
          </a:xfrm>
          <a:prstGeom prst="rect">
            <a:avLst/>
          </a:prstGeom>
        </p:spPr>
        <p:txBody>
          <a:bodyPr vert="horz" lIns="121926" tIns="60963" rIns="121926" bIns="609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3949" y="6538256"/>
            <a:ext cx="12192000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900" dirty="0"/>
              <a:t>© Toshiba</a:t>
            </a:r>
            <a:r>
              <a:rPr lang="en-US" sz="900" baseline="0" dirty="0"/>
              <a:t> Global Commerce Solutions, Inc.</a:t>
            </a:r>
          </a:p>
          <a:p>
            <a:pPr algn="ctr"/>
            <a:r>
              <a:rPr lang="en-US" sz="900" dirty="0"/>
              <a:t>TGCS Confidential: Please do not distribute</a:t>
            </a:r>
          </a:p>
          <a:p>
            <a:pPr algn="ctr"/>
            <a:endParaRPr lang="en-US" sz="900" dirty="0"/>
          </a:p>
          <a:p>
            <a:pPr algn="ctr"/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0" y="6485345"/>
            <a:ext cx="471196" cy="365125"/>
          </a:xfrm>
          <a:prstGeom prst="rect">
            <a:avLst/>
          </a:prstGeom>
        </p:spPr>
        <p:txBody>
          <a:bodyPr vert="horz" lIns="121926" tIns="60963" rIns="121926" bIns="60963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1053F9E-1FD8-FD49-967A-2F9BEEF1192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A19808-5EC5-4B0E-A7E2-13382C7996B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39" y="6538902"/>
            <a:ext cx="973219" cy="1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2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988" r:id="rId27"/>
  </p:sldLayoutIdLst>
  <p:txStyles>
    <p:titleStyle>
      <a:lvl1pPr algn="l" defTabSz="914324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1" indent="-228581" algn="l" defTabSz="91432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025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743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›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142905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575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067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25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228" indent="-228581" algn="l" defTabSz="914324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25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391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2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5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6" indent="-228581" algn="l" defTabSz="91432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8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9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1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5" algn="l" defTabSz="9143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3840">
          <p15:clr>
            <a:srgbClr val="F26B43"/>
          </p15:clr>
        </p15:guide>
        <p15:guide id="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100"/>
            <a:ext cx="10515600" cy="1215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954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-1440000">
            <a:off x="-106228" y="6439506"/>
            <a:ext cx="493082" cy="603967"/>
          </a:xfrm>
          <a:custGeom>
            <a:avLst/>
            <a:gdLst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0 w 715629"/>
              <a:gd name="connsiteY3" fmla="*/ 674897 h 674897"/>
              <a:gd name="connsiteX4" fmla="*/ 0 w 715629"/>
              <a:gd name="connsiteY4" fmla="*/ 0 h 674897"/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228143 w 715629"/>
              <a:gd name="connsiteY3" fmla="*/ 380580 h 674897"/>
              <a:gd name="connsiteX4" fmla="*/ 0 w 715629"/>
              <a:gd name="connsiteY4" fmla="*/ 0 h 674897"/>
              <a:gd name="connsiteX0" fmla="*/ 0 w 721225"/>
              <a:gd name="connsiteY0" fmla="*/ 0 h 595222"/>
              <a:gd name="connsiteX1" fmla="*/ 715629 w 721225"/>
              <a:gd name="connsiteY1" fmla="*/ 0 h 595222"/>
              <a:gd name="connsiteX2" fmla="*/ 721225 w 721225"/>
              <a:gd name="connsiteY2" fmla="*/ 595222 h 595222"/>
              <a:gd name="connsiteX3" fmla="*/ 228143 w 721225"/>
              <a:gd name="connsiteY3" fmla="*/ 380580 h 595222"/>
              <a:gd name="connsiteX4" fmla="*/ 0 w 721225"/>
              <a:gd name="connsiteY4" fmla="*/ 0 h 595222"/>
              <a:gd name="connsiteX0" fmla="*/ 171644 w 493082"/>
              <a:gd name="connsiteY0" fmla="*/ 0 h 603967"/>
              <a:gd name="connsiteX1" fmla="*/ 487486 w 493082"/>
              <a:gd name="connsiteY1" fmla="*/ 8745 h 603967"/>
              <a:gd name="connsiteX2" fmla="*/ 493082 w 493082"/>
              <a:gd name="connsiteY2" fmla="*/ 603967 h 603967"/>
              <a:gd name="connsiteX3" fmla="*/ 0 w 493082"/>
              <a:gd name="connsiteY3" fmla="*/ 389325 h 603967"/>
              <a:gd name="connsiteX4" fmla="*/ 171644 w 493082"/>
              <a:gd name="connsiteY4" fmla="*/ 0 h 60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082" h="603967">
                <a:moveTo>
                  <a:pt x="171644" y="0"/>
                </a:moveTo>
                <a:lnTo>
                  <a:pt x="487486" y="8745"/>
                </a:lnTo>
                <a:cubicBezTo>
                  <a:pt x="489351" y="207152"/>
                  <a:pt x="491217" y="405560"/>
                  <a:pt x="493082" y="603967"/>
                </a:cubicBezTo>
                <a:lnTo>
                  <a:pt x="0" y="389325"/>
                </a:lnTo>
                <a:lnTo>
                  <a:pt x="17164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2491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+mj-lt"/>
                <a:ea typeface="Toshiba Sans Medium" panose="020B0603030403020204" pitchFamily="34" charset="0"/>
              </a:rPr>
              <a:t>© Toshiba</a:t>
            </a:r>
            <a:r>
              <a:rPr lang="en-US" sz="900" baseline="0" dirty="0">
                <a:latin typeface="+mj-lt"/>
                <a:ea typeface="Toshiba Sans Medium" panose="020B0603030403020204" pitchFamily="34" charset="0"/>
              </a:rPr>
              <a:t> Global Commerce Solutions, Inc.</a:t>
            </a:r>
            <a:endParaRPr lang="en-US" sz="900" dirty="0">
              <a:latin typeface="+mj-lt"/>
              <a:ea typeface="Toshiba Sans Medium" panose="020B0603030403020204" pitchFamily="34" charset="0"/>
            </a:endParaRPr>
          </a:p>
        </p:txBody>
      </p:sp>
      <p:sp>
        <p:nvSpPr>
          <p:cNvPr id="10" name="Rectangle 7"/>
          <p:cNvSpPr/>
          <p:nvPr userDrawn="1"/>
        </p:nvSpPr>
        <p:spPr>
          <a:xfrm rot="-1440000">
            <a:off x="-106228" y="6439506"/>
            <a:ext cx="493082" cy="603967"/>
          </a:xfrm>
          <a:custGeom>
            <a:avLst/>
            <a:gdLst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0 w 715629"/>
              <a:gd name="connsiteY3" fmla="*/ 674897 h 674897"/>
              <a:gd name="connsiteX4" fmla="*/ 0 w 715629"/>
              <a:gd name="connsiteY4" fmla="*/ 0 h 674897"/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228143 w 715629"/>
              <a:gd name="connsiteY3" fmla="*/ 380580 h 674897"/>
              <a:gd name="connsiteX4" fmla="*/ 0 w 715629"/>
              <a:gd name="connsiteY4" fmla="*/ 0 h 674897"/>
              <a:gd name="connsiteX0" fmla="*/ 0 w 721225"/>
              <a:gd name="connsiteY0" fmla="*/ 0 h 595222"/>
              <a:gd name="connsiteX1" fmla="*/ 715629 w 721225"/>
              <a:gd name="connsiteY1" fmla="*/ 0 h 595222"/>
              <a:gd name="connsiteX2" fmla="*/ 721225 w 721225"/>
              <a:gd name="connsiteY2" fmla="*/ 595222 h 595222"/>
              <a:gd name="connsiteX3" fmla="*/ 228143 w 721225"/>
              <a:gd name="connsiteY3" fmla="*/ 380580 h 595222"/>
              <a:gd name="connsiteX4" fmla="*/ 0 w 721225"/>
              <a:gd name="connsiteY4" fmla="*/ 0 h 595222"/>
              <a:gd name="connsiteX0" fmla="*/ 171644 w 493082"/>
              <a:gd name="connsiteY0" fmla="*/ 0 h 603967"/>
              <a:gd name="connsiteX1" fmla="*/ 487486 w 493082"/>
              <a:gd name="connsiteY1" fmla="*/ 8745 h 603967"/>
              <a:gd name="connsiteX2" fmla="*/ 493082 w 493082"/>
              <a:gd name="connsiteY2" fmla="*/ 603967 h 603967"/>
              <a:gd name="connsiteX3" fmla="*/ 0 w 493082"/>
              <a:gd name="connsiteY3" fmla="*/ 389325 h 603967"/>
              <a:gd name="connsiteX4" fmla="*/ 171644 w 493082"/>
              <a:gd name="connsiteY4" fmla="*/ 0 h 60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082" h="603967">
                <a:moveTo>
                  <a:pt x="171644" y="0"/>
                </a:moveTo>
                <a:lnTo>
                  <a:pt x="487486" y="8745"/>
                </a:lnTo>
                <a:cubicBezTo>
                  <a:pt x="489351" y="207152"/>
                  <a:pt x="491217" y="405560"/>
                  <a:pt x="493082" y="603967"/>
                </a:cubicBezTo>
                <a:lnTo>
                  <a:pt x="0" y="389325"/>
                </a:lnTo>
                <a:lnTo>
                  <a:pt x="171644" y="0"/>
                </a:lnTo>
                <a:close/>
              </a:path>
            </a:pathLst>
          </a:custGeom>
          <a:solidFill>
            <a:srgbClr val="E6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39" y="6538902"/>
            <a:ext cx="973219" cy="14902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0" y="6485344"/>
            <a:ext cx="471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  <a:ea typeface="Toshiba Sans Medium" panose="020B0603030403020204" pitchFamily="34" charset="0"/>
              </a:defRPr>
            </a:lvl1pPr>
          </a:lstStyle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000000"/>
          </a:solidFill>
          <a:latin typeface="+mj-lt"/>
          <a:ea typeface="Toshiba sans medium" panose="020B06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>
          <a:solidFill>
            <a:srgbClr val="000000"/>
          </a:solidFill>
          <a:latin typeface="+mj-lt"/>
          <a:ea typeface="Toshiba sans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›"/>
        <a:defRPr sz="1800" kern="1200">
          <a:solidFill>
            <a:srgbClr val="000000"/>
          </a:solidFill>
          <a:latin typeface="+mj-lt"/>
          <a:ea typeface="Toshiba sans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600" kern="1200">
          <a:solidFill>
            <a:srgbClr val="000000"/>
          </a:solidFill>
          <a:latin typeface="+mj-lt"/>
          <a:ea typeface="Toshiba sans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j-lt"/>
          <a:ea typeface="Toshiba sans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rgbClr val="000000"/>
          </a:solidFill>
          <a:latin typeface="+mj-lt"/>
          <a:ea typeface="Toshiba sans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4">
          <p15:clr>
            <a:srgbClr val="F26B43"/>
          </p15:clr>
        </p15:guide>
        <p15:guide id="1" orient="horz" pos="816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pos="3840">
          <p15:clr>
            <a:srgbClr val="F26B43"/>
          </p15:clr>
        </p15:guide>
        <p15:guide id="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354939" y="232011"/>
            <a:ext cx="140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4B02D0C-DAA3-44BA-A185-F705DF320457}" type="slidenum">
              <a:rPr lang="en-US" sz="2400" b="0" i="0" smtClean="0">
                <a:solidFill>
                  <a:schemeClr val="bg1"/>
                </a:solidFill>
                <a:latin typeface="Work Sans" pitchFamily="2" charset="77"/>
              </a:rPr>
              <a:t>‹#›</a:t>
            </a:fld>
            <a:endParaRPr lang="en-US" sz="2400" b="0" i="0" dirty="0">
              <a:solidFill>
                <a:schemeClr val="bg1"/>
              </a:solidFill>
              <a:latin typeface="Work Sans" pitchFamily="2" charset="77"/>
            </a:endParaRPr>
          </a:p>
        </p:txBody>
      </p:sp>
      <p:sp>
        <p:nvSpPr>
          <p:cNvPr id="15" name="/ July 2017 - All Rights Reserved"/>
          <p:cNvSpPr/>
          <p:nvPr userDrawn="1"/>
        </p:nvSpPr>
        <p:spPr>
          <a:xfrm>
            <a:off x="9988828" y="6503427"/>
            <a:ext cx="1684111" cy="184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 b="1">
                <a:solidFill>
                  <a:srgbClr val="42424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600" b="0" i="0" kern="1200" dirty="0">
                <a:solidFill>
                  <a:srgbClr val="424242"/>
                </a:solidFill>
                <a:effectLst/>
                <a:latin typeface="Work Sans ExtraLight" pitchFamily="2" charset="77"/>
                <a:ea typeface="Calibri"/>
                <a:cs typeface="Calibri"/>
                <a:sym typeface="Calibri"/>
              </a:rPr>
              <a:t>© 2021 PYMNTS.com  |  All Rights Reserved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32910-3488-4141-918D-7E522221722C}"/>
              </a:ext>
            </a:extLst>
          </p:cNvPr>
          <p:cNvSpPr txBox="1"/>
          <p:nvPr userDrawn="1"/>
        </p:nvSpPr>
        <p:spPr>
          <a:xfrm>
            <a:off x="11694693" y="6441638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7D7CC84-65BC-E345-A41E-02F270F49D28}" type="slidenum">
              <a:rPr lang="en-US" sz="1200" b="0" i="0" smtClean="0">
                <a:latin typeface="Work Sans Light" pitchFamily="2" charset="77"/>
              </a:rPr>
              <a:t>‹#›</a:t>
            </a:fld>
            <a:endParaRPr lang="en-US" sz="1200" b="0" i="0" dirty="0">
              <a:latin typeface="Work Sans Light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880CA-85F6-FB4C-8250-DD1B6E1B1DCA}"/>
              </a:ext>
            </a:extLst>
          </p:cNvPr>
          <p:cNvGrpSpPr/>
          <p:nvPr userDrawn="1"/>
        </p:nvGrpSpPr>
        <p:grpSpPr>
          <a:xfrm>
            <a:off x="275358" y="6344968"/>
            <a:ext cx="2050400" cy="423580"/>
            <a:chOff x="275357" y="6231835"/>
            <a:chExt cx="2598039" cy="536713"/>
          </a:xfrm>
        </p:grpSpPr>
        <p:pic>
          <p:nvPicPr>
            <p:cNvPr id="16" name="Recurso 1Grafico.png" descr="Recurso 1Grafico.png"/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275357" y="6425776"/>
              <a:ext cx="1066614" cy="1688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Picture 5" descr="A picture containing text, clock, clipart&#10;&#10;Description automatically generated">
              <a:extLst>
                <a:ext uri="{FF2B5EF4-FFF2-40B4-BE49-F238E27FC236}">
                  <a16:creationId xmlns:a16="http://schemas.microsoft.com/office/drawing/2014/main" id="{80FEE65C-F4F3-BA48-AA2B-D2F4BE35B2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782" y="6425068"/>
              <a:ext cx="1066614" cy="162492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180BF43-8DC8-8549-ACC9-667D569B659D}"/>
                </a:ext>
              </a:extLst>
            </p:cNvPr>
            <p:cNvCxnSpPr/>
            <p:nvPr userDrawn="1"/>
          </p:nvCxnSpPr>
          <p:spPr>
            <a:xfrm flipV="1">
              <a:off x="1580322" y="6231835"/>
              <a:ext cx="0" cy="5367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90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baseline="0">
          <a:solidFill>
            <a:srgbClr val="214F10"/>
          </a:solidFill>
          <a:latin typeface="Work Sans" pitchFamily="2" charset="77"/>
          <a:ea typeface="Work Sans" pitchFamily="2" charset="77"/>
          <a:cs typeface="Work Sa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b="0" i="0" kern="1200">
          <a:solidFill>
            <a:srgbClr val="214F10"/>
          </a:solidFill>
          <a:latin typeface="Work Sans" pitchFamily="2" charset="77"/>
          <a:ea typeface="Work Sans" pitchFamily="2" charset="77"/>
          <a:cs typeface="Work Sans" pitchFamily="2" charset="77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Work Sans" pitchFamily="2" charset="77"/>
          <a:ea typeface="Work Sans" pitchFamily="2" charset="77"/>
          <a:cs typeface="Work Sans" pitchFamily="2" charset="77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Work Sans" pitchFamily="2" charset="77"/>
          <a:ea typeface="Work Sans" pitchFamily="2" charset="77"/>
          <a:cs typeface="Work Sans" pitchFamily="2" charset="77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Work Sans" pitchFamily="2" charset="77"/>
          <a:ea typeface="Work Sans" pitchFamily="2" charset="77"/>
          <a:cs typeface="Work Sans" pitchFamily="2" charset="77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Work Sans" pitchFamily="2" charset="77"/>
          <a:ea typeface="Work Sans" pitchFamily="2" charset="77"/>
          <a:cs typeface="Work Sa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100"/>
            <a:ext cx="10515600" cy="1215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954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 rot="-1440000">
            <a:off x="-106228" y="6439506"/>
            <a:ext cx="493082" cy="603967"/>
          </a:xfrm>
          <a:custGeom>
            <a:avLst/>
            <a:gdLst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0 w 715629"/>
              <a:gd name="connsiteY3" fmla="*/ 674897 h 674897"/>
              <a:gd name="connsiteX4" fmla="*/ 0 w 715629"/>
              <a:gd name="connsiteY4" fmla="*/ 0 h 674897"/>
              <a:gd name="connsiteX0" fmla="*/ 0 w 715629"/>
              <a:gd name="connsiteY0" fmla="*/ 0 h 674897"/>
              <a:gd name="connsiteX1" fmla="*/ 715629 w 715629"/>
              <a:gd name="connsiteY1" fmla="*/ 0 h 674897"/>
              <a:gd name="connsiteX2" fmla="*/ 715629 w 715629"/>
              <a:gd name="connsiteY2" fmla="*/ 674897 h 674897"/>
              <a:gd name="connsiteX3" fmla="*/ 228143 w 715629"/>
              <a:gd name="connsiteY3" fmla="*/ 380580 h 674897"/>
              <a:gd name="connsiteX4" fmla="*/ 0 w 715629"/>
              <a:gd name="connsiteY4" fmla="*/ 0 h 674897"/>
              <a:gd name="connsiteX0" fmla="*/ 0 w 721225"/>
              <a:gd name="connsiteY0" fmla="*/ 0 h 595222"/>
              <a:gd name="connsiteX1" fmla="*/ 715629 w 721225"/>
              <a:gd name="connsiteY1" fmla="*/ 0 h 595222"/>
              <a:gd name="connsiteX2" fmla="*/ 721225 w 721225"/>
              <a:gd name="connsiteY2" fmla="*/ 595222 h 595222"/>
              <a:gd name="connsiteX3" fmla="*/ 228143 w 721225"/>
              <a:gd name="connsiteY3" fmla="*/ 380580 h 595222"/>
              <a:gd name="connsiteX4" fmla="*/ 0 w 721225"/>
              <a:gd name="connsiteY4" fmla="*/ 0 h 595222"/>
              <a:gd name="connsiteX0" fmla="*/ 171644 w 493082"/>
              <a:gd name="connsiteY0" fmla="*/ 0 h 603967"/>
              <a:gd name="connsiteX1" fmla="*/ 487486 w 493082"/>
              <a:gd name="connsiteY1" fmla="*/ 8745 h 603967"/>
              <a:gd name="connsiteX2" fmla="*/ 493082 w 493082"/>
              <a:gd name="connsiteY2" fmla="*/ 603967 h 603967"/>
              <a:gd name="connsiteX3" fmla="*/ 0 w 493082"/>
              <a:gd name="connsiteY3" fmla="*/ 389325 h 603967"/>
              <a:gd name="connsiteX4" fmla="*/ 171644 w 493082"/>
              <a:gd name="connsiteY4" fmla="*/ 0 h 603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082" h="603967">
                <a:moveTo>
                  <a:pt x="171644" y="0"/>
                </a:moveTo>
                <a:lnTo>
                  <a:pt x="487486" y="8745"/>
                </a:lnTo>
                <a:cubicBezTo>
                  <a:pt x="489351" y="207152"/>
                  <a:pt x="491217" y="405560"/>
                  <a:pt x="493082" y="603967"/>
                </a:cubicBezTo>
                <a:lnTo>
                  <a:pt x="0" y="389325"/>
                </a:lnTo>
                <a:lnTo>
                  <a:pt x="17164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552491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© 2022 Toshiba</a:t>
            </a:r>
            <a:r>
              <a:rPr lang="en-US" sz="900" baseline="0" dirty="0"/>
              <a:t> Global Commerce Solutions, Inc. - Confidential and Proprietary</a:t>
            </a:r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0" y="6485344"/>
            <a:ext cx="471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6236A28B-F54B-4919-95CB-699265CD38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43F49-13B9-4D95-B026-9780FF2EDC91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39" y="6538902"/>
            <a:ext cx="973219" cy="1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72" r:id="rId29"/>
    <p:sldLayoutId id="2147483873" r:id="rId30"/>
    <p:sldLayoutId id="2147483874" r:id="rId31"/>
    <p:sldLayoutId id="2147483986" r:id="rId32"/>
  </p:sldLayoutIdLst>
  <p:transition spd="med">
    <p:fade/>
  </p:transition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›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6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3840">
          <p15:clr>
            <a:srgbClr val="F26B43"/>
          </p15:clr>
        </p15:guide>
        <p15:guide id="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3.png"/><Relationship Id="rId5" Type="http://schemas.openxmlformats.org/officeDocument/2006/relationships/image" Target="../media/image87.sv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8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8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4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7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1.svg"/><Relationship Id="rId5" Type="http://schemas.openxmlformats.org/officeDocument/2006/relationships/image" Target="../media/image48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svg"/><Relationship Id="rId11" Type="http://schemas.microsoft.com/office/2007/relationships/hdphoto" Target="../media/hdphoto3.wdp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7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6032-417F-43FD-A4AF-637D94B9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45" y="1726163"/>
            <a:ext cx="5933420" cy="278052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4000" b="1" dirty="0"/>
              <a:t>Self-Service Transformation:</a:t>
            </a:r>
            <a:r>
              <a:rPr lang="en-US" sz="1000" b="1" dirty="0"/>
              <a:t/>
            </a:r>
            <a:br>
              <a:rPr lang="en-US" sz="1000" b="1" dirty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3200" i="1" dirty="0"/>
              <a:t>Why It’s Imperative for 2022 and Beyond… And What Retailers Should Do About It Today</a:t>
            </a:r>
            <a:endParaRPr lang="en-US" sz="40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1E94D-0ABC-466D-BBA9-28E1DBDBCF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Usman Tariq Janjua</a:t>
            </a:r>
          </a:p>
        </p:txBody>
      </p:sp>
    </p:spTree>
    <p:extLst>
      <p:ext uri="{BB962C8B-B14F-4D97-AF65-F5344CB8AC3E}">
        <p14:creationId xmlns:p14="http://schemas.microsoft.com/office/powerpoint/2010/main" val="144338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 3D wave design">
            <a:extLst>
              <a:ext uri="{FF2B5EF4-FFF2-40B4-BE49-F238E27FC236}">
                <a16:creationId xmlns:a16="http://schemas.microsoft.com/office/drawing/2014/main" id="{CEDE1652-9991-462B-9AA0-6135B12E3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" y="-480769"/>
            <a:ext cx="12192000" cy="911551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DCD4C-49A0-4E23-9061-C0BC91638278}"/>
              </a:ext>
            </a:extLst>
          </p:cNvPr>
          <p:cNvSpPr txBox="1"/>
          <p:nvPr/>
        </p:nvSpPr>
        <p:spPr>
          <a:xfrm>
            <a:off x="547118" y="489332"/>
            <a:ext cx="30920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Waves</a:t>
            </a:r>
          </a:p>
          <a:p>
            <a:pPr algn="ctr">
              <a:defRPr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(Late 90’s to Late 10’s)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C69E5-3F32-4234-84D9-F8FF0495DE6C}"/>
              </a:ext>
            </a:extLst>
          </p:cNvPr>
          <p:cNvSpPr txBox="1"/>
          <p:nvPr/>
        </p:nvSpPr>
        <p:spPr>
          <a:xfrm>
            <a:off x="4508974" y="489331"/>
            <a:ext cx="30920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Wave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(Underway)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0DB38-6C57-4B79-9616-90311324B22F}"/>
              </a:ext>
            </a:extLst>
          </p:cNvPr>
          <p:cNvSpPr txBox="1"/>
          <p:nvPr/>
        </p:nvSpPr>
        <p:spPr>
          <a:xfrm>
            <a:off x="8470831" y="489330"/>
            <a:ext cx="30920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Waves</a:t>
            </a:r>
          </a:p>
          <a:p>
            <a:pPr algn="ctr"/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(3-5+ Years)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DF397-14F0-453C-BEE0-6735C05CF7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686" y="241927"/>
            <a:ext cx="440695" cy="771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9BF217-81C6-44D3-801A-5DD268273F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8974" y="100942"/>
            <a:ext cx="746517" cy="1069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A2667A-E330-49B8-B19A-8C533B0C7A3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9183" y="-12077"/>
            <a:ext cx="926023" cy="12964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7037AB-DF70-4823-A263-B56572A05201}"/>
              </a:ext>
            </a:extLst>
          </p:cNvPr>
          <p:cNvSpPr txBox="1"/>
          <p:nvPr/>
        </p:nvSpPr>
        <p:spPr>
          <a:xfrm>
            <a:off x="269348" y="1315015"/>
            <a:ext cx="368436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Introduction: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Early experimentation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Emergence of “pods” (“corrals”)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 on “saving labor” led to frustrating user experience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F496F55-D651-415B-9209-080EDCCB1E84}"/>
              </a:ext>
            </a:extLst>
          </p:cNvPr>
          <p:cNvSpPr/>
          <p:nvPr/>
        </p:nvSpPr>
        <p:spPr>
          <a:xfrm rot="5400000">
            <a:off x="1830826" y="4256158"/>
            <a:ext cx="469174" cy="56662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41A886-3F47-4BE7-910C-2D438018F20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1451" y="4817897"/>
            <a:ext cx="1487924" cy="1487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E18FB9-C482-4D89-9267-15720836DEDF}"/>
              </a:ext>
            </a:extLst>
          </p:cNvPr>
          <p:cNvSpPr txBox="1"/>
          <p:nvPr/>
        </p:nvSpPr>
        <p:spPr>
          <a:xfrm>
            <a:off x="1643722" y="5144193"/>
            <a:ext cx="935611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-30%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Self-Service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AAED390-FA4D-4EAC-AE49-9B25A8AA5E47}"/>
              </a:ext>
            </a:extLst>
          </p:cNvPr>
          <p:cNvSpPr/>
          <p:nvPr/>
        </p:nvSpPr>
        <p:spPr>
          <a:xfrm rot="5400000">
            <a:off x="5861413" y="4260998"/>
            <a:ext cx="469174" cy="56662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46EBEE1-C262-462A-9F4C-F00A0FC26650}"/>
              </a:ext>
            </a:extLst>
          </p:cNvPr>
          <p:cNvSpPr/>
          <p:nvPr/>
        </p:nvSpPr>
        <p:spPr>
          <a:xfrm rot="5400000">
            <a:off x="9796370" y="4256158"/>
            <a:ext cx="469174" cy="56662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CC0FE2-C69A-41C9-91EA-6C146BBA95DE}"/>
              </a:ext>
            </a:extLst>
          </p:cNvPr>
          <p:cNvSpPr txBox="1"/>
          <p:nvPr/>
        </p:nvSpPr>
        <p:spPr>
          <a:xfrm>
            <a:off x="547119" y="6371354"/>
            <a:ext cx="30920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4-8+ SCO lanes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8C9806-8B5E-4F37-ACCA-96FE24972D5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3778" y="4855095"/>
            <a:ext cx="1525122" cy="145072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EBB58C5-54E0-403B-BE90-001C8B29E5FE}"/>
              </a:ext>
            </a:extLst>
          </p:cNvPr>
          <p:cNvSpPr txBox="1"/>
          <p:nvPr/>
        </p:nvSpPr>
        <p:spPr>
          <a:xfrm>
            <a:off x="5628194" y="5257292"/>
            <a:ext cx="935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60-80+%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7353E7-45A8-4EE0-BC48-F6B389C9DED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68397" y="4898309"/>
            <a:ext cx="1525122" cy="14730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5E7E43B-41A3-4CDD-953D-9E55B6A372D1}"/>
              </a:ext>
            </a:extLst>
          </p:cNvPr>
          <p:cNvSpPr txBox="1"/>
          <p:nvPr/>
        </p:nvSpPr>
        <p:spPr>
          <a:xfrm>
            <a:off x="9563152" y="5444275"/>
            <a:ext cx="935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90%+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9E8299-F8C5-4784-8759-D0782DBDABAC}"/>
              </a:ext>
            </a:extLst>
          </p:cNvPr>
          <p:cNvSpPr txBox="1"/>
          <p:nvPr/>
        </p:nvSpPr>
        <p:spPr>
          <a:xfrm>
            <a:off x="4508973" y="6371354"/>
            <a:ext cx="30920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12-20+ self-service lanes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1310D0-3358-4384-B1AB-5F014667BBE2}"/>
              </a:ext>
            </a:extLst>
          </p:cNvPr>
          <p:cNvSpPr txBox="1"/>
          <p:nvPr/>
        </p:nvSpPr>
        <p:spPr>
          <a:xfrm>
            <a:off x="4059827" y="1315015"/>
            <a:ext cx="396941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marL="0" indent="0" algn="ctr">
              <a:buNone/>
            </a:pP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Front-End Transformation: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Emergence of “all self-service” front-end; moving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labour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customer service and user experience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Maturing SCO with AI &amp; Computer Vision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Frictionless stores limited to small, controlled, high margin environments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Expansion of self-service into new segments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CFD0B4-45B3-4E71-8FA1-74C620B04FA9}"/>
              </a:ext>
            </a:extLst>
          </p:cNvPr>
          <p:cNvSpPr txBox="1"/>
          <p:nvPr/>
        </p:nvSpPr>
        <p:spPr>
          <a:xfrm>
            <a:off x="8059614" y="1315015"/>
            <a:ext cx="396941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marL="0" indent="0" algn="ctr">
              <a:buNone/>
            </a:pPr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Self-Service Transformation: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Expansion of “self-service throughout the store” w/ consumer owned technologies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Retail media expands adoption of targeted promotions and personalization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 Frictionless shopping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End-to-end self-service as e-commerce further converges with physical stores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89482F-2068-495D-BFDB-E45EF9E48E19}"/>
              </a:ext>
            </a:extLst>
          </p:cNvPr>
          <p:cNvSpPr txBox="1"/>
          <p:nvPr/>
        </p:nvSpPr>
        <p:spPr>
          <a:xfrm>
            <a:off x="8552872" y="6388617"/>
            <a:ext cx="30920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1pPr>
          </a:lstStyle>
          <a:p>
            <a:pPr marL="0" indent="0"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Few attended lanes remain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57F38A-B679-9A98-E2D6-BCC4CFF87674}"/>
              </a:ext>
            </a:extLst>
          </p:cNvPr>
          <p:cNvSpPr/>
          <p:nvPr/>
        </p:nvSpPr>
        <p:spPr>
          <a:xfrm>
            <a:off x="4029027" y="100942"/>
            <a:ext cx="4026007" cy="66561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9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5FA7F-3022-46A5-953B-70AAC02AD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24" y="3433763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The Current Wave of Self-Service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5FE11B-6B56-4D81-888F-035D0AB21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719" y="641615"/>
            <a:ext cx="7289799" cy="5676058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How retailers can begin  self-service transformation with the following key elements: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Maturing Current SCO Solutions w/ AI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Form Factors Self Checkouts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Expansion to new segments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Journey to full frictionless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u="sng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4A6941-216F-4304-AD25-83B1867DD7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472C4"/>
              </a:clrFrom>
              <a:clrTo>
                <a:srgbClr val="4472C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670" y="764164"/>
            <a:ext cx="1761209" cy="265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1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AC7A0D-D5E1-BF49-82DC-ECB51A12B2A2}"/>
              </a:ext>
            </a:extLst>
          </p:cNvPr>
          <p:cNvSpPr txBox="1">
            <a:spLocks/>
          </p:cNvSpPr>
          <p:nvPr/>
        </p:nvSpPr>
        <p:spPr>
          <a:xfrm>
            <a:off x="535721" y="1718268"/>
            <a:ext cx="2348155" cy="3748036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 baseline="0">
                <a:solidFill>
                  <a:srgbClr val="214F10"/>
                </a:solidFill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Consumer priorities for further improving self-service: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Faster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More self-service lanes (higher density)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Easier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More help available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Minimize errors using better technology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More space for bagging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5A87B51-B8C9-4428-BBBE-82C83432AADF}"/>
              </a:ext>
            </a:extLst>
          </p:cNvPr>
          <p:cNvSpPr txBox="1">
            <a:spLocks/>
          </p:cNvSpPr>
          <p:nvPr/>
        </p:nvSpPr>
        <p:spPr>
          <a:xfrm>
            <a:off x="393371" y="333379"/>
            <a:ext cx="8195643" cy="447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Toshiba sans medium" panose="020B060303040302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j-cs"/>
              </a:rPr>
              <a:t>Consumers Want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j-cs"/>
              </a:rPr>
              <a:t>Better Self-Service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j-cs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83946A-B4CA-4E42-B455-3BAB76BDD04E}"/>
              </a:ext>
            </a:extLst>
          </p:cNvPr>
          <p:cNvSpPr/>
          <p:nvPr/>
        </p:nvSpPr>
        <p:spPr>
          <a:xfrm>
            <a:off x="3205424" y="1225899"/>
            <a:ext cx="6702251" cy="2502039"/>
          </a:xfrm>
          <a:prstGeom prst="roundRect">
            <a:avLst>
              <a:gd name="adj" fmla="val 9416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C1A11F8-13F1-404E-981F-E8382C6F8752}"/>
              </a:ext>
            </a:extLst>
          </p:cNvPr>
          <p:cNvGraphicFramePr>
            <a:graphicFrameLocks/>
          </p:cNvGraphicFramePr>
          <p:nvPr/>
        </p:nvGraphicFramePr>
        <p:xfrm>
          <a:off x="3367668" y="871313"/>
          <a:ext cx="8478021" cy="5562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24863AE-6E39-4CB4-AB2C-6F1682B45E50}"/>
              </a:ext>
            </a:extLst>
          </p:cNvPr>
          <p:cNvSpPr txBox="1"/>
          <p:nvPr/>
        </p:nvSpPr>
        <p:spPr>
          <a:xfrm>
            <a:off x="8916057" y="155221"/>
            <a:ext cx="309200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ea typeface="+mn-ea"/>
                <a:cs typeface="+mn-cs"/>
              </a:rPr>
              <a:t>Maturing SCO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6B7195-9C1D-3AAA-D258-FB966A2F9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938" y="0"/>
            <a:ext cx="480624" cy="6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65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79651F32-FD32-444A-9F33-16216D9B9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96" y="87842"/>
            <a:ext cx="10515600" cy="120284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Maturing of self-checkout with AI and item recognition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b="0" dirty="0">
              <a:solidFill>
                <a:srgbClr val="FF0000"/>
              </a:solidFill>
            </a:endParaRPr>
          </a:p>
        </p:txBody>
      </p:sp>
      <p:pic>
        <p:nvPicPr>
          <p:cNvPr id="13" name="Picture 12" descr="A picture containing toy, table&#10;&#10;Description automatically generated">
            <a:extLst>
              <a:ext uri="{FF2B5EF4-FFF2-40B4-BE49-F238E27FC236}">
                <a16:creationId xmlns:a16="http://schemas.microsoft.com/office/drawing/2014/main" id="{A9AAFED6-C64B-41FB-A611-567F8B877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957" y="1167829"/>
            <a:ext cx="3577381" cy="534049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23655F0-628D-4E44-988C-C04E8FDA6498}"/>
              </a:ext>
            </a:extLst>
          </p:cNvPr>
          <p:cNvGrpSpPr/>
          <p:nvPr/>
        </p:nvGrpSpPr>
        <p:grpSpPr>
          <a:xfrm>
            <a:off x="220108" y="2336839"/>
            <a:ext cx="2680349" cy="2753750"/>
            <a:chOff x="1380232" y="2006001"/>
            <a:chExt cx="2680349" cy="27537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A08DDF-334A-4A28-88DE-45EED476F189}"/>
                </a:ext>
              </a:extLst>
            </p:cNvPr>
            <p:cNvSpPr/>
            <p:nvPr/>
          </p:nvSpPr>
          <p:spPr>
            <a:xfrm>
              <a:off x="1380232" y="2006001"/>
              <a:ext cx="18005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Integrated Produce AND Item Recognition 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D92E286-4865-4BBA-9190-DBB6188DE67B}"/>
                </a:ext>
              </a:extLst>
            </p:cNvPr>
            <p:cNvSpPr/>
            <p:nvPr/>
          </p:nvSpPr>
          <p:spPr>
            <a:xfrm rot="19274219">
              <a:off x="2698713" y="3598479"/>
              <a:ext cx="1361868" cy="1161272"/>
            </a:xfrm>
            <a:custGeom>
              <a:avLst/>
              <a:gdLst>
                <a:gd name="connsiteX0" fmla="*/ 1753299 w 2172749"/>
                <a:gd name="connsiteY0" fmla="*/ 0 h 4093827"/>
                <a:gd name="connsiteX1" fmla="*/ 1753299 w 2172749"/>
                <a:gd name="connsiteY1" fmla="*/ 0 h 4093827"/>
                <a:gd name="connsiteX2" fmla="*/ 0 w 2172749"/>
                <a:gd name="connsiteY2" fmla="*/ 3540154 h 4093827"/>
                <a:gd name="connsiteX3" fmla="*/ 2172749 w 2172749"/>
                <a:gd name="connsiteY3" fmla="*/ 4093827 h 4093827"/>
                <a:gd name="connsiteX4" fmla="*/ 1753299 w 2172749"/>
                <a:gd name="connsiteY4" fmla="*/ 0 h 409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749" h="4093827">
                  <a:moveTo>
                    <a:pt x="1753299" y="0"/>
                  </a:moveTo>
                  <a:lnTo>
                    <a:pt x="1753299" y="0"/>
                  </a:lnTo>
                  <a:lnTo>
                    <a:pt x="0" y="3540154"/>
                  </a:lnTo>
                  <a:lnTo>
                    <a:pt x="2172749" y="4093827"/>
                  </a:lnTo>
                  <a:lnTo>
                    <a:pt x="175329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  <a:lumMod val="20000"/>
                    <a:lumOff val="80000"/>
                  </a:schemeClr>
                </a:gs>
                <a:gs pos="100000">
                  <a:srgbClr val="FF99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123CCA7-976A-47EE-A8AD-B1E879DF8F43}"/>
                </a:ext>
              </a:extLst>
            </p:cNvPr>
            <p:cNvCxnSpPr>
              <a:cxnSpLocks/>
            </p:cNvCxnSpPr>
            <p:nvPr/>
          </p:nvCxnSpPr>
          <p:spPr>
            <a:xfrm>
              <a:off x="2558638" y="2495856"/>
              <a:ext cx="537753" cy="87500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405571F-CF95-42AA-8E41-670E78749EB6}"/>
              </a:ext>
            </a:extLst>
          </p:cNvPr>
          <p:cNvGrpSpPr/>
          <p:nvPr/>
        </p:nvGrpSpPr>
        <p:grpSpPr>
          <a:xfrm>
            <a:off x="1699136" y="1363968"/>
            <a:ext cx="4512806" cy="2939322"/>
            <a:chOff x="3065344" y="1073459"/>
            <a:chExt cx="4512806" cy="29393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948931-6AF9-44EA-805C-2350D51140A3}"/>
                </a:ext>
              </a:extLst>
            </p:cNvPr>
            <p:cNvSpPr/>
            <p:nvPr/>
          </p:nvSpPr>
          <p:spPr>
            <a:xfrm>
              <a:off x="5777638" y="1627993"/>
              <a:ext cx="18005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Integrated overhead Camera Mount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09FAD0E-7719-4569-88BD-F38B80E8ECEB}"/>
                </a:ext>
              </a:extLst>
            </p:cNvPr>
            <p:cNvSpPr/>
            <p:nvPr/>
          </p:nvSpPr>
          <p:spPr>
            <a:xfrm rot="21081344">
              <a:off x="3065344" y="1137999"/>
              <a:ext cx="1752880" cy="2874782"/>
            </a:xfrm>
            <a:custGeom>
              <a:avLst/>
              <a:gdLst>
                <a:gd name="connsiteX0" fmla="*/ 1753299 w 2172749"/>
                <a:gd name="connsiteY0" fmla="*/ 0 h 4093827"/>
                <a:gd name="connsiteX1" fmla="*/ 1753299 w 2172749"/>
                <a:gd name="connsiteY1" fmla="*/ 0 h 4093827"/>
                <a:gd name="connsiteX2" fmla="*/ 0 w 2172749"/>
                <a:gd name="connsiteY2" fmla="*/ 3540154 h 4093827"/>
                <a:gd name="connsiteX3" fmla="*/ 2172749 w 2172749"/>
                <a:gd name="connsiteY3" fmla="*/ 4093827 h 4093827"/>
                <a:gd name="connsiteX4" fmla="*/ 1753299 w 2172749"/>
                <a:gd name="connsiteY4" fmla="*/ 0 h 409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749" h="4093827">
                  <a:moveTo>
                    <a:pt x="1753299" y="0"/>
                  </a:moveTo>
                  <a:lnTo>
                    <a:pt x="1753299" y="0"/>
                  </a:lnTo>
                  <a:lnTo>
                    <a:pt x="0" y="3540154"/>
                  </a:lnTo>
                  <a:lnTo>
                    <a:pt x="2172749" y="4093827"/>
                  </a:lnTo>
                  <a:lnTo>
                    <a:pt x="175329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  <a:lumMod val="20000"/>
                    <a:lumOff val="80000"/>
                  </a:schemeClr>
                </a:gs>
                <a:gs pos="100000">
                  <a:srgbClr val="FF99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292F92B-EB6A-459A-AC63-4D127C77EDA5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 flipH="1" flipV="1">
              <a:off x="4257679" y="1073459"/>
              <a:ext cx="1477146" cy="55453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3A6B0-9227-498A-8436-1502F8F7A0C5}"/>
              </a:ext>
            </a:extLst>
          </p:cNvPr>
          <p:cNvGrpSpPr/>
          <p:nvPr/>
        </p:nvGrpSpPr>
        <p:grpSpPr>
          <a:xfrm>
            <a:off x="3002147" y="2862434"/>
            <a:ext cx="2789331" cy="646331"/>
            <a:chOff x="4162271" y="2531596"/>
            <a:chExt cx="2789331" cy="6463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0F07E6-D1BF-4C28-8D48-AA04741A7629}"/>
                </a:ext>
              </a:extLst>
            </p:cNvPr>
            <p:cNvSpPr txBox="1"/>
            <p:nvPr/>
          </p:nvSpPr>
          <p:spPr>
            <a:xfrm>
              <a:off x="5309585" y="2531596"/>
              <a:ext cx="16420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Integrated Personal Video Monitor (if needed)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3D2A64B-02D6-466C-BF11-6B40CBDB17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2271" y="2692414"/>
              <a:ext cx="1114254" cy="2923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720AEC-B53A-474D-A3C2-B1901954EDB4}"/>
              </a:ext>
            </a:extLst>
          </p:cNvPr>
          <p:cNvGrpSpPr/>
          <p:nvPr/>
        </p:nvGrpSpPr>
        <p:grpSpPr>
          <a:xfrm>
            <a:off x="2177929" y="3955974"/>
            <a:ext cx="4235975" cy="1570905"/>
            <a:chOff x="3338053" y="3625136"/>
            <a:chExt cx="4235975" cy="157090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1EB08EA-E4AE-4AF3-8299-DECC1EB47937}"/>
                </a:ext>
              </a:extLst>
            </p:cNvPr>
            <p:cNvSpPr/>
            <p:nvPr/>
          </p:nvSpPr>
          <p:spPr>
            <a:xfrm>
              <a:off x="5773516" y="4919042"/>
              <a:ext cx="180051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Item Security</a:t>
              </a: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4A6F0BB-4866-4032-9460-48A81276FD0D}"/>
                </a:ext>
              </a:extLst>
            </p:cNvPr>
            <p:cNvSpPr/>
            <p:nvPr/>
          </p:nvSpPr>
          <p:spPr>
            <a:xfrm rot="19274219">
              <a:off x="3338053" y="3625136"/>
              <a:ext cx="2269800" cy="1570458"/>
            </a:xfrm>
            <a:custGeom>
              <a:avLst/>
              <a:gdLst>
                <a:gd name="connsiteX0" fmla="*/ 1753299 w 2172749"/>
                <a:gd name="connsiteY0" fmla="*/ 0 h 4093827"/>
                <a:gd name="connsiteX1" fmla="*/ 1753299 w 2172749"/>
                <a:gd name="connsiteY1" fmla="*/ 0 h 4093827"/>
                <a:gd name="connsiteX2" fmla="*/ 0 w 2172749"/>
                <a:gd name="connsiteY2" fmla="*/ 3540154 h 4093827"/>
                <a:gd name="connsiteX3" fmla="*/ 2172749 w 2172749"/>
                <a:gd name="connsiteY3" fmla="*/ 4093827 h 4093827"/>
                <a:gd name="connsiteX4" fmla="*/ 1753299 w 2172749"/>
                <a:gd name="connsiteY4" fmla="*/ 0 h 409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2749" h="4093827">
                  <a:moveTo>
                    <a:pt x="1753299" y="0"/>
                  </a:moveTo>
                  <a:lnTo>
                    <a:pt x="1753299" y="0"/>
                  </a:lnTo>
                  <a:lnTo>
                    <a:pt x="0" y="3540154"/>
                  </a:lnTo>
                  <a:lnTo>
                    <a:pt x="2172749" y="4093827"/>
                  </a:lnTo>
                  <a:lnTo>
                    <a:pt x="175329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  <a:lumMod val="20000"/>
                    <a:lumOff val="80000"/>
                  </a:schemeClr>
                </a:gs>
                <a:gs pos="100000">
                  <a:srgbClr val="FF99F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78FDF7E-FCF6-4975-AABE-873B58F677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28741" y="4317167"/>
              <a:ext cx="644916" cy="46475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869A1A4-7D19-4260-B21A-A638DD4A12D6}"/>
              </a:ext>
            </a:extLst>
          </p:cNvPr>
          <p:cNvSpPr txBox="1"/>
          <p:nvPr/>
        </p:nvSpPr>
        <p:spPr>
          <a:xfrm>
            <a:off x="8916057" y="155221"/>
            <a:ext cx="309200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ea typeface="+mn-ea"/>
                <a:cs typeface="+mn-cs"/>
              </a:rPr>
              <a:t>Maturing SCO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7F14EC7-F8A5-432C-9B17-0D21D19C4126}"/>
              </a:ext>
            </a:extLst>
          </p:cNvPr>
          <p:cNvSpPr/>
          <p:nvPr/>
        </p:nvSpPr>
        <p:spPr>
          <a:xfrm>
            <a:off x="6091441" y="1019779"/>
            <a:ext cx="5639602" cy="36576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 Enabled Produce Recognition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70F9C3-393E-48C5-8FB8-98A1BBF05055}"/>
              </a:ext>
            </a:extLst>
          </p:cNvPr>
          <p:cNvSpPr txBox="1"/>
          <p:nvPr/>
        </p:nvSpPr>
        <p:spPr>
          <a:xfrm>
            <a:off x="6091441" y="1379533"/>
            <a:ext cx="5654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Better UX – faster, easier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More secure – “not an apple”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Can also minimize training at attended POS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4A9B4-98DD-4EE6-9544-24925DCD4077}"/>
              </a:ext>
            </a:extLst>
          </p:cNvPr>
          <p:cNvSpPr/>
          <p:nvPr/>
        </p:nvSpPr>
        <p:spPr>
          <a:xfrm>
            <a:off x="6091441" y="5537938"/>
            <a:ext cx="5673348" cy="784951"/>
          </a:xfrm>
          <a:prstGeom prst="rect">
            <a:avLst/>
          </a:prstGeom>
          <a:solidFill>
            <a:srgbClr val="0070C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u="sng" dirty="0"/>
              <a:t>The result:</a:t>
            </a:r>
            <a:r>
              <a:rPr lang="en-US" sz="1400" dirty="0"/>
              <a:t> “Nearly laborless” self-service business model for retailers w/ enhanced security, fewer interventions, and automation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5DE39C-F4F3-446A-AF56-C60E12D2513A}"/>
              </a:ext>
            </a:extLst>
          </p:cNvPr>
          <p:cNvSpPr/>
          <p:nvPr/>
        </p:nvSpPr>
        <p:spPr>
          <a:xfrm>
            <a:off x="6099117" y="2080588"/>
            <a:ext cx="5639602" cy="36576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Enhanced Loss Prevention</a:t>
            </a:r>
            <a:endParaRPr lang="en-US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AD50C03-5B73-46BD-8B3C-CD5D1EEF002D}"/>
              </a:ext>
            </a:extLst>
          </p:cNvPr>
          <p:cNvSpPr txBox="1"/>
          <p:nvPr/>
        </p:nvSpPr>
        <p:spPr>
          <a:xfrm>
            <a:off x="6115400" y="2459559"/>
            <a:ext cx="5605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Eventually eliminate weight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Overhead camera and integrated personal video monitoring / behavior monitoring</a:t>
            </a:r>
          </a:p>
          <a:p>
            <a:endParaRPr lang="en-US" sz="12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957F9B4-9541-4242-9164-AD4A0702054F}"/>
              </a:ext>
            </a:extLst>
          </p:cNvPr>
          <p:cNvSpPr/>
          <p:nvPr/>
        </p:nvSpPr>
        <p:spPr>
          <a:xfrm>
            <a:off x="6106793" y="3344863"/>
            <a:ext cx="5639602" cy="36576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Recognition (No-Scan SCO)</a:t>
            </a:r>
            <a:endParaRPr lang="en-US" i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336AFD-1122-42FF-8B85-8CF110C857AA}"/>
              </a:ext>
            </a:extLst>
          </p:cNvPr>
          <p:cNvSpPr txBox="1"/>
          <p:nvPr/>
        </p:nvSpPr>
        <p:spPr>
          <a:xfrm>
            <a:off x="6106793" y="3732111"/>
            <a:ext cx="5624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Identify items using computer vision vs. barcode scanning alone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Improved speed, user convenience, reduces some shrink scenarios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AF48073-FDB1-48D3-B235-48C9CB092ED7}"/>
              </a:ext>
            </a:extLst>
          </p:cNvPr>
          <p:cNvSpPr/>
          <p:nvPr/>
        </p:nvSpPr>
        <p:spPr>
          <a:xfrm>
            <a:off x="6125187" y="4496687"/>
            <a:ext cx="5639602" cy="36576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Faster Age ID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A7BACC7-79CD-42E1-979D-F66206069FF8}"/>
              </a:ext>
            </a:extLst>
          </p:cNvPr>
          <p:cNvSpPr txBox="1"/>
          <p:nvPr/>
        </p:nvSpPr>
        <p:spPr>
          <a:xfrm>
            <a:off x="6125187" y="4883935"/>
            <a:ext cx="5624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Where legal</a:t>
            </a:r>
            <a:r>
              <a:rPr lang="en-US" sz="12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Age verification without human intervention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5EB8E17-6836-B9EC-F58D-857F289C1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139" y="50595"/>
            <a:ext cx="438423" cy="6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09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79651F32-FD32-444A-9F33-16216D9B9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/>
            </a:r>
            <a:br>
              <a:rPr lang="en-US" sz="2800" dirty="0"/>
            </a:b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69A1A4-7D19-4260-B21A-A638DD4A12D6}"/>
              </a:ext>
            </a:extLst>
          </p:cNvPr>
          <p:cNvSpPr txBox="1"/>
          <p:nvPr/>
        </p:nvSpPr>
        <p:spPr>
          <a:xfrm>
            <a:off x="8916057" y="165779"/>
            <a:ext cx="30920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ea typeface="+mn-ea"/>
                <a:cs typeface="+mn-cs"/>
              </a:rPr>
              <a:t> New Form Factors &amp; Segments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96D1C-5C2F-6055-1D79-E6D259D29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057" y="139410"/>
            <a:ext cx="487349" cy="699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79871E-6CCB-53D5-B34A-1BBB7FC7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3335"/>
            <a:ext cx="8376880" cy="4609474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4C3238D4-755D-940E-EF98-4EC5E5A9A161}"/>
              </a:ext>
            </a:extLst>
          </p:cNvPr>
          <p:cNvSpPr txBox="1">
            <a:spLocks/>
          </p:cNvSpPr>
          <p:nvPr/>
        </p:nvSpPr>
        <p:spPr>
          <a:xfrm>
            <a:off x="393371" y="333379"/>
            <a:ext cx="8195643" cy="447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Toshiba sans medium" panose="020B060303040302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j-cs"/>
              </a:rPr>
              <a:t>More Retailers Asking Self Checkout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37A7D2-08C3-8104-C078-51D821520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508" y="3952661"/>
            <a:ext cx="1853019" cy="2334804"/>
          </a:xfrm>
          <a:prstGeom prst="rect">
            <a:avLst/>
          </a:prstGeom>
        </p:spPr>
      </p:pic>
      <p:pic>
        <p:nvPicPr>
          <p:cNvPr id="15" name="Picture 14" descr="A picture containing black&#10;&#10;Description automatically generated">
            <a:extLst>
              <a:ext uri="{FF2B5EF4-FFF2-40B4-BE49-F238E27FC236}">
                <a16:creationId xmlns:a16="http://schemas.microsoft.com/office/drawing/2014/main" id="{AD977E20-50A1-464A-7799-687B18CF6F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31" y="908282"/>
            <a:ext cx="2974574" cy="2974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8D7D8-A2E1-490B-A0B0-14DA61DAE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066" y="3217410"/>
            <a:ext cx="914479" cy="9144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C3F33E-305D-877B-FC5F-B122A0CF2C15}"/>
              </a:ext>
            </a:extLst>
          </p:cNvPr>
          <p:cNvSpPr txBox="1"/>
          <p:nvPr/>
        </p:nvSpPr>
        <p:spPr>
          <a:xfrm>
            <a:off x="3097626" y="3506461"/>
            <a:ext cx="29983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Toshiba System 7 </a:t>
            </a:r>
          </a:p>
          <a:p>
            <a:pPr algn="ctr"/>
            <a:r>
              <a:rPr lang="en-US" sz="1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Self Checkout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EAA42B-8AA9-0DF0-2D96-90C030CCA39E}"/>
              </a:ext>
            </a:extLst>
          </p:cNvPr>
          <p:cNvSpPr txBox="1"/>
          <p:nvPr/>
        </p:nvSpPr>
        <p:spPr>
          <a:xfrm>
            <a:off x="9671165" y="3515444"/>
            <a:ext cx="21652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Pro-X Hybrid Kiosk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13B0CE-F1D9-2D03-78E3-C0594BFE8ED9}"/>
              </a:ext>
            </a:extLst>
          </p:cNvPr>
          <p:cNvSpPr txBox="1"/>
          <p:nvPr/>
        </p:nvSpPr>
        <p:spPr>
          <a:xfrm>
            <a:off x="9720508" y="6261105"/>
            <a:ext cx="21652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Toshiba System 7 XXL</a:t>
            </a:r>
          </a:p>
        </p:txBody>
      </p:sp>
    </p:spTree>
    <p:extLst>
      <p:ext uri="{BB962C8B-B14F-4D97-AF65-F5344CB8AC3E}">
        <p14:creationId xmlns:p14="http://schemas.microsoft.com/office/powerpoint/2010/main" val="1830051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loor, indoor, shelf, furniture&#10;&#10;Description automatically generated">
            <a:extLst>
              <a:ext uri="{FF2B5EF4-FFF2-40B4-BE49-F238E27FC236}">
                <a16:creationId xmlns:a16="http://schemas.microsoft.com/office/drawing/2014/main" id="{A1315AC6-8905-4DB1-8F59-5C6A0BE2E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2387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Picture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9313D8C1-596D-4FD7-9EDA-558821C3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19" b="2858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8578B-269A-4431-A968-92FA61E345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8" r="19208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0DACAC-ED55-4BE3-A2E6-7DCB9C9A1AB8}"/>
              </a:ext>
            </a:extLst>
          </p:cNvPr>
          <p:cNvSpPr txBox="1">
            <a:spLocks/>
          </p:cNvSpPr>
          <p:nvPr/>
        </p:nvSpPr>
        <p:spPr>
          <a:xfrm>
            <a:off x="1162756" y="5582347"/>
            <a:ext cx="3262489" cy="1275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Toshiba sans medium" panose="020B060303040302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5477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ssociates dressed in yellow vests assist customers at the new self checkout corral inside ...">
            <a:extLst>
              <a:ext uri="{FF2B5EF4-FFF2-40B4-BE49-F238E27FC236}">
                <a16:creationId xmlns:a16="http://schemas.microsoft.com/office/drawing/2014/main" id="{7DA3BA1C-2001-4233-8266-456DB2338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r="24372"/>
          <a:stretch/>
        </p:blipFill>
        <p:spPr bwMode="auto">
          <a:xfrm>
            <a:off x="-4" y="-20"/>
            <a:ext cx="7534640" cy="6858000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988E8-E76D-4AE7-80C1-10F9CA63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737" y="4072856"/>
            <a:ext cx="6974731" cy="52963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kern="1200" dirty="0"/>
              <a:t>The Rise of the </a:t>
            </a:r>
            <a:br>
              <a:rPr lang="en-US" sz="2400" kern="1200" dirty="0"/>
            </a:br>
            <a:r>
              <a:rPr lang="en-US" sz="2400" kern="1200" dirty="0"/>
              <a:t>“All Self-Checkout” Store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7D70576-2D61-49B5-A223-EA05759ADC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663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6F49EF-8DB3-4950-B22C-3198F8A92616}"/>
              </a:ext>
            </a:extLst>
          </p:cNvPr>
          <p:cNvSpPr/>
          <p:nvPr/>
        </p:nvSpPr>
        <p:spPr>
          <a:xfrm>
            <a:off x="7000240" y="4808929"/>
            <a:ext cx="4730739" cy="17075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t" anchorCtr="0"/>
          <a:lstStyle/>
          <a:p>
            <a:r>
              <a:rPr lang="en-US" sz="1400" i="1" dirty="0">
                <a:solidFill>
                  <a:schemeClr val="tx2"/>
                </a:solidFill>
              </a:rPr>
              <a:t>Key enablers: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Mix of types / basket sizes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Focus on customer service (“assisted checkout”)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Mobile intervention handling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7E3CF6-701A-499C-81C0-8DE8740F7298}"/>
              </a:ext>
            </a:extLst>
          </p:cNvPr>
          <p:cNvSpPr/>
          <p:nvPr/>
        </p:nvSpPr>
        <p:spPr>
          <a:xfrm>
            <a:off x="902227" y="4337672"/>
            <a:ext cx="1382700" cy="702527"/>
          </a:xfrm>
          <a:prstGeom prst="ellipse">
            <a:avLst/>
          </a:prstGeom>
          <a:noFill/>
          <a:ln w="603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7150040-98A8-43EA-849F-0F5C63E8D566}"/>
              </a:ext>
            </a:extLst>
          </p:cNvPr>
          <p:cNvSpPr/>
          <p:nvPr/>
        </p:nvSpPr>
        <p:spPr>
          <a:xfrm>
            <a:off x="9697964" y="1839951"/>
            <a:ext cx="2356504" cy="1019749"/>
          </a:xfrm>
          <a:prstGeom prst="ellipse">
            <a:avLst/>
          </a:prstGeom>
          <a:noFill/>
          <a:ln w="603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095F5DC-1AF6-4F78-9FD4-6954C4B48A9D}"/>
              </a:ext>
            </a:extLst>
          </p:cNvPr>
          <p:cNvSpPr/>
          <p:nvPr/>
        </p:nvSpPr>
        <p:spPr>
          <a:xfrm>
            <a:off x="4273267" y="1709598"/>
            <a:ext cx="833991" cy="458061"/>
          </a:xfrm>
          <a:prstGeom prst="ellipse">
            <a:avLst/>
          </a:prstGeom>
          <a:noFill/>
          <a:ln w="603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8491E8-1E07-4E63-BD27-CBB2D8CA4786}"/>
              </a:ext>
            </a:extLst>
          </p:cNvPr>
          <p:cNvCxnSpPr>
            <a:cxnSpLocks/>
          </p:cNvCxnSpPr>
          <p:nvPr/>
        </p:nvCxnSpPr>
        <p:spPr>
          <a:xfrm>
            <a:off x="9857678" y="825190"/>
            <a:ext cx="479502" cy="1059366"/>
          </a:xfrm>
          <a:prstGeom prst="straightConnector1">
            <a:avLst/>
          </a:prstGeom>
          <a:noFill/>
          <a:ln w="60325">
            <a:solidFill>
              <a:schemeClr val="accent1">
                <a:lumMod val="20000"/>
                <a:lumOff val="80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788769-82C4-4C74-92C4-589DCB9126E4}"/>
              </a:ext>
            </a:extLst>
          </p:cNvPr>
          <p:cNvCxnSpPr>
            <a:cxnSpLocks/>
          </p:cNvCxnSpPr>
          <p:nvPr/>
        </p:nvCxnSpPr>
        <p:spPr>
          <a:xfrm>
            <a:off x="10694020" y="825190"/>
            <a:ext cx="0" cy="1014761"/>
          </a:xfrm>
          <a:prstGeom prst="straightConnector1">
            <a:avLst/>
          </a:prstGeom>
          <a:noFill/>
          <a:ln w="60325">
            <a:solidFill>
              <a:schemeClr val="accent1">
                <a:lumMod val="20000"/>
                <a:lumOff val="80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40A641F-508F-41A3-AC2E-55AE51AECBAE}"/>
              </a:ext>
            </a:extLst>
          </p:cNvPr>
          <p:cNvCxnSpPr>
            <a:cxnSpLocks/>
          </p:cNvCxnSpPr>
          <p:nvPr/>
        </p:nvCxnSpPr>
        <p:spPr>
          <a:xfrm flipH="1">
            <a:off x="11017405" y="947854"/>
            <a:ext cx="133815" cy="869795"/>
          </a:xfrm>
          <a:prstGeom prst="straightConnector1">
            <a:avLst/>
          </a:prstGeom>
          <a:noFill/>
          <a:ln w="60325">
            <a:solidFill>
              <a:schemeClr val="accent1">
                <a:lumMod val="20000"/>
                <a:lumOff val="80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7038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74D7-6825-4017-97ED-ECC7F4B3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35" y="22556"/>
            <a:ext cx="10515600" cy="1202842"/>
          </a:xfrm>
        </p:spPr>
        <p:txBody>
          <a:bodyPr>
            <a:normAutofit/>
          </a:bodyPr>
          <a:lstStyle/>
          <a:p>
            <a:r>
              <a:rPr lang="en-US" dirty="0"/>
              <a:t>Journey to Frictionless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A4C48-0786-4896-892E-D87DF1C110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8330" y="1131789"/>
            <a:ext cx="10515600" cy="4706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chemeClr val="tx2"/>
                </a:solidFill>
              </a:rPr>
              <a:t>While fully </a:t>
            </a:r>
            <a:r>
              <a:rPr lang="en-US" sz="2000" dirty="0">
                <a:solidFill>
                  <a:schemeClr val="tx2"/>
                </a:solidFill>
              </a:rPr>
              <a:t>frictionless</a:t>
            </a:r>
            <a:r>
              <a:rPr lang="en-US" sz="2000" i="1" dirty="0">
                <a:solidFill>
                  <a:schemeClr val="tx2"/>
                </a:solidFill>
              </a:rPr>
              <a:t> shopping is not likely to become the predominant form of self-service within the next 3-5 years – we will see more applications of the technology…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BD9D1-B5F6-4CEC-8E05-27EFFCBEB96F}"/>
              </a:ext>
            </a:extLst>
          </p:cNvPr>
          <p:cNvSpPr txBox="1"/>
          <p:nvPr/>
        </p:nvSpPr>
        <p:spPr>
          <a:xfrm>
            <a:off x="8916057" y="155221"/>
            <a:ext cx="30920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Theme: </a:t>
            </a:r>
            <a:r>
              <a:rPr lang="en-US" b="1" dirty="0">
                <a:solidFill>
                  <a:srgbClr val="4472C4"/>
                </a:solidFill>
                <a:latin typeface="+mj-lt"/>
              </a:rPr>
              <a:t>Journey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               to Frictionless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2F935-B6F6-4A78-81D2-48C02FF671AD}"/>
              </a:ext>
            </a:extLst>
          </p:cNvPr>
          <p:cNvSpPr txBox="1"/>
          <p:nvPr/>
        </p:nvSpPr>
        <p:spPr>
          <a:xfrm>
            <a:off x="10024335" y="3962911"/>
            <a:ext cx="19010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Frictionless “store within a store” may be the first thing we see in larger grocery stores)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50261-9F02-4F8A-B19C-2F09535B2F81}"/>
              </a:ext>
            </a:extLst>
          </p:cNvPr>
          <p:cNvSpPr txBox="1"/>
          <p:nvPr/>
        </p:nvSpPr>
        <p:spPr>
          <a:xfrm>
            <a:off x="4138469" y="4933895"/>
            <a:ext cx="32691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Real-time on-shelf inventory technology may provide a stepping stone to frictionless.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89B8D8-0344-40B7-A57F-0A3210530BDA}"/>
              </a:ext>
            </a:extLst>
          </p:cNvPr>
          <p:cNvSpPr txBox="1">
            <a:spLocks/>
          </p:cNvSpPr>
          <p:nvPr/>
        </p:nvSpPr>
        <p:spPr>
          <a:xfrm>
            <a:off x="772923" y="2311596"/>
            <a:ext cx="2754087" cy="3996732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 baseline="0">
                <a:solidFill>
                  <a:srgbClr val="214F10"/>
                </a:solidFill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Arial" panose="020B0604020202020204"/>
              </a:rPr>
              <a:t>Key challenges to overcome for mainstream grocery adoption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18C252-A806-4465-BB6F-7E688DACC336}"/>
              </a:ext>
            </a:extLst>
          </p:cNvPr>
          <p:cNvSpPr txBox="1"/>
          <p:nvPr/>
        </p:nvSpPr>
        <p:spPr>
          <a:xfrm>
            <a:off x="1492375" y="2959207"/>
            <a:ext cx="202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Accuracy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~95% is not good enough for low-margin stores; accuracy must exceed 99%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F7BB29-3F86-4B1E-8528-E59F3B8D5CA1}"/>
              </a:ext>
            </a:extLst>
          </p:cNvPr>
          <p:cNvSpPr txBox="1"/>
          <p:nvPr/>
        </p:nvSpPr>
        <p:spPr>
          <a:xfrm>
            <a:off x="1492375" y="3953501"/>
            <a:ext cx="2025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Frictionless stores require a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labor-intensive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focus of ensuring correct items in correct locations on shelves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5B9247-AD41-4C28-B422-3CA27639A0AC}"/>
              </a:ext>
            </a:extLst>
          </p:cNvPr>
          <p:cNvSpPr txBox="1"/>
          <p:nvPr/>
        </p:nvSpPr>
        <p:spPr>
          <a:xfrm>
            <a:off x="1492375" y="5132462"/>
            <a:ext cx="202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Technology cost</a:t>
            </a:r>
            <a:r>
              <a:rPr kumimoji="0" lang="en-US" sz="1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 square </a:t>
            </a:r>
            <a:r>
              <a:rPr lang="en-US" sz="1200" dirty="0">
                <a:solidFill>
                  <a:schemeClr val="bg1"/>
                </a:solidFill>
                <a:latin typeface="Arial" panose="020B0604020202020204"/>
              </a:rPr>
              <a:t>meter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remains prohibitive but continues to fall quickly</a:t>
            </a:r>
          </a:p>
        </p:txBody>
      </p:sp>
      <p:pic>
        <p:nvPicPr>
          <p:cNvPr id="24" name="Graphic 23" descr="Users with solid fill">
            <a:extLst>
              <a:ext uri="{FF2B5EF4-FFF2-40B4-BE49-F238E27FC236}">
                <a16:creationId xmlns:a16="http://schemas.microsoft.com/office/drawing/2014/main" id="{34AF170C-FAFB-45AB-AADF-77BE71256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2922" y="3955828"/>
            <a:ext cx="589318" cy="589318"/>
          </a:xfrm>
          <a:prstGeom prst="rect">
            <a:avLst/>
          </a:prstGeom>
        </p:spPr>
      </p:pic>
      <p:pic>
        <p:nvPicPr>
          <p:cNvPr id="26" name="Graphic 25" descr="Money with solid fill">
            <a:extLst>
              <a:ext uri="{FF2B5EF4-FFF2-40B4-BE49-F238E27FC236}">
                <a16:creationId xmlns:a16="http://schemas.microsoft.com/office/drawing/2014/main" id="{A9BFBBE8-FB23-4E98-8F2D-B829743AE0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3591" y="5043283"/>
            <a:ext cx="589319" cy="589319"/>
          </a:xfrm>
          <a:prstGeom prst="rect">
            <a:avLst/>
          </a:prstGeom>
        </p:spPr>
      </p:pic>
      <p:pic>
        <p:nvPicPr>
          <p:cNvPr id="28" name="Graphic 27" descr="Bullseye with solid fill">
            <a:extLst>
              <a:ext uri="{FF2B5EF4-FFF2-40B4-BE49-F238E27FC236}">
                <a16:creationId xmlns:a16="http://schemas.microsoft.com/office/drawing/2014/main" id="{270A3166-D442-48D5-A550-BBF75036F6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8070" y="2951915"/>
            <a:ext cx="657542" cy="657542"/>
          </a:xfrm>
          <a:prstGeom prst="rect">
            <a:avLst/>
          </a:prstGeom>
        </p:spPr>
      </p:pic>
      <p:pic>
        <p:nvPicPr>
          <p:cNvPr id="12290" name="Picture 2" descr="Facing (retail) - Wikipedia">
            <a:extLst>
              <a:ext uri="{FF2B5EF4-FFF2-40B4-BE49-F238E27FC236}">
                <a16:creationId xmlns:a16="http://schemas.microsoft.com/office/drawing/2014/main" id="{CDD6E247-DB9D-4148-92FA-99295F77A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62" y="2530703"/>
            <a:ext cx="3125947" cy="23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FBF64A-B5C6-4702-A03F-80120D5C6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3531" y="4039747"/>
            <a:ext cx="1848890" cy="24651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13A1E4-87CE-6D2B-A338-36055EEA7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5281" y="209376"/>
            <a:ext cx="393385" cy="56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51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TLSHAPE_TB_00000000000000000000000000000000_TimescaleInterval4">
            <a:extLst>
              <a:ext uri="{FF2B5EF4-FFF2-40B4-BE49-F238E27FC236}">
                <a16:creationId xmlns:a16="http://schemas.microsoft.com/office/drawing/2014/main" id="{83571901-9650-4211-A89C-115846C8302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53235" y="75543"/>
            <a:ext cx="170688" cy="16861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2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2021</a:t>
            </a:r>
          </a:p>
        </p:txBody>
      </p:sp>
      <p:sp>
        <p:nvSpPr>
          <p:cNvPr id="49" name="OTLSHAPE_TB_00000000000000000000000000000000_TimescaleInterval6">
            <a:extLst>
              <a:ext uri="{FF2B5EF4-FFF2-40B4-BE49-F238E27FC236}">
                <a16:creationId xmlns:a16="http://schemas.microsoft.com/office/drawing/2014/main" id="{893724F0-0F17-4422-A3E8-9EAD91D5FFD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11599" y="8717"/>
            <a:ext cx="295466" cy="3048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2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2022</a:t>
            </a:r>
          </a:p>
        </p:txBody>
      </p:sp>
      <p:sp>
        <p:nvSpPr>
          <p:cNvPr id="50" name="OTLSHAPE_TB_00000000000000000000000000000000_TimescaleInterval8">
            <a:extLst>
              <a:ext uri="{FF2B5EF4-FFF2-40B4-BE49-F238E27FC236}">
                <a16:creationId xmlns:a16="http://schemas.microsoft.com/office/drawing/2014/main" id="{B53CD1B1-58FB-4E00-81DA-3EEEE2FCB86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966887" y="84330"/>
            <a:ext cx="170688" cy="16861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2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2023</a:t>
            </a:r>
          </a:p>
        </p:txBody>
      </p:sp>
      <p:sp>
        <p:nvSpPr>
          <p:cNvPr id="97" name="OTLSHAPE_TB_00000000000000000000000000000000_TimescaleInterval8">
            <a:extLst>
              <a:ext uri="{FF2B5EF4-FFF2-40B4-BE49-F238E27FC236}">
                <a16:creationId xmlns:a16="http://schemas.microsoft.com/office/drawing/2014/main" id="{8B188550-F2E4-4D9C-AE91-57741951F6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859409" y="100051"/>
            <a:ext cx="170688" cy="16861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2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2024</a:t>
            </a:r>
          </a:p>
        </p:txBody>
      </p:sp>
      <p:sp>
        <p:nvSpPr>
          <p:cNvPr id="98" name="OTLSHAPE_TB_00000000000000000000000000000000_TimescaleInterval8">
            <a:extLst>
              <a:ext uri="{FF2B5EF4-FFF2-40B4-BE49-F238E27FC236}">
                <a16:creationId xmlns:a16="http://schemas.microsoft.com/office/drawing/2014/main" id="{C8D0D883-F67C-4316-AF3B-55FEE4B58B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11523" y="261935"/>
            <a:ext cx="170688" cy="16861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2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2025</a:t>
            </a:r>
          </a:p>
        </p:txBody>
      </p:sp>
      <p:cxnSp>
        <p:nvCxnSpPr>
          <p:cNvPr id="110" name="OTLSHAPE_TB_00000000000000000000000000000000_Separator1">
            <a:extLst>
              <a:ext uri="{FF2B5EF4-FFF2-40B4-BE49-F238E27FC236}">
                <a16:creationId xmlns:a16="http://schemas.microsoft.com/office/drawing/2014/main" id="{F790425F-3B03-4E26-8BB4-567F9016BAF2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3218820" y="98529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1" name="OTLSHAPE_TB_00000000000000000000000000000000_Separator1">
            <a:extLst>
              <a:ext uri="{FF2B5EF4-FFF2-40B4-BE49-F238E27FC236}">
                <a16:creationId xmlns:a16="http://schemas.microsoft.com/office/drawing/2014/main" id="{095FFB59-3997-4FD1-9A2E-0A94EA0D1134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5003725" y="98529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2" name="OTLSHAPE_TB_00000000000000000000000000000000_Separator1">
            <a:extLst>
              <a:ext uri="{FF2B5EF4-FFF2-40B4-BE49-F238E27FC236}">
                <a16:creationId xmlns:a16="http://schemas.microsoft.com/office/drawing/2014/main" id="{804B2823-67E0-4276-81C8-0AC8ACE21F03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6965288" y="98529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3" name="OTLSHAPE_TB_00000000000000000000000000000000_Separator1">
            <a:extLst>
              <a:ext uri="{FF2B5EF4-FFF2-40B4-BE49-F238E27FC236}">
                <a16:creationId xmlns:a16="http://schemas.microsoft.com/office/drawing/2014/main" id="{AE2AEE75-C4CF-4862-918F-8C80B20E94CD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9431191" y="252698"/>
            <a:ext cx="0" cy="2540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29804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CD0A26A9-453B-4832-8249-6FB9CDDBB8D5}"/>
              </a:ext>
            </a:extLst>
          </p:cNvPr>
          <p:cNvSpPr txBox="1"/>
          <p:nvPr/>
        </p:nvSpPr>
        <p:spPr>
          <a:xfrm>
            <a:off x="245758" y="138161"/>
            <a:ext cx="8790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Phased Approach to </a:t>
            </a:r>
            <a:r>
              <a:rPr lang="en-US" sz="3200" b="1" dirty="0" err="1">
                <a:solidFill>
                  <a:schemeClr val="tx2"/>
                </a:solidFill>
              </a:rPr>
              <a:t>Frictionles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4A4271D-C565-FCAB-43F4-41001B0B56F2}"/>
              </a:ext>
            </a:extLst>
          </p:cNvPr>
          <p:cNvSpPr txBox="1"/>
          <p:nvPr/>
        </p:nvSpPr>
        <p:spPr>
          <a:xfrm>
            <a:off x="9026146" y="95097"/>
            <a:ext cx="30920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Theme: </a:t>
            </a:r>
            <a:r>
              <a:rPr lang="en-US" b="1" dirty="0">
                <a:solidFill>
                  <a:srgbClr val="4472C4"/>
                </a:solidFill>
                <a:latin typeface="+mj-lt"/>
              </a:rPr>
              <a:t>Journey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               to Frictionless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7D59F7E-764E-30B2-294C-8908DBDF7F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7876" y="129655"/>
            <a:ext cx="393385" cy="565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2B1CA8-385A-A69A-DF15-C4053EDF90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337" y="795259"/>
            <a:ext cx="10958475" cy="5139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082F8-23E8-6A0B-E262-8AA02F4204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760" y="5870578"/>
            <a:ext cx="1083962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4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8A0A8D19-D9E3-4FEF-BCC4-C1D3C17F1E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27200" y="3244850"/>
            <a:ext cx="3802063" cy="2282825"/>
          </a:xfrm>
        </p:spPr>
        <p:txBody>
          <a:bodyPr>
            <a:normAutofit/>
          </a:bodyPr>
          <a:lstStyle/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Usman Tariq Janjua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General Manager Nordic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Mobile: +45 2077 5680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Email: utariq@toshibagcs.com</a:t>
            </a:r>
          </a:p>
          <a:p>
            <a:endParaRPr lang="de-DE" sz="1400" dirty="0"/>
          </a:p>
        </p:txBody>
      </p:sp>
      <p:pic>
        <p:nvPicPr>
          <p:cNvPr id="5" name="Billede 4" descr="Et billede, der indeholder person, væg, mand, indendørs&#10;&#10;Automatisk genereret beskrivelse">
            <a:extLst>
              <a:ext uri="{FF2B5EF4-FFF2-40B4-BE49-F238E27FC236}">
                <a16:creationId xmlns:a16="http://schemas.microsoft.com/office/drawing/2014/main" id="{9DD9EC15-B493-5C7C-61BC-D4C7266FF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1" y="3205294"/>
            <a:ext cx="985485" cy="105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8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41DE5-8087-4DFB-A041-60958C262C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907713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377F5-1651-4153-A136-03B3D6E17C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63763" y="1773238"/>
            <a:ext cx="10028237" cy="421608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2400" b="1" dirty="0"/>
              <a:t>4 major catalysts are converging </a:t>
            </a:r>
            <a:r>
              <a:rPr lang="en-US" sz="2400" dirty="0"/>
              <a:t>(labor economics, consumer expectations, growth in digital, availability of next-generation technologies), driving an urgent need for retailers in every segment to offer consumers rich self-service experiences.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2400" b="1" dirty="0"/>
              <a:t>The next wave of self-service transformation</a:t>
            </a:r>
            <a:r>
              <a:rPr lang="en-US" sz="2400" dirty="0"/>
              <a:t> will see further maturing of traditional self-service with advanced technology and self service full-store transformation; and (the beginning of) maturity for fully frictionless checkout.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539D1-E0DA-427A-867F-A1F7EB211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55" y="1917179"/>
            <a:ext cx="926130" cy="901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2982B-06CB-47F6-A9FB-FF91A8794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477" y="3572916"/>
            <a:ext cx="638198" cy="9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5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US-HEALTH-VIRUS">
            <a:extLst>
              <a:ext uri="{FF2B5EF4-FFF2-40B4-BE49-F238E27FC236}">
                <a16:creationId xmlns:a16="http://schemas.microsoft.com/office/drawing/2014/main" id="{3BA7345A-C963-483E-AFF2-D86582149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4619"/>
          <a:stretch/>
        </p:blipFill>
        <p:spPr bwMode="auto">
          <a:xfrm>
            <a:off x="4565439" y="389329"/>
            <a:ext cx="3017520" cy="211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5FA7F-3022-46A5-953B-70AAC02AD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24" y="3433763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Converging Catalysts</a:t>
            </a:r>
          </a:p>
        </p:txBody>
      </p:sp>
      <p:pic>
        <p:nvPicPr>
          <p:cNvPr id="7" name="Graphic 6" descr="Business Growth">
            <a:extLst>
              <a:ext uri="{FF2B5EF4-FFF2-40B4-BE49-F238E27FC236}">
                <a16:creationId xmlns:a16="http://schemas.microsoft.com/office/drawing/2014/main" id="{0599169E-F8B2-4063-8D1F-6E8EDB38D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55595" y="2149317"/>
            <a:ext cx="914400" cy="9144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5044453-0525-49FD-BA48-557F2542F525}"/>
              </a:ext>
            </a:extLst>
          </p:cNvPr>
          <p:cNvSpPr/>
          <p:nvPr/>
        </p:nvSpPr>
        <p:spPr>
          <a:xfrm>
            <a:off x="665000" y="1863897"/>
            <a:ext cx="914400" cy="63384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CB3F372-D827-49AF-B8AA-05F1ED72C28C}"/>
              </a:ext>
            </a:extLst>
          </p:cNvPr>
          <p:cNvSpPr/>
          <p:nvPr/>
        </p:nvSpPr>
        <p:spPr>
          <a:xfrm rot="5400000">
            <a:off x="1477079" y="1058272"/>
            <a:ext cx="914400" cy="63384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7212F49-E4A4-459D-BBE1-43E7583A7C74}"/>
              </a:ext>
            </a:extLst>
          </p:cNvPr>
          <p:cNvSpPr/>
          <p:nvPr/>
        </p:nvSpPr>
        <p:spPr>
          <a:xfrm rot="10800000">
            <a:off x="2271984" y="1863897"/>
            <a:ext cx="914400" cy="63384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1B8B663-ACB8-4E8F-99B7-A91F77654602}"/>
              </a:ext>
            </a:extLst>
          </p:cNvPr>
          <p:cNvSpPr/>
          <p:nvPr/>
        </p:nvSpPr>
        <p:spPr>
          <a:xfrm rot="16200000">
            <a:off x="1477079" y="2634240"/>
            <a:ext cx="914400" cy="63384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DCD6D9F-AC3B-4E5E-860C-606EA882B39A}"/>
              </a:ext>
            </a:extLst>
          </p:cNvPr>
          <p:cNvSpPr/>
          <p:nvPr/>
        </p:nvSpPr>
        <p:spPr>
          <a:xfrm>
            <a:off x="1739395" y="1970310"/>
            <a:ext cx="389769" cy="3857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1F2510-C172-49AC-BA31-9FEB8846F2C6}"/>
              </a:ext>
            </a:extLst>
          </p:cNvPr>
          <p:cNvSpPr txBox="1"/>
          <p:nvPr/>
        </p:nvSpPr>
        <p:spPr>
          <a:xfrm>
            <a:off x="9385112" y="1815263"/>
            <a:ext cx="1707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Consumer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9133CF-70CA-48B8-BF9E-BD5978C3853C}"/>
              </a:ext>
            </a:extLst>
          </p:cNvPr>
          <p:cNvSpPr txBox="1"/>
          <p:nvPr/>
        </p:nvSpPr>
        <p:spPr>
          <a:xfrm>
            <a:off x="4561327" y="2518480"/>
            <a:ext cx="3013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Covid accelerated the need for retailers to do more with less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B09C28-EB68-4C00-992A-512F064287D1}"/>
              </a:ext>
            </a:extLst>
          </p:cNvPr>
          <p:cNvSpPr txBox="1"/>
          <p:nvPr/>
        </p:nvSpPr>
        <p:spPr>
          <a:xfrm>
            <a:off x="8336696" y="2507193"/>
            <a:ext cx="28846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People like self-service more than ever – and they want more in more places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2F45DC-DA8D-41C3-AAC3-120C45D7EF1B}"/>
              </a:ext>
            </a:extLst>
          </p:cNvPr>
          <p:cNvSpPr txBox="1"/>
          <p:nvPr/>
        </p:nvSpPr>
        <p:spPr>
          <a:xfrm>
            <a:off x="4561327" y="5654727"/>
            <a:ext cx="3017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Consumers adopted digital forms of shopping at a record pace between 2020-22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3EAAB6-717C-4AF9-8531-A1D810F9EB2A}"/>
              </a:ext>
            </a:extLst>
          </p:cNvPr>
          <p:cNvSpPr txBox="1"/>
          <p:nvPr/>
        </p:nvSpPr>
        <p:spPr>
          <a:xfrm>
            <a:off x="8334846" y="5654727"/>
            <a:ext cx="2937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New technologies, mean new possibilities for self service transformation.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796386-6C63-4C06-9F1E-F72B649A1CB4}"/>
              </a:ext>
            </a:extLst>
          </p:cNvPr>
          <p:cNvSpPr txBox="1"/>
          <p:nvPr/>
        </p:nvSpPr>
        <p:spPr>
          <a:xfrm>
            <a:off x="4572000" y="2022644"/>
            <a:ext cx="3006848" cy="33855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182880" tIns="45720" rIns="18288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1. Labor Economics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66152DA-3760-46A2-836E-55F6C8FFA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07" y="378082"/>
            <a:ext cx="2884643" cy="212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5E6C44B-429E-41C7-96F8-DDF87103CA1F}"/>
              </a:ext>
            </a:extLst>
          </p:cNvPr>
          <p:cNvSpPr txBox="1"/>
          <p:nvPr/>
        </p:nvSpPr>
        <p:spPr>
          <a:xfrm>
            <a:off x="8340807" y="2022643"/>
            <a:ext cx="2884643" cy="33855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182880" tIns="45720" rIns="18288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2. Consumer Demands</a:t>
            </a:r>
          </a:p>
        </p:txBody>
      </p:sp>
      <p:pic>
        <p:nvPicPr>
          <p:cNvPr id="2054" name="Picture 6" descr="Instacart aims to add 250,000 more personal shoppers | Supermarket News">
            <a:extLst>
              <a:ext uri="{FF2B5EF4-FFF2-40B4-BE49-F238E27FC236}">
                <a16:creationId xmlns:a16="http://schemas.microsoft.com/office/drawing/2014/main" id="{EAB35168-3F34-4F4B-8698-E4428EC10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 r="18790"/>
          <a:stretch/>
        </p:blipFill>
        <p:spPr bwMode="auto">
          <a:xfrm>
            <a:off x="4565439" y="3506723"/>
            <a:ext cx="3017520" cy="214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72EC9C7-9D7D-4E77-B6C8-297092DD6E24}"/>
              </a:ext>
            </a:extLst>
          </p:cNvPr>
          <p:cNvSpPr txBox="1"/>
          <p:nvPr/>
        </p:nvSpPr>
        <p:spPr>
          <a:xfrm>
            <a:off x="4567889" y="5169611"/>
            <a:ext cx="3006848" cy="33855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182880" tIns="45720" rIns="18288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3. Growth in Digital Shopping</a:t>
            </a:r>
          </a:p>
        </p:txBody>
      </p:sp>
      <p:pic>
        <p:nvPicPr>
          <p:cNvPr id="2058" name="Picture 10" descr="sobeys-smart-cart">
            <a:extLst>
              <a:ext uri="{FF2B5EF4-FFF2-40B4-BE49-F238E27FC236}">
                <a16:creationId xmlns:a16="http://schemas.microsoft.com/office/drawing/2014/main" id="{040F36B8-1C27-4980-9FB9-C54E0F298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"/>
          <a:stretch/>
        </p:blipFill>
        <p:spPr bwMode="auto">
          <a:xfrm>
            <a:off x="8334846" y="3506723"/>
            <a:ext cx="2937410" cy="214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7676A73-A6BA-4981-AEE6-9AA7AA4F654E}"/>
              </a:ext>
            </a:extLst>
          </p:cNvPr>
          <p:cNvSpPr txBox="1"/>
          <p:nvPr/>
        </p:nvSpPr>
        <p:spPr>
          <a:xfrm>
            <a:off x="8334846" y="5172781"/>
            <a:ext cx="2937410" cy="33855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lIns="182880" tIns="45720" rIns="18288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4. Technology</a:t>
            </a:r>
          </a:p>
        </p:txBody>
      </p:sp>
    </p:spTree>
    <p:extLst>
      <p:ext uri="{BB962C8B-B14F-4D97-AF65-F5344CB8AC3E}">
        <p14:creationId xmlns:p14="http://schemas.microsoft.com/office/powerpoint/2010/main" val="107004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6C229B-D846-413B-8A4E-0851B3B1F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09331" y="6691395"/>
            <a:ext cx="47119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36A28B-F54B-4919-95CB-699265CD38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E13E79-9214-4B36-A0CC-7F3FC5CD2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489"/>
            <a:ext cx="3645877" cy="68825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2AE91A-7A02-49D2-80CA-6DAC9F1B80B6}"/>
              </a:ext>
            </a:extLst>
          </p:cNvPr>
          <p:cNvSpPr txBox="1"/>
          <p:nvPr/>
        </p:nvSpPr>
        <p:spPr>
          <a:xfrm>
            <a:off x="-71906" y="1732538"/>
            <a:ext cx="3764625" cy="3539430"/>
          </a:xfrm>
          <a:prstGeom prst="rect">
            <a:avLst/>
          </a:prstGeom>
          <a:noFill/>
          <a:effectLst>
            <a:glow rad="63500">
              <a:schemeClr val="tx1">
                <a:lumMod val="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3C3C3C">
                      <a:lumMod val="75000"/>
                      <a:lumOff val="25000"/>
                      <a:alpha val="40000"/>
                    </a:srgbClr>
                  </a:glo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Labor shortages and the rise of wages are forcing retailers to focus their people on value-added services.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E14572-2A05-4321-B233-3426D51B9E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06100" y="130196"/>
            <a:ext cx="1238609" cy="1229262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629DBEB8-A168-4CAA-BBB3-6D3F3BC30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04" y="3475576"/>
            <a:ext cx="4884267" cy="32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11C831A-83DB-47BD-B4ED-89D274B92394}"/>
              </a:ext>
            </a:extLst>
          </p:cNvPr>
          <p:cNvSpPr/>
          <p:nvPr/>
        </p:nvSpPr>
        <p:spPr>
          <a:xfrm>
            <a:off x="4767851" y="2288938"/>
            <a:ext cx="3274350" cy="47625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Increasing </a:t>
            </a:r>
            <a:r>
              <a:rPr lang="en-US" b="1" dirty="0"/>
              <a:t>Labor Cost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B5C52D-96BE-4A16-B4DE-B719524DF558}"/>
              </a:ext>
            </a:extLst>
          </p:cNvPr>
          <p:cNvSpPr/>
          <p:nvPr/>
        </p:nvSpPr>
        <p:spPr>
          <a:xfrm>
            <a:off x="4659845" y="462819"/>
            <a:ext cx="3274350" cy="47625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The Great Resignation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10D893-7560-4BB6-8D3B-8BB35380ACF7}"/>
              </a:ext>
            </a:extLst>
          </p:cNvPr>
          <p:cNvSpPr txBox="1"/>
          <p:nvPr/>
        </p:nvSpPr>
        <p:spPr>
          <a:xfrm>
            <a:off x="4659845" y="999699"/>
            <a:ext cx="32743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222222"/>
                </a:solidFill>
                <a:effectLst/>
              </a:rPr>
              <a:t>47.4 million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 U.S. workers quit their jobs in 2021* </a:t>
            </a:r>
          </a:p>
          <a:p>
            <a:r>
              <a:rPr lang="en-US" sz="1600" b="1" dirty="0">
                <a:solidFill>
                  <a:srgbClr val="222222"/>
                </a:solidFill>
              </a:rPr>
              <a:t>20% </a:t>
            </a:r>
            <a:r>
              <a:rPr lang="en-US" sz="1600" dirty="0">
                <a:solidFill>
                  <a:srgbClr val="222222"/>
                </a:solidFill>
              </a:rPr>
              <a:t>of European millennials quit their jobs in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 </a:t>
            </a:r>
            <a:r>
              <a:rPr lang="en-US" sz="1600" dirty="0">
                <a:solidFill>
                  <a:srgbClr val="222222"/>
                </a:solidFill>
              </a:rPr>
              <a:t>2021***</a:t>
            </a:r>
            <a:endParaRPr 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F4F9B3-15FC-4C8A-BC81-38CFB6804E70}"/>
              </a:ext>
            </a:extLst>
          </p:cNvPr>
          <p:cNvSpPr txBox="1"/>
          <p:nvPr/>
        </p:nvSpPr>
        <p:spPr>
          <a:xfrm>
            <a:off x="7248542" y="6632060"/>
            <a:ext cx="38335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</a:rPr>
              <a:t>* U.S. Bureau of Labor Statistics   ** Europa.EU   ***Ypulse  </a:t>
            </a:r>
            <a:endParaRPr lang="en-US" sz="900" dirty="0"/>
          </a:p>
        </p:txBody>
      </p:sp>
      <p:pic>
        <p:nvPicPr>
          <p:cNvPr id="46" name="Graphic 45" descr="Chevron arrows outline">
            <a:extLst>
              <a:ext uri="{FF2B5EF4-FFF2-40B4-BE49-F238E27FC236}">
                <a16:creationId xmlns:a16="http://schemas.microsoft.com/office/drawing/2014/main" id="{DE0B4717-9D7D-4C3C-8168-8FEA5C5C3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84625" y="924768"/>
            <a:ext cx="914400" cy="914400"/>
          </a:xfrm>
          <a:prstGeom prst="rect">
            <a:avLst/>
          </a:prstGeom>
        </p:spPr>
      </p:pic>
      <p:pic>
        <p:nvPicPr>
          <p:cNvPr id="47" name="Graphic 46" descr="Chevron arrows outline">
            <a:extLst>
              <a:ext uri="{FF2B5EF4-FFF2-40B4-BE49-F238E27FC236}">
                <a16:creationId xmlns:a16="http://schemas.microsoft.com/office/drawing/2014/main" id="{D0BD3A3F-6116-4DB1-9D03-B9B15D258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88725" y="2673672"/>
            <a:ext cx="914400" cy="914400"/>
          </a:xfrm>
          <a:prstGeom prst="rect">
            <a:avLst/>
          </a:prstGeom>
        </p:spPr>
      </p:pic>
      <p:sp>
        <p:nvSpPr>
          <p:cNvPr id="50" name="Arrow: Right 49">
            <a:extLst>
              <a:ext uri="{FF2B5EF4-FFF2-40B4-BE49-F238E27FC236}">
                <a16:creationId xmlns:a16="http://schemas.microsoft.com/office/drawing/2014/main" id="{4C1BF5B0-D108-4F15-BA98-2311FCFC428D}"/>
              </a:ext>
            </a:extLst>
          </p:cNvPr>
          <p:cNvSpPr/>
          <p:nvPr/>
        </p:nvSpPr>
        <p:spPr>
          <a:xfrm>
            <a:off x="4068204" y="2328626"/>
            <a:ext cx="626090" cy="36099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78ECB7FD-9A28-45F4-A571-A24E8C2A48B7}"/>
              </a:ext>
            </a:extLst>
          </p:cNvPr>
          <p:cNvSpPr/>
          <p:nvPr/>
        </p:nvSpPr>
        <p:spPr>
          <a:xfrm>
            <a:off x="3968814" y="514193"/>
            <a:ext cx="626090" cy="36099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2F4D3A-8D84-4F24-9869-49662CED5F8D}"/>
              </a:ext>
            </a:extLst>
          </p:cNvPr>
          <p:cNvSpPr txBox="1"/>
          <p:nvPr/>
        </p:nvSpPr>
        <p:spPr>
          <a:xfrm>
            <a:off x="8572499" y="1191294"/>
            <a:ext cx="3050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COVID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5131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drove people either             out of the workforce or into other industries.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3C3C3C"/>
              </a:solidFill>
              <a:latin typeface="Arial" panose="020B060402020202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58B38FD-AB0E-4576-B89D-D10C430DAEAD}"/>
              </a:ext>
            </a:extLst>
          </p:cNvPr>
          <p:cNvSpPr txBox="1"/>
          <p:nvPr/>
        </p:nvSpPr>
        <p:spPr>
          <a:xfrm>
            <a:off x="8572499" y="2861369"/>
            <a:ext cx="28098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en-US" b="0" dirty="0"/>
              <a:t>The lack of available labor drove up the </a:t>
            </a:r>
            <a:r>
              <a:rPr lang="en-US" dirty="0"/>
              <a:t>hourly cost </a:t>
            </a:r>
            <a:r>
              <a:rPr lang="en-US" b="0" dirty="0"/>
              <a:t>of labor.</a:t>
            </a:r>
          </a:p>
        </p:txBody>
      </p:sp>
      <p:pic>
        <p:nvPicPr>
          <p:cNvPr id="54" name="Graphic 53" descr="Chevron arrows outline">
            <a:extLst>
              <a:ext uri="{FF2B5EF4-FFF2-40B4-BE49-F238E27FC236}">
                <a16:creationId xmlns:a16="http://schemas.microsoft.com/office/drawing/2014/main" id="{CE04D762-7577-41B5-8A98-BA52B37FE7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54068" y="4591348"/>
            <a:ext cx="914400" cy="914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77A4208-6F2B-454D-8A49-DA5DB2D4F193}"/>
              </a:ext>
            </a:extLst>
          </p:cNvPr>
          <p:cNvSpPr txBox="1"/>
          <p:nvPr/>
        </p:nvSpPr>
        <p:spPr>
          <a:xfrm>
            <a:off x="9682715" y="4469043"/>
            <a:ext cx="2261993" cy="1197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en-US" b="0" dirty="0"/>
              <a:t>Pressure on </a:t>
            </a:r>
            <a:r>
              <a:rPr lang="en-US" dirty="0"/>
              <a:t>quality and service</a:t>
            </a:r>
            <a:r>
              <a:rPr lang="en-US" b="0" dirty="0"/>
              <a:t> levels</a:t>
            </a:r>
          </a:p>
          <a:p>
            <a:endParaRPr lang="en-US" b="0" dirty="0"/>
          </a:p>
          <a:p>
            <a:r>
              <a:rPr lang="en-US" b="0" dirty="0">
                <a:sym typeface="Wingdings" panose="05000000000000000000" pitchFamily="2" charset="2"/>
              </a:rPr>
              <a:t>Must </a:t>
            </a:r>
            <a:r>
              <a:rPr lang="en-US" b="0" i="1" dirty="0">
                <a:sym typeface="Wingdings" panose="05000000000000000000" pitchFamily="2" charset="2"/>
              </a:rPr>
              <a:t>“fundamentally rethink”</a:t>
            </a:r>
            <a:r>
              <a:rPr lang="en-US" b="0" dirty="0">
                <a:sym typeface="Wingdings" panose="05000000000000000000" pitchFamily="2" charset="2"/>
              </a:rPr>
              <a:t> business model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2AD198-3B18-4766-A269-8C2CB02C7D6C}"/>
              </a:ext>
            </a:extLst>
          </p:cNvPr>
          <p:cNvSpPr txBox="1"/>
          <p:nvPr/>
        </p:nvSpPr>
        <p:spPr>
          <a:xfrm>
            <a:off x="4759235" y="2818903"/>
            <a:ext cx="2971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i="0">
                <a:solidFill>
                  <a:srgbClr val="222222"/>
                </a:solidFill>
                <a:effectLst/>
                <a:latin typeface="Lora" pitchFamily="2" charset="0"/>
              </a:defRPr>
            </a:lvl1pPr>
          </a:lstStyle>
          <a:p>
            <a:r>
              <a:rPr lang="en-US" sz="1600" b="0" dirty="0">
                <a:latin typeface="+mn-lt"/>
              </a:rPr>
              <a:t>EU Salaries increased ~3%</a:t>
            </a:r>
            <a:r>
              <a:rPr lang="en-US" sz="1600" dirty="0">
                <a:latin typeface="+mn-lt"/>
              </a:rPr>
              <a:t> percent </a:t>
            </a:r>
            <a:r>
              <a:rPr lang="en-US" sz="1600" b="0" dirty="0">
                <a:latin typeface="+mn-lt"/>
              </a:rPr>
              <a:t>in 2021**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21AD213-3EB8-4868-8922-A650323DE7C8}"/>
              </a:ext>
            </a:extLst>
          </p:cNvPr>
          <p:cNvSpPr/>
          <p:nvPr/>
        </p:nvSpPr>
        <p:spPr>
          <a:xfrm>
            <a:off x="4477266" y="5553076"/>
            <a:ext cx="2056884" cy="2011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E7EF948-1EB3-4196-9F9D-84771EBD0E40}"/>
              </a:ext>
            </a:extLst>
          </p:cNvPr>
          <p:cNvSpPr/>
          <p:nvPr/>
        </p:nvSpPr>
        <p:spPr>
          <a:xfrm>
            <a:off x="6705598" y="5372100"/>
            <a:ext cx="1829317" cy="2011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25C8B97-C7C0-4047-88CE-2246A567F4D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7266" y="4032851"/>
            <a:ext cx="4057650" cy="18859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8C07430-4F21-4FAB-AB4B-9AFF2B7DB7FD}"/>
              </a:ext>
            </a:extLst>
          </p:cNvPr>
          <p:cNvSpPr txBox="1"/>
          <p:nvPr/>
        </p:nvSpPr>
        <p:spPr>
          <a:xfrm>
            <a:off x="5714388" y="6222239"/>
            <a:ext cx="17941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Source: MIT.edu, Jan ‘22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F41B4C-0C1F-EB5C-CAE7-1E5FE891C7AA}"/>
              </a:ext>
            </a:extLst>
          </p:cNvPr>
          <p:cNvSpPr txBox="1"/>
          <p:nvPr/>
        </p:nvSpPr>
        <p:spPr>
          <a:xfrm>
            <a:off x="9682716" y="51189"/>
            <a:ext cx="15538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i="0" dirty="0">
                <a:solidFill>
                  <a:srgbClr val="222222"/>
                </a:solidFill>
                <a:effectLst/>
              </a:rPr>
              <a:t>Labour Economics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83938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D51CF03-5511-468A-8D5B-C8A5ADC2A7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1121" y="129623"/>
            <a:ext cx="1453664" cy="1459191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B49AACB-2B46-4527-995E-4279D4822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783979"/>
              </p:ext>
            </p:extLst>
          </p:nvPr>
        </p:nvGraphicFramePr>
        <p:xfrm>
          <a:off x="563216" y="1838346"/>
          <a:ext cx="5320270" cy="264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BEF53F0-52D0-46A7-A11E-AEA6FC87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Consumers Want “Fast &amp; Easy” with a Growing Baseline Expectation for Self-Service</a:t>
            </a:r>
          </a:p>
        </p:txBody>
      </p:sp>
      <p:pic>
        <p:nvPicPr>
          <p:cNvPr id="6" name="Graphic 5" descr="Walk outline">
            <a:extLst>
              <a:ext uri="{FF2B5EF4-FFF2-40B4-BE49-F238E27FC236}">
                <a16:creationId xmlns:a16="http://schemas.microsoft.com/office/drawing/2014/main" id="{7DD165F9-2CED-46E1-8036-B9EC85C36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3697" y="1863346"/>
            <a:ext cx="2228889" cy="2228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529BB2-36F8-4D4B-BFDE-3D0C57A74957}"/>
              </a:ext>
            </a:extLst>
          </p:cNvPr>
          <p:cNvSpPr txBox="1"/>
          <p:nvPr/>
        </p:nvSpPr>
        <p:spPr>
          <a:xfrm>
            <a:off x="7682018" y="6537101"/>
            <a:ext cx="3403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*Source: PYMNTS Self Service Shopping Journey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5798C0-D847-4AC8-8568-1B37BF4A6B34}"/>
              </a:ext>
            </a:extLst>
          </p:cNvPr>
          <p:cNvSpPr txBox="1"/>
          <p:nvPr/>
        </p:nvSpPr>
        <p:spPr>
          <a:xfrm>
            <a:off x="2819252" y="2523859"/>
            <a:ext cx="121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1630B-F565-47EC-B9BA-B88FAD6A5DCC}"/>
              </a:ext>
            </a:extLst>
          </p:cNvPr>
          <p:cNvSpPr txBox="1"/>
          <p:nvPr/>
        </p:nvSpPr>
        <p:spPr>
          <a:xfrm>
            <a:off x="2946927" y="3084712"/>
            <a:ext cx="76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faster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B5B25E9F-2DB8-42F1-9AE0-B98573E648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287369"/>
              </p:ext>
            </p:extLst>
          </p:nvPr>
        </p:nvGraphicFramePr>
        <p:xfrm>
          <a:off x="3171691" y="1759700"/>
          <a:ext cx="5320270" cy="264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E264B4E8-41DD-4DAC-8011-FE88D7C03FBE}"/>
              </a:ext>
            </a:extLst>
          </p:cNvPr>
          <p:cNvSpPr txBox="1"/>
          <p:nvPr/>
        </p:nvSpPr>
        <p:spPr>
          <a:xfrm>
            <a:off x="5395597" y="2386803"/>
            <a:ext cx="121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49%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95F177-F462-49C8-9ADB-9D9998BE4C19}"/>
              </a:ext>
            </a:extLst>
          </p:cNvPr>
          <p:cNvSpPr txBox="1"/>
          <p:nvPr/>
        </p:nvSpPr>
        <p:spPr>
          <a:xfrm>
            <a:off x="5241875" y="2965585"/>
            <a:ext cx="132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waiting in line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78494C-F076-497D-BF0C-B07BE42EC31C}"/>
              </a:ext>
            </a:extLst>
          </p:cNvPr>
          <p:cNvSpPr txBox="1"/>
          <p:nvPr/>
        </p:nvSpPr>
        <p:spPr>
          <a:xfrm>
            <a:off x="534953" y="1406374"/>
            <a:ext cx="1071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shoppers say they use self-service*: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D8096E88-9525-4BC4-8962-540329CB29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275325"/>
              </p:ext>
            </p:extLst>
          </p:nvPr>
        </p:nvGraphicFramePr>
        <p:xfrm>
          <a:off x="5764812" y="1813074"/>
          <a:ext cx="5320270" cy="264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80D4F36-E712-48AB-8E73-2390E99DB050}"/>
              </a:ext>
            </a:extLst>
          </p:cNvPr>
          <p:cNvSpPr txBox="1"/>
          <p:nvPr/>
        </p:nvSpPr>
        <p:spPr>
          <a:xfrm>
            <a:off x="7953369" y="2466613"/>
            <a:ext cx="121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36%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C361FA-50ED-4895-8DBD-785AD533FF9E}"/>
              </a:ext>
            </a:extLst>
          </p:cNvPr>
          <p:cNvSpPr txBox="1"/>
          <p:nvPr/>
        </p:nvSpPr>
        <p:spPr>
          <a:xfrm>
            <a:off x="7700477" y="2904709"/>
            <a:ext cx="15305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social distancing /  no staff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DDE111-F6FE-440C-8307-B0A6B823292E}"/>
              </a:ext>
            </a:extLst>
          </p:cNvPr>
          <p:cNvSpPr/>
          <p:nvPr/>
        </p:nvSpPr>
        <p:spPr>
          <a:xfrm>
            <a:off x="1392206" y="4824905"/>
            <a:ext cx="2455599" cy="455733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Demographics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A51E39C-CB48-4F7B-A84A-419E7A54338E}"/>
              </a:ext>
            </a:extLst>
          </p:cNvPr>
          <p:cNvSpPr/>
          <p:nvPr/>
        </p:nvSpPr>
        <p:spPr>
          <a:xfrm>
            <a:off x="4982750" y="4785741"/>
            <a:ext cx="2455599" cy="455733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Covid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9D20E63-62D4-428D-9BAD-47A93FC50B83}"/>
              </a:ext>
            </a:extLst>
          </p:cNvPr>
          <p:cNvSpPr/>
          <p:nvPr/>
        </p:nvSpPr>
        <p:spPr>
          <a:xfrm>
            <a:off x="8629483" y="4781544"/>
            <a:ext cx="2455599" cy="455733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Expectations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7F4C91-7DB1-417A-A8C8-0CD8313A24FE}"/>
              </a:ext>
            </a:extLst>
          </p:cNvPr>
          <p:cNvSpPr txBox="1"/>
          <p:nvPr/>
        </p:nvSpPr>
        <p:spPr>
          <a:xfrm>
            <a:off x="522761" y="4391503"/>
            <a:ext cx="580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Accelerators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demand for self-service: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73F34E2-1D35-4C43-904A-0B8AB752E484}"/>
              </a:ext>
            </a:extLst>
          </p:cNvPr>
          <p:cNvSpPr txBox="1"/>
          <p:nvPr/>
        </p:nvSpPr>
        <p:spPr>
          <a:xfrm>
            <a:off x="4848237" y="5277663"/>
            <a:ext cx="27642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Social distancing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Touchless transactions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Safety of workers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8584E1-DB9A-4051-99E1-9E50B19C33B5}"/>
              </a:ext>
            </a:extLst>
          </p:cNvPr>
          <p:cNvSpPr txBox="1"/>
          <p:nvPr/>
        </p:nvSpPr>
        <p:spPr>
          <a:xfrm>
            <a:off x="1327266" y="5366152"/>
            <a:ext cx="29644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Gen Z (58%) </a:t>
            </a:r>
            <a:r>
              <a:rPr lang="en-US" sz="1400" dirty="0"/>
              <a:t>and </a:t>
            </a:r>
            <a:r>
              <a:rPr lang="en-US" sz="1400" b="1" dirty="0"/>
              <a:t>Millennials (56%) </a:t>
            </a:r>
            <a:r>
              <a:rPr lang="en-US" sz="1400" dirty="0"/>
              <a:t>prefer self-service*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Gen X (41%) </a:t>
            </a:r>
            <a:r>
              <a:rPr lang="en-US" sz="1400" dirty="0"/>
              <a:t>and Baby </a:t>
            </a:r>
            <a:r>
              <a:rPr lang="en-US" sz="1400" b="1" dirty="0"/>
              <a:t>Boomers+ (26%) </a:t>
            </a:r>
            <a:r>
              <a:rPr lang="en-US" sz="1400" dirty="0"/>
              <a:t>less likely to prefer self-service*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E4C5B1-4C88-4EE4-B635-DEE48513CDB2}"/>
              </a:ext>
            </a:extLst>
          </p:cNvPr>
          <p:cNvSpPr txBox="1"/>
          <p:nvPr/>
        </p:nvSpPr>
        <p:spPr>
          <a:xfrm>
            <a:off x="8504909" y="5339018"/>
            <a:ext cx="309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lvl1pPr>
          </a:lstStyle>
          <a:p>
            <a:r>
              <a:rPr lang="en-US" sz="1400" dirty="0"/>
              <a:t>Shoppers  want to checkout as easily as they do online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26839691-B6AE-46C5-A993-EF0099C6C3C0}"/>
              </a:ext>
            </a:extLst>
          </p:cNvPr>
          <p:cNvSpPr txBox="1">
            <a:spLocks/>
          </p:cNvSpPr>
          <p:nvPr/>
        </p:nvSpPr>
        <p:spPr>
          <a:xfrm>
            <a:off x="9957682" y="1955900"/>
            <a:ext cx="1877864" cy="2363715"/>
          </a:xfrm>
          <a:prstGeom prst="rect">
            <a:avLst/>
          </a:prstGeom>
          <a:solidFill>
            <a:srgbClr val="F1F1F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 baseline="0">
                <a:solidFill>
                  <a:srgbClr val="214F10"/>
                </a:solidFill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Self-service can </a:t>
            </a:r>
            <a:r>
              <a:rPr lang="en-US" sz="1400" dirty="0">
                <a:solidFill>
                  <a:srgbClr val="0070C0"/>
                </a:solidFill>
                <a:latin typeface="+mj-lt"/>
              </a:rPr>
              <a:t>improve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a retailer’s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customer service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levels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j-lt"/>
              </a:rPr>
              <a:t>One client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j-lt"/>
              </a:rPr>
              <a:t>analysed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j-lt"/>
              </a:rPr>
              <a:t> stores with 70%+ self-service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j-lt"/>
              </a:rPr>
              <a:t>utilisation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j-lt"/>
              </a:rPr>
              <a:t>; had the highest customer service ratings.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28A501-A99D-1F10-BF10-4860D3FE7C83}"/>
              </a:ext>
            </a:extLst>
          </p:cNvPr>
          <p:cNvSpPr txBox="1"/>
          <p:nvPr/>
        </p:nvSpPr>
        <p:spPr>
          <a:xfrm rot="5400000">
            <a:off x="11238681" y="775727"/>
            <a:ext cx="15538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rgbClr val="222222"/>
                </a:solidFill>
              </a:rPr>
              <a:t>Consumer Demand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794920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AC7A0D-D5E1-BF49-82DC-ECB51A12B2A2}"/>
              </a:ext>
            </a:extLst>
          </p:cNvPr>
          <p:cNvSpPr txBox="1">
            <a:spLocks/>
          </p:cNvSpPr>
          <p:nvPr/>
        </p:nvSpPr>
        <p:spPr>
          <a:xfrm>
            <a:off x="439758" y="1888302"/>
            <a:ext cx="2262554" cy="3777004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 baseline="0">
                <a:solidFill>
                  <a:srgbClr val="214F10"/>
                </a:solidFill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More than 80 percent of consumers want to use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nontraditional &amp; self-service checkout options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.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Work Sans SemiBold" pitchFamily="2" charset="77"/>
              </a:rPr>
              <a:t/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Work Sans SemiBold" pitchFamily="2" charset="77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Work Sans SemiBold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Work Sans Medium" pitchFamily="2" charset="77"/>
              </a:rPr>
              <a:t>Only a third of consumers say traditional checkout lines are their most preferred choice.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C545364-AE9B-F044-BA94-74C5BEB0DB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041988"/>
              </p:ext>
            </p:extLst>
          </p:nvPr>
        </p:nvGraphicFramePr>
        <p:xfrm>
          <a:off x="3106793" y="550985"/>
          <a:ext cx="8777992" cy="5939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itle 2">
            <a:extLst>
              <a:ext uri="{FF2B5EF4-FFF2-40B4-BE49-F238E27FC236}">
                <a16:creationId xmlns:a16="http://schemas.microsoft.com/office/drawing/2014/main" id="{85A87B51-B8C9-4428-BBBE-82C83432AADF}"/>
              </a:ext>
            </a:extLst>
          </p:cNvPr>
          <p:cNvSpPr txBox="1">
            <a:spLocks/>
          </p:cNvSpPr>
          <p:nvPr/>
        </p:nvSpPr>
        <p:spPr>
          <a:xfrm>
            <a:off x="383322" y="266158"/>
            <a:ext cx="8195643" cy="712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000000"/>
                </a:solidFill>
                <a:latin typeface="+mj-lt"/>
                <a:ea typeface="Toshiba sans medium" panose="020B060303040302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j-cs"/>
              </a:rPr>
              <a:t>“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j-cs"/>
              </a:rPr>
              <a:t>More, Please”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4A7E8A-14C4-4BF4-8924-22F2D710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2802" y="100623"/>
            <a:ext cx="985875" cy="98962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83946A-B4CA-4E42-B455-3BAB76BDD04E}"/>
              </a:ext>
            </a:extLst>
          </p:cNvPr>
          <p:cNvSpPr/>
          <p:nvPr/>
        </p:nvSpPr>
        <p:spPr>
          <a:xfrm>
            <a:off x="3352799" y="1946031"/>
            <a:ext cx="6136889" cy="3727938"/>
          </a:xfrm>
          <a:prstGeom prst="roundRect">
            <a:avLst>
              <a:gd name="adj" fmla="val 9416"/>
            </a:avLst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D50A3-AF07-00F0-D90C-9C228A19CA49}"/>
              </a:ext>
            </a:extLst>
          </p:cNvPr>
          <p:cNvSpPr txBox="1"/>
          <p:nvPr/>
        </p:nvSpPr>
        <p:spPr>
          <a:xfrm rot="5400000">
            <a:off x="11238681" y="716093"/>
            <a:ext cx="15538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rgbClr val="222222"/>
                </a:solidFill>
              </a:rPr>
              <a:t>Consumer Demand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56068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E3CA349-B1E2-4C15-8A82-335E03B6EF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473" y="122578"/>
            <a:ext cx="1464718" cy="1475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64" y="360144"/>
            <a:ext cx="9454898" cy="876275"/>
          </a:xfrm>
        </p:spPr>
        <p:txBody>
          <a:bodyPr>
            <a:noAutofit/>
          </a:bodyPr>
          <a:lstStyle/>
          <a:p>
            <a:r>
              <a:rPr lang="en-US" sz="3200" dirty="0"/>
              <a:t>Covid Accelerated Digital Adoption in Grocery</a:t>
            </a:r>
            <a:br>
              <a:rPr lang="en-US" sz="3200" dirty="0"/>
            </a:br>
            <a:r>
              <a:rPr lang="en-US" sz="2800" b="0" i="1" dirty="0">
                <a:solidFill>
                  <a:schemeClr val="tx1"/>
                </a:solidFill>
              </a:rPr>
              <a:t>By 2026, One in Five Grocery Orders Will Be Online</a:t>
            </a:r>
            <a:endParaRPr lang="en-US" sz="3200" b="0" i="1" dirty="0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0776F7-CFDF-43BA-A129-17E66F7CF2A4}"/>
              </a:ext>
            </a:extLst>
          </p:cNvPr>
          <p:cNvSpPr txBox="1"/>
          <p:nvPr/>
        </p:nvSpPr>
        <p:spPr>
          <a:xfrm>
            <a:off x="6096001" y="1914960"/>
            <a:ext cx="520640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 demand for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buy online, </a:t>
            </a:r>
            <a:r>
              <a:rPr lang="en-US" sz="1400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click and collect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Further strain on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store labor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</a:t>
            </a:r>
            <a:r>
              <a:rPr lang="en-US" sz="1400" b="1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 visibility </a:t>
            </a:r>
            <a:r>
              <a:rPr lang="en-US" sz="1400" dirty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remains a key unsolved issue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0" name="Graphic 49" descr="Chevron arrows outline">
            <a:extLst>
              <a:ext uri="{FF2B5EF4-FFF2-40B4-BE49-F238E27FC236}">
                <a16:creationId xmlns:a16="http://schemas.microsoft.com/office/drawing/2014/main" id="{42A16834-83B5-428B-AF81-F4CE92EC6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52920" y="1871932"/>
            <a:ext cx="914400" cy="914400"/>
          </a:xfrm>
          <a:prstGeom prst="rect">
            <a:avLst/>
          </a:prstGeom>
        </p:spPr>
      </p:pic>
      <p:pic>
        <p:nvPicPr>
          <p:cNvPr id="54" name="Graphic 53" descr="Chevron arrows outline">
            <a:extLst>
              <a:ext uri="{FF2B5EF4-FFF2-40B4-BE49-F238E27FC236}">
                <a16:creationId xmlns:a16="http://schemas.microsoft.com/office/drawing/2014/main" id="{8AF82B70-F16A-41B6-ADBB-B31E7B5AC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24239" y="3033638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50D937-21B5-217A-715B-4876DBA38B4D}"/>
              </a:ext>
            </a:extLst>
          </p:cNvPr>
          <p:cNvSpPr txBox="1"/>
          <p:nvPr/>
        </p:nvSpPr>
        <p:spPr>
          <a:xfrm>
            <a:off x="10369373" y="1601206"/>
            <a:ext cx="15538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i="0" dirty="0">
                <a:solidFill>
                  <a:srgbClr val="222222"/>
                </a:solidFill>
                <a:effectLst/>
              </a:rPr>
              <a:t>Digital Shopping</a:t>
            </a:r>
            <a:endParaRPr lang="en-US" sz="11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2CD03-CA4E-0665-CDFA-BEF19FD3C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914960"/>
            <a:ext cx="5219465" cy="46461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131D31F-2E69-D6AE-8544-60696263DCA5}"/>
              </a:ext>
            </a:extLst>
          </p:cNvPr>
          <p:cNvSpPr txBox="1"/>
          <p:nvPr/>
        </p:nvSpPr>
        <p:spPr>
          <a:xfrm>
            <a:off x="821224" y="6598385"/>
            <a:ext cx="22490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Source: Statista / Mecatus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C40616-1879-F61A-A049-BB524ADB0A10}"/>
              </a:ext>
            </a:extLst>
          </p:cNvPr>
          <p:cNvSpPr txBox="1"/>
          <p:nvPr/>
        </p:nvSpPr>
        <p:spPr>
          <a:xfrm>
            <a:off x="1089562" y="1763545"/>
            <a:ext cx="39292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222222"/>
                </a:solidFill>
              </a:rPr>
              <a:t>Increase in Online Shopping Since COVID</a:t>
            </a:r>
            <a:endParaRPr lang="en-US" sz="1100" b="1" dirty="0"/>
          </a:p>
        </p:txBody>
      </p:sp>
      <p:pic>
        <p:nvPicPr>
          <p:cNvPr id="27" name="Graphic 26" descr="Chevron arrows outline">
            <a:extLst>
              <a:ext uri="{FF2B5EF4-FFF2-40B4-BE49-F238E27FC236}">
                <a16:creationId xmlns:a16="http://schemas.microsoft.com/office/drawing/2014/main" id="{7FF4746D-57B6-2580-49A3-B9093C125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24239" y="4245350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18256E3-2082-5E31-79C1-5843C6C26483}"/>
              </a:ext>
            </a:extLst>
          </p:cNvPr>
          <p:cNvSpPr txBox="1"/>
          <p:nvPr/>
        </p:nvSpPr>
        <p:spPr>
          <a:xfrm>
            <a:off x="6133865" y="4302687"/>
            <a:ext cx="52064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15%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shoppers are willing to pay for home delivery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Delivery costs will need to be passed on to shoppers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3C115A-3D1D-B6BF-0EEE-C7AFC2F2808F}"/>
              </a:ext>
            </a:extLst>
          </p:cNvPr>
          <p:cNvSpPr txBox="1"/>
          <p:nvPr/>
        </p:nvSpPr>
        <p:spPr>
          <a:xfrm>
            <a:off x="3965713" y="3811014"/>
            <a:ext cx="125375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Average +7% 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91D28D3-7B21-CFA3-2899-169F7F01D6B3}"/>
              </a:ext>
            </a:extLst>
          </p:cNvPr>
          <p:cNvSpPr txBox="1">
            <a:spLocks/>
          </p:cNvSpPr>
          <p:nvPr/>
        </p:nvSpPr>
        <p:spPr>
          <a:xfrm>
            <a:off x="6972538" y="5543749"/>
            <a:ext cx="3243786" cy="954107"/>
          </a:xfrm>
          <a:prstGeom prst="rect">
            <a:avLst/>
          </a:prstGeom>
          <a:solidFill>
            <a:srgbClr val="F1F1F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i="0" kern="1200" baseline="0">
                <a:solidFill>
                  <a:srgbClr val="214F10"/>
                </a:solidFill>
                <a:latin typeface="Work Sans" pitchFamily="2" charset="77"/>
                <a:ea typeface="Work Sans" pitchFamily="2" charset="77"/>
                <a:cs typeface="Work Sans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70C0"/>
                </a:solidFill>
                <a:latin typeface="+mj-lt"/>
              </a:rPr>
              <a:t>Physical stores still account for 76% of revenue</a:t>
            </a:r>
          </a:p>
          <a:p>
            <a:pPr algn="ctr">
              <a:spcBef>
                <a:spcPts val="1200"/>
              </a:spcBef>
              <a:defRPr/>
            </a:pPr>
            <a:r>
              <a:rPr lang="en-US" sz="900" dirty="0"/>
              <a:t>Source: IHL / RIS News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3517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CE38F99-8B0C-476D-BF94-9CB0792959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6082" y="67096"/>
            <a:ext cx="1362345" cy="1336927"/>
          </a:xfrm>
          <a:prstGeom prst="rect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E31CDC7-3C50-451B-B497-EAC56366A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066">
            <a:off x="9549580" y="4426129"/>
            <a:ext cx="489760" cy="48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 descr="Apple outline">
            <a:extLst>
              <a:ext uri="{FF2B5EF4-FFF2-40B4-BE49-F238E27FC236}">
                <a16:creationId xmlns:a16="http://schemas.microsoft.com/office/drawing/2014/main" id="{1CEAB483-719F-4AAD-B8C0-25DAEC48D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937603" y="4923094"/>
            <a:ext cx="457200" cy="457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841538-B694-46BB-A514-DF2EC6682B64}"/>
              </a:ext>
            </a:extLst>
          </p:cNvPr>
          <p:cNvSpPr txBox="1"/>
          <p:nvPr/>
        </p:nvSpPr>
        <p:spPr>
          <a:xfrm>
            <a:off x="7377495" y="2795795"/>
            <a:ext cx="162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A.I. smart carts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BB392F9-A6AB-4C2C-96BC-199DA3759E11}"/>
              </a:ext>
            </a:extLst>
          </p:cNvPr>
          <p:cNvSpPr/>
          <p:nvPr/>
        </p:nvSpPr>
        <p:spPr>
          <a:xfrm>
            <a:off x="9194117" y="4011804"/>
            <a:ext cx="1594769" cy="1557324"/>
          </a:xfrm>
          <a:prstGeom prst="ellipse">
            <a:avLst/>
          </a:prstGeom>
          <a:noFill/>
          <a:ln w="285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66FE547-D055-4FA3-9BCE-677DFD46F09F}"/>
              </a:ext>
            </a:extLst>
          </p:cNvPr>
          <p:cNvSpPr/>
          <p:nvPr/>
        </p:nvSpPr>
        <p:spPr>
          <a:xfrm>
            <a:off x="7373310" y="1197636"/>
            <a:ext cx="1594769" cy="1557324"/>
          </a:xfrm>
          <a:prstGeom prst="ellipse">
            <a:avLst/>
          </a:prstGeom>
          <a:noFill/>
          <a:ln w="285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128" name="Picture 8" descr="Shopping cart - Free commerce icons">
            <a:extLst>
              <a:ext uri="{FF2B5EF4-FFF2-40B4-BE49-F238E27FC236}">
                <a16:creationId xmlns:a16="http://schemas.microsoft.com/office/drawing/2014/main" id="{66D148E4-1E27-4CEA-8FB3-22587847A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988" y="1501592"/>
            <a:ext cx="949411" cy="94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5FD6EAC-4FB0-4F66-A1A2-2EEDDD9F2635}"/>
              </a:ext>
            </a:extLst>
          </p:cNvPr>
          <p:cNvSpPr txBox="1"/>
          <p:nvPr/>
        </p:nvSpPr>
        <p:spPr>
          <a:xfrm>
            <a:off x="8944317" y="5562014"/>
            <a:ext cx="2219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 vision, item recognition, loss prevention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9925498-B415-42CE-90AA-66BBAAFFB203}"/>
              </a:ext>
            </a:extLst>
          </p:cNvPr>
          <p:cNvSpPr/>
          <p:nvPr/>
        </p:nvSpPr>
        <p:spPr>
          <a:xfrm>
            <a:off x="9383413" y="1688420"/>
            <a:ext cx="1594769" cy="1557324"/>
          </a:xfrm>
          <a:prstGeom prst="ellipse">
            <a:avLst/>
          </a:prstGeom>
          <a:noFill/>
          <a:ln w="285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134" name="Picture 14" descr="Qr Code Icon - Download in Line Style">
            <a:extLst>
              <a:ext uri="{FF2B5EF4-FFF2-40B4-BE49-F238E27FC236}">
                <a16:creationId xmlns:a16="http://schemas.microsoft.com/office/drawing/2014/main" id="{75110E39-3F4B-43A0-90D2-B23968DEB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972" y="1927651"/>
            <a:ext cx="1117672" cy="111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61F6A8F-A16E-402A-B076-415DDD51205D}"/>
              </a:ext>
            </a:extLst>
          </p:cNvPr>
          <p:cNvSpPr txBox="1"/>
          <p:nvPr/>
        </p:nvSpPr>
        <p:spPr>
          <a:xfrm>
            <a:off x="9167749" y="3282949"/>
            <a:ext cx="202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Frictionless “grab and go” stores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486A743-AF28-4DD5-9878-B584E10A6A46}"/>
              </a:ext>
            </a:extLst>
          </p:cNvPr>
          <p:cNvSpPr/>
          <p:nvPr/>
        </p:nvSpPr>
        <p:spPr>
          <a:xfrm>
            <a:off x="7349548" y="3552751"/>
            <a:ext cx="1594769" cy="1557324"/>
          </a:xfrm>
          <a:prstGeom prst="ellipse">
            <a:avLst/>
          </a:prstGeom>
          <a:noFill/>
          <a:ln w="28575"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E8D084-78C1-444D-BF0A-73C3D4A169BE}"/>
              </a:ext>
            </a:extLst>
          </p:cNvPr>
          <p:cNvSpPr txBox="1"/>
          <p:nvPr/>
        </p:nvSpPr>
        <p:spPr>
          <a:xfrm>
            <a:off x="7126000" y="5110075"/>
            <a:ext cx="2041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Flexible designs:  large, small, and mixed baskets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F9B23D1-A750-46D5-9FB4-3AEC7A845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5807" y="4012592"/>
            <a:ext cx="653711" cy="65371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1220E5-4BCF-4E5E-BB08-7A28475817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2" b="94864" l="5021" r="97211">
                        <a14:foregroundMark x1="5160" y1="49759" x2="13529" y2="46228"/>
                        <a14:foregroundMark x1="84100" y1="49117" x2="77545" y2="41413"/>
                        <a14:foregroundMark x1="90377" y1="64366" x2="92050" y2="52648"/>
                        <a14:foregroundMark x1="69596" y1="68218" x2="46583" y2="71750"/>
                        <a14:foregroundMark x1="32357" y1="71589" x2="57183" y2="56180"/>
                        <a14:foregroundMark x1="29568" y1="67255" x2="46444" y2="50562"/>
                        <a14:foregroundMark x1="19526" y1="64687" x2="48117" y2="82022"/>
                        <a14:foregroundMark x1="48117" y1="82022" x2="60251" y2="82183"/>
                        <a14:foregroundMark x1="28033" y1="75120" x2="13668" y2="64687"/>
                        <a14:foregroundMark x1="51883" y1="54093" x2="56067" y2="63563"/>
                        <a14:foregroundMark x1="56067" y1="63563" x2="58577" y2="79775"/>
                        <a14:foregroundMark x1="58577" y1="79775" x2="56346" y2="86196"/>
                        <a14:foregroundMark x1="55370" y1="89246" x2="71548" y2="79294"/>
                        <a14:foregroundMark x1="84937" y1="66613" x2="63877" y2="76244"/>
                        <a14:foregroundMark x1="49512" y1="91172" x2="56067" y2="89888"/>
                        <a14:foregroundMark x1="49372" y1="11075" x2="49372" y2="9952"/>
                        <a14:foregroundMark x1="94979" y1="65811" x2="93166" y2="50080"/>
                        <a14:foregroundMark x1="97350" y1="63724" x2="95537" y2="56982"/>
                        <a14:foregroundMark x1="50628" y1="94864" x2="51046" y2="93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154" y="758929"/>
            <a:ext cx="6740793" cy="58570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EF53F0-52D0-46A7-A11E-AEA6FC872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6" y="9939"/>
            <a:ext cx="10515600" cy="1210708"/>
          </a:xfrm>
        </p:spPr>
        <p:txBody>
          <a:bodyPr>
            <a:noAutofit/>
          </a:bodyPr>
          <a:lstStyle/>
          <a:p>
            <a:r>
              <a:rPr lang="en-US" sz="2400" dirty="0"/>
              <a:t>Availability of with Next-Generation Technologies for Self-Service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251DD3-A95D-B520-ECE6-35EB88D49D84}"/>
              </a:ext>
            </a:extLst>
          </p:cNvPr>
          <p:cNvSpPr txBox="1"/>
          <p:nvPr/>
        </p:nvSpPr>
        <p:spPr>
          <a:xfrm>
            <a:off x="9017551" y="611290"/>
            <a:ext cx="15538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rgbClr val="222222"/>
                </a:solidFill>
              </a:rPr>
              <a:t>Technology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76009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45A78D0-70A6-4AB6-A525-CFE5B6059302}"/>
              </a:ext>
            </a:extLst>
          </p:cNvPr>
          <p:cNvGrpSpPr/>
          <p:nvPr/>
        </p:nvGrpSpPr>
        <p:grpSpPr>
          <a:xfrm>
            <a:off x="1046329" y="267466"/>
            <a:ext cx="1215071" cy="1267082"/>
            <a:chOff x="1082113" y="607547"/>
            <a:chExt cx="1390895" cy="147466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0EBB6D-22C8-49D6-BDD2-E45AB586B302}"/>
                </a:ext>
              </a:extLst>
            </p:cNvPr>
            <p:cNvSpPr txBox="1"/>
            <p:nvPr/>
          </p:nvSpPr>
          <p:spPr>
            <a:xfrm>
              <a:off x="1082113" y="1805209"/>
              <a:ext cx="1390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A.I. smart carts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33C9AB0-6AD8-45F4-AA99-10AC289EC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7310" y="607547"/>
              <a:ext cx="1118434" cy="1092173"/>
            </a:xfrm>
            <a:prstGeom prst="ellipse">
              <a:avLst/>
            </a:prstGeom>
            <a:noFill/>
            <a:ln w="28575"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" name="Picture 8" descr="Shopping cart - Free commerce icons">
              <a:extLst>
                <a:ext uri="{FF2B5EF4-FFF2-40B4-BE49-F238E27FC236}">
                  <a16:creationId xmlns:a16="http://schemas.microsoft.com/office/drawing/2014/main" id="{2FBF9C61-166D-4D12-AAD1-5B9B328A5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676" y="851536"/>
              <a:ext cx="665835" cy="665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B60844-40B7-4185-8024-BE6E69CE78E1}"/>
              </a:ext>
            </a:extLst>
          </p:cNvPr>
          <p:cNvGrpSpPr/>
          <p:nvPr/>
        </p:nvGrpSpPr>
        <p:grpSpPr>
          <a:xfrm>
            <a:off x="7902434" y="272129"/>
            <a:ext cx="1664327" cy="1527881"/>
            <a:chOff x="9234826" y="614032"/>
            <a:chExt cx="1905160" cy="1778185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7F2C35B5-2044-412F-A502-EDF2FD205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066">
              <a:off x="9864075" y="856938"/>
              <a:ext cx="343476" cy="343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Graphic 5" descr="Apple outline">
              <a:extLst>
                <a:ext uri="{FF2B5EF4-FFF2-40B4-BE49-F238E27FC236}">
                  <a16:creationId xmlns:a16="http://schemas.microsoft.com/office/drawing/2014/main" id="{EA70FD19-DA14-40A7-A760-625D72CFF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0174695" y="1122679"/>
              <a:ext cx="320641" cy="320641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9804D1F-B63D-4343-919F-2247D5A011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28189" y="614032"/>
              <a:ext cx="1118434" cy="1092173"/>
            </a:xfrm>
            <a:prstGeom prst="ellipse">
              <a:avLst/>
            </a:prstGeom>
            <a:noFill/>
            <a:ln w="28575"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A0C7BD-6A2F-4F58-9544-08236279140C}"/>
                </a:ext>
              </a:extLst>
            </p:cNvPr>
            <p:cNvSpPr txBox="1"/>
            <p:nvPr/>
          </p:nvSpPr>
          <p:spPr>
            <a:xfrm>
              <a:off x="9234826" y="1745886"/>
              <a:ext cx="1905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Computer vision, item recognition, loss prevention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6FC05E-AEA1-4020-A6B5-CD2D7C06CFEC}"/>
              </a:ext>
            </a:extLst>
          </p:cNvPr>
          <p:cNvGrpSpPr/>
          <p:nvPr/>
        </p:nvGrpSpPr>
        <p:grpSpPr>
          <a:xfrm>
            <a:off x="3208388" y="248870"/>
            <a:ext cx="1516030" cy="1510863"/>
            <a:chOff x="2961794" y="570342"/>
            <a:chExt cx="1735404" cy="175837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A21B3C7-5F15-48EA-8A27-5083D2963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70279" y="570342"/>
              <a:ext cx="1118434" cy="1092173"/>
            </a:xfrm>
            <a:prstGeom prst="ellipse">
              <a:avLst/>
            </a:prstGeom>
            <a:noFill/>
            <a:ln w="28575"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3" name="Picture 14" descr="Qr Code Icon - Download in Line Style">
              <a:extLst>
                <a:ext uri="{FF2B5EF4-FFF2-40B4-BE49-F238E27FC236}">
                  <a16:creationId xmlns:a16="http://schemas.microsoft.com/office/drawing/2014/main" id="{2E04B097-DEDC-455E-AC70-775F69DE6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535" y="734011"/>
              <a:ext cx="783839" cy="783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3CF9F3-49DB-4AF6-98AD-92998E5E1850}"/>
                </a:ext>
              </a:extLst>
            </p:cNvPr>
            <p:cNvSpPr txBox="1"/>
            <p:nvPr/>
          </p:nvSpPr>
          <p:spPr>
            <a:xfrm>
              <a:off x="2961794" y="1791424"/>
              <a:ext cx="1735404" cy="53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Frictionless “grab and go” stores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641E196-A777-4455-BF38-A72D6DD6D950}"/>
              </a:ext>
            </a:extLst>
          </p:cNvPr>
          <p:cNvGrpSpPr/>
          <p:nvPr/>
        </p:nvGrpSpPr>
        <p:grpSpPr>
          <a:xfrm>
            <a:off x="5532616" y="253751"/>
            <a:ext cx="1531225" cy="1533453"/>
            <a:chOff x="7291600" y="607547"/>
            <a:chExt cx="1752798" cy="178467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A69AFBE-F749-43A5-8F4E-52673B68D2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90571" y="607547"/>
              <a:ext cx="1118434" cy="1092173"/>
            </a:xfrm>
            <a:prstGeom prst="ellipse">
              <a:avLst/>
            </a:prstGeom>
            <a:noFill/>
            <a:ln w="28575"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66EBB9-46D8-433F-BB59-AAAB2AB11BC9}"/>
                </a:ext>
              </a:extLst>
            </p:cNvPr>
            <p:cNvSpPr txBox="1"/>
            <p:nvPr/>
          </p:nvSpPr>
          <p:spPr>
            <a:xfrm>
              <a:off x="7291600" y="1745886"/>
              <a:ext cx="1752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C3C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Flexible designs:  large, small, and mixed baskets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1C47B6-F3D6-4769-B9E2-270D7CBAC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8771" y="920155"/>
              <a:ext cx="458457" cy="458457"/>
            </a:xfrm>
            <a:prstGeom prst="rect">
              <a:avLst/>
            </a:prstGeom>
            <a:solidFill>
              <a:schemeClr val="tx1"/>
            </a:solidFill>
          </p:spPr>
        </p:pic>
      </p:grp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BADBA18D-0C6E-416F-8D39-EC4CBF72A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633193"/>
              </p:ext>
            </p:extLst>
          </p:nvPr>
        </p:nvGraphicFramePr>
        <p:xfrm>
          <a:off x="471195" y="1984918"/>
          <a:ext cx="9666720" cy="2315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680">
                  <a:extLst>
                    <a:ext uri="{9D8B030D-6E8A-4147-A177-3AD203B41FA5}">
                      <a16:colId xmlns:a16="http://schemas.microsoft.com/office/drawing/2014/main" val="3517915767"/>
                    </a:ext>
                  </a:extLst>
                </a:gridCol>
                <a:gridCol w="2416680">
                  <a:extLst>
                    <a:ext uri="{9D8B030D-6E8A-4147-A177-3AD203B41FA5}">
                      <a16:colId xmlns:a16="http://schemas.microsoft.com/office/drawing/2014/main" val="1316402580"/>
                    </a:ext>
                  </a:extLst>
                </a:gridCol>
                <a:gridCol w="2416680">
                  <a:extLst>
                    <a:ext uri="{9D8B030D-6E8A-4147-A177-3AD203B41FA5}">
                      <a16:colId xmlns:a16="http://schemas.microsoft.com/office/drawing/2014/main" val="1160346523"/>
                    </a:ext>
                  </a:extLst>
                </a:gridCol>
                <a:gridCol w="2416680">
                  <a:extLst>
                    <a:ext uri="{9D8B030D-6E8A-4147-A177-3AD203B41FA5}">
                      <a16:colId xmlns:a16="http://schemas.microsoft.com/office/drawing/2014/main" val="1911256385"/>
                    </a:ext>
                  </a:extLst>
                </a:gridCol>
              </a:tblGrid>
              <a:tr h="23154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Amazon Dash Cart\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IMAGR 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Caper 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 err="1">
                          <a:solidFill>
                            <a:schemeClr val="tx1"/>
                          </a:solidFill>
                        </a:rPr>
                        <a:t>Veeve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Shopic Clip-On Smart Cart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Mo-Ka Smart Basket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A2Z Smart Cart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182880" marB="182880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Amazon Just Walk Out Stores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Grabango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WalkOut (Flow)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Standard AI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Trigo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UST Frictionless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Zliide RFID Self Checkout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Boxy Autonomous Store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Zippin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Sensei</a:t>
                      </a:r>
                    </a:p>
                  </a:txBody>
                  <a:tcPr marL="137160" marR="137160" marT="182880" marB="182880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Toshiba XXL Bagger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Toshiba Hybrid Kiosk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Convertible Front End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Large Retailers Building “DIY” Self-Service 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Larger Screen Sizes for Retail Media</a:t>
                      </a:r>
                    </a:p>
                  </a:txBody>
                  <a:tcPr marL="137160" marR="137160" marT="182880" marB="182880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Toshiba Produce Recognition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Toshiba Loss Prevention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Everseen Loss prevention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Focal System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Check:lens loss prevention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Datalogic Produce Recog 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Edgify Produce Recognition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Tiliter Produce Recognition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Mashgin Item Recognition</a:t>
                      </a:r>
                    </a:p>
                  </a:txBody>
                  <a:tcPr marL="137160" marR="137160" marT="182880" marB="182880">
                    <a:lnL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371191"/>
                  </a:ext>
                </a:extLst>
              </a:tr>
            </a:tbl>
          </a:graphicData>
        </a:graphic>
      </p:graphicFrame>
      <p:sp>
        <p:nvSpPr>
          <p:cNvPr id="32" name="Rectangle 31">
            <a:extLst>
              <a:ext uri="{FF2B5EF4-FFF2-40B4-BE49-F238E27FC236}">
                <a16:creationId xmlns:a16="http://schemas.microsoft.com/office/drawing/2014/main" id="{62A70E70-A7D5-4420-BAA8-427EE258011A}"/>
              </a:ext>
            </a:extLst>
          </p:cNvPr>
          <p:cNvSpPr/>
          <p:nvPr/>
        </p:nvSpPr>
        <p:spPr>
          <a:xfrm>
            <a:off x="192108" y="1742761"/>
            <a:ext cx="1477501" cy="334537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Examples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160561E5-A813-4B79-B433-60BFDE355DF2}"/>
              </a:ext>
            </a:extLst>
          </p:cNvPr>
          <p:cNvSpPr/>
          <p:nvPr/>
        </p:nvSpPr>
        <p:spPr>
          <a:xfrm rot="5400000">
            <a:off x="1418102" y="4138668"/>
            <a:ext cx="367990" cy="513019"/>
          </a:xfrm>
          <a:prstGeom prst="rightArrow">
            <a:avLst/>
          </a:prstGeom>
          <a:solidFill>
            <a:srgbClr val="0070C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BDA030E-C717-4ECE-9ECE-3C1CD91587D6}"/>
              </a:ext>
            </a:extLst>
          </p:cNvPr>
          <p:cNvSpPr/>
          <p:nvPr/>
        </p:nvSpPr>
        <p:spPr>
          <a:xfrm rot="5400000">
            <a:off x="8757189" y="4146675"/>
            <a:ext cx="401018" cy="530030"/>
          </a:xfrm>
          <a:prstGeom prst="rightArrow">
            <a:avLst/>
          </a:prstGeom>
          <a:solidFill>
            <a:srgbClr val="0070C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0B51C225-6F96-4E13-B7BB-04FBBA8B5595}"/>
              </a:ext>
            </a:extLst>
          </p:cNvPr>
          <p:cNvSpPr/>
          <p:nvPr/>
        </p:nvSpPr>
        <p:spPr>
          <a:xfrm rot="5400000">
            <a:off x="3927497" y="4138668"/>
            <a:ext cx="367990" cy="513019"/>
          </a:xfrm>
          <a:prstGeom prst="rightArrow">
            <a:avLst/>
          </a:prstGeom>
          <a:solidFill>
            <a:srgbClr val="0070C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940A21C2-46CC-483C-B876-9431798C21DF}"/>
              </a:ext>
            </a:extLst>
          </p:cNvPr>
          <p:cNvSpPr/>
          <p:nvPr/>
        </p:nvSpPr>
        <p:spPr>
          <a:xfrm rot="5400000">
            <a:off x="6355753" y="4155181"/>
            <a:ext cx="367990" cy="513019"/>
          </a:xfrm>
          <a:prstGeom prst="rightArrow">
            <a:avLst/>
          </a:prstGeom>
          <a:solidFill>
            <a:srgbClr val="0070C0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E1EE5AB-C9B2-476E-B637-01DF954DE283}"/>
              </a:ext>
            </a:extLst>
          </p:cNvPr>
          <p:cNvSpPr/>
          <p:nvPr/>
        </p:nvSpPr>
        <p:spPr>
          <a:xfrm>
            <a:off x="454716" y="4607354"/>
            <a:ext cx="2300364" cy="184413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 anchorCtr="0"/>
          <a:lstStyle/>
          <a:p>
            <a:pPr algn="ctr">
              <a:spcBef>
                <a:spcPts val="1200"/>
              </a:spcBef>
            </a:pPr>
            <a:r>
              <a:rPr lang="en-US" b="1" dirty="0"/>
              <a:t>Key challenges</a:t>
            </a:r>
            <a:r>
              <a:rPr lang="en-US" dirty="0"/>
              <a:t>: High cost , maintenance; logistics to keep carts in store and charged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51599D-5F1F-4013-9419-C665149051E9}"/>
              </a:ext>
            </a:extLst>
          </p:cNvPr>
          <p:cNvSpPr/>
          <p:nvPr/>
        </p:nvSpPr>
        <p:spPr>
          <a:xfrm>
            <a:off x="2941433" y="4617293"/>
            <a:ext cx="2300364" cy="1844129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 anchorCtr="0"/>
          <a:lstStyle/>
          <a:p>
            <a:pPr algn="ctr">
              <a:spcBef>
                <a:spcPts val="1200"/>
              </a:spcBef>
            </a:pPr>
            <a:r>
              <a:rPr lang="en-US" b="1" dirty="0"/>
              <a:t>Key challenges</a:t>
            </a:r>
            <a:r>
              <a:rPr lang="en-US" dirty="0"/>
              <a:t>: Cost of large-scale implementation; labor intensive; can’t handle cash shoppers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9BD56C-E316-4D00-BE81-79962054486B}"/>
              </a:ext>
            </a:extLst>
          </p:cNvPr>
          <p:cNvSpPr/>
          <p:nvPr/>
        </p:nvSpPr>
        <p:spPr>
          <a:xfrm>
            <a:off x="5402462" y="4617293"/>
            <a:ext cx="2300364" cy="1844129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 anchorCtr="0"/>
          <a:lstStyle/>
          <a:p>
            <a:pPr algn="ctr">
              <a:spcBef>
                <a:spcPts val="1200"/>
              </a:spcBef>
            </a:pPr>
            <a:r>
              <a:rPr lang="en-US" b="1" dirty="0"/>
              <a:t>Key challenges</a:t>
            </a:r>
            <a:r>
              <a:rPr lang="en-US" dirty="0"/>
              <a:t>: Large requirement for floorspace, hardware cost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340F4FC-A436-4FDD-99AB-9E3FFC6446B3}"/>
              </a:ext>
            </a:extLst>
          </p:cNvPr>
          <p:cNvSpPr/>
          <p:nvPr/>
        </p:nvSpPr>
        <p:spPr>
          <a:xfrm>
            <a:off x="7837551" y="4623422"/>
            <a:ext cx="2300364" cy="1853526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 anchorCtr="0"/>
          <a:lstStyle/>
          <a:p>
            <a:pPr algn="ctr">
              <a:spcBef>
                <a:spcPts val="1200"/>
              </a:spcBef>
            </a:pPr>
            <a:r>
              <a:rPr lang="en-US" sz="1600" b="1" dirty="0"/>
              <a:t>Key challenges</a:t>
            </a:r>
            <a:r>
              <a:rPr lang="en-US" sz="1600" dirty="0"/>
              <a:t>: Full integration of item recognition and loss prevention to replace current SCO scanning and weight security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D84FDEB-1B74-41B7-097B-996A6B9EDDD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5716" y="77035"/>
            <a:ext cx="1362345" cy="133692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B22A9F9-49F2-F891-0423-3865AD774AE6}"/>
              </a:ext>
            </a:extLst>
          </p:cNvPr>
          <p:cNvSpPr txBox="1"/>
          <p:nvPr/>
        </p:nvSpPr>
        <p:spPr>
          <a:xfrm>
            <a:off x="9017551" y="611290"/>
            <a:ext cx="15538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>
                <a:solidFill>
                  <a:srgbClr val="222222"/>
                </a:solidFill>
              </a:rPr>
              <a:t>Technology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8932086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GCS theme KG">
  <a:themeElements>
    <a:clrScheme name="Custom 9">
      <a:dk1>
        <a:srgbClr val="7F7F7F"/>
      </a:dk1>
      <a:lt1>
        <a:srgbClr val="FFFFFF"/>
      </a:lt1>
      <a:dk2>
        <a:srgbClr val="262626"/>
      </a:dk2>
      <a:lt2>
        <a:srgbClr val="F2F2F2"/>
      </a:lt2>
      <a:accent1>
        <a:srgbClr val="FF0000"/>
      </a:accent1>
      <a:accent2>
        <a:srgbClr val="7F7F7F"/>
      </a:accent2>
      <a:accent3>
        <a:srgbClr val="BFBFBF"/>
      </a:accent3>
      <a:accent4>
        <a:srgbClr val="000000"/>
      </a:accent4>
      <a:accent5>
        <a:srgbClr val="FF6566"/>
      </a:accent5>
      <a:accent6>
        <a:srgbClr val="8F8F8F"/>
      </a:accent6>
      <a:hlink>
        <a:srgbClr val="FF0000"/>
      </a:hlink>
      <a:folHlink>
        <a:srgbClr val="BF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2D95A36-15F9-224C-B35B-710093FD524C}" vid="{72243501-698C-C840-98B3-0AEF761739AC}"/>
    </a:ext>
  </a:extLst>
</a:theme>
</file>

<file path=ppt/theme/theme3.xml><?xml version="1.0" encoding="utf-8"?>
<a:theme xmlns:a="http://schemas.openxmlformats.org/drawingml/2006/main" name="1_TGCS Corporate Theme 2018">
  <a:themeElements>
    <a:clrScheme name="Custom 16">
      <a:dk1>
        <a:srgbClr val="3C3C3C"/>
      </a:dk1>
      <a:lt1>
        <a:srgbClr val="FFFFFF"/>
      </a:lt1>
      <a:dk2>
        <a:srgbClr val="3C3C3C"/>
      </a:dk2>
      <a:lt2>
        <a:srgbClr val="F2F2F2"/>
      </a:lt2>
      <a:accent1>
        <a:srgbClr val="E61E1E"/>
      </a:accent1>
      <a:accent2>
        <a:srgbClr val="7F7F7F"/>
      </a:accent2>
      <a:accent3>
        <a:srgbClr val="262626"/>
      </a:accent3>
      <a:accent4>
        <a:srgbClr val="5C5C5C"/>
      </a:accent4>
      <a:accent5>
        <a:srgbClr val="B5B5B5"/>
      </a:accent5>
      <a:accent6>
        <a:srgbClr val="FFFFFF"/>
      </a:accent6>
      <a:hlink>
        <a:srgbClr val="E61E1E"/>
      </a:hlink>
      <a:folHlink>
        <a:srgbClr val="8F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054D374-4062-4935-AD7C-9B2778F7A30C}" vid="{FCAADBC5-317B-4A06-ABD1-9D208E928F40}"/>
    </a:ext>
  </a:extLst>
</a:theme>
</file>

<file path=ppt/theme/theme4.xml><?xml version="1.0" encoding="utf-8"?>
<a:theme xmlns:a="http://schemas.openxmlformats.org/drawingml/2006/main" name="1_Office Theme">
  <a:themeElements>
    <a:clrScheme name="PYMNTScom">
      <a:dk1>
        <a:srgbClr val="000000"/>
      </a:dk1>
      <a:lt1>
        <a:srgbClr val="FEFFFE"/>
      </a:lt1>
      <a:dk2>
        <a:srgbClr val="F1F1F1"/>
      </a:dk2>
      <a:lt2>
        <a:srgbClr val="FFFFFF"/>
      </a:lt2>
      <a:accent1>
        <a:srgbClr val="1C4D0F"/>
      </a:accent1>
      <a:accent2>
        <a:srgbClr val="EDAC1E"/>
      </a:accent2>
      <a:accent3>
        <a:srgbClr val="A5A5A5"/>
      </a:accent3>
      <a:accent4>
        <a:srgbClr val="F37819"/>
      </a:accent4>
      <a:accent5>
        <a:srgbClr val="612091"/>
      </a:accent5>
      <a:accent6>
        <a:srgbClr val="70AD47"/>
      </a:accent6>
      <a:hlink>
        <a:srgbClr val="1C4D0F"/>
      </a:hlink>
      <a:folHlink>
        <a:srgbClr val="1CAF0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YMNTS Template v1.potx" id="{3021231D-F9C9-4D6B-9F3F-190CEA275A57}" vid="{62A31059-4BC4-44C3-B488-C6D623450CF8}"/>
    </a:ext>
  </a:extLst>
</a:theme>
</file>

<file path=ppt/theme/theme5.xml><?xml version="1.0" encoding="utf-8"?>
<a:theme xmlns:a="http://schemas.openxmlformats.org/drawingml/2006/main" name="2_Office Theme">
  <a:themeElements>
    <a:clrScheme name="Custom 9">
      <a:dk1>
        <a:srgbClr val="7F7F7F"/>
      </a:dk1>
      <a:lt1>
        <a:srgbClr val="FFFFFF"/>
      </a:lt1>
      <a:dk2>
        <a:srgbClr val="262626"/>
      </a:dk2>
      <a:lt2>
        <a:srgbClr val="F2F2F2"/>
      </a:lt2>
      <a:accent1>
        <a:srgbClr val="FF0000"/>
      </a:accent1>
      <a:accent2>
        <a:srgbClr val="7F7F7F"/>
      </a:accent2>
      <a:accent3>
        <a:srgbClr val="BFBFBF"/>
      </a:accent3>
      <a:accent4>
        <a:srgbClr val="000000"/>
      </a:accent4>
      <a:accent5>
        <a:srgbClr val="FF6566"/>
      </a:accent5>
      <a:accent6>
        <a:srgbClr val="8F8F8F"/>
      </a:accent6>
      <a:hlink>
        <a:srgbClr val="FF0000"/>
      </a:hlink>
      <a:folHlink>
        <a:srgbClr val="BF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5523B9-667E-47AC-8A14-03B402EC0BEC}">
  <ds:schemaRefs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33C9B6-DEA0-402D-8B7C-C3E0575B50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94D1F5-BFA6-45E1-84CB-B6116A25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3588</TotalTime>
  <Words>1351</Words>
  <Application>Microsoft Office PowerPoint</Application>
  <PresentationFormat>Widescreen</PresentationFormat>
  <Paragraphs>235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ＭＳ Ｐゴシック</vt:lpstr>
      <vt:lpstr>Aharoni</vt:lpstr>
      <vt:lpstr>Arial</vt:lpstr>
      <vt:lpstr>Calibri</vt:lpstr>
      <vt:lpstr>Calibri Light</vt:lpstr>
      <vt:lpstr>Courier New</vt:lpstr>
      <vt:lpstr>Lato</vt:lpstr>
      <vt:lpstr>Lato Semibold</vt:lpstr>
      <vt:lpstr>ScalaSans</vt:lpstr>
      <vt:lpstr>Symbol</vt:lpstr>
      <vt:lpstr>Tahoma</vt:lpstr>
      <vt:lpstr>Times New Roman</vt:lpstr>
      <vt:lpstr>Toshiba sans</vt:lpstr>
      <vt:lpstr>Toshiba sans medium</vt:lpstr>
      <vt:lpstr>Toshiba sans medium</vt:lpstr>
      <vt:lpstr>Wingdings</vt:lpstr>
      <vt:lpstr>Work Sans</vt:lpstr>
      <vt:lpstr>Work Sans ExtraLight</vt:lpstr>
      <vt:lpstr>Work Sans Light</vt:lpstr>
      <vt:lpstr>Work Sans Medium</vt:lpstr>
      <vt:lpstr>Work Sans SemiBold</vt:lpstr>
      <vt:lpstr>office theme</vt:lpstr>
      <vt:lpstr>TGCS theme KG</vt:lpstr>
      <vt:lpstr>1_TGCS Corporate Theme 2018</vt:lpstr>
      <vt:lpstr>1_Office Theme</vt:lpstr>
      <vt:lpstr>2_Office Theme</vt:lpstr>
      <vt:lpstr>Self-Service Transformation:  Why It’s Imperative for 2022 and Beyond… And What Retailers Should Do About It Today</vt:lpstr>
      <vt:lpstr>Overview</vt:lpstr>
      <vt:lpstr>Converging Catalysts</vt:lpstr>
      <vt:lpstr>PowerPoint Presentation</vt:lpstr>
      <vt:lpstr>Consumers Want “Fast &amp; Easy” with a Growing Baseline Expectation for Self-Service</vt:lpstr>
      <vt:lpstr>PowerPoint Presentation</vt:lpstr>
      <vt:lpstr>Covid Accelerated Digital Adoption in Grocery By 2026, One in Five Grocery Orders Will Be Online</vt:lpstr>
      <vt:lpstr>Availability of with Next-Generation Technologies for Self-Service</vt:lpstr>
      <vt:lpstr>PowerPoint Presentation</vt:lpstr>
      <vt:lpstr>PowerPoint Presentation</vt:lpstr>
      <vt:lpstr>The Current Wave of Self-Service</vt:lpstr>
      <vt:lpstr>PowerPoint Presentation</vt:lpstr>
      <vt:lpstr>Maturing of self-checkout with AI and item recognition </vt:lpstr>
      <vt:lpstr> </vt:lpstr>
      <vt:lpstr>PowerPoint Presentation</vt:lpstr>
      <vt:lpstr>The Rise of the  “All Self-Checkout” Store</vt:lpstr>
      <vt:lpstr>Journey to Frictionless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MacIntyre</dc:creator>
  <cp:lastModifiedBy>Bjorn Jonsson</cp:lastModifiedBy>
  <cp:revision>36</cp:revision>
  <dcterms:created xsi:type="dcterms:W3CDTF">2021-12-02T19:49:18Z</dcterms:created>
  <dcterms:modified xsi:type="dcterms:W3CDTF">2022-05-24T13:13:25Z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