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0" r:id="rId4"/>
    <p:sldMasterId id="2147483997" r:id="rId5"/>
    <p:sldMasterId id="2147483660" r:id="rId6"/>
    <p:sldMasterId id="2147483677" r:id="rId7"/>
    <p:sldMasterId id="2147483709" r:id="rId8"/>
    <p:sldMasterId id="2147483719" r:id="rId9"/>
    <p:sldMasterId id="2147483729" r:id="rId10"/>
    <p:sldMasterId id="2147483742" r:id="rId11"/>
    <p:sldMasterId id="2147483746" r:id="rId12"/>
    <p:sldMasterId id="2147483789" r:id="rId13"/>
  </p:sldMasterIdLst>
  <p:notesMasterIdLst>
    <p:notesMasterId r:id="rId51"/>
  </p:notesMasterIdLst>
  <p:sldIdLst>
    <p:sldId id="2147482940" r:id="rId14"/>
    <p:sldId id="2147482972" r:id="rId15"/>
    <p:sldId id="2147482987" r:id="rId16"/>
    <p:sldId id="2147482988" r:id="rId17"/>
    <p:sldId id="2147482989" r:id="rId18"/>
    <p:sldId id="2147482953" r:id="rId19"/>
    <p:sldId id="2147482991" r:id="rId20"/>
    <p:sldId id="2147482992" r:id="rId21"/>
    <p:sldId id="2147482993" r:id="rId22"/>
    <p:sldId id="2147481525" r:id="rId23"/>
    <p:sldId id="2147482946" r:id="rId24"/>
    <p:sldId id="2147482973" r:id="rId25"/>
    <p:sldId id="2147482956" r:id="rId26"/>
    <p:sldId id="2146846060" r:id="rId27"/>
    <p:sldId id="2146846061" r:id="rId28"/>
    <p:sldId id="2146846062" r:id="rId29"/>
    <p:sldId id="2146846063" r:id="rId30"/>
    <p:sldId id="2146846069" r:id="rId31"/>
    <p:sldId id="2147482999" r:id="rId32"/>
    <p:sldId id="2147483000" r:id="rId33"/>
    <p:sldId id="2146846070" r:id="rId34"/>
    <p:sldId id="2146846071" r:id="rId35"/>
    <p:sldId id="2146846072" r:id="rId36"/>
    <p:sldId id="2147482984" r:id="rId37"/>
    <p:sldId id="2147482985" r:id="rId38"/>
    <p:sldId id="2146846065" r:id="rId39"/>
    <p:sldId id="2147482998" r:id="rId40"/>
    <p:sldId id="2147482954" r:id="rId41"/>
    <p:sldId id="2147482925" r:id="rId42"/>
    <p:sldId id="2147482997" r:id="rId43"/>
    <p:sldId id="2147482974" r:id="rId44"/>
    <p:sldId id="2147482994" r:id="rId45"/>
    <p:sldId id="2147482995" r:id="rId46"/>
    <p:sldId id="2147482996" r:id="rId47"/>
    <p:sldId id="2147482978" r:id="rId48"/>
    <p:sldId id="2147482968" r:id="rId49"/>
    <p:sldId id="214748298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7482940"/>
            <p14:sldId id="2147482972"/>
            <p14:sldId id="2147482987"/>
            <p14:sldId id="2147482988"/>
            <p14:sldId id="2147482989"/>
            <p14:sldId id="2147482953"/>
            <p14:sldId id="2147482991"/>
            <p14:sldId id="2147482992"/>
            <p14:sldId id="2147482993"/>
            <p14:sldId id="2147481525"/>
            <p14:sldId id="2147482946"/>
            <p14:sldId id="2147482973"/>
            <p14:sldId id="2147482956"/>
            <p14:sldId id="2146846060"/>
            <p14:sldId id="2146846061"/>
            <p14:sldId id="2146846062"/>
            <p14:sldId id="2146846063"/>
            <p14:sldId id="2146846069"/>
            <p14:sldId id="2147482999"/>
            <p14:sldId id="2147483000"/>
            <p14:sldId id="2146846070"/>
            <p14:sldId id="2146846071"/>
            <p14:sldId id="2146846072"/>
            <p14:sldId id="2147482984"/>
            <p14:sldId id="2147482985"/>
            <p14:sldId id="2146846065"/>
            <p14:sldId id="2147482998"/>
            <p14:sldId id="2147482954"/>
            <p14:sldId id="2147482925"/>
            <p14:sldId id="2147482997"/>
            <p14:sldId id="2147482974"/>
            <p14:sldId id="2147482994"/>
            <p14:sldId id="2147482995"/>
            <p14:sldId id="2147482996"/>
            <p14:sldId id="2147482978"/>
            <p14:sldId id="2147482968"/>
            <p14:sldId id="2147482983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4C19"/>
    <a:srgbClr val="EFBC6E"/>
    <a:srgbClr val="403FA4"/>
    <a:srgbClr val="6E63D6"/>
    <a:srgbClr val="01ADCF"/>
    <a:srgbClr val="4B4A4D"/>
    <a:srgbClr val="89D7EB"/>
    <a:srgbClr val="6B4C1A"/>
    <a:srgbClr val="016793"/>
    <a:srgbClr val="928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99BAAF-7857-4EC8-8FFC-99C9A1F756EB}" v="2" dt="2026-04-29T05:48:01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51" autoAdjust="0"/>
  </p:normalViewPr>
  <p:slideViewPr>
    <p:cSldViewPr snapToGrid="0">
      <p:cViewPr varScale="1">
        <p:scale>
          <a:sx n="81" d="100"/>
          <a:sy n="81" d="100"/>
        </p:scale>
        <p:origin x="171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6CD74-2356-4C10-B12F-48B6F88E8ABF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D1EE8-BF26-4FC7-A4B9-B97D16D68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5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041F-A6D8-3C38-C8B3-1C3150E56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D6C9A-CFF2-42FD-5832-F5FC8914E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3244E-C303-3F79-D175-4D3B05FEF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65A5-11B7-5EA6-DED2-E9F1294D7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69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57A67-5AD8-DE27-C4E5-D831EE3E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500F15-6264-FA2F-19D1-0A5C8B240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48E54-30C4-B859-A612-3D03088D5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535DE-BDCF-3D3A-D682-6C23D2F71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2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FBE80-9258-2699-DA82-6F923809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98E23-AB77-8C09-C288-ED44872F1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D667D-0122-8DA9-E636-6869BBC82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7FEB-9888-EB0E-FCBF-62F1C716F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26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EACDB-B8D4-4F72-A9B2-4724080D3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33420-C050-CBFD-A591-B1FF6E79E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A06B0-A7FD-E5F8-D8E6-B4EE960F3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39348-D45A-A131-F755-8ECE95541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16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9AEA1-0B52-05E4-51A1-B71D792F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27CF1-BB2A-F14B-2E3D-87272E241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6D671-5DCC-681F-9387-B46D242F4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07DDC-CA7B-7CA6-8349-F84177DCB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00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E8773-C58F-93AC-043B-FFEA95307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E3FBF-0892-6949-B3A1-2A4F749E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142E9-E155-87D8-F856-9E9F3BDD3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44D7F-02CA-9336-262C-8B4B0A020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15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3AA4-8219-7AC0-2368-B3D88D9A7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76F6-7CF0-CDF4-C360-89541333E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7241C-6793-AB24-D8C0-B6771F2AA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C4004-1852-CDEE-162A-86041792A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FCF91-0B13-67F0-68C5-8BDB9F01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CAC5D-109C-1C3E-BD19-FF1497FBA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659D0-65E7-393B-03D8-14B7F8E3F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316DF-76F2-D13D-AC83-59639C846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5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E07AE-345E-9A7C-FCAE-F172C1F7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21DAE-DE18-AEF0-D7CC-5CE029E22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8AD5C-030D-A143-22E9-00C75DC64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C3FCE-0244-DE97-C839-57BC3ABA2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59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8594A-A739-5390-786B-3710E189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A8324-F692-0E2A-7EEC-0E57B0970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6B924-9835-DDAB-3CFB-1410711FA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049FC-AD0C-BA8F-1FB9-7C068228D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13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2B36-FB26-1B45-5AA4-4172EB8E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892B2-8B39-AA6E-1CB7-01F72F36B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15D89-7152-176E-17E8-981ED4B48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DD475-1D76-A5A0-C6EE-B8FA6CCB6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0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27ABA-B49C-1C48-C440-53DF405E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F3E2D-67DA-40CF-EF60-F83DAC920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1EB2B-6772-89A8-4292-09FF35C90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988D2-5BC8-B908-1546-CCD6D1539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69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245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BB88D-F870-48EA-5E15-71F04A50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3548F-EB35-DE15-3F62-9205AE10B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97C69-73A0-63C8-68DB-421750058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F289A-D275-902A-708F-AEB027BEB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786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6D050-E4E4-1DF9-8A63-46AEF03C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4E612-25C9-D340-0654-E299B1F9C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1F546-EEC3-1FC5-5ED3-8D2492039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2B518-ADCD-D7C0-D401-7DCAA9F37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442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E8F28-B5C5-D1C8-2BEF-77E32097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F0882-5BC4-63FF-9868-AD9527A5E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A50AF-C45A-98EA-59BA-4468DF109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B62C-A49C-6637-DCBB-F4F475738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36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1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CC470-84C8-1627-EA2E-8A23CB61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0AC06-996E-A156-FCB3-2386A6754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AD91F-B86B-FA33-4DD8-4E660437B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246EF-BB08-5595-31B8-50B06EE2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27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9734-D90D-DD91-C505-044F813D5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A88C4-30C0-EB02-8371-491173F94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61514-4EFC-4A18-A305-EC96847BB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6477C-39F9-74A6-8A0E-BAE4ACDBE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624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197BA-5F42-0372-F3F0-3FEF3785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73227-2F56-55E9-55D6-B3500B8ED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8C005-23CD-DC81-0CD2-DE3A5BD12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37F99-4E11-5287-2F23-8DEC71446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1DF3-37D6-4DF1-9C6F-9D6DE27A2C8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38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C93A-DF19-15DD-1808-AD3C626F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E5CB9-A3C1-C24E-15D5-3FA230B40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78CFE8-18F1-627E-448E-4B821F0E5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CA9DB-F445-5F0C-746B-E04D92AE1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D1EE8-BF26-4FC7-A4B9-B97D16D688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2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377A8-4646-847B-9E90-6F33159F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F5028-0AEE-0DFE-4F82-8E83F8DBF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98C2F-7044-4C8C-3547-D408AC5B9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DD4BF-35DF-3263-DA05-0A4FF06B7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D1EE8-BF26-4FC7-A4B9-B97D16D688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8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18AA4-81F8-E222-07F6-31102B09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DA8633-15B4-F75A-B200-071168E46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27E06-A6EC-9AE7-3B36-FABC30034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A4B7F-9EC7-63D4-4720-0BF1399FC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22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D4247-B1BA-884F-C539-1C7183E2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13D77-126F-21B9-23D6-77BEA8071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38BA2-7AFC-F1C3-40A8-7BE5607D1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DB045-6D51-1D30-41D9-92F522721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501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C673-0CE1-10F7-2DA8-00E50310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B7ECE-9FD1-8642-F2C1-6023D13F3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5E738-5761-04E3-D27D-536DBE64A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BD00E-BACA-6C83-C0C6-3102B7984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7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7561-DB52-A160-D59A-FFF7DD23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B343E-8E69-CBEA-F8E2-85CCDCB32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791D4F-556F-7036-7F38-FA3CC7590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558FA-B844-BACB-E6B9-9F44B85EC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1DF3-37D6-4DF1-9C6F-9D6DE27A2C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14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3B359-B582-8B13-1A87-635D84299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B9CB4-A406-F111-48C0-B6DA778A8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5AADC-9B86-C146-58F1-9FA5775D4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322DF-DF8A-D0AA-CD8B-36CAF341C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D1EE8-BF26-4FC7-A4B9-B97D16D6883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86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5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49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9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0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8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2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5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0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5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93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0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8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90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5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0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41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5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5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2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9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9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5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35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3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9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458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1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2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4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5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2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95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253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3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7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3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54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5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49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9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0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8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2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5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0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5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image" Target="../media/image2.emf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theme" Target="../theme/theme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image" Target="../media/image2.emf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2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2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381" r:id="rId17"/>
    <p:sldLayoutId id="2147484383" r:id="rId18"/>
    <p:sldLayoutId id="2147484385" r:id="rId19"/>
    <p:sldLayoutId id="2147484397" r:id="rId20"/>
    <p:sldLayoutId id="2147484398" r:id="rId21"/>
    <p:sldLayoutId id="2147484400" r:id="rId22"/>
    <p:sldLayoutId id="2147484387" r:id="rId23"/>
    <p:sldLayoutId id="2147484388" r:id="rId24"/>
    <p:sldLayoutId id="2147484389" r:id="rId25"/>
    <p:sldLayoutId id="2147484390" r:id="rId26"/>
    <p:sldLayoutId id="2147484403" r:id="rId27"/>
    <p:sldLayoutId id="2147484406" r:id="rId28"/>
    <p:sldLayoutId id="2147484411" r:id="rId29"/>
    <p:sldLayoutId id="2147484391" r:id="rId30"/>
    <p:sldLayoutId id="2147484392" r:id="rId31"/>
    <p:sldLayoutId id="2147484393" r:id="rId32"/>
    <p:sldLayoutId id="2147484394" r:id="rId33"/>
    <p:sldLayoutId id="2147484415" r:id="rId34"/>
    <p:sldLayoutId id="2147484370" r:id="rId35"/>
    <p:sldLayoutId id="2147484373" r:id="rId36"/>
    <p:sldLayoutId id="2147484395" r:id="rId37"/>
    <p:sldLayoutId id="2147484396" r:id="rId38"/>
    <p:sldLayoutId id="2147484407" r:id="rId39"/>
    <p:sldLayoutId id="2147484409" r:id="rId4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4416" r:id="rId14"/>
    <p:sldLayoutId id="2147484417" r:id="rId15"/>
    <p:sldLayoutId id="2147484418" r:id="rId16"/>
    <p:sldLayoutId id="2147484419" r:id="rId17"/>
    <p:sldLayoutId id="2147484420" r:id="rId18"/>
    <p:sldLayoutId id="2147484421" r:id="rId19"/>
    <p:sldLayoutId id="2147484422" r:id="rId20"/>
    <p:sldLayoutId id="2147484423" r:id="rId21"/>
    <p:sldLayoutId id="2147484424" r:id="rId22"/>
    <p:sldLayoutId id="2147484425" r:id="rId23"/>
    <p:sldLayoutId id="2147484426" r:id="rId24"/>
    <p:sldLayoutId id="2147484427" r:id="rId25"/>
    <p:sldLayoutId id="2147484428" r:id="rId26"/>
    <p:sldLayoutId id="2147484445" r:id="rId27"/>
    <p:sldLayoutId id="2147484448" r:id="rId28"/>
    <p:sldLayoutId id="2147484451" r:id="rId29"/>
    <p:sldLayoutId id="2147484454" r:id="rId30"/>
    <p:sldLayoutId id="2147484457" r:id="rId31"/>
    <p:sldLayoutId id="2147484460" r:id="rId32"/>
    <p:sldLayoutId id="2147484461" r:id="rId33"/>
    <p:sldLayoutId id="2147484462" r:id="rId34"/>
    <p:sldLayoutId id="2147484463" r:id="rId35"/>
    <p:sldLayoutId id="2147484464" r:id="rId36"/>
    <p:sldLayoutId id="2147484465" r:id="rId37"/>
    <p:sldLayoutId id="2147484466" r:id="rId38"/>
    <p:sldLayoutId id="2147484467" r:id="rId39"/>
    <p:sldLayoutId id="2147484437" r:id="rId40"/>
    <p:sldLayoutId id="2147483836" r:id="rId41"/>
    <p:sldLayoutId id="2147483837" r:id="rId42"/>
    <p:sldLayoutId id="2147483868" r:id="rId4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36.svg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sv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svg"/><Relationship Id="rId5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38.svg"/><Relationship Id="rId9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5.sv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41.svg"/><Relationship Id="rId9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10C9E-0A26-59E1-FE4A-5C918BC0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649FE-A462-828B-1A6F-3709C01E5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805" y="4126728"/>
            <a:ext cx="2165917" cy="482341"/>
          </a:xfrm>
        </p:spPr>
        <p:txBody>
          <a:bodyPr/>
          <a:lstStyle/>
          <a:p>
            <a:r>
              <a:rPr lang="en-US" dirty="0"/>
              <a:t>Matthias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F1897-8514-2671-745D-1453C8AFBA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805" y="4584355"/>
            <a:ext cx="2165917" cy="482341"/>
          </a:xfrm>
        </p:spPr>
        <p:txBody>
          <a:bodyPr/>
          <a:lstStyle/>
          <a:p>
            <a:r>
              <a:rPr lang="en-US" dirty="0"/>
              <a:t>Matthiasson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6458A-26CF-AD1E-EE8A-1297ADC550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988" y="1260433"/>
            <a:ext cx="5098074" cy="2344412"/>
          </a:xfrm>
        </p:spPr>
        <p:txBody>
          <a:bodyPr/>
          <a:lstStyle/>
          <a:p>
            <a:r>
              <a:rPr lang="en-US" sz="4400"/>
              <a:t>Lifecycle of a </a:t>
            </a:r>
          </a:p>
          <a:p>
            <a:r>
              <a:rPr lang="en-US" sz="4400"/>
              <a:t>live customer </a:t>
            </a:r>
          </a:p>
          <a:p>
            <a:r>
              <a:rPr lang="en-US" sz="4400"/>
              <a:t>in SaaS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7F1C0DE-73C1-6ADC-68D7-16F8B2ABCA79}"/>
              </a:ext>
            </a:extLst>
          </p:cNvPr>
          <p:cNvSpPr txBox="1">
            <a:spLocks/>
          </p:cNvSpPr>
          <p:nvPr/>
        </p:nvSpPr>
        <p:spPr>
          <a:xfrm>
            <a:off x="2921898" y="4126728"/>
            <a:ext cx="2165917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351C5C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Adalbjorg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86C1E9-ED29-D819-EE12-878F8FDC7076}"/>
              </a:ext>
            </a:extLst>
          </p:cNvPr>
          <p:cNvSpPr txBox="1">
            <a:spLocks/>
          </p:cNvSpPr>
          <p:nvPr/>
        </p:nvSpPr>
        <p:spPr>
          <a:xfrm>
            <a:off x="2921898" y="4584355"/>
            <a:ext cx="2165917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351C5C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Karlsdottir</a:t>
            </a:r>
          </a:p>
        </p:txBody>
      </p:sp>
    </p:spTree>
    <p:extLst>
      <p:ext uri="{BB962C8B-B14F-4D97-AF65-F5344CB8AC3E}">
        <p14:creationId xmlns:p14="http://schemas.microsoft.com/office/powerpoint/2010/main" val="29603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E12A6-1C21-267D-2418-ACA24D6E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718F-8AE5-C20C-3D07-902407A3A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718" y="369888"/>
            <a:ext cx="8967295" cy="588962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err="1">
                <a:solidFill>
                  <a:srgbClr val="361D5B"/>
                </a:solidFill>
                <a:latin typeface="Aptos ExtraBold"/>
              </a:rPr>
              <a:t>Hotfixing</a:t>
            </a:r>
            <a:r>
              <a:rPr lang="en-US">
                <a:solidFill>
                  <a:srgbClr val="361D5B"/>
                </a:solidFill>
                <a:latin typeface="Aptos ExtraBold"/>
              </a:rPr>
              <a:t> supported on</a:t>
            </a:r>
            <a:endParaRPr lang="en-US">
              <a:solidFill>
                <a:srgbClr val="361D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8DED6D-55FC-1C74-4203-86B39C4D179A}"/>
              </a:ext>
            </a:extLst>
          </p:cNvPr>
          <p:cNvSpPr txBox="1"/>
          <p:nvPr/>
        </p:nvSpPr>
        <p:spPr>
          <a:xfrm>
            <a:off x="403718" y="1135403"/>
            <a:ext cx="91919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>
                <a:solidFill>
                  <a:srgbClr val="242C2F"/>
                </a:solidFill>
                <a:latin typeface="Aptos" panose="020B00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urrent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version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>
                <a:solidFill>
                  <a:srgbClr val="242C2F"/>
                </a:solidFill>
                <a:latin typeface="Aptos" panose="020B0004020202020204" pitchFamily="34" charset="0"/>
              </a:rPr>
              <a:t>Two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major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versions backward – last Hotfix on Major Release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Needs to be requested in the ticket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8BAFA51-A10E-DE7E-A2AB-A1FD2B31FC72}"/>
              </a:ext>
            </a:extLst>
          </p:cNvPr>
          <p:cNvGraphicFramePr>
            <a:graphicFrameLocks noGrp="1"/>
          </p:cNvGraphicFramePr>
          <p:nvPr/>
        </p:nvGraphicFramePr>
        <p:xfrm>
          <a:off x="805834" y="2735535"/>
          <a:ext cx="5729110" cy="1520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22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</a:tblGrid>
              <a:tr h="6416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v27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v27.1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EFBC6E"/>
                          </a:solidFill>
                        </a:rPr>
                        <a:t>v28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87869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7E85B4B-D466-ED73-FBD9-1FCF0E6EA280}"/>
              </a:ext>
            </a:extLst>
          </p:cNvPr>
          <p:cNvSpPr txBox="1"/>
          <p:nvPr/>
        </p:nvSpPr>
        <p:spPr>
          <a:xfrm>
            <a:off x="1982725" y="3396658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release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0A25EE-8469-4C34-79F2-DFB146922DC9}"/>
              </a:ext>
            </a:extLst>
          </p:cNvPr>
          <p:cNvSpPr txBox="1"/>
          <p:nvPr/>
        </p:nvSpPr>
        <p:spPr>
          <a:xfrm>
            <a:off x="4331629" y="3353376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release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A9876C-4BB6-C831-BFE4-9BDD5E8A33F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2568732" y="3981433"/>
            <a:ext cx="2240131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5FA75-4324-034D-8DBB-BB1616FAE159}"/>
              </a:ext>
            </a:extLst>
          </p:cNvPr>
          <p:cNvCxnSpPr>
            <a:cxnSpLocks/>
          </p:cNvCxnSpPr>
          <p:nvPr/>
        </p:nvCxnSpPr>
        <p:spPr>
          <a:xfrm>
            <a:off x="4808863" y="3981433"/>
            <a:ext cx="1564395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872A88D9-C3A3-E3FD-6645-AF8F519BB3A7}"/>
              </a:ext>
            </a:extLst>
          </p:cNvPr>
          <p:cNvSpPr/>
          <p:nvPr/>
        </p:nvSpPr>
        <p:spPr>
          <a:xfrm>
            <a:off x="5625850" y="3478283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C8D28-74ED-E41E-1D96-5D5C47FDE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CA7724-E69F-ADD4-BE57-968B65A362A1}"/>
              </a:ext>
            </a:extLst>
          </p:cNvPr>
          <p:cNvSpPr txBox="1"/>
          <p:nvPr/>
        </p:nvSpPr>
        <p:spPr>
          <a:xfrm>
            <a:off x="0" y="259288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POS</a:t>
            </a:r>
            <a:br>
              <a:rPr lang="en-GB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</a:b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regular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updates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0439CAC-4AD6-A70F-1AC5-9592FB3F6860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58FD7F4-CD21-AC2E-6395-CD71C2F39D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0015" y="1800920"/>
            <a:ext cx="703129" cy="7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43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33F0-8E1B-3855-1902-64197AD6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45B8-F071-8668-C290-D428B110C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9580563" cy="588963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rgbClr val="361D5B"/>
                </a:solidFill>
                <a:latin typeface="Aptos ExtraBold"/>
              </a:rPr>
              <a:t>Offline POS – Backward compatibility</a:t>
            </a:r>
            <a:endParaRPr lang="en-US">
              <a:solidFill>
                <a:srgbClr val="361D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F1DA7-6888-AF68-C85A-D01B316C351F}"/>
              </a:ext>
            </a:extLst>
          </p:cNvPr>
          <p:cNvSpPr txBox="1"/>
          <p:nvPr/>
        </p:nvSpPr>
        <p:spPr>
          <a:xfrm>
            <a:off x="403718" y="959139"/>
            <a:ext cx="84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Offline POS 3 major version supported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6A96B7D-C9E4-4C65-5710-E45FE4134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123668"/>
              </p:ext>
            </p:extLst>
          </p:nvPr>
        </p:nvGraphicFramePr>
        <p:xfrm>
          <a:off x="403718" y="2034419"/>
          <a:ext cx="10312398" cy="36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22">
                  <a:extLst>
                    <a:ext uri="{9D8B030D-6E8A-4147-A177-3AD203B41FA5}">
                      <a16:colId xmlns:a16="http://schemas.microsoft.com/office/drawing/2014/main" val="2291354832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89120492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276446859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738299146"/>
                    </a:ext>
                  </a:extLst>
                </a:gridCol>
              </a:tblGrid>
              <a:tr h="9262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v27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v27.1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EFBC6E"/>
                          </a:solidFill>
                        </a:rPr>
                        <a:t>v28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v28.1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v29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040"/>
                  </a:ext>
                </a:extLst>
              </a:tr>
              <a:tr h="87869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0816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4D0CB-FF73-2031-925D-99917C6F76D8}"/>
              </a:ext>
            </a:extLst>
          </p:cNvPr>
          <p:cNvCxnSpPr>
            <a:cxnSpLocks/>
          </p:cNvCxnSpPr>
          <p:nvPr/>
        </p:nvCxnSpPr>
        <p:spPr>
          <a:xfrm>
            <a:off x="562303" y="4343496"/>
            <a:ext cx="8869680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B267D7-9998-41C5-2CCC-A2B438352DDE}"/>
              </a:ext>
            </a:extLst>
          </p:cNvPr>
          <p:cNvCxnSpPr>
            <a:cxnSpLocks/>
          </p:cNvCxnSpPr>
          <p:nvPr/>
        </p:nvCxnSpPr>
        <p:spPr>
          <a:xfrm flipV="1">
            <a:off x="2860230" y="5270486"/>
            <a:ext cx="7724692" cy="5565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84A3C2-C322-0F58-DCEB-93FFE3F59703}"/>
              </a:ext>
            </a:extLst>
          </p:cNvPr>
          <p:cNvCxnSpPr>
            <a:cxnSpLocks/>
          </p:cNvCxnSpPr>
          <p:nvPr/>
        </p:nvCxnSpPr>
        <p:spPr>
          <a:xfrm flipV="1">
            <a:off x="562303" y="3463028"/>
            <a:ext cx="7769749" cy="230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A8E46E7A-DDA7-2CBB-6861-A2854A75AD31}"/>
              </a:ext>
            </a:extLst>
          </p:cNvPr>
          <p:cNvSpPr/>
          <p:nvPr/>
        </p:nvSpPr>
        <p:spPr>
          <a:xfrm>
            <a:off x="8650105" y="3895020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E7014C0-2360-BB96-E86D-283728EE66FE}"/>
              </a:ext>
            </a:extLst>
          </p:cNvPr>
          <p:cNvSpPr/>
          <p:nvPr/>
        </p:nvSpPr>
        <p:spPr>
          <a:xfrm>
            <a:off x="9820272" y="4830623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AE60CC40-2BF4-1720-9DB3-6811126776FB}"/>
              </a:ext>
            </a:extLst>
          </p:cNvPr>
          <p:cNvSpPr/>
          <p:nvPr/>
        </p:nvSpPr>
        <p:spPr>
          <a:xfrm>
            <a:off x="7555476" y="2999174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3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74327-6ECE-9703-8959-16FCB9BD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57521D-667F-BF30-8D80-6A6047B1617A}"/>
              </a:ext>
            </a:extLst>
          </p:cNvPr>
          <p:cNvSpPr txBox="1"/>
          <p:nvPr/>
        </p:nvSpPr>
        <p:spPr>
          <a:xfrm>
            <a:off x="0" y="2592888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Updates in the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store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F8A979F-7DEB-9C2F-40FF-92ADB92979D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A1FD97-3C76-5BA0-D9DE-2D9BFC6ACA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0015" y="1800920"/>
            <a:ext cx="703129" cy="7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B69C9-9EF1-DF80-FBA5-19343426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0233C0-DD92-6F23-1C56-6F7204A9F722}"/>
              </a:ext>
            </a:extLst>
          </p:cNvPr>
          <p:cNvSpPr/>
          <p:nvPr/>
        </p:nvSpPr>
        <p:spPr>
          <a:xfrm>
            <a:off x="0" y="-37383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302E60-81E0-D5AA-A0FF-B590C583EEC3}"/>
              </a:ext>
            </a:extLst>
          </p:cNvPr>
          <p:cNvSpPr/>
          <p:nvPr/>
        </p:nvSpPr>
        <p:spPr>
          <a:xfrm>
            <a:off x="0" y="3719667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36E65-6F92-722E-DB68-064F154D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98389" cy="588637"/>
          </a:xfrm>
        </p:spPr>
        <p:txBody>
          <a:bodyPr/>
          <a:lstStyle/>
          <a:p>
            <a:r>
              <a:rPr lang="en-GB">
                <a:solidFill>
                  <a:srgbClr val="351C5C"/>
                </a:solidFill>
              </a:rPr>
              <a:t>Updates in the store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2C254EB-2E15-C626-DEF6-2D1507A37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674" y="1109033"/>
            <a:ext cx="5828786" cy="2123730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b="1">
                <a:solidFill>
                  <a:srgbClr val="6E63D6"/>
                </a:solidFill>
                <a:latin typeface="+mn-lt"/>
              </a:rPr>
              <a:t>Offline POS</a:t>
            </a:r>
            <a:br>
              <a:rPr lang="en-US" b="1">
                <a:solidFill>
                  <a:srgbClr val="6E63D6"/>
                </a:solidFill>
                <a:latin typeface="+mn-lt"/>
              </a:rPr>
            </a:br>
            <a:r>
              <a:rPr lang="en-US" b="1">
                <a:solidFill>
                  <a:srgbClr val="6E63D6"/>
                </a:solidFill>
                <a:latin typeface="+mn-lt"/>
              </a:rPr>
              <a:t>Online POS (Windows)</a:t>
            </a:r>
            <a:br>
              <a:rPr lang="en-US" b="1">
                <a:solidFill>
                  <a:srgbClr val="6E63D6"/>
                </a:solidFill>
                <a:latin typeface="+mn-lt"/>
              </a:rPr>
            </a:br>
            <a:r>
              <a:rPr lang="en-US" b="1">
                <a:solidFill>
                  <a:srgbClr val="6E63D6"/>
                </a:solidFill>
                <a:latin typeface="+mn-lt"/>
              </a:rPr>
              <a:t>Online POS (Android / iOS)</a:t>
            </a:r>
            <a:br>
              <a:rPr lang="en-US" b="1">
                <a:solidFill>
                  <a:srgbClr val="6E63D6"/>
                </a:solidFill>
                <a:latin typeface="+mn-lt"/>
              </a:rPr>
            </a:br>
            <a:r>
              <a:rPr lang="en-US" b="1">
                <a:solidFill>
                  <a:srgbClr val="6E63D6"/>
                </a:solidFill>
                <a:latin typeface="+mn-lt"/>
              </a:rPr>
              <a:t>Mobile Inventory (Android)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7E50C43-8536-9777-8FEB-56009C1623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8625" y="1040863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719AE146-E772-1DB0-A4EC-98F701B5E4D1}"/>
              </a:ext>
            </a:extLst>
          </p:cNvPr>
          <p:cNvSpPr/>
          <p:nvPr/>
        </p:nvSpPr>
        <p:spPr>
          <a:xfrm>
            <a:off x="8056056" y="1761165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8740F7EF-BA09-F1AC-27DF-8D5A1AA8DCE6}"/>
              </a:ext>
            </a:extLst>
          </p:cNvPr>
          <p:cNvSpPr/>
          <p:nvPr/>
        </p:nvSpPr>
        <p:spPr>
          <a:xfrm>
            <a:off x="8329861" y="1853980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438535E4-A431-ECA2-364A-B816800F203C}"/>
              </a:ext>
            </a:extLst>
          </p:cNvPr>
          <p:cNvSpPr/>
          <p:nvPr/>
        </p:nvSpPr>
        <p:spPr>
          <a:xfrm>
            <a:off x="3154363" y="4659907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F1E056-4AC6-E3EA-A469-5AFE45221DE9}"/>
              </a:ext>
            </a:extLst>
          </p:cNvPr>
          <p:cNvSpPr txBox="1"/>
          <p:nvPr/>
        </p:nvSpPr>
        <p:spPr>
          <a:xfrm>
            <a:off x="3376139" y="4639225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5DE9E7-1BB6-DC3D-6BE5-024F3EEAA3A0}"/>
              </a:ext>
            </a:extLst>
          </p:cNvPr>
          <p:cNvSpPr txBox="1"/>
          <p:nvPr/>
        </p:nvSpPr>
        <p:spPr>
          <a:xfrm>
            <a:off x="7962900" y="1298422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C53CA1-6D71-0F51-249F-8EF303F289D5}"/>
              </a:ext>
            </a:extLst>
          </p:cNvPr>
          <p:cNvSpPr txBox="1"/>
          <p:nvPr/>
        </p:nvSpPr>
        <p:spPr>
          <a:xfrm>
            <a:off x="8365984" y="1830318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84B5B-1A3B-2F8F-5C74-A3AEFADD1D66}"/>
              </a:ext>
            </a:extLst>
          </p:cNvPr>
          <p:cNvSpPr txBox="1"/>
          <p:nvPr/>
        </p:nvSpPr>
        <p:spPr>
          <a:xfrm>
            <a:off x="9289298" y="915907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310D69AA-23A8-1510-6AF5-AF651D9394F3}"/>
              </a:ext>
            </a:extLst>
          </p:cNvPr>
          <p:cNvSpPr/>
          <p:nvPr/>
        </p:nvSpPr>
        <p:spPr>
          <a:xfrm>
            <a:off x="8216473" y="2492485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53CF1334-34A0-D63E-26AD-EC89CD2EFED1}"/>
              </a:ext>
            </a:extLst>
          </p:cNvPr>
          <p:cNvSpPr txBox="1"/>
          <p:nvPr/>
        </p:nvSpPr>
        <p:spPr>
          <a:xfrm>
            <a:off x="8307033" y="2503692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0DBA08A9-AAFC-B021-6928-884B514FDC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9950" y="4791586"/>
            <a:ext cx="507612" cy="507612"/>
          </a:xfrm>
          <a:prstGeom prst="rect">
            <a:avLst/>
          </a:prstGeom>
        </p:spPr>
      </p:pic>
      <p:pic>
        <p:nvPicPr>
          <p:cNvPr id="2052" name="Graphic 2051">
            <a:extLst>
              <a:ext uri="{FF2B5EF4-FFF2-40B4-BE49-F238E27FC236}">
                <a16:creationId xmlns:a16="http://schemas.microsoft.com/office/drawing/2014/main" id="{BA902F17-90CC-CDF7-2889-35ABE5C379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8076" y="2542638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A0FDD9DB-CC73-5B93-29C8-F946FEB907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1254" y="1946856"/>
            <a:ext cx="225358" cy="225358"/>
          </a:xfrm>
          <a:prstGeom prst="rect">
            <a:avLst/>
          </a:prstGeom>
        </p:spPr>
      </p:pic>
      <p:sp>
        <p:nvSpPr>
          <p:cNvPr id="2054" name="Rounded Rectangle 94">
            <a:extLst>
              <a:ext uri="{FF2B5EF4-FFF2-40B4-BE49-F238E27FC236}">
                <a16:creationId xmlns:a16="http://schemas.microsoft.com/office/drawing/2014/main" id="{812FBDE0-D3EE-A400-E1B4-EACE91906142}"/>
              </a:ext>
            </a:extLst>
          </p:cNvPr>
          <p:cNvSpPr/>
          <p:nvPr/>
        </p:nvSpPr>
        <p:spPr>
          <a:xfrm>
            <a:off x="5175552" y="4659907"/>
            <a:ext cx="1774983" cy="683166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DE4404EE-F950-53F7-110C-4109440B9294}"/>
              </a:ext>
            </a:extLst>
          </p:cNvPr>
          <p:cNvSpPr txBox="1"/>
          <p:nvPr/>
        </p:nvSpPr>
        <p:spPr>
          <a:xfrm>
            <a:off x="5310447" y="4650924"/>
            <a:ext cx="1582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pic>
        <p:nvPicPr>
          <p:cNvPr id="2057" name="Graphic 2056">
            <a:extLst>
              <a:ext uri="{FF2B5EF4-FFF2-40B4-BE49-F238E27FC236}">
                <a16:creationId xmlns:a16="http://schemas.microsoft.com/office/drawing/2014/main" id="{FDE76E20-333B-B0FB-A225-8889804747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0026" y="4824958"/>
            <a:ext cx="498654" cy="498654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94C781DD-FEE6-98B3-30AB-8A881804CEB1}"/>
              </a:ext>
            </a:extLst>
          </p:cNvPr>
          <p:cNvSpPr txBox="1">
            <a:spLocks/>
          </p:cNvSpPr>
          <p:nvPr/>
        </p:nvSpPr>
        <p:spPr>
          <a:xfrm>
            <a:off x="723900" y="977963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AD28AB3B-86E0-4E88-2DFA-73A00FB66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98630" y="1099170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C9B6CE95-17D1-B63A-652D-0165F65DEF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BD397A1A-C936-F7A9-C0A8-6B51EA348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84F50CAE-62C8-C964-4D0D-C96EBB13F7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85200" y="2819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03" name="Graphic 2102">
            <a:extLst>
              <a:ext uri="{FF2B5EF4-FFF2-40B4-BE49-F238E27FC236}">
                <a16:creationId xmlns:a16="http://schemas.microsoft.com/office/drawing/2014/main" id="{84D402C8-0B1A-1880-1948-F581DA02EA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3746" y="4791586"/>
            <a:ext cx="497828" cy="4978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B8E81D1-871B-5D4E-A541-178719737E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3775" y="5121269"/>
            <a:ext cx="199421" cy="199421"/>
          </a:xfrm>
          <a:prstGeom prst="rect">
            <a:avLst/>
          </a:prstGeom>
        </p:spPr>
      </p:pic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780F6864-B4F7-3414-B770-DFDD0C1E08D2}"/>
              </a:ext>
            </a:extLst>
          </p:cNvPr>
          <p:cNvSpPr/>
          <p:nvPr/>
        </p:nvSpPr>
        <p:spPr>
          <a:xfrm>
            <a:off x="8330727" y="2106996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163DF0-52EF-244F-8EB7-DC2692CB0764}"/>
              </a:ext>
            </a:extLst>
          </p:cNvPr>
          <p:cNvSpPr txBox="1"/>
          <p:nvPr/>
        </p:nvSpPr>
        <p:spPr>
          <a:xfrm>
            <a:off x="8258076" y="2085165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4" name="Rounded Rectangle 94">
            <a:extLst>
              <a:ext uri="{FF2B5EF4-FFF2-40B4-BE49-F238E27FC236}">
                <a16:creationId xmlns:a16="http://schemas.microsoft.com/office/drawing/2014/main" id="{CA4DAD5F-E142-8112-3435-FDB6A3CA99C6}"/>
              </a:ext>
            </a:extLst>
          </p:cNvPr>
          <p:cNvSpPr/>
          <p:nvPr/>
        </p:nvSpPr>
        <p:spPr>
          <a:xfrm>
            <a:off x="7464102" y="4650924"/>
            <a:ext cx="1774983" cy="692148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45BD82-1B6C-445C-3D68-0DA008B1A956}"/>
              </a:ext>
            </a:extLst>
          </p:cNvPr>
          <p:cNvSpPr txBox="1"/>
          <p:nvPr/>
        </p:nvSpPr>
        <p:spPr>
          <a:xfrm>
            <a:off x="7751720" y="4654450"/>
            <a:ext cx="11898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POS mobile dev.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0E837827-EFA9-D7A3-C31B-3BF59B3115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5828" y="4858071"/>
            <a:ext cx="421589" cy="421589"/>
          </a:xfrm>
          <a:prstGeom prst="rect">
            <a:avLst/>
          </a:prstGeom>
        </p:spPr>
      </p:pic>
      <p:sp>
        <p:nvSpPr>
          <p:cNvPr id="5" name="Rounded Rectangle 94">
            <a:extLst>
              <a:ext uri="{FF2B5EF4-FFF2-40B4-BE49-F238E27FC236}">
                <a16:creationId xmlns:a16="http://schemas.microsoft.com/office/drawing/2014/main" id="{22D17DEC-B61D-7E1E-6322-BF146795F461}"/>
              </a:ext>
            </a:extLst>
          </p:cNvPr>
          <p:cNvSpPr/>
          <p:nvPr/>
        </p:nvSpPr>
        <p:spPr>
          <a:xfrm>
            <a:off x="9752652" y="4650924"/>
            <a:ext cx="1774983" cy="692148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BF4FC6-AB31-58EA-3954-87E5D4F4B6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4378" y="4858071"/>
            <a:ext cx="421589" cy="4215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300B95-E114-F114-C7FA-E3232BB83605}"/>
              </a:ext>
            </a:extLst>
          </p:cNvPr>
          <p:cNvSpPr txBox="1"/>
          <p:nvPr/>
        </p:nvSpPr>
        <p:spPr>
          <a:xfrm>
            <a:off x="9979929" y="4650924"/>
            <a:ext cx="131048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HHT Mobile Inv.</a:t>
            </a: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BE438B3C-00A9-DFBC-ED5C-943405773E06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47780-C254-977C-36CA-B617C6DEC7E9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</p:spTree>
    <p:extLst>
      <p:ext uri="{BB962C8B-B14F-4D97-AF65-F5344CB8AC3E}">
        <p14:creationId xmlns:p14="http://schemas.microsoft.com/office/powerpoint/2010/main" val="331663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2054" grpId="0" animBg="1"/>
      <p:bldP spid="2056" grpId="0"/>
      <p:bldP spid="4" grpId="0" animBg="1"/>
      <p:bldP spid="52" grpId="0"/>
      <p:bldP spid="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8F0C-6F5E-0E92-5094-8365B030F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824C77-35F6-4233-81FE-95F386D91FD1}"/>
              </a:ext>
            </a:extLst>
          </p:cNvPr>
          <p:cNvSpPr/>
          <p:nvPr/>
        </p:nvSpPr>
        <p:spPr>
          <a:xfrm>
            <a:off x="-18713" y="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71F5AC-FAAB-723B-7A99-C334F5436173}"/>
              </a:ext>
            </a:extLst>
          </p:cNvPr>
          <p:cNvSpPr/>
          <p:nvPr/>
        </p:nvSpPr>
        <p:spPr>
          <a:xfrm>
            <a:off x="0" y="3752071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CA7FD-19AF-ECA2-723F-09E9BB5B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Update Service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B39E65-3737-A076-FC65-69EDC6979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826" y="1182185"/>
            <a:ext cx="5828786" cy="1645013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b="1" dirty="0">
                <a:solidFill>
                  <a:srgbClr val="6E63D6"/>
                </a:solidFill>
                <a:latin typeface="+mn-lt"/>
              </a:rPr>
              <a:t>Offline POS</a:t>
            </a:r>
            <a:br>
              <a:rPr lang="en-US" b="1" dirty="0">
                <a:solidFill>
                  <a:srgbClr val="6E63D6"/>
                </a:solidFill>
                <a:latin typeface="+mn-lt"/>
              </a:rPr>
            </a:br>
            <a:r>
              <a:rPr lang="en-US" b="1" dirty="0">
                <a:solidFill>
                  <a:srgbClr val="6E63D6"/>
                </a:solidFill>
                <a:latin typeface="+mn-lt"/>
              </a:rPr>
              <a:t>Online POS (Windows)</a:t>
            </a:r>
            <a:br>
              <a:rPr lang="en-US" dirty="0"/>
            </a:br>
            <a:endParaRPr lang="en-US" dirty="0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11661A62-596D-78E7-D48A-E033ADEB0FF1}"/>
              </a:ext>
            </a:extLst>
          </p:cNvPr>
          <p:cNvSpPr/>
          <p:nvPr/>
        </p:nvSpPr>
        <p:spPr>
          <a:xfrm>
            <a:off x="6292612" y="4658220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A12536-4E23-322D-A17B-22FE6AFB37FE}"/>
              </a:ext>
            </a:extLst>
          </p:cNvPr>
          <p:cNvSpPr txBox="1"/>
          <p:nvPr/>
        </p:nvSpPr>
        <p:spPr>
          <a:xfrm>
            <a:off x="6514388" y="4637538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232FF102-F772-95EE-0CCB-FB5BC30550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8199" y="4789899"/>
            <a:ext cx="507612" cy="507612"/>
          </a:xfrm>
          <a:prstGeom prst="rect">
            <a:avLst/>
          </a:prstGeom>
        </p:spPr>
      </p:pic>
      <p:sp>
        <p:nvSpPr>
          <p:cNvPr id="2054" name="Rounded Rectangle 94">
            <a:extLst>
              <a:ext uri="{FF2B5EF4-FFF2-40B4-BE49-F238E27FC236}">
                <a16:creationId xmlns:a16="http://schemas.microsoft.com/office/drawing/2014/main" id="{A7B3AE77-4753-1767-033E-05FBA59D0659}"/>
              </a:ext>
            </a:extLst>
          </p:cNvPr>
          <p:cNvSpPr/>
          <p:nvPr/>
        </p:nvSpPr>
        <p:spPr>
          <a:xfrm>
            <a:off x="8313801" y="4658220"/>
            <a:ext cx="1774983" cy="683166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2F30A27A-C471-FDAD-7220-D3E53FD5C991}"/>
              </a:ext>
            </a:extLst>
          </p:cNvPr>
          <p:cNvSpPr txBox="1"/>
          <p:nvPr/>
        </p:nvSpPr>
        <p:spPr>
          <a:xfrm>
            <a:off x="8448696" y="4649237"/>
            <a:ext cx="1582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pic>
        <p:nvPicPr>
          <p:cNvPr id="2057" name="Graphic 2056">
            <a:extLst>
              <a:ext uri="{FF2B5EF4-FFF2-40B4-BE49-F238E27FC236}">
                <a16:creationId xmlns:a16="http://schemas.microsoft.com/office/drawing/2014/main" id="{FADA8095-CA2B-270C-AD46-CE96E847D6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8275" y="4823271"/>
            <a:ext cx="498654" cy="498654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FACA4CC2-27BC-5DC2-60A3-EB87917A4461}"/>
              </a:ext>
            </a:extLst>
          </p:cNvPr>
          <p:cNvSpPr txBox="1">
            <a:spLocks/>
          </p:cNvSpPr>
          <p:nvPr/>
        </p:nvSpPr>
        <p:spPr>
          <a:xfrm>
            <a:off x="-261603" y="199724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862E66BD-FD10-36E6-E408-4F997750CC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887864B5-2C68-4CEE-56E3-3A60E7232E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03" name="Graphic 2102">
            <a:extLst>
              <a:ext uri="{FF2B5EF4-FFF2-40B4-BE49-F238E27FC236}">
                <a16:creationId xmlns:a16="http://schemas.microsoft.com/office/drawing/2014/main" id="{F592C50B-7D78-6784-9303-87EC86A32E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1995" y="4789899"/>
            <a:ext cx="497828" cy="497828"/>
          </a:xfrm>
          <a:prstGeom prst="rect">
            <a:avLst/>
          </a:prstGeom>
        </p:spPr>
      </p:pic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E5D77507-A48A-5984-D120-B1E9A6CBA05C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F39EF-946C-EF30-DE09-4E330228568F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69F6586-A087-6528-D295-59E5EE54B7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3490" y="960869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6" name="Rounded Rectangle 114">
            <a:extLst>
              <a:ext uri="{FF2B5EF4-FFF2-40B4-BE49-F238E27FC236}">
                <a16:creationId xmlns:a16="http://schemas.microsoft.com/office/drawing/2014/main" id="{7B59DA71-F677-AE47-DF04-A1EFF2A3E6FA}"/>
              </a:ext>
            </a:extLst>
          </p:cNvPr>
          <p:cNvSpPr/>
          <p:nvPr/>
        </p:nvSpPr>
        <p:spPr>
          <a:xfrm>
            <a:off x="5230921" y="1681171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Rounded Rectangle 117">
            <a:extLst>
              <a:ext uri="{FF2B5EF4-FFF2-40B4-BE49-F238E27FC236}">
                <a16:creationId xmlns:a16="http://schemas.microsoft.com/office/drawing/2014/main" id="{0D2F036B-B50F-DE51-822F-D9E2D3DA4410}"/>
              </a:ext>
            </a:extLst>
          </p:cNvPr>
          <p:cNvSpPr/>
          <p:nvPr/>
        </p:nvSpPr>
        <p:spPr>
          <a:xfrm>
            <a:off x="5504726" y="1773986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1EF73-B2B3-700F-A670-1A743333C35F}"/>
              </a:ext>
            </a:extLst>
          </p:cNvPr>
          <p:cNvSpPr txBox="1"/>
          <p:nvPr/>
        </p:nvSpPr>
        <p:spPr>
          <a:xfrm>
            <a:off x="5137765" y="1218428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64234-30E1-7C3E-B414-F38F7D1B12D5}"/>
              </a:ext>
            </a:extLst>
          </p:cNvPr>
          <p:cNvSpPr txBox="1"/>
          <p:nvPr/>
        </p:nvSpPr>
        <p:spPr>
          <a:xfrm>
            <a:off x="5540849" y="1750324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3E434-2DBA-6380-8B04-CCA190F42B9B}"/>
              </a:ext>
            </a:extLst>
          </p:cNvPr>
          <p:cNvSpPr txBox="1"/>
          <p:nvPr/>
        </p:nvSpPr>
        <p:spPr>
          <a:xfrm>
            <a:off x="5925687" y="62148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22" name="Rounded Rectangle 88">
            <a:extLst>
              <a:ext uri="{FF2B5EF4-FFF2-40B4-BE49-F238E27FC236}">
                <a16:creationId xmlns:a16="http://schemas.microsoft.com/office/drawing/2014/main" id="{E820416C-2313-4850-0289-254F0F315CA9}"/>
              </a:ext>
            </a:extLst>
          </p:cNvPr>
          <p:cNvSpPr/>
          <p:nvPr/>
        </p:nvSpPr>
        <p:spPr>
          <a:xfrm>
            <a:off x="5391338" y="2412491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50CEF7F6-8564-22AC-50E3-BD6570ED1EFC}"/>
              </a:ext>
            </a:extLst>
          </p:cNvPr>
          <p:cNvSpPr txBox="1"/>
          <p:nvPr/>
        </p:nvSpPr>
        <p:spPr>
          <a:xfrm>
            <a:off x="5481898" y="2423698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500B71-E060-62B4-9A97-A9A3F944C5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2941" y="2462644"/>
            <a:ext cx="144497" cy="14449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759140F-3837-886F-7111-351EAFF710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6119" y="1866862"/>
            <a:ext cx="225358" cy="225358"/>
          </a:xfrm>
          <a:prstGeom prst="rect">
            <a:avLst/>
          </a:prstGeom>
        </p:spPr>
      </p:pic>
      <p:sp>
        <p:nvSpPr>
          <p:cNvPr id="28" name="AutoShape 19">
            <a:extLst>
              <a:ext uri="{FF2B5EF4-FFF2-40B4-BE49-F238E27FC236}">
                <a16:creationId xmlns:a16="http://schemas.microsoft.com/office/drawing/2014/main" id="{0B0F0CDA-54C9-CD4D-AB49-932790436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495" y="1019176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AutoShape 25">
            <a:extLst>
              <a:ext uri="{FF2B5EF4-FFF2-40B4-BE49-F238E27FC236}">
                <a16:creationId xmlns:a16="http://schemas.microsoft.com/office/drawing/2014/main" id="{3A0F9AF0-911E-5513-6935-D0F991966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0065" y="27394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Rounded Rectangle 117">
            <a:extLst>
              <a:ext uri="{FF2B5EF4-FFF2-40B4-BE49-F238E27FC236}">
                <a16:creationId xmlns:a16="http://schemas.microsoft.com/office/drawing/2014/main" id="{B11D914A-4764-A22E-8DFF-2F878C793593}"/>
              </a:ext>
            </a:extLst>
          </p:cNvPr>
          <p:cNvSpPr/>
          <p:nvPr/>
        </p:nvSpPr>
        <p:spPr>
          <a:xfrm>
            <a:off x="5505592" y="2027002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197FC-C667-9BE6-A78F-CEA3AF6DC5EF}"/>
              </a:ext>
            </a:extLst>
          </p:cNvPr>
          <p:cNvSpPr txBox="1"/>
          <p:nvPr/>
        </p:nvSpPr>
        <p:spPr>
          <a:xfrm>
            <a:off x="5432941" y="2005171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64D8E47-7839-7169-5937-8674C20154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875539" y="1433871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37" name="Rounded Rectangle 111">
            <a:extLst>
              <a:ext uri="{FF2B5EF4-FFF2-40B4-BE49-F238E27FC236}">
                <a16:creationId xmlns:a16="http://schemas.microsoft.com/office/drawing/2014/main" id="{A788279E-E9A3-A020-8739-2D9ED12EA802}"/>
              </a:ext>
            </a:extLst>
          </p:cNvPr>
          <p:cNvSpPr/>
          <p:nvPr/>
        </p:nvSpPr>
        <p:spPr>
          <a:xfrm>
            <a:off x="7450076" y="2136194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367E44-1EEE-C9E8-9426-BC3D851A5D1C}"/>
              </a:ext>
            </a:extLst>
          </p:cNvPr>
          <p:cNvSpPr txBox="1"/>
          <p:nvPr/>
        </p:nvSpPr>
        <p:spPr>
          <a:xfrm>
            <a:off x="7523097" y="2182972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endParaRPr lang="en-US" sz="10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6A09540-4036-0E57-B00B-4A2ED5A3FF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7551" y="2232087"/>
            <a:ext cx="177229" cy="17722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1AC3535-ADB6-1F1B-F4E5-DDDE3FB9F6E3}"/>
              </a:ext>
            </a:extLst>
          </p:cNvPr>
          <p:cNvSpPr txBox="1"/>
          <p:nvPr/>
        </p:nvSpPr>
        <p:spPr>
          <a:xfrm>
            <a:off x="6940130" y="828957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B5467D-D2CA-B0D1-0CAC-32508AA400D6}"/>
              </a:ext>
            </a:extLst>
          </p:cNvPr>
          <p:cNvCxnSpPr>
            <a:cxnSpLocks/>
          </p:cNvCxnSpPr>
          <p:nvPr/>
        </p:nvCxnSpPr>
        <p:spPr>
          <a:xfrm flipV="1">
            <a:off x="7245811" y="2847444"/>
            <a:ext cx="926639" cy="1790094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125563-02D0-3DBB-6C79-F2866E0F26AB}"/>
              </a:ext>
            </a:extLst>
          </p:cNvPr>
          <p:cNvCxnSpPr>
            <a:cxnSpLocks/>
          </p:cNvCxnSpPr>
          <p:nvPr/>
        </p:nvCxnSpPr>
        <p:spPr>
          <a:xfrm flipH="1" flipV="1">
            <a:off x="8229229" y="2847444"/>
            <a:ext cx="1181471" cy="1790094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73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BE28-6636-1550-1F5F-3DF4D304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5DB878-D2D9-A361-54CA-FA15E03EA0F4}"/>
              </a:ext>
            </a:extLst>
          </p:cNvPr>
          <p:cNvSpPr/>
          <p:nvPr/>
        </p:nvSpPr>
        <p:spPr>
          <a:xfrm>
            <a:off x="-18713" y="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998CA-75C1-EE95-813B-519EF7DBEDF8}"/>
              </a:ext>
            </a:extLst>
          </p:cNvPr>
          <p:cNvSpPr/>
          <p:nvPr/>
        </p:nvSpPr>
        <p:spPr>
          <a:xfrm>
            <a:off x="0" y="3742394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6EFC0-06F0-E693-21B5-9546C1B8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057538" cy="588637"/>
          </a:xfrm>
        </p:spPr>
        <p:txBody>
          <a:bodyPr/>
          <a:lstStyle/>
          <a:p>
            <a:r>
              <a:rPr lang="en-GB"/>
              <a:t>Update Service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8D99678-D832-5C17-DDA1-383D5F6948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3490" y="960869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38B28DFC-93AB-4002-3766-EFD188F5CF50}"/>
              </a:ext>
            </a:extLst>
          </p:cNvPr>
          <p:cNvSpPr/>
          <p:nvPr/>
        </p:nvSpPr>
        <p:spPr>
          <a:xfrm>
            <a:off x="5230921" y="1681171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822EDE0E-7D29-74E9-7005-7D7E1AA5EDAC}"/>
              </a:ext>
            </a:extLst>
          </p:cNvPr>
          <p:cNvSpPr/>
          <p:nvPr/>
        </p:nvSpPr>
        <p:spPr>
          <a:xfrm>
            <a:off x="5504726" y="1773986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67E6111A-0F99-4DD8-DB53-DE446EDBA53F}"/>
              </a:ext>
            </a:extLst>
          </p:cNvPr>
          <p:cNvSpPr/>
          <p:nvPr/>
        </p:nvSpPr>
        <p:spPr>
          <a:xfrm>
            <a:off x="6292612" y="4658220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9CB16D-67AE-84C8-E129-DB6C58126E02}"/>
              </a:ext>
            </a:extLst>
          </p:cNvPr>
          <p:cNvSpPr txBox="1"/>
          <p:nvPr/>
        </p:nvSpPr>
        <p:spPr>
          <a:xfrm>
            <a:off x="6514388" y="4637538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00EF32-953D-7E89-7EFD-80DEE963ECB9}"/>
              </a:ext>
            </a:extLst>
          </p:cNvPr>
          <p:cNvSpPr txBox="1"/>
          <p:nvPr/>
        </p:nvSpPr>
        <p:spPr>
          <a:xfrm>
            <a:off x="5137765" y="1218428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1BF8D4-989D-D93F-AC83-58993363E5E1}"/>
              </a:ext>
            </a:extLst>
          </p:cNvPr>
          <p:cNvSpPr txBox="1"/>
          <p:nvPr/>
        </p:nvSpPr>
        <p:spPr>
          <a:xfrm>
            <a:off x="5540849" y="1750324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3AAD7A-EA10-ED41-E77B-C9CEF62A607F}"/>
              </a:ext>
            </a:extLst>
          </p:cNvPr>
          <p:cNvSpPr txBox="1"/>
          <p:nvPr/>
        </p:nvSpPr>
        <p:spPr>
          <a:xfrm>
            <a:off x="5925687" y="62148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BED3F3A9-79A5-CAFF-7EE1-A174E0D34BE0}"/>
              </a:ext>
            </a:extLst>
          </p:cNvPr>
          <p:cNvSpPr/>
          <p:nvPr/>
        </p:nvSpPr>
        <p:spPr>
          <a:xfrm>
            <a:off x="5391338" y="2412491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B03C0445-8BE2-E143-69FD-337576CF4AB0}"/>
              </a:ext>
            </a:extLst>
          </p:cNvPr>
          <p:cNvSpPr txBox="1"/>
          <p:nvPr/>
        </p:nvSpPr>
        <p:spPr>
          <a:xfrm>
            <a:off x="5481898" y="2423698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108B92CC-0641-C945-37BC-43929FFBCD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8199" y="4789899"/>
            <a:ext cx="507612" cy="507612"/>
          </a:xfrm>
          <a:prstGeom prst="rect">
            <a:avLst/>
          </a:prstGeom>
        </p:spPr>
      </p:pic>
      <p:pic>
        <p:nvPicPr>
          <p:cNvPr id="2052" name="Graphic 2051">
            <a:extLst>
              <a:ext uri="{FF2B5EF4-FFF2-40B4-BE49-F238E27FC236}">
                <a16:creationId xmlns:a16="http://schemas.microsoft.com/office/drawing/2014/main" id="{2AF07037-6ED8-E3F6-41E1-8A0A239CB1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2941" y="2462644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28909A20-6C6F-E179-FE98-F588A4CC36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6119" y="1866862"/>
            <a:ext cx="225358" cy="225358"/>
          </a:xfrm>
          <a:prstGeom prst="rect">
            <a:avLst/>
          </a:prstGeom>
        </p:spPr>
      </p:pic>
      <p:sp>
        <p:nvSpPr>
          <p:cNvPr id="2054" name="Rounded Rectangle 94">
            <a:extLst>
              <a:ext uri="{FF2B5EF4-FFF2-40B4-BE49-F238E27FC236}">
                <a16:creationId xmlns:a16="http://schemas.microsoft.com/office/drawing/2014/main" id="{5DCB8008-E38E-B8EB-3E13-B0BD3FB1268B}"/>
              </a:ext>
            </a:extLst>
          </p:cNvPr>
          <p:cNvSpPr/>
          <p:nvPr/>
        </p:nvSpPr>
        <p:spPr>
          <a:xfrm>
            <a:off x="8313801" y="4658220"/>
            <a:ext cx="1774983" cy="683166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85738ABF-821F-6025-30C1-C1C8FA39783B}"/>
              </a:ext>
            </a:extLst>
          </p:cNvPr>
          <p:cNvSpPr txBox="1"/>
          <p:nvPr/>
        </p:nvSpPr>
        <p:spPr>
          <a:xfrm>
            <a:off x="8448696" y="4649237"/>
            <a:ext cx="1582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pic>
        <p:nvPicPr>
          <p:cNvPr id="2057" name="Graphic 2056">
            <a:extLst>
              <a:ext uri="{FF2B5EF4-FFF2-40B4-BE49-F238E27FC236}">
                <a16:creationId xmlns:a16="http://schemas.microsoft.com/office/drawing/2014/main" id="{3BED0F54-84D7-E8AF-1BA9-ADF52ABF5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275" y="4823271"/>
            <a:ext cx="498654" cy="498654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6C3E9C2E-D66B-5655-7C9C-0BFA025515AF}"/>
              </a:ext>
            </a:extLst>
          </p:cNvPr>
          <p:cNvSpPr txBox="1">
            <a:spLocks/>
          </p:cNvSpPr>
          <p:nvPr/>
        </p:nvSpPr>
        <p:spPr>
          <a:xfrm>
            <a:off x="-261603" y="199724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0D2C9824-F550-95EE-B1EF-21F23D9F8D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495" y="1019176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8719CBE8-0944-B8C5-6209-79C190719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33DC0760-9322-4E61-736D-CBF51A06CC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9855814D-13BF-8AF5-4130-CA28242AE7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0065" y="27394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03" name="Graphic 2102">
            <a:extLst>
              <a:ext uri="{FF2B5EF4-FFF2-40B4-BE49-F238E27FC236}">
                <a16:creationId xmlns:a16="http://schemas.microsoft.com/office/drawing/2014/main" id="{61479D60-7B5F-9581-3163-7791E21957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1995" y="4789899"/>
            <a:ext cx="497828" cy="497828"/>
          </a:xfrm>
          <a:prstGeom prst="rect">
            <a:avLst/>
          </a:prstGeom>
        </p:spPr>
      </p:pic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C227FF6C-FE02-C479-2D95-3B7EB845EFB3}"/>
              </a:ext>
            </a:extLst>
          </p:cNvPr>
          <p:cNvSpPr/>
          <p:nvPr/>
        </p:nvSpPr>
        <p:spPr>
          <a:xfrm>
            <a:off x="5505592" y="2027002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61942D-4748-596F-C159-0F78EAF71EA0}"/>
              </a:ext>
            </a:extLst>
          </p:cNvPr>
          <p:cNvSpPr txBox="1"/>
          <p:nvPr/>
        </p:nvSpPr>
        <p:spPr>
          <a:xfrm>
            <a:off x="5432941" y="2005171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F71DD42A-CE4B-A9A7-167F-FA2A0F51433C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6391E-E13A-6336-060F-B0D911770B29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49E271-12D5-9A29-B50B-1CC033F51F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75539" y="1433871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2" name="Rounded Rectangle 111">
            <a:extLst>
              <a:ext uri="{FF2B5EF4-FFF2-40B4-BE49-F238E27FC236}">
                <a16:creationId xmlns:a16="http://schemas.microsoft.com/office/drawing/2014/main" id="{13056FCF-B078-EF2F-84E6-4911F6C836DD}"/>
              </a:ext>
            </a:extLst>
          </p:cNvPr>
          <p:cNvSpPr/>
          <p:nvPr/>
        </p:nvSpPr>
        <p:spPr>
          <a:xfrm>
            <a:off x="7450076" y="2136194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CD8AD-2B5D-B327-5C63-BC50B5045D17}"/>
              </a:ext>
            </a:extLst>
          </p:cNvPr>
          <p:cNvSpPr txBox="1"/>
          <p:nvPr/>
        </p:nvSpPr>
        <p:spPr>
          <a:xfrm>
            <a:off x="7523097" y="2182972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endParaRPr lang="en-US" sz="10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DB8988-3AC7-3658-B525-010FCE5724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7551" y="2232087"/>
            <a:ext cx="177229" cy="17722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753F565-A8D9-5E97-4C7A-F4444FE16C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569107" y="1438361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5" name="Rounded Rectangle 111">
            <a:extLst>
              <a:ext uri="{FF2B5EF4-FFF2-40B4-BE49-F238E27FC236}">
                <a16:creationId xmlns:a16="http://schemas.microsoft.com/office/drawing/2014/main" id="{1D196641-2487-A24A-C3AD-42D70D781065}"/>
              </a:ext>
            </a:extLst>
          </p:cNvPr>
          <p:cNvSpPr/>
          <p:nvPr/>
        </p:nvSpPr>
        <p:spPr>
          <a:xfrm>
            <a:off x="9123958" y="2187693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47AFB-A4DD-D296-5A7A-BCF8363B9FD6}"/>
              </a:ext>
            </a:extLst>
          </p:cNvPr>
          <p:cNvSpPr txBox="1"/>
          <p:nvPr/>
        </p:nvSpPr>
        <p:spPr>
          <a:xfrm>
            <a:off x="9176976" y="2173119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as a service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29C2533-CE5C-034B-0D5D-2EE54C195F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286" y="2280189"/>
            <a:ext cx="177229" cy="177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B81107-A3A2-410B-6A3C-C8996F3B78D4}"/>
              </a:ext>
            </a:extLst>
          </p:cNvPr>
          <p:cNvSpPr txBox="1"/>
          <p:nvPr/>
        </p:nvSpPr>
        <p:spPr>
          <a:xfrm>
            <a:off x="9803187" y="1070721"/>
            <a:ext cx="1982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  <a:cs typeface="Segoe UI" panose="020B0502040204020203" pitchFamily="34" charset="0"/>
              </a:rPr>
              <a:t>LS Retail in Azure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  <a:latin typeface="Aptos" panose="020B0004020202020204" pitchFamily="34" charset="0"/>
                <a:cs typeface="Segoe UI" panose="020B0502040204020203" pitchFamily="34" charset="0"/>
              </a:rPr>
              <a:t>planned 2027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A2A37-22F3-2183-77A7-A02F524BD1FD}"/>
              </a:ext>
            </a:extLst>
          </p:cNvPr>
          <p:cNvSpPr txBox="1"/>
          <p:nvPr/>
        </p:nvSpPr>
        <p:spPr>
          <a:xfrm>
            <a:off x="6940130" y="828957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546031-8162-BC84-14A4-847D5D295A53}"/>
              </a:ext>
            </a:extLst>
          </p:cNvPr>
          <p:cNvCxnSpPr>
            <a:cxnSpLocks/>
          </p:cNvCxnSpPr>
          <p:nvPr/>
        </p:nvCxnSpPr>
        <p:spPr>
          <a:xfrm flipV="1">
            <a:off x="7245811" y="2847444"/>
            <a:ext cx="2317289" cy="1790094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499C32-2722-3D74-2BAB-6460ABCE5D41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9423400" y="2854462"/>
            <a:ext cx="258356" cy="1803758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DFDF6A0-90BE-A278-CCFE-BD073037C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826" y="1182185"/>
            <a:ext cx="5828786" cy="1645013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b="1" dirty="0">
                <a:solidFill>
                  <a:srgbClr val="6E63D6"/>
                </a:solidFill>
                <a:latin typeface="+mn-lt"/>
              </a:rPr>
              <a:t>Offline POS</a:t>
            </a:r>
            <a:br>
              <a:rPr lang="en-US" b="1" dirty="0">
                <a:solidFill>
                  <a:srgbClr val="6E63D6"/>
                </a:solidFill>
                <a:latin typeface="+mn-lt"/>
              </a:rPr>
            </a:br>
            <a:r>
              <a:rPr lang="en-US" b="1" dirty="0">
                <a:solidFill>
                  <a:srgbClr val="6E63D6"/>
                </a:solidFill>
                <a:latin typeface="+mn-lt"/>
              </a:rPr>
              <a:t>Online POS (Windows)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4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09F7C-DA35-FA57-6829-9F6A9EB44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F7CC83-2F19-44E1-4931-049EBA077339}"/>
              </a:ext>
            </a:extLst>
          </p:cNvPr>
          <p:cNvSpPr/>
          <p:nvPr/>
        </p:nvSpPr>
        <p:spPr>
          <a:xfrm>
            <a:off x="0" y="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7847E-8F1E-FB56-27E7-E7908E5B040C}"/>
              </a:ext>
            </a:extLst>
          </p:cNvPr>
          <p:cNvSpPr/>
          <p:nvPr/>
        </p:nvSpPr>
        <p:spPr>
          <a:xfrm>
            <a:off x="0" y="3742394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74A86-1C92-B863-8627-17BA283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8760546" cy="588637"/>
          </a:xfrm>
        </p:spPr>
        <p:txBody>
          <a:bodyPr/>
          <a:lstStyle/>
          <a:p>
            <a:r>
              <a:rPr lang="en-GB"/>
              <a:t>Updates on the Offline POS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727398E-B8AC-A405-0C49-C06F58CCEC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604" y="1062467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F57CB753-8B88-1F0F-5039-002E0EC72D29}"/>
              </a:ext>
            </a:extLst>
          </p:cNvPr>
          <p:cNvSpPr/>
          <p:nvPr/>
        </p:nvSpPr>
        <p:spPr>
          <a:xfrm>
            <a:off x="6363035" y="1782769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8F4CE37C-D9C7-0EB7-9BF0-FE2F9B211AA8}"/>
              </a:ext>
            </a:extLst>
          </p:cNvPr>
          <p:cNvSpPr/>
          <p:nvPr/>
        </p:nvSpPr>
        <p:spPr>
          <a:xfrm>
            <a:off x="6636840" y="1875584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75FE6F53-1173-C6B5-7761-0148313310DD}"/>
              </a:ext>
            </a:extLst>
          </p:cNvPr>
          <p:cNvSpPr/>
          <p:nvPr/>
        </p:nvSpPr>
        <p:spPr>
          <a:xfrm>
            <a:off x="7105410" y="4658220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0D459D-015A-EE9A-B6CE-489F58363F53}"/>
              </a:ext>
            </a:extLst>
          </p:cNvPr>
          <p:cNvSpPr txBox="1"/>
          <p:nvPr/>
        </p:nvSpPr>
        <p:spPr>
          <a:xfrm>
            <a:off x="7327186" y="4637538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6A0680-04F4-8F10-4783-02E670CB4DE5}"/>
              </a:ext>
            </a:extLst>
          </p:cNvPr>
          <p:cNvSpPr txBox="1"/>
          <p:nvPr/>
        </p:nvSpPr>
        <p:spPr>
          <a:xfrm>
            <a:off x="6269879" y="1320026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495DC-E6A7-3305-14FD-AA91D19CFE11}"/>
              </a:ext>
            </a:extLst>
          </p:cNvPr>
          <p:cNvSpPr txBox="1"/>
          <p:nvPr/>
        </p:nvSpPr>
        <p:spPr>
          <a:xfrm>
            <a:off x="6672963" y="1851922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8B41F1-FCBD-CEBB-14AC-AD16622561D9}"/>
              </a:ext>
            </a:extLst>
          </p:cNvPr>
          <p:cNvSpPr txBox="1"/>
          <p:nvPr/>
        </p:nvSpPr>
        <p:spPr>
          <a:xfrm>
            <a:off x="7243081" y="78529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BA92D075-59EE-2310-B738-7F7FFE545BA4}"/>
              </a:ext>
            </a:extLst>
          </p:cNvPr>
          <p:cNvSpPr/>
          <p:nvPr/>
        </p:nvSpPr>
        <p:spPr>
          <a:xfrm>
            <a:off x="6523452" y="2514089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1C8AAA4F-0365-9506-B9F6-04A51A637DDC}"/>
              </a:ext>
            </a:extLst>
          </p:cNvPr>
          <p:cNvSpPr txBox="1"/>
          <p:nvPr/>
        </p:nvSpPr>
        <p:spPr>
          <a:xfrm>
            <a:off x="6614012" y="2525296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48739D38-E3FA-9BCD-C18D-5B35C962DD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0997" y="4789899"/>
            <a:ext cx="507612" cy="507612"/>
          </a:xfrm>
          <a:prstGeom prst="rect">
            <a:avLst/>
          </a:prstGeom>
        </p:spPr>
      </p:pic>
      <p:pic>
        <p:nvPicPr>
          <p:cNvPr id="2052" name="Graphic 2051">
            <a:extLst>
              <a:ext uri="{FF2B5EF4-FFF2-40B4-BE49-F238E27FC236}">
                <a16:creationId xmlns:a16="http://schemas.microsoft.com/office/drawing/2014/main" id="{657F82A4-E4C3-4B12-990C-D9FA2C1FD7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055" y="2564242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204CF8D3-8280-DC29-C109-C1B9D17A40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8233" y="1968460"/>
            <a:ext cx="225358" cy="225358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1E729CAD-C181-FDDC-5FF1-8F47EF8DD70F}"/>
              </a:ext>
            </a:extLst>
          </p:cNvPr>
          <p:cNvSpPr txBox="1">
            <a:spLocks/>
          </p:cNvSpPr>
          <p:nvPr/>
        </p:nvSpPr>
        <p:spPr>
          <a:xfrm>
            <a:off x="-261603" y="199724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092B95A6-8665-E5C5-3E87-B7A3724E5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609" y="1120774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B977B7BA-18A3-CE32-F6D7-80D233D395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2D61CA05-F80B-30C8-32BC-737341E78B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87592EC7-7619-8408-AE7F-3B421D08EA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2179" y="2841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03" name="Graphic 2102">
            <a:extLst>
              <a:ext uri="{FF2B5EF4-FFF2-40B4-BE49-F238E27FC236}">
                <a16:creationId xmlns:a16="http://schemas.microsoft.com/office/drawing/2014/main" id="{377DEC65-3209-2B49-C3FB-E648C06898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4793" y="4789899"/>
            <a:ext cx="497828" cy="497828"/>
          </a:xfrm>
          <a:prstGeom prst="rect">
            <a:avLst/>
          </a:prstGeom>
        </p:spPr>
      </p:pic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9A347521-21F6-2399-4367-8EF4116C2535}"/>
              </a:ext>
            </a:extLst>
          </p:cNvPr>
          <p:cNvSpPr/>
          <p:nvPr/>
        </p:nvSpPr>
        <p:spPr>
          <a:xfrm>
            <a:off x="6637706" y="2128600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DFAA8F-74C0-8111-848A-82251520D1C1}"/>
              </a:ext>
            </a:extLst>
          </p:cNvPr>
          <p:cNvSpPr txBox="1"/>
          <p:nvPr/>
        </p:nvSpPr>
        <p:spPr>
          <a:xfrm>
            <a:off x="6565055" y="2106769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0500B7F6-ADA3-3E08-D199-A5C45EC353E0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9F719-6CE1-92D9-B700-821083096084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FD9026-902A-85E5-A089-7682481202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07653" y="1535469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2" name="Rounded Rectangle 111">
            <a:extLst>
              <a:ext uri="{FF2B5EF4-FFF2-40B4-BE49-F238E27FC236}">
                <a16:creationId xmlns:a16="http://schemas.microsoft.com/office/drawing/2014/main" id="{69A1F025-D705-9FD1-6443-C343A0AC2E73}"/>
              </a:ext>
            </a:extLst>
          </p:cNvPr>
          <p:cNvSpPr/>
          <p:nvPr/>
        </p:nvSpPr>
        <p:spPr>
          <a:xfrm>
            <a:off x="8582190" y="2237792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039812-CC8A-B152-3038-C89F3B798D15}"/>
              </a:ext>
            </a:extLst>
          </p:cNvPr>
          <p:cNvSpPr txBox="1"/>
          <p:nvPr/>
        </p:nvSpPr>
        <p:spPr>
          <a:xfrm>
            <a:off x="8655211" y="2284570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endParaRPr lang="en-US" sz="10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F445800-400B-10DB-94CC-4AD334ADCB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665" y="2333685"/>
            <a:ext cx="177229" cy="1772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7B554F-B50E-1082-17B5-E66F75649E39}"/>
              </a:ext>
            </a:extLst>
          </p:cNvPr>
          <p:cNvSpPr txBox="1"/>
          <p:nvPr/>
        </p:nvSpPr>
        <p:spPr>
          <a:xfrm>
            <a:off x="8390891" y="967513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775274-E62C-4211-EF6E-37D9D7AEE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716" y="1210345"/>
            <a:ext cx="5828786" cy="1645013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b="1">
                <a:solidFill>
                  <a:srgbClr val="6E63D6"/>
                </a:solidFill>
                <a:latin typeface="+mn-lt"/>
              </a:rPr>
              <a:t>Offline POS</a:t>
            </a:r>
            <a:br>
              <a:rPr lang="en-US" b="1">
                <a:solidFill>
                  <a:srgbClr val="6E63D6"/>
                </a:solidFill>
                <a:latin typeface="+mn-lt"/>
              </a:rPr>
            </a:br>
            <a:br>
              <a:rPr lang="en-US"/>
            </a:b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811D31-3504-E6D3-7485-DF2555EE0BF7}"/>
              </a:ext>
            </a:extLst>
          </p:cNvPr>
          <p:cNvCxnSpPr>
            <a:cxnSpLocks/>
          </p:cNvCxnSpPr>
          <p:nvPr/>
        </p:nvCxnSpPr>
        <p:spPr>
          <a:xfrm flipV="1">
            <a:off x="8022005" y="2949042"/>
            <a:ext cx="925145" cy="1688496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0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4538-6008-0509-6CCC-8A138DA80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B2929-CF03-2F71-882A-ED671714A642}"/>
              </a:ext>
            </a:extLst>
          </p:cNvPr>
          <p:cNvSpPr/>
          <p:nvPr/>
        </p:nvSpPr>
        <p:spPr>
          <a:xfrm>
            <a:off x="0" y="-42169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64966DB-2922-7AEE-3253-E2BEE09DDA09}"/>
              </a:ext>
            </a:extLst>
          </p:cNvPr>
          <p:cNvSpPr/>
          <p:nvPr/>
        </p:nvSpPr>
        <p:spPr>
          <a:xfrm>
            <a:off x="5787025" y="1482965"/>
            <a:ext cx="3676314" cy="3828069"/>
          </a:xfrm>
          <a:prstGeom prst="roundRect">
            <a:avLst>
              <a:gd name="adj" fmla="val 11714"/>
            </a:avLst>
          </a:prstGeom>
          <a:solidFill>
            <a:srgbClr val="D7E5A5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FC2EEC7B-18FC-FDB0-360B-28652A0985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326573" y="2223196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B8EEE0B-7B3D-ADFA-5FCF-1E024024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latin typeface="Aptos"/>
                <a:cs typeface="Segoe UI"/>
              </a:rPr>
              <a:t>Offline POS – How do you update?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2020D8-AF7E-5558-73D5-5983AFBEC33C}"/>
              </a:ext>
            </a:extLst>
          </p:cNvPr>
          <p:cNvGrpSpPr/>
          <p:nvPr/>
        </p:nvGrpSpPr>
        <p:grpSpPr>
          <a:xfrm>
            <a:off x="1976383" y="2697285"/>
            <a:ext cx="1134864" cy="701769"/>
            <a:chOff x="4080703" y="1054238"/>
            <a:chExt cx="1134864" cy="701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2D2180-66C9-1126-D14F-B39A64DCA082}"/>
                </a:ext>
              </a:extLst>
            </p:cNvPr>
            <p:cNvSpPr txBox="1"/>
            <p:nvPr/>
          </p:nvSpPr>
          <p:spPr>
            <a:xfrm>
              <a:off x="4080703" y="1525175"/>
              <a:ext cx="1134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8" name="Picture 7" descr="A blue and white logo&#10;&#10;Description automatically generated">
              <a:extLst>
                <a:ext uri="{FF2B5EF4-FFF2-40B4-BE49-F238E27FC236}">
                  <a16:creationId xmlns:a16="http://schemas.microsoft.com/office/drawing/2014/main" id="{A9FB2965-D00A-0BFC-E4DC-444130A03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594" y="1054238"/>
              <a:ext cx="372254" cy="3722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50321B-094A-BF31-75B9-EC667C7BB4B4}"/>
              </a:ext>
            </a:extLst>
          </p:cNvPr>
          <p:cNvSpPr txBox="1"/>
          <p:nvPr/>
        </p:nvSpPr>
        <p:spPr>
          <a:xfrm>
            <a:off x="6096000" y="2383935"/>
            <a:ext cx="367631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Packages to run on the POS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 Platform /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LS Central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(Customer) License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Custom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 Station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Station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App Shell</a:t>
            </a:r>
            <a:b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App Shell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SQL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Express</a:t>
            </a:r>
            <a:endParaRPr kumimoji="0" lang="en-US" sz="11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Others…</a:t>
            </a:r>
          </a:p>
          <a:p>
            <a:pPr marL="293687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New packages for the new Offline POS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Web Replication using Azure Storage data package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Automatic Web Services Subscription package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3E3E3-8998-0D94-1273-7C9D7B0F2F5E}"/>
              </a:ext>
            </a:extLst>
          </p:cNvPr>
          <p:cNvGrpSpPr/>
          <p:nvPr/>
        </p:nvGrpSpPr>
        <p:grpSpPr>
          <a:xfrm>
            <a:off x="6683833" y="1637610"/>
            <a:ext cx="862473" cy="698821"/>
            <a:chOff x="1318841" y="2992941"/>
            <a:chExt cx="862473" cy="698821"/>
          </a:xfrm>
        </p:grpSpPr>
        <p:pic>
          <p:nvPicPr>
            <p:cNvPr id="12" name="Picture 11" descr="A blue box with black stripes&#10;&#10;Description automatically generated">
              <a:extLst>
                <a:ext uri="{FF2B5EF4-FFF2-40B4-BE49-F238E27FC236}">
                  <a16:creationId xmlns:a16="http://schemas.microsoft.com/office/drawing/2014/main" id="{4603E673-AF66-7623-10C8-973641C2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7376" y="2992941"/>
              <a:ext cx="413994" cy="432394"/>
            </a:xfrm>
            <a:prstGeom prst="rect">
              <a:avLst/>
            </a:prstGeom>
          </p:spPr>
        </p:pic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F41CDD90-C5F3-E720-AFF1-C03AC71FC1F1}"/>
                </a:ext>
              </a:extLst>
            </p:cNvPr>
            <p:cNvSpPr txBox="1">
              <a:spLocks/>
            </p:cNvSpPr>
            <p:nvPr/>
          </p:nvSpPr>
          <p:spPr>
            <a:xfrm>
              <a:off x="1318841" y="3472839"/>
              <a:ext cx="862473" cy="21892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688" marR="0" lvl="1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1" i="0" u="none" strike="noStrike" kern="1200" cap="small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POS Bundle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1980C8D-376A-C289-0D98-A7EE323DCCA8}"/>
              </a:ext>
            </a:extLst>
          </p:cNvPr>
          <p:cNvSpPr txBox="1"/>
          <p:nvPr/>
        </p:nvSpPr>
        <p:spPr>
          <a:xfrm>
            <a:off x="1359534" y="1578441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BCA97D7-BC75-55FD-AC36-D58ED1666D12}"/>
              </a:ext>
            </a:extLst>
          </p:cNvPr>
          <p:cNvCxnSpPr>
            <a:cxnSpLocks/>
          </p:cNvCxnSpPr>
          <p:nvPr/>
        </p:nvCxnSpPr>
        <p:spPr>
          <a:xfrm>
            <a:off x="3637053" y="3173218"/>
            <a:ext cx="1833271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14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D8CCB-B536-486E-DAAF-F6C949037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7F2991-CD42-17CD-4898-A171E45016C3}"/>
              </a:ext>
            </a:extLst>
          </p:cNvPr>
          <p:cNvSpPr/>
          <p:nvPr/>
        </p:nvSpPr>
        <p:spPr>
          <a:xfrm>
            <a:off x="0" y="-42169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268940-4529-4CF9-C482-52B68DBBD422}"/>
              </a:ext>
            </a:extLst>
          </p:cNvPr>
          <p:cNvSpPr/>
          <p:nvPr/>
        </p:nvSpPr>
        <p:spPr>
          <a:xfrm>
            <a:off x="5787025" y="1482965"/>
            <a:ext cx="3676314" cy="3828069"/>
          </a:xfrm>
          <a:prstGeom prst="roundRect">
            <a:avLst>
              <a:gd name="adj" fmla="val 11714"/>
            </a:avLst>
          </a:prstGeom>
          <a:solidFill>
            <a:srgbClr val="D7E5A5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BA60C57F-BE76-5B2E-2A27-927A8A4DAB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326573" y="2223196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A44D695-E76A-4A7C-91F6-F3A2618D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latin typeface="Aptos"/>
                <a:cs typeface="Segoe UI"/>
              </a:rPr>
              <a:t>Offline POS – How do you update?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0DE51F-67CE-5C5F-26E9-25A877808FCA}"/>
              </a:ext>
            </a:extLst>
          </p:cNvPr>
          <p:cNvGrpSpPr/>
          <p:nvPr/>
        </p:nvGrpSpPr>
        <p:grpSpPr>
          <a:xfrm>
            <a:off x="1976383" y="2697285"/>
            <a:ext cx="1134864" cy="701769"/>
            <a:chOff x="4080703" y="1054238"/>
            <a:chExt cx="1134864" cy="701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8959FC-EAD8-0C2B-57C6-20D14DA69993}"/>
                </a:ext>
              </a:extLst>
            </p:cNvPr>
            <p:cNvSpPr txBox="1"/>
            <p:nvPr/>
          </p:nvSpPr>
          <p:spPr>
            <a:xfrm>
              <a:off x="4080703" y="1525175"/>
              <a:ext cx="1134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8" name="Picture 7" descr="A blue and white logo&#10;&#10;Description automatically generated">
              <a:extLst>
                <a:ext uri="{FF2B5EF4-FFF2-40B4-BE49-F238E27FC236}">
                  <a16:creationId xmlns:a16="http://schemas.microsoft.com/office/drawing/2014/main" id="{E013CF34-CBC7-E7DA-4610-AA9BFBDB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594" y="1054238"/>
              <a:ext cx="372254" cy="3722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E7F2C0-E398-5ED9-04AE-0112E0462E33}"/>
              </a:ext>
            </a:extLst>
          </p:cNvPr>
          <p:cNvSpPr txBox="1"/>
          <p:nvPr/>
        </p:nvSpPr>
        <p:spPr>
          <a:xfrm>
            <a:off x="6096000" y="2383935"/>
            <a:ext cx="367631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Packages to run on the POS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 Platform /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LS Central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(Customer) License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Custom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 Station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Station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App Shell</a:t>
            </a:r>
            <a:b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App Shell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SQL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Express</a:t>
            </a:r>
            <a:endParaRPr kumimoji="0" lang="en-US" sz="11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Others…</a:t>
            </a:r>
          </a:p>
          <a:p>
            <a:pPr marL="293687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New packages for the new Offline POS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Web Replication using Azure Storage data package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Automatic Web Services Subscription package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84217E-EDA6-8450-73D6-DDEFA24D6BB2}"/>
              </a:ext>
            </a:extLst>
          </p:cNvPr>
          <p:cNvGrpSpPr/>
          <p:nvPr/>
        </p:nvGrpSpPr>
        <p:grpSpPr>
          <a:xfrm>
            <a:off x="6683833" y="1637610"/>
            <a:ext cx="862473" cy="698821"/>
            <a:chOff x="1318841" y="2992941"/>
            <a:chExt cx="862473" cy="698821"/>
          </a:xfrm>
        </p:grpSpPr>
        <p:pic>
          <p:nvPicPr>
            <p:cNvPr id="12" name="Picture 11" descr="A blue box with black stripes&#10;&#10;Description automatically generated">
              <a:extLst>
                <a:ext uri="{FF2B5EF4-FFF2-40B4-BE49-F238E27FC236}">
                  <a16:creationId xmlns:a16="http://schemas.microsoft.com/office/drawing/2014/main" id="{50E88EE3-1D93-1A0E-127A-8DC4C5E06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7376" y="2992941"/>
              <a:ext cx="413994" cy="432394"/>
            </a:xfrm>
            <a:prstGeom prst="rect">
              <a:avLst/>
            </a:prstGeom>
          </p:spPr>
        </p:pic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52ADAA2B-C5DA-73D0-10E1-89983A501BBC}"/>
                </a:ext>
              </a:extLst>
            </p:cNvPr>
            <p:cNvSpPr txBox="1">
              <a:spLocks/>
            </p:cNvSpPr>
            <p:nvPr/>
          </p:nvSpPr>
          <p:spPr>
            <a:xfrm>
              <a:off x="1318841" y="3472839"/>
              <a:ext cx="862473" cy="21892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688" marR="0" lvl="1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1" i="0" u="none" strike="noStrike" kern="1200" cap="small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POS Bundle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369214C-C722-0020-B579-EA9C28E7945B}"/>
              </a:ext>
            </a:extLst>
          </p:cNvPr>
          <p:cNvSpPr txBox="1"/>
          <p:nvPr/>
        </p:nvSpPr>
        <p:spPr>
          <a:xfrm>
            <a:off x="1359534" y="1578441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157BB7-848C-2D16-6B57-42619C357EC2}"/>
              </a:ext>
            </a:extLst>
          </p:cNvPr>
          <p:cNvCxnSpPr>
            <a:cxnSpLocks/>
          </p:cNvCxnSpPr>
          <p:nvPr/>
        </p:nvCxnSpPr>
        <p:spPr>
          <a:xfrm>
            <a:off x="3637053" y="3173218"/>
            <a:ext cx="1833271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3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A4D52D-A8F1-0767-8DF6-9C4CC08A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C73E3-1B58-3CDA-26A9-6777FC20613F}"/>
              </a:ext>
            </a:extLst>
          </p:cNvPr>
          <p:cNvSpPr txBox="1"/>
          <p:nvPr/>
        </p:nvSpPr>
        <p:spPr>
          <a:xfrm>
            <a:off x="0" y="259288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SaaS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environment</a:t>
            </a:r>
            <a:br>
              <a:rPr lang="en-GB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</a:b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regular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updates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72E1208-250A-0795-83F6-071D76309E5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BC8ED91-6690-9E8C-A5F3-A3EF267B5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355" y="1695601"/>
            <a:ext cx="897287" cy="8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1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FE5B-0147-7704-232A-7F5DDFC2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BF4544-7052-1BF2-29B6-32524659D8FF}"/>
              </a:ext>
            </a:extLst>
          </p:cNvPr>
          <p:cNvSpPr/>
          <p:nvPr/>
        </p:nvSpPr>
        <p:spPr>
          <a:xfrm>
            <a:off x="0" y="-42169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3C07F8F-8FED-9BA2-ACCE-1736C97F085A}"/>
              </a:ext>
            </a:extLst>
          </p:cNvPr>
          <p:cNvSpPr/>
          <p:nvPr/>
        </p:nvSpPr>
        <p:spPr>
          <a:xfrm>
            <a:off x="5787025" y="1482965"/>
            <a:ext cx="3676314" cy="3828069"/>
          </a:xfrm>
          <a:prstGeom prst="roundRect">
            <a:avLst>
              <a:gd name="adj" fmla="val 11714"/>
            </a:avLst>
          </a:prstGeom>
          <a:solidFill>
            <a:srgbClr val="D7E5A5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8F36DCBD-D8A6-69C6-0920-B5044E9446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326573" y="2223196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8062E8D-65AC-612E-8BEF-110613453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latin typeface="Aptos"/>
                <a:cs typeface="Segoe UI"/>
              </a:rPr>
              <a:t>Offline POS – How do you update?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848A1C-2C08-8FD8-2EBA-1AD185C4050D}"/>
              </a:ext>
            </a:extLst>
          </p:cNvPr>
          <p:cNvGrpSpPr/>
          <p:nvPr/>
        </p:nvGrpSpPr>
        <p:grpSpPr>
          <a:xfrm>
            <a:off x="1976383" y="2697285"/>
            <a:ext cx="1134864" cy="701769"/>
            <a:chOff x="4080703" y="1054238"/>
            <a:chExt cx="1134864" cy="701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9B6260-E91C-A7C1-CA4A-FB3C8BE63E9D}"/>
                </a:ext>
              </a:extLst>
            </p:cNvPr>
            <p:cNvSpPr txBox="1"/>
            <p:nvPr/>
          </p:nvSpPr>
          <p:spPr>
            <a:xfrm>
              <a:off x="4080703" y="1525175"/>
              <a:ext cx="1134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8" name="Picture 7" descr="A blue and white logo&#10;&#10;Description automatically generated">
              <a:extLst>
                <a:ext uri="{FF2B5EF4-FFF2-40B4-BE49-F238E27FC236}">
                  <a16:creationId xmlns:a16="http://schemas.microsoft.com/office/drawing/2014/main" id="{0F4255CB-B75E-1313-7EE0-96B97448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594" y="1054238"/>
              <a:ext cx="372254" cy="3722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E9DFBC-8ED4-9C38-E475-A09DA55CE6FB}"/>
              </a:ext>
            </a:extLst>
          </p:cNvPr>
          <p:cNvSpPr txBox="1"/>
          <p:nvPr/>
        </p:nvSpPr>
        <p:spPr>
          <a:xfrm>
            <a:off x="6096000" y="2383935"/>
            <a:ext cx="367631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Packages to run on the POS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 Platform /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LS Central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(Customer) License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Custom Apps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 Station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Hardware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Station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App Shell</a:t>
            </a:r>
            <a:b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>
                <a:solidFill>
                  <a:prstClr val="black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App Shell </a:t>
            </a: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Configuration</a:t>
            </a:r>
            <a:b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SQL</a:t>
            </a:r>
            <a:r>
              <a:rPr kumimoji="0" lang="en-US" sz="1100" b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Express</a:t>
            </a:r>
            <a:endParaRPr kumimoji="0" lang="en-US" sz="11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Others…</a:t>
            </a:r>
          </a:p>
          <a:p>
            <a:pPr marL="293687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New packages for the new Offline POS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Web Replication using Azure Storage data package</a:t>
            </a:r>
          </a:p>
          <a:p>
            <a:pPr marL="7937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Automatic Web Services Subscription package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68FF3E-1C77-971C-6458-4C934999610B}"/>
              </a:ext>
            </a:extLst>
          </p:cNvPr>
          <p:cNvGrpSpPr/>
          <p:nvPr/>
        </p:nvGrpSpPr>
        <p:grpSpPr>
          <a:xfrm>
            <a:off x="6683833" y="1637610"/>
            <a:ext cx="862473" cy="698821"/>
            <a:chOff x="1318841" y="2992941"/>
            <a:chExt cx="862473" cy="698821"/>
          </a:xfrm>
        </p:grpSpPr>
        <p:pic>
          <p:nvPicPr>
            <p:cNvPr id="12" name="Picture 11" descr="A blue box with black stripes&#10;&#10;Description automatically generated">
              <a:extLst>
                <a:ext uri="{FF2B5EF4-FFF2-40B4-BE49-F238E27FC236}">
                  <a16:creationId xmlns:a16="http://schemas.microsoft.com/office/drawing/2014/main" id="{0F3DBDBA-CB53-E267-7D4C-66B658ADD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7376" y="2992941"/>
              <a:ext cx="413994" cy="432394"/>
            </a:xfrm>
            <a:prstGeom prst="rect">
              <a:avLst/>
            </a:prstGeom>
          </p:spPr>
        </p:pic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F6C1060-78DB-0F25-D1C3-0AB7B2F79739}"/>
                </a:ext>
              </a:extLst>
            </p:cNvPr>
            <p:cNvSpPr txBox="1">
              <a:spLocks/>
            </p:cNvSpPr>
            <p:nvPr/>
          </p:nvSpPr>
          <p:spPr>
            <a:xfrm>
              <a:off x="1318841" y="3472839"/>
              <a:ext cx="862473" cy="21892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688" marR="0" lvl="1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1" i="0" u="none" strike="noStrike" kern="1200" cap="small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POS Bundle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3E0-3576-755C-E332-67716D5EEB38}"/>
              </a:ext>
            </a:extLst>
          </p:cNvPr>
          <p:cNvSpPr txBox="1"/>
          <p:nvPr/>
        </p:nvSpPr>
        <p:spPr>
          <a:xfrm>
            <a:off x="1359534" y="1578441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22274FB-0F90-63FF-59A4-4BB9473D1583}"/>
              </a:ext>
            </a:extLst>
          </p:cNvPr>
          <p:cNvCxnSpPr>
            <a:cxnSpLocks/>
          </p:cNvCxnSpPr>
          <p:nvPr/>
        </p:nvCxnSpPr>
        <p:spPr>
          <a:xfrm>
            <a:off x="3637053" y="3173218"/>
            <a:ext cx="1833271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6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D098-1989-A2BC-D741-1B908C5ED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5289F7-B506-65F7-2DF7-FC1299EA4684}"/>
              </a:ext>
            </a:extLst>
          </p:cNvPr>
          <p:cNvSpPr/>
          <p:nvPr/>
        </p:nvSpPr>
        <p:spPr>
          <a:xfrm>
            <a:off x="0" y="-84338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6DEAA119-5A20-F12E-470C-AE26AFBE3F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65466" y="2929450"/>
            <a:ext cx="2954483" cy="1880128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1992A94-C3CA-6EAB-2024-FDF6576B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latin typeface="Aptos"/>
                <a:cs typeface="Segoe UI"/>
              </a:rPr>
              <a:t>Offline POS – How do you update?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E40404-696E-E8AB-D8A1-0FD74EB0458C}"/>
              </a:ext>
            </a:extLst>
          </p:cNvPr>
          <p:cNvGrpSpPr/>
          <p:nvPr/>
        </p:nvGrpSpPr>
        <p:grpSpPr>
          <a:xfrm>
            <a:off x="1342537" y="3245930"/>
            <a:ext cx="1134864" cy="701769"/>
            <a:chOff x="4080703" y="1054238"/>
            <a:chExt cx="1134864" cy="701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EEBB6A-327E-A02C-72C5-CBD61B0E9D77}"/>
                </a:ext>
              </a:extLst>
            </p:cNvPr>
            <p:cNvSpPr txBox="1"/>
            <p:nvPr/>
          </p:nvSpPr>
          <p:spPr>
            <a:xfrm>
              <a:off x="4080703" y="1525175"/>
              <a:ext cx="1134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8" name="Picture 7" descr="A blue and white logo&#10;&#10;Description automatically generated">
              <a:extLst>
                <a:ext uri="{FF2B5EF4-FFF2-40B4-BE49-F238E27FC236}">
                  <a16:creationId xmlns:a16="http://schemas.microsoft.com/office/drawing/2014/main" id="{4B12496C-F2AE-ED40-2B91-DFFDD5365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594" y="1054238"/>
              <a:ext cx="372254" cy="3722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DEAE3C-16E1-6112-5E99-E0D0084846AF}"/>
              </a:ext>
            </a:extLst>
          </p:cNvPr>
          <p:cNvGrpSpPr/>
          <p:nvPr/>
        </p:nvGrpSpPr>
        <p:grpSpPr>
          <a:xfrm>
            <a:off x="8493051" y="1931308"/>
            <a:ext cx="901086" cy="3824605"/>
            <a:chOff x="8781750" y="1435059"/>
            <a:chExt cx="901086" cy="38246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AFC463-5450-B8A6-8B95-C1299461C946}"/>
                </a:ext>
              </a:extLst>
            </p:cNvPr>
            <p:cNvSpPr txBox="1"/>
            <p:nvPr/>
          </p:nvSpPr>
          <p:spPr>
            <a:xfrm>
              <a:off x="8781750" y="2427981"/>
              <a:ext cx="8501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STORE 1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E4A51B-A375-D3BA-3B3D-8BB5925F7D73}"/>
                </a:ext>
              </a:extLst>
            </p:cNvPr>
            <p:cNvCxnSpPr>
              <a:cxnSpLocks/>
            </p:cNvCxnSpPr>
            <p:nvPr/>
          </p:nvCxnSpPr>
          <p:spPr>
            <a:xfrm>
              <a:off x="9666649" y="1435059"/>
              <a:ext cx="0" cy="1654350"/>
            </a:xfrm>
            <a:prstGeom prst="line">
              <a:avLst/>
            </a:prstGeom>
            <a:ln w="15875">
              <a:solidFill>
                <a:srgbClr val="88BC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B18EAE-FF56-B52D-171B-F089489FE901}"/>
                </a:ext>
              </a:extLst>
            </p:cNvPr>
            <p:cNvSpPr txBox="1"/>
            <p:nvPr/>
          </p:nvSpPr>
          <p:spPr>
            <a:xfrm>
              <a:off x="8797833" y="3925017"/>
              <a:ext cx="8501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STORE 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2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14EE3A4-CD2C-09BC-70C5-743E7FB08356}"/>
                </a:ext>
              </a:extLst>
            </p:cNvPr>
            <p:cNvCxnSpPr>
              <a:cxnSpLocks/>
            </p:cNvCxnSpPr>
            <p:nvPr/>
          </p:nvCxnSpPr>
          <p:spPr>
            <a:xfrm>
              <a:off x="9682836" y="3605314"/>
              <a:ext cx="0" cy="1654350"/>
            </a:xfrm>
            <a:prstGeom prst="line">
              <a:avLst/>
            </a:prstGeom>
            <a:ln w="15875">
              <a:solidFill>
                <a:srgbClr val="88BC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02899AD-A331-FEDB-640A-59417E83CC0E}"/>
              </a:ext>
            </a:extLst>
          </p:cNvPr>
          <p:cNvSpPr txBox="1"/>
          <p:nvPr/>
        </p:nvSpPr>
        <p:spPr>
          <a:xfrm>
            <a:off x="9541347" y="1522048"/>
            <a:ext cx="215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Offline POS / Store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131795-18C2-FDE8-981A-01E28B2966BF}"/>
              </a:ext>
            </a:extLst>
          </p:cNvPr>
          <p:cNvSpPr txBox="1"/>
          <p:nvPr/>
        </p:nvSpPr>
        <p:spPr>
          <a:xfrm>
            <a:off x="762717" y="2227092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C74904C-23CF-F6E4-7C35-AB9CF424AD38}"/>
              </a:ext>
            </a:extLst>
          </p:cNvPr>
          <p:cNvCxnSpPr>
            <a:cxnSpLocks/>
          </p:cNvCxnSpPr>
          <p:nvPr/>
        </p:nvCxnSpPr>
        <p:spPr>
          <a:xfrm>
            <a:off x="3210791" y="3817644"/>
            <a:ext cx="3647209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4209DF0-9DAD-7071-149B-D06B65ECE9E0}"/>
              </a:ext>
            </a:extLst>
          </p:cNvPr>
          <p:cNvGrpSpPr/>
          <p:nvPr/>
        </p:nvGrpSpPr>
        <p:grpSpPr>
          <a:xfrm>
            <a:off x="7229319" y="2816899"/>
            <a:ext cx="1099141" cy="1968708"/>
            <a:chOff x="4996859" y="1968708"/>
            <a:chExt cx="1099141" cy="1968708"/>
          </a:xfrm>
          <a:solidFill>
            <a:srgbClr val="D7E5A5"/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08E00DF-5F32-8AF1-A2D6-556C43CB2DE5}"/>
                </a:ext>
              </a:extLst>
            </p:cNvPr>
            <p:cNvSpPr/>
            <p:nvPr/>
          </p:nvSpPr>
          <p:spPr>
            <a:xfrm>
              <a:off x="4996859" y="1968708"/>
              <a:ext cx="1099141" cy="1968708"/>
            </a:xfrm>
            <a:prstGeom prst="roundRect">
              <a:avLst/>
            </a:prstGeom>
            <a:grpFill/>
            <a:ln>
              <a:solidFill>
                <a:srgbClr val="88BCC9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F71C720-DDBA-F645-6D72-0C92E10D3B27}"/>
                </a:ext>
              </a:extLst>
            </p:cNvPr>
            <p:cNvGrpSpPr/>
            <p:nvPr/>
          </p:nvGrpSpPr>
          <p:grpSpPr>
            <a:xfrm>
              <a:off x="5072015" y="3070080"/>
              <a:ext cx="936000" cy="727421"/>
              <a:chOff x="8996763" y="4408370"/>
              <a:chExt cx="936000" cy="727421"/>
            </a:xfrm>
            <a:grpFill/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8618BD9-10F7-3973-6F0D-54E552855190}"/>
                  </a:ext>
                </a:extLst>
              </p:cNvPr>
              <p:cNvSpPr txBox="1"/>
              <p:nvPr/>
            </p:nvSpPr>
            <p:spPr>
              <a:xfrm>
                <a:off x="8996763" y="4904959"/>
                <a:ext cx="936000" cy="2308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small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POS Bundle</a:t>
                </a:r>
                <a:endParaRPr kumimoji="0" lang="en-IS" sz="900" b="1" i="0" u="none" strike="noStrike" kern="1200" cap="small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55" name="Picture 54" descr="A blue box with black stripes&#10;&#10;Description automatically generated">
                <a:extLst>
                  <a:ext uri="{FF2B5EF4-FFF2-40B4-BE49-F238E27FC236}">
                    <a16:creationId xmlns:a16="http://schemas.microsoft.com/office/drawing/2014/main" id="{3D0F372E-6C43-8D85-53F6-0E2DCAE94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94779" y="4408370"/>
                <a:ext cx="413994" cy="432394"/>
              </a:xfrm>
              <a:prstGeom prst="rect">
                <a:avLst/>
              </a:prstGeom>
              <a:grpFill/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B5260F-5768-392A-8696-930FAFD287B1}"/>
                </a:ext>
              </a:extLst>
            </p:cNvPr>
            <p:cNvSpPr txBox="1"/>
            <p:nvPr/>
          </p:nvSpPr>
          <p:spPr>
            <a:xfrm>
              <a:off x="5047174" y="2581706"/>
              <a:ext cx="1008000" cy="2308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INSTALLER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3" name="Picture 52" descr="A purple box with a white arrow&#10;&#10;Description automatically generated">
              <a:extLst>
                <a:ext uri="{FF2B5EF4-FFF2-40B4-BE49-F238E27FC236}">
                  <a16:creationId xmlns:a16="http://schemas.microsoft.com/office/drawing/2014/main" id="{EC126A85-8C7F-2D5B-29AC-EE0E0A49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7632" y="2130817"/>
              <a:ext cx="418792" cy="418792"/>
            </a:xfrm>
            <a:prstGeom prst="rect">
              <a:avLst/>
            </a:prstGeom>
            <a:grpFill/>
          </p:spPr>
        </p:pic>
      </p:grpSp>
      <p:pic>
        <p:nvPicPr>
          <p:cNvPr id="56" name="Picture 55" descr="A purple box with a white arrow&#10;&#10;Description automatically generated">
            <a:extLst>
              <a:ext uri="{FF2B5EF4-FFF2-40B4-BE49-F238E27FC236}">
                <a16:creationId xmlns:a16="http://schemas.microsoft.com/office/drawing/2014/main" id="{37C3293B-188A-4185-5133-0D11906C3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52" y="4494096"/>
            <a:ext cx="418792" cy="418792"/>
          </a:xfrm>
          <a:prstGeom prst="rect">
            <a:avLst/>
          </a:prstGeom>
        </p:spPr>
      </p:pic>
      <p:pic>
        <p:nvPicPr>
          <p:cNvPr id="57" name="Picture 56" descr="A purple box with a white arrow&#10;&#10;Description automatically generated">
            <a:extLst>
              <a:ext uri="{FF2B5EF4-FFF2-40B4-BE49-F238E27FC236}">
                <a16:creationId xmlns:a16="http://schemas.microsoft.com/office/drawing/2014/main" id="{024F85F4-3CD9-E6E5-58EF-C6B7808F1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52" y="3496577"/>
            <a:ext cx="418792" cy="418792"/>
          </a:xfrm>
          <a:prstGeom prst="rect">
            <a:avLst/>
          </a:prstGeom>
        </p:spPr>
      </p:pic>
      <p:pic>
        <p:nvPicPr>
          <p:cNvPr id="58" name="Picture 57" descr="A purple box with a white arrow&#10;&#10;Description automatically generated">
            <a:extLst>
              <a:ext uri="{FF2B5EF4-FFF2-40B4-BE49-F238E27FC236}">
                <a16:creationId xmlns:a16="http://schemas.microsoft.com/office/drawing/2014/main" id="{0F83C1F3-B1ED-5C08-14DF-BFAFD68A9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52" y="2690059"/>
            <a:ext cx="418792" cy="418792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6072734-7813-F1A6-9888-4D62AAEB5BB9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8151816" y="2899455"/>
            <a:ext cx="1333336" cy="880039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E312D26-AA12-F2FF-BBCF-83118D1EE3A0}"/>
              </a:ext>
            </a:extLst>
          </p:cNvPr>
          <p:cNvCxnSpPr>
            <a:cxnSpLocks/>
          </p:cNvCxnSpPr>
          <p:nvPr/>
        </p:nvCxnSpPr>
        <p:spPr>
          <a:xfrm>
            <a:off x="8151816" y="3779494"/>
            <a:ext cx="1333336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821A1EA-3718-CC7D-B40A-EDD36A23A22E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8151816" y="3779494"/>
            <a:ext cx="1333336" cy="923998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6F3D052D-089C-9498-4335-A0F5FA55DAA0}"/>
              </a:ext>
            </a:extLst>
          </p:cNvPr>
          <p:cNvSpPr txBox="1">
            <a:spLocks/>
          </p:cNvSpPr>
          <p:nvPr/>
        </p:nvSpPr>
        <p:spPr>
          <a:xfrm>
            <a:off x="1488422" y="4470941"/>
            <a:ext cx="862473" cy="218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POS Bundle</a:t>
            </a:r>
          </a:p>
        </p:txBody>
      </p:sp>
      <p:pic>
        <p:nvPicPr>
          <p:cNvPr id="68" name="Picture 67" descr="A blue box with black stripes&#10;&#10;Description automatically generated">
            <a:extLst>
              <a:ext uri="{FF2B5EF4-FFF2-40B4-BE49-F238E27FC236}">
                <a16:creationId xmlns:a16="http://schemas.microsoft.com/office/drawing/2014/main" id="{0C636160-2065-66BA-B879-58F2ADD73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159" y="3961084"/>
            <a:ext cx="413994" cy="432394"/>
          </a:xfrm>
          <a:prstGeom prst="rect">
            <a:avLst/>
          </a:prstGeom>
        </p:spPr>
      </p:pic>
      <p:sp>
        <p:nvSpPr>
          <p:cNvPr id="2" name="Rounded Rectangle 94">
            <a:extLst>
              <a:ext uri="{FF2B5EF4-FFF2-40B4-BE49-F238E27FC236}">
                <a16:creationId xmlns:a16="http://schemas.microsoft.com/office/drawing/2014/main" id="{798F7412-180D-20E9-8D78-987A97582D14}"/>
              </a:ext>
            </a:extLst>
          </p:cNvPr>
          <p:cNvSpPr/>
          <p:nvPr/>
        </p:nvSpPr>
        <p:spPr>
          <a:xfrm>
            <a:off x="10211469" y="4357483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8C4C8-0BAD-F17F-729C-3E4C16C670ED}"/>
              </a:ext>
            </a:extLst>
          </p:cNvPr>
          <p:cNvSpPr txBox="1"/>
          <p:nvPr/>
        </p:nvSpPr>
        <p:spPr>
          <a:xfrm>
            <a:off x="10342811" y="4346849"/>
            <a:ext cx="1348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 server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76A007-DC19-66A7-5D16-55B756E8B6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1293" y="4478595"/>
            <a:ext cx="507612" cy="50761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2B750C-C25C-7F2D-FEFB-98B971A058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2199" y="4489162"/>
            <a:ext cx="497828" cy="497828"/>
          </a:xfrm>
          <a:prstGeom prst="rect">
            <a:avLst/>
          </a:prstGeom>
        </p:spPr>
      </p:pic>
      <p:sp>
        <p:nvSpPr>
          <p:cNvPr id="11" name="Rounded Rectangle 94">
            <a:extLst>
              <a:ext uri="{FF2B5EF4-FFF2-40B4-BE49-F238E27FC236}">
                <a16:creationId xmlns:a16="http://schemas.microsoft.com/office/drawing/2014/main" id="{E1F23F9B-8093-7E02-7FAF-4405D5E5E4D2}"/>
              </a:ext>
            </a:extLst>
          </p:cNvPr>
          <p:cNvSpPr/>
          <p:nvPr/>
        </p:nvSpPr>
        <p:spPr>
          <a:xfrm>
            <a:off x="10162902" y="2460011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A402D-82BC-8CAE-F6BC-C6CA79EBB9F1}"/>
              </a:ext>
            </a:extLst>
          </p:cNvPr>
          <p:cNvSpPr txBox="1"/>
          <p:nvPr/>
        </p:nvSpPr>
        <p:spPr>
          <a:xfrm>
            <a:off x="10384678" y="2439329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132B3C1-91B0-30FD-9127-7AE02AD7DA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8489" y="2591690"/>
            <a:ext cx="507612" cy="5076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6494FBE-DE1F-8F32-8C60-299A54D853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42285" y="2591690"/>
            <a:ext cx="497828" cy="497828"/>
          </a:xfrm>
          <a:prstGeom prst="rect">
            <a:avLst/>
          </a:prstGeom>
        </p:spPr>
      </p:pic>
      <p:sp>
        <p:nvSpPr>
          <p:cNvPr id="48" name="Rounded Rectangle 94">
            <a:extLst>
              <a:ext uri="{FF2B5EF4-FFF2-40B4-BE49-F238E27FC236}">
                <a16:creationId xmlns:a16="http://schemas.microsoft.com/office/drawing/2014/main" id="{4EC35E30-A880-F57F-3A84-DAE449C2D9F3}"/>
              </a:ext>
            </a:extLst>
          </p:cNvPr>
          <p:cNvSpPr/>
          <p:nvPr/>
        </p:nvSpPr>
        <p:spPr>
          <a:xfrm>
            <a:off x="10203094" y="3394512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2800B3-E7BB-50B8-A1B8-CDD2ECA76C89}"/>
              </a:ext>
            </a:extLst>
          </p:cNvPr>
          <p:cNvSpPr txBox="1"/>
          <p:nvPr/>
        </p:nvSpPr>
        <p:spPr>
          <a:xfrm>
            <a:off x="10424870" y="3373830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D4A0E9B0-A7BA-0AF8-6B67-C4B8DB8BD8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8681" y="3526191"/>
            <a:ext cx="507612" cy="50761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B464A544-1579-73D0-87F2-8A599AB862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82477" y="3526191"/>
            <a:ext cx="497828" cy="49782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693EEF5-D07C-1E8F-D6F2-A23E6C228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9562" y="4480292"/>
            <a:ext cx="507612" cy="50761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3C7C7B5C-542C-D36E-B879-61623FB444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16" y="4478595"/>
            <a:ext cx="507612" cy="5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51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E901-E1CF-8C8B-BB0D-4C2FF900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BD24EE-7F98-D2D7-67B2-A40F08CA1930}"/>
              </a:ext>
            </a:extLst>
          </p:cNvPr>
          <p:cNvSpPr/>
          <p:nvPr/>
        </p:nvSpPr>
        <p:spPr>
          <a:xfrm>
            <a:off x="0" y="-84338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00E892-E884-E6D9-A907-C5456C8C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Update Service – Deployment circles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78E80-297D-3B96-B0E0-BD229AE3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812" y="1323290"/>
            <a:ext cx="8650188" cy="446444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B1A6CF8-5A46-2553-D948-C6EB0741A2B2}"/>
              </a:ext>
            </a:extLst>
          </p:cNvPr>
          <p:cNvSpPr>
            <a:spLocks noGrp="1"/>
          </p:cNvSpPr>
          <p:nvPr/>
        </p:nvSpPr>
        <p:spPr>
          <a:xfrm>
            <a:off x="340292" y="975321"/>
            <a:ext cx="2527600" cy="4905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AD4DF-37B5-5BFC-39AF-9F5A139ABD03}"/>
              </a:ext>
            </a:extLst>
          </p:cNvPr>
          <p:cNvSpPr txBox="1"/>
          <p:nvPr/>
        </p:nvSpPr>
        <p:spPr>
          <a:xfrm>
            <a:off x="347717" y="1323290"/>
            <a:ext cx="292393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solidFill>
                  <a:srgbClr val="351C5C"/>
                </a:solidFill>
              </a:rPr>
              <a:t>Roll out </a:t>
            </a:r>
            <a:r>
              <a:rPr lang="en-GB" sz="2000" b="1">
                <a:solidFill>
                  <a:srgbClr val="6B4C1A"/>
                </a:solidFill>
              </a:rPr>
              <a:t>updates in a controlled way</a:t>
            </a:r>
          </a:p>
          <a:p>
            <a:endParaRPr lang="en-GB" sz="2000" b="1">
              <a:solidFill>
                <a:srgbClr val="6B4C1A"/>
              </a:solidFill>
            </a:endParaRPr>
          </a:p>
          <a:p>
            <a:r>
              <a:rPr lang="en-GB" sz="2000" b="1">
                <a:solidFill>
                  <a:srgbClr val="351C5C"/>
                </a:solidFill>
              </a:rPr>
              <a:t>Group clients to </a:t>
            </a:r>
            <a:r>
              <a:rPr lang="en-GB" sz="2000" b="1">
                <a:solidFill>
                  <a:srgbClr val="6B4C1A"/>
                </a:solidFill>
              </a:rPr>
              <a:t>simplify</a:t>
            </a:r>
            <a:r>
              <a:rPr lang="en-GB" sz="2000" b="1">
                <a:solidFill>
                  <a:srgbClr val="FFC000"/>
                </a:solidFill>
              </a:rPr>
              <a:t> </a:t>
            </a:r>
            <a:r>
              <a:rPr lang="en-GB" sz="2000" b="1">
                <a:solidFill>
                  <a:srgbClr val="351C5C"/>
                </a:solidFill>
              </a:rPr>
              <a:t>creating and managing the circles</a:t>
            </a:r>
          </a:p>
        </p:txBody>
      </p:sp>
    </p:spTree>
    <p:extLst>
      <p:ext uri="{BB962C8B-B14F-4D97-AF65-F5344CB8AC3E}">
        <p14:creationId xmlns:p14="http://schemas.microsoft.com/office/powerpoint/2010/main" val="198861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33E2D-BD9E-E15A-D16B-C1AF3790D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ECA7A-A48B-EF73-1083-82C6C47D7EC1}"/>
              </a:ext>
            </a:extLst>
          </p:cNvPr>
          <p:cNvSpPr/>
          <p:nvPr/>
        </p:nvSpPr>
        <p:spPr>
          <a:xfrm>
            <a:off x="0" y="-84338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AC6FE2-A684-CC6B-150E-E09C8ADA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Update Service – Scheduling windows</a:t>
            </a:r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A03609-B8ED-FA08-D63C-05B0C144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162411"/>
            <a:ext cx="78581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19CE-BA0B-606E-C1CE-D84E8F5A89B2}"/>
              </a:ext>
            </a:extLst>
          </p:cNvPr>
          <p:cNvSpPr>
            <a:spLocks noGrp="1"/>
          </p:cNvSpPr>
          <p:nvPr/>
        </p:nvSpPr>
        <p:spPr>
          <a:xfrm>
            <a:off x="340291" y="1162411"/>
            <a:ext cx="3514123" cy="2453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351C5C"/>
                </a:solidFill>
                <a:latin typeface="+mn-lt"/>
              </a:rPr>
              <a:t>A way to limit when a client </a:t>
            </a:r>
            <a:r>
              <a:rPr lang="en-US" b="1">
                <a:solidFill>
                  <a:srgbClr val="6B4C1A"/>
                </a:solidFill>
                <a:latin typeface="+mn-lt"/>
              </a:rPr>
              <a:t>can deploy updates </a:t>
            </a:r>
            <a:r>
              <a:rPr lang="en-US" b="1">
                <a:solidFill>
                  <a:srgbClr val="351C5C"/>
                </a:solidFill>
                <a:latin typeface="+mn-lt"/>
              </a:rPr>
              <a:t>during the day or week.</a:t>
            </a:r>
          </a:p>
          <a:p>
            <a:pPr marL="0" indent="0" fontAlgn="base">
              <a:buNone/>
            </a:pPr>
            <a:r>
              <a:rPr lang="en-US" b="1">
                <a:solidFill>
                  <a:srgbClr val="351C5C"/>
                </a:solidFill>
                <a:latin typeface="+mn-lt"/>
              </a:rPr>
              <a:t>Create</a:t>
            </a:r>
            <a:r>
              <a:rPr lang="en-US" b="1">
                <a:solidFill>
                  <a:srgbClr val="6B4C1A"/>
                </a:solidFill>
                <a:latin typeface="+mn-lt"/>
              </a:rPr>
              <a:t> time slots </a:t>
            </a:r>
            <a:r>
              <a:rPr lang="en-US" b="1">
                <a:solidFill>
                  <a:srgbClr val="351C5C"/>
                </a:solidFill>
                <a:latin typeface="+mn-lt"/>
              </a:rPr>
              <a:t>for upgrade ​</a:t>
            </a:r>
          </a:p>
          <a:p>
            <a:pPr marL="0" indent="0" fontAlgn="base">
              <a:buNone/>
            </a:pPr>
            <a:r>
              <a:rPr lang="en-US" b="1">
                <a:solidFill>
                  <a:srgbClr val="351C5C"/>
                </a:solidFill>
                <a:latin typeface="+mn-lt"/>
              </a:rPr>
              <a:t>Select </a:t>
            </a:r>
            <a:r>
              <a:rPr lang="en-US" b="1">
                <a:solidFill>
                  <a:srgbClr val="6B4C1A"/>
                </a:solidFill>
                <a:latin typeface="+mn-lt"/>
              </a:rPr>
              <a:t>day of the week </a:t>
            </a:r>
            <a:r>
              <a:rPr lang="en-US" b="1">
                <a:solidFill>
                  <a:srgbClr val="351C5C"/>
                </a:solidFill>
                <a:latin typeface="+mn-lt"/>
              </a:rPr>
              <a:t>upgrades can run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5C117-B8CA-DCA8-D1E1-DA696A10E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D226-F05B-4043-7B3D-691638460EDF}"/>
              </a:ext>
            </a:extLst>
          </p:cNvPr>
          <p:cNvSpPr/>
          <p:nvPr/>
        </p:nvSpPr>
        <p:spPr>
          <a:xfrm>
            <a:off x="0" y="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6E67C-5660-B0D5-129C-F03120C98FC9}"/>
              </a:ext>
            </a:extLst>
          </p:cNvPr>
          <p:cNvSpPr/>
          <p:nvPr/>
        </p:nvSpPr>
        <p:spPr>
          <a:xfrm>
            <a:off x="0" y="3752071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12E91-061A-900D-4EBE-CCC561D7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8760546" cy="588637"/>
          </a:xfrm>
        </p:spPr>
        <p:txBody>
          <a:bodyPr/>
          <a:lstStyle/>
          <a:p>
            <a:r>
              <a:rPr lang="en-GB"/>
              <a:t>Updates on the Offline POS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0A20A81-2922-F632-8776-45D02B4BE5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604" y="1062467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2EF00BFE-F339-EE98-9443-4DA0E3AADAE1}"/>
              </a:ext>
            </a:extLst>
          </p:cNvPr>
          <p:cNvSpPr/>
          <p:nvPr/>
        </p:nvSpPr>
        <p:spPr>
          <a:xfrm>
            <a:off x="6363035" y="1782769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10C515AA-8423-08C4-1DED-7102074BD2CF}"/>
              </a:ext>
            </a:extLst>
          </p:cNvPr>
          <p:cNvSpPr/>
          <p:nvPr/>
        </p:nvSpPr>
        <p:spPr>
          <a:xfrm>
            <a:off x="6636840" y="1875584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B95F888C-B2BB-52CA-E16C-FF7B4E24D7C6}"/>
              </a:ext>
            </a:extLst>
          </p:cNvPr>
          <p:cNvSpPr/>
          <p:nvPr/>
        </p:nvSpPr>
        <p:spPr>
          <a:xfrm>
            <a:off x="7105410" y="4658220"/>
            <a:ext cx="1645300" cy="6733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solidFill>
                <a:srgbClr val="EFBC6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6FD4D-4E9A-2D25-2FAE-9D30FF7D7869}"/>
              </a:ext>
            </a:extLst>
          </p:cNvPr>
          <p:cNvSpPr txBox="1"/>
          <p:nvPr/>
        </p:nvSpPr>
        <p:spPr>
          <a:xfrm>
            <a:off x="7327186" y="4637538"/>
            <a:ext cx="1255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Offline POS - 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F15466-08E7-3CBE-67BA-E8BA9CBF8D94}"/>
              </a:ext>
            </a:extLst>
          </p:cNvPr>
          <p:cNvSpPr txBox="1"/>
          <p:nvPr/>
        </p:nvSpPr>
        <p:spPr>
          <a:xfrm>
            <a:off x="6269879" y="1320026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97372F-AD7F-11B9-B20A-9A4754D42873}"/>
              </a:ext>
            </a:extLst>
          </p:cNvPr>
          <p:cNvSpPr txBox="1"/>
          <p:nvPr/>
        </p:nvSpPr>
        <p:spPr>
          <a:xfrm>
            <a:off x="6672963" y="1851922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159D89-0081-3BCE-CD36-D3DCAE9A6D77}"/>
              </a:ext>
            </a:extLst>
          </p:cNvPr>
          <p:cNvSpPr txBox="1"/>
          <p:nvPr/>
        </p:nvSpPr>
        <p:spPr>
          <a:xfrm>
            <a:off x="7243081" y="78529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92DCA781-213E-830D-1456-E53D19675872}"/>
              </a:ext>
            </a:extLst>
          </p:cNvPr>
          <p:cNvSpPr/>
          <p:nvPr/>
        </p:nvSpPr>
        <p:spPr>
          <a:xfrm>
            <a:off x="6465577" y="2490939"/>
            <a:ext cx="1093491" cy="304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solidFill>
                <a:srgbClr val="EFBC6E"/>
              </a:solidFill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908CD7C3-7F23-E799-2C33-584EB27207A3}"/>
              </a:ext>
            </a:extLst>
          </p:cNvPr>
          <p:cNvSpPr txBox="1"/>
          <p:nvPr/>
        </p:nvSpPr>
        <p:spPr>
          <a:xfrm>
            <a:off x="6637162" y="2525296"/>
            <a:ext cx="933199" cy="2462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Sandbox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47307DD4-B197-20A1-2B3E-567855EC0F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0997" y="4789899"/>
            <a:ext cx="507612" cy="507612"/>
          </a:xfrm>
          <a:prstGeom prst="rect">
            <a:avLst/>
          </a:prstGeom>
        </p:spPr>
      </p:pic>
      <p:pic>
        <p:nvPicPr>
          <p:cNvPr id="2052" name="Graphic 2051">
            <a:extLst>
              <a:ext uri="{FF2B5EF4-FFF2-40B4-BE49-F238E27FC236}">
                <a16:creationId xmlns:a16="http://schemas.microsoft.com/office/drawing/2014/main" id="{6ECE00BE-03DF-C7B0-FFD7-3B8DDF1E54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055" y="2564242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BEAD429A-A049-1FB5-3D0E-51E44A0343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8233" y="1968460"/>
            <a:ext cx="225358" cy="225358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3DF99E1C-8598-FFF5-B235-F34428DB9101}"/>
              </a:ext>
            </a:extLst>
          </p:cNvPr>
          <p:cNvSpPr txBox="1">
            <a:spLocks/>
          </p:cNvSpPr>
          <p:nvPr/>
        </p:nvSpPr>
        <p:spPr>
          <a:xfrm>
            <a:off x="-261603" y="199724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D989A977-DD8B-727D-3BE8-B2BB38C09B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609" y="1120774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F3B05F07-7216-0225-21A2-0FBA6FB4B3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EDA1AD95-C443-53D0-F8C2-781F12DD2B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B96A62F3-58DE-B197-583B-645A38E935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2179" y="2841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03" name="Graphic 2102">
            <a:extLst>
              <a:ext uri="{FF2B5EF4-FFF2-40B4-BE49-F238E27FC236}">
                <a16:creationId xmlns:a16="http://schemas.microsoft.com/office/drawing/2014/main" id="{DCB6BA8D-F468-4370-FCCE-85B92B62BB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4793" y="4789899"/>
            <a:ext cx="497828" cy="497828"/>
          </a:xfrm>
          <a:prstGeom prst="rect">
            <a:avLst/>
          </a:prstGeom>
        </p:spPr>
      </p:pic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8896FD6C-AAD0-4949-3D1F-94631E6B7265}"/>
              </a:ext>
            </a:extLst>
          </p:cNvPr>
          <p:cNvSpPr/>
          <p:nvPr/>
        </p:nvSpPr>
        <p:spPr>
          <a:xfrm>
            <a:off x="6637706" y="2128600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014FD5-FB65-1885-3556-0AFDBDE85CBF}"/>
              </a:ext>
            </a:extLst>
          </p:cNvPr>
          <p:cNvSpPr txBox="1"/>
          <p:nvPr/>
        </p:nvSpPr>
        <p:spPr>
          <a:xfrm>
            <a:off x="6565055" y="2106769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5B3DEB9D-9B5C-E2FC-F40A-C529FE64619D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5F366-CECA-6E7E-6A75-7472F9EB7FAF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A7E848-C4C1-9B90-04F8-19FC3C6D1D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07653" y="1535469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2" name="Rounded Rectangle 111">
            <a:extLst>
              <a:ext uri="{FF2B5EF4-FFF2-40B4-BE49-F238E27FC236}">
                <a16:creationId xmlns:a16="http://schemas.microsoft.com/office/drawing/2014/main" id="{EF18D6D0-463F-61AB-1DFE-F7154CAB3CEE}"/>
              </a:ext>
            </a:extLst>
          </p:cNvPr>
          <p:cNvSpPr/>
          <p:nvPr/>
        </p:nvSpPr>
        <p:spPr>
          <a:xfrm>
            <a:off x="8582190" y="2237792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9039E-065A-E8C0-9F66-FCC302F72EB0}"/>
              </a:ext>
            </a:extLst>
          </p:cNvPr>
          <p:cNvSpPr txBox="1"/>
          <p:nvPr/>
        </p:nvSpPr>
        <p:spPr>
          <a:xfrm>
            <a:off x="8655211" y="2284570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endParaRPr lang="en-US" sz="10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C3E07-73C2-2138-601C-E704551224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665" y="2333685"/>
            <a:ext cx="177229" cy="1772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1380A2-B602-A09E-8CB0-69E2E3272448}"/>
              </a:ext>
            </a:extLst>
          </p:cNvPr>
          <p:cNvSpPr txBox="1"/>
          <p:nvPr/>
        </p:nvSpPr>
        <p:spPr>
          <a:xfrm>
            <a:off x="8390891" y="967513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E8F8123-2077-2318-0EBF-0E5F43CDA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127" y="1169424"/>
            <a:ext cx="6013450" cy="1644650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b="1">
                <a:solidFill>
                  <a:srgbClr val="6E63D6"/>
                </a:solidFill>
                <a:latin typeface="+mn-lt"/>
              </a:rPr>
              <a:t>Offline POS</a:t>
            </a:r>
            <a:br>
              <a:rPr lang="en-US" b="1">
                <a:solidFill>
                  <a:srgbClr val="6E63D6"/>
                </a:solidFill>
                <a:latin typeface="+mn-lt"/>
              </a:rPr>
            </a:br>
            <a:br>
              <a:rPr lang="en-US"/>
            </a:b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471171-89E5-C679-DF09-C46FCEFF9AD9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129998" y="2841004"/>
            <a:ext cx="824690" cy="1796534"/>
          </a:xfrm>
          <a:prstGeom prst="straightConnector1">
            <a:avLst/>
          </a:prstGeom>
          <a:ln w="19050">
            <a:solidFill>
              <a:srgbClr val="1A87C9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156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1C094-E3B6-CC96-6239-384706A75DE5}"/>
              </a:ext>
            </a:extLst>
          </p:cNvPr>
          <p:cNvSpPr/>
          <p:nvPr/>
        </p:nvSpPr>
        <p:spPr>
          <a:xfrm>
            <a:off x="0" y="-84338"/>
            <a:ext cx="12192000" cy="6942338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8D5EE-7CB3-D72A-12F1-1AC88A3B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Updates on the Offline POS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55BD7-1F88-3F77-72C8-6B31830E411E}"/>
              </a:ext>
            </a:extLst>
          </p:cNvPr>
          <p:cNvSpPr txBox="1"/>
          <p:nvPr/>
        </p:nvSpPr>
        <p:spPr>
          <a:xfrm>
            <a:off x="8432800" y="962526"/>
            <a:ext cx="3034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351C5C"/>
                </a:solidFill>
              </a:rPr>
              <a:t>Monitor </a:t>
            </a:r>
            <a:r>
              <a:rPr lang="en-GB" sz="2000" b="1">
                <a:solidFill>
                  <a:srgbClr val="6B4C1A"/>
                </a:solidFill>
              </a:rPr>
              <a:t>the progress of the updates </a:t>
            </a:r>
            <a:r>
              <a:rPr lang="en-GB" sz="2000" b="1">
                <a:solidFill>
                  <a:srgbClr val="351C5C"/>
                </a:solidFill>
              </a:rPr>
              <a:t>in the Update Service user interface.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815B5-22D2-20E3-896A-8C70FBE4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1097347"/>
            <a:ext cx="7429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0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93640-AE6C-0DE2-5631-DC6DA814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16654C-87FA-3FDF-17FF-76661C8F06E7}"/>
              </a:ext>
            </a:extLst>
          </p:cNvPr>
          <p:cNvSpPr/>
          <p:nvPr/>
        </p:nvSpPr>
        <p:spPr>
          <a:xfrm>
            <a:off x="0" y="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760AD1-D60C-BE1A-0AC2-01C6A924E6DB}"/>
              </a:ext>
            </a:extLst>
          </p:cNvPr>
          <p:cNvSpPr/>
          <p:nvPr/>
        </p:nvSpPr>
        <p:spPr>
          <a:xfrm>
            <a:off x="0" y="3742394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8A9EF-43ED-6613-0D0E-87EEAE39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8760546" cy="588637"/>
          </a:xfrm>
        </p:spPr>
        <p:txBody>
          <a:bodyPr/>
          <a:lstStyle/>
          <a:p>
            <a:r>
              <a:rPr lang="en-GB"/>
              <a:t>Updates on the Online POS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D69CF5B-CC36-0DD3-37EA-A0379E8C53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27" y="1182185"/>
            <a:ext cx="6013885" cy="164501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600" b="1">
                <a:solidFill>
                  <a:srgbClr val="6E63D6"/>
                </a:solidFill>
                <a:latin typeface="Aptos Body"/>
              </a:rPr>
              <a:t>Online POS (Windows)</a:t>
            </a:r>
            <a:endParaRPr lang="en-US" sz="2600">
              <a:latin typeface="Aptos Body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27A34D6-7952-2B41-F409-4D072E2A4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604" y="1062467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A597188D-61C3-D9AF-2274-E124A87904B4}"/>
              </a:ext>
            </a:extLst>
          </p:cNvPr>
          <p:cNvSpPr/>
          <p:nvPr/>
        </p:nvSpPr>
        <p:spPr>
          <a:xfrm>
            <a:off x="6363035" y="1782769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2915757E-C4ED-3969-0FAE-070B3CEEC7F7}"/>
              </a:ext>
            </a:extLst>
          </p:cNvPr>
          <p:cNvSpPr/>
          <p:nvPr/>
        </p:nvSpPr>
        <p:spPr>
          <a:xfrm>
            <a:off x="6636840" y="1875584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ounded Rectangle 94">
            <a:extLst>
              <a:ext uri="{FF2B5EF4-FFF2-40B4-BE49-F238E27FC236}">
                <a16:creationId xmlns:a16="http://schemas.microsoft.com/office/drawing/2014/main" id="{ADCECE4F-D73A-57A0-76C6-DC9DF743986D}"/>
              </a:ext>
            </a:extLst>
          </p:cNvPr>
          <p:cNvSpPr/>
          <p:nvPr/>
        </p:nvSpPr>
        <p:spPr>
          <a:xfrm>
            <a:off x="7105410" y="4658220"/>
            <a:ext cx="1645300" cy="673382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38CDC-E907-2643-EB79-B4F1638C5C6F}"/>
              </a:ext>
            </a:extLst>
          </p:cNvPr>
          <p:cNvSpPr txBox="1"/>
          <p:nvPr/>
        </p:nvSpPr>
        <p:spPr>
          <a:xfrm>
            <a:off x="7327186" y="4637538"/>
            <a:ext cx="10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1038AD-4491-0B3D-3160-2BF5F23D5C6B}"/>
              </a:ext>
            </a:extLst>
          </p:cNvPr>
          <p:cNvSpPr txBox="1"/>
          <p:nvPr/>
        </p:nvSpPr>
        <p:spPr>
          <a:xfrm>
            <a:off x="6269879" y="1320026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CCDC85-7637-402F-13A6-63956437EAE1}"/>
              </a:ext>
            </a:extLst>
          </p:cNvPr>
          <p:cNvSpPr txBox="1"/>
          <p:nvPr/>
        </p:nvSpPr>
        <p:spPr>
          <a:xfrm>
            <a:off x="6672963" y="1851922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F4ACDC-5395-B246-7C64-4BF79F9237F8}"/>
              </a:ext>
            </a:extLst>
          </p:cNvPr>
          <p:cNvSpPr txBox="1"/>
          <p:nvPr/>
        </p:nvSpPr>
        <p:spPr>
          <a:xfrm>
            <a:off x="7243081" y="78529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A3B6EA7D-9A81-117C-4EFD-F1FA593C1C80}"/>
              </a:ext>
            </a:extLst>
          </p:cNvPr>
          <p:cNvSpPr/>
          <p:nvPr/>
        </p:nvSpPr>
        <p:spPr>
          <a:xfrm>
            <a:off x="6523452" y="2514089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DB3A7C7-134E-6498-C43C-892379D8DFF8}"/>
              </a:ext>
            </a:extLst>
          </p:cNvPr>
          <p:cNvSpPr txBox="1"/>
          <p:nvPr/>
        </p:nvSpPr>
        <p:spPr>
          <a:xfrm>
            <a:off x="6614012" y="2525296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6CD48627-7284-14BF-33CF-D3B97AC2D3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0997" y="4789899"/>
            <a:ext cx="507612" cy="507612"/>
          </a:xfrm>
          <a:prstGeom prst="rect">
            <a:avLst/>
          </a:prstGeom>
        </p:spPr>
      </p:pic>
      <p:pic>
        <p:nvPicPr>
          <p:cNvPr id="2052" name="Graphic 2051">
            <a:extLst>
              <a:ext uri="{FF2B5EF4-FFF2-40B4-BE49-F238E27FC236}">
                <a16:creationId xmlns:a16="http://schemas.microsoft.com/office/drawing/2014/main" id="{0597A40C-BD46-CF86-648A-9600C03900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055" y="2564242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8EEED2C9-80F2-6F04-3794-E2C9888C72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8233" y="1968460"/>
            <a:ext cx="225358" cy="225358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54E22253-C1F8-11CF-D61E-8298B6804945}"/>
              </a:ext>
            </a:extLst>
          </p:cNvPr>
          <p:cNvSpPr txBox="1">
            <a:spLocks/>
          </p:cNvSpPr>
          <p:nvPr/>
        </p:nvSpPr>
        <p:spPr>
          <a:xfrm>
            <a:off x="-261603" y="199724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30A723A1-940C-7349-BC05-7159D6C04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609" y="1120774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EF24E71A-B885-4E34-18EE-2F913E7983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54903646-ADEC-4D56-66DF-E3674957B3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E8E038FF-1DDB-B55F-B8AA-78E84C6B31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2179" y="2841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7BFE4333-2AB1-B412-01C8-C9F56178CAF6}"/>
              </a:ext>
            </a:extLst>
          </p:cNvPr>
          <p:cNvSpPr/>
          <p:nvPr/>
        </p:nvSpPr>
        <p:spPr>
          <a:xfrm>
            <a:off x="6637706" y="2128600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284AAB-E865-1E2D-E582-DD199F41122F}"/>
              </a:ext>
            </a:extLst>
          </p:cNvPr>
          <p:cNvSpPr txBox="1"/>
          <p:nvPr/>
        </p:nvSpPr>
        <p:spPr>
          <a:xfrm>
            <a:off x="6565055" y="2106769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ED693EBC-73F1-65D1-F7F0-761AEA34882C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A5EB9-F5F6-BADA-5D87-192218737D36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9DD63C0-D749-B881-5B9C-FE62CDDB10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07653" y="1535469"/>
            <a:ext cx="2225299" cy="1416101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12" name="Rounded Rectangle 111">
            <a:extLst>
              <a:ext uri="{FF2B5EF4-FFF2-40B4-BE49-F238E27FC236}">
                <a16:creationId xmlns:a16="http://schemas.microsoft.com/office/drawing/2014/main" id="{781A92D7-C3A3-9D0C-91F7-7B15B70A0EA6}"/>
              </a:ext>
            </a:extLst>
          </p:cNvPr>
          <p:cNvSpPr/>
          <p:nvPr/>
        </p:nvSpPr>
        <p:spPr>
          <a:xfrm>
            <a:off x="8582190" y="2237792"/>
            <a:ext cx="1252424" cy="370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337DF-A848-4EF0-69F2-4FB28C8A36F4}"/>
              </a:ext>
            </a:extLst>
          </p:cNvPr>
          <p:cNvSpPr txBox="1"/>
          <p:nvPr/>
        </p:nvSpPr>
        <p:spPr>
          <a:xfrm>
            <a:off x="8655211" y="2284570"/>
            <a:ext cx="12524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Update Service </a:t>
            </a:r>
            <a:b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</a:br>
            <a:endParaRPr lang="en-US" sz="10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51F0AAB-2452-1E73-2D05-A8ACE67B6D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665" y="2333685"/>
            <a:ext cx="177229" cy="1772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8D5A1F-2C6E-A520-FE0F-4B02E76FE11C}"/>
              </a:ext>
            </a:extLst>
          </p:cNvPr>
          <p:cNvSpPr txBox="1"/>
          <p:nvPr/>
        </p:nvSpPr>
        <p:spPr>
          <a:xfrm>
            <a:off x="8383412" y="970366"/>
            <a:ext cx="2802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Hosted by the customer in Azure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44C8F1-28C0-698F-ABCC-8427F3F3D015}"/>
              </a:ext>
            </a:extLst>
          </p:cNvPr>
          <p:cNvCxnSpPr>
            <a:cxnSpLocks/>
          </p:cNvCxnSpPr>
          <p:nvPr/>
        </p:nvCxnSpPr>
        <p:spPr>
          <a:xfrm>
            <a:off x="3210791" y="3817644"/>
            <a:ext cx="3647209" cy="0"/>
          </a:xfrm>
          <a:prstGeom prst="straightConnector1">
            <a:avLst/>
          </a:prstGeom>
          <a:ln w="12700">
            <a:solidFill>
              <a:srgbClr val="88BC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D2FD05-46FF-2AC0-D71C-6D71CF3EE20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8007653" y="2951570"/>
            <a:ext cx="1112649" cy="1685041"/>
          </a:xfrm>
          <a:prstGeom prst="straightConnector1">
            <a:avLst/>
          </a:prstGeom>
          <a:ln w="19050">
            <a:solidFill>
              <a:srgbClr val="1A87C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07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39FCE-95F3-5727-668D-E0735572D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4FCB4B-D982-3923-DC13-33F8E6ABE501}"/>
              </a:ext>
            </a:extLst>
          </p:cNvPr>
          <p:cNvSpPr/>
          <p:nvPr/>
        </p:nvSpPr>
        <p:spPr>
          <a:xfrm>
            <a:off x="-13570" y="-23910"/>
            <a:ext cx="12192000" cy="3771184"/>
          </a:xfrm>
          <a:prstGeom prst="rect">
            <a:avLst/>
          </a:prstGeom>
          <a:solidFill>
            <a:srgbClr val="D4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346AA-1E94-2408-83B7-66E266DBA947}"/>
              </a:ext>
            </a:extLst>
          </p:cNvPr>
          <p:cNvSpPr/>
          <p:nvPr/>
        </p:nvSpPr>
        <p:spPr>
          <a:xfrm>
            <a:off x="13570" y="3698938"/>
            <a:ext cx="12192000" cy="3159062"/>
          </a:xfrm>
          <a:prstGeom prst="rect">
            <a:avLst/>
          </a:prstGeom>
          <a:solidFill>
            <a:srgbClr val="88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66341-3535-3854-91A4-BB42D3D9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Updates on the mobile devices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8B52269-0972-5C6E-E62A-31C27B6B3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459" y="1119524"/>
            <a:ext cx="3932933" cy="1000188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9600" b="1">
                <a:solidFill>
                  <a:srgbClr val="6E63D6"/>
                </a:solidFill>
                <a:latin typeface="+mn-lt"/>
              </a:rPr>
              <a:t>Online POS (Android / iOS)</a:t>
            </a:r>
            <a:br>
              <a:rPr lang="en-US" sz="9600" b="1">
                <a:solidFill>
                  <a:srgbClr val="6E63D6"/>
                </a:solidFill>
                <a:latin typeface="+mn-lt"/>
              </a:rPr>
            </a:br>
            <a:br>
              <a:rPr lang="en-US" sz="9600" b="1">
                <a:solidFill>
                  <a:srgbClr val="6E63D6"/>
                </a:solidFill>
                <a:latin typeface="+mn-lt"/>
              </a:rPr>
            </a:br>
            <a:r>
              <a:rPr lang="en-US" sz="9600" b="1">
                <a:solidFill>
                  <a:srgbClr val="6E63D6"/>
                </a:solidFill>
                <a:latin typeface="+mn-lt"/>
              </a:rPr>
              <a:t>Mobile Inventory (Android)</a:t>
            </a:r>
            <a:br>
              <a:rPr lang="en-US">
                <a:solidFill>
                  <a:srgbClr val="351C5C"/>
                </a:solidFill>
              </a:rPr>
            </a:br>
            <a:br>
              <a:rPr lang="en-US"/>
            </a:b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869B62D-B62C-87B2-4CE2-3CF8EB939D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8625" y="1360177"/>
            <a:ext cx="3214955" cy="1886575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sp>
        <p:nvSpPr>
          <p:cNvPr id="21" name="Rounded Rectangle 114">
            <a:extLst>
              <a:ext uri="{FF2B5EF4-FFF2-40B4-BE49-F238E27FC236}">
                <a16:creationId xmlns:a16="http://schemas.microsoft.com/office/drawing/2014/main" id="{508A181A-D4A1-5D15-C086-3C235073887D}"/>
              </a:ext>
            </a:extLst>
          </p:cNvPr>
          <p:cNvSpPr/>
          <p:nvPr/>
        </p:nvSpPr>
        <p:spPr>
          <a:xfrm>
            <a:off x="8056056" y="2080479"/>
            <a:ext cx="1348294" cy="643426"/>
          </a:xfrm>
          <a:prstGeom prst="roundRect">
            <a:avLst>
              <a:gd name="adj" fmla="val 12112"/>
            </a:avLst>
          </a:prstGeom>
          <a:solidFill>
            <a:srgbClr val="8ED2E7"/>
          </a:solidFill>
          <a:ln>
            <a:noFill/>
          </a:ln>
          <a:effectLst>
            <a:outerShdw blurRad="1651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ounded Rectangle 117">
            <a:extLst>
              <a:ext uri="{FF2B5EF4-FFF2-40B4-BE49-F238E27FC236}">
                <a16:creationId xmlns:a16="http://schemas.microsoft.com/office/drawing/2014/main" id="{DE488629-3B0C-55BA-1903-0E18DF3F28E3}"/>
              </a:ext>
            </a:extLst>
          </p:cNvPr>
          <p:cNvSpPr/>
          <p:nvPr/>
        </p:nvSpPr>
        <p:spPr>
          <a:xfrm>
            <a:off x="8329861" y="2173294"/>
            <a:ext cx="882820" cy="198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7BE5A9-4CD5-AADA-571F-C21A45CB4329}"/>
              </a:ext>
            </a:extLst>
          </p:cNvPr>
          <p:cNvSpPr txBox="1"/>
          <p:nvPr/>
        </p:nvSpPr>
        <p:spPr>
          <a:xfrm>
            <a:off x="7962900" y="1617736"/>
            <a:ext cx="1394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Business Central</a:t>
            </a:r>
            <a:b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1100" b="1">
                <a:solidFill>
                  <a:srgbClr val="5B4582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320CD1-ABC8-BD33-137D-59CF8722B46E}"/>
              </a:ext>
            </a:extLst>
          </p:cNvPr>
          <p:cNvSpPr txBox="1"/>
          <p:nvPr/>
        </p:nvSpPr>
        <p:spPr>
          <a:xfrm>
            <a:off x="8365984" y="2149632"/>
            <a:ext cx="821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6032F5-6FE3-6051-F91C-BCFBC237DEA3}"/>
              </a:ext>
            </a:extLst>
          </p:cNvPr>
          <p:cNvSpPr txBox="1"/>
          <p:nvPr/>
        </p:nvSpPr>
        <p:spPr>
          <a:xfrm>
            <a:off x="8294947" y="100797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48" name="Rounded Rectangle 88">
            <a:extLst>
              <a:ext uri="{FF2B5EF4-FFF2-40B4-BE49-F238E27FC236}">
                <a16:creationId xmlns:a16="http://schemas.microsoft.com/office/drawing/2014/main" id="{3EE6F0BC-3394-720B-F3CF-97AA51422A18}"/>
              </a:ext>
            </a:extLst>
          </p:cNvPr>
          <p:cNvSpPr/>
          <p:nvPr/>
        </p:nvSpPr>
        <p:spPr>
          <a:xfrm>
            <a:off x="8216473" y="2811799"/>
            <a:ext cx="1093491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6757D3C6-CA7A-34FD-0C9F-39696E0DF497}"/>
              </a:ext>
            </a:extLst>
          </p:cNvPr>
          <p:cNvSpPr txBox="1"/>
          <p:nvPr/>
        </p:nvSpPr>
        <p:spPr>
          <a:xfrm>
            <a:off x="8307033" y="2823006"/>
            <a:ext cx="9331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Environment</a:t>
            </a:r>
          </a:p>
        </p:txBody>
      </p:sp>
      <p:pic>
        <p:nvPicPr>
          <p:cNvPr id="2052" name="Graphic 2051">
            <a:extLst>
              <a:ext uri="{FF2B5EF4-FFF2-40B4-BE49-F238E27FC236}">
                <a16:creationId xmlns:a16="http://schemas.microsoft.com/office/drawing/2014/main" id="{5217539B-DBC3-450D-EF6D-189F164CFD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8076" y="2861952"/>
            <a:ext cx="144497" cy="144497"/>
          </a:xfrm>
          <a:prstGeom prst="rect">
            <a:avLst/>
          </a:prstGeom>
        </p:spPr>
      </p:pic>
      <p:pic>
        <p:nvPicPr>
          <p:cNvPr id="2053" name="Graphic 2052">
            <a:extLst>
              <a:ext uri="{FF2B5EF4-FFF2-40B4-BE49-F238E27FC236}">
                <a16:creationId xmlns:a16="http://schemas.microsoft.com/office/drawing/2014/main" id="{B323D32F-A42D-BC73-9335-17FEF2F8CA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1254" y="2266170"/>
            <a:ext cx="225358" cy="225358"/>
          </a:xfrm>
          <a:prstGeom prst="rect">
            <a:avLst/>
          </a:prstGeom>
        </p:spPr>
      </p:pic>
      <p:sp>
        <p:nvSpPr>
          <p:cNvPr id="2064" name="Text Placeholder 2">
            <a:extLst>
              <a:ext uri="{FF2B5EF4-FFF2-40B4-BE49-F238E27FC236}">
                <a16:creationId xmlns:a16="http://schemas.microsoft.com/office/drawing/2014/main" id="{4A0F3815-22C2-79EA-8BE0-CF05665787B0}"/>
              </a:ext>
            </a:extLst>
          </p:cNvPr>
          <p:cNvSpPr txBox="1">
            <a:spLocks/>
          </p:cNvSpPr>
          <p:nvPr/>
        </p:nvSpPr>
        <p:spPr>
          <a:xfrm>
            <a:off x="95250" y="684026"/>
            <a:ext cx="12416176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FDDC1984-B400-360C-BDFD-4C2EAF388D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98630" y="1418484"/>
            <a:ext cx="433086" cy="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2" name="AutoShape 22">
            <a:extLst>
              <a:ext uri="{FF2B5EF4-FFF2-40B4-BE49-F238E27FC236}">
                <a16:creationId xmlns:a16="http://schemas.microsoft.com/office/drawing/2014/main" id="{6F666DA3-55F4-C9B5-1FA1-48D0A1803F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3" name="AutoShape 23">
            <a:extLst>
              <a:ext uri="{FF2B5EF4-FFF2-40B4-BE49-F238E27FC236}">
                <a16:creationId xmlns:a16="http://schemas.microsoft.com/office/drawing/2014/main" id="{737A213C-7B0C-2531-F8A7-871164AFD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3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38AD3C59-9F63-B036-43F6-BC3740C1B4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85200" y="31387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ounded Rectangle 117">
            <a:extLst>
              <a:ext uri="{FF2B5EF4-FFF2-40B4-BE49-F238E27FC236}">
                <a16:creationId xmlns:a16="http://schemas.microsoft.com/office/drawing/2014/main" id="{E1F72E75-4846-A6E6-A481-CCDE97A8E5BB}"/>
              </a:ext>
            </a:extLst>
          </p:cNvPr>
          <p:cNvSpPr/>
          <p:nvPr/>
        </p:nvSpPr>
        <p:spPr>
          <a:xfrm>
            <a:off x="8330727" y="2426310"/>
            <a:ext cx="882820" cy="205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7BF02B-ED7A-31DE-DEAC-D7B9A761F2D8}"/>
              </a:ext>
            </a:extLst>
          </p:cNvPr>
          <p:cNvSpPr txBox="1"/>
          <p:nvPr/>
        </p:nvSpPr>
        <p:spPr>
          <a:xfrm>
            <a:off x="8258076" y="2404479"/>
            <a:ext cx="1051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BC company</a:t>
            </a:r>
          </a:p>
        </p:txBody>
      </p:sp>
      <p:sp>
        <p:nvSpPr>
          <p:cNvPr id="4" name="Rounded Rectangle 94">
            <a:extLst>
              <a:ext uri="{FF2B5EF4-FFF2-40B4-BE49-F238E27FC236}">
                <a16:creationId xmlns:a16="http://schemas.microsoft.com/office/drawing/2014/main" id="{47F3DE84-FEB1-0126-DFA8-45606E790078}"/>
              </a:ext>
            </a:extLst>
          </p:cNvPr>
          <p:cNvSpPr/>
          <p:nvPr/>
        </p:nvSpPr>
        <p:spPr>
          <a:xfrm>
            <a:off x="5826808" y="4663624"/>
            <a:ext cx="1774983" cy="692148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5830F9-A16B-50EE-A7F2-A6D2DD133DF1}"/>
              </a:ext>
            </a:extLst>
          </p:cNvPr>
          <p:cNvSpPr txBox="1"/>
          <p:nvPr/>
        </p:nvSpPr>
        <p:spPr>
          <a:xfrm>
            <a:off x="6114426" y="4667150"/>
            <a:ext cx="11898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POS mobile dev.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5FD0284B-FEA8-ED86-6EA7-F3FA38DA8F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8534" y="4870771"/>
            <a:ext cx="421589" cy="421589"/>
          </a:xfrm>
          <a:prstGeom prst="rect">
            <a:avLst/>
          </a:prstGeom>
        </p:spPr>
      </p:pic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9BD90D14-47F1-6FA0-4BB8-D47EB0D67D5F}"/>
              </a:ext>
            </a:extLst>
          </p:cNvPr>
          <p:cNvSpPr/>
          <p:nvPr/>
        </p:nvSpPr>
        <p:spPr>
          <a:xfrm>
            <a:off x="726268" y="4609894"/>
            <a:ext cx="1515897" cy="669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79133-0B51-22D4-CBEA-BE338815EB4E}"/>
              </a:ext>
            </a:extLst>
          </p:cNvPr>
          <p:cNvSpPr txBox="1"/>
          <p:nvPr/>
        </p:nvSpPr>
        <p:spPr>
          <a:xfrm>
            <a:off x="943115" y="4713944"/>
            <a:ext cx="93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6" name="Rounded Rectangle 94">
            <a:extLst>
              <a:ext uri="{FF2B5EF4-FFF2-40B4-BE49-F238E27FC236}">
                <a16:creationId xmlns:a16="http://schemas.microsoft.com/office/drawing/2014/main" id="{D172E856-B65A-33D0-D1CF-A791838D983E}"/>
              </a:ext>
            </a:extLst>
          </p:cNvPr>
          <p:cNvSpPr/>
          <p:nvPr/>
        </p:nvSpPr>
        <p:spPr>
          <a:xfrm>
            <a:off x="9175270" y="4624550"/>
            <a:ext cx="1774983" cy="692148"/>
          </a:xfrm>
          <a:prstGeom prst="roundRect">
            <a:avLst/>
          </a:prstGeom>
          <a:solidFill>
            <a:srgbClr val="C6C2F5"/>
          </a:solidFill>
          <a:ln>
            <a:noFill/>
          </a:ln>
          <a:effectLst>
            <a:outerShdw blurRad="208557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9E432F-F0A2-0322-8303-E68975258D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6996" y="4831697"/>
            <a:ext cx="421589" cy="421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184149-5CC0-D667-0493-BBF2960F36E6}"/>
              </a:ext>
            </a:extLst>
          </p:cNvPr>
          <p:cNvSpPr txBox="1"/>
          <p:nvPr/>
        </p:nvSpPr>
        <p:spPr>
          <a:xfrm>
            <a:off x="9402547" y="4624550"/>
            <a:ext cx="131048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HHT Mobile Inv.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FB9159-66EF-EBA6-1724-69F2FD406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410" y="4854650"/>
            <a:ext cx="498601" cy="498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1B008-CEAD-93F3-C59C-A3FA616A2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546" y="4821795"/>
            <a:ext cx="502702" cy="559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CC0F81-222F-43E8-B00C-B1830A272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607" y="5547215"/>
            <a:ext cx="641603" cy="423583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810260CF-B4ED-29B0-D8E3-0EF57090CC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340" y="4663624"/>
            <a:ext cx="884138" cy="158419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57828D03-6765-8842-0638-234975169E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91" y="4663624"/>
            <a:ext cx="884138" cy="1584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3C8A76-DDD4-FAB2-E6F1-4B1E66D31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649" y="5534132"/>
            <a:ext cx="641603" cy="42358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1AA63D-B526-370F-DA81-01C9F3435C25}"/>
              </a:ext>
            </a:extLst>
          </p:cNvPr>
          <p:cNvCxnSpPr>
            <a:cxnSpLocks/>
            <a:stCxn id="2049" idx="2"/>
          </p:cNvCxnSpPr>
          <p:nvPr/>
        </p:nvCxnSpPr>
        <p:spPr>
          <a:xfrm flipH="1">
            <a:off x="10179050" y="2578336"/>
            <a:ext cx="706366" cy="2031558"/>
          </a:xfrm>
          <a:prstGeom prst="straightConnector1">
            <a:avLst/>
          </a:prstGeom>
          <a:ln w="19050">
            <a:solidFill>
              <a:srgbClr val="1A87C9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Graphic 2048">
            <a:extLst>
              <a:ext uri="{FF2B5EF4-FFF2-40B4-BE49-F238E27FC236}">
                <a16:creationId xmlns:a16="http://schemas.microsoft.com/office/drawing/2014/main" id="{C715C1EE-8DFF-A694-A9EE-3E8168D4D8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9297" y="1409267"/>
            <a:ext cx="1992237" cy="1169069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104"/>
              </a:srgbClr>
            </a:outerShdw>
          </a:effec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77D6618-8089-E8EC-43F3-1FA6F7FE49CE}"/>
              </a:ext>
            </a:extLst>
          </p:cNvPr>
          <p:cNvGrpSpPr/>
          <p:nvPr/>
        </p:nvGrpSpPr>
        <p:grpSpPr>
          <a:xfrm>
            <a:off x="10262610" y="1984980"/>
            <a:ext cx="1336873" cy="361729"/>
            <a:chOff x="5114127" y="1742214"/>
            <a:chExt cx="1336873" cy="361729"/>
          </a:xfrm>
        </p:grpSpPr>
        <p:sp>
          <p:nvSpPr>
            <p:cNvPr id="58" name="Rounded Rectangle 81">
              <a:extLst>
                <a:ext uri="{FF2B5EF4-FFF2-40B4-BE49-F238E27FC236}">
                  <a16:creationId xmlns:a16="http://schemas.microsoft.com/office/drawing/2014/main" id="{2154E8F1-C29B-332F-485C-2FBCFFC9B054}"/>
                </a:ext>
              </a:extLst>
            </p:cNvPr>
            <p:cNvSpPr/>
            <p:nvPr/>
          </p:nvSpPr>
          <p:spPr>
            <a:xfrm>
              <a:off x="5114127" y="1742214"/>
              <a:ext cx="1320723" cy="36172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65100"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59" name="TextBox 13">
              <a:extLst>
                <a:ext uri="{FF2B5EF4-FFF2-40B4-BE49-F238E27FC236}">
                  <a16:creationId xmlns:a16="http://schemas.microsoft.com/office/drawing/2014/main" id="{D7506D41-DD47-9E62-1A0D-1603145EAA1A}"/>
                </a:ext>
              </a:extLst>
            </p:cNvPr>
            <p:cNvSpPr txBox="1"/>
            <p:nvPr/>
          </p:nvSpPr>
          <p:spPr>
            <a:xfrm>
              <a:off x="5273374" y="1808591"/>
              <a:ext cx="117762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Commerce Server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68EAC006-9413-A37F-1ADB-83794B6B58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52941" y="1831657"/>
              <a:ext cx="191081" cy="191081"/>
            </a:xfrm>
            <a:prstGeom prst="rect">
              <a:avLst/>
            </a:prstGeom>
          </p:spPr>
        </p:pic>
      </p:grpSp>
      <p:sp>
        <p:nvSpPr>
          <p:cNvPr id="2057" name="TextBox 2056">
            <a:extLst>
              <a:ext uri="{FF2B5EF4-FFF2-40B4-BE49-F238E27FC236}">
                <a16:creationId xmlns:a16="http://schemas.microsoft.com/office/drawing/2014/main" id="{4B708CF4-EBC0-4859-9EEF-D38FEF8381D3}"/>
              </a:ext>
            </a:extLst>
          </p:cNvPr>
          <p:cNvSpPr txBox="1"/>
          <p:nvPr/>
        </p:nvSpPr>
        <p:spPr>
          <a:xfrm>
            <a:off x="10619184" y="1049152"/>
            <a:ext cx="78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  <a:cs typeface="Segoe UI" panose="020B0502040204020203" pitchFamily="34" charset="0"/>
              </a:rPr>
              <a:t>Azure</a:t>
            </a:r>
          </a:p>
        </p:txBody>
      </p:sp>
      <p:cxnSp>
        <p:nvCxnSpPr>
          <p:cNvPr id="2061" name="Straight Arrow Connector 2060">
            <a:extLst>
              <a:ext uri="{FF2B5EF4-FFF2-40B4-BE49-F238E27FC236}">
                <a16:creationId xmlns:a16="http://schemas.microsoft.com/office/drawing/2014/main" id="{5A94092A-DCAA-3A66-7DEC-E1B2D0B3309E}"/>
              </a:ext>
            </a:extLst>
          </p:cNvPr>
          <p:cNvCxnSpPr>
            <a:cxnSpLocks/>
          </p:cNvCxnSpPr>
          <p:nvPr/>
        </p:nvCxnSpPr>
        <p:spPr>
          <a:xfrm>
            <a:off x="9037567" y="3181662"/>
            <a:ext cx="1058933" cy="1428232"/>
          </a:xfrm>
          <a:prstGeom prst="straightConnector1">
            <a:avLst/>
          </a:prstGeom>
          <a:ln w="19050">
            <a:solidFill>
              <a:srgbClr val="1A87C9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4BDE3-5BB2-2650-655A-9FC62377E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903" y="4798545"/>
            <a:ext cx="502702" cy="559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A3A56-2535-EE00-5284-366661455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5964" y="5523965"/>
            <a:ext cx="641603" cy="423583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08375CA0-92F2-F901-827D-05824BC418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697" y="4640374"/>
            <a:ext cx="884138" cy="1584190"/>
          </a:xfrm>
          <a:prstGeom prst="rect">
            <a:avLst/>
          </a:prstGeom>
        </p:spPr>
      </p:pic>
      <p:sp>
        <p:nvSpPr>
          <p:cNvPr id="34" name="Rounded Rectangle 81">
            <a:extLst>
              <a:ext uri="{FF2B5EF4-FFF2-40B4-BE49-F238E27FC236}">
                <a16:creationId xmlns:a16="http://schemas.microsoft.com/office/drawing/2014/main" id="{166C5AA8-892C-5A64-C047-9F356A2278F0}"/>
              </a:ext>
            </a:extLst>
          </p:cNvPr>
          <p:cNvSpPr/>
          <p:nvPr/>
        </p:nvSpPr>
        <p:spPr>
          <a:xfrm>
            <a:off x="5216367" y="2542099"/>
            <a:ext cx="1345020" cy="995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grpSp>
        <p:nvGrpSpPr>
          <p:cNvPr id="22" name="Graphic 16">
            <a:extLst>
              <a:ext uri="{FF2B5EF4-FFF2-40B4-BE49-F238E27FC236}">
                <a16:creationId xmlns:a16="http://schemas.microsoft.com/office/drawing/2014/main" id="{63359D8F-62DB-3B56-7610-6CE69972CA2F}"/>
              </a:ext>
            </a:extLst>
          </p:cNvPr>
          <p:cNvGrpSpPr/>
          <p:nvPr/>
        </p:nvGrpSpPr>
        <p:grpSpPr>
          <a:xfrm>
            <a:off x="5627743" y="2855139"/>
            <a:ext cx="495796" cy="495110"/>
            <a:chOff x="5945810" y="1281436"/>
            <a:chExt cx="1241629" cy="1239910"/>
          </a:xfrm>
          <a:solidFill>
            <a:srgbClr val="000000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9407675-3908-4E3E-611C-6688C29164D1}"/>
                </a:ext>
              </a:extLst>
            </p:cNvPr>
            <p:cNvSpPr/>
            <p:nvPr/>
          </p:nvSpPr>
          <p:spPr>
            <a:xfrm>
              <a:off x="6467980" y="1688292"/>
              <a:ext cx="195567" cy="195567"/>
            </a:xfrm>
            <a:custGeom>
              <a:avLst/>
              <a:gdLst>
                <a:gd name="csX0" fmla="*/ 195568 w 195567"/>
                <a:gd name="csY0" fmla="*/ 97784 h 195567"/>
                <a:gd name="csX1" fmla="*/ 97784 w 195567"/>
                <a:gd name="csY1" fmla="*/ 195568 h 195567"/>
                <a:gd name="csX2" fmla="*/ 0 w 195567"/>
                <a:gd name="csY2" fmla="*/ 97784 h 195567"/>
                <a:gd name="csX3" fmla="*/ 97784 w 195567"/>
                <a:gd name="csY3" fmla="*/ 0 h 195567"/>
                <a:gd name="csX4" fmla="*/ 195568 w 195567"/>
                <a:gd name="csY4" fmla="*/ 97784 h 1955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5567" h="195567">
                  <a:moveTo>
                    <a:pt x="195568" y="97784"/>
                  </a:moveTo>
                  <a:cubicBezTo>
                    <a:pt x="195568" y="151809"/>
                    <a:pt x="151808" y="195568"/>
                    <a:pt x="97784" y="195568"/>
                  </a:cubicBezTo>
                  <a:cubicBezTo>
                    <a:pt x="43760" y="195568"/>
                    <a:pt x="0" y="151808"/>
                    <a:pt x="0" y="97784"/>
                  </a:cubicBezTo>
                  <a:cubicBezTo>
                    <a:pt x="0" y="43808"/>
                    <a:pt x="43760" y="0"/>
                    <a:pt x="97784" y="0"/>
                  </a:cubicBezTo>
                  <a:cubicBezTo>
                    <a:pt x="151808" y="0"/>
                    <a:pt x="195568" y="43809"/>
                    <a:pt x="195568" y="97784"/>
                  </a:cubicBezTo>
                </a:path>
              </a:pathLst>
            </a:custGeom>
            <a:solidFill>
              <a:srgbClr val="01ADCF"/>
            </a:solidFill>
            <a:ln w="12573" cap="flat">
              <a:noFill/>
              <a:prstDash val="solid"/>
              <a:miter/>
            </a:ln>
          </p:spPr>
          <p:txBody>
            <a:bodyPr/>
            <a:lstStyle/>
            <a:p>
              <a:endParaRPr lang="en-I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E92161E-CC56-2FC6-662E-15BECC26BCAC}"/>
                </a:ext>
              </a:extLst>
            </p:cNvPr>
            <p:cNvSpPr/>
            <p:nvPr/>
          </p:nvSpPr>
          <p:spPr>
            <a:xfrm>
              <a:off x="6251023" y="1469702"/>
              <a:ext cx="629449" cy="629449"/>
            </a:xfrm>
            <a:custGeom>
              <a:avLst/>
              <a:gdLst>
                <a:gd name="csX0" fmla="*/ 594155 w 629449"/>
                <a:gd name="csY0" fmla="*/ 204638 h 629449"/>
                <a:gd name="csX1" fmla="*/ 553980 w 629449"/>
                <a:gd name="csY1" fmla="*/ 211612 h 629449"/>
                <a:gd name="csX2" fmla="*/ 536496 w 629449"/>
                <a:gd name="csY2" fmla="*/ 202870 h 629449"/>
                <a:gd name="csX3" fmla="*/ 503296 w 629449"/>
                <a:gd name="csY3" fmla="*/ 153953 h 629449"/>
                <a:gd name="csX4" fmla="*/ 501528 w 629449"/>
                <a:gd name="csY4" fmla="*/ 134751 h 629449"/>
                <a:gd name="csX5" fmla="*/ 524218 w 629449"/>
                <a:gd name="csY5" fmla="*/ 101550 h 629449"/>
                <a:gd name="csX6" fmla="*/ 520731 w 629449"/>
                <a:gd name="csY6" fmla="*/ 80579 h 629449"/>
                <a:gd name="csX7" fmla="*/ 454429 w 629449"/>
                <a:gd name="csY7" fmla="*/ 35247 h 629449"/>
                <a:gd name="csX8" fmla="*/ 433457 w 629449"/>
                <a:gd name="csY8" fmla="*/ 38734 h 629449"/>
                <a:gd name="csX9" fmla="*/ 410767 w 629449"/>
                <a:gd name="csY9" fmla="*/ 71934 h 629449"/>
                <a:gd name="csX10" fmla="*/ 393283 w 629449"/>
                <a:gd name="csY10" fmla="*/ 77189 h 629449"/>
                <a:gd name="csX11" fmla="*/ 333904 w 629449"/>
                <a:gd name="csY11" fmla="*/ 64960 h 629449"/>
                <a:gd name="csX12" fmla="*/ 319956 w 629449"/>
                <a:gd name="csY12" fmla="*/ 52731 h 629449"/>
                <a:gd name="csX13" fmla="*/ 312982 w 629449"/>
                <a:gd name="csY13" fmla="*/ 12556 h 629449"/>
                <a:gd name="csX14" fmla="*/ 293779 w 629449"/>
                <a:gd name="csY14" fmla="*/ 327 h 629449"/>
                <a:gd name="csX15" fmla="*/ 215198 w 629449"/>
                <a:gd name="csY15" fmla="*/ 16043 h 629449"/>
                <a:gd name="csX16" fmla="*/ 202968 w 629449"/>
                <a:gd name="csY16" fmla="*/ 35246 h 629449"/>
                <a:gd name="csX17" fmla="*/ 209942 w 629449"/>
                <a:gd name="csY17" fmla="*/ 75420 h 629449"/>
                <a:gd name="csX18" fmla="*/ 201200 w 629449"/>
                <a:gd name="csY18" fmla="*/ 92904 h 629449"/>
                <a:gd name="csX19" fmla="*/ 152284 w 629449"/>
                <a:gd name="csY19" fmla="*/ 126105 h 629449"/>
                <a:gd name="csX20" fmla="*/ 133081 w 629449"/>
                <a:gd name="csY20" fmla="*/ 127873 h 629449"/>
                <a:gd name="csX21" fmla="*/ 99881 w 629449"/>
                <a:gd name="csY21" fmla="*/ 105182 h 629449"/>
                <a:gd name="csX22" fmla="*/ 78909 w 629449"/>
                <a:gd name="csY22" fmla="*/ 108669 h 629449"/>
                <a:gd name="csX23" fmla="*/ 35247 w 629449"/>
                <a:gd name="csY23" fmla="*/ 175021 h 629449"/>
                <a:gd name="csX24" fmla="*/ 38734 w 629449"/>
                <a:gd name="csY24" fmla="*/ 195992 h 629449"/>
                <a:gd name="csX25" fmla="*/ 71934 w 629449"/>
                <a:gd name="csY25" fmla="*/ 218683 h 629449"/>
                <a:gd name="csX26" fmla="*/ 77189 w 629449"/>
                <a:gd name="csY26" fmla="*/ 236167 h 629449"/>
                <a:gd name="csX27" fmla="*/ 64960 w 629449"/>
                <a:gd name="csY27" fmla="*/ 295545 h 629449"/>
                <a:gd name="csX28" fmla="*/ 52731 w 629449"/>
                <a:gd name="csY28" fmla="*/ 309494 h 629449"/>
                <a:gd name="csX29" fmla="*/ 12556 w 629449"/>
                <a:gd name="csY29" fmla="*/ 316468 h 629449"/>
                <a:gd name="csX30" fmla="*/ 327 w 629449"/>
                <a:gd name="csY30" fmla="*/ 335671 h 629449"/>
                <a:gd name="csX31" fmla="*/ 16043 w 629449"/>
                <a:gd name="csY31" fmla="*/ 414252 h 629449"/>
                <a:gd name="csX32" fmla="*/ 35246 w 629449"/>
                <a:gd name="csY32" fmla="*/ 426481 h 629449"/>
                <a:gd name="csX33" fmla="*/ 75420 w 629449"/>
                <a:gd name="csY33" fmla="*/ 419507 h 629449"/>
                <a:gd name="csX34" fmla="*/ 92904 w 629449"/>
                <a:gd name="csY34" fmla="*/ 428249 h 629449"/>
                <a:gd name="csX35" fmla="*/ 126105 w 629449"/>
                <a:gd name="csY35" fmla="*/ 477166 h 629449"/>
                <a:gd name="csX36" fmla="*/ 127873 w 629449"/>
                <a:gd name="csY36" fmla="*/ 496369 h 629449"/>
                <a:gd name="csX37" fmla="*/ 105182 w 629449"/>
                <a:gd name="csY37" fmla="*/ 529569 h 629449"/>
                <a:gd name="csX38" fmla="*/ 108669 w 629449"/>
                <a:gd name="csY38" fmla="*/ 550541 h 629449"/>
                <a:gd name="csX39" fmla="*/ 175021 w 629449"/>
                <a:gd name="csY39" fmla="*/ 594203 h 629449"/>
                <a:gd name="csX40" fmla="*/ 195992 w 629449"/>
                <a:gd name="csY40" fmla="*/ 590716 h 629449"/>
                <a:gd name="csX41" fmla="*/ 218683 w 629449"/>
                <a:gd name="csY41" fmla="*/ 557516 h 629449"/>
                <a:gd name="csX42" fmla="*/ 236167 w 629449"/>
                <a:gd name="csY42" fmla="*/ 552260 h 629449"/>
                <a:gd name="csX43" fmla="*/ 295545 w 629449"/>
                <a:gd name="csY43" fmla="*/ 564490 h 629449"/>
                <a:gd name="csX44" fmla="*/ 309494 w 629449"/>
                <a:gd name="csY44" fmla="*/ 576719 h 629449"/>
                <a:gd name="csX45" fmla="*/ 316468 w 629449"/>
                <a:gd name="csY45" fmla="*/ 616893 h 629449"/>
                <a:gd name="csX46" fmla="*/ 335671 w 629449"/>
                <a:gd name="csY46" fmla="*/ 629123 h 629449"/>
                <a:gd name="csX47" fmla="*/ 414252 w 629449"/>
                <a:gd name="csY47" fmla="*/ 613407 h 629449"/>
                <a:gd name="csX48" fmla="*/ 426481 w 629449"/>
                <a:gd name="csY48" fmla="*/ 594204 h 629449"/>
                <a:gd name="csX49" fmla="*/ 419507 w 629449"/>
                <a:gd name="csY49" fmla="*/ 555601 h 629449"/>
                <a:gd name="csX50" fmla="*/ 428249 w 629449"/>
                <a:gd name="csY50" fmla="*/ 538117 h 629449"/>
                <a:gd name="csX51" fmla="*/ 477166 w 629449"/>
                <a:gd name="csY51" fmla="*/ 504917 h 629449"/>
                <a:gd name="csX52" fmla="*/ 496369 w 629449"/>
                <a:gd name="csY52" fmla="*/ 503149 h 629449"/>
                <a:gd name="csX53" fmla="*/ 529569 w 629449"/>
                <a:gd name="csY53" fmla="*/ 525839 h 629449"/>
                <a:gd name="csX54" fmla="*/ 550541 w 629449"/>
                <a:gd name="csY54" fmla="*/ 522352 h 629449"/>
                <a:gd name="csX55" fmla="*/ 594203 w 629449"/>
                <a:gd name="csY55" fmla="*/ 456001 h 629449"/>
                <a:gd name="csX56" fmla="*/ 590716 w 629449"/>
                <a:gd name="csY56" fmla="*/ 435029 h 629449"/>
                <a:gd name="csX57" fmla="*/ 557516 w 629449"/>
                <a:gd name="csY57" fmla="*/ 412338 h 629449"/>
                <a:gd name="csX58" fmla="*/ 552261 w 629449"/>
                <a:gd name="csY58" fmla="*/ 394854 h 629449"/>
                <a:gd name="csX59" fmla="*/ 564490 w 629449"/>
                <a:gd name="csY59" fmla="*/ 335476 h 629449"/>
                <a:gd name="csX60" fmla="*/ 576719 w 629449"/>
                <a:gd name="csY60" fmla="*/ 321527 h 629449"/>
                <a:gd name="csX61" fmla="*/ 616894 w 629449"/>
                <a:gd name="csY61" fmla="*/ 314553 h 629449"/>
                <a:gd name="csX62" fmla="*/ 629123 w 629449"/>
                <a:gd name="csY62" fmla="*/ 295350 h 629449"/>
                <a:gd name="csX63" fmla="*/ 613407 w 629449"/>
                <a:gd name="csY63" fmla="*/ 216769 h 629449"/>
                <a:gd name="csX64" fmla="*/ 594155 w 629449"/>
                <a:gd name="csY64" fmla="*/ 204638 h 629449"/>
                <a:gd name="csX65" fmla="*/ 347950 w 629449"/>
                <a:gd name="csY65" fmla="*/ 482275 h 629449"/>
                <a:gd name="csX66" fmla="*/ 148894 w 629449"/>
                <a:gd name="csY66" fmla="*/ 349567 h 629449"/>
                <a:gd name="csX67" fmla="*/ 281603 w 629449"/>
                <a:gd name="csY67" fmla="*/ 150511 h 629449"/>
                <a:gd name="csX68" fmla="*/ 480658 w 629449"/>
                <a:gd name="csY68" fmla="*/ 283219 h 629449"/>
                <a:gd name="csX69" fmla="*/ 347950 w 629449"/>
                <a:gd name="csY69" fmla="*/ 482275 h 6294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629449" h="629449">
                  <a:moveTo>
                    <a:pt x="594155" y="204638"/>
                  </a:moveTo>
                  <a:lnTo>
                    <a:pt x="553980" y="211612"/>
                  </a:lnTo>
                  <a:cubicBezTo>
                    <a:pt x="547006" y="213380"/>
                    <a:pt x="540032" y="209844"/>
                    <a:pt x="536496" y="202870"/>
                  </a:cubicBezTo>
                  <a:cubicBezTo>
                    <a:pt x="527754" y="185386"/>
                    <a:pt x="515524" y="167951"/>
                    <a:pt x="503296" y="153953"/>
                  </a:cubicBezTo>
                  <a:cubicBezTo>
                    <a:pt x="498041" y="148698"/>
                    <a:pt x="498041" y="140005"/>
                    <a:pt x="501528" y="134751"/>
                  </a:cubicBezTo>
                  <a:lnTo>
                    <a:pt x="524218" y="101550"/>
                  </a:lnTo>
                  <a:cubicBezTo>
                    <a:pt x="529474" y="94576"/>
                    <a:pt x="527705" y="84066"/>
                    <a:pt x="520731" y="80579"/>
                  </a:cubicBezTo>
                  <a:lnTo>
                    <a:pt x="454429" y="35247"/>
                  </a:lnTo>
                  <a:cubicBezTo>
                    <a:pt x="447455" y="29992"/>
                    <a:pt x="436945" y="31760"/>
                    <a:pt x="433457" y="38734"/>
                  </a:cubicBezTo>
                  <a:lnTo>
                    <a:pt x="410767" y="71934"/>
                  </a:lnTo>
                  <a:cubicBezTo>
                    <a:pt x="407280" y="77189"/>
                    <a:pt x="398537" y="80676"/>
                    <a:pt x="393283" y="77189"/>
                  </a:cubicBezTo>
                  <a:cubicBezTo>
                    <a:pt x="374080" y="70215"/>
                    <a:pt x="354876" y="66728"/>
                    <a:pt x="333904" y="64960"/>
                  </a:cubicBezTo>
                  <a:cubicBezTo>
                    <a:pt x="326930" y="64960"/>
                    <a:pt x="321675" y="59705"/>
                    <a:pt x="319956" y="52731"/>
                  </a:cubicBezTo>
                  <a:lnTo>
                    <a:pt x="312982" y="12556"/>
                  </a:lnTo>
                  <a:cubicBezTo>
                    <a:pt x="311214" y="3814"/>
                    <a:pt x="302520" y="-1392"/>
                    <a:pt x="293779" y="327"/>
                  </a:cubicBezTo>
                  <a:lnTo>
                    <a:pt x="215198" y="16043"/>
                  </a:lnTo>
                  <a:cubicBezTo>
                    <a:pt x="206455" y="17811"/>
                    <a:pt x="201249" y="26504"/>
                    <a:pt x="202968" y="35246"/>
                  </a:cubicBezTo>
                  <a:lnTo>
                    <a:pt x="209942" y="75420"/>
                  </a:lnTo>
                  <a:cubicBezTo>
                    <a:pt x="211711" y="82395"/>
                    <a:pt x="208174" y="89369"/>
                    <a:pt x="201200" y="92904"/>
                  </a:cubicBezTo>
                  <a:cubicBezTo>
                    <a:pt x="183716" y="101647"/>
                    <a:pt x="166281" y="113876"/>
                    <a:pt x="152284" y="126105"/>
                  </a:cubicBezTo>
                  <a:cubicBezTo>
                    <a:pt x="147029" y="131360"/>
                    <a:pt x="138335" y="131360"/>
                    <a:pt x="133081" y="127873"/>
                  </a:cubicBezTo>
                  <a:lnTo>
                    <a:pt x="99881" y="105182"/>
                  </a:lnTo>
                  <a:cubicBezTo>
                    <a:pt x="92907" y="99927"/>
                    <a:pt x="82397" y="101695"/>
                    <a:pt x="78909" y="108669"/>
                  </a:cubicBezTo>
                  <a:lnTo>
                    <a:pt x="35247" y="175021"/>
                  </a:lnTo>
                  <a:cubicBezTo>
                    <a:pt x="29992" y="181995"/>
                    <a:pt x="31760" y="192505"/>
                    <a:pt x="38734" y="195992"/>
                  </a:cubicBezTo>
                  <a:lnTo>
                    <a:pt x="71934" y="218683"/>
                  </a:lnTo>
                  <a:cubicBezTo>
                    <a:pt x="77189" y="222170"/>
                    <a:pt x="80676" y="230912"/>
                    <a:pt x="77189" y="236167"/>
                  </a:cubicBezTo>
                  <a:cubicBezTo>
                    <a:pt x="70215" y="255370"/>
                    <a:pt x="66728" y="274574"/>
                    <a:pt x="64960" y="295545"/>
                  </a:cubicBezTo>
                  <a:cubicBezTo>
                    <a:pt x="64960" y="302520"/>
                    <a:pt x="59705" y="307775"/>
                    <a:pt x="52731" y="309494"/>
                  </a:cubicBezTo>
                  <a:lnTo>
                    <a:pt x="12556" y="316468"/>
                  </a:lnTo>
                  <a:cubicBezTo>
                    <a:pt x="3814" y="318236"/>
                    <a:pt x="-1392" y="326929"/>
                    <a:pt x="327" y="335671"/>
                  </a:cubicBezTo>
                  <a:lnTo>
                    <a:pt x="16043" y="414252"/>
                  </a:lnTo>
                  <a:cubicBezTo>
                    <a:pt x="17811" y="422994"/>
                    <a:pt x="26504" y="428201"/>
                    <a:pt x="35246" y="426481"/>
                  </a:cubicBezTo>
                  <a:lnTo>
                    <a:pt x="75420" y="419507"/>
                  </a:lnTo>
                  <a:cubicBezTo>
                    <a:pt x="82395" y="417739"/>
                    <a:pt x="89369" y="421275"/>
                    <a:pt x="92904" y="428249"/>
                  </a:cubicBezTo>
                  <a:cubicBezTo>
                    <a:pt x="101647" y="445733"/>
                    <a:pt x="113876" y="463168"/>
                    <a:pt x="126105" y="477166"/>
                  </a:cubicBezTo>
                  <a:cubicBezTo>
                    <a:pt x="131360" y="482421"/>
                    <a:pt x="131360" y="491114"/>
                    <a:pt x="127873" y="496369"/>
                  </a:cubicBezTo>
                  <a:lnTo>
                    <a:pt x="105182" y="529569"/>
                  </a:lnTo>
                  <a:cubicBezTo>
                    <a:pt x="99927" y="536543"/>
                    <a:pt x="101695" y="547053"/>
                    <a:pt x="108669" y="550541"/>
                  </a:cubicBezTo>
                  <a:lnTo>
                    <a:pt x="175021" y="594203"/>
                  </a:lnTo>
                  <a:cubicBezTo>
                    <a:pt x="181995" y="599458"/>
                    <a:pt x="192505" y="597690"/>
                    <a:pt x="195992" y="590716"/>
                  </a:cubicBezTo>
                  <a:lnTo>
                    <a:pt x="218683" y="557516"/>
                  </a:lnTo>
                  <a:cubicBezTo>
                    <a:pt x="222170" y="552260"/>
                    <a:pt x="230912" y="548774"/>
                    <a:pt x="236167" y="552260"/>
                  </a:cubicBezTo>
                  <a:cubicBezTo>
                    <a:pt x="255370" y="559235"/>
                    <a:pt x="274574" y="562722"/>
                    <a:pt x="295545" y="564490"/>
                  </a:cubicBezTo>
                  <a:cubicBezTo>
                    <a:pt x="302520" y="564490"/>
                    <a:pt x="307775" y="569745"/>
                    <a:pt x="309494" y="576719"/>
                  </a:cubicBezTo>
                  <a:lnTo>
                    <a:pt x="316468" y="616893"/>
                  </a:lnTo>
                  <a:cubicBezTo>
                    <a:pt x="318236" y="625636"/>
                    <a:pt x="326929" y="630842"/>
                    <a:pt x="335671" y="629123"/>
                  </a:cubicBezTo>
                  <a:lnTo>
                    <a:pt x="414252" y="613407"/>
                  </a:lnTo>
                  <a:cubicBezTo>
                    <a:pt x="422994" y="611638"/>
                    <a:pt x="428201" y="602945"/>
                    <a:pt x="426481" y="594204"/>
                  </a:cubicBezTo>
                  <a:lnTo>
                    <a:pt x="419507" y="555601"/>
                  </a:lnTo>
                  <a:cubicBezTo>
                    <a:pt x="417739" y="548627"/>
                    <a:pt x="421275" y="541652"/>
                    <a:pt x="428249" y="538117"/>
                  </a:cubicBezTo>
                  <a:cubicBezTo>
                    <a:pt x="445733" y="529375"/>
                    <a:pt x="463168" y="517145"/>
                    <a:pt x="477166" y="504917"/>
                  </a:cubicBezTo>
                  <a:cubicBezTo>
                    <a:pt x="482421" y="499661"/>
                    <a:pt x="491114" y="499661"/>
                    <a:pt x="496369" y="503149"/>
                  </a:cubicBezTo>
                  <a:lnTo>
                    <a:pt x="529569" y="525839"/>
                  </a:lnTo>
                  <a:cubicBezTo>
                    <a:pt x="536543" y="531094"/>
                    <a:pt x="547053" y="529326"/>
                    <a:pt x="550541" y="522352"/>
                  </a:cubicBezTo>
                  <a:lnTo>
                    <a:pt x="594203" y="456001"/>
                  </a:lnTo>
                  <a:cubicBezTo>
                    <a:pt x="599458" y="449026"/>
                    <a:pt x="597690" y="438517"/>
                    <a:pt x="590716" y="435029"/>
                  </a:cubicBezTo>
                  <a:lnTo>
                    <a:pt x="557516" y="412338"/>
                  </a:lnTo>
                  <a:cubicBezTo>
                    <a:pt x="552261" y="408851"/>
                    <a:pt x="548773" y="400109"/>
                    <a:pt x="552261" y="394854"/>
                  </a:cubicBezTo>
                  <a:cubicBezTo>
                    <a:pt x="559235" y="375652"/>
                    <a:pt x="562722" y="356448"/>
                    <a:pt x="564490" y="335476"/>
                  </a:cubicBezTo>
                  <a:cubicBezTo>
                    <a:pt x="564490" y="328502"/>
                    <a:pt x="569745" y="323247"/>
                    <a:pt x="576719" y="321527"/>
                  </a:cubicBezTo>
                  <a:lnTo>
                    <a:pt x="616894" y="314553"/>
                  </a:lnTo>
                  <a:cubicBezTo>
                    <a:pt x="625636" y="312785"/>
                    <a:pt x="630842" y="304092"/>
                    <a:pt x="629123" y="295350"/>
                  </a:cubicBezTo>
                  <a:lnTo>
                    <a:pt x="613407" y="216769"/>
                  </a:lnTo>
                  <a:cubicBezTo>
                    <a:pt x="611589" y="208125"/>
                    <a:pt x="602896" y="202870"/>
                    <a:pt x="594155" y="204638"/>
                  </a:cubicBezTo>
                  <a:close/>
                  <a:moveTo>
                    <a:pt x="347950" y="482275"/>
                  </a:moveTo>
                  <a:cubicBezTo>
                    <a:pt x="257139" y="499759"/>
                    <a:pt x="168093" y="440382"/>
                    <a:pt x="148894" y="349567"/>
                  </a:cubicBezTo>
                  <a:cubicBezTo>
                    <a:pt x="131410" y="258756"/>
                    <a:pt x="190788" y="169710"/>
                    <a:pt x="281603" y="150511"/>
                  </a:cubicBezTo>
                  <a:cubicBezTo>
                    <a:pt x="372414" y="133027"/>
                    <a:pt x="461459" y="192404"/>
                    <a:pt x="480658" y="283219"/>
                  </a:cubicBezTo>
                  <a:cubicBezTo>
                    <a:pt x="498093" y="375749"/>
                    <a:pt x="438716" y="464836"/>
                    <a:pt x="347950" y="482275"/>
                  </a:cubicBezTo>
                  <a:close/>
                </a:path>
              </a:pathLst>
            </a:custGeom>
            <a:solidFill>
              <a:srgbClr val="01ADCF"/>
            </a:solidFill>
            <a:ln w="12573" cap="flat">
              <a:noFill/>
              <a:prstDash val="solid"/>
              <a:miter/>
            </a:ln>
          </p:spPr>
          <p:txBody>
            <a:bodyPr/>
            <a:lstStyle/>
            <a:p>
              <a:endParaRPr lang="en-I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2FD108A-CDD1-7EEB-3BE1-970650CC5B6D}"/>
                </a:ext>
              </a:extLst>
            </p:cNvPr>
            <p:cNvSpPr/>
            <p:nvPr/>
          </p:nvSpPr>
          <p:spPr>
            <a:xfrm>
              <a:off x="5945810" y="1281436"/>
              <a:ext cx="1241629" cy="1239910"/>
            </a:xfrm>
            <a:custGeom>
              <a:avLst/>
              <a:gdLst>
                <a:gd name="csX0" fmla="*/ 1206714 w 1241629"/>
                <a:gd name="csY0" fmla="*/ 1 h 1239910"/>
                <a:gd name="csX1" fmla="*/ 33200 w 1241629"/>
                <a:gd name="csY1" fmla="*/ 1 h 1239910"/>
                <a:gd name="csX2" fmla="*/ 0 w 1241629"/>
                <a:gd name="csY2" fmla="*/ 33202 h 1239910"/>
                <a:gd name="csX3" fmla="*/ 0 w 1241629"/>
                <a:gd name="csY3" fmla="*/ 974404 h 1239910"/>
                <a:gd name="csX4" fmla="*/ 33200 w 1241629"/>
                <a:gd name="csY4" fmla="*/ 1007604 h 1239910"/>
                <a:gd name="csX5" fmla="*/ 434845 w 1241629"/>
                <a:gd name="csY5" fmla="*/ 1007604 h 1239910"/>
                <a:gd name="csX6" fmla="*/ 468045 w 1241629"/>
                <a:gd name="csY6" fmla="*/ 1046011 h 1239910"/>
                <a:gd name="csX7" fmla="*/ 462790 w 1241629"/>
                <a:gd name="csY7" fmla="*/ 1077443 h 1239910"/>
                <a:gd name="csX8" fmla="*/ 429590 w 1241629"/>
                <a:gd name="csY8" fmla="*/ 1105389 h 1239910"/>
                <a:gd name="csX9" fmla="*/ 394671 w 1241629"/>
                <a:gd name="csY9" fmla="*/ 1105389 h 1239910"/>
                <a:gd name="csX10" fmla="*/ 361470 w 1241629"/>
                <a:gd name="csY10" fmla="*/ 1138590 h 1239910"/>
                <a:gd name="csX11" fmla="*/ 361470 w 1241629"/>
                <a:gd name="csY11" fmla="*/ 1206710 h 1239910"/>
                <a:gd name="csX12" fmla="*/ 394671 w 1241629"/>
                <a:gd name="csY12" fmla="*/ 1239910 h 1239910"/>
                <a:gd name="csX13" fmla="*/ 846959 w 1241629"/>
                <a:gd name="csY13" fmla="*/ 1239910 h 1239910"/>
                <a:gd name="csX14" fmla="*/ 880159 w 1241629"/>
                <a:gd name="csY14" fmla="*/ 1206710 h 1239910"/>
                <a:gd name="csX15" fmla="*/ 880159 w 1241629"/>
                <a:gd name="csY15" fmla="*/ 1138590 h 1239910"/>
                <a:gd name="csX16" fmla="*/ 846959 w 1241629"/>
                <a:gd name="csY16" fmla="*/ 1105389 h 1239910"/>
                <a:gd name="csX17" fmla="*/ 812040 w 1241629"/>
                <a:gd name="csY17" fmla="*/ 1105389 h 1239910"/>
                <a:gd name="csX18" fmla="*/ 778840 w 1241629"/>
                <a:gd name="csY18" fmla="*/ 1077443 h 1239910"/>
                <a:gd name="csX19" fmla="*/ 773585 w 1241629"/>
                <a:gd name="csY19" fmla="*/ 1046011 h 1239910"/>
                <a:gd name="csX20" fmla="*/ 806785 w 1241629"/>
                <a:gd name="csY20" fmla="*/ 1007604 h 1239910"/>
                <a:gd name="csX21" fmla="*/ 1208430 w 1241629"/>
                <a:gd name="csY21" fmla="*/ 1007604 h 1239910"/>
                <a:gd name="csX22" fmla="*/ 1241630 w 1241629"/>
                <a:gd name="csY22" fmla="*/ 974404 h 1239910"/>
                <a:gd name="csX23" fmla="*/ 1241630 w 1241629"/>
                <a:gd name="csY23" fmla="*/ 33151 h 1239910"/>
                <a:gd name="csX24" fmla="*/ 1206711 w 1241629"/>
                <a:gd name="csY24" fmla="*/ 0 h 1239910"/>
                <a:gd name="csX25" fmla="*/ 1108930 w 1241629"/>
                <a:gd name="csY25" fmla="*/ 836445 h 1239910"/>
                <a:gd name="csX26" fmla="*/ 1079265 w 1241629"/>
                <a:gd name="csY26" fmla="*/ 866110 h 1239910"/>
                <a:gd name="csX27" fmla="*/ 153779 w 1241629"/>
                <a:gd name="csY27" fmla="*/ 866110 h 1239910"/>
                <a:gd name="csX28" fmla="*/ 124114 w 1241629"/>
                <a:gd name="csY28" fmla="*/ 836445 h 1239910"/>
                <a:gd name="csX29" fmla="*/ 124016 w 1241629"/>
                <a:gd name="csY29" fmla="*/ 148413 h 1239910"/>
                <a:gd name="csX30" fmla="*/ 153681 w 1241629"/>
                <a:gd name="csY30" fmla="*/ 118748 h 1239910"/>
                <a:gd name="csX31" fmla="*/ 1079167 w 1241629"/>
                <a:gd name="csY31" fmla="*/ 118748 h 1239910"/>
                <a:gd name="csX32" fmla="*/ 1108930 w 1241629"/>
                <a:gd name="csY32" fmla="*/ 148413 h 1239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41629" h="1239910">
                  <a:moveTo>
                    <a:pt x="1206714" y="1"/>
                  </a:moveTo>
                  <a:lnTo>
                    <a:pt x="33200" y="1"/>
                  </a:lnTo>
                  <a:cubicBezTo>
                    <a:pt x="15716" y="1"/>
                    <a:pt x="0" y="15718"/>
                    <a:pt x="0" y="33202"/>
                  </a:cubicBezTo>
                  <a:lnTo>
                    <a:pt x="0" y="974404"/>
                  </a:lnTo>
                  <a:cubicBezTo>
                    <a:pt x="0" y="991888"/>
                    <a:pt x="15716" y="1007604"/>
                    <a:pt x="33200" y="1007604"/>
                  </a:cubicBezTo>
                  <a:lnTo>
                    <a:pt x="434845" y="1007604"/>
                  </a:lnTo>
                  <a:cubicBezTo>
                    <a:pt x="455817" y="1007604"/>
                    <a:pt x="471533" y="1026807"/>
                    <a:pt x="468045" y="1046011"/>
                  </a:cubicBezTo>
                  <a:lnTo>
                    <a:pt x="462790" y="1077443"/>
                  </a:lnTo>
                  <a:cubicBezTo>
                    <a:pt x="459303" y="1093160"/>
                    <a:pt x="447074" y="1105389"/>
                    <a:pt x="429590" y="1105389"/>
                  </a:cubicBezTo>
                  <a:lnTo>
                    <a:pt x="394671" y="1105389"/>
                  </a:lnTo>
                  <a:cubicBezTo>
                    <a:pt x="377187" y="1105389"/>
                    <a:pt x="361470" y="1121106"/>
                    <a:pt x="361470" y="1138590"/>
                  </a:cubicBezTo>
                  <a:lnTo>
                    <a:pt x="361470" y="1206710"/>
                  </a:lnTo>
                  <a:cubicBezTo>
                    <a:pt x="361470" y="1224194"/>
                    <a:pt x="377187" y="1239910"/>
                    <a:pt x="394671" y="1239910"/>
                  </a:cubicBezTo>
                  <a:lnTo>
                    <a:pt x="846959" y="1239910"/>
                  </a:lnTo>
                  <a:cubicBezTo>
                    <a:pt x="864443" y="1239910"/>
                    <a:pt x="880159" y="1224194"/>
                    <a:pt x="880159" y="1206710"/>
                  </a:cubicBezTo>
                  <a:lnTo>
                    <a:pt x="880159" y="1138590"/>
                  </a:lnTo>
                  <a:cubicBezTo>
                    <a:pt x="880159" y="1121106"/>
                    <a:pt x="864443" y="1105389"/>
                    <a:pt x="846959" y="1105389"/>
                  </a:cubicBezTo>
                  <a:lnTo>
                    <a:pt x="812040" y="1105389"/>
                  </a:lnTo>
                  <a:cubicBezTo>
                    <a:pt x="796324" y="1105389"/>
                    <a:pt x="782375" y="1093160"/>
                    <a:pt x="778840" y="1077443"/>
                  </a:cubicBezTo>
                  <a:lnTo>
                    <a:pt x="773585" y="1046011"/>
                  </a:lnTo>
                  <a:cubicBezTo>
                    <a:pt x="770098" y="1025039"/>
                    <a:pt x="785814" y="1007604"/>
                    <a:pt x="806785" y="1007604"/>
                  </a:cubicBezTo>
                  <a:lnTo>
                    <a:pt x="1208430" y="1007604"/>
                  </a:lnTo>
                  <a:cubicBezTo>
                    <a:pt x="1225914" y="1007604"/>
                    <a:pt x="1241630" y="991888"/>
                    <a:pt x="1241630" y="974404"/>
                  </a:cubicBezTo>
                  <a:lnTo>
                    <a:pt x="1241630" y="33151"/>
                  </a:lnTo>
                  <a:cubicBezTo>
                    <a:pt x="1239862" y="15716"/>
                    <a:pt x="1224146" y="0"/>
                    <a:pt x="1206711" y="0"/>
                  </a:cubicBezTo>
                  <a:close/>
                  <a:moveTo>
                    <a:pt x="1108930" y="836445"/>
                  </a:moveTo>
                  <a:cubicBezTo>
                    <a:pt x="1108930" y="852162"/>
                    <a:pt x="1094981" y="866110"/>
                    <a:pt x="1079265" y="866110"/>
                  </a:cubicBezTo>
                  <a:lnTo>
                    <a:pt x="153779" y="866110"/>
                  </a:lnTo>
                  <a:cubicBezTo>
                    <a:pt x="138063" y="866110"/>
                    <a:pt x="124114" y="852162"/>
                    <a:pt x="124114" y="836445"/>
                  </a:cubicBezTo>
                  <a:lnTo>
                    <a:pt x="124016" y="148413"/>
                  </a:lnTo>
                  <a:cubicBezTo>
                    <a:pt x="124016" y="132697"/>
                    <a:pt x="137965" y="118748"/>
                    <a:pt x="153681" y="118748"/>
                  </a:cubicBezTo>
                  <a:lnTo>
                    <a:pt x="1079167" y="118748"/>
                  </a:lnTo>
                  <a:cubicBezTo>
                    <a:pt x="1094932" y="118748"/>
                    <a:pt x="1108930" y="132697"/>
                    <a:pt x="1108930" y="148413"/>
                  </a:cubicBezTo>
                  <a:close/>
                </a:path>
              </a:pathLst>
            </a:custGeom>
            <a:solidFill>
              <a:srgbClr val="4B4A4D"/>
            </a:solidFill>
            <a:ln w="12573" cap="flat">
              <a:noFill/>
              <a:prstDash val="solid"/>
              <a:miter/>
            </a:ln>
          </p:spPr>
          <p:txBody>
            <a:bodyPr/>
            <a:lstStyle/>
            <a:p>
              <a:endParaRPr lang="en-I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25B7E76-CCC8-E7D3-7589-510A5B107EE1}"/>
              </a:ext>
            </a:extLst>
          </p:cNvPr>
          <p:cNvSpPr txBox="1"/>
          <p:nvPr/>
        </p:nvSpPr>
        <p:spPr>
          <a:xfrm>
            <a:off x="5224055" y="2576785"/>
            <a:ext cx="11898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App </a:t>
            </a:r>
            <a:r>
              <a:rPr lang="en-US" sz="1000" err="1">
                <a:latin typeface="Aptos" panose="020B0004020202020204" pitchFamily="34" charset="0"/>
                <a:cs typeface="Segoe UI" panose="020B0502040204020203" pitchFamily="34" charset="0"/>
              </a:rPr>
              <a:t>Mgmt</a:t>
            </a:r>
            <a:r>
              <a:rPr lang="en-US" sz="1000">
                <a:latin typeface="Aptos" panose="020B0004020202020204" pitchFamily="34" charset="0"/>
                <a:cs typeface="Segoe UI" panose="020B0502040204020203" pitchFamily="34" charset="0"/>
              </a:rPr>
              <a:t> system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C4D027-FBF1-97DA-7526-3A45AD3A0A61}"/>
              </a:ext>
            </a:extLst>
          </p:cNvPr>
          <p:cNvCxnSpPr>
            <a:cxnSpLocks/>
          </p:cNvCxnSpPr>
          <p:nvPr/>
        </p:nvCxnSpPr>
        <p:spPr>
          <a:xfrm flipH="1">
            <a:off x="4420478" y="3372688"/>
            <a:ext cx="1429108" cy="1237206"/>
          </a:xfrm>
          <a:prstGeom prst="straightConnector1">
            <a:avLst/>
          </a:prstGeom>
          <a:ln w="19050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C8067BC-DE7B-67CD-8A89-F2F7FF1E8CB9}"/>
              </a:ext>
            </a:extLst>
          </p:cNvPr>
          <p:cNvCxnSpPr>
            <a:cxnSpLocks/>
          </p:cNvCxnSpPr>
          <p:nvPr/>
        </p:nvCxnSpPr>
        <p:spPr>
          <a:xfrm flipH="1">
            <a:off x="5373163" y="3372688"/>
            <a:ext cx="513135" cy="1290936"/>
          </a:xfrm>
          <a:prstGeom prst="straightConnector1">
            <a:avLst/>
          </a:prstGeom>
          <a:ln w="19050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11A49C6-1098-692B-4C1F-0A9441F8D4B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5888877" y="3379928"/>
            <a:ext cx="2827889" cy="1260446"/>
          </a:xfrm>
          <a:prstGeom prst="straightConnector1">
            <a:avLst/>
          </a:prstGeom>
          <a:ln w="19050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7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/>
      <p:bldP spid="6" grpId="0" animBg="1"/>
      <p:bldP spid="12" grpId="0"/>
      <p:bldP spid="2057" grpId="0"/>
      <p:bldP spid="34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2095F-C059-24F9-13D8-B540A7DF3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9B05D-0F09-8057-5AD3-E1D14528F57D}"/>
              </a:ext>
            </a:extLst>
          </p:cNvPr>
          <p:cNvSpPr txBox="1"/>
          <p:nvPr/>
        </p:nvSpPr>
        <p:spPr>
          <a:xfrm>
            <a:off x="0" y="259288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Monitoring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system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health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941D2E-66A9-863D-5694-075CC368B6E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A733E1D-B043-125C-C8D7-C0C45CFA0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624" y="2000139"/>
            <a:ext cx="592749" cy="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0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EE8E-1289-142E-3C1B-D7DFEA16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ptos ExtraBold"/>
                <a:cs typeface="Segoe UI"/>
              </a:rPr>
              <a:t>Microsoft Business Central </a:t>
            </a:r>
            <a:r>
              <a:rPr lang="en-US">
                <a:latin typeface="Aptos ExtraBold"/>
                <a:cs typeface="Segoe UI"/>
              </a:rPr>
              <a:t>telemetry 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B4E57-944D-7E98-AF3E-4BEE2B8AB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sz="3200"/>
              <a:t>Built‑in monitoring system that </a:t>
            </a:r>
            <a:r>
              <a:rPr lang="en-US" sz="3200" b="1">
                <a:latin typeface="+mn-lt"/>
              </a:rPr>
              <a:t>automatically collects data</a:t>
            </a:r>
          </a:p>
          <a:p>
            <a:pPr fontAlgn="t">
              <a:lnSpc>
                <a:spcPct val="100000"/>
              </a:lnSpc>
              <a:buNone/>
            </a:pPr>
            <a:r>
              <a:rPr lang="en-US">
                <a:latin typeface="Aptos Light"/>
              </a:rPr>
              <a:t>	Performance, usage, errors and bottlenecks</a:t>
            </a:r>
          </a:p>
          <a:p>
            <a:pPr fontAlgn="t">
              <a:lnSpc>
                <a:spcPct val="100000"/>
              </a:lnSpc>
              <a:buNone/>
            </a:pPr>
            <a:endParaRPr lang="en-US"/>
          </a:p>
          <a:p>
            <a:pPr fontAlgn="t">
              <a:lnSpc>
                <a:spcPct val="100000"/>
              </a:lnSpc>
              <a:buNone/>
            </a:pPr>
            <a:r>
              <a:rPr lang="en-US" sz="3200"/>
              <a:t>Sent to </a:t>
            </a:r>
            <a:r>
              <a:rPr lang="en-US" sz="3200" b="1">
                <a:latin typeface="+mn-lt"/>
              </a:rPr>
              <a:t>Azure Application Insights</a:t>
            </a:r>
          </a:p>
          <a:p>
            <a:pPr fontAlgn="t">
              <a:lnSpc>
                <a:spcPct val="100000"/>
              </a:lnSpc>
              <a:buNone/>
            </a:pPr>
            <a:r>
              <a:rPr lang="en-US" b="1">
                <a:latin typeface="Aptos Light"/>
              </a:rPr>
              <a:t>	Analyze</a:t>
            </a:r>
            <a:r>
              <a:rPr lang="en-US">
                <a:latin typeface="Aptos Light"/>
              </a:rPr>
              <a:t> them using tools like </a:t>
            </a:r>
          </a:p>
          <a:p>
            <a:pPr fontAlgn="t">
              <a:lnSpc>
                <a:spcPct val="100000"/>
              </a:lnSpc>
              <a:buNone/>
            </a:pPr>
            <a:r>
              <a:rPr lang="en-US" b="1"/>
              <a:t>		Kusto Query Language (</a:t>
            </a:r>
            <a:r>
              <a:rPr lang="en-US" b="1">
                <a:latin typeface="Aptos" panose="020B0004020202020204" pitchFamily="34" charset="0"/>
              </a:rPr>
              <a:t>KQL</a:t>
            </a:r>
            <a:r>
              <a:rPr lang="en-US" b="1"/>
              <a:t>)</a:t>
            </a:r>
            <a:r>
              <a:rPr lang="en-US"/>
              <a:t>, </a:t>
            </a:r>
            <a:r>
              <a:rPr lang="en-US" b="1"/>
              <a:t>Azure Log Analytics</a:t>
            </a:r>
            <a:r>
              <a:rPr lang="en-US"/>
              <a:t>, or </a:t>
            </a:r>
            <a:r>
              <a:rPr lang="en-US" b="1"/>
              <a:t>Power BI</a:t>
            </a:r>
            <a:r>
              <a:rPr lang="en-US"/>
              <a:t>.</a:t>
            </a:r>
          </a:p>
          <a:p>
            <a:pPr fontAlgn="t">
              <a:lnSpc>
                <a:spcPct val="100000"/>
              </a:lnSpc>
              <a:buNone/>
            </a:pPr>
            <a:endParaRPr lang="en-US"/>
          </a:p>
          <a:p>
            <a:pPr fontAlgn="t">
              <a:lnSpc>
                <a:spcPct val="100000"/>
              </a:lnSpc>
              <a:buNone/>
            </a:pPr>
            <a:r>
              <a:rPr lang="en-US" sz="3200"/>
              <a:t>Helps </a:t>
            </a:r>
            <a:r>
              <a:rPr lang="en-US" sz="3200" b="1">
                <a:latin typeface="Aptos" panose="020B0004020202020204" pitchFamily="34" charset="0"/>
              </a:rPr>
              <a:t>understanding</a:t>
            </a:r>
            <a:endParaRPr lang="en-US" b="1">
              <a:latin typeface="Aptos" panose="020B000402020202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/>
              <a:t>	System health, diagnose problems, and improve performance</a:t>
            </a:r>
          </a:p>
        </p:txBody>
      </p:sp>
    </p:spTree>
    <p:extLst>
      <p:ext uri="{BB962C8B-B14F-4D97-AF65-F5344CB8AC3E}">
        <p14:creationId xmlns:p14="http://schemas.microsoft.com/office/powerpoint/2010/main" val="239369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164F9-441A-05EB-7557-8CAC3B9B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1E2E-834A-4878-6CBB-3EDDB63F46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679" y="300078"/>
            <a:ext cx="9177338" cy="588963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rgbClr val="361D5B"/>
                </a:solidFill>
                <a:latin typeface="Aptos ExtraBold"/>
              </a:rPr>
              <a:t>Regular major upgrade</a:t>
            </a:r>
            <a:endParaRPr lang="en-US">
              <a:solidFill>
                <a:srgbClr val="361D5B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788DE86-AE92-0E65-E471-55B9409443EA}"/>
              </a:ext>
            </a:extLst>
          </p:cNvPr>
          <p:cNvGraphicFramePr>
            <a:graphicFrameLocks noGrp="1"/>
          </p:cNvGraphicFramePr>
          <p:nvPr/>
        </p:nvGraphicFramePr>
        <p:xfrm>
          <a:off x="403718" y="2034418"/>
          <a:ext cx="10872082" cy="4429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314">
                  <a:extLst>
                    <a:ext uri="{9D8B030D-6E8A-4147-A177-3AD203B41FA5}">
                      <a16:colId xmlns:a16="http://schemas.microsoft.com/office/drawing/2014/main" val="2291354832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891204924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276446859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2225986440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1626007548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3643630295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4030916442"/>
                    </a:ext>
                  </a:extLst>
                </a:gridCol>
                <a:gridCol w="836314">
                  <a:extLst>
                    <a:ext uri="{9D8B030D-6E8A-4147-A177-3AD203B41FA5}">
                      <a16:colId xmlns:a16="http://schemas.microsoft.com/office/drawing/2014/main" val="1983559013"/>
                    </a:ext>
                  </a:extLst>
                </a:gridCol>
              </a:tblGrid>
              <a:tr h="11366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June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July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Oct.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Dec.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Jan.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Feb.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Apr.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11366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040"/>
                  </a:ext>
                </a:extLst>
              </a:tr>
              <a:tr h="107828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  <a:tr h="107828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3976406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72480A0E-4CFA-D4B7-2A3C-4441EB8FE578}"/>
              </a:ext>
            </a:extLst>
          </p:cNvPr>
          <p:cNvSpPr/>
          <p:nvPr/>
        </p:nvSpPr>
        <p:spPr>
          <a:xfrm>
            <a:off x="5496833" y="4396287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69A461-CCE3-C9D6-D0FC-D33C795C4AAE}"/>
              </a:ext>
            </a:extLst>
          </p:cNvPr>
          <p:cNvCxnSpPr>
            <a:cxnSpLocks/>
          </p:cNvCxnSpPr>
          <p:nvPr/>
        </p:nvCxnSpPr>
        <p:spPr>
          <a:xfrm>
            <a:off x="5826812" y="4804161"/>
            <a:ext cx="3753751" cy="16173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EC5CAAD-F38C-58F1-4BAF-16F17DB07FBD}"/>
              </a:ext>
            </a:extLst>
          </p:cNvPr>
          <p:cNvSpPr/>
          <p:nvPr/>
        </p:nvSpPr>
        <p:spPr>
          <a:xfrm>
            <a:off x="10491147" y="5528472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9D4F30-09C1-B7FA-F07C-73F883FAAB06}"/>
              </a:ext>
            </a:extLst>
          </p:cNvPr>
          <p:cNvCxnSpPr>
            <a:cxnSpLocks/>
          </p:cNvCxnSpPr>
          <p:nvPr/>
        </p:nvCxnSpPr>
        <p:spPr>
          <a:xfrm>
            <a:off x="10826635" y="5936346"/>
            <a:ext cx="449126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B6AA2E-A308-B7E8-8672-6E0A0BB08348}"/>
              </a:ext>
            </a:extLst>
          </p:cNvPr>
          <p:cNvSpPr txBox="1"/>
          <p:nvPr/>
        </p:nvSpPr>
        <p:spPr>
          <a:xfrm>
            <a:off x="8997860" y="4862687"/>
            <a:ext cx="722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40422-04B0-9EFE-4D24-36C7B8C2BEB3}"/>
              </a:ext>
            </a:extLst>
          </p:cNvPr>
          <p:cNvSpPr txBox="1"/>
          <p:nvPr/>
        </p:nvSpPr>
        <p:spPr>
          <a:xfrm>
            <a:off x="4011251" y="4280605"/>
            <a:ext cx="94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9F2BA-3859-60FB-ABA7-938483517706}"/>
              </a:ext>
            </a:extLst>
          </p:cNvPr>
          <p:cNvSpPr txBox="1"/>
          <p:nvPr/>
        </p:nvSpPr>
        <p:spPr>
          <a:xfrm>
            <a:off x="9033550" y="5378968"/>
            <a:ext cx="94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C31AB-6719-96F0-1134-F52A4B76EB5D}"/>
              </a:ext>
            </a:extLst>
          </p:cNvPr>
          <p:cNvSpPr txBox="1"/>
          <p:nvPr/>
        </p:nvSpPr>
        <p:spPr>
          <a:xfrm>
            <a:off x="5509476" y="4995840"/>
            <a:ext cx="9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ACB51-1C2D-C598-4D96-B4C2FA31400C}"/>
              </a:ext>
            </a:extLst>
          </p:cNvPr>
          <p:cNvSpPr txBox="1"/>
          <p:nvPr/>
        </p:nvSpPr>
        <p:spPr>
          <a:xfrm>
            <a:off x="544285" y="3926662"/>
            <a:ext cx="9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40E38-A7D5-B3E3-761A-90E4D0BD7ED1}"/>
              </a:ext>
            </a:extLst>
          </p:cNvPr>
          <p:cNvSpPr txBox="1"/>
          <p:nvPr/>
        </p:nvSpPr>
        <p:spPr>
          <a:xfrm>
            <a:off x="10491147" y="6166928"/>
            <a:ext cx="9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pic>
        <p:nvPicPr>
          <p:cNvPr id="4" name="Graphic 3" descr="Holiday tree with solid fill">
            <a:extLst>
              <a:ext uri="{FF2B5EF4-FFF2-40B4-BE49-F238E27FC236}">
                <a16:creationId xmlns:a16="http://schemas.microsoft.com/office/drawing/2014/main" id="{B7AAC2FA-F6B8-3318-1B4D-0DA5CACDF6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0670" y="5479146"/>
            <a:ext cx="914400" cy="914400"/>
          </a:xfrm>
          <a:prstGeom prst="rect">
            <a:avLst/>
          </a:prstGeom>
        </p:spPr>
      </p:pic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AB2B140E-31C6-9716-2705-3C5D7926600D}"/>
              </a:ext>
            </a:extLst>
          </p:cNvPr>
          <p:cNvSpPr/>
          <p:nvPr/>
        </p:nvSpPr>
        <p:spPr>
          <a:xfrm>
            <a:off x="493664" y="3280106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Bunny face with solid fill">
            <a:extLst>
              <a:ext uri="{FF2B5EF4-FFF2-40B4-BE49-F238E27FC236}">
                <a16:creationId xmlns:a16="http://schemas.microsoft.com/office/drawing/2014/main" id="{E0D2D884-15FA-0877-69A3-F4FB0E37EF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0312" y="3345606"/>
            <a:ext cx="914400" cy="914400"/>
          </a:xfrm>
          <a:prstGeom prst="rect">
            <a:avLst/>
          </a:prstGeom>
        </p:spPr>
      </p:pic>
      <p:pic>
        <p:nvPicPr>
          <p:cNvPr id="18" name="Graphic 17" descr="Dim (Smaller Sun) with solid fill">
            <a:extLst>
              <a:ext uri="{FF2B5EF4-FFF2-40B4-BE49-F238E27FC236}">
                <a16:creationId xmlns:a16="http://schemas.microsoft.com/office/drawing/2014/main" id="{970C4141-A86C-820E-8166-AB828EB00D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593" y="5372300"/>
            <a:ext cx="1118956" cy="11189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6318CA0-82B5-4618-5717-EF9CFA5F2833}"/>
              </a:ext>
            </a:extLst>
          </p:cNvPr>
          <p:cNvSpPr txBox="1"/>
          <p:nvPr/>
        </p:nvSpPr>
        <p:spPr>
          <a:xfrm>
            <a:off x="3958730" y="3737226"/>
            <a:ext cx="722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C36737-D53C-1ACA-BDD0-AC84E0FD0CB2}"/>
              </a:ext>
            </a:extLst>
          </p:cNvPr>
          <p:cNvCxnSpPr>
            <a:cxnSpLocks/>
          </p:cNvCxnSpPr>
          <p:nvPr/>
        </p:nvCxnSpPr>
        <p:spPr>
          <a:xfrm>
            <a:off x="823643" y="3690515"/>
            <a:ext cx="3711287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0B26585-9E24-5AF9-8C83-C5820F5E1231}"/>
              </a:ext>
            </a:extLst>
          </p:cNvPr>
          <p:cNvSpPr/>
          <p:nvPr/>
        </p:nvSpPr>
        <p:spPr>
          <a:xfrm>
            <a:off x="403718" y="3208713"/>
            <a:ext cx="1674464" cy="3255587"/>
          </a:xfrm>
          <a:prstGeom prst="rect">
            <a:avLst/>
          </a:prstGeom>
          <a:solidFill>
            <a:srgbClr val="351C5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A8AA29-D9CA-19E6-4E37-1BFC613DE7F3}"/>
              </a:ext>
            </a:extLst>
          </p:cNvPr>
          <p:cNvSpPr/>
          <p:nvPr/>
        </p:nvSpPr>
        <p:spPr>
          <a:xfrm>
            <a:off x="4080267" y="3176368"/>
            <a:ext cx="512599" cy="3287932"/>
          </a:xfrm>
          <a:prstGeom prst="rect">
            <a:avLst/>
          </a:prstGeom>
          <a:solidFill>
            <a:srgbClr val="351C5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2F0CB0-2FA1-A089-D57E-340FCA68252A}"/>
              </a:ext>
            </a:extLst>
          </p:cNvPr>
          <p:cNvSpPr/>
          <p:nvPr/>
        </p:nvSpPr>
        <p:spPr>
          <a:xfrm>
            <a:off x="5474156" y="3222191"/>
            <a:ext cx="1595862" cy="3287932"/>
          </a:xfrm>
          <a:prstGeom prst="rect">
            <a:avLst/>
          </a:prstGeom>
          <a:solidFill>
            <a:srgbClr val="351C5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A9FF6A-9D69-C9FD-861F-3BD8C9BF4D88}"/>
              </a:ext>
            </a:extLst>
          </p:cNvPr>
          <p:cNvSpPr/>
          <p:nvPr/>
        </p:nvSpPr>
        <p:spPr>
          <a:xfrm>
            <a:off x="7912871" y="3208713"/>
            <a:ext cx="1665049" cy="3287932"/>
          </a:xfrm>
          <a:prstGeom prst="rect">
            <a:avLst/>
          </a:prstGeom>
          <a:solidFill>
            <a:srgbClr val="351C5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Graphic 19" descr="Bunny face with solid fill">
            <a:extLst>
              <a:ext uri="{FF2B5EF4-FFF2-40B4-BE49-F238E27FC236}">
                <a16:creationId xmlns:a16="http://schemas.microsoft.com/office/drawing/2014/main" id="{5ABFE99E-D7FE-FA15-6E40-CDE7D1EAC4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175"/>
          <a:stretch>
            <a:fillRect/>
          </a:stretch>
        </p:blipFill>
        <p:spPr>
          <a:xfrm>
            <a:off x="403679" y="5387745"/>
            <a:ext cx="47389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D2CFBE-6D7D-231C-92CD-1F4928FB2633}"/>
              </a:ext>
            </a:extLst>
          </p:cNvPr>
          <p:cNvSpPr txBox="1"/>
          <p:nvPr/>
        </p:nvSpPr>
        <p:spPr>
          <a:xfrm>
            <a:off x="2265940" y="3374701"/>
            <a:ext cx="15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Upgrade period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A3654E-9841-DE7B-D0F5-8A626B265B7A}"/>
              </a:ext>
            </a:extLst>
          </p:cNvPr>
          <p:cNvSpPr txBox="1"/>
          <p:nvPr/>
        </p:nvSpPr>
        <p:spPr>
          <a:xfrm>
            <a:off x="4604450" y="3531421"/>
            <a:ext cx="829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Forced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C5F111-E140-2027-2E3D-38F8C1BA9B72}"/>
              </a:ext>
            </a:extLst>
          </p:cNvPr>
          <p:cNvSpPr txBox="1"/>
          <p:nvPr/>
        </p:nvSpPr>
        <p:spPr>
          <a:xfrm>
            <a:off x="7337418" y="4447271"/>
            <a:ext cx="15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Upgrade period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FDA5A7-3061-7AB9-700A-FE0842D958A1}"/>
              </a:ext>
            </a:extLst>
          </p:cNvPr>
          <p:cNvSpPr txBox="1"/>
          <p:nvPr/>
        </p:nvSpPr>
        <p:spPr>
          <a:xfrm>
            <a:off x="9638499" y="4661065"/>
            <a:ext cx="829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Forced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3A3D23C-67FA-2E14-5073-1AB266E7D88C}"/>
              </a:ext>
            </a:extLst>
          </p:cNvPr>
          <p:cNvSpPr txBox="1">
            <a:spLocks/>
          </p:cNvSpPr>
          <p:nvPr/>
        </p:nvSpPr>
        <p:spPr>
          <a:xfrm>
            <a:off x="436182" y="953875"/>
            <a:ext cx="9177338" cy="588963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361D5B"/>
                </a:solidFill>
                <a:latin typeface="+mn-lt"/>
              </a:rPr>
              <a:t>Two major versions a year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4CC698A-C7C4-A89D-8275-3F49E0D672B3}"/>
              </a:ext>
            </a:extLst>
          </p:cNvPr>
          <p:cNvSpPr/>
          <p:nvPr/>
        </p:nvSpPr>
        <p:spPr>
          <a:xfrm>
            <a:off x="5687735" y="3345605"/>
            <a:ext cx="2812797" cy="1050681"/>
          </a:xfrm>
          <a:prstGeom prst="wedgeRoundRectCallout">
            <a:avLst>
              <a:gd name="adj1" fmla="val -62352"/>
              <a:gd name="adj2" fmla="val -17305"/>
              <a:gd name="adj3" fmla="val 16667"/>
            </a:avLst>
          </a:prstGeom>
          <a:solidFill>
            <a:srgbClr val="928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Retry 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Uninstall -&gt; Force</a:t>
            </a:r>
          </a:p>
        </p:txBody>
      </p:sp>
    </p:spTree>
    <p:extLst>
      <p:ext uri="{BB962C8B-B14F-4D97-AF65-F5344CB8AC3E}">
        <p14:creationId xmlns:p14="http://schemas.microsoft.com/office/powerpoint/2010/main" val="282440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  <p:bldP spid="33" grpId="0" animBg="1"/>
      <p:bldP spid="31" grpId="0"/>
      <p:bldP spid="31" grpId="1"/>
      <p:bldP spid="3" grpId="0" animBg="1"/>
      <p:bldP spid="3" grpId="1" animBg="1"/>
      <p:bldP spid="9" grpId="0" animBg="1"/>
      <p:bldP spid="9" grpId="1" animBg="1"/>
      <p:bldP spid="17" grpId="0" animBg="1"/>
      <p:bldP spid="19" grpId="0" animBg="1"/>
      <p:bldP spid="21" grpId="0"/>
      <p:bldP spid="22" grpId="0"/>
      <p:bldP spid="27" grpId="0"/>
      <p:bldP spid="29" grpId="0"/>
      <p:bldP spid="24" grpId="0" animBg="1"/>
      <p:bldP spid="2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923B-756C-5A26-7604-418B65E8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FD1-CAB9-87A1-EAB0-5E93E68B4C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latin typeface="Aptos Light"/>
              </a:rPr>
              <a:t>Telemetry in LS Central  (LS Central 28)</a:t>
            </a:r>
          </a:p>
          <a:p>
            <a:pPr lvl="1"/>
            <a:r>
              <a:rPr lang="en-US" sz="2800" b="1">
                <a:latin typeface="+mn-lt"/>
              </a:rPr>
              <a:t>Framework</a:t>
            </a:r>
          </a:p>
          <a:p>
            <a:pPr lvl="2"/>
            <a:r>
              <a:rPr lang="en-US" sz="2400"/>
              <a:t>Used by all LS Central modules</a:t>
            </a:r>
          </a:p>
          <a:p>
            <a:pPr lvl="2"/>
            <a:r>
              <a:rPr lang="en-US" sz="2400"/>
              <a:t>Available for partners to utilize</a:t>
            </a:r>
          </a:p>
          <a:p>
            <a:pPr marL="0" indent="0">
              <a:buNone/>
            </a:pPr>
            <a:r>
              <a:rPr lang="en-US" sz="3200" b="1"/>
              <a:t>Planned for LS Central 29</a:t>
            </a:r>
          </a:p>
          <a:p>
            <a:pPr lvl="1"/>
            <a:r>
              <a:rPr lang="en-US" sz="2800"/>
              <a:t>Configurable </a:t>
            </a:r>
            <a:r>
              <a:rPr lang="en-US" sz="2800" b="1">
                <a:latin typeface="+mn-lt"/>
              </a:rPr>
              <a:t>consumption</a:t>
            </a:r>
            <a:r>
              <a:rPr lang="en-US" sz="2800"/>
              <a:t> of signals</a:t>
            </a:r>
          </a:p>
          <a:p>
            <a:pPr lvl="1"/>
            <a:r>
              <a:rPr lang="en-US" sz="2800"/>
              <a:t>Standard </a:t>
            </a:r>
            <a:r>
              <a:rPr lang="en-US" sz="2800" b="1">
                <a:latin typeface="+mn-lt"/>
              </a:rPr>
              <a:t>LS Central modules </a:t>
            </a:r>
            <a:r>
              <a:rPr lang="en-US" sz="2800"/>
              <a:t>will start to provide signals</a:t>
            </a:r>
          </a:p>
          <a:p>
            <a:pPr marL="0" indent="0">
              <a:buNone/>
            </a:pPr>
            <a:r>
              <a:rPr lang="en-US" sz="3200" b="1"/>
              <a:t>PTE can be used to analyze problems</a:t>
            </a:r>
          </a:p>
          <a:p>
            <a:pPr lvl="1"/>
            <a:r>
              <a:rPr lang="en-US" sz="2800"/>
              <a:t>Created by customer/partner</a:t>
            </a:r>
          </a:p>
          <a:p>
            <a:pPr lvl="1"/>
            <a:r>
              <a:rPr lang="en-US" sz="2800"/>
              <a:t>Created by LS Retail CAP team</a:t>
            </a:r>
          </a:p>
        </p:txBody>
      </p:sp>
    </p:spTree>
    <p:extLst>
      <p:ext uri="{BB962C8B-B14F-4D97-AF65-F5344CB8AC3E}">
        <p14:creationId xmlns:p14="http://schemas.microsoft.com/office/powerpoint/2010/main" val="207237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F409B-444F-1749-4754-4B1CD8462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C0952-809C-0625-A179-02B558A7D777}"/>
              </a:ext>
            </a:extLst>
          </p:cNvPr>
          <p:cNvSpPr txBox="1"/>
          <p:nvPr/>
        </p:nvSpPr>
        <p:spPr>
          <a:xfrm>
            <a:off x="0" y="259288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maintenance</a:t>
            </a:r>
            <a:br>
              <a:rPr lang="en-GB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</a:b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discipline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4CC52C4-E88D-7FEA-D3FB-205365E5F56A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5EC4D57-E7F3-E60C-92AE-18C5FBC0FD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1674" y="1964238"/>
            <a:ext cx="628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8CC38-4943-18FE-0E31-538C653FA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936DDE-AACD-E388-5684-E278A21E60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2" r="862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C7564A-9AF6-BE1F-F300-329AF798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>
                <a:latin typeface="Aptos ExtraBold"/>
                <a:cs typeface="Segoe UI"/>
              </a:rPr>
              <a:t>Reasons for data discipline</a:t>
            </a:r>
            <a:endParaRPr lang="en-IS" sz="3200">
              <a:latin typeface="Aptos ExtraBold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141D8-2B6F-2B33-C964-D294029F90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658318"/>
            <a:ext cx="4885018" cy="4848359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ptos"/>
              </a:rPr>
              <a:t>Improve </a:t>
            </a:r>
            <a:r>
              <a:rPr lang="en-US" sz="3200" b="1">
                <a:latin typeface="Aptos"/>
              </a:rPr>
              <a:t>performance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>
                <a:latin typeface="Aptos"/>
              </a:rPr>
              <a:t>Control </a:t>
            </a:r>
            <a:r>
              <a:rPr lang="en-US" sz="3200" b="1">
                <a:latin typeface="Aptos"/>
              </a:rPr>
              <a:t>storage costs</a:t>
            </a:r>
            <a:endParaRPr lang="en-US" sz="3200"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ptos"/>
              </a:rPr>
              <a:t>Smoother </a:t>
            </a:r>
            <a:r>
              <a:rPr lang="en-US" sz="3200" b="1">
                <a:latin typeface="Aptos"/>
              </a:rPr>
              <a:t>upgrades</a:t>
            </a:r>
            <a:endParaRPr lang="en-US" sz="3200"/>
          </a:p>
          <a:p>
            <a:pPr marL="0" lvl="1" indent="0" fontAlgn="base">
              <a:lnSpc>
                <a:spcPct val="150000"/>
              </a:lnSpc>
              <a:spcBef>
                <a:spcPts val="1000"/>
              </a:spcBef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5624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1949B-CCB0-62D2-2571-BDE13CB7A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819A41-B28E-DE64-6FAF-06F063D5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>
                <a:latin typeface="Aptos ExtraBold"/>
                <a:cs typeface="Segoe UI"/>
              </a:rPr>
              <a:t>Table size analysis</a:t>
            </a:r>
            <a:endParaRPr lang="en-IS" sz="3200">
              <a:latin typeface="Aptos ExtraBold"/>
              <a:cs typeface="Segoe UI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E1623C0-4A91-72AA-15B4-410FE3EE6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+mn-lt"/>
              </a:rPr>
              <a:t>The most common and largest tables</a:t>
            </a:r>
          </a:p>
          <a:p>
            <a:pPr marL="0" indent="0">
              <a:buNone/>
            </a:pPr>
            <a:r>
              <a:rPr lang="en-US" b="1">
                <a:latin typeface="+mn-lt"/>
              </a:rPr>
              <a:t>Business Central</a:t>
            </a:r>
          </a:p>
          <a:p>
            <a:pPr lvl="1"/>
            <a:r>
              <a:rPr lang="en-US" b="1">
                <a:latin typeface="Aptos Light"/>
              </a:rPr>
              <a:t>Archive</a:t>
            </a:r>
            <a:r>
              <a:rPr lang="en-US">
                <a:latin typeface="Aptos Light"/>
              </a:rPr>
              <a:t> historic </a:t>
            </a:r>
            <a:br>
              <a:rPr lang="en-US"/>
            </a:br>
            <a:r>
              <a:rPr lang="en-US">
                <a:latin typeface="Aptos Light"/>
              </a:rPr>
              <a:t>sales/purchase documents</a:t>
            </a:r>
            <a:endParaRPr lang="en-US" b="1">
              <a:latin typeface="Aptos Light"/>
            </a:endParaRPr>
          </a:p>
          <a:p>
            <a:pPr lvl="1"/>
            <a:r>
              <a:rPr lang="en-US" b="1">
                <a:latin typeface="Aptos Light"/>
              </a:rPr>
              <a:t>Retention policies</a:t>
            </a:r>
            <a:r>
              <a:rPr lang="en-US">
                <a:latin typeface="Aptos Light"/>
              </a:rPr>
              <a:t> to </a:t>
            </a:r>
            <a:br>
              <a:rPr lang="en-US"/>
            </a:br>
            <a:r>
              <a:rPr lang="en-US">
                <a:latin typeface="Aptos Light"/>
              </a:rPr>
              <a:t>auto-delete data</a:t>
            </a:r>
          </a:p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pPr marL="0" indent="0">
              <a:buNone/>
            </a:pPr>
            <a:r>
              <a:rPr lang="en-US" b="1"/>
              <a:t>LS Central</a:t>
            </a:r>
          </a:p>
          <a:p>
            <a:pPr lvl="1"/>
            <a:r>
              <a:rPr lang="en-US">
                <a:latin typeface="Aptos Light"/>
              </a:rPr>
              <a:t>Archiving transactions</a:t>
            </a:r>
            <a:endParaRPr lang="en-US"/>
          </a:p>
          <a:p>
            <a:pPr lvl="2"/>
            <a:r>
              <a:rPr lang="en-US"/>
              <a:t>Archived to tables</a:t>
            </a:r>
          </a:p>
          <a:p>
            <a:pPr lvl="2"/>
            <a:r>
              <a:rPr lang="en-US"/>
              <a:t>Archive to Azure Storage</a:t>
            </a:r>
          </a:p>
          <a:p>
            <a:pPr lvl="1"/>
            <a:r>
              <a:rPr lang="en-US">
                <a:latin typeface="Aptos Light"/>
              </a:rPr>
              <a:t>Retention policies to </a:t>
            </a:r>
            <a:br>
              <a:rPr lang="en-US"/>
            </a:br>
            <a:r>
              <a:rPr lang="en-US">
                <a:latin typeface="Aptos Light"/>
              </a:rPr>
              <a:t>auto-delete data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67E45E39-737C-6E58-699F-4292965682D8}"/>
              </a:ext>
            </a:extLst>
          </p:cNvPr>
          <p:cNvSpPr/>
          <p:nvPr/>
        </p:nvSpPr>
        <p:spPr>
          <a:xfrm>
            <a:off x="6426557" y="1384291"/>
            <a:ext cx="3528811" cy="2558231"/>
          </a:xfrm>
          <a:prstGeom prst="borderCallout1">
            <a:avLst>
              <a:gd name="adj1" fmla="val 40493"/>
              <a:gd name="adj2" fmla="val -71"/>
              <a:gd name="adj3" fmla="val 39983"/>
              <a:gd name="adj4" fmla="val -36831"/>
            </a:avLst>
          </a:prstGeom>
          <a:solidFill>
            <a:srgbClr val="BABAE6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DD41985-7F2F-4B48-0CAB-45FF8B17C0FA}"/>
              </a:ext>
            </a:extLst>
          </p:cNvPr>
          <p:cNvSpPr txBox="1">
            <a:spLocks/>
          </p:cNvSpPr>
          <p:nvPr/>
        </p:nvSpPr>
        <p:spPr>
          <a:xfrm>
            <a:off x="6023637" y="962526"/>
            <a:ext cx="6226825" cy="5550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G/L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Value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Item Ledger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G/L - Item Ledger Relation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Item Application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Cust. Ledger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Detailed Cust. Ledg.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Warehouse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E63D6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Change Log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Transaction Header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Trans. Sales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Trans. Infocode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Trans. Sales Entry Status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Trans. Payment Entry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POS Card Print Text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LSC Member Contact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LSC Membership Card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LSC Replen. Planned Sales Dem.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LSC Replen. Calc. Log Lines V2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43D7BA3C-62A5-19AE-E080-D0C9D41D7B85}"/>
              </a:ext>
            </a:extLst>
          </p:cNvPr>
          <p:cNvSpPr/>
          <p:nvPr/>
        </p:nvSpPr>
        <p:spPr>
          <a:xfrm>
            <a:off x="6426556" y="3942522"/>
            <a:ext cx="3528811" cy="2915478"/>
          </a:xfrm>
          <a:prstGeom prst="borderCallout1">
            <a:avLst>
              <a:gd name="adj1" fmla="val 40493"/>
              <a:gd name="adj2" fmla="val -71"/>
              <a:gd name="adj3" fmla="val 39983"/>
              <a:gd name="adj4" fmla="val -36831"/>
            </a:avLst>
          </a:prstGeom>
          <a:solidFill>
            <a:srgbClr val="DDDDF3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262DDF-D4AD-953A-B2E4-8DF7D12C0D6E}"/>
              </a:ext>
            </a:extLst>
          </p:cNvPr>
          <p:cNvSpPr txBox="1"/>
          <p:nvPr/>
        </p:nvSpPr>
        <p:spPr>
          <a:xfrm>
            <a:off x="10681252" y="2160104"/>
            <a:ext cx="1082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Bold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Tools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319693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13625-9C2E-04B1-A4C6-94DA3AC8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1EBF57-23BE-9DEB-DB4B-78B868F4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/>
              <a:t>Possible improvements</a:t>
            </a:r>
            <a:endParaRPr lang="en-IS" sz="32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EC5AC88-8FE2-6E5D-ABD4-5738303F0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 Install the </a:t>
            </a:r>
            <a:r>
              <a:rPr lang="en-US" b="1">
                <a:latin typeface="Aptos"/>
              </a:rPr>
              <a:t>Aggregated Inventory solution </a:t>
            </a:r>
          </a:p>
          <a:p>
            <a:pPr lvl="1"/>
            <a:r>
              <a:rPr lang="en-US" b="1">
                <a:latin typeface="+mn-lt"/>
              </a:rPr>
              <a:t>Slow  down growth </a:t>
            </a:r>
            <a:r>
              <a:rPr lang="en-US"/>
              <a:t>of Item Ledger and Value Entry tables</a:t>
            </a:r>
          </a:p>
          <a:p>
            <a:pPr lvl="1"/>
            <a:r>
              <a:rPr lang="en-US" b="1">
                <a:latin typeface="+mn-lt"/>
              </a:rPr>
              <a:t>Compresses </a:t>
            </a:r>
            <a:r>
              <a:rPr lang="en-US"/>
              <a:t>ILE and VLE records to AGRI entries</a:t>
            </a:r>
          </a:p>
          <a:p>
            <a:pPr lvl="1"/>
            <a:r>
              <a:rPr lang="en-US"/>
              <a:t>AGRI entries can be </a:t>
            </a:r>
            <a:r>
              <a:rPr lang="en-US" b="1">
                <a:latin typeface="+mn-lt"/>
              </a:rPr>
              <a:t>compressed and truncated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Aptos Light"/>
              </a:rPr>
              <a:t>Move from pre-actions to </a:t>
            </a:r>
            <a:r>
              <a:rPr lang="en-US" sz="2800" b="1">
                <a:latin typeface="Aptos Light"/>
              </a:rPr>
              <a:t>t</a:t>
            </a:r>
            <a:r>
              <a:rPr lang="en-US" sz="2800" b="1">
                <a:latin typeface="Aptos"/>
              </a:rPr>
              <a:t>imestamps</a:t>
            </a:r>
            <a:endParaRPr lang="en-US" sz="2800" b="1">
              <a:latin typeface="Aptos" panose="020B000402020202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Aptos Light"/>
              </a:rPr>
              <a:t> </a:t>
            </a:r>
            <a:r>
              <a:rPr lang="en-US" sz="2800" b="1">
                <a:latin typeface="Aptos"/>
              </a:rPr>
              <a:t>Inactivate</a:t>
            </a:r>
            <a:r>
              <a:rPr lang="en-US" sz="2800">
                <a:latin typeface="Aptos Light"/>
              </a:rPr>
              <a:t> indexes </a:t>
            </a:r>
            <a:r>
              <a:rPr lang="en-US">
                <a:latin typeface="Aptos Light"/>
              </a:rPr>
              <a:t>(New in BC28)</a:t>
            </a:r>
            <a:endParaRPr lang="en-US" sz="2800">
              <a:latin typeface="Apto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3C68A-9078-AB8C-8EC4-7248F69B61DB}"/>
              </a:ext>
            </a:extLst>
          </p:cNvPr>
          <p:cNvSpPr txBox="1"/>
          <p:nvPr/>
        </p:nvSpPr>
        <p:spPr>
          <a:xfrm>
            <a:off x="0" y="2784902"/>
            <a:ext cx="5772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   65% - 81%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reduction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A695C-C1CA-CF20-0F35-16A21131CD1D}"/>
              </a:ext>
            </a:extLst>
          </p:cNvPr>
          <p:cNvSpPr txBox="1"/>
          <p:nvPr/>
        </p:nvSpPr>
        <p:spPr>
          <a:xfrm>
            <a:off x="5942964" y="2852541"/>
            <a:ext cx="6221896" cy="1932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Duration improvements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30%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Statement Costing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97%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Adjust Cost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34%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Posting Cost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1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96E37-9A6F-C058-C106-99C20104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502B8-A326-1BAB-CF91-07FFBAD9988F}"/>
              </a:ext>
            </a:extLst>
          </p:cNvPr>
          <p:cNvSpPr txBox="1"/>
          <p:nvPr/>
        </p:nvSpPr>
        <p:spPr>
          <a:xfrm>
            <a:off x="0" y="259288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SaaS </a:t>
            </a: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environment</a:t>
            </a:r>
            <a:br>
              <a:rPr lang="en-GB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</a:br>
            <a:r>
              <a:rPr lang="en-GB" sz="4800" b="1">
                <a:solidFill>
                  <a:srgbClr val="351C5C"/>
                </a:solidFill>
                <a:latin typeface="Aptos" panose="02110004020202020204"/>
              </a:rPr>
              <a:t>improvements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82DB18-27AA-5030-6E05-13CB25C2F166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42" y="5773438"/>
            <a:ext cx="2141915" cy="7919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2CBA7EF-9261-3C4C-7410-280B1D89B4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0621" y="1844297"/>
            <a:ext cx="810755" cy="8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C5C31-4B1C-5305-3C3C-FA10247F7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D481FE-3A88-B8D3-8541-E2A4083E561F}"/>
              </a:ext>
            </a:extLst>
          </p:cNvPr>
          <p:cNvGrpSpPr/>
          <p:nvPr/>
        </p:nvGrpSpPr>
        <p:grpSpPr>
          <a:xfrm>
            <a:off x="7671953" y="5033162"/>
            <a:ext cx="1775830" cy="1190359"/>
            <a:chOff x="3507826" y="4945374"/>
            <a:chExt cx="1775830" cy="119035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C7E346C-B34C-19BF-CC65-954BC9120821}"/>
                </a:ext>
              </a:extLst>
            </p:cNvPr>
            <p:cNvSpPr/>
            <p:nvPr/>
          </p:nvSpPr>
          <p:spPr>
            <a:xfrm>
              <a:off x="3554724" y="4945374"/>
              <a:ext cx="1657280" cy="1190359"/>
            </a:xfrm>
            <a:prstGeom prst="roundRect">
              <a:avLst>
                <a:gd name="adj" fmla="val 9711"/>
              </a:avLst>
            </a:prstGeom>
            <a:solidFill>
              <a:srgbClr val="F7F5F9"/>
            </a:solidFill>
            <a:ln>
              <a:noFill/>
            </a:ln>
            <a:effectLst>
              <a:outerShdw blurRad="134874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055E44F-3EF9-3729-5F26-672822A36F74}"/>
                </a:ext>
              </a:extLst>
            </p:cNvPr>
            <p:cNvGrpSpPr/>
            <p:nvPr/>
          </p:nvGrpSpPr>
          <p:grpSpPr>
            <a:xfrm>
              <a:off x="3766446" y="5126497"/>
              <a:ext cx="1295635" cy="361729"/>
              <a:chOff x="4687375" y="5223697"/>
              <a:chExt cx="1295635" cy="361729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B264A75B-8BCF-2E31-A834-5EB2756085F8}"/>
                  </a:ext>
                </a:extLst>
              </p:cNvPr>
              <p:cNvSpPr/>
              <p:nvPr/>
            </p:nvSpPr>
            <p:spPr>
              <a:xfrm>
                <a:off x="4687375" y="5223697"/>
                <a:ext cx="1258591" cy="361729"/>
              </a:xfrm>
              <a:prstGeom prst="roundRect">
                <a:avLst/>
              </a:prstGeom>
              <a:solidFill>
                <a:srgbClr val="D9F0FB"/>
              </a:solidFill>
              <a:ln>
                <a:noFill/>
              </a:ln>
              <a:effectLst>
                <a:outerShdw blurRad="165100" dist="38100" dir="5400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24C8887-3FF3-355E-B5D4-6AFB3B5EAF5A}"/>
                  </a:ext>
                </a:extLst>
              </p:cNvPr>
              <p:cNvSpPr txBox="1"/>
              <p:nvPr/>
            </p:nvSpPr>
            <p:spPr>
              <a:xfrm>
                <a:off x="4866367" y="5292753"/>
                <a:ext cx="111664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latin typeface="Aptos" panose="020B0004020202020204" pitchFamily="34" charset="0"/>
                    <a:cs typeface="Segoe UI" panose="020B0502040204020203" pitchFamily="34" charset="0"/>
                  </a:rPr>
                  <a:t>Update Service</a:t>
                </a:r>
              </a:p>
            </p:txBody>
          </p:sp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4A629B70-EB4D-09B3-F66A-0A91D8F7F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754714" y="5321918"/>
                <a:ext cx="191081" cy="191081"/>
              </a:xfrm>
              <a:prstGeom prst="rect">
                <a:avLst/>
              </a:prstGeom>
            </p:spPr>
          </p:pic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FCB1A11-5CC9-DFBC-809E-16ADFC3A9B13}"/>
                </a:ext>
              </a:extLst>
            </p:cNvPr>
            <p:cNvSpPr txBox="1"/>
            <p:nvPr/>
          </p:nvSpPr>
          <p:spPr>
            <a:xfrm>
              <a:off x="3507826" y="5593261"/>
              <a:ext cx="1775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4040A4"/>
                  </a:solidFill>
                  <a:latin typeface="Aptos" panose="020B0004020202020204" pitchFamily="34" charset="0"/>
                  <a:cs typeface="Segoe UI Black" panose="020B0502040204020203" pitchFamily="34" charset="0"/>
                </a:rPr>
                <a:t>On-premises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" panose="020B0004020202020204" pitchFamily="34" charset="0"/>
                <a:cs typeface="Segoe UI Black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B6107-9E0A-0C28-3B5D-77E187B69C89}"/>
              </a:ext>
            </a:extLst>
          </p:cNvPr>
          <p:cNvGrpSpPr/>
          <p:nvPr/>
        </p:nvGrpSpPr>
        <p:grpSpPr>
          <a:xfrm>
            <a:off x="7670614" y="5038181"/>
            <a:ext cx="1775830" cy="1190359"/>
            <a:chOff x="3507826" y="4945374"/>
            <a:chExt cx="1775830" cy="1190359"/>
          </a:xfrm>
        </p:grpSpPr>
        <p:sp>
          <p:nvSpPr>
            <p:cNvPr id="8" name="Rounded Rectangle 128">
              <a:extLst>
                <a:ext uri="{FF2B5EF4-FFF2-40B4-BE49-F238E27FC236}">
                  <a16:creationId xmlns:a16="http://schemas.microsoft.com/office/drawing/2014/main" id="{A77BCAD7-BB0A-0392-16A1-E2CA277255C6}"/>
                </a:ext>
              </a:extLst>
            </p:cNvPr>
            <p:cNvSpPr/>
            <p:nvPr/>
          </p:nvSpPr>
          <p:spPr>
            <a:xfrm>
              <a:off x="3554724" y="4945374"/>
              <a:ext cx="1657280" cy="1190359"/>
            </a:xfrm>
            <a:prstGeom prst="roundRect">
              <a:avLst>
                <a:gd name="adj" fmla="val 9711"/>
              </a:avLst>
            </a:prstGeom>
            <a:solidFill>
              <a:srgbClr val="F7F5F9"/>
            </a:solidFill>
            <a:ln>
              <a:noFill/>
            </a:ln>
            <a:effectLst>
              <a:outerShdw blurRad="134874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6C43F6-011D-A65B-8271-5C398D06B28B}"/>
                </a:ext>
              </a:extLst>
            </p:cNvPr>
            <p:cNvGrpSpPr/>
            <p:nvPr/>
          </p:nvGrpSpPr>
          <p:grpSpPr>
            <a:xfrm>
              <a:off x="3766446" y="5126497"/>
              <a:ext cx="1295635" cy="361729"/>
              <a:chOff x="4687375" y="5223697"/>
              <a:chExt cx="1295635" cy="361729"/>
            </a:xfrm>
          </p:grpSpPr>
          <p:sp>
            <p:nvSpPr>
              <p:cNvPr id="12" name="Rounded Rectangle 53">
                <a:extLst>
                  <a:ext uri="{FF2B5EF4-FFF2-40B4-BE49-F238E27FC236}">
                    <a16:creationId xmlns:a16="http://schemas.microsoft.com/office/drawing/2014/main" id="{9F1997C4-295E-2BB9-39E6-06E730FE1AED}"/>
                  </a:ext>
                </a:extLst>
              </p:cNvPr>
              <p:cNvSpPr/>
              <p:nvPr/>
            </p:nvSpPr>
            <p:spPr>
              <a:xfrm>
                <a:off x="4687375" y="5223697"/>
                <a:ext cx="1258591" cy="361729"/>
              </a:xfrm>
              <a:prstGeom prst="roundRect">
                <a:avLst/>
              </a:prstGeom>
              <a:solidFill>
                <a:srgbClr val="D9F0FB"/>
              </a:solidFill>
              <a:ln>
                <a:noFill/>
              </a:ln>
              <a:effectLst>
                <a:outerShdw blurRad="165100" dist="38100" dir="5400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1E0999-3F05-3F42-376D-21169EB4495B}"/>
                  </a:ext>
                </a:extLst>
              </p:cNvPr>
              <p:cNvSpPr txBox="1"/>
              <p:nvPr/>
            </p:nvSpPr>
            <p:spPr>
              <a:xfrm>
                <a:off x="4866367" y="5292753"/>
                <a:ext cx="111664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>
                    <a:latin typeface="Aptos" panose="020B0004020202020204" pitchFamily="34" charset="0"/>
                    <a:cs typeface="Segoe UI" panose="020B0502040204020203" pitchFamily="34" charset="0"/>
                  </a:rPr>
                  <a:t>HCS</a:t>
                </a:r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23B5A9A-9911-0B64-FA42-0AB9EFFB3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754714" y="5321918"/>
                <a:ext cx="191081" cy="191081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EADED-F922-047A-47E8-9C665176C9E1}"/>
                </a:ext>
              </a:extLst>
            </p:cNvPr>
            <p:cNvSpPr txBox="1"/>
            <p:nvPr/>
          </p:nvSpPr>
          <p:spPr>
            <a:xfrm>
              <a:off x="3507826" y="5593261"/>
              <a:ext cx="1775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4040A4"/>
                  </a:solidFill>
                  <a:latin typeface="Aptos" panose="020B0004020202020204" pitchFamily="34" charset="0"/>
                  <a:cs typeface="Segoe UI Black" panose="020B0502040204020203" pitchFamily="34" charset="0"/>
                </a:rPr>
                <a:t>On-premises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" panose="020B0004020202020204" pitchFamily="34" charset="0"/>
                <a:cs typeface="Segoe UI Black" panose="020B0502040204020203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2C8B33-9E54-8454-6887-DF8C766B0C34}"/>
              </a:ext>
            </a:extLst>
          </p:cNvPr>
          <p:cNvGrpSpPr/>
          <p:nvPr/>
        </p:nvGrpSpPr>
        <p:grpSpPr>
          <a:xfrm>
            <a:off x="8135108" y="5440575"/>
            <a:ext cx="1413499" cy="385573"/>
            <a:chOff x="4186501" y="5613621"/>
            <a:chExt cx="1413499" cy="385573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C1EEC6-8D3C-B2B0-FFB1-7985DE208AE2}"/>
                </a:ext>
              </a:extLst>
            </p:cNvPr>
            <p:cNvSpPr/>
            <p:nvPr/>
          </p:nvSpPr>
          <p:spPr>
            <a:xfrm>
              <a:off x="4186501" y="5613621"/>
              <a:ext cx="1341553" cy="385573"/>
            </a:xfrm>
            <a:prstGeom prst="roundRect">
              <a:avLst/>
            </a:prstGeom>
            <a:solidFill>
              <a:srgbClr val="C6C2F5"/>
            </a:solidFill>
            <a:ln>
              <a:noFill/>
            </a:ln>
            <a:effectLst>
              <a:outerShdw blurRad="208557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05D8039-6914-99B3-3C20-3785A34A0B26}"/>
                </a:ext>
              </a:extLst>
            </p:cNvPr>
            <p:cNvSpPr txBox="1"/>
            <p:nvPr/>
          </p:nvSpPr>
          <p:spPr>
            <a:xfrm>
              <a:off x="4289515" y="5683297"/>
              <a:ext cx="1310485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HHT Mobile Inv.</a:t>
              </a:r>
            </a:p>
          </p:txBody>
        </p:sp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C7AFF7BB-5EBD-9032-F5C5-05C2217A02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2116" y="5691354"/>
              <a:ext cx="199421" cy="199421"/>
            </a:xfrm>
            <a:prstGeom prst="rect">
              <a:avLst/>
            </a:prstGeom>
          </p:spPr>
        </p:pic>
      </p:grp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A269EDF2-4153-AF98-EAEA-F0FFCC92DF38}"/>
              </a:ext>
            </a:extLst>
          </p:cNvPr>
          <p:cNvSpPr/>
          <p:nvPr/>
        </p:nvSpPr>
        <p:spPr>
          <a:xfrm>
            <a:off x="4549585" y="2462059"/>
            <a:ext cx="7482629" cy="2225953"/>
          </a:xfrm>
          <a:prstGeom prst="roundRect">
            <a:avLst>
              <a:gd name="adj" fmla="val 9711"/>
            </a:avLst>
          </a:prstGeom>
          <a:solidFill>
            <a:srgbClr val="89D7EB">
              <a:alpha val="25000"/>
            </a:srgbClr>
          </a:solidFill>
          <a:ln>
            <a:noFill/>
          </a:ln>
          <a:effectLst>
            <a:outerShdw blurRad="134874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8ABB78-CBFB-DF82-74B9-A634CB8E8AEA}"/>
              </a:ext>
            </a:extLst>
          </p:cNvPr>
          <p:cNvSpPr txBox="1"/>
          <p:nvPr/>
        </p:nvSpPr>
        <p:spPr>
          <a:xfrm>
            <a:off x="10580424" y="4207852"/>
            <a:ext cx="177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" panose="020B0004020202020204" pitchFamily="34" charset="0"/>
                <a:cs typeface="Segoe UI Black" panose="020B0502040204020203" pitchFamily="34" charset="0"/>
              </a:rPr>
              <a:t>AZURE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EE87E2-5076-5EA1-D283-4D71C0EC11F2}"/>
              </a:ext>
            </a:extLst>
          </p:cNvPr>
          <p:cNvCxnSpPr>
            <a:cxnSpLocks/>
            <a:stCxn id="114" idx="2"/>
            <a:endCxn id="79" idx="0"/>
          </p:cNvCxnSpPr>
          <p:nvPr/>
        </p:nvCxnSpPr>
        <p:spPr>
          <a:xfrm>
            <a:off x="10689235" y="4025826"/>
            <a:ext cx="316916" cy="1400844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44399A-E5E9-D0D5-7073-1F72E42C292C}"/>
              </a:ext>
            </a:extLst>
          </p:cNvPr>
          <p:cNvCxnSpPr>
            <a:cxnSpLocks/>
            <a:stCxn id="98" idx="2"/>
            <a:endCxn id="79" idx="0"/>
          </p:cNvCxnSpPr>
          <p:nvPr/>
        </p:nvCxnSpPr>
        <p:spPr>
          <a:xfrm>
            <a:off x="9262771" y="4025826"/>
            <a:ext cx="1743380" cy="1400844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D44AA9-E74F-C608-7F82-10CFBD9ED612}"/>
              </a:ext>
            </a:extLst>
          </p:cNvPr>
          <p:cNvCxnSpPr>
            <a:cxnSpLocks/>
            <a:stCxn id="110" idx="1"/>
            <a:endCxn id="130" idx="3"/>
          </p:cNvCxnSpPr>
          <p:nvPr/>
        </p:nvCxnSpPr>
        <p:spPr>
          <a:xfrm flipH="1" flipV="1">
            <a:off x="7721448" y="1422445"/>
            <a:ext cx="1450181" cy="3335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27F5DA-427E-AA66-1D9F-4D76B4FA8B41}"/>
              </a:ext>
            </a:extLst>
          </p:cNvPr>
          <p:cNvCxnSpPr>
            <a:cxnSpLocks/>
            <a:stCxn id="110" idx="2"/>
            <a:endCxn id="90" idx="0"/>
          </p:cNvCxnSpPr>
          <p:nvPr/>
        </p:nvCxnSpPr>
        <p:spPr>
          <a:xfrm flipH="1">
            <a:off x="7838601" y="1618566"/>
            <a:ext cx="1970980" cy="1345886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C121167-B2F9-A1DC-CE5B-F6C7927F1A1D}"/>
              </a:ext>
            </a:extLst>
          </p:cNvPr>
          <p:cNvGrpSpPr/>
          <p:nvPr/>
        </p:nvGrpSpPr>
        <p:grpSpPr>
          <a:xfrm>
            <a:off x="9171629" y="1232993"/>
            <a:ext cx="1275903" cy="385573"/>
            <a:chOff x="9597451" y="289799"/>
            <a:chExt cx="1275903" cy="385573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3B869537-E26A-1E1A-607C-793ED4A5839C}"/>
                </a:ext>
              </a:extLst>
            </p:cNvPr>
            <p:cNvSpPr/>
            <p:nvPr/>
          </p:nvSpPr>
          <p:spPr>
            <a:xfrm>
              <a:off x="9597451" y="289799"/>
              <a:ext cx="1275903" cy="385573"/>
            </a:xfrm>
            <a:prstGeom prst="roundRect">
              <a:avLst/>
            </a:prstGeom>
            <a:solidFill>
              <a:srgbClr val="C6C2F5"/>
            </a:solidFill>
            <a:ln>
              <a:noFill/>
            </a:ln>
            <a:effectLst>
              <a:outerShdw blurRad="208557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B4CD02A-0E2E-AB88-5839-FB7DBC3D5E9E}"/>
                </a:ext>
              </a:extLst>
            </p:cNvPr>
            <p:cNvSpPr txBox="1"/>
            <p:nvPr/>
          </p:nvSpPr>
          <p:spPr>
            <a:xfrm>
              <a:off x="9862849" y="360560"/>
              <a:ext cx="100512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eCommerce</a:t>
              </a: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35A4DE35-7F31-DE39-3FBD-2288B07C630F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53279" y="346426"/>
              <a:ext cx="270780" cy="270780"/>
            </a:xfrm>
            <a:prstGeom prst="rect">
              <a:avLst/>
            </a:prstGeom>
          </p:spPr>
        </p:pic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92F86B-3A56-4289-862F-A67A3A155D8F}"/>
              </a:ext>
            </a:extLst>
          </p:cNvPr>
          <p:cNvCxnSpPr>
            <a:cxnSpLocks/>
            <a:stCxn id="90" idx="2"/>
          </p:cNvCxnSpPr>
          <p:nvPr/>
        </p:nvCxnSpPr>
        <p:spPr>
          <a:xfrm flipH="1">
            <a:off x="6634571" y="4031400"/>
            <a:ext cx="1204030" cy="1319179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67E2361-4027-B40A-A350-2DE5DC84FD36}"/>
              </a:ext>
            </a:extLst>
          </p:cNvPr>
          <p:cNvCxnSpPr>
            <a:cxnSpLocks/>
          </p:cNvCxnSpPr>
          <p:nvPr/>
        </p:nvCxnSpPr>
        <p:spPr>
          <a:xfrm>
            <a:off x="6434850" y="4134515"/>
            <a:ext cx="2545978" cy="1301040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22C2878-6AE2-592A-A737-13D95172BEB7}"/>
              </a:ext>
            </a:extLst>
          </p:cNvPr>
          <p:cNvCxnSpPr>
            <a:cxnSpLocks/>
            <a:stCxn id="89" idx="2"/>
            <a:endCxn id="79" idx="0"/>
          </p:cNvCxnSpPr>
          <p:nvPr/>
        </p:nvCxnSpPr>
        <p:spPr>
          <a:xfrm>
            <a:off x="6168542" y="4062046"/>
            <a:ext cx="4837609" cy="1364624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F6DCBE0-6242-447A-D48D-46253C3039BA}"/>
              </a:ext>
            </a:extLst>
          </p:cNvPr>
          <p:cNvCxnSpPr>
            <a:cxnSpLocks/>
            <a:stCxn id="90" idx="2"/>
            <a:endCxn id="79" idx="0"/>
          </p:cNvCxnSpPr>
          <p:nvPr/>
        </p:nvCxnSpPr>
        <p:spPr>
          <a:xfrm>
            <a:off x="7838601" y="4031400"/>
            <a:ext cx="3167550" cy="1395270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41">
            <a:extLst>
              <a:ext uri="{FF2B5EF4-FFF2-40B4-BE49-F238E27FC236}">
                <a16:creationId xmlns:a16="http://schemas.microsoft.com/office/drawing/2014/main" id="{D0DF6F4C-465A-834E-65A9-C420E102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706630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SaaS improvements</a:t>
            </a:r>
            <a:endParaRPr lang="en-US" b="1">
              <a:latin typeface="Aptos" panose="020B0004020202020204" pitchFamily="34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23CF1CA5-DBDD-4E8F-45C3-8D7B1B4AE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3817932" cy="5544152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Business Central SaaS</a:t>
            </a:r>
          </a:p>
          <a:p>
            <a:r>
              <a:rPr lang="en-US"/>
              <a:t>Hybrid Component Server</a:t>
            </a:r>
          </a:p>
          <a:p>
            <a:pPr lvl="1"/>
            <a:r>
              <a:rPr lang="en-US"/>
              <a:t>No more HCS </a:t>
            </a:r>
            <a:br>
              <a:rPr lang="en-US"/>
            </a:br>
            <a:r>
              <a:rPr lang="en-US"/>
              <a:t>(Azure Storage Replication)</a:t>
            </a:r>
          </a:p>
          <a:p>
            <a:r>
              <a:rPr lang="en-US"/>
              <a:t>High volume of Transactions </a:t>
            </a:r>
            <a:r>
              <a:rPr lang="en-US" sz="2600"/>
              <a:t>(</a:t>
            </a:r>
            <a:r>
              <a:rPr lang="en-US" sz="2600" err="1"/>
              <a:t>StorageQueue</a:t>
            </a:r>
            <a:r>
              <a:rPr lang="en-US" sz="2600"/>
              <a:t>)</a:t>
            </a:r>
            <a:endParaRPr lang="en-US"/>
          </a:p>
          <a:p>
            <a:r>
              <a:rPr lang="en-US"/>
              <a:t>Update Service</a:t>
            </a:r>
          </a:p>
          <a:p>
            <a:pPr lvl="1"/>
            <a:r>
              <a:rPr lang="en-US"/>
              <a:t>No more on-premise server</a:t>
            </a:r>
          </a:p>
          <a:p>
            <a:r>
              <a:rPr lang="en-US"/>
              <a:t>Mobile Inventory App</a:t>
            </a:r>
          </a:p>
          <a:p>
            <a:pPr lvl="1"/>
            <a:r>
              <a:rPr lang="en-US"/>
              <a:t>No more Commerce Server</a:t>
            </a:r>
          </a:p>
          <a:p>
            <a:r>
              <a:rPr lang="en-US"/>
              <a:t>eCommerce</a:t>
            </a:r>
          </a:p>
          <a:p>
            <a:pPr lvl="1"/>
            <a:r>
              <a:rPr lang="en-US"/>
              <a:t>No more Commerce Server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2C11D1B-1471-8D85-62D6-2A6B39BB2470}"/>
              </a:ext>
            </a:extLst>
          </p:cNvPr>
          <p:cNvCxnSpPr>
            <a:cxnSpLocks/>
          </p:cNvCxnSpPr>
          <p:nvPr/>
        </p:nvCxnSpPr>
        <p:spPr>
          <a:xfrm>
            <a:off x="6538787" y="5307362"/>
            <a:ext cx="3818352" cy="69557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E968C13-6202-A7D8-D3DA-B3C7036AB4AA}"/>
              </a:ext>
            </a:extLst>
          </p:cNvPr>
          <p:cNvCxnSpPr>
            <a:cxnSpLocks/>
          </p:cNvCxnSpPr>
          <p:nvPr/>
        </p:nvCxnSpPr>
        <p:spPr>
          <a:xfrm>
            <a:off x="6534184" y="5402107"/>
            <a:ext cx="1845180" cy="226235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5EB992C-BA6C-70DF-EFEA-98022F97C9C5}"/>
              </a:ext>
            </a:extLst>
          </p:cNvPr>
          <p:cNvGrpSpPr/>
          <p:nvPr/>
        </p:nvGrpSpPr>
        <p:grpSpPr>
          <a:xfrm>
            <a:off x="10404687" y="5426670"/>
            <a:ext cx="1202927" cy="385573"/>
            <a:chOff x="10134038" y="5613621"/>
            <a:chExt cx="1202927" cy="385573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66E76780-C598-11BF-73CE-C2911798AFDD}"/>
                </a:ext>
              </a:extLst>
            </p:cNvPr>
            <p:cNvSpPr/>
            <p:nvPr/>
          </p:nvSpPr>
          <p:spPr>
            <a:xfrm>
              <a:off x="10134038" y="5613621"/>
              <a:ext cx="1202927" cy="385573"/>
            </a:xfrm>
            <a:prstGeom prst="roundRect">
              <a:avLst/>
            </a:prstGeom>
            <a:solidFill>
              <a:srgbClr val="C6C2F5"/>
            </a:solidFill>
            <a:ln>
              <a:noFill/>
            </a:ln>
            <a:effectLst>
              <a:outerShdw blurRad="208557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9BE0516-9E6D-C48A-2F36-AED0DC323879}"/>
                </a:ext>
              </a:extLst>
            </p:cNvPr>
            <p:cNvSpPr txBox="1"/>
            <p:nvPr/>
          </p:nvSpPr>
          <p:spPr>
            <a:xfrm>
              <a:off x="10394553" y="5683350"/>
              <a:ext cx="87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Offline POS</a:t>
              </a: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A013FE05-E251-DA30-E619-17D0528D7F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5931" y="5689543"/>
              <a:ext cx="251061" cy="25106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134A73-924D-4D39-4BE9-0C5E48B9FF08}"/>
              </a:ext>
            </a:extLst>
          </p:cNvPr>
          <p:cNvGrpSpPr/>
          <p:nvPr/>
        </p:nvGrpSpPr>
        <p:grpSpPr>
          <a:xfrm>
            <a:off x="5165106" y="2986362"/>
            <a:ext cx="2052583" cy="1075684"/>
            <a:chOff x="5165106" y="2986362"/>
            <a:chExt cx="2052583" cy="107568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91746A9-B30A-635A-AC0C-0CABB0CA0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5106" y="2986362"/>
              <a:ext cx="2052583" cy="1066948"/>
            </a:xfrm>
            <a:prstGeom prst="rect">
              <a:avLst/>
            </a:prstGeom>
            <a:effectLst>
              <a:outerShdw blurRad="165100" dist="76200" dir="5400000" algn="ctr" rotWithShape="0">
                <a:srgbClr val="000000">
                  <a:alpha val="10000"/>
                </a:srgbClr>
              </a:outerShdw>
            </a:effectLst>
          </p:spPr>
        </p:pic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36F6497-E862-27A3-7B32-3E895BEE93D4}"/>
                </a:ext>
              </a:extLst>
            </p:cNvPr>
            <p:cNvSpPr/>
            <p:nvPr/>
          </p:nvSpPr>
          <p:spPr>
            <a:xfrm>
              <a:off x="5533348" y="3460676"/>
              <a:ext cx="1258591" cy="361729"/>
            </a:xfrm>
            <a:prstGeom prst="roundRect">
              <a:avLst/>
            </a:prstGeom>
            <a:solidFill>
              <a:srgbClr val="D9F0FB"/>
            </a:solidFill>
            <a:ln>
              <a:noFill/>
            </a:ln>
            <a:effectLst>
              <a:outerShdw blurRad="165100"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915359D-FF48-7DD7-75F9-C8D8F7912897}"/>
                </a:ext>
              </a:extLst>
            </p:cNvPr>
            <p:cNvSpPr txBox="1"/>
            <p:nvPr/>
          </p:nvSpPr>
          <p:spPr>
            <a:xfrm>
              <a:off x="5712340" y="3529732"/>
              <a:ext cx="111664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6479B318-919E-6315-5BDD-AE92AFCF6D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00687" y="3558897"/>
              <a:ext cx="191081" cy="19108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2AB7416-2B74-6F3D-4CE7-B859D3334D49}"/>
                </a:ext>
              </a:extLst>
            </p:cNvPr>
            <p:cNvSpPr txBox="1"/>
            <p:nvPr/>
          </p:nvSpPr>
          <p:spPr>
            <a:xfrm>
              <a:off x="5610220" y="3815825"/>
              <a:ext cx="111664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highlight>
                    <a:srgbClr val="FFFF00"/>
                  </a:highlight>
                  <a:latin typeface="Aptos" panose="020B0004020202020204" pitchFamily="34" charset="0"/>
                  <a:cs typeface="Segoe UI" panose="020B0502040204020203" pitchFamily="34" charset="0"/>
                </a:rPr>
                <a:t>Planned</a:t>
              </a: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B4E29AC1-C5D5-5F7A-B12E-E223121C2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309" y="2964452"/>
            <a:ext cx="2052583" cy="1066948"/>
          </a:xfrm>
          <a:prstGeom prst="rect">
            <a:avLst/>
          </a:prstGeom>
          <a:effectLst>
            <a:outerShdw blurRad="165100" dist="76200" dir="54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F22269-4E99-5D5E-7021-790603D88AB7}"/>
              </a:ext>
            </a:extLst>
          </p:cNvPr>
          <p:cNvSpPr txBox="1"/>
          <p:nvPr/>
        </p:nvSpPr>
        <p:spPr>
          <a:xfrm>
            <a:off x="7007975" y="3509724"/>
            <a:ext cx="69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6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BC/LS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6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SaaS</a:t>
            </a:r>
            <a:endParaRPr kumimoji="0" lang="en-IS" sz="1100" b="1" i="0" u="none" strike="noStrike" kern="1200" cap="none" spc="0" normalizeH="0" baseline="0" noProof="0">
              <a:ln>
                <a:noFill/>
              </a:ln>
              <a:solidFill>
                <a:srgbClr val="36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08B332E5-6340-B055-A525-4EF73FADBB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0050" y="3437898"/>
            <a:ext cx="490534" cy="4905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AFEA32-FBE7-8527-82C7-C8783F8368FC}"/>
              </a:ext>
            </a:extLst>
          </p:cNvPr>
          <p:cNvGrpSpPr/>
          <p:nvPr/>
        </p:nvGrpSpPr>
        <p:grpSpPr>
          <a:xfrm>
            <a:off x="8236479" y="2958878"/>
            <a:ext cx="2052583" cy="1066948"/>
            <a:chOff x="8236479" y="2958878"/>
            <a:chExt cx="2052583" cy="1066948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680CBD9-A30E-24A0-F101-6783A09A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6479" y="2958878"/>
              <a:ext cx="2052583" cy="1066948"/>
            </a:xfrm>
            <a:prstGeom prst="rect">
              <a:avLst/>
            </a:prstGeom>
            <a:effectLst>
              <a:outerShdw blurRad="165100" dist="76200" dir="5400000" algn="ctr" rotWithShape="0">
                <a:srgbClr val="000000">
                  <a:alpha val="10000"/>
                </a:srgbClr>
              </a:outerShd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99B64F1-02B0-C86D-E5C8-C1EA5FA6F610}"/>
                </a:ext>
              </a:extLst>
            </p:cNvPr>
            <p:cNvSpPr txBox="1"/>
            <p:nvPr/>
          </p:nvSpPr>
          <p:spPr>
            <a:xfrm>
              <a:off x="8473921" y="3509724"/>
              <a:ext cx="6977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36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Azure</a:t>
              </a:r>
              <a:b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36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</a:b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36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Storage</a:t>
              </a:r>
              <a:endParaRPr kumimoji="0" lang="en-IS" sz="1100" b="1" i="0" u="none" strike="noStrike" kern="1200" cap="none" spc="0" normalizeH="0" baseline="0" noProof="0">
                <a:ln>
                  <a:noFill/>
                </a:ln>
                <a:solidFill>
                  <a:srgbClr val="36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4B683336-E2DC-B34C-AE08-735B79FD5D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25996" y="3437898"/>
              <a:ext cx="490534" cy="49053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F027C-8B76-D59A-2272-6974950BAFF2}"/>
              </a:ext>
            </a:extLst>
          </p:cNvPr>
          <p:cNvGrpSpPr/>
          <p:nvPr/>
        </p:nvGrpSpPr>
        <p:grpSpPr>
          <a:xfrm>
            <a:off x="9662943" y="2958878"/>
            <a:ext cx="2052583" cy="1066948"/>
            <a:chOff x="9662943" y="2958878"/>
            <a:chExt cx="2052583" cy="1066948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C4BB322-577B-3B4D-DBD4-2C328C328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62943" y="2958878"/>
              <a:ext cx="2052583" cy="1066948"/>
            </a:xfrm>
            <a:prstGeom prst="rect">
              <a:avLst/>
            </a:prstGeom>
            <a:effectLst>
              <a:outerShdw blurRad="165100" dist="76200" dir="5400000" algn="ctr" rotWithShape="0">
                <a:srgbClr val="000000">
                  <a:alpha val="10000"/>
                </a:srgbClr>
              </a:outerShdw>
            </a:effec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274E911-4F90-DE6B-C2C2-2070B52D989D}"/>
                </a:ext>
              </a:extLst>
            </p:cNvPr>
            <p:cNvSpPr txBox="1"/>
            <p:nvPr/>
          </p:nvSpPr>
          <p:spPr>
            <a:xfrm>
              <a:off x="10055833" y="3509724"/>
              <a:ext cx="6977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36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Service Bus</a:t>
              </a:r>
              <a:endParaRPr kumimoji="0" lang="en-IS" sz="1100" b="1" i="0" u="none" strike="noStrike" kern="1200" cap="none" spc="0" normalizeH="0" baseline="0" noProof="0">
                <a:ln>
                  <a:noFill/>
                </a:ln>
                <a:solidFill>
                  <a:srgbClr val="36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6CE441F-1BDC-6105-EDE4-F227A1F32A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6594" y="3516992"/>
              <a:ext cx="363943" cy="36394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168A55-1378-F513-F93F-A12C573813B6}"/>
              </a:ext>
            </a:extLst>
          </p:cNvPr>
          <p:cNvGrpSpPr/>
          <p:nvPr/>
        </p:nvGrpSpPr>
        <p:grpSpPr>
          <a:xfrm>
            <a:off x="6064168" y="827265"/>
            <a:ext cx="1657280" cy="1190359"/>
            <a:chOff x="5220388" y="746221"/>
            <a:chExt cx="1657280" cy="1190359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EE8E3631-6026-88AD-1FA1-84C738D8DCA9}"/>
                </a:ext>
              </a:extLst>
            </p:cNvPr>
            <p:cNvSpPr/>
            <p:nvPr/>
          </p:nvSpPr>
          <p:spPr>
            <a:xfrm>
              <a:off x="5220388" y="746221"/>
              <a:ext cx="1657280" cy="1190359"/>
            </a:xfrm>
            <a:prstGeom prst="roundRect">
              <a:avLst>
                <a:gd name="adj" fmla="val 9711"/>
              </a:avLst>
            </a:prstGeom>
            <a:solidFill>
              <a:srgbClr val="F7F5F9"/>
            </a:solidFill>
            <a:ln>
              <a:noFill/>
            </a:ln>
            <a:effectLst>
              <a:outerShdw blurRad="134874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8E90338-ABE6-20E4-31B6-2E94B7919A2E}"/>
                </a:ext>
              </a:extLst>
            </p:cNvPr>
            <p:cNvGrpSpPr/>
            <p:nvPr/>
          </p:nvGrpSpPr>
          <p:grpSpPr>
            <a:xfrm>
              <a:off x="5393490" y="920132"/>
              <a:ext cx="1336873" cy="361729"/>
              <a:chOff x="5114127" y="1742214"/>
              <a:chExt cx="1336873" cy="361729"/>
            </a:xfrm>
          </p:grpSpPr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CDB05411-BFB0-6FB8-FC6E-6D9F1CCEE30F}"/>
                  </a:ext>
                </a:extLst>
              </p:cNvPr>
              <p:cNvSpPr/>
              <p:nvPr/>
            </p:nvSpPr>
            <p:spPr>
              <a:xfrm>
                <a:off x="5114127" y="1742214"/>
                <a:ext cx="1320723" cy="36172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65100" dist="38100" dir="5400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83" name="TextBox 13">
                <a:extLst>
                  <a:ext uri="{FF2B5EF4-FFF2-40B4-BE49-F238E27FC236}">
                    <a16:creationId xmlns:a16="http://schemas.microsoft.com/office/drawing/2014/main" id="{4B6A524B-E046-C6AA-BA24-B4329B60EBA2}"/>
                  </a:ext>
                </a:extLst>
              </p:cNvPr>
              <p:cNvSpPr txBox="1"/>
              <p:nvPr/>
            </p:nvSpPr>
            <p:spPr>
              <a:xfrm>
                <a:off x="5273374" y="1808591"/>
                <a:ext cx="117762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latin typeface="Aptos" panose="020B0004020202020204" pitchFamily="34" charset="0"/>
                    <a:cs typeface="Segoe UI" panose="020B0502040204020203" pitchFamily="34" charset="0"/>
                  </a:rPr>
                  <a:t>Commerce Server</a:t>
                </a:r>
              </a:p>
            </p:txBody>
          </p:sp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2F9D4C7-0DAD-2B00-8CB4-CDC9F6183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52941" y="1831657"/>
                <a:ext cx="191081" cy="191081"/>
              </a:xfrm>
              <a:prstGeom prst="rect">
                <a:avLst/>
              </a:prstGeom>
            </p:spPr>
          </p:pic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30ED1CD-A9E2-16DE-CEA9-175775AC1465}"/>
                </a:ext>
              </a:extLst>
            </p:cNvPr>
            <p:cNvSpPr txBox="1"/>
            <p:nvPr/>
          </p:nvSpPr>
          <p:spPr>
            <a:xfrm>
              <a:off x="5373437" y="1455893"/>
              <a:ext cx="1390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4040A4"/>
                  </a:solidFill>
                  <a:latin typeface="Aptos" panose="020B0004020202020204" pitchFamily="34" charset="0"/>
                  <a:cs typeface="Segoe UI Black" panose="020B0502040204020203" pitchFamily="34" charset="0"/>
                </a:rPr>
                <a:t>On-premises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" panose="020B0004020202020204" pitchFamily="34" charset="0"/>
                <a:cs typeface="Segoe UI Black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7A8A8B-E947-97CF-CB9D-344C587CE9FA}"/>
              </a:ext>
            </a:extLst>
          </p:cNvPr>
          <p:cNvGrpSpPr/>
          <p:nvPr/>
        </p:nvGrpSpPr>
        <p:grpSpPr>
          <a:xfrm>
            <a:off x="5601188" y="5423492"/>
            <a:ext cx="1202927" cy="385573"/>
            <a:chOff x="7963386" y="5435555"/>
            <a:chExt cx="1202927" cy="385573"/>
          </a:xfrm>
        </p:grpSpPr>
        <p:sp>
          <p:nvSpPr>
            <p:cNvPr id="23" name="Rounded Rectangle 59">
              <a:extLst>
                <a:ext uri="{FF2B5EF4-FFF2-40B4-BE49-F238E27FC236}">
                  <a16:creationId xmlns:a16="http://schemas.microsoft.com/office/drawing/2014/main" id="{5A6DC13A-AAC4-33CC-BBF1-031226EE3ABD}"/>
                </a:ext>
              </a:extLst>
            </p:cNvPr>
            <p:cNvSpPr/>
            <p:nvPr/>
          </p:nvSpPr>
          <p:spPr>
            <a:xfrm>
              <a:off x="7963386" y="5435555"/>
              <a:ext cx="1202927" cy="385573"/>
            </a:xfrm>
            <a:prstGeom prst="roundRect">
              <a:avLst/>
            </a:prstGeom>
            <a:solidFill>
              <a:srgbClr val="C6C2F5"/>
            </a:solidFill>
            <a:ln>
              <a:noFill/>
            </a:ln>
            <a:effectLst>
              <a:outerShdw blurRad="208557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D33AFC-2D68-374C-A152-9484DB155ED5}"/>
                </a:ext>
              </a:extLst>
            </p:cNvPr>
            <p:cNvSpPr txBox="1"/>
            <p:nvPr/>
          </p:nvSpPr>
          <p:spPr>
            <a:xfrm>
              <a:off x="8180312" y="5505284"/>
              <a:ext cx="87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ptos" panose="020B0004020202020204" pitchFamily="34" charset="0"/>
                  <a:cs typeface="Segoe UI" panose="020B0502040204020203" pitchFamily="34" charset="0"/>
                </a:rPr>
                <a:t>Online POS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5EEC854-47BD-1F51-6608-4DAE2BB3E59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94821" y="5511477"/>
              <a:ext cx="251061" cy="251061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A031D9-CC36-CCA0-E832-AC398B90A794}"/>
              </a:ext>
            </a:extLst>
          </p:cNvPr>
          <p:cNvCxnSpPr>
            <a:cxnSpLocks/>
            <a:stCxn id="90" idx="2"/>
            <a:endCxn id="8" idx="0"/>
          </p:cNvCxnSpPr>
          <p:nvPr/>
        </p:nvCxnSpPr>
        <p:spPr>
          <a:xfrm>
            <a:off x="7838601" y="4031400"/>
            <a:ext cx="707551" cy="1006781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0BAD07-D0AD-8F0E-8F6C-14DBD308DDF5}"/>
              </a:ext>
            </a:extLst>
          </p:cNvPr>
          <p:cNvCxnSpPr>
            <a:cxnSpLocks/>
            <a:endCxn id="79" idx="1"/>
          </p:cNvCxnSpPr>
          <p:nvPr/>
        </p:nvCxnSpPr>
        <p:spPr>
          <a:xfrm flipV="1">
            <a:off x="9362847" y="5619457"/>
            <a:ext cx="1041840" cy="13903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27E960-6877-4B1D-B4B5-6AD157B51C16}"/>
              </a:ext>
            </a:extLst>
          </p:cNvPr>
          <p:cNvCxnSpPr>
            <a:cxnSpLocks/>
            <a:stCxn id="23" idx="3"/>
            <a:endCxn id="129" idx="1"/>
          </p:cNvCxnSpPr>
          <p:nvPr/>
        </p:nvCxnSpPr>
        <p:spPr>
          <a:xfrm>
            <a:off x="6804115" y="5616279"/>
            <a:ext cx="914736" cy="12063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69FA35F-F2D1-E1C0-BEB7-019C7A5E3FD9}"/>
              </a:ext>
            </a:extLst>
          </p:cNvPr>
          <p:cNvCxnSpPr>
            <a:cxnSpLocks/>
            <a:stCxn id="85" idx="2"/>
            <a:endCxn id="23" idx="0"/>
          </p:cNvCxnSpPr>
          <p:nvPr/>
        </p:nvCxnSpPr>
        <p:spPr>
          <a:xfrm>
            <a:off x="6191398" y="4053310"/>
            <a:ext cx="11254" cy="1370182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BD2B333-2540-2DAE-96F0-3482512F8D72}"/>
              </a:ext>
            </a:extLst>
          </p:cNvPr>
          <p:cNvCxnSpPr>
            <a:cxnSpLocks/>
            <a:stCxn id="90" idx="2"/>
            <a:endCxn id="104" idx="0"/>
          </p:cNvCxnSpPr>
          <p:nvPr/>
        </p:nvCxnSpPr>
        <p:spPr>
          <a:xfrm>
            <a:off x="7838601" y="4031400"/>
            <a:ext cx="967284" cy="1409175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2D9C85F-14B7-E20D-96CD-9B21DCA82427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6897666" y="5607394"/>
            <a:ext cx="1418748" cy="16510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75EDB7E-8219-BD88-AB8D-F714CFC65117}"/>
              </a:ext>
            </a:extLst>
          </p:cNvPr>
          <p:cNvCxnSpPr>
            <a:cxnSpLocks/>
            <a:stCxn id="90" idx="2"/>
            <a:endCxn id="58" idx="0"/>
          </p:cNvCxnSpPr>
          <p:nvPr/>
        </p:nvCxnSpPr>
        <p:spPr>
          <a:xfrm flipH="1">
            <a:off x="6069026" y="4031400"/>
            <a:ext cx="1769575" cy="997324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E0BDC58-8CC0-6363-F5D6-E23D3662BD8E}"/>
              </a:ext>
            </a:extLst>
          </p:cNvPr>
          <p:cNvCxnSpPr>
            <a:cxnSpLocks/>
            <a:stCxn id="130" idx="2"/>
            <a:endCxn id="90" idx="0"/>
          </p:cNvCxnSpPr>
          <p:nvPr/>
        </p:nvCxnSpPr>
        <p:spPr>
          <a:xfrm>
            <a:off x="6892808" y="2017624"/>
            <a:ext cx="945793" cy="946828"/>
          </a:xfrm>
          <a:prstGeom prst="straightConnector1">
            <a:avLst/>
          </a:prstGeom>
          <a:ln w="19050">
            <a:solidFill>
              <a:srgbClr val="1A87C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A87526-768B-396E-1E39-E2476096270F}"/>
              </a:ext>
            </a:extLst>
          </p:cNvPr>
          <p:cNvGrpSpPr/>
          <p:nvPr/>
        </p:nvGrpSpPr>
        <p:grpSpPr>
          <a:xfrm>
            <a:off x="5240386" y="5028724"/>
            <a:ext cx="1657280" cy="1190359"/>
            <a:chOff x="5220388" y="746221"/>
            <a:chExt cx="1657280" cy="1190359"/>
          </a:xfrm>
        </p:grpSpPr>
        <p:sp>
          <p:nvSpPr>
            <p:cNvPr id="58" name="Rounded Rectangle 129">
              <a:extLst>
                <a:ext uri="{FF2B5EF4-FFF2-40B4-BE49-F238E27FC236}">
                  <a16:creationId xmlns:a16="http://schemas.microsoft.com/office/drawing/2014/main" id="{7FA9BCAF-8E0F-E8FA-D65F-CDDFF9BED721}"/>
                </a:ext>
              </a:extLst>
            </p:cNvPr>
            <p:cNvSpPr/>
            <p:nvPr/>
          </p:nvSpPr>
          <p:spPr>
            <a:xfrm>
              <a:off x="5220388" y="746221"/>
              <a:ext cx="1657280" cy="1190359"/>
            </a:xfrm>
            <a:prstGeom prst="roundRect">
              <a:avLst>
                <a:gd name="adj" fmla="val 9711"/>
              </a:avLst>
            </a:prstGeom>
            <a:solidFill>
              <a:srgbClr val="F7F5F9"/>
            </a:solidFill>
            <a:ln>
              <a:noFill/>
            </a:ln>
            <a:effectLst>
              <a:outerShdw blurRad="134874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8D5154D-6E0D-DFAC-DEAD-C7F42C9F6C72}"/>
                </a:ext>
              </a:extLst>
            </p:cNvPr>
            <p:cNvGrpSpPr/>
            <p:nvPr/>
          </p:nvGrpSpPr>
          <p:grpSpPr>
            <a:xfrm>
              <a:off x="5393490" y="920132"/>
              <a:ext cx="1336873" cy="361729"/>
              <a:chOff x="5114127" y="1742214"/>
              <a:chExt cx="1336873" cy="361729"/>
            </a:xfrm>
          </p:grpSpPr>
          <p:sp>
            <p:nvSpPr>
              <p:cNvPr id="64" name="Rounded Rectangle 81">
                <a:extLst>
                  <a:ext uri="{FF2B5EF4-FFF2-40B4-BE49-F238E27FC236}">
                    <a16:creationId xmlns:a16="http://schemas.microsoft.com/office/drawing/2014/main" id="{01769898-79AB-EEEA-7DDA-B7D2A49BFE11}"/>
                  </a:ext>
                </a:extLst>
              </p:cNvPr>
              <p:cNvSpPr/>
              <p:nvPr/>
            </p:nvSpPr>
            <p:spPr>
              <a:xfrm>
                <a:off x="5114127" y="1742214"/>
                <a:ext cx="1320723" cy="36172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65100" dist="38100" dir="5400000" algn="ctr" rotWithShape="0">
                  <a:srgbClr val="000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65" name="TextBox 13">
                <a:extLst>
                  <a:ext uri="{FF2B5EF4-FFF2-40B4-BE49-F238E27FC236}">
                    <a16:creationId xmlns:a16="http://schemas.microsoft.com/office/drawing/2014/main" id="{8E874188-496C-8A3E-6EFE-1EBA20C8FA66}"/>
                  </a:ext>
                </a:extLst>
              </p:cNvPr>
              <p:cNvSpPr txBox="1"/>
              <p:nvPr/>
            </p:nvSpPr>
            <p:spPr>
              <a:xfrm>
                <a:off x="5273374" y="1808591"/>
                <a:ext cx="117762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latin typeface="Aptos" panose="020B0004020202020204" pitchFamily="34" charset="0"/>
                    <a:cs typeface="Segoe UI" panose="020B0502040204020203" pitchFamily="34" charset="0"/>
                  </a:rPr>
                  <a:t>Commerce Server</a:t>
                </a:r>
              </a:p>
            </p:txBody>
          </p:sp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661FDCA1-EA87-E72C-D48D-CAA9D4EEC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52941" y="1831657"/>
                <a:ext cx="191081" cy="191081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AE5D67-E28A-59FC-648E-3E1ABBA6DB5F}"/>
                </a:ext>
              </a:extLst>
            </p:cNvPr>
            <p:cNvSpPr txBox="1"/>
            <p:nvPr/>
          </p:nvSpPr>
          <p:spPr>
            <a:xfrm>
              <a:off x="5373437" y="1455893"/>
              <a:ext cx="1390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4040A4"/>
                  </a:solidFill>
                  <a:latin typeface="Aptos" panose="020B0004020202020204" pitchFamily="34" charset="0"/>
                  <a:cs typeface="Segoe UI Black" panose="020B0502040204020203" pitchFamily="34" charset="0"/>
                </a:rPr>
                <a:t>On-premises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" panose="020B0004020202020204" pitchFamily="34" charset="0"/>
                <a:cs typeface="Segoe UI Black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2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4FDB-FF65-522B-4D43-40F30B77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BA8BC2-DFA3-E5D1-5D4F-40277AB9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99" y="1117043"/>
            <a:ext cx="3584146" cy="4552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B0D06E-6945-610F-130C-70983BA6B41A}"/>
              </a:ext>
            </a:extLst>
          </p:cNvPr>
          <p:cNvSpPr txBox="1"/>
          <p:nvPr/>
        </p:nvSpPr>
        <p:spPr>
          <a:xfrm>
            <a:off x="920817" y="2556143"/>
            <a:ext cx="3288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71E3D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8E51D7-E720-81BB-657E-96FF0FD4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444" y="1404197"/>
            <a:ext cx="3584146" cy="4552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A0164-D84B-9B4A-199E-F4CC3C7A65D2}"/>
              </a:ext>
            </a:extLst>
          </p:cNvPr>
          <p:cNvSpPr txBox="1"/>
          <p:nvPr/>
        </p:nvSpPr>
        <p:spPr>
          <a:xfrm>
            <a:off x="8248183" y="2556143"/>
            <a:ext cx="20711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71E3D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51596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E750E-0120-7F29-2CC7-5990AFDCF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499FBD-1325-3032-7C6C-5909C63370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9" r="659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548C29-C4A4-1E43-C96B-C8467CFB8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0">
                <a:latin typeface="Aptos ExtraBold"/>
                <a:cs typeface="Segoe UI"/>
              </a:rPr>
              <a:t>Major version upgrade process</a:t>
            </a:r>
            <a:endParaRPr lang="en-IS" sz="3200">
              <a:latin typeface="Aptos ExtraBold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35EDC-A165-C405-027F-B918E4B891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879231"/>
            <a:ext cx="4885018" cy="5627447"/>
          </a:xfrm>
        </p:spPr>
        <p:txBody>
          <a:bodyPr lIns="91440" tIns="45720" rIns="91440" bIns="45720" anchor="t">
            <a:normAutofit/>
          </a:bodyPr>
          <a:lstStyle/>
          <a:p>
            <a:pPr marL="0" indent="0" fontAlgn="base">
              <a:buNone/>
            </a:pPr>
            <a:r>
              <a:rPr lang="en-US" b="1">
                <a:solidFill>
                  <a:srgbClr val="403FA4"/>
                </a:solidFill>
                <a:latin typeface="Aptos"/>
              </a:rPr>
              <a:t>Test </a:t>
            </a:r>
            <a:r>
              <a:rPr lang="en-US">
                <a:solidFill>
                  <a:srgbClr val="403FA4"/>
                </a:solidFill>
                <a:latin typeface="Aptos"/>
              </a:rPr>
              <a:t>upgrade in a </a:t>
            </a:r>
            <a:r>
              <a:rPr lang="en-US" b="1">
                <a:solidFill>
                  <a:srgbClr val="403FA4"/>
                </a:solidFill>
                <a:latin typeface="Aptos"/>
              </a:rPr>
              <a:t>sandbox </a:t>
            </a:r>
            <a:r>
              <a:rPr lang="en-US">
                <a:solidFill>
                  <a:srgbClr val="403FA4"/>
                </a:solidFill>
                <a:latin typeface="Aptos"/>
              </a:rPr>
              <a:t>environment</a:t>
            </a:r>
            <a:br>
              <a:rPr lang="en-US" sz="3200">
                <a:latin typeface="Aptos" panose="020B0004020202020204" pitchFamily="34" charset="0"/>
              </a:rPr>
            </a:br>
            <a:br>
              <a:rPr lang="en-US"/>
            </a:br>
            <a:r>
              <a:rPr lang="en-US" sz="2400">
                <a:latin typeface="Aptos Light"/>
              </a:rPr>
              <a:t>If needed, create a </a:t>
            </a:r>
            <a:r>
              <a:rPr lang="en-US" sz="2400" b="1">
                <a:latin typeface="+mn-lt"/>
              </a:rPr>
              <a:t>fresh sandbox copied from production</a:t>
            </a:r>
            <a:r>
              <a:rPr lang="en-US" sz="2400">
                <a:latin typeface="Aptos Light"/>
              </a:rPr>
              <a:t> and upgrade that first. This gives customers and partners time to: </a:t>
            </a:r>
          </a:p>
          <a:p>
            <a:pPr lvl="1"/>
            <a:r>
              <a:rPr lang="en-US" sz="2000" b="1">
                <a:latin typeface="+mn-lt"/>
              </a:rPr>
              <a:t>Validate extensions </a:t>
            </a:r>
            <a:br>
              <a:rPr lang="en-US" sz="2000" b="1">
                <a:latin typeface="+mn-lt"/>
              </a:rPr>
            </a:br>
            <a:r>
              <a:rPr lang="en-US" sz="2000">
                <a:latin typeface="Aptos Light"/>
              </a:rPr>
              <a:t>(ISV + per‑tenant)</a:t>
            </a:r>
          </a:p>
          <a:p>
            <a:pPr lvl="1"/>
            <a:r>
              <a:rPr lang="en-US" sz="2000" b="1">
                <a:latin typeface="+mn-lt"/>
              </a:rPr>
              <a:t>Test integrations</a:t>
            </a:r>
            <a:br>
              <a:rPr lang="en-US" sz="2000" b="1">
                <a:latin typeface="+mn-lt"/>
              </a:rPr>
            </a:br>
            <a:r>
              <a:rPr lang="en-US" sz="2000">
                <a:latin typeface="Aptos Light"/>
              </a:rPr>
              <a:t>(APIs, Power Automate, Dataverse, POS, eCommerce)</a:t>
            </a:r>
          </a:p>
          <a:p>
            <a:pPr lvl="1"/>
            <a:r>
              <a:rPr lang="en-US" sz="2000"/>
              <a:t>Verify </a:t>
            </a:r>
            <a:r>
              <a:rPr lang="en-US" sz="2000" b="1">
                <a:latin typeface="+mn-lt"/>
              </a:rPr>
              <a:t>critical business </a:t>
            </a:r>
            <a:r>
              <a:rPr lang="en-US" sz="2000"/>
              <a:t>processes (posting, reporting, jobs)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EF5A8-9F41-F193-87B7-FBF97D2F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36E29B-8D41-8390-EF2F-9F463EE7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0">
                <a:latin typeface="Aptos ExtraBold"/>
                <a:cs typeface="Segoe UI"/>
              </a:rPr>
              <a:t>Major version upgrade process</a:t>
            </a:r>
            <a:endParaRPr lang="en-IS" sz="3200">
              <a:latin typeface="Aptos ExtraBold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CEAB2-592D-6149-F8D8-D6A5749DC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600" b="1">
                <a:solidFill>
                  <a:srgbClr val="403FA4"/>
                </a:solidFill>
                <a:latin typeface="Aptos" panose="020B0004020202020204" pitchFamily="34" charset="0"/>
              </a:rPr>
              <a:t>Schedule production upgrade​</a:t>
            </a:r>
          </a:p>
          <a:p>
            <a:pPr lvl="1" fontAlgn="base"/>
            <a:r>
              <a:rPr lang="en-US" sz="2000"/>
              <a:t>Microsoft assigns a </a:t>
            </a:r>
            <a:r>
              <a:rPr lang="en-US" sz="2000" b="1">
                <a:latin typeface="+mn-lt"/>
              </a:rPr>
              <a:t>default upgrade date </a:t>
            </a:r>
          </a:p>
          <a:p>
            <a:pPr lvl="1" fontAlgn="base"/>
            <a:r>
              <a:rPr lang="en-US" sz="2000"/>
              <a:t>Admins can: </a:t>
            </a:r>
          </a:p>
          <a:p>
            <a:pPr lvl="2" fontAlgn="base"/>
            <a:r>
              <a:rPr lang="en-US" sz="1800" b="1">
                <a:latin typeface="+mn-lt"/>
              </a:rPr>
              <a:t>Reschedule</a:t>
            </a:r>
            <a:r>
              <a:rPr lang="en-US" sz="1800"/>
              <a:t> within the allowed </a:t>
            </a:r>
            <a:r>
              <a:rPr lang="en-US" sz="1800" b="1">
                <a:latin typeface="+mn-lt"/>
              </a:rPr>
              <a:t>upgrade window</a:t>
            </a:r>
          </a:p>
          <a:p>
            <a:pPr lvl="2" fontAlgn="base"/>
            <a:r>
              <a:rPr lang="en-US" sz="1800"/>
              <a:t>Define a </a:t>
            </a:r>
            <a:r>
              <a:rPr lang="en-US" sz="1800" b="1">
                <a:latin typeface="+mn-lt"/>
              </a:rPr>
              <a:t>maintenance/update window </a:t>
            </a:r>
            <a:r>
              <a:rPr lang="en-US" sz="1800"/>
              <a:t>(minimum 6 hours)</a:t>
            </a:r>
          </a:p>
          <a:p>
            <a:pPr marL="914400" lvl="2" indent="0" fontAlgn="base">
              <a:buNone/>
            </a:pPr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8048E3-588F-FFAD-85A0-9383A3557B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9" r="659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491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2C571F-7CB9-B311-59CF-0341BDF122E4}"/>
              </a:ext>
            </a:extLst>
          </p:cNvPr>
          <p:cNvSpPr/>
          <p:nvPr/>
        </p:nvSpPr>
        <p:spPr>
          <a:xfrm>
            <a:off x="389835" y="206276"/>
            <a:ext cx="9207500" cy="695422"/>
          </a:xfrm>
          <a:prstGeom prst="rect">
            <a:avLst/>
          </a:prstGeom>
          <a:solidFill>
            <a:srgbClr val="BABA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 SaaS 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application &amp; runtime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B8FB0-98A7-033E-AD6F-62FF8B61FC9C}"/>
              </a:ext>
            </a:extLst>
          </p:cNvPr>
          <p:cNvSpPr/>
          <p:nvPr/>
        </p:nvSpPr>
        <p:spPr>
          <a:xfrm>
            <a:off x="389835" y="1314242"/>
            <a:ext cx="4483100" cy="705842"/>
          </a:xfrm>
          <a:prstGeom prst="rect">
            <a:avLst/>
          </a:prstGeom>
          <a:solidFill>
            <a:srgbClr val="E9E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AppSource Extension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B65B1-9CFA-1EAC-D184-BF777D68703B}"/>
              </a:ext>
            </a:extLst>
          </p:cNvPr>
          <p:cNvSpPr txBox="1"/>
          <p:nvPr/>
        </p:nvSpPr>
        <p:spPr>
          <a:xfrm>
            <a:off x="3076437" y="920683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Microsoft owns, operates, upgrades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C3782-431C-A68D-10B7-95ADD75D5702}"/>
              </a:ext>
            </a:extLst>
          </p:cNvPr>
          <p:cNvSpPr/>
          <p:nvPr/>
        </p:nvSpPr>
        <p:spPr>
          <a:xfrm>
            <a:off x="5114235" y="1317903"/>
            <a:ext cx="4483100" cy="685930"/>
          </a:xfrm>
          <a:prstGeom prst="rect">
            <a:avLst/>
          </a:prstGeom>
          <a:solidFill>
            <a:srgbClr val="E9E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Per-Tenant Extension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(PTE)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F4A889-57EE-C82B-E1B7-F7D082F15D99}"/>
              </a:ext>
            </a:extLst>
          </p:cNvPr>
          <p:cNvSpPr/>
          <p:nvPr/>
        </p:nvSpPr>
        <p:spPr>
          <a:xfrm>
            <a:off x="389835" y="2451959"/>
            <a:ext cx="4483100" cy="1864386"/>
          </a:xfrm>
          <a:prstGeom prst="rect">
            <a:avLst/>
          </a:prstGeom>
          <a:solidFill>
            <a:srgbClr val="BABA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0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Microsoft does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Certify App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Run technical validation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Enforce upgrade rules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Validate against next major release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5BD7E-7190-472B-96DC-8462D94327A5}"/>
              </a:ext>
            </a:extLst>
          </p:cNvPr>
          <p:cNvSpPr/>
          <p:nvPr/>
        </p:nvSpPr>
        <p:spPr>
          <a:xfrm>
            <a:off x="5114235" y="2443121"/>
            <a:ext cx="4483100" cy="1864386"/>
          </a:xfrm>
          <a:prstGeom prst="rect">
            <a:avLst/>
          </a:prstGeom>
          <a:solidFill>
            <a:srgbClr val="BABA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Microsoft does NOT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Certify app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Test app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Validate code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Guarantee compatibility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36BF93-5E6A-860F-FAFF-C23F5264205B}"/>
              </a:ext>
            </a:extLst>
          </p:cNvPr>
          <p:cNvSpPr/>
          <p:nvPr/>
        </p:nvSpPr>
        <p:spPr>
          <a:xfrm>
            <a:off x="389835" y="4736692"/>
            <a:ext cx="4483100" cy="1864386"/>
          </a:xfrm>
          <a:prstGeom prst="rect">
            <a:avLst/>
          </a:prstGeom>
          <a:solidFill>
            <a:srgbClr val="E9E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0700" marR="0" lvl="0" indent="-2921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Partner/ISV responsible for: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Business logic testing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Customer Scenarios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Enforce upgrade rules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Ongoing compatibility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ECEA4-EE45-7DCF-1AC4-9009C600CCCE}"/>
              </a:ext>
            </a:extLst>
          </p:cNvPr>
          <p:cNvSpPr/>
          <p:nvPr/>
        </p:nvSpPr>
        <p:spPr>
          <a:xfrm>
            <a:off x="5114235" y="4727854"/>
            <a:ext cx="4483100" cy="1864386"/>
          </a:xfrm>
          <a:prstGeom prst="rect">
            <a:avLst/>
          </a:prstGeom>
          <a:solidFill>
            <a:srgbClr val="E9E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21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Partner/Customer responsible for: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testing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Upgrade readiness</a:t>
            </a:r>
          </a:p>
          <a:p>
            <a:pPr marL="520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75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Fixing breaking changes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F7153E-A47E-5FFB-3658-70DDA48264AA}"/>
              </a:ext>
            </a:extLst>
          </p:cNvPr>
          <p:cNvCxnSpPr>
            <a:cxnSpLocks/>
          </p:cNvCxnSpPr>
          <p:nvPr/>
        </p:nvCxnSpPr>
        <p:spPr>
          <a:xfrm>
            <a:off x="2631385" y="901698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47B82F-E573-456A-1CF1-E7701A1D9550}"/>
              </a:ext>
            </a:extLst>
          </p:cNvPr>
          <p:cNvCxnSpPr>
            <a:cxnSpLocks/>
          </p:cNvCxnSpPr>
          <p:nvPr/>
        </p:nvCxnSpPr>
        <p:spPr>
          <a:xfrm>
            <a:off x="2631385" y="2021739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673B6A-F6DC-2F1E-6FE1-05499BBA491D}"/>
              </a:ext>
            </a:extLst>
          </p:cNvPr>
          <p:cNvCxnSpPr>
            <a:cxnSpLocks/>
          </p:cNvCxnSpPr>
          <p:nvPr/>
        </p:nvCxnSpPr>
        <p:spPr>
          <a:xfrm>
            <a:off x="7353134" y="2017205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1D0B52-87B8-B7CA-2054-AC5B7A882A6A}"/>
              </a:ext>
            </a:extLst>
          </p:cNvPr>
          <p:cNvCxnSpPr>
            <a:cxnSpLocks/>
          </p:cNvCxnSpPr>
          <p:nvPr/>
        </p:nvCxnSpPr>
        <p:spPr>
          <a:xfrm>
            <a:off x="2631385" y="4307507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464BE0-675A-CF9E-FB74-E438AB0CDF04}"/>
              </a:ext>
            </a:extLst>
          </p:cNvPr>
          <p:cNvCxnSpPr>
            <a:cxnSpLocks/>
          </p:cNvCxnSpPr>
          <p:nvPr/>
        </p:nvCxnSpPr>
        <p:spPr>
          <a:xfrm>
            <a:off x="7353134" y="4307507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53EE25-3D89-3C4B-8F13-56AD3C6EF4E5}"/>
              </a:ext>
            </a:extLst>
          </p:cNvPr>
          <p:cNvCxnSpPr>
            <a:cxnSpLocks/>
          </p:cNvCxnSpPr>
          <p:nvPr/>
        </p:nvCxnSpPr>
        <p:spPr>
          <a:xfrm>
            <a:off x="7353134" y="901698"/>
            <a:ext cx="0" cy="412544"/>
          </a:xfrm>
          <a:prstGeom prst="straightConnector1">
            <a:avLst/>
          </a:prstGeom>
          <a:ln w="57150">
            <a:solidFill>
              <a:srgbClr val="403FA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6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3F1C-F035-31DD-1E26-811CCAD0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5C056D2-5465-C206-C459-34CA7C2106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76" r="16486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353E3-6D8A-1110-4BA4-DF8D157D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 Retail QA process for major releases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DF26E-9750-8504-5CFB-8B6612AFCE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72844"/>
            <a:ext cx="4885018" cy="5333833"/>
          </a:xfrm>
        </p:spPr>
        <p:txBody>
          <a:bodyPr lIns="91440" tIns="45720" rIns="91440" bIns="45720" anchor="t">
            <a:normAutofit/>
          </a:bodyPr>
          <a:lstStyle/>
          <a:p>
            <a:pPr marL="0" indent="0" fontAlgn="base">
              <a:buNone/>
            </a:pPr>
            <a:r>
              <a:rPr lang="en-US" sz="2400"/>
              <a:t>For each major version, the QA team conducts </a:t>
            </a:r>
            <a:r>
              <a:rPr lang="en-US" sz="2400" b="1">
                <a:latin typeface="+mn-lt"/>
              </a:rPr>
              <a:t>extensive testing </a:t>
            </a:r>
            <a:r>
              <a:rPr lang="en-US" sz="2400"/>
              <a:t>with a focus on: </a:t>
            </a:r>
          </a:p>
          <a:p>
            <a:pPr lvl="1" fontAlgn="base"/>
            <a:r>
              <a:rPr lang="en-US" sz="2000" b="1">
                <a:latin typeface="Aptos" panose="020B0004020202020204" pitchFamily="34" charset="0"/>
              </a:rPr>
              <a:t>New features </a:t>
            </a:r>
            <a:r>
              <a:rPr lang="en-US" sz="2000"/>
              <a:t>and enhancements </a:t>
            </a:r>
          </a:p>
          <a:p>
            <a:pPr lvl="1" fontAlgn="base"/>
            <a:r>
              <a:rPr lang="en-US" sz="2000" b="1">
                <a:latin typeface="Aptos" panose="020B0004020202020204" pitchFamily="34" charset="0"/>
              </a:rPr>
              <a:t>Backwards </a:t>
            </a:r>
            <a:r>
              <a:rPr lang="en-US" sz="2000"/>
              <a:t>compatibility testing</a:t>
            </a:r>
          </a:p>
          <a:p>
            <a:pPr lvl="1" fontAlgn="base"/>
            <a:r>
              <a:rPr lang="en-US" sz="2000" b="1">
                <a:latin typeface="Aptos" panose="020B0004020202020204" pitchFamily="34" charset="0"/>
              </a:rPr>
              <a:t>Exploratory</a:t>
            </a:r>
            <a:r>
              <a:rPr lang="en-US" sz="2000"/>
              <a:t> testing </a:t>
            </a:r>
          </a:p>
          <a:p>
            <a:pPr lvl="1" fontAlgn="base"/>
            <a:r>
              <a:rPr lang="en-US" sz="2000" b="1">
                <a:latin typeface="Aptos" panose="020B0004020202020204" pitchFamily="34" charset="0"/>
              </a:rPr>
              <a:t>Critical business </a:t>
            </a:r>
            <a:r>
              <a:rPr lang="en-US" sz="2000"/>
              <a:t>functionality, including: </a:t>
            </a:r>
          </a:p>
          <a:p>
            <a:pPr lvl="2" fontAlgn="base">
              <a:buFont typeface="System Font Regular"/>
              <a:buChar char="-"/>
            </a:pPr>
            <a:r>
              <a:rPr lang="en-US">
                <a:latin typeface="Aptos Light"/>
              </a:rPr>
              <a:t>System operability </a:t>
            </a:r>
          </a:p>
          <a:p>
            <a:pPr lvl="2" fontAlgn="base">
              <a:buFont typeface="System Font Regular"/>
              <a:buChar char="-"/>
            </a:pPr>
            <a:r>
              <a:rPr lang="en-US">
                <a:latin typeface="Aptos Light"/>
              </a:rPr>
              <a:t>Transaction processing </a:t>
            </a:r>
          </a:p>
          <a:p>
            <a:pPr lvl="2" fontAlgn="base">
              <a:buFont typeface="System Font Regular"/>
              <a:buChar char="-"/>
            </a:pPr>
            <a:r>
              <a:rPr lang="en-US">
                <a:latin typeface="Aptos Light"/>
              </a:rPr>
              <a:t>Financial processes such as purchasing, payments, and statement processing </a:t>
            </a:r>
          </a:p>
          <a:p>
            <a:pPr lvl="1" fontAlgn="base"/>
            <a:endParaRPr lang="en-US" sz="200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8548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09FF-45A5-C6F7-EE88-6BBEB2C4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4D38-D8B4-B9EB-26FF-427BAC39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Minor version upgrade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154E08-4660-02DB-AB52-06AB3A3E4D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2166" t="17302" r="28594" b="2771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AD557-8212-AF4A-10B9-E37730602C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Minor releases contain </a:t>
            </a:r>
            <a:r>
              <a:rPr lang="en-US" b="1">
                <a:latin typeface="Aptos" panose="020B0004020202020204" pitchFamily="34" charset="0"/>
              </a:rPr>
              <a:t>no-breaking</a:t>
            </a:r>
            <a:r>
              <a:rPr lang="en-US"/>
              <a:t> changes</a:t>
            </a:r>
          </a:p>
          <a:p>
            <a:r>
              <a:rPr lang="en-US" b="1">
                <a:latin typeface="+mn-lt"/>
              </a:rPr>
              <a:t>Microsoft</a:t>
            </a:r>
          </a:p>
          <a:p>
            <a:pPr lvl="1"/>
            <a:r>
              <a:rPr lang="en-US" b="1">
                <a:latin typeface="Aptos" panose="020B0004020202020204" pitchFamily="34" charset="0"/>
              </a:rPr>
              <a:t>Automatic </a:t>
            </a:r>
            <a:r>
              <a:rPr lang="en-US" b="1">
                <a:latin typeface="+mn-lt"/>
              </a:rPr>
              <a:t>monthly </a:t>
            </a:r>
            <a:r>
              <a:rPr lang="en-US">
                <a:latin typeface="+mn-lt"/>
              </a:rPr>
              <a:t>upgrade</a:t>
            </a:r>
            <a:endParaRPr lang="en-US" b="1">
              <a:latin typeface="+mn-lt"/>
            </a:endParaRPr>
          </a:p>
          <a:p>
            <a:pPr lvl="1"/>
            <a:r>
              <a:rPr lang="en-US"/>
              <a:t>Admin can </a:t>
            </a:r>
            <a:r>
              <a:rPr lang="en-US" b="1">
                <a:latin typeface="+mn-lt"/>
              </a:rPr>
              <a:t>manually apply </a:t>
            </a:r>
            <a:r>
              <a:rPr lang="en-US"/>
              <a:t>a minor release</a:t>
            </a:r>
          </a:p>
          <a:p>
            <a:pPr lvl="1"/>
            <a:r>
              <a:rPr lang="en-US"/>
              <a:t>Admin controls the </a:t>
            </a:r>
            <a:r>
              <a:rPr lang="en-US" b="1">
                <a:latin typeface="+mn-lt"/>
              </a:rPr>
              <a:t>timing</a:t>
            </a:r>
            <a:r>
              <a:rPr lang="en-US"/>
              <a:t> of the upgrade with the update window definition</a:t>
            </a:r>
          </a:p>
          <a:p>
            <a:pPr lvl="1"/>
            <a:endParaRPr lang="en-US"/>
          </a:p>
          <a:p>
            <a:r>
              <a:rPr lang="en-US" b="1">
                <a:latin typeface="+mn-lt"/>
              </a:rPr>
              <a:t>LS Central</a:t>
            </a:r>
          </a:p>
          <a:p>
            <a:pPr lvl="1"/>
            <a:r>
              <a:rPr lang="en-US" b="1">
                <a:latin typeface="+mn-lt"/>
              </a:rPr>
              <a:t>Optional</a:t>
            </a:r>
            <a:r>
              <a:rPr lang="en-US" b="1"/>
              <a:t> for customers</a:t>
            </a:r>
          </a:p>
          <a:p>
            <a:pPr lvl="1"/>
            <a:r>
              <a:rPr lang="en-US"/>
              <a:t>Admin </a:t>
            </a:r>
            <a:r>
              <a:rPr lang="en-US" b="1">
                <a:latin typeface="+mn-lt"/>
              </a:rPr>
              <a:t>manually applies </a:t>
            </a:r>
            <a:r>
              <a:rPr lang="en-US"/>
              <a:t>the minor release</a:t>
            </a:r>
          </a:p>
          <a:p>
            <a:pPr lvl="1"/>
            <a:r>
              <a:rPr lang="en-US"/>
              <a:t>Minor release is a </a:t>
            </a:r>
            <a:r>
              <a:rPr lang="en-US" b="1">
                <a:latin typeface="Aptos" panose="020B0004020202020204" pitchFamily="34" charset="0"/>
              </a:rPr>
              <a:t>cumulative update </a:t>
            </a:r>
            <a:r>
              <a:rPr lang="en-US"/>
              <a:t>of all released Hotfixes and new fixes.</a:t>
            </a:r>
          </a:p>
          <a:p>
            <a:pPr lvl="1"/>
            <a:endParaRPr lang="en-US"/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1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53BB-9E83-7F39-6836-6B97D83A2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3E93-53DE-870D-D569-492A6E82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Minor and hotfix QA process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4B4FA9-7893-7766-13DD-095B1FFBCF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112" r="20112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E9E0F-233D-3B77-C841-78F6E79EE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pPr fontAlgn="base"/>
            <a:r>
              <a:rPr lang="en-US" sz="2400">
                <a:latin typeface="Aptos Light"/>
              </a:rPr>
              <a:t>Hotfixes and partner‑requested Fixes </a:t>
            </a:r>
          </a:p>
          <a:p>
            <a:pPr fontAlgn="base"/>
            <a:r>
              <a:rPr lang="en-US" sz="2400"/>
              <a:t>Hotfixes are </a:t>
            </a:r>
            <a:r>
              <a:rPr lang="en-US" sz="2400" b="1">
                <a:latin typeface="Aptos" panose="020B0004020202020204" pitchFamily="34" charset="0"/>
              </a:rPr>
              <a:t>isolated </a:t>
            </a:r>
            <a:r>
              <a:rPr lang="en-US" sz="2400">
                <a:latin typeface="Aptos" panose="020B0004020202020204" pitchFamily="34" charset="0"/>
              </a:rPr>
              <a:t>and have</a:t>
            </a:r>
            <a:r>
              <a:rPr lang="en-US" sz="2400" b="1">
                <a:latin typeface="Aptos" panose="020B0004020202020204" pitchFamily="34" charset="0"/>
              </a:rPr>
              <a:t> minimal /no impact on other customers. </a:t>
            </a:r>
          </a:p>
          <a:p>
            <a:pPr fontAlgn="base"/>
            <a:r>
              <a:rPr lang="en-US" sz="2400">
                <a:latin typeface="Aptos Light"/>
              </a:rPr>
              <a:t>Due to their </a:t>
            </a:r>
            <a:r>
              <a:rPr lang="en-US" sz="2400" b="1">
                <a:latin typeface="Aptos"/>
              </a:rPr>
              <a:t>urgency</a:t>
            </a:r>
            <a:r>
              <a:rPr lang="en-US" sz="2400">
                <a:latin typeface="Aptos Light"/>
              </a:rPr>
              <a:t>,</a:t>
            </a:r>
            <a:br>
              <a:rPr lang="en-US" sz="2400"/>
            </a:br>
            <a:r>
              <a:rPr lang="en-US" sz="2400">
                <a:latin typeface="Aptos Light"/>
              </a:rPr>
              <a:t>hotfixes </a:t>
            </a:r>
            <a:r>
              <a:rPr lang="en-US" sz="2400" b="1">
                <a:latin typeface="Aptos"/>
              </a:rPr>
              <a:t>do not undergo full system‑wide regression testing. </a:t>
            </a:r>
          </a:p>
          <a:p>
            <a:pPr fontAlgn="base"/>
            <a:r>
              <a:rPr lang="en-US" sz="2400"/>
              <a:t>While </a:t>
            </a:r>
            <a:r>
              <a:rPr lang="en-US" sz="2400" b="1">
                <a:latin typeface="Aptos" panose="020B0004020202020204" pitchFamily="34" charset="0"/>
              </a:rPr>
              <a:t>all hotfixes are tested </a:t>
            </a:r>
            <a:r>
              <a:rPr lang="en-US" sz="2400"/>
              <a:t>before delivery, the scope of testing is reduced compared to standard QA cycles.  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9062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10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3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8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9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3326E-9366-4BE2-85C9-787B00871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D81BE-9890-4774-AD23-ED3AC8A6C645}">
  <ds:schemaRefs>
    <ds:schemaRef ds:uri="http://schemas.microsoft.com/office/infopath/2007/PartnerControls"/>
    <ds:schemaRef ds:uri="http://schemas.microsoft.com/office/2006/documentManagement/types"/>
    <ds:schemaRef ds:uri="724e71b1-7852-457b-a379-b8a36dd80270"/>
    <ds:schemaRef ds:uri="http://schemas.microsoft.com/office/2006/metadata/properties"/>
    <ds:schemaRef ds:uri="http://purl.org/dc/dcmitype/"/>
    <ds:schemaRef ds:uri="ce89fd82-aec5-4b3b-b0b3-b7f9193dc61c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cX26 PowerPoint template</Template>
  <TotalTime>13821</TotalTime>
  <Words>1541</Words>
  <Application>Microsoft Office PowerPoint</Application>
  <PresentationFormat>Widescreen</PresentationFormat>
  <Paragraphs>424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Aptos</vt:lpstr>
      <vt:lpstr>Aptos Black</vt:lpstr>
      <vt:lpstr>Aptos Body</vt:lpstr>
      <vt:lpstr>Aptos ExtraBold</vt:lpstr>
      <vt:lpstr>Aptos Light</vt:lpstr>
      <vt:lpstr>Arial</vt:lpstr>
      <vt:lpstr>Calibri</vt:lpstr>
      <vt:lpstr>Segoe UI</vt:lpstr>
      <vt:lpstr>System Font Regular</vt:lpstr>
      <vt:lpstr>2_White slides</vt:lpstr>
      <vt:lpstr>2_Grey slides</vt:lpstr>
      <vt:lpstr>Eggplant slides</vt:lpstr>
      <vt:lpstr>White slides</vt:lpstr>
      <vt:lpstr>Presenter image title slides</vt:lpstr>
      <vt:lpstr>Title/chapter slides</vt:lpstr>
      <vt:lpstr>Colorful slide options</vt:lpstr>
      <vt:lpstr>Agenda slides</vt:lpstr>
      <vt:lpstr>cX26 Slides</vt:lpstr>
      <vt:lpstr>1_White slides</vt:lpstr>
      <vt:lpstr>PowerPoint Presentation</vt:lpstr>
      <vt:lpstr>PowerPoint Presentation</vt:lpstr>
      <vt:lpstr>Regular major upgrade</vt:lpstr>
      <vt:lpstr>Major version upgrade process</vt:lpstr>
      <vt:lpstr>Major version upgrade process</vt:lpstr>
      <vt:lpstr>PowerPoint Presentation</vt:lpstr>
      <vt:lpstr>LS Retail QA process for major releases</vt:lpstr>
      <vt:lpstr>Minor version upgrade</vt:lpstr>
      <vt:lpstr>Minor and hotfix QA process</vt:lpstr>
      <vt:lpstr>Hotfixing supported on</vt:lpstr>
      <vt:lpstr>PowerPoint Presentation</vt:lpstr>
      <vt:lpstr>Offline POS – Backward compatibility</vt:lpstr>
      <vt:lpstr>PowerPoint Presentation</vt:lpstr>
      <vt:lpstr>Updates in the store</vt:lpstr>
      <vt:lpstr>Update Service</vt:lpstr>
      <vt:lpstr>Update Service</vt:lpstr>
      <vt:lpstr>Updates on the Offline POS</vt:lpstr>
      <vt:lpstr>Offline POS – How do you update?</vt:lpstr>
      <vt:lpstr>Offline POS – How do you update?</vt:lpstr>
      <vt:lpstr>Offline POS – How do you update?</vt:lpstr>
      <vt:lpstr>Offline POS – How do you update?</vt:lpstr>
      <vt:lpstr>Update Service – Deployment circles</vt:lpstr>
      <vt:lpstr>Update Service – Scheduling windows</vt:lpstr>
      <vt:lpstr>Updates on the Offline POS</vt:lpstr>
      <vt:lpstr>Updates on the Offline POS</vt:lpstr>
      <vt:lpstr>Updates on the Online POS</vt:lpstr>
      <vt:lpstr>Updates on the mobile devices</vt:lpstr>
      <vt:lpstr>PowerPoint Presentation</vt:lpstr>
      <vt:lpstr>Microsoft Business Central telemetry  </vt:lpstr>
      <vt:lpstr>LS Central</vt:lpstr>
      <vt:lpstr>PowerPoint Presentation</vt:lpstr>
      <vt:lpstr>Reasons for data discipline</vt:lpstr>
      <vt:lpstr>Table size analysis</vt:lpstr>
      <vt:lpstr>Possible improvements</vt:lpstr>
      <vt:lpstr>PowerPoint Presentation</vt:lpstr>
      <vt:lpstr>SaaS improvements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Adalbjorg Karlsdottir</dc:creator>
  <cp:lastModifiedBy>Bjorn Jonsson</cp:lastModifiedBy>
  <cp:revision>2</cp:revision>
  <cp:lastPrinted>2026-02-25T16:21:42Z</cp:lastPrinted>
  <dcterms:created xsi:type="dcterms:W3CDTF">2026-01-13T13:24:54Z</dcterms:created>
  <dcterms:modified xsi:type="dcterms:W3CDTF">2026-04-29T10:58:49Z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