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7F3E8B1E_BD238D29.xml" ContentType="application/vnd.ms-powerpoint.comment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42" r:id="rId8"/>
    <p:sldMasterId id="2147483853" r:id="rId9"/>
    <p:sldMasterId id="2147483882" r:id="rId10"/>
  </p:sldMasterIdLst>
  <p:notesMasterIdLst>
    <p:notesMasterId r:id="rId35"/>
  </p:notesMasterIdLst>
  <p:handoutMasterIdLst>
    <p:handoutMasterId r:id="rId36"/>
  </p:handoutMasterIdLst>
  <p:sldIdLst>
    <p:sldId id="384" r:id="rId11"/>
    <p:sldId id="648" r:id="rId12"/>
    <p:sldId id="652" r:id="rId13"/>
    <p:sldId id="653" r:id="rId14"/>
    <p:sldId id="2134805286" r:id="rId15"/>
    <p:sldId id="661" r:id="rId16"/>
    <p:sldId id="668" r:id="rId17"/>
    <p:sldId id="662" r:id="rId18"/>
    <p:sldId id="665" r:id="rId19"/>
    <p:sldId id="2134805282" r:id="rId20"/>
    <p:sldId id="2134805276" r:id="rId21"/>
    <p:sldId id="2134805220" r:id="rId22"/>
    <p:sldId id="2134805221" r:id="rId23"/>
    <p:sldId id="2134805224" r:id="rId24"/>
    <p:sldId id="2134805280" r:id="rId25"/>
    <p:sldId id="2134805236" r:id="rId26"/>
    <p:sldId id="2134805285" r:id="rId27"/>
    <p:sldId id="2134805278" r:id="rId28"/>
    <p:sldId id="2134805270" r:id="rId29"/>
    <p:sldId id="2134805248" r:id="rId30"/>
    <p:sldId id="2134805273" r:id="rId31"/>
    <p:sldId id="2134805274" r:id="rId32"/>
    <p:sldId id="2134805130" r:id="rId33"/>
    <p:sldId id="397" r:id="rId3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384"/>
            <p14:sldId id="648"/>
            <p14:sldId id="652"/>
            <p14:sldId id="653"/>
            <p14:sldId id="2134805286"/>
            <p14:sldId id="661"/>
            <p14:sldId id="668"/>
            <p14:sldId id="662"/>
            <p14:sldId id="665"/>
            <p14:sldId id="2134805282"/>
            <p14:sldId id="2134805276"/>
            <p14:sldId id="2134805220"/>
            <p14:sldId id="2134805221"/>
            <p14:sldId id="2134805224"/>
            <p14:sldId id="2134805280"/>
            <p14:sldId id="2134805236"/>
            <p14:sldId id="2134805285"/>
            <p14:sldId id="2134805278"/>
            <p14:sldId id="2134805270"/>
            <p14:sldId id="2134805248"/>
            <p14:sldId id="2134805273"/>
            <p14:sldId id="2134805274"/>
            <p14:sldId id="2134805130"/>
          </p14:sldIdLst>
        </p14:section>
        <p14:section name="End slides / questions slides" id="{6CE0294C-E795-2941-A597-20B692ADCED8}">
          <p14:sldIdLst>
            <p14:sldId id="3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8C4099-2F00-597C-91E7-1C88AB8A1A87}" name="Wojciech Januszauskas" initials="WJ" userId="S::wojciechja@lsretail.com::283006d7-7365-4ce6-9b04-25a42527db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888"/>
    <a:srgbClr val="0A3C66"/>
    <a:srgbClr val="333333"/>
    <a:srgbClr val="C33534"/>
    <a:srgbClr val="232C29"/>
    <a:srgbClr val="BFECFF"/>
    <a:srgbClr val="F8C79F"/>
    <a:srgbClr val="F7F49D"/>
    <a:srgbClr val="E6B35B"/>
    <a:srgbClr val="5FC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C8DCEB-2961-4CCA-994C-ED8C21AE57F2}" v="437" dt="2022-05-17T21:01:48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078" autoAdjust="0"/>
  </p:normalViewPr>
  <p:slideViewPr>
    <p:cSldViewPr snapToGrid="0">
      <p:cViewPr varScale="1">
        <p:scale>
          <a:sx n="90" d="100"/>
          <a:sy n="90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/Relationships>
</file>

<file path=ppt/comments/modernComment_7F3E8B1E_BD238D2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DD7D20B-7AE3-420C-8CCE-7DC1155A2DF1}" authorId="{558C4099-2F00-597C-91E7-1C88AB8A1A87}" created="2022-05-04T10:05:09.658">
    <pc:sldMkLst xmlns:pc="http://schemas.microsoft.com/office/powerpoint/2013/main/command">
      <pc:docMk/>
      <pc:sldMk cId="3173223721" sldId="2134805278"/>
    </pc:sldMkLst>
    <p188:txBody>
      <a:bodyPr/>
      <a:lstStyle/>
      <a:p>
        <a:r>
          <a:rPr lang="en-US"/>
          <a:t>Sync screens with the app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58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57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87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15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1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38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36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199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03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3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3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98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62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45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5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25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35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2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15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94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25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6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5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2.png"/><Relationship Id="rId4" Type="http://schemas.openxmlformats.org/officeDocument/2006/relationships/image" Target="../media/image50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2.png"/><Relationship Id="rId4" Type="http://schemas.openxmlformats.org/officeDocument/2006/relationships/image" Target="../media/image50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1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4.png"/><Relationship Id="rId4" Type="http://schemas.openxmlformats.org/officeDocument/2006/relationships/image" Target="../media/image25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5.emf"/><Relationship Id="rId4" Type="http://schemas.openxmlformats.org/officeDocument/2006/relationships/image" Target="../media/image49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6.png"/><Relationship Id="rId4" Type="http://schemas.openxmlformats.org/officeDocument/2006/relationships/image" Target="../media/image25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25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25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7.png"/><Relationship Id="rId4" Type="http://schemas.openxmlformats.org/officeDocument/2006/relationships/image" Target="../media/image25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2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png"/><Relationship Id="rId4" Type="http://schemas.openxmlformats.org/officeDocument/2006/relationships/image" Target="../media/image2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sv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2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2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4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4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1.png"/><Relationship Id="rId4" Type="http://schemas.openxmlformats.org/officeDocument/2006/relationships/image" Target="../media/image25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297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6248195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752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10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4884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6356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084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238833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72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049039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580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43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83184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341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777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604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94003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567084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C9E1CE6-736D-2C41-9F6A-A717BCD047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13188678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416936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6153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C0586B-5ED4-6A4F-97B3-211271057D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22178259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839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names, </a:t>
            </a:r>
            <a:r>
              <a:rPr lang="en-GB" err="1"/>
              <a:t>Seperated</a:t>
            </a:r>
            <a:r>
              <a:rPr lang="en-GB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39064238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860150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3029117-D6C7-264C-904D-03AF10B9B4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36887713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791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071272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FEF7B0F-6812-6242-AC79-2B7A6126BB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35876240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5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6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6099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46825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64925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06064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78470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46140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198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14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6135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946389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5257532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02659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</a:blip>
          <a:srcRect b="10577"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32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0820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7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04053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1ADDA9-7FA9-B94A-85C3-0C407159B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06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3308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224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86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676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5608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472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180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409291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85641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77645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965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715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963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792466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08018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712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571809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463089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6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433458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03375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465975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0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50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50985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382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4314004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6993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5525063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1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6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image" Target="../media/image17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6.emf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7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image" Target="../media/image17.emf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image" Target="../media/image16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image" Target="../media/image1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3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30" r:id="rId8"/>
    <p:sldLayoutId id="2147483832" r:id="rId9"/>
    <p:sldLayoutId id="2147483834" r:id="rId10"/>
    <p:sldLayoutId id="2147483835" r:id="rId11"/>
    <p:sldLayoutId id="21474838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1" r:id="rId2"/>
    <p:sldLayoutId id="2147483762" r:id="rId3"/>
    <p:sldLayoutId id="2147483763" r:id="rId4"/>
    <p:sldLayoutId id="2147483760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6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  <p:sldLayoutId id="2147483877" r:id="rId24"/>
    <p:sldLayoutId id="2147483878" r:id="rId25"/>
    <p:sldLayoutId id="2147483879" r:id="rId26"/>
    <p:sldLayoutId id="2147483880" r:id="rId27"/>
    <p:sldLayoutId id="2147483881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8973D-753B-A34B-B3D8-CA0AC2FC9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E76C8-B506-CB44-92BC-B22CBE920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  <p:sldLayoutId id="2147483905" r:id="rId23"/>
    <p:sldLayoutId id="2147483906" r:id="rId24"/>
    <p:sldLayoutId id="2147483907" r:id="rId25"/>
    <p:sldLayoutId id="2147483908" r:id="rId26"/>
    <p:sldLayoutId id="214748390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22.svg"/><Relationship Id="rId5" Type="http://schemas.openxmlformats.org/officeDocument/2006/relationships/image" Target="../media/image107.png"/><Relationship Id="rId10" Type="http://schemas.openxmlformats.org/officeDocument/2006/relationships/image" Target="../media/image126.svg"/><Relationship Id="rId4" Type="http://schemas.openxmlformats.org/officeDocument/2006/relationships/image" Target="../media/image120.svg"/><Relationship Id="rId9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Relationship Id="rId9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3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microsoft.com/office/2018/10/relationships/comments" Target="../comments/modernComment_7F3E8B1E_BD238D29.xml"/><Relationship Id="rId4" Type="http://schemas.openxmlformats.org/officeDocument/2006/relationships/image" Target="../media/image123.png"/><Relationship Id="rId9" Type="http://schemas.openxmlformats.org/officeDocument/2006/relationships/image" Target="../media/image5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12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5" Type="http://schemas.openxmlformats.org/officeDocument/2006/relationships/image" Target="../media/image71.svg"/><Relationship Id="rId4" Type="http://schemas.openxmlformats.org/officeDocument/2006/relationships/image" Target="../media/image5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0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6.pn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35.jpeg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91.png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93.png"/><Relationship Id="rId11" Type="http://schemas.openxmlformats.org/officeDocument/2006/relationships/image" Target="../media/image91.png"/><Relationship Id="rId5" Type="http://schemas.openxmlformats.org/officeDocument/2006/relationships/image" Target="../media/image105.sv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6BE60D-7BA8-B942-9BF6-E136265202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006" y="2205294"/>
            <a:ext cx="5889920" cy="560029"/>
          </a:xfrm>
        </p:spPr>
        <p:txBody>
          <a:bodyPr/>
          <a:lstStyle/>
          <a:p>
            <a:r>
              <a:rPr lang="en-US" dirty="0"/>
              <a:t>Offer contactless shopping with LS Central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238D5-510F-114D-B999-A705792B1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1964" y="3918571"/>
            <a:ext cx="5142278" cy="348214"/>
          </a:xfrm>
        </p:spPr>
        <p:txBody>
          <a:bodyPr/>
          <a:lstStyle/>
          <a:p>
            <a:r>
              <a:rPr lang="en-US"/>
              <a:t>Ólafur Jónsson	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B57F6-B8BC-A44F-BA8F-6F0ADD6C0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1964" y="4282369"/>
            <a:ext cx="5142278" cy="348214"/>
          </a:xfrm>
        </p:spPr>
        <p:txBody>
          <a:bodyPr/>
          <a:lstStyle/>
          <a:p>
            <a:r>
              <a:rPr lang="en-US"/>
              <a:t>Product owner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3146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ED55726-77D4-4CC3-9330-BE4D38C6DCC8}"/>
              </a:ext>
            </a:extLst>
          </p:cNvPr>
          <p:cNvSpPr txBox="1">
            <a:spLocks/>
          </p:cNvSpPr>
          <p:nvPr/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latin typeface="Segoe UI"/>
                <a:cs typeface="Segoe UI"/>
              </a:rPr>
              <a:t>Evolution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cs typeface="Segoe UI"/>
              </a:rPr>
              <a:t> – what is retail’s next step?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egoe UI"/>
              <a:ea typeface="Calibri"/>
              <a:cs typeface="Segoe UI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80A358-B0BB-4AB3-B83A-F3B7FF4E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284" y="1502083"/>
            <a:ext cx="5630779" cy="1926917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034B97F-E59D-4903-9E28-3672EEBE6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912" y="4344184"/>
            <a:ext cx="4442445" cy="1590130"/>
          </a:xfrm>
          <a:prstGeom prst="rect">
            <a:avLst/>
          </a:prstGeom>
        </p:spPr>
      </p:pic>
      <p:pic>
        <p:nvPicPr>
          <p:cNvPr id="20" name="Picture 19" descr="A perso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7328222E-851D-4536-91D8-39DF44B98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489" y="3755809"/>
            <a:ext cx="2146707" cy="2294757"/>
          </a:xfrm>
          <a:prstGeom prst="rect">
            <a:avLst/>
          </a:prstGeom>
        </p:spPr>
      </p:pic>
      <p:pic>
        <p:nvPicPr>
          <p:cNvPr id="21" name="Picture 20" descr="Arrow&#10;&#10;Description automatically generated with low confidence">
            <a:extLst>
              <a:ext uri="{FF2B5EF4-FFF2-40B4-BE49-F238E27FC236}">
                <a16:creationId xmlns:a16="http://schemas.microsoft.com/office/drawing/2014/main" id="{E0C70B03-8BF6-4705-8E4A-88582FFA1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102" y="4179654"/>
            <a:ext cx="1153622" cy="191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A480C4F-1CC0-47CC-83E4-1331E67A07C4}"/>
              </a:ext>
            </a:extLst>
          </p:cNvPr>
          <p:cNvSpPr txBox="1">
            <a:spLocks/>
          </p:cNvSpPr>
          <p:nvPr/>
        </p:nvSpPr>
        <p:spPr>
          <a:xfrm>
            <a:off x="1131969" y="418859"/>
            <a:ext cx="9388797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r>
              <a:rPr lang="en-US">
                <a:solidFill>
                  <a:schemeClr val="bg1"/>
                </a:solidFill>
              </a:rPr>
              <a:t>LS ScanPayGo</a:t>
            </a:r>
            <a:endParaRPr lang="en-US">
              <a:solidFill>
                <a:schemeClr val="bg1"/>
              </a:solidFill>
              <a:latin typeface="Segoe UI"/>
              <a:ea typeface="Calibri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1CF4570-2D72-4C0A-9C96-FCDCF68DE2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35" t="12162" r="17242" b="17242"/>
          <a:stretch/>
        </p:blipFill>
        <p:spPr>
          <a:xfrm>
            <a:off x="2729326" y="1343770"/>
            <a:ext cx="6733347" cy="4843789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11C6C8E-1E9D-4FF6-AFD2-89FDA39BC944}"/>
              </a:ext>
            </a:extLst>
          </p:cNvPr>
          <p:cNvSpPr txBox="1">
            <a:spLocks/>
          </p:cNvSpPr>
          <p:nvPr/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en-US" sz="4400" b="1">
              <a:solidFill>
                <a:srgbClr val="44546A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0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/>
              <a:t>LS </a:t>
            </a:r>
            <a:r>
              <a:rPr lang="en-US" err="1"/>
              <a:t>ScanPayGo</a:t>
            </a:r>
            <a:endParaRPr lang="en-US" sz="4000">
              <a:solidFill>
                <a:srgbClr val="44546A"/>
              </a:solidFill>
              <a:effectLst/>
              <a:latin typeface="Segoe UI"/>
              <a:ea typeface="Calibri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DE821BA-4445-4FD3-8CD2-1EC44BA95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9988" y="1746250"/>
            <a:ext cx="6160504" cy="2324617"/>
          </a:xfrm>
        </p:spPr>
        <p:txBody>
          <a:bodyPr lIns="91440" tIns="45720" rIns="91440" bIns="45720" anchor="t"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App for Android &amp; iOS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Released by the retailer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Downloaded to and operated from</a:t>
            </a:r>
            <a:br>
              <a:rPr lang="en-US" sz="2800">
                <a:latin typeface="Segoe UI"/>
                <a:cs typeface="Segoe UI"/>
              </a:rPr>
            </a:br>
            <a:r>
              <a:rPr lang="en-US" sz="2800">
                <a:latin typeface="Segoe UI"/>
                <a:cs typeface="Segoe UI"/>
              </a:rPr>
              <a:t>   the customers mobile device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961C317-4859-4954-B356-1F4A2D35ECF0}"/>
              </a:ext>
            </a:extLst>
          </p:cNvPr>
          <p:cNvSpPr txBox="1">
            <a:spLocks/>
          </p:cNvSpPr>
          <p:nvPr/>
        </p:nvSpPr>
        <p:spPr>
          <a:xfrm>
            <a:off x="1201091" y="5122375"/>
            <a:ext cx="7942910" cy="599624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457200">
              <a:buFont typeface="Wingdings" panose="05000000000000000000" pitchFamily="2" charset="2"/>
              <a:buChar char="Ø"/>
            </a:pPr>
            <a:r>
              <a:rPr lang="en-US" sz="2800"/>
              <a:t>The journey for the </a:t>
            </a:r>
            <a:r>
              <a:rPr lang="en-US" sz="2800" err="1"/>
              <a:t>Nutrice</a:t>
            </a:r>
            <a:r>
              <a:rPr lang="en-US" sz="2800"/>
              <a:t> grocery chain</a:t>
            </a:r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F4FBD8-3BEB-E55B-1598-33DB3EF2D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1" t="22851" r="67595" b="19836"/>
          <a:stretch/>
        </p:blipFill>
        <p:spPr>
          <a:xfrm>
            <a:off x="7970334" y="1717998"/>
            <a:ext cx="1687866" cy="3281297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FBE2F0F-2117-388A-C296-2127AC14D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78" t="24163" r="49298" b="18440"/>
          <a:stretch/>
        </p:blipFill>
        <p:spPr>
          <a:xfrm>
            <a:off x="9986285" y="1236747"/>
            <a:ext cx="1590859" cy="328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 err="1"/>
              <a:t>Nutrice</a:t>
            </a:r>
            <a:r>
              <a:rPr lang="en-US"/>
              <a:t> journey to use </a:t>
            </a:r>
            <a:r>
              <a:rPr lang="en-US" err="1"/>
              <a:t>ScanPayGo</a:t>
            </a:r>
            <a:endParaRPr lang="en-US" sz="4000">
              <a:solidFill>
                <a:srgbClr val="44546A"/>
              </a:solidFill>
              <a:effectLst/>
              <a:latin typeface="Segoe UI"/>
              <a:ea typeface="Calibri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DE821BA-4445-4FD3-8CD2-1EC44BA95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9988" y="4689021"/>
            <a:ext cx="6261877" cy="478972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/>
              <a:t>Add logo and set color schema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75C10-B5C0-48C5-91BF-5215182F5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259" y="1102091"/>
            <a:ext cx="2959535" cy="9256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D83ADEE-A014-4AF6-898C-CD664BBB6D83}"/>
              </a:ext>
            </a:extLst>
          </p:cNvPr>
          <p:cNvSpPr txBox="1">
            <a:spLocks/>
          </p:cNvSpPr>
          <p:nvPr/>
        </p:nvSpPr>
        <p:spPr>
          <a:xfrm>
            <a:off x="1169988" y="1365251"/>
            <a:ext cx="6332991" cy="2063750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Nutrice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Grocery store chain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Operates 10 stores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Running LS Central 19.5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in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BB668-81F4-4285-A019-CF9726A38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865" y="5058116"/>
            <a:ext cx="4589115" cy="1148566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3E47C9-8707-4DCF-B50B-0FB336F12946}"/>
              </a:ext>
            </a:extLst>
          </p:cNvPr>
          <p:cNvSpPr txBox="1">
            <a:spLocks/>
          </p:cNvSpPr>
          <p:nvPr/>
        </p:nvSpPr>
        <p:spPr>
          <a:xfrm>
            <a:off x="1169987" y="3660198"/>
            <a:ext cx="6261877" cy="102610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800" b="1"/>
              <a:t>The steps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/>
              <a:t>Download the code for SPG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D265580-2C04-4271-B893-096CD4DF2DB9}"/>
              </a:ext>
            </a:extLst>
          </p:cNvPr>
          <p:cNvSpPr txBox="1">
            <a:spLocks/>
          </p:cNvSpPr>
          <p:nvPr/>
        </p:nvSpPr>
        <p:spPr>
          <a:xfrm>
            <a:off x="1169986" y="5233307"/>
            <a:ext cx="6261877" cy="102610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/>
              <a:t>Configure SPG in LS Central BO</a:t>
            </a:r>
          </a:p>
          <a:p>
            <a:pPr marL="1371600" lvl="2" indent="-457200">
              <a:buFont typeface="Segoe UI" panose="020B0502040204020203" pitchFamily="34" charset="0"/>
              <a:buChar char="-"/>
            </a:pPr>
            <a:r>
              <a:rPr lang="en-US" sz="2400"/>
              <a:t>Payment, Security </a:t>
            </a:r>
            <a:r>
              <a:rPr lang="en-US" sz="2400" err="1"/>
              <a:t>etc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842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/>
              <a:t>SPG – Payment options</a:t>
            </a:r>
            <a:endParaRPr lang="en-US" sz="4000">
              <a:solidFill>
                <a:srgbClr val="44546A"/>
              </a:solidFill>
              <a:effectLst/>
              <a:latin typeface="Segoe UI"/>
              <a:ea typeface="Calibri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DE821BA-4445-4FD3-8CD2-1EC44BA95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9987" y="1346201"/>
            <a:ext cx="4781777" cy="4540250"/>
          </a:xfr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/>
              <a:t>Configured in LS Central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/>
              <a:t>Available options</a:t>
            </a:r>
          </a:p>
          <a:p>
            <a:pPr marL="800100" lvl="1" indent="-342900">
              <a:buFont typeface="Segoe UI" panose="020B0502040204020203" pitchFamily="34" charset="0"/>
              <a:buChar char="-"/>
            </a:pPr>
            <a:r>
              <a:rPr lang="en-US" sz="2400"/>
              <a:t>Pay with card</a:t>
            </a:r>
          </a:p>
          <a:p>
            <a:pPr marL="800100" lvl="1" indent="-342900">
              <a:buFont typeface="Segoe UI" panose="020B0502040204020203" pitchFamily="34" charset="0"/>
              <a:buChar char="-"/>
            </a:pPr>
            <a:r>
              <a:rPr lang="en-US" sz="2400"/>
              <a:t>Pay at POS</a:t>
            </a:r>
          </a:p>
          <a:p>
            <a:pPr marL="800100" lvl="1" indent="-342900">
              <a:buFont typeface="Segoe UI" panose="020B0502040204020203" pitchFamily="34" charset="0"/>
              <a:buChar char="-"/>
            </a:pPr>
            <a:r>
              <a:rPr lang="en-US" sz="2400"/>
              <a:t>Pay using loyalty points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sz="280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/>
              <a:t>Planned</a:t>
            </a:r>
          </a:p>
          <a:p>
            <a:pPr marL="800100" lvl="1" indent="-342900">
              <a:buFont typeface="Segoe UI" panose="020B0502040204020203" pitchFamily="34" charset="0"/>
              <a:buChar char="-"/>
            </a:pPr>
            <a:r>
              <a:rPr lang="en-US" sz="2400"/>
              <a:t>Pay at Self Checkout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46CD2B-E596-4894-8F46-D5819B97CF8A}"/>
              </a:ext>
            </a:extLst>
          </p:cNvPr>
          <p:cNvSpPr/>
          <p:nvPr/>
        </p:nvSpPr>
        <p:spPr>
          <a:xfrm>
            <a:off x="7438973" y="3617450"/>
            <a:ext cx="1828139" cy="1845847"/>
          </a:xfrm>
          <a:prstGeom prst="ellipse">
            <a:avLst/>
          </a:prstGeom>
          <a:solidFill>
            <a:srgbClr val="BF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5901837-5FB1-4CB4-8ED2-EFD16BE38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238" y="3353424"/>
            <a:ext cx="1828139" cy="140955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A770536-7B23-4519-A702-DDFA307A6982}"/>
              </a:ext>
            </a:extLst>
          </p:cNvPr>
          <p:cNvSpPr/>
          <p:nvPr/>
        </p:nvSpPr>
        <p:spPr>
          <a:xfrm>
            <a:off x="9085772" y="1346201"/>
            <a:ext cx="1828139" cy="1845847"/>
          </a:xfrm>
          <a:prstGeom prst="ellipse">
            <a:avLst/>
          </a:prstGeom>
          <a:solidFill>
            <a:srgbClr val="FFD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85C2A32-3538-4C3C-9651-8898EC879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198" y="1771599"/>
            <a:ext cx="2881946" cy="2305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90EC7-EEB4-4B25-8D24-0F4151917992}"/>
              </a:ext>
            </a:extLst>
          </p:cNvPr>
          <p:cNvSpPr txBox="1"/>
          <p:nvPr/>
        </p:nvSpPr>
        <p:spPr>
          <a:xfrm>
            <a:off x="8335734" y="4383301"/>
            <a:ext cx="24902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lane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Payment station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D564B-539E-493F-B6F6-1D6D961343A0}"/>
              </a:ext>
            </a:extLst>
          </p:cNvPr>
          <p:cNvSpPr txBox="1"/>
          <p:nvPr/>
        </p:nvSpPr>
        <p:spPr>
          <a:xfrm>
            <a:off x="10164007" y="1581433"/>
            <a:ext cx="14998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Self-checkout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3rd Party </a:t>
            </a:r>
            <a:br>
              <a:rPr lang="en-US" sz="120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self-checkout</a:t>
            </a:r>
          </a:p>
        </p:txBody>
      </p:sp>
    </p:spTree>
    <p:extLst>
      <p:ext uri="{BB962C8B-B14F-4D97-AF65-F5344CB8AC3E}">
        <p14:creationId xmlns:p14="http://schemas.microsoft.com/office/powerpoint/2010/main" val="10236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A1F826E-6C27-6E4B-9C1C-507CBCC9E8F8}"/>
              </a:ext>
            </a:extLst>
          </p:cNvPr>
          <p:cNvCxnSpPr>
            <a:cxnSpLocks/>
          </p:cNvCxnSpPr>
          <p:nvPr/>
        </p:nvCxnSpPr>
        <p:spPr>
          <a:xfrm flipV="1">
            <a:off x="2093217" y="3671825"/>
            <a:ext cx="5221983" cy="18072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E1E662C-4C47-5749-9FEE-BA3CDF714C50}"/>
              </a:ext>
            </a:extLst>
          </p:cNvPr>
          <p:cNvSpPr txBox="1"/>
          <p:nvPr/>
        </p:nvSpPr>
        <p:spPr>
          <a:xfrm>
            <a:off x="2096457" y="4494161"/>
            <a:ext cx="98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 1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EA5560E-9D5D-B440-BF23-EF5D3B67C3D8}"/>
              </a:ext>
            </a:extLst>
          </p:cNvPr>
          <p:cNvCxnSpPr>
            <a:cxnSpLocks/>
            <a:endCxn id="72" idx="0"/>
          </p:cNvCxnSpPr>
          <p:nvPr/>
        </p:nvCxnSpPr>
        <p:spPr>
          <a:xfrm>
            <a:off x="2381110" y="2621071"/>
            <a:ext cx="92723" cy="2597833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2AAA393-1BA9-AC4C-94D3-9B04D3189CB3}"/>
              </a:ext>
            </a:extLst>
          </p:cNvPr>
          <p:cNvSpPr txBox="1"/>
          <p:nvPr/>
        </p:nvSpPr>
        <p:spPr>
          <a:xfrm>
            <a:off x="2042465" y="574611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3AB70D54-BC98-164F-9EAC-EF3F4CC1F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78779" y="1995714"/>
            <a:ext cx="536468" cy="536468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886A7BC9-5D8E-384C-9415-70116B073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210229" y="5218904"/>
            <a:ext cx="527207" cy="5272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7EC2D6-E44A-47CC-9ADD-D650E80F6840}"/>
              </a:ext>
            </a:extLst>
          </p:cNvPr>
          <p:cNvSpPr txBox="1"/>
          <p:nvPr/>
        </p:nvSpPr>
        <p:spPr>
          <a:xfrm>
            <a:off x="2858204" y="574611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396AFAA8-AA03-4696-9ED1-0B7856CAB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25968" y="5218904"/>
            <a:ext cx="527207" cy="52720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1DB624-1DD1-432A-A46F-F84661B76D7B}"/>
              </a:ext>
            </a:extLst>
          </p:cNvPr>
          <p:cNvCxnSpPr>
            <a:cxnSpLocks/>
          </p:cNvCxnSpPr>
          <p:nvPr/>
        </p:nvCxnSpPr>
        <p:spPr>
          <a:xfrm>
            <a:off x="3896872" y="4494161"/>
            <a:ext cx="0" cy="162744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1D805F9-3F1B-4F80-8E43-FD94954FDA68}"/>
              </a:ext>
            </a:extLst>
          </p:cNvPr>
          <p:cNvSpPr txBox="1"/>
          <p:nvPr/>
        </p:nvSpPr>
        <p:spPr>
          <a:xfrm>
            <a:off x="2701840" y="5746111"/>
            <a:ext cx="304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5961DD-840D-4431-B927-3085811C545B}"/>
              </a:ext>
            </a:extLst>
          </p:cNvPr>
          <p:cNvSpPr txBox="1"/>
          <p:nvPr/>
        </p:nvSpPr>
        <p:spPr>
          <a:xfrm>
            <a:off x="4580804" y="4519965"/>
            <a:ext cx="98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 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E506BA-4EC2-491D-9CB1-1A15B0151C9C}"/>
              </a:ext>
            </a:extLst>
          </p:cNvPr>
          <p:cNvSpPr txBox="1"/>
          <p:nvPr/>
        </p:nvSpPr>
        <p:spPr>
          <a:xfrm>
            <a:off x="4261369" y="5746111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720EB684-A6D2-4E5A-9416-31EAD125B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29133" y="5218903"/>
            <a:ext cx="527207" cy="52720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A7D5DAE-47D7-4DDC-8F69-F4FD5763D2B3}"/>
              </a:ext>
            </a:extLst>
          </p:cNvPr>
          <p:cNvSpPr txBox="1"/>
          <p:nvPr/>
        </p:nvSpPr>
        <p:spPr>
          <a:xfrm>
            <a:off x="5077108" y="5746111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C51E8AEE-FC61-4DCA-AECE-E8404B6F1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44872" y="5218903"/>
            <a:ext cx="527207" cy="52720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0E30B2A-1ADF-49D3-8983-9E477F15F128}"/>
              </a:ext>
            </a:extLst>
          </p:cNvPr>
          <p:cNvSpPr txBox="1"/>
          <p:nvPr/>
        </p:nvSpPr>
        <p:spPr>
          <a:xfrm>
            <a:off x="4920744" y="5746110"/>
            <a:ext cx="304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D5D7E8-D396-4CCE-8A46-D4A6257E7FF3}"/>
              </a:ext>
            </a:extLst>
          </p:cNvPr>
          <p:cNvCxnSpPr>
            <a:cxnSpLocks/>
          </p:cNvCxnSpPr>
          <p:nvPr/>
        </p:nvCxnSpPr>
        <p:spPr>
          <a:xfrm>
            <a:off x="6265101" y="4494161"/>
            <a:ext cx="0" cy="162744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0B2B576-8E87-49A4-8329-C406261F7201}"/>
              </a:ext>
            </a:extLst>
          </p:cNvPr>
          <p:cNvSpPr txBox="1"/>
          <p:nvPr/>
        </p:nvSpPr>
        <p:spPr>
          <a:xfrm>
            <a:off x="2119580" y="1434653"/>
            <a:ext cx="146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Head office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CE7D26-AFA4-46EF-8D20-5ECD19D3D310}"/>
              </a:ext>
            </a:extLst>
          </p:cNvPr>
          <p:cNvCxnSpPr>
            <a:cxnSpLocks/>
          </p:cNvCxnSpPr>
          <p:nvPr/>
        </p:nvCxnSpPr>
        <p:spPr>
          <a:xfrm>
            <a:off x="4504717" y="1596354"/>
            <a:ext cx="0" cy="2075471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031C235-B86E-4293-BB2E-1AE52F09739D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2453107" y="2621071"/>
            <a:ext cx="836465" cy="2597833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8FC09D84-F7E4-4744-A870-7BA6AB6F0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32836" y="2280498"/>
            <a:ext cx="536468" cy="53646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ABEA34D-5E07-444F-8F71-3E9632EDD8A8}"/>
              </a:ext>
            </a:extLst>
          </p:cNvPr>
          <p:cNvSpPr txBox="1"/>
          <p:nvPr/>
        </p:nvSpPr>
        <p:spPr>
          <a:xfrm>
            <a:off x="5343055" y="1449552"/>
            <a:ext cx="98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>
                <a:solidFill>
                  <a:srgbClr val="265888"/>
                </a:solidFill>
                <a:latin typeface="Segoe UI"/>
              </a:rPr>
              <a:t>External</a:t>
            </a: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2" name="Picture 51" descr="A picture containing text, indoor, toy, container&#10;&#10;Description automatically generated">
            <a:extLst>
              <a:ext uri="{FF2B5EF4-FFF2-40B4-BE49-F238E27FC236}">
                <a16:creationId xmlns:a16="http://schemas.microsoft.com/office/drawing/2014/main" id="{D3C95537-B47C-422F-95DC-2986943A0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6070" y="1983878"/>
            <a:ext cx="1247415" cy="880529"/>
          </a:xfrm>
          <a:prstGeom prst="rect">
            <a:avLst/>
          </a:prstGeom>
        </p:spPr>
      </p:pic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46F5FCCA-6AC0-463D-94C4-1055BF7E3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6713" y="3106287"/>
            <a:ext cx="2231148" cy="45713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BEA7A1D-6EBE-4964-A716-A268DB3B1468}"/>
              </a:ext>
            </a:extLst>
          </p:cNvPr>
          <p:cNvSpPr txBox="1"/>
          <p:nvPr/>
        </p:nvSpPr>
        <p:spPr>
          <a:xfrm>
            <a:off x="7939253" y="1470237"/>
            <a:ext cx="14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ScanPayGo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C35E1F9-F8A5-44CC-9D5D-8FAB241BC922}"/>
              </a:ext>
            </a:extLst>
          </p:cNvPr>
          <p:cNvCxnSpPr>
            <a:cxnSpLocks/>
          </p:cNvCxnSpPr>
          <p:nvPr/>
        </p:nvCxnSpPr>
        <p:spPr>
          <a:xfrm>
            <a:off x="2178779" y="4401816"/>
            <a:ext cx="4098680" cy="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5B8D041-7037-467A-95B3-C03E88C707F0}"/>
              </a:ext>
            </a:extLst>
          </p:cNvPr>
          <p:cNvCxnSpPr>
            <a:cxnSpLocks/>
          </p:cNvCxnSpPr>
          <p:nvPr/>
        </p:nvCxnSpPr>
        <p:spPr>
          <a:xfrm>
            <a:off x="7256111" y="1681266"/>
            <a:ext cx="0" cy="1990559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B826CEB-4140-438F-A8E6-E489EE0550FE}"/>
              </a:ext>
            </a:extLst>
          </p:cNvPr>
          <p:cNvCxnSpPr>
            <a:cxnSpLocks/>
          </p:cNvCxnSpPr>
          <p:nvPr/>
        </p:nvCxnSpPr>
        <p:spPr>
          <a:xfrm flipV="1">
            <a:off x="6714888" y="2236593"/>
            <a:ext cx="1341182" cy="26232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C7336FB-BE02-4D67-9AB6-F8C735F0A9C7}"/>
              </a:ext>
            </a:extLst>
          </p:cNvPr>
          <p:cNvCxnSpPr>
            <a:cxnSpLocks/>
          </p:cNvCxnSpPr>
          <p:nvPr/>
        </p:nvCxnSpPr>
        <p:spPr>
          <a:xfrm>
            <a:off x="6776075" y="2410383"/>
            <a:ext cx="1131124" cy="695904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3252B2D-DACB-4D97-B02A-238ECD36E351}"/>
              </a:ext>
            </a:extLst>
          </p:cNvPr>
          <p:cNvCxnSpPr>
            <a:cxnSpLocks/>
          </p:cNvCxnSpPr>
          <p:nvPr/>
        </p:nvCxnSpPr>
        <p:spPr>
          <a:xfrm>
            <a:off x="2674835" y="2172901"/>
            <a:ext cx="2445127" cy="1076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CE893F1-58E1-4B76-B75C-037278CA9C27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3969304" y="2374854"/>
            <a:ext cx="1185854" cy="173878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F4BB103-DE8D-4BB6-B27D-694E09B4E9C9}"/>
              </a:ext>
            </a:extLst>
          </p:cNvPr>
          <p:cNvSpPr txBox="1"/>
          <p:nvPr/>
        </p:nvSpPr>
        <p:spPr>
          <a:xfrm>
            <a:off x="2070234" y="2474093"/>
            <a:ext cx="111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b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posting services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F44BA43-8B48-487F-B9B6-B4704327E3B9}"/>
              </a:ext>
            </a:extLst>
          </p:cNvPr>
          <p:cNvSpPr txBox="1"/>
          <p:nvPr/>
        </p:nvSpPr>
        <p:spPr>
          <a:xfrm>
            <a:off x="3320888" y="2752043"/>
            <a:ext cx="1115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b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 and basket calculation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B3B82C1-37CC-44F3-A7F2-E4ECCEA886BC}"/>
              </a:ext>
            </a:extLst>
          </p:cNvPr>
          <p:cNvCxnSpPr>
            <a:cxnSpLocks/>
          </p:cNvCxnSpPr>
          <p:nvPr/>
        </p:nvCxnSpPr>
        <p:spPr>
          <a:xfrm>
            <a:off x="2523789" y="2621072"/>
            <a:ext cx="2057015" cy="2597831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A489FF7-D0EB-40C0-AEBC-A5DD3890A114}"/>
              </a:ext>
            </a:extLst>
          </p:cNvPr>
          <p:cNvCxnSpPr>
            <a:cxnSpLocks/>
          </p:cNvCxnSpPr>
          <p:nvPr/>
        </p:nvCxnSpPr>
        <p:spPr>
          <a:xfrm>
            <a:off x="2576088" y="2576881"/>
            <a:ext cx="2782536" cy="2731000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B16C93D-DD37-4094-8E35-3E19EBCC2599}"/>
              </a:ext>
            </a:extLst>
          </p:cNvPr>
          <p:cNvCxnSpPr>
            <a:cxnSpLocks/>
          </p:cNvCxnSpPr>
          <p:nvPr/>
        </p:nvCxnSpPr>
        <p:spPr>
          <a:xfrm flipV="1">
            <a:off x="6285388" y="2649148"/>
            <a:ext cx="1653865" cy="333585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7F7E9430-0C9F-4BA7-B452-16287B12D0E6}"/>
              </a:ext>
            </a:extLst>
          </p:cNvPr>
          <p:cNvSpPr txBox="1">
            <a:spLocks/>
          </p:cNvSpPr>
          <p:nvPr/>
        </p:nvSpPr>
        <p:spPr>
          <a:xfrm>
            <a:off x="884517" y="597879"/>
            <a:ext cx="6371594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>
              <a:buNone/>
            </a:pPr>
            <a:r>
              <a:rPr lang="en-US" sz="3600" b="1" err="1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ScanPayGo</a:t>
            </a:r>
            <a:r>
              <a:rPr lang="en-US" sz="3600" b="1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architecture</a:t>
            </a:r>
          </a:p>
        </p:txBody>
      </p:sp>
      <p:pic>
        <p:nvPicPr>
          <p:cNvPr id="45" name="Picture 38">
            <a:extLst>
              <a:ext uri="{FF2B5EF4-FFF2-40B4-BE49-F238E27FC236}">
                <a16:creationId xmlns:a16="http://schemas.microsoft.com/office/drawing/2014/main" id="{A2E57C61-5E40-4513-AFF1-F6A47C8AAB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43253" y="2746172"/>
            <a:ext cx="1358952" cy="42406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BA60A48-2A21-4F6C-A311-2E56942C1EF3}"/>
              </a:ext>
            </a:extLst>
          </p:cNvPr>
          <p:cNvSpPr txBox="1"/>
          <p:nvPr/>
        </p:nvSpPr>
        <p:spPr>
          <a:xfrm>
            <a:off x="8661577" y="3913548"/>
            <a:ext cx="191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API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F393745-BC04-4CA1-BC30-055C7C951711}"/>
              </a:ext>
            </a:extLst>
          </p:cNvPr>
          <p:cNvSpPr/>
          <p:nvPr/>
        </p:nvSpPr>
        <p:spPr>
          <a:xfrm>
            <a:off x="5155159" y="2160779"/>
            <a:ext cx="1559730" cy="255787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Commerce </a:t>
            </a:r>
            <a:r>
              <a:rPr kumimoji="0" lang="is-I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142535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230B1E3-11AE-4EFA-85BA-CD823DBDF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94" y="1223047"/>
            <a:ext cx="2031321" cy="4288344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C6901A-5F96-4F3F-8246-D68CB5DBC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685" y="1224341"/>
            <a:ext cx="2030652" cy="428693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BF5642-4456-E942-82E8-52DD1AC6DF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Retailers branding</a:t>
            </a:r>
            <a:endParaRPr lang="en-I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6FCE757-3CE8-B345-A793-11C726757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986" y="5873240"/>
            <a:ext cx="1364841" cy="323459"/>
          </a:xfrm>
          <a:prstGeom prst="rect">
            <a:avLst/>
          </a:prstGeom>
        </p:spPr>
      </p:pic>
      <p:pic>
        <p:nvPicPr>
          <p:cNvPr id="25" name="Picture 24" descr="A picture containing text, plate, dishware, tableware&#10;&#10;Description automatically generated">
            <a:extLst>
              <a:ext uri="{FF2B5EF4-FFF2-40B4-BE49-F238E27FC236}">
                <a16:creationId xmlns:a16="http://schemas.microsoft.com/office/drawing/2014/main" id="{1F5BF404-6B26-6D4D-AE5F-261259114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5173" y="5836945"/>
            <a:ext cx="1364840" cy="396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76D24-8608-439B-BDA7-4B0894119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211" y="1166381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F50EF1-7718-44C6-B942-01141BC0E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404" y="1166381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BCF3DFB4-B4B2-471B-95DE-8072DD3AB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8680" y="1247662"/>
            <a:ext cx="2037183" cy="4296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BF13C2-04D2-4206-B179-5C724B9FE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1610" y="1187956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9FB61BBF-C262-4F7D-B2BB-D4EA46B673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3153" y="1242964"/>
            <a:ext cx="2039137" cy="43007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813542-6621-4FD3-B028-B3B16E94C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5057" y="1175600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30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D83ADEE-A014-4AF6-898C-CD664BBB6D83}"/>
              </a:ext>
            </a:extLst>
          </p:cNvPr>
          <p:cNvSpPr txBox="1">
            <a:spLocks/>
          </p:cNvSpPr>
          <p:nvPr/>
        </p:nvSpPr>
        <p:spPr>
          <a:xfrm>
            <a:off x="1020246" y="1773635"/>
            <a:ext cx="4848926" cy="1564987"/>
          </a:xfrm>
          <a:prstGeom prst="rect">
            <a:avLst/>
          </a:prstGeom>
          <a:effectLst/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Take shopping into your own hands today with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Nutrice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2" name="Picture 11" descr="A picture containing text, dish&#10;&#10;Description automatically generated">
            <a:extLst>
              <a:ext uri="{FF2B5EF4-FFF2-40B4-BE49-F238E27FC236}">
                <a16:creationId xmlns:a16="http://schemas.microsoft.com/office/drawing/2014/main" id="{2C555C57-97B3-5E91-8981-0799A6FED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096" y="1212251"/>
            <a:ext cx="3455834" cy="4838168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90FE32-744B-5026-3807-C32E5933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46" y="4042188"/>
            <a:ext cx="2668279" cy="2008231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35A0658D-574F-1CE7-55C8-A8335C9E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98078" flipH="1" flipV="1">
            <a:off x="7910606" y="2465360"/>
            <a:ext cx="807600" cy="79655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805DF7F-FB93-CAC1-4C4A-8E686950C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73618" y="472528"/>
            <a:ext cx="2838286" cy="8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4A6B9010-5265-16A7-FFBE-42FEA7936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632" y="2581271"/>
            <a:ext cx="1630809" cy="34464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BD5409-870F-453A-AA58-812AE7ABDE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699" y="2538020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409F77-241D-71FB-CE2A-A1ED74C7B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3590" y="2581271"/>
            <a:ext cx="1634811" cy="34548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A3C69F-8BF6-4659-8D6D-C059A15BF4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786" y="2534769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1E82FC6-3959-4882-8AD4-2FAC4B62CF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9" b="-1"/>
          <a:stretch/>
        </p:blipFill>
        <p:spPr>
          <a:xfrm>
            <a:off x="6504913" y="2576426"/>
            <a:ext cx="1656364" cy="3451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CD837C-37F3-4549-97FF-30C1CF96A1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312" y="2538020"/>
            <a:ext cx="1753202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98C64-9145-4D6D-BF1C-5A08604D7B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4800745" cy="569997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When in the store ..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FB70FDB-5D53-4DC2-AF58-FFD574C621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809454" y="6283053"/>
            <a:ext cx="2382546" cy="574947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EB4E05A-311E-41CE-A3A6-C350EDD1AB3A}"/>
              </a:ext>
            </a:extLst>
          </p:cNvPr>
          <p:cNvSpPr txBox="1">
            <a:spLocks/>
          </p:cNvSpPr>
          <p:nvPr/>
        </p:nvSpPr>
        <p:spPr>
          <a:xfrm>
            <a:off x="979569" y="1411514"/>
            <a:ext cx="5136139" cy="35285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Open the app and select store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/>
              <a:cs typeface="Segoe UI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Scan barcode of item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View item info and add to basket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Put the items straight into shopping bag</a:t>
            </a:r>
            <a:br>
              <a:rPr lang="en-US"/>
            </a:br>
            <a:r>
              <a:rPr lang="en-US"/>
              <a:t>    in cart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/>
              <a:cs typeface="Segoe UI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Repeat until end of shopping</a:t>
            </a:r>
          </a:p>
        </p:txBody>
      </p:sp>
    </p:spTree>
    <p:extLst>
      <p:ext uri="{BB962C8B-B14F-4D97-AF65-F5344CB8AC3E}">
        <p14:creationId xmlns:p14="http://schemas.microsoft.com/office/powerpoint/2010/main" val="3173223721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10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Qr code&#10;&#10;Description automatically generated">
            <a:extLst>
              <a:ext uri="{FF2B5EF4-FFF2-40B4-BE49-F238E27FC236}">
                <a16:creationId xmlns:a16="http://schemas.microsoft.com/office/drawing/2014/main" id="{FF6CAF8D-3BDF-D13A-47BA-9961A472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810" y="1920459"/>
            <a:ext cx="1941993" cy="40770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06A7E0-332F-427A-9D78-F66AD86C02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434" y="1865460"/>
            <a:ext cx="2026746" cy="4189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5455F0-C1D0-DCF2-2268-2C3373496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916" y="1920459"/>
            <a:ext cx="1929205" cy="4077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20144A-CA04-98AE-3BEE-88794F6868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147" y="1857296"/>
            <a:ext cx="2026745" cy="4189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B516C8-C327-197C-8CF1-83DF3505A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666" y="1892429"/>
            <a:ext cx="1941993" cy="4077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CF2C1C-415B-4CF1-ADC5-1054B3A402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442" y="1836173"/>
            <a:ext cx="2026745" cy="4189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98C64-9145-4D6D-BF1C-5A08604D7B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3649581" cy="569997"/>
          </a:xfrm>
        </p:spPr>
        <p:txBody>
          <a:bodyPr>
            <a:noAutofit/>
          </a:bodyPr>
          <a:lstStyle/>
          <a:p>
            <a:r>
              <a:rPr lang="en-US"/>
              <a:t>Easy checkout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59A2720-E9AD-4E9B-ADD2-1593D2A0C7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809454" y="6283053"/>
            <a:ext cx="2382546" cy="574947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317C84F-D6AC-FA17-09A8-C57FB266E083}"/>
              </a:ext>
            </a:extLst>
          </p:cNvPr>
          <p:cNvSpPr txBox="1">
            <a:spLocks/>
          </p:cNvSpPr>
          <p:nvPr/>
        </p:nvSpPr>
        <p:spPr>
          <a:xfrm>
            <a:off x="1051070" y="1242665"/>
            <a:ext cx="3847501" cy="26108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Select payment method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Finalize payment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Receive confirmation and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Leave the store</a:t>
            </a:r>
          </a:p>
        </p:txBody>
      </p:sp>
    </p:spTree>
    <p:extLst>
      <p:ext uri="{BB962C8B-B14F-4D97-AF65-F5344CB8AC3E}">
        <p14:creationId xmlns:p14="http://schemas.microsoft.com/office/powerpoint/2010/main" val="334648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tar, nature, night sky&#10;&#10;Description automatically generated">
            <a:extLst>
              <a:ext uri="{FF2B5EF4-FFF2-40B4-BE49-F238E27FC236}">
                <a16:creationId xmlns:a16="http://schemas.microsoft.com/office/drawing/2014/main" id="{B4792A55-FD96-40E6-B5BD-FEB0134E8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DA6083B-8D61-4DE8-A245-EC9B0868C5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197328"/>
            <a:ext cx="2382545" cy="574947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85279801-868A-44ED-A2C6-BB03CB6E71F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5961837" y="4352925"/>
            <a:ext cx="396020" cy="219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30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D86E05-576F-76BD-E9E0-3FCFEFAD4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32" y="1281808"/>
            <a:ext cx="2372778" cy="5014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BD06F-F448-489F-9A68-259D0BE6FA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529" y="1206932"/>
            <a:ext cx="2476668" cy="5136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FAFE8CE-EA97-44B3-B38C-28C9A82AC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315" y="1281371"/>
            <a:ext cx="2382546" cy="5014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8228E6-EC9D-46FF-BD71-48404EDC34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035" y="1206932"/>
            <a:ext cx="2476668" cy="5136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60A22B-6B93-49C4-940E-B41C1C8D6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9" y="1542008"/>
            <a:ext cx="4872592" cy="3691299"/>
          </a:xfrm>
        </p:spPr>
        <p:txBody>
          <a:bodyPr/>
          <a:lstStyle/>
          <a:p>
            <a:pPr indent="0">
              <a:spcAft>
                <a:spcPts val="1200"/>
              </a:spcAft>
            </a:pPr>
            <a:r>
              <a:rPr lang="en-US"/>
              <a:t>Create your shopping lists in the app</a:t>
            </a:r>
          </a:p>
          <a:p>
            <a:pPr marL="720000" lvl="1" indent="-360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/>
              <a:t>As many as you want</a:t>
            </a:r>
          </a:p>
          <a:p>
            <a:pPr indent="0">
              <a:spcAft>
                <a:spcPts val="1200"/>
              </a:spcAft>
            </a:pPr>
            <a:r>
              <a:rPr lang="en-US"/>
              <a:t>Share your shopping lists with family and friends within the app</a:t>
            </a:r>
          </a:p>
          <a:p>
            <a:pPr marL="720000" lvl="1" indent="-360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/>
              <a:t>All members can change, add and delete items in the lists</a:t>
            </a:r>
          </a:p>
          <a:p>
            <a:pPr indent="0">
              <a:spcAft>
                <a:spcPts val="1200"/>
              </a:spcAft>
            </a:pP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The best friend of the </a:t>
            </a:r>
            <a:br>
              <a:rPr lang="en-US"/>
            </a:br>
            <a:r>
              <a:rPr lang="en-US"/>
              <a:t>organized shopper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98C64-9145-4D6D-BF1C-5A08604D7B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Use shopping lists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7C3D5AC-2CE2-4217-BBA9-007A0C337E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809454" y="6283053"/>
            <a:ext cx="2382546" cy="574947"/>
          </a:xfrm>
          <a:prstGeom prst="rect">
            <a:avLst/>
          </a:prstGeom>
        </p:spPr>
      </p:pic>
      <p:pic>
        <p:nvPicPr>
          <p:cNvPr id="9" name="Picture 8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id="{64A41F45-E898-1663-B0CB-E81F0F579D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727" y="4415878"/>
            <a:ext cx="211962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2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Security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lang="en-US" sz="4000" b="1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considerations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DE821BA-4445-4FD3-8CD2-1EC44BA95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7387" y="1403350"/>
            <a:ext cx="7361576" cy="4752521"/>
          </a:xfrm>
        </p:spPr>
        <p:txBody>
          <a:bodyPr/>
          <a:lstStyle/>
          <a:p>
            <a:pPr marR="0" lvl="0" indent="0" fontAlgn="auto"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Concerns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the customer scanning all items and using the correct quantities?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everything paid for when the customer leaves?</a:t>
            </a:r>
          </a:p>
          <a:p>
            <a:pPr indent="0">
              <a:spcBef>
                <a:spcPts val="1200"/>
              </a:spcBef>
              <a:defRPr/>
            </a:pPr>
            <a:r>
              <a:rPr lang="en-US"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sz="2400" err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ScanPayGo</a:t>
            </a:r>
            <a:endParaRPr lang="en-US" sz="2400">
              <a:solidFill>
                <a:srgbClr val="313C4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After payment, two types of messages can be displayed:</a:t>
            </a:r>
          </a:p>
          <a:p>
            <a:pPr lvl="2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 confirmed</a:t>
            </a:r>
          </a:p>
          <a:p>
            <a:pPr lvl="2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store employee must first verify</a:t>
            </a:r>
            <a:r>
              <a:rPr kumimoji="0" lang="en-US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purchase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/>
              <a:t>Controlled by LS Central settings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R="0" lvl="0" indent="0" fontAlgn="auto"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part of implementation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Configure to line with retailers’ rules and processes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sz="28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C7BE4-CDBA-4D60-B1BB-906092DE1951}"/>
              </a:ext>
            </a:extLst>
          </p:cNvPr>
          <p:cNvGrpSpPr/>
          <p:nvPr/>
        </p:nvGrpSpPr>
        <p:grpSpPr>
          <a:xfrm>
            <a:off x="8448455" y="1714742"/>
            <a:ext cx="1648856" cy="3195829"/>
            <a:chOff x="9319112" y="1638818"/>
            <a:chExt cx="2127536" cy="4375604"/>
          </a:xfrm>
        </p:grpSpPr>
        <p:pic>
          <p:nvPicPr>
            <p:cNvPr id="7" name="Picture 6" descr="Qr code&#10;&#10;Description automatically generated">
              <a:extLst>
                <a:ext uri="{FF2B5EF4-FFF2-40B4-BE49-F238E27FC236}">
                  <a16:creationId xmlns:a16="http://schemas.microsoft.com/office/drawing/2014/main" id="{ADAF74C6-F22E-4F27-B2E2-12B303C9D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65130" y="1702763"/>
              <a:ext cx="2025472" cy="427599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8D5000-F7A6-40EB-A132-A125AE067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9112" y="1638818"/>
              <a:ext cx="2127536" cy="43756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13BF8C-2AA5-47E1-A1C3-683895F977B9}"/>
              </a:ext>
            </a:extLst>
          </p:cNvPr>
          <p:cNvGrpSpPr/>
          <p:nvPr/>
        </p:nvGrpSpPr>
        <p:grpSpPr>
          <a:xfrm>
            <a:off x="10325894" y="3166060"/>
            <a:ext cx="1726676" cy="3361200"/>
            <a:chOff x="1211076" y="1638818"/>
            <a:chExt cx="2127536" cy="4375604"/>
          </a:xfrm>
        </p:grpSpPr>
        <p:pic>
          <p:nvPicPr>
            <p:cNvPr id="10" name="Picture 9" descr="Qr code&#10;&#10;Description automatically generated">
              <a:extLst>
                <a:ext uri="{FF2B5EF4-FFF2-40B4-BE49-F238E27FC236}">
                  <a16:creationId xmlns:a16="http://schemas.microsoft.com/office/drawing/2014/main" id="{47B0240A-9691-4515-9854-EF73CFCD7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7501" y="1695880"/>
              <a:ext cx="2025471" cy="427599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93B902-FA4E-409E-958A-84E360FBB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1076" y="1638818"/>
              <a:ext cx="2127536" cy="43756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811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265888"/>
                </a:solidFill>
              </a:rPr>
              <a:t>Availability and licensing</a:t>
            </a:r>
            <a:endParaRPr lang="en-IS">
              <a:solidFill>
                <a:srgbClr val="265888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DE821BA-4445-4FD3-8CD2-1EC44BA95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1723" y="1403350"/>
            <a:ext cx="7361576" cy="2919997"/>
          </a:xfrm>
        </p:spPr>
        <p:txBody>
          <a:bodyPr/>
          <a:lstStyle/>
          <a:p>
            <a:pPr marL="114300" indent="-2520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Availability – Scan Pay Go will be available with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 LS Central 20.1 (June)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Licensing - Transaction fees for the app’s usage to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   be charged in the following month. </a:t>
            </a:r>
          </a:p>
          <a:p>
            <a:pPr indent="0"/>
            <a:endParaRPr lang="en-US" sz="280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B13E16-42EE-C1B4-3CE4-A5A796F2C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1" t="22851" r="67595" b="19836"/>
          <a:stretch/>
        </p:blipFill>
        <p:spPr>
          <a:xfrm>
            <a:off x="9290375" y="1669872"/>
            <a:ext cx="1921924" cy="373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ext, outdoor, person&#10;&#10;Description automatically generated">
            <a:extLst>
              <a:ext uri="{FF2B5EF4-FFF2-40B4-BE49-F238E27FC236}">
                <a16:creationId xmlns:a16="http://schemas.microsoft.com/office/drawing/2014/main" id="{AEFD6039-31A6-44AE-AD0B-8A0F971A91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4030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559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A6F0EC-78ED-4B6F-BC46-959E1046D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328"/>
            <a:ext cx="1217925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C761C4-11BA-46C9-A466-AD551A22DC70}"/>
              </a:ext>
            </a:extLst>
          </p:cNvPr>
          <p:cNvSpPr/>
          <p:nvPr/>
        </p:nvSpPr>
        <p:spPr>
          <a:xfrm>
            <a:off x="4698999" y="3826933"/>
            <a:ext cx="3378197" cy="2878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670DE0-DA79-4071-AB12-28986ED23677}"/>
              </a:ext>
            </a:extLst>
          </p:cNvPr>
          <p:cNvSpPr/>
          <p:nvPr/>
        </p:nvSpPr>
        <p:spPr>
          <a:xfrm>
            <a:off x="4961467" y="4995333"/>
            <a:ext cx="2015066" cy="2878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AD137B-66DD-4632-8957-4E9D4C573304}"/>
              </a:ext>
            </a:extLst>
          </p:cNvPr>
          <p:cNvSpPr/>
          <p:nvPr/>
        </p:nvSpPr>
        <p:spPr>
          <a:xfrm>
            <a:off x="8170335" y="3243944"/>
            <a:ext cx="3378198" cy="667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C244143-194A-4E0A-BAE7-C0EB26C98F2D}"/>
              </a:ext>
            </a:extLst>
          </p:cNvPr>
          <p:cNvSpPr txBox="1">
            <a:spLocks/>
          </p:cNvSpPr>
          <p:nvPr/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eCommerce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egoe UI"/>
              <a:ea typeface="Calibri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47708-C497-4E51-BC93-4DEB97136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947" y="1388940"/>
            <a:ext cx="8085509" cy="44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275F921-219D-48B0-B806-51EF55CF141D}"/>
              </a:ext>
            </a:extLst>
          </p:cNvPr>
          <p:cNvGrpSpPr/>
          <p:nvPr/>
        </p:nvGrpSpPr>
        <p:grpSpPr>
          <a:xfrm>
            <a:off x="8375454" y="4969358"/>
            <a:ext cx="1638585" cy="994228"/>
            <a:chOff x="6869161" y="5438454"/>
            <a:chExt cx="1638585" cy="994228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D2CFC92-E033-ED45-89BB-FFBAE3574DC1}"/>
                </a:ext>
              </a:extLst>
            </p:cNvPr>
            <p:cNvSpPr/>
            <p:nvPr/>
          </p:nvSpPr>
          <p:spPr>
            <a:xfrm>
              <a:off x="6869161" y="5438454"/>
              <a:ext cx="994228" cy="994228"/>
            </a:xfrm>
            <a:prstGeom prst="ellipse">
              <a:avLst/>
            </a:prstGeom>
            <a:solidFill>
              <a:srgbClr val="FFD1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58E979A-B72B-B349-B862-36672E5BE7D2}"/>
                </a:ext>
              </a:extLst>
            </p:cNvPr>
            <p:cNvSpPr txBox="1"/>
            <p:nvPr/>
          </p:nvSpPr>
          <p:spPr>
            <a:xfrm>
              <a:off x="7164099" y="5957433"/>
              <a:ext cx="13436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200" b="1" i="0" u="none" strike="noStrike" kern="1200" cap="none" spc="0" normalizeH="0" baseline="0" noProof="0">
                  <a:ln>
                    <a:noFill/>
                  </a:ln>
                  <a:solidFill>
                    <a:srgbClr val="265888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Customer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265888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</a:t>
              </a:r>
              <a:r>
                <a:rPr kumimoji="0" lang="en-IS" sz="1200" b="1" i="0" u="none" strike="noStrike" kern="1200" cap="none" spc="0" normalizeH="0" baseline="0" noProof="0">
                  <a:ln>
                    <a:noFill/>
                  </a:ln>
                  <a:solidFill>
                    <a:srgbClr val="265888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rder picking</a:t>
              </a:r>
            </a:p>
          </p:txBody>
        </p:sp>
      </p:grpSp>
      <p:pic>
        <p:nvPicPr>
          <p:cNvPr id="30" name="Picture 29" descr="A close-up of a building&#10;&#10;Description automatically generated with low confidence">
            <a:extLst>
              <a:ext uri="{FF2B5EF4-FFF2-40B4-BE49-F238E27FC236}">
                <a16:creationId xmlns:a16="http://schemas.microsoft.com/office/drawing/2014/main" id="{83A0DE5B-37E1-1146-9A4A-D2ACF0FA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262" y="2667264"/>
            <a:ext cx="627579" cy="1074125"/>
          </a:xfrm>
          <a:prstGeom prst="rect">
            <a:avLst/>
          </a:prstGeom>
        </p:spPr>
      </p:pic>
      <p:pic>
        <p:nvPicPr>
          <p:cNvPr id="48" name="Picture 47" descr="A toy figur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1D4F1AF-000C-C341-B154-FE3B30A50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120" y="3536351"/>
            <a:ext cx="205443" cy="410886"/>
          </a:xfrm>
          <a:prstGeom prst="rect">
            <a:avLst/>
          </a:prstGeom>
        </p:spPr>
      </p:pic>
      <p:pic>
        <p:nvPicPr>
          <p:cNvPr id="32" name="Picture 3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ABB3D16-31E7-6046-8B8E-178FA6ACC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06" y="4104224"/>
            <a:ext cx="1651540" cy="1379308"/>
          </a:xfrm>
          <a:prstGeom prst="rect">
            <a:avLst/>
          </a:prstGeom>
        </p:spPr>
      </p:pic>
      <p:pic>
        <p:nvPicPr>
          <p:cNvPr id="38" name="Picture 3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AA4589E-6982-0047-A94D-D7AF8539B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6289" y="3692680"/>
            <a:ext cx="2019728" cy="13404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A54539-88DF-F642-940E-610810ED9377}"/>
              </a:ext>
            </a:extLst>
          </p:cNvPr>
          <p:cNvSpPr txBox="1">
            <a:spLocks/>
          </p:cNvSpPr>
          <p:nvPr/>
        </p:nvSpPr>
        <p:spPr>
          <a:xfrm>
            <a:off x="982785" y="253100"/>
            <a:ext cx="9052973" cy="71784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eCommerce – store sourcing</a:t>
            </a:r>
          </a:p>
        </p:txBody>
      </p:sp>
      <p:pic>
        <p:nvPicPr>
          <p:cNvPr id="22" name="Picture 21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1B6F6671-C6CB-BB41-BA0B-605838D4D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292" y="4544696"/>
            <a:ext cx="994228" cy="759229"/>
          </a:xfrm>
          <a:prstGeom prst="rect">
            <a:avLst/>
          </a:prstGeom>
        </p:spPr>
      </p:pic>
      <p:pic>
        <p:nvPicPr>
          <p:cNvPr id="28" name="Picture 27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41D59548-A7CF-3A48-9D6B-90D44403B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1628" y="3623402"/>
            <a:ext cx="126816" cy="386487"/>
          </a:xfrm>
          <a:prstGeom prst="rect">
            <a:avLst/>
          </a:prstGeom>
        </p:spPr>
      </p:pic>
      <p:pic>
        <p:nvPicPr>
          <p:cNvPr id="36" name="Picture 35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F9AB703D-AC28-E849-8F42-8E60F8B230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483" y="4004552"/>
            <a:ext cx="215112" cy="400348"/>
          </a:xfrm>
          <a:prstGeom prst="rect">
            <a:avLst/>
          </a:prstGeom>
        </p:spPr>
      </p:pic>
      <p:pic>
        <p:nvPicPr>
          <p:cNvPr id="40" name="Picture 39" descr="A picture containing toy&#10;&#10;Description automatically generated">
            <a:extLst>
              <a:ext uri="{FF2B5EF4-FFF2-40B4-BE49-F238E27FC236}">
                <a16:creationId xmlns:a16="http://schemas.microsoft.com/office/drawing/2014/main" id="{4515F445-AD29-524F-A1CB-188CEAFC8A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5770" y="3692680"/>
            <a:ext cx="1158071" cy="816050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2464F627-A4A5-2A4A-BCB7-CE9C712E59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6336" y="4252536"/>
            <a:ext cx="499853" cy="476051"/>
          </a:xfrm>
          <a:prstGeom prst="rect">
            <a:avLst/>
          </a:prstGeom>
        </p:spPr>
      </p:pic>
      <p:pic>
        <p:nvPicPr>
          <p:cNvPr id="44" name="Picture 43" descr="Text&#10;&#10;Description automatically generated with medium confidence">
            <a:extLst>
              <a:ext uri="{FF2B5EF4-FFF2-40B4-BE49-F238E27FC236}">
                <a16:creationId xmlns:a16="http://schemas.microsoft.com/office/drawing/2014/main" id="{0D6897A3-3C00-5D49-9D6E-B460ACEEC0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9682" y="2878102"/>
            <a:ext cx="1718011" cy="14495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9B7AC05-44EF-0B4F-8E93-087B5BD387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5807" y="4952428"/>
            <a:ext cx="389476" cy="541614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216A1181-4E4F-2748-99C9-D7862D62DD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50385" y="3166684"/>
            <a:ext cx="163300" cy="42081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B5E7058-A1A8-BB42-BDA5-F8D4337028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56957" y="3482312"/>
            <a:ext cx="320443" cy="498467"/>
          </a:xfrm>
          <a:prstGeom prst="rect">
            <a:avLst/>
          </a:prstGeom>
        </p:spPr>
      </p:pic>
      <p:pic>
        <p:nvPicPr>
          <p:cNvPr id="54" name="Picture 53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57A6252D-CD77-9144-B8B3-7CD7F0B32D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71957" y="3798681"/>
            <a:ext cx="315307" cy="4760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F0DCA83-07A5-D44A-99BA-7DA224D5AF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07291" y="3199098"/>
            <a:ext cx="352565" cy="443746"/>
          </a:xfrm>
          <a:prstGeom prst="rect">
            <a:avLst/>
          </a:prstGeom>
        </p:spPr>
      </p:pic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EBC389BF-A09F-584B-BAD3-BB910F7778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75888" y="4281857"/>
            <a:ext cx="264474" cy="476053"/>
          </a:xfrm>
          <a:prstGeom prst="rect">
            <a:avLst/>
          </a:prstGeom>
        </p:spPr>
      </p:pic>
      <p:pic>
        <p:nvPicPr>
          <p:cNvPr id="60" name="Picture 59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9B9A392C-8B53-5247-93C0-90AD5584E3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1923" y="4640154"/>
            <a:ext cx="211701" cy="41095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27A683AC-B61F-874E-9CC1-61114E2DB0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36017" y="4220881"/>
            <a:ext cx="1935572" cy="1340474"/>
          </a:xfrm>
          <a:prstGeom prst="rect">
            <a:avLst/>
          </a:prstGeom>
        </p:spPr>
      </p:pic>
      <p:pic>
        <p:nvPicPr>
          <p:cNvPr id="18" name="Picture 17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03260F4A-A14C-C746-A635-B355B94E76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98187" y="4465866"/>
            <a:ext cx="154214" cy="4760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69C3F7-BB20-4BB4-AAE5-F48602AAE432}"/>
              </a:ext>
            </a:extLst>
          </p:cNvPr>
          <p:cNvGrpSpPr/>
          <p:nvPr/>
        </p:nvGrpSpPr>
        <p:grpSpPr>
          <a:xfrm>
            <a:off x="6292838" y="1592481"/>
            <a:ext cx="2004656" cy="994228"/>
            <a:chOff x="6531851" y="1472129"/>
            <a:chExt cx="2004656" cy="9942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5126992-A809-47DB-8C28-3174D3E48A69}"/>
                </a:ext>
              </a:extLst>
            </p:cNvPr>
            <p:cNvGrpSpPr/>
            <p:nvPr/>
          </p:nvGrpSpPr>
          <p:grpSpPr>
            <a:xfrm>
              <a:off x="6531851" y="1472129"/>
              <a:ext cx="1151084" cy="994228"/>
              <a:chOff x="6531851" y="1472129"/>
              <a:chExt cx="1151084" cy="99422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9ECF3E0-A17A-4240-BB37-3025D5F9D620}"/>
                  </a:ext>
                </a:extLst>
              </p:cNvPr>
              <p:cNvSpPr/>
              <p:nvPr/>
            </p:nvSpPr>
            <p:spPr>
              <a:xfrm>
                <a:off x="6688707" y="1472129"/>
                <a:ext cx="994228" cy="994228"/>
              </a:xfrm>
              <a:prstGeom prst="ellipse">
                <a:avLst/>
              </a:prstGeom>
              <a:solidFill>
                <a:srgbClr val="FFE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Picture 13" descr="A person standing next to a white van&#10;&#10;Description automatically generated with medium confidence">
                <a:extLst>
                  <a:ext uri="{FF2B5EF4-FFF2-40B4-BE49-F238E27FC236}">
                    <a16:creationId xmlns:a16="http://schemas.microsoft.com/office/drawing/2014/main" id="{D2216C8D-4A23-1348-B0C2-1E7E576A82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531851" y="1652126"/>
                <a:ext cx="715655" cy="602343"/>
              </a:xfrm>
              <a:prstGeom prst="rect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FD507E7-2C6A-6B4A-88DE-3346AFEFB557}"/>
                </a:ext>
              </a:extLst>
            </p:cNvPr>
            <p:cNvSpPr txBox="1"/>
            <p:nvPr/>
          </p:nvSpPr>
          <p:spPr>
            <a:xfrm>
              <a:off x="7327467" y="1722464"/>
              <a:ext cx="1209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200" b="1" i="0" u="none" strike="noStrike" kern="1200" cap="none" spc="0" normalizeH="0" baseline="0" noProof="0">
                  <a:ln>
                    <a:noFill/>
                  </a:ln>
                  <a:solidFill>
                    <a:srgbClr val="265888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Home</a:t>
              </a:r>
              <a:br>
                <a:rPr kumimoji="0" lang="en-IS" sz="1200" b="1" i="0" u="none" strike="noStrike" kern="1200" cap="none" spc="0" normalizeH="0" baseline="0" noProof="0">
                  <a:ln>
                    <a:noFill/>
                  </a:ln>
                  <a:solidFill>
                    <a:srgbClr val="265888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IS" sz="1200" b="1" i="0" u="none" strike="noStrike" kern="1200" cap="none" spc="0" normalizeH="0" baseline="0" noProof="0">
                  <a:ln>
                    <a:noFill/>
                  </a:ln>
                  <a:solidFill>
                    <a:srgbClr val="265888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delivery</a:t>
              </a:r>
            </a:p>
          </p:txBody>
        </p:sp>
      </p:grpSp>
      <p:pic>
        <p:nvPicPr>
          <p:cNvPr id="24" name="Picture 2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75B6631E-6185-B242-8ADA-A9D38100813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41748" y="3692680"/>
            <a:ext cx="1567337" cy="124157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677F01-C988-48BC-A2A9-DBE92B50ED5C}"/>
              </a:ext>
            </a:extLst>
          </p:cNvPr>
          <p:cNvGrpSpPr/>
          <p:nvPr/>
        </p:nvGrpSpPr>
        <p:grpSpPr>
          <a:xfrm>
            <a:off x="7839906" y="1609630"/>
            <a:ext cx="2392414" cy="994228"/>
            <a:chOff x="8386683" y="1479386"/>
            <a:chExt cx="2392414" cy="99422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02A7BFF-2246-4763-A6CA-B53325F66C5F}"/>
                </a:ext>
              </a:extLst>
            </p:cNvPr>
            <p:cNvSpPr/>
            <p:nvPr/>
          </p:nvSpPr>
          <p:spPr>
            <a:xfrm>
              <a:off x="8822112" y="1479386"/>
              <a:ext cx="994228" cy="994228"/>
            </a:xfrm>
            <a:prstGeom prst="ellipse">
              <a:avLst/>
            </a:prstGeom>
            <a:solidFill>
              <a:srgbClr val="BF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8E76725-8BF8-416B-9F6E-5753CD38C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6683" y="1587028"/>
              <a:ext cx="994228" cy="75922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342DA23-A448-42B1-BE5D-7B7823E3892A}"/>
                </a:ext>
              </a:extLst>
            </p:cNvPr>
            <p:cNvSpPr txBox="1"/>
            <p:nvPr/>
          </p:nvSpPr>
          <p:spPr>
            <a:xfrm>
              <a:off x="9424793" y="1715123"/>
              <a:ext cx="1354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65888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Collect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65888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65888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in-store</a:t>
              </a:r>
              <a:endParaRPr kumimoji="0" lang="en-IS" sz="12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C797F2A-0BD1-4D1C-8010-240CA8AEF266}"/>
              </a:ext>
            </a:extLst>
          </p:cNvPr>
          <p:cNvSpPr/>
          <p:nvPr/>
        </p:nvSpPr>
        <p:spPr>
          <a:xfrm>
            <a:off x="8241079" y="4770948"/>
            <a:ext cx="1537235" cy="13793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8E081EA-926B-452C-89FE-29E44F0F4A66}"/>
              </a:ext>
            </a:extLst>
          </p:cNvPr>
          <p:cNvSpPr/>
          <p:nvPr/>
        </p:nvSpPr>
        <p:spPr>
          <a:xfrm>
            <a:off x="6128647" y="1417145"/>
            <a:ext cx="3570607" cy="12575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58FBFE7-FC2C-B2F5-8F60-3FB42F2E982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0888" y="2106744"/>
            <a:ext cx="2012772" cy="34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3570" y="2466734"/>
            <a:ext cx="9155030" cy="1505191"/>
          </a:xfrm>
        </p:spPr>
        <p:txBody>
          <a:bodyPr lIns="91440" tIns="45720" rIns="91440" bIns="45720" anchor="t"/>
          <a:lstStyle/>
          <a:p>
            <a:pPr marL="342900"/>
            <a:r>
              <a:rPr lang="en-US" sz="6600"/>
              <a:t>DIY – Do It Yourself</a:t>
            </a:r>
            <a:endParaRPr lang="en-US" sz="6600">
              <a:solidFill>
                <a:srgbClr val="44546A"/>
              </a:solidFill>
              <a:effectLst/>
              <a:latin typeface="Segoe U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6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63604" y="6043496"/>
            <a:ext cx="2766246" cy="331595"/>
          </a:xfrm>
        </p:spPr>
        <p:txBody>
          <a:bodyPr lIns="91440" tIns="45720" rIns="91440" bIns="45720" anchor="t"/>
          <a:lstStyle/>
          <a:p>
            <a:pPr marL="342900"/>
            <a:r>
              <a:rPr lang="en-US" sz="1800">
                <a:latin typeface="Segoe UI"/>
                <a:cs typeface="Segoe UI"/>
              </a:rPr>
              <a:t>Self Checkout</a:t>
            </a:r>
            <a:endParaRPr lang="en-US" sz="1800">
              <a:effectLst/>
              <a:latin typeface="Segoe UI"/>
              <a:ea typeface="Calibri"/>
              <a:cs typeface="Segoe UI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48326E-322E-435A-89E6-796799A798A7}"/>
              </a:ext>
            </a:extLst>
          </p:cNvPr>
          <p:cNvSpPr txBox="1">
            <a:spLocks/>
          </p:cNvSpPr>
          <p:nvPr/>
        </p:nvSpPr>
        <p:spPr>
          <a:xfrm>
            <a:off x="756349" y="278005"/>
            <a:ext cx="6210508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Some DIY options 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egoe UI"/>
              <a:ea typeface="Calibri"/>
              <a:cs typeface="Segoe UI" panose="020B0502040204020203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F134647-F939-43E6-8E4D-E1843E7A6CA7}"/>
              </a:ext>
            </a:extLst>
          </p:cNvPr>
          <p:cNvSpPr txBox="1">
            <a:spLocks/>
          </p:cNvSpPr>
          <p:nvPr/>
        </p:nvSpPr>
        <p:spPr>
          <a:xfrm>
            <a:off x="1836819" y="6043497"/>
            <a:ext cx="3459081" cy="3315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Self-Service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Kiosk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egoe UI"/>
              <a:ea typeface="Calibri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E996D3-A3F9-429E-BD61-C094D42DA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712" y="941509"/>
            <a:ext cx="3605138" cy="48971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A7F6CEB-72CD-A285-5494-62025AD91CEC}"/>
              </a:ext>
            </a:extLst>
          </p:cNvPr>
          <p:cNvGrpSpPr/>
          <p:nvPr/>
        </p:nvGrpSpPr>
        <p:grpSpPr>
          <a:xfrm>
            <a:off x="1594125" y="3456577"/>
            <a:ext cx="3459081" cy="3123418"/>
            <a:chOff x="1552386" y="3046571"/>
            <a:chExt cx="3828869" cy="3448400"/>
          </a:xfrm>
        </p:grpSpPr>
        <p:pic>
          <p:nvPicPr>
            <p:cNvPr id="12" name="Picture 11" descr="A picture containing text, parking, screenshot&#10;&#10;Description automatically generated">
              <a:extLst>
                <a:ext uri="{FF2B5EF4-FFF2-40B4-BE49-F238E27FC236}">
                  <a16:creationId xmlns:a16="http://schemas.microsoft.com/office/drawing/2014/main" id="{846806A8-4C96-466E-AF5E-69250A0A1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0086"/>
            <a:stretch/>
          </p:blipFill>
          <p:spPr>
            <a:xfrm>
              <a:off x="1552386" y="3046571"/>
              <a:ext cx="3828869" cy="3448400"/>
            </a:xfrm>
            <a:prstGeom prst="rect">
              <a:avLst/>
            </a:prstGeom>
          </p:spPr>
        </p:pic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2D05CE8-0313-9946-0C40-0E06B8E16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7459" y="3335460"/>
              <a:ext cx="875615" cy="1514062"/>
            </a:xfrm>
            <a:prstGeom prst="rect">
              <a:avLst/>
            </a:prstGeom>
          </p:spPr>
        </p:pic>
        <p:pic>
          <p:nvPicPr>
            <p:cNvPr id="7" name="Picture 6" descr="A menu for a restaurant&#10;&#10;Description automatically generated with low confidence">
              <a:extLst>
                <a:ext uri="{FF2B5EF4-FFF2-40B4-BE49-F238E27FC236}">
                  <a16:creationId xmlns:a16="http://schemas.microsoft.com/office/drawing/2014/main" id="{A5C9768E-3990-B54E-17E7-DAA9A32DD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613" y="3376992"/>
              <a:ext cx="875615" cy="1514062"/>
            </a:xfrm>
            <a:prstGeom prst="rect">
              <a:avLst/>
            </a:prstGeom>
          </p:spPr>
        </p:pic>
      </p:grpSp>
      <p:pic>
        <p:nvPicPr>
          <p:cNvPr id="14" name="Picture Placeholder 6" descr="A person holding a cell phone&#10;&#10;Description automatically generated with medium confidence">
            <a:extLst>
              <a:ext uri="{FF2B5EF4-FFF2-40B4-BE49-F238E27FC236}">
                <a16:creationId xmlns:a16="http://schemas.microsoft.com/office/drawing/2014/main" id="{BAEE7AAC-DD68-457F-D933-CB8243AD45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317" b="17317"/>
          <a:stretch/>
        </p:blipFill>
        <p:spPr>
          <a:xfrm>
            <a:off x="2033446" y="1133777"/>
            <a:ext cx="1956598" cy="1705577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8FA85E-2BAA-BC5C-702F-E36CE7D77C02}"/>
              </a:ext>
            </a:extLst>
          </p:cNvPr>
          <p:cNvSpPr txBox="1">
            <a:spLocks/>
          </p:cNvSpPr>
          <p:nvPr/>
        </p:nvSpPr>
        <p:spPr>
          <a:xfrm>
            <a:off x="1830622" y="2959331"/>
            <a:ext cx="3459081" cy="3315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Contactless food ordering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egoe UI"/>
              <a:ea typeface="Calibri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4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6628491" cy="569997"/>
          </a:xfrm>
        </p:spPr>
        <p:txBody>
          <a:bodyPr lIns="91440" tIns="45720" rIns="91440" bIns="45720" anchor="t"/>
          <a:lstStyle/>
          <a:p>
            <a:pPr marL="342900"/>
            <a:r>
              <a:rPr lang="en-US">
                <a:latin typeface="Segoe UI"/>
                <a:cs typeface="Segoe UI"/>
              </a:rPr>
              <a:t>Self Checkout Connection</a:t>
            </a:r>
            <a:endParaRPr lang="en-US" sz="4000">
              <a:solidFill>
                <a:srgbClr val="44546A"/>
              </a:solidFill>
              <a:effectLst/>
              <a:latin typeface="Segoe UI"/>
              <a:ea typeface="Calibri"/>
              <a:cs typeface="Segoe U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C4F424-F45E-45F1-B56B-E9E507F1C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8288" y="2967077"/>
            <a:ext cx="1005986" cy="1186912"/>
          </a:xfrm>
        </p:spPr>
        <p:txBody>
          <a:bodyPr/>
          <a:lstStyle/>
          <a:p>
            <a:r>
              <a:rPr lang="en-US" sz="7200"/>
              <a:t>?</a:t>
            </a:r>
          </a:p>
        </p:txBody>
      </p:sp>
      <p:pic>
        <p:nvPicPr>
          <p:cNvPr id="6" name="Picture 1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F01EE63F-9355-455A-A573-5767FC71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276" y="2763205"/>
            <a:ext cx="2277154" cy="2035419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7A9BE0D-B09D-45E9-B0EE-E7853946F343}"/>
              </a:ext>
            </a:extLst>
          </p:cNvPr>
          <p:cNvSpPr txBox="1">
            <a:spLocks/>
          </p:cNvSpPr>
          <p:nvPr/>
        </p:nvSpPr>
        <p:spPr>
          <a:xfrm>
            <a:off x="5361156" y="2075385"/>
            <a:ext cx="2238375" cy="686810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SCO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76B681-5093-4F4D-86B0-CD79AC5E9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437" y="1332359"/>
            <a:ext cx="3605138" cy="4897109"/>
          </a:xfrm>
          <a:prstGeom prst="rect">
            <a:avLst/>
          </a:prstGeom>
        </p:spPr>
      </p:pic>
      <p:pic>
        <p:nvPicPr>
          <p:cNvPr id="3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30F5B9B0-2B9C-46F5-A965-B8D4DF79F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143" y="2718584"/>
            <a:ext cx="2902258" cy="20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/>
              <a:t>We have seen this before ..</a:t>
            </a:r>
            <a:endParaRPr lang="en-US" sz="4000">
              <a:solidFill>
                <a:srgbClr val="44546A"/>
              </a:solidFill>
              <a:effectLst/>
              <a:latin typeface="Segoe UI"/>
              <a:ea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C4F424-F45E-45F1-B56B-E9E507F1C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8288" y="2967077"/>
            <a:ext cx="1005986" cy="1186912"/>
          </a:xfrm>
        </p:spPr>
        <p:txBody>
          <a:bodyPr/>
          <a:lstStyle/>
          <a:p>
            <a:r>
              <a:rPr lang="en-US" sz="7200"/>
              <a:t>?</a:t>
            </a:r>
          </a:p>
        </p:txBody>
      </p:sp>
      <p:pic>
        <p:nvPicPr>
          <p:cNvPr id="6" name="Picture 1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F01EE63F-9355-455A-A573-5767FC71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085" y="2082938"/>
            <a:ext cx="2277154" cy="2035419"/>
          </a:xfrm>
          <a:prstGeom prst="rect">
            <a:avLst/>
          </a:prstGeom>
        </p:spPr>
      </p:pic>
      <p:pic>
        <p:nvPicPr>
          <p:cNvPr id="10" name="Picture 28">
            <a:extLst>
              <a:ext uri="{FF2B5EF4-FFF2-40B4-BE49-F238E27FC236}">
                <a16:creationId xmlns:a16="http://schemas.microsoft.com/office/drawing/2014/main" id="{4A31AEA0-6A83-44B9-A869-9B37874D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95925" y="992848"/>
            <a:ext cx="1958068" cy="1930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28039B-4BA0-4456-A6C5-1F17C1DEA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085" y="4805344"/>
            <a:ext cx="4969948" cy="13405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D1A485-4F70-4235-A0FB-F257431132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0855" y="1988627"/>
            <a:ext cx="647254" cy="5601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118329-169A-4AB6-B37E-9546885BA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4739" y="3205377"/>
            <a:ext cx="647254" cy="5601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8D576C-C2AD-4C90-B7CF-673D35430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9193" y="4518539"/>
            <a:ext cx="647254" cy="56016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87D538-4D39-45F7-886A-01120349219B}"/>
              </a:ext>
            </a:extLst>
          </p:cNvPr>
          <p:cNvCxnSpPr>
            <a:cxnSpLocks/>
          </p:cNvCxnSpPr>
          <p:nvPr/>
        </p:nvCxnSpPr>
        <p:spPr>
          <a:xfrm flipV="1">
            <a:off x="8049845" y="2301001"/>
            <a:ext cx="1808530" cy="68935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D16D4F-E1CA-45B8-9972-72F15BA1487A}"/>
              </a:ext>
            </a:extLst>
          </p:cNvPr>
          <p:cNvCxnSpPr>
            <a:cxnSpLocks/>
          </p:cNvCxnSpPr>
          <p:nvPr/>
        </p:nvCxnSpPr>
        <p:spPr>
          <a:xfrm flipV="1">
            <a:off x="8017762" y="3549812"/>
            <a:ext cx="1907288" cy="2793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8386E2-AEED-4AD6-B374-EC969B48FA15}"/>
              </a:ext>
            </a:extLst>
          </p:cNvPr>
          <p:cNvCxnSpPr>
            <a:cxnSpLocks/>
          </p:cNvCxnSpPr>
          <p:nvPr/>
        </p:nvCxnSpPr>
        <p:spPr>
          <a:xfrm>
            <a:off x="8017762" y="4118357"/>
            <a:ext cx="1840613" cy="49814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1E16F31-E66F-4209-8829-FD91FA060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0855" y="2581138"/>
            <a:ext cx="647254" cy="216937"/>
          </a:xfrm>
          <a:prstGeom prst="rect">
            <a:avLst/>
          </a:prstGeom>
        </p:spPr>
      </p:pic>
      <p:pic>
        <p:nvPicPr>
          <p:cNvPr id="13316" name="Picture 4" descr="Experts in Payments - PayEx">
            <a:extLst>
              <a:ext uri="{FF2B5EF4-FFF2-40B4-BE49-F238E27FC236}">
                <a16:creationId xmlns:a16="http://schemas.microsoft.com/office/drawing/2014/main" id="{67232E9A-D1EA-47D4-83D9-6059B8DC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193" y="3697954"/>
            <a:ext cx="647254" cy="33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146C3CA9-9346-4EE2-A65E-200B9163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709" y="5136176"/>
            <a:ext cx="647254" cy="11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C4F52CF-301D-458A-B3DE-13C316B5D5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3024" y="2677655"/>
            <a:ext cx="2902258" cy="20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62FAE917-C66D-6F4A-AFD6-5A1AFE8B5BF7}"/>
    </a:ext>
  </a:extLst>
</a:theme>
</file>

<file path=ppt/theme/theme2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F8372A5E-81E4-5544-93B3-B62F01CEA7D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D4692CD6-04B0-5440-A6BD-28B9137CAAFB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153B0775-510D-2D4A-8829-7946295F2E54}"/>
    </a:ext>
  </a:extLst>
</a:theme>
</file>

<file path=ppt/theme/theme5.xml><?xml version="1.0" encoding="utf-8"?>
<a:theme xmlns:a="http://schemas.openxmlformats.org/drawingml/2006/main" name="Gradi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6CCF95-9D6B-DC48-BCE9-BAFC6745E24C}" vid="{A02C0927-C467-B74A-A93F-DCE0DB6E9D3C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7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6CCF95-9D6B-DC48-BCE9-BAFC6745E24C}" vid="{1A7E0CB9-77B9-094A-B12E-1D0459BDF44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purl.org/dc/terms/"/>
    <ds:schemaRef ds:uri="http://schemas.microsoft.com/office/2006/documentManagement/types"/>
    <ds:schemaRef ds:uri="533ca9cd-c846-4cf0-bc3f-68bfcec8a069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70ed98d0-eded-4eb1-977d-5a790563bc0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6F0EFDD-5D40-4944-BF57-967E209AD9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244</TotalTime>
  <Words>446</Words>
  <Application>Microsoft Office PowerPoint</Application>
  <PresentationFormat>Widescreen</PresentationFormat>
  <Paragraphs>125</Paragraphs>
  <Slides>24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Segoe UI</vt:lpstr>
      <vt:lpstr>Wingdings</vt:lpstr>
      <vt:lpstr>cXiceland speaker slides</vt:lpstr>
      <vt:lpstr>end/thank you/questions</vt:lpstr>
      <vt:lpstr>Custom Design</vt:lpstr>
      <vt:lpstr>1_Custom Design</vt:lpstr>
      <vt:lpstr>Gradient slides</vt:lpstr>
      <vt:lpstr>2_Custom Design</vt:lpstr>
      <vt:lpstr>White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Ólafur Jónsson</dc:creator>
  <cp:lastModifiedBy>Bjorn Jonsson</cp:lastModifiedBy>
  <cp:revision>6</cp:revision>
  <cp:lastPrinted>2022-05-11T20:04:24Z</cp:lastPrinted>
  <dcterms:created xsi:type="dcterms:W3CDTF">2022-04-14T13:57:59Z</dcterms:created>
  <dcterms:modified xsi:type="dcterms:W3CDTF">2022-05-24T14:37:56Z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