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webextensions/webextension1.xml" ContentType="application/vnd.ms-office.webextension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0" r:id="rId8"/>
  </p:sldMasterIdLst>
  <p:notesMasterIdLst>
    <p:notesMasterId r:id="rId43"/>
  </p:notesMasterIdLst>
  <p:sldIdLst>
    <p:sldId id="256" r:id="rId9"/>
    <p:sldId id="286" r:id="rId10"/>
    <p:sldId id="279" r:id="rId11"/>
    <p:sldId id="2146845961" r:id="rId12"/>
    <p:sldId id="2146845966" r:id="rId13"/>
    <p:sldId id="2146845965" r:id="rId14"/>
    <p:sldId id="2146845828" r:id="rId15"/>
    <p:sldId id="2146845948" r:id="rId16"/>
    <p:sldId id="2146845937" r:id="rId17"/>
    <p:sldId id="2146845949" r:id="rId18"/>
    <p:sldId id="2146845938" r:id="rId19"/>
    <p:sldId id="2146845941" r:id="rId20"/>
    <p:sldId id="2146845940" r:id="rId21"/>
    <p:sldId id="2146845942" r:id="rId22"/>
    <p:sldId id="2146845944" r:id="rId23"/>
    <p:sldId id="2146845943" r:id="rId24"/>
    <p:sldId id="2146845946" r:id="rId25"/>
    <p:sldId id="2146845985" r:id="rId26"/>
    <p:sldId id="2146845926" r:id="rId27"/>
    <p:sldId id="2146845830" r:id="rId28"/>
    <p:sldId id="2146845928" r:id="rId29"/>
    <p:sldId id="2146845835" r:id="rId30"/>
    <p:sldId id="2146845925" r:id="rId31"/>
    <p:sldId id="2146845969" r:id="rId32"/>
    <p:sldId id="2146845952" r:id="rId33"/>
    <p:sldId id="2146845953" r:id="rId34"/>
    <p:sldId id="2146845968" r:id="rId35"/>
    <p:sldId id="2146845958" r:id="rId36"/>
    <p:sldId id="2146845955" r:id="rId37"/>
    <p:sldId id="1721" r:id="rId38"/>
    <p:sldId id="2146845959" r:id="rId39"/>
    <p:sldId id="2146845780" r:id="rId40"/>
    <p:sldId id="2146845963" r:id="rId41"/>
    <p:sldId id="2146845933" r:id="rId4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56"/>
            <p14:sldId id="286"/>
          </p14:sldIdLst>
        </p14:section>
        <p14:section name="Default" id="{1717138E-E308-C940-A345-391241ED4264}">
          <p14:sldIdLst>
            <p14:sldId id="279"/>
            <p14:sldId id="2146845961"/>
            <p14:sldId id="2146845966"/>
            <p14:sldId id="2146845965"/>
            <p14:sldId id="2146845828"/>
            <p14:sldId id="2146845948"/>
            <p14:sldId id="2146845937"/>
            <p14:sldId id="2146845949"/>
            <p14:sldId id="2146845938"/>
            <p14:sldId id="2146845941"/>
            <p14:sldId id="2146845940"/>
            <p14:sldId id="2146845942"/>
            <p14:sldId id="2146845944"/>
            <p14:sldId id="2146845943"/>
            <p14:sldId id="2146845946"/>
            <p14:sldId id="2146845985"/>
            <p14:sldId id="2146845926"/>
            <p14:sldId id="2146845830"/>
            <p14:sldId id="2146845928"/>
            <p14:sldId id="2146845835"/>
            <p14:sldId id="2146845925"/>
            <p14:sldId id="2146845969"/>
            <p14:sldId id="2146845952"/>
            <p14:sldId id="2146845953"/>
            <p14:sldId id="2146845968"/>
            <p14:sldId id="2146845958"/>
            <p14:sldId id="2146845955"/>
            <p14:sldId id="1721"/>
            <p14:sldId id="2146845959"/>
            <p14:sldId id="2146845780"/>
            <p14:sldId id="2146845963"/>
            <p14:sldId id="21468459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370"/>
    <a:srgbClr val="2F1751"/>
    <a:srgbClr val="331B57"/>
    <a:srgbClr val="138891"/>
    <a:srgbClr val="492781"/>
    <a:srgbClr val="301954"/>
    <a:srgbClr val="463F62"/>
    <a:srgbClr val="C76510"/>
    <a:srgbClr val="F05351"/>
    <a:srgbClr val="C23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DB23674C-9621-4D30-AECB-16FC4FDB3111}"/>
    <pc:docChg chg="undo custSel addSld delSld modSld modSection">
      <pc:chgData name="Bjorn Jonsson" userId="0ba677ab-dff8-4d69-911d-adef4ed2de49" providerId="ADAL" clId="{DB23674C-9621-4D30-AECB-16FC4FDB3111}" dt="2023-05-08T06:24:15.963" v="51" actId="368"/>
      <pc:docMkLst>
        <pc:docMk/>
      </pc:docMkLst>
      <pc:sldChg chg="add del">
        <pc:chgData name="Bjorn Jonsson" userId="0ba677ab-dff8-4d69-911d-adef4ed2de49" providerId="ADAL" clId="{DB23674C-9621-4D30-AECB-16FC4FDB3111}" dt="2023-05-08T06:23:16.929" v="1" actId="47"/>
        <pc:sldMkLst>
          <pc:docMk/>
          <pc:sldMk cId="3990627660" sldId="256"/>
        </pc:sldMkLst>
      </pc:sldChg>
      <pc:sldChg chg="modNotes">
        <pc:chgData name="Bjorn Jonsson" userId="0ba677ab-dff8-4d69-911d-adef4ed2de49" providerId="ADAL" clId="{DB23674C-9621-4D30-AECB-16FC4FDB3111}" dt="2023-05-08T06:24:15.805" v="9" actId="368"/>
        <pc:sldMkLst>
          <pc:docMk/>
          <pc:sldMk cId="3474820565" sldId="279"/>
        </pc:sldMkLst>
      </pc:sldChg>
      <pc:sldChg chg="modNotes">
        <pc:chgData name="Bjorn Jonsson" userId="0ba677ab-dff8-4d69-911d-adef4ed2de49" providerId="ADAL" clId="{DB23674C-9621-4D30-AECB-16FC4FDB3111}" dt="2023-05-08T06:24:15.957" v="49" actId="368"/>
        <pc:sldMkLst>
          <pc:docMk/>
          <pc:sldMk cId="2880730632" sldId="1721"/>
        </pc:sldMkLst>
      </pc:sldChg>
      <pc:sldChg chg="del">
        <pc:chgData name="Bjorn Jonsson" userId="0ba677ab-dff8-4d69-911d-adef4ed2de49" providerId="ADAL" clId="{DB23674C-9621-4D30-AECB-16FC4FDB3111}" dt="2023-05-08T06:23:54.329" v="5" actId="47"/>
        <pc:sldMkLst>
          <pc:docMk/>
          <pc:sldMk cId="4132973003" sldId="2134805163"/>
        </pc:sldMkLst>
      </pc:sldChg>
      <pc:sldChg chg="del">
        <pc:chgData name="Bjorn Jonsson" userId="0ba677ab-dff8-4d69-911d-adef4ed2de49" providerId="ADAL" clId="{DB23674C-9621-4D30-AECB-16FC4FDB3111}" dt="2023-05-08T06:23:54.329" v="5" actId="47"/>
        <pc:sldMkLst>
          <pc:docMk/>
          <pc:sldMk cId="1108011672" sldId="2134805174"/>
        </pc:sldMkLst>
      </pc:sldChg>
      <pc:sldChg chg="del">
        <pc:chgData name="Bjorn Jonsson" userId="0ba677ab-dff8-4d69-911d-adef4ed2de49" providerId="ADAL" clId="{DB23674C-9621-4D30-AECB-16FC4FDB3111}" dt="2023-05-08T06:23:54.329" v="5" actId="47"/>
        <pc:sldMkLst>
          <pc:docMk/>
          <pc:sldMk cId="2633114883" sldId="2134805175"/>
        </pc:sldMkLst>
      </pc:sldChg>
      <pc:sldChg chg="del">
        <pc:chgData name="Bjorn Jonsson" userId="0ba677ab-dff8-4d69-911d-adef4ed2de49" providerId="ADAL" clId="{DB23674C-9621-4D30-AECB-16FC4FDB3111}" dt="2023-05-08T06:23:54.329" v="5" actId="47"/>
        <pc:sldMkLst>
          <pc:docMk/>
          <pc:sldMk cId="2094007532" sldId="2134805185"/>
        </pc:sldMkLst>
      </pc:sldChg>
      <pc:sldChg chg="modNotes">
        <pc:chgData name="Bjorn Jonsson" userId="0ba677ab-dff8-4d69-911d-adef4ed2de49" providerId="ADAL" clId="{DB23674C-9621-4D30-AECB-16FC4FDB3111}" dt="2023-05-08T06:24:15.831" v="17" actId="368"/>
        <pc:sldMkLst>
          <pc:docMk/>
          <pc:sldMk cId="4216430952" sldId="2146845828"/>
        </pc:sldMkLst>
      </pc:sldChg>
      <pc:sldChg chg="del">
        <pc:chgData name="Bjorn Jonsson" userId="0ba677ab-dff8-4d69-911d-adef4ed2de49" providerId="ADAL" clId="{DB23674C-9621-4D30-AECB-16FC4FDB3111}" dt="2023-05-08T06:23:57.837" v="6" actId="47"/>
        <pc:sldMkLst>
          <pc:docMk/>
          <pc:sldMk cId="1154693062" sldId="2146845845"/>
        </pc:sldMkLst>
      </pc:sldChg>
      <pc:sldChg chg="modNotes">
        <pc:chgData name="Bjorn Jonsson" userId="0ba677ab-dff8-4d69-911d-adef4ed2de49" providerId="ADAL" clId="{DB23674C-9621-4D30-AECB-16FC4FDB3111}" dt="2023-05-08T06:24:15.932" v="43" actId="368"/>
        <pc:sldMkLst>
          <pc:docMk/>
          <pc:sldMk cId="1731137589" sldId="2146845925"/>
        </pc:sldMkLst>
      </pc:sldChg>
      <pc:sldChg chg="modNotes">
        <pc:chgData name="Bjorn Jonsson" userId="0ba677ab-dff8-4d69-911d-adef4ed2de49" providerId="ADAL" clId="{DB23674C-9621-4D30-AECB-16FC4FDB3111}" dt="2023-05-08T06:24:15.925" v="41" actId="368"/>
        <pc:sldMkLst>
          <pc:docMk/>
          <pc:sldMk cId="398461078" sldId="2146845928"/>
        </pc:sldMkLst>
      </pc:sldChg>
      <pc:sldChg chg="modNotes">
        <pc:chgData name="Bjorn Jonsson" userId="0ba677ab-dff8-4d69-911d-adef4ed2de49" providerId="ADAL" clId="{DB23674C-9621-4D30-AECB-16FC4FDB3111}" dt="2023-05-08T06:24:15.845" v="21" actId="368"/>
        <pc:sldMkLst>
          <pc:docMk/>
          <pc:sldMk cId="3241137029" sldId="2146845937"/>
        </pc:sldMkLst>
      </pc:sldChg>
      <pc:sldChg chg="modNotes">
        <pc:chgData name="Bjorn Jonsson" userId="0ba677ab-dff8-4d69-911d-adef4ed2de49" providerId="ADAL" clId="{DB23674C-9621-4D30-AECB-16FC4FDB3111}" dt="2023-05-08T06:24:15.861" v="25" actId="368"/>
        <pc:sldMkLst>
          <pc:docMk/>
          <pc:sldMk cId="1140658268" sldId="2146845938"/>
        </pc:sldMkLst>
      </pc:sldChg>
      <pc:sldChg chg="modNotes">
        <pc:chgData name="Bjorn Jonsson" userId="0ba677ab-dff8-4d69-911d-adef4ed2de49" providerId="ADAL" clId="{DB23674C-9621-4D30-AECB-16FC4FDB3111}" dt="2023-05-08T06:24:15.878" v="29" actId="368"/>
        <pc:sldMkLst>
          <pc:docMk/>
          <pc:sldMk cId="608551958" sldId="2146845940"/>
        </pc:sldMkLst>
      </pc:sldChg>
      <pc:sldChg chg="modNotes">
        <pc:chgData name="Bjorn Jonsson" userId="0ba677ab-dff8-4d69-911d-adef4ed2de49" providerId="ADAL" clId="{DB23674C-9621-4D30-AECB-16FC4FDB3111}" dt="2023-05-08T06:24:15.870" v="27" actId="368"/>
        <pc:sldMkLst>
          <pc:docMk/>
          <pc:sldMk cId="2376206727" sldId="2146845941"/>
        </pc:sldMkLst>
      </pc:sldChg>
      <pc:sldChg chg="modNotes">
        <pc:chgData name="Bjorn Jonsson" userId="0ba677ab-dff8-4d69-911d-adef4ed2de49" providerId="ADAL" clId="{DB23674C-9621-4D30-AECB-16FC4FDB3111}" dt="2023-05-08T06:24:15.885" v="31" actId="368"/>
        <pc:sldMkLst>
          <pc:docMk/>
          <pc:sldMk cId="3396972453" sldId="2146845942"/>
        </pc:sldMkLst>
      </pc:sldChg>
      <pc:sldChg chg="modNotes">
        <pc:chgData name="Bjorn Jonsson" userId="0ba677ab-dff8-4d69-911d-adef4ed2de49" providerId="ADAL" clId="{DB23674C-9621-4D30-AECB-16FC4FDB3111}" dt="2023-05-08T06:24:15.897" v="35" actId="368"/>
        <pc:sldMkLst>
          <pc:docMk/>
          <pc:sldMk cId="2185670366" sldId="2146845943"/>
        </pc:sldMkLst>
      </pc:sldChg>
      <pc:sldChg chg="modNotes">
        <pc:chgData name="Bjorn Jonsson" userId="0ba677ab-dff8-4d69-911d-adef4ed2de49" providerId="ADAL" clId="{DB23674C-9621-4D30-AECB-16FC4FDB3111}" dt="2023-05-08T06:24:15.891" v="33" actId="368"/>
        <pc:sldMkLst>
          <pc:docMk/>
          <pc:sldMk cId="2567589218" sldId="2146845944"/>
        </pc:sldMkLst>
      </pc:sldChg>
      <pc:sldChg chg="del">
        <pc:chgData name="Bjorn Jonsson" userId="0ba677ab-dff8-4d69-911d-adef4ed2de49" providerId="ADAL" clId="{DB23674C-9621-4D30-AECB-16FC4FDB3111}" dt="2023-05-08T06:23:26.014" v="2" actId="47"/>
        <pc:sldMkLst>
          <pc:docMk/>
          <pc:sldMk cId="2005936230" sldId="2146845945"/>
        </pc:sldMkLst>
      </pc:sldChg>
      <pc:sldChg chg="modNotes">
        <pc:chgData name="Bjorn Jonsson" userId="0ba677ab-dff8-4d69-911d-adef4ed2de49" providerId="ADAL" clId="{DB23674C-9621-4D30-AECB-16FC4FDB3111}" dt="2023-05-08T06:24:15.904" v="37" actId="368"/>
        <pc:sldMkLst>
          <pc:docMk/>
          <pc:sldMk cId="4205374505" sldId="2146845946"/>
        </pc:sldMkLst>
      </pc:sldChg>
      <pc:sldChg chg="modNotes">
        <pc:chgData name="Bjorn Jonsson" userId="0ba677ab-dff8-4d69-911d-adef4ed2de49" providerId="ADAL" clId="{DB23674C-9621-4D30-AECB-16FC4FDB3111}" dt="2023-05-08T06:24:15.837" v="19" actId="368"/>
        <pc:sldMkLst>
          <pc:docMk/>
          <pc:sldMk cId="2754587985" sldId="2146845948"/>
        </pc:sldMkLst>
      </pc:sldChg>
      <pc:sldChg chg="modNotes">
        <pc:chgData name="Bjorn Jonsson" userId="0ba677ab-dff8-4d69-911d-adef4ed2de49" providerId="ADAL" clId="{DB23674C-9621-4D30-AECB-16FC4FDB3111}" dt="2023-05-08T06:24:15.851" v="23" actId="368"/>
        <pc:sldMkLst>
          <pc:docMk/>
          <pc:sldMk cId="35835039" sldId="2146845949"/>
        </pc:sldMkLst>
      </pc:sldChg>
      <pc:sldChg chg="modNotes">
        <pc:chgData name="Bjorn Jonsson" userId="0ba677ab-dff8-4d69-911d-adef4ed2de49" providerId="ADAL" clId="{DB23674C-9621-4D30-AECB-16FC4FDB3111}" dt="2023-05-08T06:24:15.939" v="45" actId="368"/>
        <pc:sldMkLst>
          <pc:docMk/>
          <pc:sldMk cId="1990639788" sldId="2146845953"/>
        </pc:sldMkLst>
      </pc:sldChg>
      <pc:sldChg chg="del">
        <pc:chgData name="Bjorn Jonsson" userId="0ba677ab-dff8-4d69-911d-adef4ed2de49" providerId="ADAL" clId="{DB23674C-9621-4D30-AECB-16FC4FDB3111}" dt="2023-05-08T06:23:54.329" v="5" actId="47"/>
        <pc:sldMkLst>
          <pc:docMk/>
          <pc:sldMk cId="811980488" sldId="2146845957"/>
        </pc:sldMkLst>
      </pc:sldChg>
      <pc:sldChg chg="modNotes">
        <pc:chgData name="Bjorn Jonsson" userId="0ba677ab-dff8-4d69-911d-adef4ed2de49" providerId="ADAL" clId="{DB23674C-9621-4D30-AECB-16FC4FDB3111}" dt="2023-05-08T06:24:15.963" v="51" actId="368"/>
        <pc:sldMkLst>
          <pc:docMk/>
          <pc:sldMk cId="2032851433" sldId="2146845959"/>
        </pc:sldMkLst>
      </pc:sldChg>
      <pc:sldChg chg="del">
        <pc:chgData name="Bjorn Jonsson" userId="0ba677ab-dff8-4d69-911d-adef4ed2de49" providerId="ADAL" clId="{DB23674C-9621-4D30-AECB-16FC4FDB3111}" dt="2023-05-08T06:24:02.393" v="7" actId="47"/>
        <pc:sldMkLst>
          <pc:docMk/>
          <pc:sldMk cId="191628910" sldId="2146845960"/>
        </pc:sldMkLst>
      </pc:sldChg>
      <pc:sldChg chg="modNotes">
        <pc:chgData name="Bjorn Jonsson" userId="0ba677ab-dff8-4d69-911d-adef4ed2de49" providerId="ADAL" clId="{DB23674C-9621-4D30-AECB-16FC4FDB3111}" dt="2023-05-08T06:24:15.812" v="11" actId="368"/>
        <pc:sldMkLst>
          <pc:docMk/>
          <pc:sldMk cId="3791605741" sldId="2146845961"/>
        </pc:sldMkLst>
      </pc:sldChg>
      <pc:sldChg chg="modNotes">
        <pc:chgData name="Bjorn Jonsson" userId="0ba677ab-dff8-4d69-911d-adef4ed2de49" providerId="ADAL" clId="{DB23674C-9621-4D30-AECB-16FC4FDB3111}" dt="2023-05-08T06:24:15.825" v="15" actId="368"/>
        <pc:sldMkLst>
          <pc:docMk/>
          <pc:sldMk cId="653602316" sldId="2146845965"/>
        </pc:sldMkLst>
      </pc:sldChg>
      <pc:sldChg chg="modNotes">
        <pc:chgData name="Bjorn Jonsson" userId="0ba677ab-dff8-4d69-911d-adef4ed2de49" providerId="ADAL" clId="{DB23674C-9621-4D30-AECB-16FC4FDB3111}" dt="2023-05-08T06:24:15.818" v="13" actId="368"/>
        <pc:sldMkLst>
          <pc:docMk/>
          <pc:sldMk cId="200974204" sldId="2146845966"/>
        </pc:sldMkLst>
      </pc:sldChg>
      <pc:sldChg chg="modNotes">
        <pc:chgData name="Bjorn Jonsson" userId="0ba677ab-dff8-4d69-911d-adef4ed2de49" providerId="ADAL" clId="{DB23674C-9621-4D30-AECB-16FC4FDB3111}" dt="2023-05-08T06:24:15.946" v="47" actId="368"/>
        <pc:sldMkLst>
          <pc:docMk/>
          <pc:sldMk cId="4232166477" sldId="2146845968"/>
        </pc:sldMkLst>
      </pc:sldChg>
      <pc:sldChg chg="del">
        <pc:chgData name="Bjorn Jonsson" userId="0ba677ab-dff8-4d69-911d-adef4ed2de49" providerId="ADAL" clId="{DB23674C-9621-4D30-AECB-16FC4FDB3111}" dt="2023-05-08T06:23:46.526" v="4" actId="47"/>
        <pc:sldMkLst>
          <pc:docMk/>
          <pc:sldMk cId="1865406524" sldId="2146845970"/>
        </pc:sldMkLst>
      </pc:sldChg>
      <pc:sldChg chg="del">
        <pc:chgData name="Bjorn Jonsson" userId="0ba677ab-dff8-4d69-911d-adef4ed2de49" providerId="ADAL" clId="{DB23674C-9621-4D30-AECB-16FC4FDB3111}" dt="2023-05-08T06:23:46.526" v="4" actId="47"/>
        <pc:sldMkLst>
          <pc:docMk/>
          <pc:sldMk cId="3472235446" sldId="2146845971"/>
        </pc:sldMkLst>
      </pc:sldChg>
      <pc:sldChg chg="del">
        <pc:chgData name="Bjorn Jonsson" userId="0ba677ab-dff8-4d69-911d-adef4ed2de49" providerId="ADAL" clId="{DB23674C-9621-4D30-AECB-16FC4FDB3111}" dt="2023-05-08T06:23:46.526" v="4" actId="47"/>
        <pc:sldMkLst>
          <pc:docMk/>
          <pc:sldMk cId="318782291" sldId="2146845972"/>
        </pc:sldMkLst>
      </pc:sldChg>
      <pc:sldChg chg="del">
        <pc:chgData name="Bjorn Jonsson" userId="0ba677ab-dff8-4d69-911d-adef4ed2de49" providerId="ADAL" clId="{DB23674C-9621-4D30-AECB-16FC4FDB3111}" dt="2023-05-08T06:23:46.526" v="4" actId="47"/>
        <pc:sldMkLst>
          <pc:docMk/>
          <pc:sldMk cId="2381340711" sldId="2146845973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3071308612" sldId="2146845974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752373139" sldId="2146845976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1308293609" sldId="2146845977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1248396325" sldId="2146845978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3903814229" sldId="2146845979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845778306" sldId="2146845980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3118226038" sldId="2146845981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1616143188" sldId="2146845982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834422564" sldId="2146845983"/>
        </pc:sldMkLst>
      </pc:sldChg>
      <pc:sldChg chg="del">
        <pc:chgData name="Bjorn Jonsson" userId="0ba677ab-dff8-4d69-911d-adef4ed2de49" providerId="ADAL" clId="{DB23674C-9621-4D30-AECB-16FC4FDB3111}" dt="2023-05-08T06:23:37.935" v="3" actId="47"/>
        <pc:sldMkLst>
          <pc:docMk/>
          <pc:sldMk cId="1960024249" sldId="2146845984"/>
        </pc:sldMkLst>
      </pc:sldChg>
      <pc:sldChg chg="modNotes">
        <pc:chgData name="Bjorn Jonsson" userId="0ba677ab-dff8-4d69-911d-adef4ed2de49" providerId="ADAL" clId="{DB23674C-9621-4D30-AECB-16FC4FDB3111}" dt="2023-05-08T06:24:15.911" v="39" actId="368"/>
        <pc:sldMkLst>
          <pc:docMk/>
          <pc:sldMk cId="3739462183" sldId="2146845985"/>
        </pc:sldMkLst>
      </pc:sldChg>
      <pc:sldMasterChg chg="addSldLayout delSldLayout">
        <pc:chgData name="Bjorn Jonsson" userId="0ba677ab-dff8-4d69-911d-adef4ed2de49" providerId="ADAL" clId="{DB23674C-9621-4D30-AECB-16FC4FDB3111}" dt="2023-05-08T06:23:16.929" v="1" actId="47"/>
        <pc:sldMasterMkLst>
          <pc:docMk/>
          <pc:sldMasterMk cId="517126417" sldId="2147483681"/>
        </pc:sldMasterMkLst>
        <pc:sldLayoutChg chg="add del">
          <pc:chgData name="Bjorn Jonsson" userId="0ba677ab-dff8-4d69-911d-adef4ed2de49" providerId="ADAL" clId="{DB23674C-9621-4D30-AECB-16FC4FDB3111}" dt="2023-05-08T06:23:16.929" v="1" actId="47"/>
          <pc:sldLayoutMkLst>
            <pc:docMk/>
            <pc:sldMasterMk cId="517126417" sldId="2147483681"/>
            <pc:sldLayoutMk cId="2669194614" sldId="2147483742"/>
          </pc:sldLayoutMkLst>
        </pc:sldLayoutChg>
      </pc:sldMasterChg>
      <pc:sldMasterChg chg="delSldLayout">
        <pc:chgData name="Bjorn Jonsson" userId="0ba677ab-dff8-4d69-911d-adef4ed2de49" providerId="ADAL" clId="{DB23674C-9621-4D30-AECB-16FC4FDB3111}" dt="2023-05-08T06:23:54.329" v="5" actId="47"/>
        <pc:sldMasterMkLst>
          <pc:docMk/>
          <pc:sldMasterMk cId="4240506577" sldId="2147483720"/>
        </pc:sldMasterMkLst>
        <pc:sldLayoutChg chg="del">
          <pc:chgData name="Bjorn Jonsson" userId="0ba677ab-dff8-4d69-911d-adef4ed2de49" providerId="ADAL" clId="{DB23674C-9621-4D30-AECB-16FC4FDB3111}" dt="2023-05-08T06:23:54.329" v="5" actId="47"/>
          <pc:sldLayoutMkLst>
            <pc:docMk/>
            <pc:sldMasterMk cId="4240506577" sldId="2147483720"/>
            <pc:sldLayoutMk cId="651328592" sldId="2147483740"/>
          </pc:sldLayoutMkLst>
        </pc:sldLayoutChg>
        <pc:sldLayoutChg chg="del">
          <pc:chgData name="Bjorn Jonsson" userId="0ba677ab-dff8-4d69-911d-adef4ed2de49" providerId="ADAL" clId="{DB23674C-9621-4D30-AECB-16FC4FDB3111}" dt="2023-05-08T06:23:54.329" v="5" actId="47"/>
          <pc:sldLayoutMkLst>
            <pc:docMk/>
            <pc:sldMasterMk cId="4240506577" sldId="2147483720"/>
            <pc:sldLayoutMk cId="1489859702" sldId="214748374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C041A-4309-47A3-8BF4-D74E7BD764C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B44F-C295-488B-A777-ABDF4B8FF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62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690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40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3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5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160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49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19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49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285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068A-7DAE-450D-9197-2ECD3D9623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41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58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959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282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7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0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88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1B44F-C295-488B-A777-ABDF4B8FF4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46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50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20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33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485B9-5DB9-44BF-A549-12E0A4842A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8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94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4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6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5770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87629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04407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429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2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096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68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3009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2202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0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701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0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024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4511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86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42" r:id="rId7"/>
    <p:sldLayoutId id="214748374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2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4.wdp"/><Relationship Id="rId7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6.png"/><Relationship Id="rId5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6" Type="http://schemas.microsoft.com/office/2011/relationships/webextension" Target="../webextensions/webextension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12" Type="http://schemas.openxmlformats.org/officeDocument/2006/relationships/image" Target="../media/image6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png"/><Relationship Id="rId11" Type="http://schemas.openxmlformats.org/officeDocument/2006/relationships/image" Target="../media/image64.png"/><Relationship Id="rId5" Type="http://schemas.openxmlformats.org/officeDocument/2006/relationships/image" Target="../media/image46.pn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8.png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5.png"/><Relationship Id="rId5" Type="http://schemas.openxmlformats.org/officeDocument/2006/relationships/image" Target="../media/image36.png"/><Relationship Id="rId4" Type="http://schemas.microsoft.com/office/2007/relationships/hdphoto" Target="../media/hdphoto4.wdp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Kleindl@LSRetail.com%7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9.xml"/><Relationship Id="rId6" Type="http://schemas.microsoft.com/office/2007/relationships/hdphoto" Target="../media/hdphoto6.wdp"/><Relationship Id="rId5" Type="http://schemas.openxmlformats.org/officeDocument/2006/relationships/image" Target="../media/image73.png"/><Relationship Id="rId4" Type="http://schemas.openxmlformats.org/officeDocument/2006/relationships/hyperlink" Target="https://help.lscentral.lsretail.com/Content/LS-Insight/Extending/Extending%20LS%20Insight.htm?tocpath=Retail%7CLS%20Insight%7C_____5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jpeg"/><Relationship Id="rId7" Type="http://schemas.microsoft.com/office/2007/relationships/hdphoto" Target="../media/hdphoto8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7.png"/><Relationship Id="rId5" Type="http://schemas.microsoft.com/office/2007/relationships/hdphoto" Target="../media/hdphoto7.wdp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2680633C-C8C4-2870-757A-C3EE2DD27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C4A23-4FB7-BCB7-634E-1614508D958B}"/>
              </a:ext>
            </a:extLst>
          </p:cNvPr>
          <p:cNvSpPr txBox="1"/>
          <p:nvPr/>
        </p:nvSpPr>
        <p:spPr>
          <a:xfrm>
            <a:off x="3214184" y="3332038"/>
            <a:ext cx="32537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Direct Query</a:t>
            </a:r>
            <a:br>
              <a:rPr lang="en-US" sz="4000" b="1">
                <a:solidFill>
                  <a:schemeClr val="bg1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1">
                <a:solidFill>
                  <a:schemeClr val="bg1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 Import ?</a:t>
            </a:r>
            <a:br>
              <a:rPr lang="en-US" sz="4000" b="1">
                <a:solidFill>
                  <a:schemeClr val="bg1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b="1">
              <a:solidFill>
                <a:schemeClr val="bg1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685D9D5A-78EB-592C-98F0-2AD8BFFB6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8" y="2840452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D337E-9FC3-2F68-C4EA-8B576B3651F9}"/>
              </a:ext>
            </a:extLst>
          </p:cNvPr>
          <p:cNvSpPr txBox="1"/>
          <p:nvPr/>
        </p:nvSpPr>
        <p:spPr>
          <a:xfrm>
            <a:off x="3131858" y="3544744"/>
            <a:ext cx="32537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Direct Query</a:t>
            </a:r>
            <a:br>
              <a:rPr lang="en-US" sz="40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Performance issues  </a:t>
            </a:r>
            <a:br>
              <a:rPr lang="en-US" sz="24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if high data volume</a:t>
            </a:r>
            <a:endParaRPr lang="en-US" sz="4000" b="1">
              <a:solidFill>
                <a:srgbClr val="EF413D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17164FD9-8AE8-4402-9684-AC080B37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04" y="4463984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8E5B0364-F226-9BF1-4A3A-7D1335AF9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054A188F-8BA0-7B89-29F7-4BBA36F36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2" name="Picture 1032">
            <a:extLst>
              <a:ext uri="{FF2B5EF4-FFF2-40B4-BE49-F238E27FC236}">
                <a16:creationId xmlns:a16="http://schemas.microsoft.com/office/drawing/2014/main" id="{9E3F93D8-E2E1-8C84-9455-A977B3AF4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658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D337E-9FC3-2F68-C4EA-8B576B3651F9}"/>
              </a:ext>
            </a:extLst>
          </p:cNvPr>
          <p:cNvSpPr txBox="1"/>
          <p:nvPr/>
        </p:nvSpPr>
        <p:spPr>
          <a:xfrm>
            <a:off x="3138555" y="3544744"/>
            <a:ext cx="32403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Import</a:t>
            </a:r>
            <a:r>
              <a:rPr lang="en-US" sz="40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 Mode</a:t>
            </a:r>
            <a:br>
              <a:rPr lang="en-US" sz="40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24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Data size issues </a:t>
            </a:r>
            <a:br>
              <a:rPr lang="en-US" sz="24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24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</a:rPr>
              <a:t>and cost</a:t>
            </a:r>
            <a:endParaRPr lang="en-US" sz="4000" b="1">
              <a:solidFill>
                <a:srgbClr val="EF413D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17164FD9-8AE8-4402-9684-AC080B37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06" y="4241933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A2710721-A5EF-E1E2-5C49-AE43FB97D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08D7C307-85F8-6FA4-8731-3F88C1D98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4" name="Picture 1032">
            <a:extLst>
              <a:ext uri="{FF2B5EF4-FFF2-40B4-BE49-F238E27FC236}">
                <a16:creationId xmlns:a16="http://schemas.microsoft.com/office/drawing/2014/main" id="{7589E0CB-8B79-69D2-A55B-3F424280F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21CA31B3-2C15-2799-FF80-61C19D497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8" y="2840452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06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8" descr="The Comedy Store Hollywood Comedian Stand-up comedy Television, UFO  material, blue, png Material png | PNGEgg">
            <a:extLst>
              <a:ext uri="{FF2B5EF4-FFF2-40B4-BE49-F238E27FC236}">
                <a16:creationId xmlns:a16="http://schemas.microsoft.com/office/drawing/2014/main" id="{FDB65A73-6114-7E5D-FC4F-198C8E66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000" y1="79291" x2="38111" y2="84439"/>
                        <a14:foregroundMark x1="35556" y1="84783" x2="48333" y2="86613"/>
                        <a14:foregroundMark x1="48333" y1="86613" x2="52889" y2="86384"/>
                        <a14:foregroundMark x1="51333" y1="87185" x2="64000" y2="82952"/>
                        <a14:foregroundMark x1="64000" y1="82952" x2="66778" y2="81007"/>
                        <a14:foregroundMark x1="63556" y1="82494" x2="76111" y2="65332"/>
                        <a14:foregroundMark x1="69000" y1="76659" x2="76222" y2="68307"/>
                        <a14:foregroundMark x1="76197" y1="71053" x2="80333" y2="54462"/>
                        <a14:foregroundMark x1="76111" y1="71396" x2="76197" y2="71053"/>
                        <a14:foregroundMark x1="79889" y1="60526" x2="77111" y2="41648"/>
                        <a14:foregroundMark x1="80000" y1="51945" x2="71444" y2="30778"/>
                        <a14:foregroundMark x1="74444" y1="32380" x2="55778" y2="20137"/>
                        <a14:foregroundMark x1="59667" y1="20252" x2="42468" y2="16065"/>
                        <a14:foregroundMark x1="45556" y1="16362" x2="30333" y2="21281"/>
                        <a14:foregroundMark x1="39667" y1="17849" x2="31444" y2="18421"/>
                        <a14:foregroundMark x1="34222" y1="19336" x2="18111" y2="28261"/>
                        <a14:foregroundMark x1="22222" y1="29062" x2="14556" y2="39016"/>
                        <a14:foregroundMark x1="14556" y1="39016" x2="14333" y2="40618"/>
                        <a14:foregroundMark x1="14444" y1="40160" x2="12444" y2="56178"/>
                        <a14:foregroundMark x1="12444" y1="56178" x2="13000" y2="57208"/>
                        <a14:foregroundMark x1="12444" y1="57094" x2="18667" y2="70137"/>
                        <a14:backgroundMark x1="79000" y1="72654" x2="82333" y2="67048"/>
                        <a14:backgroundMark x1="79667" y1="71739" x2="80667" y2="67849"/>
                        <a14:backgroundMark x1="80444" y1="69680" x2="78667" y2="73684"/>
                        <a14:backgroundMark x1="78111" y1="74371" x2="79000" y2="71053"/>
                        <a14:backgroundMark x1="78222" y1="71854" x2="78222" y2="71854"/>
                        <a14:backgroundMark x1="78333" y1="71510" x2="78333" y2="71510"/>
                        <a14:backgroundMark x1="77667" y1="73799" x2="79556" y2="69680"/>
                        <a14:backgroundMark x1="34111" y1="14874" x2="45556" y2="12014"/>
                        <a14:backgroundMark x1="35000" y1="13616" x2="42222" y2="14188"/>
                        <a14:backgroundMark x1="42222" y1="14188" x2="45111" y2="13730"/>
                        <a14:backgroundMark x1="38889" y1="13158" x2="50889" y2="13959"/>
                        <a14:backgroundMark x1="49222" y1="12929" x2="54333" y2="14416"/>
                        <a14:backgroundMark x1="54111" y1="14416" x2="58778" y2="15789"/>
                        <a14:backgroundMark x1="55111" y1="14645" x2="58222" y2="15904"/>
                        <a14:backgroundMark x1="59222" y1="16247" x2="65333" y2="19794"/>
                        <a14:backgroundMark x1="65333" y1="19794" x2="67778" y2="20938"/>
                        <a14:backgroundMark x1="66333" y1="20595" x2="66333" y2="20595"/>
                        <a14:backgroundMark x1="76556" y1="30778" x2="76556" y2="30778"/>
                        <a14:backgroundMark x1="76667" y1="31236" x2="76667" y2="31236"/>
                        <a14:backgroundMark x1="17111" y1="25858" x2="23333" y2="20252"/>
                        <a14:backgroundMark x1="24111" y1="20137" x2="30222" y2="16362"/>
                        <a14:backgroundMark x1="26111" y1="18535" x2="30667" y2="17048"/>
                        <a14:backgroundMark x1="28667" y1="17735" x2="32000" y2="15789"/>
                        <a14:backgroundMark x1="13444" y1="32723" x2="13444" y2="32723"/>
                        <a14:backgroundMark x1="26889" y1="18993" x2="26889" y2="18993"/>
                        <a14:backgroundMark x1="26556" y1="19336" x2="26556" y2="19336"/>
                        <a14:backgroundMark x1="30000" y1="17506" x2="30000" y2="17506"/>
                        <a14:backgroundMark x1="30778" y1="17277" x2="30778" y2="17277"/>
                        <a14:backgroundMark x1="31444" y1="16934" x2="31444" y2="16934"/>
                        <a14:backgroundMark x1="35222" y1="15561" x2="35222" y2="15561"/>
                        <a14:backgroundMark x1="78000" y1="71739" x2="78000" y2="71739"/>
                        <a14:backgroundMark x1="78333" y1="71053" x2="78333" y2="71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519" y="2848295"/>
            <a:ext cx="1212687" cy="11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B81B71-DB2D-D86D-BE47-7F6ECB95F547}"/>
              </a:ext>
            </a:extLst>
          </p:cNvPr>
          <p:cNvSpPr txBox="1"/>
          <p:nvPr/>
        </p:nvSpPr>
        <p:spPr>
          <a:xfrm>
            <a:off x="3454482" y="3772155"/>
            <a:ext cx="26963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38B57E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Good </a:t>
            </a:r>
            <a:br>
              <a:rPr lang="en-US" sz="4000" b="1">
                <a:solidFill>
                  <a:srgbClr val="38B57E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>
                <a:solidFill>
                  <a:srgbClr val="38B57E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for small projects</a:t>
            </a:r>
            <a:endParaRPr lang="en-US" sz="4000" b="1">
              <a:solidFill>
                <a:srgbClr val="38B57E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1A46A080-B1CA-AF01-ADF6-A62B5B673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7810AE4-5728-8936-1442-E6021660F6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1" name="Picture 1032">
            <a:extLst>
              <a:ext uri="{FF2B5EF4-FFF2-40B4-BE49-F238E27FC236}">
                <a16:creationId xmlns:a16="http://schemas.microsoft.com/office/drawing/2014/main" id="{3D9A5839-2621-3BC5-D7A3-9268FD1C1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55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EAC256-DD12-9EC5-01A7-26018FBA36C3}"/>
              </a:ext>
            </a:extLst>
          </p:cNvPr>
          <p:cNvSpPr/>
          <p:nvPr/>
        </p:nvSpPr>
        <p:spPr>
          <a:xfrm>
            <a:off x="8970467" y="3644716"/>
            <a:ext cx="1781839" cy="30543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CDF49B42-1BB4-D8E2-6193-FC3EA874A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48C41884-0754-5D62-EF1A-C28CAE73C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1" name="Picture 1032">
            <a:extLst>
              <a:ext uri="{FF2B5EF4-FFF2-40B4-BE49-F238E27FC236}">
                <a16:creationId xmlns:a16="http://schemas.microsoft.com/office/drawing/2014/main" id="{612C090C-37FD-C4D4-D00B-1481CEA9C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726296B1-780D-DD73-5566-C1F04B0D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18" y="3393881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41E131-D579-F463-96F9-9BB99BE1927F}"/>
              </a:ext>
            </a:extLst>
          </p:cNvPr>
          <p:cNvSpPr txBox="1"/>
          <p:nvPr/>
        </p:nvSpPr>
        <p:spPr>
          <a:xfrm>
            <a:off x="2370504" y="3544744"/>
            <a:ext cx="47764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Reports</a:t>
            </a:r>
            <a:br>
              <a:rPr lang="en-US" sz="40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No templates </a:t>
            </a:r>
            <a:r>
              <a:rPr lang="en-US" sz="24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start from zero</a:t>
            </a:r>
            <a:endParaRPr lang="en-US" sz="4000" b="1">
              <a:solidFill>
                <a:srgbClr val="EF413D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CFC634-0C9A-F6F0-48B1-910C0A1EFE8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pic>
        <p:nvPicPr>
          <p:cNvPr id="22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557ED796-257E-7329-4740-6611BA95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73" y="5776459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972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Analytics </a:t>
            </a:r>
            <a:b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for LS Central</a:t>
            </a:r>
            <a:endParaRPr lang="en-IS" sz="6600" b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89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Tables</a:t>
            </a:r>
            <a:br>
              <a:rPr lang="en-US"/>
            </a:br>
            <a:r>
              <a:rPr lang="en-US" sz="1600"/>
              <a:t>(on-prem)</a:t>
            </a:r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Tables</a:t>
            </a:r>
            <a:br>
              <a:rPr lang="en-US"/>
            </a:br>
            <a:r>
              <a:rPr lang="en-US" sz="1600"/>
              <a:t>(SaaS)</a:t>
            </a:r>
          </a:p>
        </p:txBody>
      </p:sp>
      <p:sp>
        <p:nvSpPr>
          <p:cNvPr id="1068" name="Content Placeholder 10">
            <a:extLst>
              <a:ext uri="{FF2B5EF4-FFF2-40B4-BE49-F238E27FC236}">
                <a16:creationId xmlns:a16="http://schemas.microsoft.com/office/drawing/2014/main" id="{78D0FD8E-8BF1-BD20-AE94-BA0BC7C1AFB1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69" name="Picture 16">
            <a:extLst>
              <a:ext uri="{FF2B5EF4-FFF2-40B4-BE49-F238E27FC236}">
                <a16:creationId xmlns:a16="http://schemas.microsoft.com/office/drawing/2014/main" id="{E34CBD70-0C5C-7731-9BDC-B9AE2BA71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0" name="Picture 17">
            <a:extLst>
              <a:ext uri="{FF2B5EF4-FFF2-40B4-BE49-F238E27FC236}">
                <a16:creationId xmlns:a16="http://schemas.microsoft.com/office/drawing/2014/main" id="{460B309E-4FF7-BA97-F5E1-15893E03A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1" name="Picture 1032">
            <a:extLst>
              <a:ext uri="{FF2B5EF4-FFF2-40B4-BE49-F238E27FC236}">
                <a16:creationId xmlns:a16="http://schemas.microsoft.com/office/drawing/2014/main" id="{2FC00BB1-E2CB-C9A2-C989-297790319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71" y="1437125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172715" y="3807174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64" name="Content Placeholder 10">
            <a:extLst>
              <a:ext uri="{FF2B5EF4-FFF2-40B4-BE49-F238E27FC236}">
                <a16:creationId xmlns:a16="http://schemas.microsoft.com/office/drawing/2014/main" id="{22B2B5AA-0DE4-EA4F-6440-2A879488DCA2}"/>
              </a:ext>
            </a:extLst>
          </p:cNvPr>
          <p:cNvSpPr txBox="1">
            <a:spLocks/>
          </p:cNvSpPr>
          <p:nvPr/>
        </p:nvSpPr>
        <p:spPr>
          <a:xfrm>
            <a:off x="3768634" y="295807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73" name="Content Placeholder 10">
            <a:extLst>
              <a:ext uri="{FF2B5EF4-FFF2-40B4-BE49-F238E27FC236}">
                <a16:creationId xmlns:a16="http://schemas.microsoft.com/office/drawing/2014/main" id="{14310C3B-32E6-46B9-E147-6D28EB519748}"/>
              </a:ext>
            </a:extLst>
          </p:cNvPr>
          <p:cNvSpPr txBox="1">
            <a:spLocks/>
          </p:cNvSpPr>
          <p:nvPr/>
        </p:nvSpPr>
        <p:spPr>
          <a:xfrm>
            <a:off x="3664715" y="494813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load and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aggregate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07104-0F28-7B70-1AE4-B9AB63BB647B}"/>
              </a:ext>
            </a:extLst>
          </p:cNvPr>
          <p:cNvGrpSpPr/>
          <p:nvPr/>
        </p:nvGrpSpPr>
        <p:grpSpPr>
          <a:xfrm>
            <a:off x="4435191" y="4860427"/>
            <a:ext cx="1227878" cy="1512230"/>
            <a:chOff x="4435950" y="4861137"/>
            <a:chExt cx="1227878" cy="15122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A50C82-1659-0CC0-BD63-667B4AFD67C1}"/>
                </a:ext>
              </a:extLst>
            </p:cNvPr>
            <p:cNvSpPr/>
            <p:nvPr/>
          </p:nvSpPr>
          <p:spPr>
            <a:xfrm>
              <a:off x="4435951" y="5913584"/>
              <a:ext cx="1227119" cy="459783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Prestaging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8C55690-E441-5531-8A39-EAEBD9A5C04B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Staging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E473D3F-3524-621A-BA40-FC0354C046F8}"/>
                </a:ext>
              </a:extLst>
            </p:cNvPr>
            <p:cNvSpPr/>
            <p:nvPr/>
          </p:nvSpPr>
          <p:spPr>
            <a:xfrm>
              <a:off x="4435950" y="4861137"/>
              <a:ext cx="1227119" cy="542361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Dataware</a:t>
              </a:r>
              <a: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 house</a:t>
              </a:r>
            </a:p>
          </p:txBody>
        </p:sp>
      </p:grp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Query</a:t>
            </a:r>
            <a:br>
              <a:rPr lang="en-US" dirty="0"/>
            </a:br>
            <a:r>
              <a:rPr lang="en-US" dirty="0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43" y="1437125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173182" y="3807174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Tables</a:t>
            </a:r>
            <a:br>
              <a:rPr lang="en-US"/>
            </a:br>
            <a:r>
              <a:rPr lang="en-US" sz="1600"/>
              <a:t>(on-prem)</a:t>
            </a:r>
          </a:p>
        </p:txBody>
      </p: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Tables</a:t>
            </a:r>
            <a:br>
              <a:rPr lang="en-US"/>
            </a:br>
            <a:r>
              <a:rPr lang="en-US" sz="1600"/>
              <a:t>(SaaS)</a:t>
            </a:r>
          </a:p>
        </p:txBody>
      </p:sp>
      <p:sp>
        <p:nvSpPr>
          <p:cNvPr id="1064" name="Content Placeholder 10">
            <a:extLst>
              <a:ext uri="{FF2B5EF4-FFF2-40B4-BE49-F238E27FC236}">
                <a16:creationId xmlns:a16="http://schemas.microsoft.com/office/drawing/2014/main" id="{22B2B5AA-0DE4-EA4F-6440-2A879488DCA2}"/>
              </a:ext>
            </a:extLst>
          </p:cNvPr>
          <p:cNvSpPr txBox="1">
            <a:spLocks/>
          </p:cNvSpPr>
          <p:nvPr/>
        </p:nvSpPr>
        <p:spPr>
          <a:xfrm>
            <a:off x="3768634" y="295807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68" name="Content Placeholder 10">
            <a:extLst>
              <a:ext uri="{FF2B5EF4-FFF2-40B4-BE49-F238E27FC236}">
                <a16:creationId xmlns:a16="http://schemas.microsoft.com/office/drawing/2014/main" id="{78D0FD8E-8BF1-BD20-AE94-BA0BC7C1AFB1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69" name="Picture 16">
            <a:extLst>
              <a:ext uri="{FF2B5EF4-FFF2-40B4-BE49-F238E27FC236}">
                <a16:creationId xmlns:a16="http://schemas.microsoft.com/office/drawing/2014/main" id="{E34CBD70-0C5C-7731-9BDC-B9AE2BA71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0" name="Picture 17">
            <a:extLst>
              <a:ext uri="{FF2B5EF4-FFF2-40B4-BE49-F238E27FC236}">
                <a16:creationId xmlns:a16="http://schemas.microsoft.com/office/drawing/2014/main" id="{460B309E-4FF7-BA97-F5E1-15893E03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71" name="Picture 1032">
            <a:extLst>
              <a:ext uri="{FF2B5EF4-FFF2-40B4-BE49-F238E27FC236}">
                <a16:creationId xmlns:a16="http://schemas.microsoft.com/office/drawing/2014/main" id="{2FC00BB1-E2CB-C9A2-C989-297790319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E1D6DE-E003-A686-DF33-0E8391358621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828" y="5009882"/>
            <a:ext cx="1915024" cy="168146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EEAFFF-1D71-6072-54AD-B75ED288D2AD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2395468" y="5210238"/>
            <a:ext cx="1777714" cy="91120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37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038188-47DC-56C8-EDB6-406CA23AD410}"/>
              </a:ext>
            </a:extLst>
          </p:cNvPr>
          <p:cNvSpPr/>
          <p:nvPr/>
        </p:nvSpPr>
        <p:spPr>
          <a:xfrm>
            <a:off x="8970467" y="3644716"/>
            <a:ext cx="1781839" cy="3054399"/>
          </a:xfrm>
          <a:prstGeom prst="rect">
            <a:avLst/>
          </a:prstGeom>
          <a:solidFill>
            <a:srgbClr val="3999C6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18C8D27-0C3A-89CC-1ED7-295499905DC7}"/>
              </a:ext>
            </a:extLst>
          </p:cNvPr>
          <p:cNvSpPr/>
          <p:nvPr/>
        </p:nvSpPr>
        <p:spPr>
          <a:xfrm>
            <a:off x="7576042" y="5441626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Query</a:t>
            </a:r>
            <a:b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business logic</a:t>
            </a: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b="1">
                <a:solidFill>
                  <a:sysClr val="window" lastClr="FFFFFF"/>
                </a:solidFill>
                <a:latin typeface="Segoe UI Bold"/>
              </a:rPr>
              <a:t>Analytics for LS Central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 Bold"/>
              <a:ea typeface="+mj-ea"/>
              <a:cs typeface="+mj-cs"/>
            </a:endParaRP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43" y="1437125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173182" y="3807174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EC637377-9691-E204-7E5B-9FF9D508D838}"/>
              </a:ext>
            </a:extLst>
          </p:cNvPr>
          <p:cNvGrpSpPr/>
          <p:nvPr/>
        </p:nvGrpSpPr>
        <p:grpSpPr>
          <a:xfrm>
            <a:off x="4435950" y="4861137"/>
            <a:ext cx="1227878" cy="1512230"/>
            <a:chOff x="4435950" y="4861137"/>
            <a:chExt cx="1227878" cy="15122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645D6B1-6604-64C7-1572-337FF38EE565}"/>
                </a:ext>
              </a:extLst>
            </p:cNvPr>
            <p:cNvSpPr/>
            <p:nvPr/>
          </p:nvSpPr>
          <p:spPr>
            <a:xfrm>
              <a:off x="4435951" y="5913584"/>
              <a:ext cx="1227119" cy="459783"/>
            </a:xfrm>
            <a:prstGeom prst="roundRect">
              <a:avLst/>
            </a:prstGeom>
            <a:solidFill>
              <a:srgbClr val="3999C6"/>
            </a:solidFill>
            <a:ln>
              <a:solidFill>
                <a:schemeClr val="bg2">
                  <a:lumMod val="85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Prestaging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BA15909-E4AF-02E5-4904-8D3B4598C2EC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solidFill>
              <a:srgbClr val="3999C6"/>
            </a:solidFill>
            <a:ln>
              <a:solidFill>
                <a:schemeClr val="bg2">
                  <a:lumMod val="85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Staging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30F6029-2E16-6152-783B-FCBEAD6E0CB3}"/>
                </a:ext>
              </a:extLst>
            </p:cNvPr>
            <p:cNvSpPr/>
            <p:nvPr/>
          </p:nvSpPr>
          <p:spPr>
            <a:xfrm>
              <a:off x="4435950" y="4861137"/>
              <a:ext cx="1227119" cy="542361"/>
            </a:xfrm>
            <a:prstGeom prst="roundRect">
              <a:avLst/>
            </a:prstGeom>
            <a:solidFill>
              <a:srgbClr val="3999C6"/>
            </a:solidFill>
            <a:ln>
              <a:solidFill>
                <a:schemeClr val="bg2">
                  <a:lumMod val="85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Dataware</a:t>
              </a:r>
              <a:b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house</a:t>
              </a:r>
            </a:p>
          </p:txBody>
        </p:sp>
      </p:grp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869276" y="4902524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(on-prem)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B83E51-1967-8EAE-1CEB-01BF1F990B0A}"/>
              </a:ext>
            </a:extLst>
          </p:cNvPr>
          <p:cNvGrpSpPr/>
          <p:nvPr/>
        </p:nvGrpSpPr>
        <p:grpSpPr>
          <a:xfrm>
            <a:off x="1800814" y="4785383"/>
            <a:ext cx="2635895" cy="1790740"/>
            <a:chOff x="1800814" y="4785383"/>
            <a:chExt cx="2635895" cy="179074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7A98DD-8851-7870-A0E5-6FAEC652342B}"/>
                </a:ext>
              </a:extLst>
            </p:cNvPr>
            <p:cNvCxnSpPr>
              <a:cxnSpLocks/>
              <a:stCxn id="1058" idx="3"/>
              <a:endCxn id="28" idx="1"/>
            </p:cNvCxnSpPr>
            <p:nvPr/>
          </p:nvCxnSpPr>
          <p:spPr>
            <a:xfrm>
              <a:off x="2182804" y="5861704"/>
              <a:ext cx="2253147" cy="281772"/>
            </a:xfrm>
            <a:prstGeom prst="straightConnector1">
              <a:avLst/>
            </a:prstGeom>
            <a:ln w="28575">
              <a:solidFill>
                <a:srgbClr val="FFAE00"/>
              </a:solidFill>
              <a:tailEnd type="triangle" w="lg" len="lg"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6E2E0D-EACB-EDBB-0CEB-2DE9C111EF83}"/>
                </a:ext>
              </a:extLst>
            </p:cNvPr>
            <p:cNvGrpSpPr/>
            <p:nvPr/>
          </p:nvGrpSpPr>
          <p:grpSpPr>
            <a:xfrm>
              <a:off x="1800814" y="4785383"/>
              <a:ext cx="2519917" cy="1790740"/>
              <a:chOff x="1479738" y="10279102"/>
              <a:chExt cx="2519917" cy="179074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7893ED-9517-4ECE-2A81-2B7D3989F17D}"/>
                  </a:ext>
                </a:extLst>
              </p:cNvPr>
              <p:cNvSpPr txBox="1"/>
              <p:nvPr/>
            </p:nvSpPr>
            <p:spPr>
              <a:xfrm>
                <a:off x="1566218" y="10279102"/>
                <a:ext cx="23761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Azure Data</a:t>
                </a:r>
                <a:b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Factory</a:t>
                </a:r>
              </a:p>
            </p:txBody>
          </p:sp>
          <p:pic>
            <p:nvPicPr>
              <p:cNvPr id="10" name="Picture 8" descr="Azure Data Factory | element61">
                <a:extLst>
                  <a:ext uri="{FF2B5EF4-FFF2-40B4-BE49-F238E27FC236}">
                    <a16:creationId xmlns:a16="http://schemas.microsoft.com/office/drawing/2014/main" id="{F1808922-043C-E19D-9067-10C7208F0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639" y="10677509"/>
                <a:ext cx="762114" cy="40011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72F9A41-21BD-B592-C0E4-C2523B6E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32496" y="11254929"/>
                <a:ext cx="414402" cy="41650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784987-042E-FE90-5B8D-15E73F4C60C2}"/>
                  </a:ext>
                </a:extLst>
              </p:cNvPr>
              <p:cNvSpPr txBox="1"/>
              <p:nvPr/>
            </p:nvSpPr>
            <p:spPr>
              <a:xfrm>
                <a:off x="1479738" y="11669732"/>
                <a:ext cx="251991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Data Director</a:t>
                </a:r>
                <a:b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Webservices</a:t>
                </a:r>
              </a:p>
            </p:txBody>
          </p:sp>
        </p:grpSp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BC8EE411-126F-D26A-0558-5E591F2B0E43}"/>
                </a:ext>
              </a:extLst>
            </p:cNvPr>
            <p:cNvCxnSpPr>
              <a:cxnSpLocks/>
              <a:stCxn id="1028" idx="3"/>
              <a:endCxn id="30" idx="1"/>
            </p:cNvCxnSpPr>
            <p:nvPr/>
          </p:nvCxnSpPr>
          <p:spPr>
            <a:xfrm>
              <a:off x="2182804" y="5207046"/>
              <a:ext cx="2253905" cy="451820"/>
            </a:xfrm>
            <a:prstGeom prst="straightConnector1">
              <a:avLst/>
            </a:prstGeom>
            <a:ln w="28575">
              <a:solidFill>
                <a:srgbClr val="59B4D9"/>
              </a:solidFill>
              <a:tailEnd type="triangle" w="lg" len="lg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423447-B024-B48D-F668-D1A28CB48C53}"/>
              </a:ext>
            </a:extLst>
          </p:cNvPr>
          <p:cNvGrpSpPr/>
          <p:nvPr/>
        </p:nvGrpSpPr>
        <p:grpSpPr>
          <a:xfrm>
            <a:off x="5069134" y="5132318"/>
            <a:ext cx="2519917" cy="1487213"/>
            <a:chOff x="5069134" y="5132318"/>
            <a:chExt cx="2519917" cy="1487213"/>
          </a:xfrm>
        </p:grpSpPr>
        <p:cxnSp>
          <p:nvCxnSpPr>
            <p:cNvPr id="1036" name="Connector: Curved 1035">
              <a:extLst>
                <a:ext uri="{FF2B5EF4-FFF2-40B4-BE49-F238E27FC236}">
                  <a16:creationId xmlns:a16="http://schemas.microsoft.com/office/drawing/2014/main" id="{6A05FEEB-CA91-EAE8-AB2B-7761DEB4D0CB}"/>
                </a:ext>
              </a:extLst>
            </p:cNvPr>
            <p:cNvCxnSpPr>
              <a:cxnSpLocks/>
              <a:stCxn id="28" idx="3"/>
              <a:endCxn id="30" idx="3"/>
            </p:cNvCxnSpPr>
            <p:nvPr/>
          </p:nvCxnSpPr>
          <p:spPr>
            <a:xfrm flipV="1">
              <a:off x="5663070" y="5658866"/>
              <a:ext cx="758" cy="484610"/>
            </a:xfrm>
            <a:prstGeom prst="curvedConnector3">
              <a:avLst>
                <a:gd name="adj1" fmla="val 55925066"/>
              </a:avLst>
            </a:prstGeom>
            <a:ln w="28575">
              <a:solidFill>
                <a:srgbClr val="59B4D9"/>
              </a:solidFill>
              <a:tailEnd type="none" w="lg" len="lg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Connector: Curved 1038">
              <a:extLst>
                <a:ext uri="{FF2B5EF4-FFF2-40B4-BE49-F238E27FC236}">
                  <a16:creationId xmlns:a16="http://schemas.microsoft.com/office/drawing/2014/main" id="{D95AEB4F-80A2-4E93-9569-F8828A901CF9}"/>
                </a:ext>
              </a:extLst>
            </p:cNvPr>
            <p:cNvCxnSpPr>
              <a:cxnSpLocks/>
              <a:stCxn id="30" idx="3"/>
              <a:endCxn id="31" idx="3"/>
            </p:cNvCxnSpPr>
            <p:nvPr/>
          </p:nvCxnSpPr>
          <p:spPr>
            <a:xfrm flipH="1" flipV="1">
              <a:off x="5663069" y="5132318"/>
              <a:ext cx="759" cy="526548"/>
            </a:xfrm>
            <a:prstGeom prst="curvedConnector3">
              <a:avLst>
                <a:gd name="adj1" fmla="val -55934387"/>
              </a:avLst>
            </a:prstGeom>
            <a:ln w="28575">
              <a:solidFill>
                <a:srgbClr val="59B4D9"/>
              </a:solidFill>
              <a:tailEnd type="triangle" w="lg" len="lg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907AA101-CAD4-885F-B27A-75DB16764C45}"/>
                </a:ext>
              </a:extLst>
            </p:cNvPr>
            <p:cNvSpPr txBox="1"/>
            <p:nvPr/>
          </p:nvSpPr>
          <p:spPr>
            <a:xfrm>
              <a:off x="5069134" y="6219421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Azure Data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Factory</a:t>
              </a:r>
            </a:p>
          </p:txBody>
        </p:sp>
        <p:pic>
          <p:nvPicPr>
            <p:cNvPr id="1049" name="Picture 8" descr="Azure Data Factory | element61">
              <a:extLst>
                <a:ext uri="{FF2B5EF4-FFF2-40B4-BE49-F238E27FC236}">
                  <a16:creationId xmlns:a16="http://schemas.microsoft.com/office/drawing/2014/main" id="{2A609D3A-6943-8849-D749-4C8E4747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1001" y="5861704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5663069" y="4990443"/>
            <a:ext cx="1915783" cy="18758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869276" y="5557182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(SaaS)</a:t>
            </a:r>
          </a:p>
        </p:txBody>
      </p:sp>
      <p:sp>
        <p:nvSpPr>
          <p:cNvPr id="1032" name="Content Placeholder 10">
            <a:extLst>
              <a:ext uri="{FF2B5EF4-FFF2-40B4-BE49-F238E27FC236}">
                <a16:creationId xmlns:a16="http://schemas.microsoft.com/office/drawing/2014/main" id="{DF9D2F09-E089-D778-8F16-BA25895A826D}"/>
              </a:ext>
            </a:extLst>
          </p:cNvPr>
          <p:cNvSpPr txBox="1">
            <a:spLocks/>
          </p:cNvSpPr>
          <p:nvPr/>
        </p:nvSpPr>
        <p:spPr>
          <a:xfrm>
            <a:off x="3768634" y="2958076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FE86CC-83B4-5AC2-9C36-2BE674592F2A}"/>
              </a:ext>
            </a:extLst>
          </p:cNvPr>
          <p:cNvSpPr txBox="1"/>
          <p:nvPr/>
        </p:nvSpPr>
        <p:spPr>
          <a:xfrm rot="1002705">
            <a:off x="9772697" y="2395609"/>
            <a:ext cx="155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UI"/>
              </a:rPr>
              <a:t>100+</a:t>
            </a:r>
            <a:endParaRPr lang="en-US" sz="6600" b="1" dirty="0">
              <a:solidFill>
                <a:srgbClr val="358FBA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2647F129-60E5-56AF-F134-25E2E734B3A3}"/>
              </a:ext>
            </a:extLst>
          </p:cNvPr>
          <p:cNvSpPr txBox="1">
            <a:spLocks/>
          </p:cNvSpPr>
          <p:nvPr/>
        </p:nvSpPr>
        <p:spPr>
          <a:xfrm>
            <a:off x="9011313" y="2958079"/>
            <a:ext cx="1858310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UI"/>
              </a:rPr>
              <a:t>Power BI Report</a:t>
            </a:r>
            <a:br>
              <a:rPr lang="en-US" sz="180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UI"/>
              </a:rPr>
            </a:br>
            <a:r>
              <a:rPr lang="en-US" sz="180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Segoe UI"/>
              </a:rPr>
              <a:t>templates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B674DCC-0CE6-7918-F8E6-0858E9A166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105970" y="3818663"/>
            <a:ext cx="1519102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BAF8E8C-81A5-CB60-F5CB-9AC4318C36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105963" y="4765884"/>
            <a:ext cx="1519105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8E9C81-D10F-6E17-A501-9FC664CDD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4524" y="5721385"/>
            <a:ext cx="1520544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B358E2D-8F30-2B1B-FB67-E44F60A2B357}"/>
              </a:ext>
            </a:extLst>
          </p:cNvPr>
          <p:cNvGrpSpPr/>
          <p:nvPr/>
        </p:nvGrpSpPr>
        <p:grpSpPr>
          <a:xfrm>
            <a:off x="4435191" y="4860427"/>
            <a:ext cx="1227878" cy="1512230"/>
            <a:chOff x="4435950" y="4861137"/>
            <a:chExt cx="1227878" cy="15122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065E230-6261-CC28-6382-D7A341F5BA30}"/>
                </a:ext>
              </a:extLst>
            </p:cNvPr>
            <p:cNvSpPr/>
            <p:nvPr/>
          </p:nvSpPr>
          <p:spPr>
            <a:xfrm>
              <a:off x="4435951" y="5913584"/>
              <a:ext cx="1227119" cy="459783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Prestaging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B7B9B17-A802-08A0-A68B-5DF5469A261F}"/>
                </a:ext>
              </a:extLst>
            </p:cNvPr>
            <p:cNvSpPr/>
            <p:nvPr/>
          </p:nvSpPr>
          <p:spPr>
            <a:xfrm>
              <a:off x="4436709" y="5428974"/>
              <a:ext cx="1227119" cy="459783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latin typeface="Segoe UI" panose="020B0502040204020203" pitchFamily="34" charset="0"/>
                  <a:cs typeface="Segoe UI" panose="020B0502040204020203" pitchFamily="34" charset="0"/>
                </a:rPr>
                <a:t>Staging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4D230DC-9B91-3D95-6CBD-D9B1DC6EBEB2}"/>
                </a:ext>
              </a:extLst>
            </p:cNvPr>
            <p:cNvSpPr/>
            <p:nvPr/>
          </p:nvSpPr>
          <p:spPr>
            <a:xfrm>
              <a:off x="4435950" y="4861137"/>
              <a:ext cx="1227119" cy="542361"/>
            </a:xfrm>
            <a:prstGeom prst="round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Dataware</a:t>
              </a:r>
              <a:r>
                <a:rPr lang="en-US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 house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7794F5-E44C-B994-9677-5BC62D64757E}"/>
              </a:ext>
            </a:extLst>
          </p:cNvPr>
          <p:cNvSpPr/>
          <p:nvPr/>
        </p:nvSpPr>
        <p:spPr>
          <a:xfrm>
            <a:off x="7572079" y="5438884"/>
            <a:ext cx="1075386" cy="961911"/>
          </a:xfrm>
          <a:prstGeom prst="roundRect">
            <a:avLst/>
          </a:prstGeom>
          <a:solidFill>
            <a:srgbClr val="3999C6"/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Query</a:t>
            </a:r>
            <a:b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business logic</a:t>
            </a:r>
          </a:p>
        </p:txBody>
      </p:sp>
    </p:spTree>
    <p:extLst>
      <p:ext uri="{BB962C8B-B14F-4D97-AF65-F5344CB8AC3E}">
        <p14:creationId xmlns:p14="http://schemas.microsoft.com/office/powerpoint/2010/main" val="373946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/>
      <p:bldP spid="32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E33C8D96-FF19-2D27-1426-1EA3D753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923" y="2586619"/>
            <a:ext cx="719726" cy="7197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C7AD885A-9038-31D0-2867-71451957B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322" y="2569492"/>
            <a:ext cx="1548327" cy="154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4C0082-DDD8-6AE9-D297-E2767845BCDE}"/>
              </a:ext>
            </a:extLst>
          </p:cNvPr>
          <p:cNvSpPr txBox="1">
            <a:spLocks/>
          </p:cNvSpPr>
          <p:nvPr/>
        </p:nvSpPr>
        <p:spPr>
          <a:xfrm>
            <a:off x="340291" y="1307566"/>
            <a:ext cx="7655916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- Data warehouse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Standard Microsoft technology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or SQL Server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Data Factory  (ETL processes and pipelines)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>
                <a:solidFill>
                  <a:prstClr val="white"/>
                </a:solidFill>
                <a:latin typeface="Segoe UI"/>
              </a:rPr>
              <a:t>Easy to extend (new fields, tables, and other data sources)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….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>
                <a:solidFill>
                  <a:prstClr val="white"/>
                </a:solidFill>
                <a:latin typeface="Segoe UI"/>
              </a:rPr>
              <a:t>P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rovides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ready-to-use data model, pipelines and logic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</a:t>
            </a:r>
            <a:r>
              <a:rPr lang="en-US" sz="2000">
                <a:solidFill>
                  <a:srgbClr val="F6C370"/>
                </a:solidFill>
                <a:latin typeface="Segoe UI"/>
              </a:rPr>
              <a:t>u ….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6C37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Setup SQL Server (Azure /on-prem)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prstClr val="white"/>
                </a:solidFill>
                <a:latin typeface="Segoe UI"/>
              </a:rPr>
              <a:t>Download and setup the deployment package from LS Retail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prstClr val="white"/>
                </a:solidFill>
                <a:latin typeface="Segoe UI"/>
              </a:rPr>
              <a:t>Connect to BC, Load data </a:t>
            </a:r>
            <a:r>
              <a:rPr lang="en-US" sz="1800">
                <a:solidFill>
                  <a:prstClr val="white"/>
                </a:solidFill>
                <a:latin typeface="Segoe UI"/>
                <a:sym typeface="Wingdings" panose="05000000000000000000" pitchFamily="2" charset="2"/>
              </a:rPr>
              <a:t> GO!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</a:b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C5D8F677-8FE9-F625-C4B2-E4AA1DCBC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563" y="4764176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C6366A-C4BD-7716-8E8A-0EAAC67D2E91}"/>
              </a:ext>
            </a:extLst>
          </p:cNvPr>
          <p:cNvSpPr txBox="1"/>
          <p:nvPr/>
        </p:nvSpPr>
        <p:spPr>
          <a:xfrm>
            <a:off x="8687528" y="5732067"/>
            <a:ext cx="2519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E58994-6B40-C9A5-F1ED-4D8E3ABD029F}"/>
              </a:ext>
            </a:extLst>
          </p:cNvPr>
          <p:cNvSpPr txBox="1"/>
          <p:nvPr/>
        </p:nvSpPr>
        <p:spPr>
          <a:xfrm>
            <a:off x="8575581" y="2247699"/>
            <a:ext cx="3109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– Data WH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38E6E70A-F8C3-7FE8-8DDF-2A55E9B3D376}"/>
              </a:ext>
            </a:extLst>
          </p:cNvPr>
          <p:cNvSpPr/>
          <p:nvPr/>
        </p:nvSpPr>
        <p:spPr>
          <a:xfrm rot="10800000">
            <a:off x="9809568" y="3841796"/>
            <a:ext cx="320886" cy="741785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4997EE09-8ECD-5D13-1EAE-7ACFB150C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9268160" y="1347322"/>
            <a:ext cx="536231" cy="530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Microsoft Excel Training bei ETC">
            <a:extLst>
              <a:ext uri="{FF2B5EF4-FFF2-40B4-BE49-F238E27FC236}">
                <a16:creationId xmlns:a16="http://schemas.microsoft.com/office/drawing/2014/main" id="{7ACA631F-21B7-702E-7009-DBD9A4607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24" y="1350513"/>
            <a:ext cx="544027" cy="5384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E5E6D47-4B64-7B7A-7E17-7232CF29EC91}"/>
              </a:ext>
            </a:extLst>
          </p:cNvPr>
          <p:cNvSpPr txBox="1"/>
          <p:nvPr/>
        </p:nvSpPr>
        <p:spPr>
          <a:xfrm>
            <a:off x="10339216" y="1425791"/>
            <a:ext cx="704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pic>
        <p:nvPicPr>
          <p:cNvPr id="4098" name="Picture 2" descr="Azure Data Factory | element61">
            <a:extLst>
              <a:ext uri="{FF2B5EF4-FFF2-40B4-BE49-F238E27FC236}">
                <a16:creationId xmlns:a16="http://schemas.microsoft.com/office/drawing/2014/main" id="{933AFA45-E038-0AB9-1DC3-65ED3EBA3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18" y="3214225"/>
            <a:ext cx="883625" cy="46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C96A324-14FA-C09C-D3D3-6554E1C745AC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ysClr val="window" lastClr="FFFFFF"/>
                </a:solidFill>
                <a:latin typeface="Segoe UI Bold"/>
                <a:cs typeface="+mj-cs"/>
              </a:rPr>
              <a:t>Analytics for LS Central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6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7CE9791-F7A5-376F-BE19-81071E5A8D9E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715829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Analytics - Reports</a:t>
            </a: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BI based Report and Dashboard templates </a:t>
            </a:r>
          </a:p>
          <a:p>
            <a:pPr marL="1143000" marR="0" lvl="2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Built on data from Analytics Data warehouse </a:t>
            </a:r>
          </a:p>
          <a:p>
            <a:pPr marL="1143000" marR="0" lvl="2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100+ report page templates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Easy to adapt, extend or build your own</a:t>
            </a:r>
          </a:p>
          <a:p>
            <a:pPr marL="685800" marR="0" lvl="1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Strong integration with MS Teams, Excel and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Powerpoint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….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prstClr val="white"/>
                </a:solidFill>
                <a:latin typeface="Segoe UI"/>
              </a:rPr>
              <a:t>P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rovides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ready-to-use report templates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You ….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Subscribe Power BI (@ Microsoft)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prstClr val="white"/>
                </a:solidFill>
                <a:latin typeface="Segoe UI"/>
              </a:rPr>
              <a:t>Setup the report packages from the deployment package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prstClr val="white"/>
                </a:solidFill>
                <a:latin typeface="Segoe UI"/>
              </a:rPr>
              <a:t>Connect to DW, Load data </a:t>
            </a:r>
            <a:r>
              <a:rPr lang="en-US" sz="1800">
                <a:solidFill>
                  <a:prstClr val="white"/>
                </a:solidFill>
                <a:latin typeface="Segoe UI"/>
                <a:sym typeface="Wingdings" panose="05000000000000000000" pitchFamily="2" charset="2"/>
              </a:rPr>
              <a:t> GO!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020DFA8-3A85-3BD6-3DDF-9C18A2CCD8F3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ysClr val="window" lastClr="FFFFFF"/>
                </a:solidFill>
                <a:latin typeface="Segoe UI Bold"/>
                <a:cs typeface="+mj-cs"/>
              </a:rPr>
              <a:t>Analytics for LS Central</a:t>
            </a:r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B26C283-7A18-59E9-6EB6-4A2EF847D5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0C1C37F8-2B13-2545-5B2F-2E1C71CF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11CB3157-F142-9285-657E-33AA4BD0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7" name="Picture 6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A1CD205E-E6F2-93B0-C722-4612688C2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4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E8DACE7-9187-41FC-A293-C3046D65AFE1}"/>
              </a:ext>
            </a:extLst>
          </p:cNvPr>
          <p:cNvSpPr txBox="1">
            <a:spLocks/>
          </p:cNvSpPr>
          <p:nvPr/>
        </p:nvSpPr>
        <p:spPr>
          <a:xfrm>
            <a:off x="352425" y="1268412"/>
            <a:ext cx="6874722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Gartner</a:t>
            </a:r>
            <a:r>
              <a:rPr kumimoji="0" lang="en-US" sz="5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®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March 2022</a:t>
            </a:r>
            <a:br>
              <a:rPr kumimoji="0" lang="en-US" sz="4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4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PBI named as Leader in Analytics &amp; BI Platforms</a:t>
            </a:r>
            <a:b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and scored highest for the 4th consecutive year.</a:t>
            </a:r>
            <a:b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Power BI has helped </a:t>
            </a:r>
            <a:b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over 250,000 organizations </a:t>
            </a:r>
            <a:b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including 97 percent of Fortune 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</a:br>
            <a:b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  <a:t>*) Magic Quadrant for Analytics and Business Intelligence Platforms, </a:t>
            </a:r>
            <a:b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Condensed"/>
                <a:ea typeface="+mn-ea"/>
                <a:cs typeface="+mn-cs"/>
              </a:rPr>
              <a:t>from 2013 – 2022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91523-2165-4ED0-AF16-F5C38ACC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16288" y="578021"/>
            <a:ext cx="4239535" cy="4171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C4174F3-F174-4B18-AB14-9EFF8978C1BD}"/>
              </a:ext>
            </a:extLst>
          </p:cNvPr>
          <p:cNvSpPr/>
          <p:nvPr/>
        </p:nvSpPr>
        <p:spPr>
          <a:xfrm rot="563358">
            <a:off x="9319032" y="1216463"/>
            <a:ext cx="1175614" cy="325120"/>
          </a:xfrm>
          <a:prstGeom prst="rightArrow">
            <a:avLst/>
          </a:prstGeom>
          <a:solidFill>
            <a:srgbClr val="ED7D31"/>
          </a:solidFill>
          <a:ln>
            <a:solidFill>
              <a:srgbClr val="BFE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FAF805-5C12-47B5-854D-CBE6D5093ED3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2373" l="8866" r="95876">
                        <a14:foregroundMark x1="18144" y1="53390" x2="14021" y2="71469"/>
                        <a14:foregroundMark x1="14021" y1="71469" x2="22062" y2="85311"/>
                        <a14:foregroundMark x1="22062" y1="85311" x2="24536" y2="85311"/>
                        <a14:foregroundMark x1="23299" y1="83051" x2="35052" y2="89548"/>
                        <a14:foregroundMark x1="35052" y1="89548" x2="38144" y2="87853"/>
                        <a14:foregroundMark x1="23505" y1="85028" x2="25361" y2="90678"/>
                        <a14:foregroundMark x1="10515" y1="22599" x2="17732" y2="56215"/>
                        <a14:foregroundMark x1="11546" y1="22881" x2="11340" y2="22881"/>
                        <a14:foregroundMark x1="10928" y1="22881" x2="9072" y2="11864"/>
                        <a14:foregroundMark x1="88866" y1="51130" x2="96082" y2="77119"/>
                        <a14:foregroundMark x1="25567" y1="90960" x2="42327" y2="89632"/>
                        <a14:foregroundMark x1="25567" y1="91525" x2="36289" y2="90113"/>
                        <a14:foregroundMark x1="26392" y1="92373" x2="30103" y2="91525"/>
                        <a14:foregroundMark x1="25155" y1="91808" x2="42314" y2="89848"/>
                        <a14:foregroundMark x1="16289" y1="56215" x2="10928" y2="85876"/>
                        <a14:foregroundMark x1="42268" y1="14124" x2="63299" y2="15254"/>
                        <a14:backgroundMark x1="50722" y1="90113" x2="74021" y2="86441"/>
                        <a14:backgroundMark x1="71753" y1="88136" x2="83093" y2="84181"/>
                        <a14:backgroundMark x1="82062" y1="85311" x2="89691" y2="84746"/>
                        <a14:backgroundMark x1="89485" y1="83898" x2="96082" y2="83333"/>
                        <a14:backgroundMark x1="55670" y1="88983" x2="43299" y2="91525"/>
                        <a14:backgroundMark x1="43299" y1="91525" x2="43093" y2="91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7098" y="5189530"/>
            <a:ext cx="1799487" cy="1368518"/>
          </a:xfrm>
          <a:prstGeom prst="rect">
            <a:avLst/>
          </a:prstGeom>
        </p:spPr>
      </p:pic>
      <p:pic>
        <p:nvPicPr>
          <p:cNvPr id="13" name="Picture 12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8D65CC87-E5F1-4DB0-BB5F-2ED1C86F1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488" y="5225134"/>
            <a:ext cx="2089341" cy="13685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76443-D3B0-4325-B0B7-3D909E7E268A}"/>
              </a:ext>
            </a:extLst>
          </p:cNvPr>
          <p:cNvGrpSpPr/>
          <p:nvPr/>
        </p:nvGrpSpPr>
        <p:grpSpPr>
          <a:xfrm>
            <a:off x="11200460" y="5291800"/>
            <a:ext cx="500489" cy="1113710"/>
            <a:chOff x="10947349" y="5001204"/>
            <a:chExt cx="903839" cy="18161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0502D09-CB4C-43C2-AD3F-871978289399}"/>
                </a:ext>
              </a:extLst>
            </p:cNvPr>
            <p:cNvSpPr/>
            <p:nvPr/>
          </p:nvSpPr>
          <p:spPr>
            <a:xfrm>
              <a:off x="10991704" y="6280313"/>
              <a:ext cx="822876" cy="351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227CCB85-EF34-4F78-A1B1-FB1465B09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1704" y="5085183"/>
              <a:ext cx="822876" cy="1195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D5CB0D-F5AB-4A13-80CE-7E6C3D02A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7349" y="5001204"/>
              <a:ext cx="903839" cy="181613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299B25-A8E2-557A-2666-2697A544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AC81-91AC-DBCA-842D-03CE1E0C5AB8}"/>
              </a:ext>
            </a:extLst>
          </p:cNvPr>
          <p:cNvSpPr txBox="1">
            <a:spLocks/>
          </p:cNvSpPr>
          <p:nvPr/>
        </p:nvSpPr>
        <p:spPr>
          <a:xfrm>
            <a:off x="352426" y="1268411"/>
            <a:ext cx="6362580" cy="5061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Report packs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Supply Chain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Actionable Insights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Hotels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Constant improvements and additions based on customer feedback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Industry specific report packs currently in development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5C5D0-2202-AA39-36F1-B90003EC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endParaRPr lang="en-US"/>
          </a:p>
        </p:txBody>
      </p:sp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6BAD543B-F58E-9000-3163-4E9818D6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973" y="1524170"/>
            <a:ext cx="4291438" cy="2810219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1B54E1D-6275-F031-7A35-36DE91F0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632" y="4154616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918AA2D-06E5-F113-A1E9-4A3AD547E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893" y="4418682"/>
            <a:ext cx="1276292" cy="2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D11565DA-2240-7CC3-F599-ABB26175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174" y="1524170"/>
            <a:ext cx="4291438" cy="2810219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84A6B95-EE50-8A81-573D-E38073A9A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747" y="3887457"/>
            <a:ext cx="2945077" cy="2054646"/>
          </a:xfrm>
          <a:prstGeom prst="rect">
            <a:avLst/>
          </a:prstGeom>
        </p:spPr>
      </p:pic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F8BDB59B-CE3D-9032-F155-A95CCAA85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719" y="4314753"/>
            <a:ext cx="1276292" cy="20546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9BA7F3-9860-51FB-502A-2A3C393B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Analytics for LS Central</a:t>
            </a:r>
            <a:r>
              <a:rPr lang="en-US"/>
              <a:t> – Sales (Live)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 title="Microsoft Power BI">
                <a:extLst>
                  <a:ext uri="{FF2B5EF4-FFF2-40B4-BE49-F238E27FC236}">
                    <a16:creationId xmlns:a16="http://schemas.microsoft.com/office/drawing/2014/main" id="{C42B40BA-EBAA-F174-29A5-415BBBA6B17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7050" y="1371599"/>
              <a:ext cx="8050417" cy="519006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2" name="Add-in 1" title="Microsoft Power BI">
                <a:extLst>
                  <a:ext uri="{FF2B5EF4-FFF2-40B4-BE49-F238E27FC236}">
                    <a16:creationId xmlns:a16="http://schemas.microsoft.com/office/drawing/2014/main" id="{C42B40BA-EBAA-F174-29A5-415BBBA6B1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050" y="1371599"/>
                <a:ext cx="8050417" cy="51900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11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F9639-DBA8-7196-1B2C-66821EEE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146729"/>
            <a:ext cx="5699436" cy="3185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936356-8996-68D2-7100-DF4EFDC3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23288" y="146729"/>
            <a:ext cx="5699435" cy="318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9F118-5C7D-D3DC-6829-E769ACE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564" y="3525715"/>
            <a:ext cx="5699435" cy="318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484BA-3C2E-0520-31C2-852FBDE1B5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3288" y="3525715"/>
            <a:ext cx="5699435" cy="31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13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Near real time </a:t>
            </a:r>
            <a:b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reports</a:t>
            </a:r>
            <a:endParaRPr lang="en-IS" sz="6600" b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50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6" y="426896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1094570" y="1524982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878606" y="426896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662909" y="1524984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1094571" y="2374080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664554" y="2380462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05216" y="2385569"/>
            <a:ext cx="1519102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05209" y="3332790"/>
            <a:ext cx="1519105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058" idx="3"/>
          </p:cNvCxnSpPr>
          <p:nvPr/>
        </p:nvCxnSpPr>
        <p:spPr>
          <a:xfrm>
            <a:off x="2582050" y="4428610"/>
            <a:ext cx="2253147" cy="28177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978098" y="4012563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Query</a:t>
            </a:r>
            <a:b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978098" y="3515042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</a:p>
        </p:txBody>
      </p:sp>
      <p:pic>
        <p:nvPicPr>
          <p:cNvPr id="3" name="Picture 18" descr="Creating SQL database `on the fly` | Business Intelligence, Data Analytics,  Infographics, and Life">
            <a:extLst>
              <a:ext uri="{FF2B5EF4-FFF2-40B4-BE49-F238E27FC236}">
                <a16:creationId xmlns:a16="http://schemas.microsoft.com/office/drawing/2014/main" id="{D42E9A5B-CB26-AE88-1F24-1294008DA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85" y="4031"/>
            <a:ext cx="1802212" cy="180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6E2E0D-EACB-EDBB-0CEB-2DE9C111EF83}"/>
              </a:ext>
            </a:extLst>
          </p:cNvPr>
          <p:cNvGrpSpPr/>
          <p:nvPr/>
        </p:nvGrpSpPr>
        <p:grpSpPr>
          <a:xfrm>
            <a:off x="2200060" y="4328116"/>
            <a:ext cx="2519917" cy="814913"/>
            <a:chOff x="1479738" y="11254929"/>
            <a:chExt cx="2519917" cy="8149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2F9A41-21BD-B592-C0E4-C2523B6E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32496" y="11254929"/>
              <a:ext cx="414402" cy="4165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784987-042E-FE90-5B8D-15E73F4C60C2}"/>
                </a:ext>
              </a:extLst>
            </p:cNvPr>
            <p:cNvSpPr txBox="1"/>
            <p:nvPr/>
          </p:nvSpPr>
          <p:spPr>
            <a:xfrm>
              <a:off x="1479738" y="11669732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Director</a:t>
              </a:r>
              <a:b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Webservices</a:t>
              </a:r>
            </a:p>
          </p:txBody>
        </p:sp>
      </p:grpSp>
      <p:sp>
        <p:nvSpPr>
          <p:cNvPr id="27" name="Flowchart: Magnetic Disk 26">
            <a:extLst>
              <a:ext uri="{FF2B5EF4-FFF2-40B4-BE49-F238E27FC236}">
                <a16:creationId xmlns:a16="http://schemas.microsoft.com/office/drawing/2014/main" id="{CA80D22F-B5C5-74C6-80F0-3E2E9A6D6B8A}"/>
              </a:ext>
            </a:extLst>
          </p:cNvPr>
          <p:cNvSpPr/>
          <p:nvPr/>
        </p:nvSpPr>
        <p:spPr>
          <a:xfrm>
            <a:off x="4572428" y="2374080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FDA1DFE-F4EB-547D-9D4E-4455AC434E78}"/>
              </a:ext>
            </a:extLst>
          </p:cNvPr>
          <p:cNvSpPr/>
          <p:nvPr/>
        </p:nvSpPr>
        <p:spPr>
          <a:xfrm>
            <a:off x="1268522" y="3469430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(on-prem)</a:t>
            </a:r>
          </a:p>
        </p:txBody>
      </p:sp>
      <p:cxnSp>
        <p:nvCxnSpPr>
          <p:cNvPr id="1036" name="Connector: Curved 1035">
            <a:extLst>
              <a:ext uri="{FF2B5EF4-FFF2-40B4-BE49-F238E27FC236}">
                <a16:creationId xmlns:a16="http://schemas.microsoft.com/office/drawing/2014/main" id="{6A05FEEB-CA91-EAE8-AB2B-7761DEB4D0CB}"/>
              </a:ext>
            </a:extLst>
          </p:cNvPr>
          <p:cNvCxnSpPr>
            <a:cxnSpLocks/>
          </p:cNvCxnSpPr>
          <p:nvPr/>
        </p:nvCxnSpPr>
        <p:spPr>
          <a:xfrm flipV="1">
            <a:off x="6062316" y="4225772"/>
            <a:ext cx="758" cy="484610"/>
          </a:xfrm>
          <a:prstGeom prst="curvedConnector3">
            <a:avLst>
              <a:gd name="adj1" fmla="val 55925066"/>
            </a:avLst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Connector: Curved 1038">
            <a:extLst>
              <a:ext uri="{FF2B5EF4-FFF2-40B4-BE49-F238E27FC236}">
                <a16:creationId xmlns:a16="http://schemas.microsoft.com/office/drawing/2014/main" id="{D95AEB4F-80A2-4E93-9569-F8828A901CF9}"/>
              </a:ext>
            </a:extLst>
          </p:cNvPr>
          <p:cNvCxnSpPr>
            <a:cxnSpLocks/>
          </p:cNvCxnSpPr>
          <p:nvPr/>
        </p:nvCxnSpPr>
        <p:spPr>
          <a:xfrm flipH="1" flipV="1">
            <a:off x="6062315" y="3699224"/>
            <a:ext cx="759" cy="526548"/>
          </a:xfrm>
          <a:prstGeom prst="curvedConnector3">
            <a:avLst>
              <a:gd name="adj1" fmla="val -55934387"/>
            </a:avLst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07AA101-CAD4-885F-B27A-75DB16764C45}"/>
              </a:ext>
            </a:extLst>
          </p:cNvPr>
          <p:cNvSpPr txBox="1"/>
          <p:nvPr/>
        </p:nvSpPr>
        <p:spPr>
          <a:xfrm>
            <a:off x="5544830" y="4160284"/>
            <a:ext cx="2519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Azure Data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Factory</a:t>
            </a:r>
          </a:p>
        </p:txBody>
      </p:sp>
      <p:pic>
        <p:nvPicPr>
          <p:cNvPr id="1049" name="Picture 8" descr="Azure Data Factory | element61">
            <a:extLst>
              <a:ext uri="{FF2B5EF4-FFF2-40B4-BE49-F238E27FC236}">
                <a16:creationId xmlns:a16="http://schemas.microsoft.com/office/drawing/2014/main" id="{2A609D3A-6943-8849-D749-4C8E4747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97" y="3802567"/>
            <a:ext cx="76211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DD51DEBC-8913-BC6B-DB3D-D4A321F1CFAF}"/>
              </a:ext>
            </a:extLst>
          </p:cNvPr>
          <p:cNvCxnSpPr>
            <a:cxnSpLocks/>
            <a:endCxn id="1025" idx="1"/>
          </p:cNvCxnSpPr>
          <p:nvPr/>
        </p:nvCxnSpPr>
        <p:spPr>
          <a:xfrm>
            <a:off x="6062315" y="3557349"/>
            <a:ext cx="1915783" cy="18758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Rectangle: Rounded Corners 1057">
            <a:extLst>
              <a:ext uri="{FF2B5EF4-FFF2-40B4-BE49-F238E27FC236}">
                <a16:creationId xmlns:a16="http://schemas.microsoft.com/office/drawing/2014/main" id="{CC53AF79-EF42-772B-2CDA-1D6914DBE6E3}"/>
              </a:ext>
            </a:extLst>
          </p:cNvPr>
          <p:cNvSpPr/>
          <p:nvPr/>
        </p:nvSpPr>
        <p:spPr>
          <a:xfrm>
            <a:off x="1268522" y="4124088"/>
            <a:ext cx="1313528" cy="609044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Tables</a:t>
            </a:r>
            <a:b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(SaaS)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98A37FD-1BE4-4F53-E47D-71D23B113EE6}"/>
              </a:ext>
            </a:extLst>
          </p:cNvPr>
          <p:cNvSpPr/>
          <p:nvPr/>
        </p:nvSpPr>
        <p:spPr>
          <a:xfrm>
            <a:off x="4835197" y="4480490"/>
            <a:ext cx="1227119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Prestaging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E4C404-491B-7693-7C43-A9DFD694A920}"/>
              </a:ext>
            </a:extLst>
          </p:cNvPr>
          <p:cNvSpPr/>
          <p:nvPr/>
        </p:nvSpPr>
        <p:spPr>
          <a:xfrm>
            <a:off x="4835955" y="3995880"/>
            <a:ext cx="1227119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Staging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A95FF7-677E-BA17-FE61-770BF29D8120}"/>
              </a:ext>
            </a:extLst>
          </p:cNvPr>
          <p:cNvSpPr/>
          <p:nvPr/>
        </p:nvSpPr>
        <p:spPr>
          <a:xfrm>
            <a:off x="4835196" y="3428043"/>
            <a:ext cx="1227119" cy="54236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Datawarehouse</a:t>
            </a:r>
          </a:p>
        </p:txBody>
      </p: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99B590A3-BD42-A805-FD59-F3D30863ED3E}"/>
              </a:ext>
            </a:extLst>
          </p:cNvPr>
          <p:cNvSpPr txBox="1">
            <a:spLocks/>
          </p:cNvSpPr>
          <p:nvPr/>
        </p:nvSpPr>
        <p:spPr>
          <a:xfrm>
            <a:off x="9410559" y="1524985"/>
            <a:ext cx="1858310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defPPr>
              <a:defRPr lang="en-IS"/>
            </a:defPPr>
            <a:lvl1pPr marR="0" lvl="0"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/>
              <a:t>Power BI Report</a:t>
            </a:r>
            <a:br>
              <a:rPr lang="en-US"/>
            </a:br>
            <a:r>
              <a:rPr lang="en-US"/>
              <a:t>templates</a:t>
            </a:r>
          </a:p>
          <a:p>
            <a:endParaRPr lang="en-US"/>
          </a:p>
        </p:txBody>
      </p:sp>
      <p:sp>
        <p:nvSpPr>
          <p:cNvPr id="1026" name="Content Placeholder 10">
            <a:extLst>
              <a:ext uri="{FF2B5EF4-FFF2-40B4-BE49-F238E27FC236}">
                <a16:creationId xmlns:a16="http://schemas.microsoft.com/office/drawing/2014/main" id="{A76BA370-0ED8-C010-4DAB-C7783CE658BA}"/>
              </a:ext>
            </a:extLst>
          </p:cNvPr>
          <p:cNvSpPr txBox="1">
            <a:spLocks/>
          </p:cNvSpPr>
          <p:nvPr/>
        </p:nvSpPr>
        <p:spPr>
          <a:xfrm>
            <a:off x="4167880" y="1524982"/>
            <a:ext cx="271707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Azure SQL Server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Datawarehouse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9418C-7082-C9F8-86B5-DCC9E1746568}"/>
              </a:ext>
            </a:extLst>
          </p:cNvPr>
          <p:cNvSpPr/>
          <p:nvPr/>
        </p:nvSpPr>
        <p:spPr>
          <a:xfrm>
            <a:off x="2385930" y="5550678"/>
            <a:ext cx="2102417" cy="987287"/>
          </a:xfrm>
          <a:prstGeom prst="rect">
            <a:avLst/>
          </a:prstGeom>
          <a:solidFill>
            <a:srgbClr val="3999C6"/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Replicating transactions </a:t>
            </a:r>
            <a:br>
              <a:rPr lang="en-US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every 10 minutes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AE4A8-8E8E-C2DF-DD43-DE313B721BA0}"/>
              </a:ext>
            </a:extLst>
          </p:cNvPr>
          <p:cNvGrpSpPr/>
          <p:nvPr/>
        </p:nvGrpSpPr>
        <p:grpSpPr>
          <a:xfrm>
            <a:off x="9540173" y="4646379"/>
            <a:ext cx="1094257" cy="2080591"/>
            <a:chOff x="10433876" y="3603880"/>
            <a:chExt cx="1175054" cy="23725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FB2769-0BCC-4038-DD56-6263E487B7A0}"/>
                </a:ext>
              </a:extLst>
            </p:cNvPr>
            <p:cNvGrpSpPr/>
            <p:nvPr/>
          </p:nvGrpSpPr>
          <p:grpSpPr>
            <a:xfrm>
              <a:off x="10451805" y="3643540"/>
              <a:ext cx="1132341" cy="2282543"/>
              <a:chOff x="10451805" y="3643540"/>
              <a:chExt cx="1132341" cy="228254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335985F-633C-B7C6-F122-E538581E6DB5}"/>
                  </a:ext>
                </a:extLst>
              </p:cNvPr>
              <p:cNvSpPr/>
              <p:nvPr/>
            </p:nvSpPr>
            <p:spPr>
              <a:xfrm>
                <a:off x="10451805" y="5466496"/>
                <a:ext cx="1132341" cy="459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8DD13632-E654-8FD9-A7A3-8E72BE9EA3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51805" y="3643540"/>
                <a:ext cx="1132341" cy="1822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4A291A-516E-B04F-ECDB-63E7E214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3876" y="3603880"/>
              <a:ext cx="1175054" cy="23725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B503B6-0545-5FB3-7267-00A0C4EBF83C}"/>
              </a:ext>
            </a:extLst>
          </p:cNvPr>
          <p:cNvCxnSpPr>
            <a:cxnSpLocks/>
            <a:stCxn id="22" idx="3"/>
            <a:endCxn id="26" idx="1"/>
          </p:cNvCxnSpPr>
          <p:nvPr/>
        </p:nvCxnSpPr>
        <p:spPr>
          <a:xfrm>
            <a:off x="6062316" y="4710382"/>
            <a:ext cx="3477857" cy="976293"/>
          </a:xfrm>
          <a:prstGeom prst="straightConnector1">
            <a:avLst/>
          </a:prstGeom>
          <a:ln w="28575">
            <a:solidFill>
              <a:srgbClr val="59B4D9"/>
            </a:solidFill>
            <a:tailEnd type="triangle" w="lg" len="lg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1213C55C-D76F-EDC4-EAE0-E33175E0D899}"/>
              </a:ext>
            </a:extLst>
          </p:cNvPr>
          <p:cNvSpPr/>
          <p:nvPr/>
        </p:nvSpPr>
        <p:spPr>
          <a:xfrm>
            <a:off x="5678766" y="5550678"/>
            <a:ext cx="2815532" cy="987287"/>
          </a:xfrm>
          <a:prstGeom prst="rect">
            <a:avLst/>
          </a:prstGeom>
          <a:solidFill>
            <a:srgbClr val="3999C6"/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 query </a:t>
            </a:r>
            <a:br>
              <a:rPr lang="en-US" sz="16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unprocessed </a:t>
            </a:r>
            <a:r>
              <a:rPr lang="en-US" sz="1600" b="1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filtered</a:t>
            </a:r>
            <a:r>
              <a:rPr lang="en-US" sz="1600">
                <a:solidFill>
                  <a:schemeClr val="l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data in the data warehouse</a:t>
            </a:r>
          </a:p>
        </p:txBody>
      </p:sp>
      <p:pic>
        <p:nvPicPr>
          <p:cNvPr id="4098" name="Picture 2" descr="Top Money Market Stickers for Android &amp; iOS | Gfycat">
            <a:extLst>
              <a:ext uri="{FF2B5EF4-FFF2-40B4-BE49-F238E27FC236}">
                <a16:creationId xmlns:a16="http://schemas.microsoft.com/office/drawing/2014/main" id="{5D4FD8E7-578D-8984-C6B7-93D5BC87E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244" y="3675434"/>
            <a:ext cx="216431" cy="3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9A16AE-ABB3-6587-03D3-1A85D1B4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36" y="1738210"/>
            <a:ext cx="2120485" cy="4694920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1CC58C03-8543-7D17-73B8-76B249CEC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64392" y="1666561"/>
            <a:ext cx="2120485" cy="4760642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BE903D8F-9DF3-065C-C9EB-4F410488AC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121" y="1620598"/>
            <a:ext cx="2288909" cy="4860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27B9CD4A-1866-47F1-98F4-5313FE9B8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54772" y="3294179"/>
            <a:ext cx="2077226" cy="4781949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4822C0AE-5608-B94C-1AE6-E91FBEA1CC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16374" y="3235927"/>
            <a:ext cx="2182133" cy="4931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655672-E46B-A2C3-82AC-672E01E65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13"/>
          <a:stretch/>
        </p:blipFill>
        <p:spPr>
          <a:xfrm>
            <a:off x="6402735" y="2075727"/>
            <a:ext cx="2120486" cy="33127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28EC3E-0353-8362-3B76-5CC4DF805428}"/>
              </a:ext>
            </a:extLst>
          </p:cNvPr>
          <p:cNvSpPr/>
          <p:nvPr/>
        </p:nvSpPr>
        <p:spPr>
          <a:xfrm>
            <a:off x="6473404" y="5388506"/>
            <a:ext cx="2049818" cy="104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4A291A-516E-B04F-ECDB-63E7E214B8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21" y="1679404"/>
            <a:ext cx="2288909" cy="4860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26339042-608C-4B00-A2E3-257ADAB86D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87" r="23659"/>
          <a:stretch/>
        </p:blipFill>
        <p:spPr>
          <a:xfrm>
            <a:off x="262483" y="1815010"/>
            <a:ext cx="3731979" cy="322797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83A8EB-0DC5-47E6-92F9-A2DF61A4A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46" y="4235273"/>
            <a:ext cx="1767772" cy="146646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FF209C9-0E12-7034-8CCF-18C70E7671C9}"/>
              </a:ext>
            </a:extLst>
          </p:cNvPr>
          <p:cNvSpPr/>
          <p:nvPr/>
        </p:nvSpPr>
        <p:spPr>
          <a:xfrm>
            <a:off x="4590473" y="3645388"/>
            <a:ext cx="1312071" cy="802987"/>
          </a:xfrm>
          <a:prstGeom prst="rightArrow">
            <a:avLst/>
          </a:prstGeom>
          <a:solidFill>
            <a:srgbClr val="0184A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B1794D-76C2-E430-EB95-F332269F4CAE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ysClr val="window" lastClr="FFFFFF"/>
                </a:solidFill>
                <a:latin typeface="Segoe UI Bold"/>
                <a:cs typeface="+mj-cs"/>
              </a:rPr>
              <a:t>Near real-time reporting (today’s sales)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6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Analytics for LS Central</a:t>
            </a:r>
            <a:b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Architecture Options</a:t>
            </a:r>
            <a:b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Customization</a:t>
            </a:r>
          </a:p>
        </p:txBody>
      </p:sp>
    </p:spTree>
    <p:extLst>
      <p:ext uri="{BB962C8B-B14F-4D97-AF65-F5344CB8AC3E}">
        <p14:creationId xmlns:p14="http://schemas.microsoft.com/office/powerpoint/2010/main" val="125021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C73DAFE-D531-6E24-3A18-2C536D99C474}"/>
              </a:ext>
            </a:extLst>
          </p:cNvPr>
          <p:cNvSpPr/>
          <p:nvPr/>
        </p:nvSpPr>
        <p:spPr>
          <a:xfrm>
            <a:off x="4053152" y="1650662"/>
            <a:ext cx="2344964" cy="5110916"/>
          </a:xfrm>
          <a:prstGeom prst="roundRect">
            <a:avLst/>
          </a:prstGeom>
          <a:solidFill>
            <a:srgbClr val="4927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1DC3ED-FF9F-19E1-8F9D-A3B8E243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 for LS Central – Architecture options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E6142-D5AB-E260-D2F6-287D11942297}"/>
              </a:ext>
            </a:extLst>
          </p:cNvPr>
          <p:cNvSpPr txBox="1"/>
          <p:nvPr/>
        </p:nvSpPr>
        <p:spPr>
          <a:xfrm>
            <a:off x="689650" y="1662007"/>
            <a:ext cx="1498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b="1">
                <a:solidFill>
                  <a:schemeClr val="bg1"/>
                </a:solidFill>
              </a:rPr>
              <a:t>Business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Central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C9E573-15BC-6A3C-EEDF-3A848811CA0B}"/>
              </a:ext>
            </a:extLst>
          </p:cNvPr>
          <p:cNvSpPr txBox="1"/>
          <p:nvPr/>
        </p:nvSpPr>
        <p:spPr>
          <a:xfrm>
            <a:off x="4053152" y="1661330"/>
            <a:ext cx="2344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b="1">
                <a:solidFill>
                  <a:schemeClr val="bg1"/>
                </a:solidFill>
              </a:rPr>
              <a:t>Analytics DW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for LS Central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7B91DC-70C5-F90A-189E-FFAEF2975286}"/>
              </a:ext>
            </a:extLst>
          </p:cNvPr>
          <p:cNvSpPr txBox="1"/>
          <p:nvPr/>
        </p:nvSpPr>
        <p:spPr>
          <a:xfrm>
            <a:off x="7909709" y="1650662"/>
            <a:ext cx="1183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b="1">
                <a:solidFill>
                  <a:schemeClr val="bg1"/>
                </a:solidFill>
              </a:rPr>
              <a:t>Power BI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Service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41044F4-204C-C927-A292-9A65F59D173A}"/>
              </a:ext>
            </a:extLst>
          </p:cNvPr>
          <p:cNvGrpSpPr/>
          <p:nvPr/>
        </p:nvGrpSpPr>
        <p:grpSpPr>
          <a:xfrm>
            <a:off x="737885" y="2365672"/>
            <a:ext cx="8947001" cy="2199961"/>
            <a:chOff x="737885" y="2365672"/>
            <a:chExt cx="8947001" cy="2199961"/>
          </a:xfrm>
        </p:grpSpPr>
        <p:pic>
          <p:nvPicPr>
            <p:cNvPr id="56" name="Picture 2" descr="Clouds Clipart Animated Gif - Vector Cloud Outline Png, Transparent Png -  clouds png transparent - Transparent Png Download (#2404425) - PngFind">
              <a:extLst>
                <a:ext uri="{FF2B5EF4-FFF2-40B4-BE49-F238E27FC236}">
                  <a16:creationId xmlns:a16="http://schemas.microsoft.com/office/drawing/2014/main" id="{D7A5EC42-D071-CE62-0DC4-3340AF95C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438" r="98125">
                          <a14:foregroundMark x1="10000" y1="49688" x2="3438" y2="64375"/>
                          <a14:foregroundMark x1="3438" y1="64375" x2="10313" y2="74688"/>
                          <a14:foregroundMark x1="89063" y1="51563" x2="93750" y2="67188"/>
                          <a14:foregroundMark x1="93750" y1="67188" x2="88750" y2="75313"/>
                          <a14:foregroundMark x1="97188" y1="60938" x2="98125" y2="65625"/>
                        </a14:backgroundRemoval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9728" y="2486654"/>
              <a:ext cx="955158" cy="955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9E53278-EF94-CB38-B815-7AD571AC12AB}"/>
                </a:ext>
              </a:extLst>
            </p:cNvPr>
            <p:cNvSpPr txBox="1"/>
            <p:nvPr/>
          </p:nvSpPr>
          <p:spPr>
            <a:xfrm>
              <a:off x="880742" y="4165523"/>
              <a:ext cx="10436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2000">
                  <a:solidFill>
                    <a:schemeClr val="bg1"/>
                  </a:solidFill>
                </a:rPr>
                <a:t>Cloud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DE314A2-8C99-A592-D46B-583F17962A9F}"/>
                </a:ext>
              </a:extLst>
            </p:cNvPr>
            <p:cNvGrpSpPr/>
            <p:nvPr/>
          </p:nvGrpSpPr>
          <p:grpSpPr>
            <a:xfrm>
              <a:off x="737885" y="2365672"/>
              <a:ext cx="1681125" cy="1893314"/>
              <a:chOff x="7297815" y="2004316"/>
              <a:chExt cx="1328601" cy="1571810"/>
            </a:xfrm>
          </p:grpSpPr>
          <p:pic>
            <p:nvPicPr>
              <p:cNvPr id="59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C10EAD65-A27C-01CB-E30D-9F69D082AD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1258" y="2004316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Dynamics 365 Business Central: Erste Details zur Release Wave 1 in 2020 -  ERP Blog">
                <a:extLst>
                  <a:ext uri="{FF2B5EF4-FFF2-40B4-BE49-F238E27FC236}">
                    <a16:creationId xmlns:a16="http://schemas.microsoft.com/office/drawing/2014/main" id="{370B86B5-8B97-5016-C850-4D766229E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7815" y="2526904"/>
                <a:ext cx="1054194" cy="104922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406C618B-9115-5B79-0423-3820492C7D0D}"/>
                </a:ext>
              </a:extLst>
            </p:cNvPr>
            <p:cNvSpPr/>
            <p:nvPr/>
          </p:nvSpPr>
          <p:spPr>
            <a:xfrm rot="16200000">
              <a:off x="3373398" y="2303104"/>
              <a:ext cx="411424" cy="1851154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FD9540B-9637-CDDE-00F2-97363E88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041428"/>
              <a:ext cx="352159" cy="353947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48F2026-76EC-8A33-8A9F-9B9063661867}"/>
                </a:ext>
              </a:extLst>
            </p:cNvPr>
            <p:cNvGrpSpPr/>
            <p:nvPr/>
          </p:nvGrpSpPr>
          <p:grpSpPr>
            <a:xfrm>
              <a:off x="4711504" y="2502352"/>
              <a:ext cx="1241694" cy="1041231"/>
              <a:chOff x="3896951" y="2049325"/>
              <a:chExt cx="1659073" cy="1559338"/>
            </a:xfrm>
          </p:grpSpPr>
          <p:pic>
            <p:nvPicPr>
              <p:cNvPr id="64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01568692-AB55-0ADE-503A-FE710D15DC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866" y="2049325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115D2CB1-69AB-F0A1-A634-1265586841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8999" t="24715" r="14846" b="23444"/>
              <a:stretch/>
            </p:blipFill>
            <p:spPr bwMode="auto">
              <a:xfrm>
                <a:off x="3896951" y="2653506"/>
                <a:ext cx="1218871" cy="95515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EA7BB6B7-6E8F-E7BA-B530-18355CB2A3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18999" t="24715" r="14846" b="23444"/>
            <a:stretch/>
          </p:blipFill>
          <p:spPr bwMode="auto">
            <a:xfrm>
              <a:off x="4711503" y="3620482"/>
              <a:ext cx="912235" cy="7148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Arrow: Down 66">
              <a:extLst>
                <a:ext uri="{FF2B5EF4-FFF2-40B4-BE49-F238E27FC236}">
                  <a16:creationId xmlns:a16="http://schemas.microsoft.com/office/drawing/2014/main" id="{1B326106-EF27-2191-9AB5-8BDB9D892601}"/>
                </a:ext>
              </a:extLst>
            </p:cNvPr>
            <p:cNvSpPr/>
            <p:nvPr/>
          </p:nvSpPr>
          <p:spPr>
            <a:xfrm rot="16200000">
              <a:off x="3373402" y="3103696"/>
              <a:ext cx="411424" cy="1851155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B55F273-F369-7DC1-638E-92DFE86D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1734" y="3852299"/>
              <a:ext cx="352159" cy="353947"/>
            </a:xfrm>
            <a:prstGeom prst="rect">
              <a:avLst/>
            </a:prstGeom>
          </p:spPr>
        </p:pic>
        <p:sp>
          <p:nvSpPr>
            <p:cNvPr id="69" name="Arrow: Down 68">
              <a:extLst>
                <a:ext uri="{FF2B5EF4-FFF2-40B4-BE49-F238E27FC236}">
                  <a16:creationId xmlns:a16="http://schemas.microsoft.com/office/drawing/2014/main" id="{791B0888-A955-4ADA-ED96-4915EC5AAADC}"/>
                </a:ext>
              </a:extLst>
            </p:cNvPr>
            <p:cNvSpPr/>
            <p:nvPr/>
          </p:nvSpPr>
          <p:spPr>
            <a:xfrm rot="16200000">
              <a:off x="6614372" y="2342383"/>
              <a:ext cx="411424" cy="1751259"/>
            </a:xfrm>
            <a:prstGeom prst="downArrow">
              <a:avLst/>
            </a:prstGeom>
            <a:solidFill>
              <a:srgbClr val="138B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69456F38-2165-B2D2-9474-7ACDD62E19BA}"/>
                </a:ext>
              </a:extLst>
            </p:cNvPr>
            <p:cNvSpPr/>
            <p:nvPr/>
          </p:nvSpPr>
          <p:spPr>
            <a:xfrm rot="16200000">
              <a:off x="6614375" y="3142976"/>
              <a:ext cx="411424" cy="1751259"/>
            </a:xfrm>
            <a:prstGeom prst="downArrow">
              <a:avLst/>
            </a:prstGeom>
            <a:solidFill>
              <a:srgbClr val="838DA5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53BA2D63-CAC4-FC8B-976A-ABEC2CB75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7909709" y="2995152"/>
              <a:ext cx="1183747" cy="11703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2EAEC5F7-331D-F980-10B8-7B279FB8E6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035649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B8DB99DC-E14E-AB6D-D805-5411CB00E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6589323" y="3844763"/>
              <a:ext cx="352159" cy="3481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DF9CFDC-84A1-E392-4A75-10101D032C8E}"/>
              </a:ext>
            </a:extLst>
          </p:cNvPr>
          <p:cNvGrpSpPr/>
          <p:nvPr/>
        </p:nvGrpSpPr>
        <p:grpSpPr>
          <a:xfrm>
            <a:off x="658369" y="4521585"/>
            <a:ext cx="9031874" cy="2013773"/>
            <a:chOff x="658369" y="4448433"/>
            <a:chExt cx="9031874" cy="20137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8C09F27-C91D-A986-E5B7-1EADC5A54B97}"/>
                </a:ext>
              </a:extLst>
            </p:cNvPr>
            <p:cNvGrpSpPr/>
            <p:nvPr/>
          </p:nvGrpSpPr>
          <p:grpSpPr>
            <a:xfrm>
              <a:off x="4711429" y="4448433"/>
              <a:ext cx="1241694" cy="1041231"/>
              <a:chOff x="3896951" y="2049325"/>
              <a:chExt cx="1659073" cy="1559338"/>
            </a:xfrm>
          </p:grpSpPr>
          <p:pic>
            <p:nvPicPr>
              <p:cNvPr id="16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72CE90A0-D794-AD6E-5D78-F7E3A1ACD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866" y="2049325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0A1F5F45-5946-1D33-B48E-EFB4F66CF8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8999" t="24715" r="14846" b="23444"/>
              <a:stretch/>
            </p:blipFill>
            <p:spPr bwMode="auto">
              <a:xfrm>
                <a:off x="3896951" y="2653506"/>
                <a:ext cx="1218871" cy="95515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4F572EF-3A87-2EC9-08AC-0F996576621F}"/>
                </a:ext>
              </a:extLst>
            </p:cNvPr>
            <p:cNvGrpSpPr/>
            <p:nvPr/>
          </p:nvGrpSpPr>
          <p:grpSpPr>
            <a:xfrm>
              <a:off x="658369" y="4455590"/>
              <a:ext cx="9031874" cy="2006616"/>
              <a:chOff x="658369" y="4455590"/>
              <a:chExt cx="9031874" cy="2006616"/>
            </a:xfrm>
          </p:grpSpPr>
          <p:pic>
            <p:nvPicPr>
              <p:cNvPr id="54" name="Picture 2" descr="Clouds Clipart Animated Gif - Vector Cloud Outline Png, Transparent Png -  clouds png transparent - Transparent Png Download (#2404425) - PngFind">
                <a:extLst>
                  <a:ext uri="{FF2B5EF4-FFF2-40B4-BE49-F238E27FC236}">
                    <a16:creationId xmlns:a16="http://schemas.microsoft.com/office/drawing/2014/main" id="{3928B63A-857E-6437-E854-0CCEC1FAE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3438" r="98125">
                            <a14:foregroundMark x1="10000" y1="49688" x2="3438" y2="64375"/>
                            <a14:foregroundMark x1="3438" y1="64375" x2="10313" y2="74688"/>
                            <a14:foregroundMark x1="89063" y1="51563" x2="93750" y2="67188"/>
                            <a14:foregroundMark x1="93750" y1="67188" x2="88750" y2="75313"/>
                            <a14:foregroundMark x1="97188" y1="60938" x2="98125" y2="65625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5085" y="4455590"/>
                <a:ext cx="955158" cy="9551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7A999A-0A07-431D-820C-FE87030A6F6A}"/>
                  </a:ext>
                </a:extLst>
              </p:cNvPr>
              <p:cNvSpPr txBox="1"/>
              <p:nvPr/>
            </p:nvSpPr>
            <p:spPr>
              <a:xfrm>
                <a:off x="658369" y="6062096"/>
                <a:ext cx="157139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spcAft>
                    <a:spcPts val="2400"/>
                  </a:spcAft>
                  <a:buFont typeface="Arial"/>
                  <a:buNone/>
                </a:pPr>
                <a:r>
                  <a:rPr lang="en-US" sz="2000">
                    <a:solidFill>
                      <a:schemeClr val="bg1"/>
                    </a:solidFill>
                  </a:rPr>
                  <a:t>On-premise</a:t>
                </a:r>
              </a:p>
            </p:txBody>
          </p:sp>
          <p:pic>
            <p:nvPicPr>
              <p:cNvPr id="10" name="Picture 2" descr="Dynamics 365 Business Central: Erste Details zur Release Wave 1 in 2020 -  ERP Blog">
                <a:extLst>
                  <a:ext uri="{FF2B5EF4-FFF2-40B4-BE49-F238E27FC236}">
                    <a16:creationId xmlns:a16="http://schemas.microsoft.com/office/drawing/2014/main" id="{9BDF1CCA-4834-A243-8DCF-98D5238E3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818" y="4824408"/>
                <a:ext cx="1333908" cy="132761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41B68EBA-B45F-1687-E6B9-987D3B5A1EE5}"/>
                  </a:ext>
                </a:extLst>
              </p:cNvPr>
              <p:cNvSpPr/>
              <p:nvPr/>
            </p:nvSpPr>
            <p:spPr>
              <a:xfrm rot="16200000">
                <a:off x="3362598" y="4238387"/>
                <a:ext cx="411424" cy="1872749"/>
              </a:xfrm>
              <a:prstGeom prst="downArrow">
                <a:avLst/>
              </a:prstGeom>
              <a:solidFill>
                <a:srgbClr val="138B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955D59A8-0E0C-76B2-7FD4-5DAAEA8E1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8999" t="24715" r="14846" b="23444"/>
              <a:stretch/>
            </p:blipFill>
            <p:spPr bwMode="auto">
              <a:xfrm>
                <a:off x="4711428" y="5566563"/>
                <a:ext cx="912235" cy="71486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8" descr="Azure Data Factory | element61">
                <a:extLst>
                  <a:ext uri="{FF2B5EF4-FFF2-40B4-BE49-F238E27FC236}">
                    <a16:creationId xmlns:a16="http://schemas.microsoft.com/office/drawing/2014/main" id="{2C2F1E8E-CAA1-A009-FC6C-E7165CC2ED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806" y="4989782"/>
                <a:ext cx="696752" cy="3657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Arrow: Down 30">
                <a:extLst>
                  <a:ext uri="{FF2B5EF4-FFF2-40B4-BE49-F238E27FC236}">
                    <a16:creationId xmlns:a16="http://schemas.microsoft.com/office/drawing/2014/main" id="{C8C4B53A-24B7-8FBA-5CDD-717EF6CEA6A5}"/>
                  </a:ext>
                </a:extLst>
              </p:cNvPr>
              <p:cNvSpPr/>
              <p:nvPr/>
            </p:nvSpPr>
            <p:spPr>
              <a:xfrm rot="16200000">
                <a:off x="3384197" y="4979872"/>
                <a:ext cx="411424" cy="1872748"/>
              </a:xfrm>
              <a:prstGeom prst="downArrow">
                <a:avLst/>
              </a:prstGeom>
              <a:solidFill>
                <a:srgbClr val="138B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8" descr="Azure Data Factory | element61">
                <a:extLst>
                  <a:ext uri="{FF2B5EF4-FFF2-40B4-BE49-F238E27FC236}">
                    <a16:creationId xmlns:a16="http://schemas.microsoft.com/office/drawing/2014/main" id="{201E0421-7AB9-6514-BC67-DD7EBD0574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2406" y="5731266"/>
                <a:ext cx="696752" cy="36579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Arrow: Down 47">
                <a:extLst>
                  <a:ext uri="{FF2B5EF4-FFF2-40B4-BE49-F238E27FC236}">
                    <a16:creationId xmlns:a16="http://schemas.microsoft.com/office/drawing/2014/main" id="{D4878718-F14E-A3D8-EF62-F1D05A1DD4C9}"/>
                  </a:ext>
                </a:extLst>
              </p:cNvPr>
              <p:cNvSpPr/>
              <p:nvPr/>
            </p:nvSpPr>
            <p:spPr>
              <a:xfrm rot="16200000">
                <a:off x="6592774" y="4288464"/>
                <a:ext cx="411424" cy="1751259"/>
              </a:xfrm>
              <a:prstGeom prst="downArrow">
                <a:avLst/>
              </a:prstGeom>
              <a:solidFill>
                <a:srgbClr val="138B9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755FD165-9829-FD55-DE08-6B5905B0FB49}"/>
                  </a:ext>
                </a:extLst>
              </p:cNvPr>
              <p:cNvSpPr/>
              <p:nvPr/>
            </p:nvSpPr>
            <p:spPr>
              <a:xfrm rot="16200000">
                <a:off x="6614374" y="5029948"/>
                <a:ext cx="411424" cy="1751259"/>
              </a:xfrm>
              <a:prstGeom prst="downArrow">
                <a:avLst/>
              </a:prstGeom>
              <a:solidFill>
                <a:srgbClr val="463F6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Power BI инструмент бизнес-аналитики | внедрение Power BI">
                <a:extLst>
                  <a:ext uri="{FF2B5EF4-FFF2-40B4-BE49-F238E27FC236}">
                    <a16:creationId xmlns:a16="http://schemas.microsoft.com/office/drawing/2014/main" id="{603D3DA6-F753-27E5-2082-A093953BD1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14082" r="10091" b="9728"/>
              <a:stretch/>
            </p:blipFill>
            <p:spPr bwMode="auto">
              <a:xfrm>
                <a:off x="7909709" y="4979633"/>
                <a:ext cx="1183747" cy="117037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Power BI инструмент бизнес-аналитики | внедрение Power BI">
                <a:extLst>
                  <a:ext uri="{FF2B5EF4-FFF2-40B4-BE49-F238E27FC236}">
                    <a16:creationId xmlns:a16="http://schemas.microsoft.com/office/drawing/2014/main" id="{BA0A0662-A5EA-CB35-BBC5-BAF2EF2F3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14082" r="10091" b="9728"/>
              <a:stretch/>
            </p:blipFill>
            <p:spPr bwMode="auto">
              <a:xfrm>
                <a:off x="6589322" y="4969049"/>
                <a:ext cx="352159" cy="34818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Power BI инструмент бизнес-аналитики | внедрение Power BI">
                <a:extLst>
                  <a:ext uri="{FF2B5EF4-FFF2-40B4-BE49-F238E27FC236}">
                    <a16:creationId xmlns:a16="http://schemas.microsoft.com/office/drawing/2014/main" id="{79F5E827-F624-234A-A468-CBEE6158BD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t="14082" r="10091" b="9728"/>
              <a:stretch/>
            </p:blipFill>
            <p:spPr bwMode="auto">
              <a:xfrm>
                <a:off x="6589321" y="5735831"/>
                <a:ext cx="352159" cy="34818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12FDC7-2562-46C0-CC42-331496AC0355}"/>
              </a:ext>
            </a:extLst>
          </p:cNvPr>
          <p:cNvGrpSpPr/>
          <p:nvPr/>
        </p:nvGrpSpPr>
        <p:grpSpPr>
          <a:xfrm>
            <a:off x="10468875" y="5299277"/>
            <a:ext cx="2539663" cy="1462301"/>
            <a:chOff x="10359147" y="5299277"/>
            <a:chExt cx="2539663" cy="1462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D40B19-F741-E5DB-6FA9-7B2AFED1D632}"/>
                </a:ext>
              </a:extLst>
            </p:cNvPr>
            <p:cNvSpPr txBox="1"/>
            <p:nvPr/>
          </p:nvSpPr>
          <p:spPr>
            <a:xfrm>
              <a:off x="10359147" y="5339323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>
                  <a:solidFill>
                    <a:schemeClr val="bg1"/>
                  </a:solidFill>
                </a:rPr>
                <a:t>Azure Data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Factory</a:t>
              </a:r>
            </a:p>
          </p:txBody>
        </p:sp>
        <p:pic>
          <p:nvPicPr>
            <p:cNvPr id="21" name="Picture 8" descr="Azure Data Factory | element61">
              <a:extLst>
                <a:ext uri="{FF2B5EF4-FFF2-40B4-BE49-F238E27FC236}">
                  <a16:creationId xmlns:a16="http://schemas.microsoft.com/office/drawing/2014/main" id="{93CC5D70-3C78-05EE-4506-E11A884C9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9943" y="5299277"/>
              <a:ext cx="76211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78CF1D-5C80-ECAA-653A-18F5D77C5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83799" y="5800458"/>
              <a:ext cx="414402" cy="4165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5B3C58-3889-D076-2443-DB9EA003ACA8}"/>
                </a:ext>
              </a:extLst>
            </p:cNvPr>
            <p:cNvSpPr txBox="1"/>
            <p:nvPr/>
          </p:nvSpPr>
          <p:spPr>
            <a:xfrm>
              <a:off x="10359148" y="5808656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>
                  <a:solidFill>
                    <a:schemeClr val="bg1"/>
                  </a:solidFill>
                </a:rPr>
                <a:t>Data Director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Webservices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A36789-8045-BCD4-A1FE-28749AD88493}"/>
                </a:ext>
              </a:extLst>
            </p:cNvPr>
            <p:cNvSpPr txBox="1"/>
            <p:nvPr/>
          </p:nvSpPr>
          <p:spPr>
            <a:xfrm>
              <a:off x="10378893" y="6350279"/>
              <a:ext cx="251991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spcAft>
                  <a:spcPts val="2400"/>
                </a:spcAft>
                <a:buFont typeface="Arial"/>
                <a:buNone/>
              </a:pPr>
              <a:r>
                <a:rPr lang="en-US" sz="1000">
                  <a:solidFill>
                    <a:schemeClr val="bg1"/>
                  </a:solidFill>
                </a:rPr>
                <a:t>Power BI</a:t>
              </a:r>
              <a:br>
                <a:rPr lang="en-US" sz="1000">
                  <a:solidFill>
                    <a:schemeClr val="bg1"/>
                  </a:solidFill>
                </a:rPr>
              </a:br>
              <a:r>
                <a:rPr lang="en-US" sz="1000">
                  <a:solidFill>
                    <a:schemeClr val="bg1"/>
                  </a:solidFill>
                </a:rPr>
                <a:t>Connector</a:t>
              </a:r>
            </a:p>
          </p:txBody>
        </p:sp>
        <p:pic>
          <p:nvPicPr>
            <p:cNvPr id="77" name="Picture 2" descr="Power BI инструмент бизнес-аналитики | внедрение Power BI">
              <a:extLst>
                <a:ext uri="{FF2B5EF4-FFF2-40B4-BE49-F238E27FC236}">
                  <a16:creationId xmlns:a16="http://schemas.microsoft.com/office/drawing/2014/main" id="{307A1A1D-C109-D1FF-3823-451CB4FC2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7" t="14082" r="10091" b="9728"/>
            <a:stretch/>
          </p:blipFill>
          <p:spPr bwMode="auto">
            <a:xfrm>
              <a:off x="10783799" y="6351858"/>
              <a:ext cx="414402" cy="4097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4DCC64FC-A1D0-28C9-CB3E-E15C145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389" y="4238809"/>
            <a:ext cx="388121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>
            <a:extLst>
              <a:ext uri="{FF2B5EF4-FFF2-40B4-BE49-F238E27FC236}">
                <a16:creationId xmlns:a16="http://schemas.microsoft.com/office/drawing/2014/main" id="{1794B88D-0AF5-CBAD-704E-BDC3BCCFA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853087" y="4396118"/>
            <a:ext cx="495279" cy="346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9FE9047D-20D9-9EAB-A3F5-467025A89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8999" t="24715" r="14846" b="23444"/>
          <a:stretch/>
        </p:blipFill>
        <p:spPr bwMode="auto">
          <a:xfrm>
            <a:off x="10853088" y="4826999"/>
            <a:ext cx="495279" cy="3881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D4594F6-B087-2FE5-1D23-8FD96CAC0580}"/>
              </a:ext>
            </a:extLst>
          </p:cNvPr>
          <p:cNvSpPr txBox="1"/>
          <p:nvPr/>
        </p:nvSpPr>
        <p:spPr>
          <a:xfrm>
            <a:off x="11236842" y="4390415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1000">
                <a:solidFill>
                  <a:schemeClr val="bg1"/>
                </a:solidFill>
              </a:rPr>
              <a:t>DW on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Azure SQL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A79990C-AFB1-D3FE-6F40-B72C86158101}"/>
              </a:ext>
            </a:extLst>
          </p:cNvPr>
          <p:cNvSpPr txBox="1"/>
          <p:nvPr/>
        </p:nvSpPr>
        <p:spPr>
          <a:xfrm>
            <a:off x="11236842" y="4801431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1000">
                <a:solidFill>
                  <a:schemeClr val="bg1"/>
                </a:solidFill>
              </a:rPr>
              <a:t>DW on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on-prem SQL </a:t>
            </a:r>
          </a:p>
        </p:txBody>
      </p:sp>
      <p:pic>
        <p:nvPicPr>
          <p:cNvPr id="88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7FF1643B-D9E2-8FD9-C06D-9FE950FF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163" y="3866025"/>
            <a:ext cx="4020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B28CF20-71B3-FB1C-2D55-90EEFA3BA66B}"/>
              </a:ext>
            </a:extLst>
          </p:cNvPr>
          <p:cNvSpPr txBox="1"/>
          <p:nvPr/>
        </p:nvSpPr>
        <p:spPr>
          <a:xfrm>
            <a:off x="11271000" y="3857038"/>
            <a:ext cx="955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1000">
                <a:solidFill>
                  <a:schemeClr val="bg1"/>
                </a:solidFill>
              </a:rPr>
              <a:t>Business</a:t>
            </a:r>
            <a:br>
              <a:rPr lang="en-US" sz="1000">
                <a:solidFill>
                  <a:schemeClr val="bg1"/>
                </a:solidFill>
              </a:rPr>
            </a:br>
            <a:r>
              <a:rPr lang="en-US" sz="1000">
                <a:solidFill>
                  <a:schemeClr val="bg1"/>
                </a:solidFill>
              </a:rPr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val="42615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2355-4989-D251-AD07-F97012109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Martin Kleindl | Omair Zuberi 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66439-B047-FCF5-9FA6-76C2CAA2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Product Director        | Solution Architect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AC1C3-F344-817C-3C0C-2EAF4125D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Martin.Kleindl@LSRetail.com|</a:t>
            </a:r>
            <a:r>
              <a:rPr lang="en-US"/>
              <a:t>  </a:t>
            </a:r>
            <a:r>
              <a:rPr lang="en-US" u="sng"/>
              <a:t>OmairZu@LSRetail.com</a:t>
            </a:r>
            <a:endParaRPr lang="en-IS" u="sng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20AC61-1E73-D54D-F68E-D6B89D8374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4464" y="2731328"/>
            <a:ext cx="6397536" cy="624611"/>
          </a:xfrm>
        </p:spPr>
        <p:txBody>
          <a:bodyPr/>
          <a:lstStyle/>
          <a:p>
            <a:r>
              <a:rPr lang="en-US"/>
              <a:t>Analytics</a:t>
            </a:r>
            <a:br>
              <a:rPr lang="en-US"/>
            </a:br>
            <a:r>
              <a:rPr lang="en-US"/>
              <a:t>for LS Central</a:t>
            </a:r>
            <a:br>
              <a:rPr lang="en-US"/>
            </a:br>
            <a:endParaRPr lang="en-I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1261D9-FC4D-27DD-400E-E7387F28A3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t="2787" r="6309" b="29808"/>
          <a:stretch/>
        </p:blipFill>
        <p:spPr>
          <a:xfrm>
            <a:off x="511389" y="2791841"/>
            <a:ext cx="2582329" cy="1984334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B23D98-9C5B-6957-6BF7-56AAA8FA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977" b="1977"/>
          <a:stretch/>
        </p:blipFill>
        <p:spPr bwMode="auto">
          <a:xfrm>
            <a:off x="3267841" y="2791841"/>
            <a:ext cx="2582329" cy="2017022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watching empty phone">
            <a:extLst>
              <a:ext uri="{FF2B5EF4-FFF2-40B4-BE49-F238E27FC236}">
                <a16:creationId xmlns:a16="http://schemas.microsoft.com/office/drawing/2014/main" id="{91B78AF2-828D-4412-BA39-DBF55CEE37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4542" r="19885"/>
          <a:stretch/>
        </p:blipFill>
        <p:spPr>
          <a:xfrm>
            <a:off x="-5167" y="0"/>
            <a:ext cx="3657599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21236F-AE04-A28A-86E9-5E554BE4D311}"/>
              </a:ext>
            </a:extLst>
          </p:cNvPr>
          <p:cNvSpPr/>
          <p:nvPr/>
        </p:nvSpPr>
        <p:spPr>
          <a:xfrm>
            <a:off x="1471334" y="1643271"/>
            <a:ext cx="887554" cy="216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0C14-CEC7-4641-890E-96063F595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</a:t>
            </a:r>
            <a:r>
              <a:rPr lang="is-IS">
                <a:solidFill>
                  <a:srgbClr val="F6C370"/>
                </a:solidFill>
              </a:rPr>
              <a:t>ustomizations</a:t>
            </a:r>
            <a:endParaRPr lang="en-US">
              <a:solidFill>
                <a:srgbClr val="F6C3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055A5-A948-4168-B82E-C7CD2D8E5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is-IS" b="1"/>
              <a:t>LS Central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is-IS">
                <a:latin typeface="Segoe UI"/>
                <a:cs typeface="Segoe UI"/>
              </a:rPr>
              <a:t>Additional field(s) in existing tables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is-IS">
                <a:latin typeface="Segoe UI"/>
                <a:cs typeface="Segoe UI"/>
              </a:rPr>
              <a:t>Additional table(s)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is-IS">
                <a:latin typeface="Segoe UI"/>
                <a:cs typeface="Segoe UI"/>
              </a:rPr>
              <a:t>Additional extension</a:t>
            </a:r>
          </a:p>
          <a:p>
            <a:pPr marL="114300" indent="-342900">
              <a:buChar char="•"/>
            </a:pPr>
            <a:r>
              <a:rPr lang="is-IS">
                <a:latin typeface="Segoe UI"/>
                <a:cs typeface="Segoe UI"/>
              </a:rPr>
              <a:t>3rd party data (store movement tracker, CCTV, …)</a:t>
            </a:r>
            <a:br>
              <a:rPr lang="is-IS">
                <a:latin typeface="Segoe UI"/>
                <a:cs typeface="Segoe UI"/>
              </a:rPr>
            </a:br>
            <a:endParaRPr lang="is-IS">
              <a:latin typeface="Segoe UI"/>
              <a:cs typeface="Segoe UI"/>
            </a:endParaRPr>
          </a:p>
          <a:p>
            <a:r>
              <a:rPr lang="is-IS" b="1"/>
              <a:t>Power BI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New reports (from scratch or from existing)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Report modifications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Get data from external sources in Power BI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/>
              <a:cs typeface="Segoe UI"/>
            </a:endParaRPr>
          </a:p>
          <a:p>
            <a:pPr indent="0"/>
            <a:r>
              <a:rPr lang="en-US">
                <a:latin typeface="Segoe UI"/>
                <a:cs typeface="Segoe UI"/>
                <a:hlinkClick r:id="rId4"/>
              </a:rPr>
              <a:t>Documentation for customization scenarios 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is available in online help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289CF-2263-863C-592F-B82491EAD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82" b="94051" l="5142" r="92376">
                        <a14:foregroundMark x1="74291" y1="27762" x2="50000" y2="64306"/>
                        <a14:foregroundMark x1="11702" y1="40510" x2="9752" y2="51275"/>
                        <a14:foregroundMark x1="5142" y1="50425" x2="14716" y2="48159"/>
                        <a14:foregroundMark x1="38830" y1="8782" x2="49823" y2="9915"/>
                        <a14:foregroundMark x1="49823" y1="9915" x2="54787" y2="9632"/>
                        <a14:foregroundMark x1="89007" y1="48159" x2="86879" y2="64589"/>
                        <a14:foregroundMark x1="86879" y1="64589" x2="82979" y2="66006"/>
                        <a14:foregroundMark x1="88475" y1="52125" x2="85638" y2="66856"/>
                        <a14:foregroundMark x1="85106" y1="66572" x2="92376" y2="64023"/>
                        <a14:foregroundMark x1="91489" y1="53258" x2="92730" y2="61756"/>
                        <a14:foregroundMark x1="42021" y1="93201" x2="47695" y2="82153"/>
                        <a14:foregroundMark x1="43617" y1="94051" x2="50000" y2="80737"/>
                        <a14:foregroundMark x1="7270" y1="51558" x2="18440" y2="5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1334" y="2875721"/>
            <a:ext cx="1021539" cy="639367"/>
          </a:xfrm>
          <a:prstGeom prst="rect">
            <a:avLst/>
          </a:prstGeom>
        </p:spPr>
      </p:pic>
      <p:pic>
        <p:nvPicPr>
          <p:cNvPr id="1026" name="Picture 2" descr="Lattice Products 😺 | Motion design animation, Animation design, Motion  design">
            <a:extLst>
              <a:ext uri="{FF2B5EF4-FFF2-40B4-BE49-F238E27FC236}">
                <a16:creationId xmlns:a16="http://schemas.microsoft.com/office/drawing/2014/main" id="{AE6A7383-93A4-2299-71BE-090702840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6757" r="15878" b="9460"/>
          <a:stretch/>
        </p:blipFill>
        <p:spPr bwMode="auto">
          <a:xfrm>
            <a:off x="1471334" y="1958902"/>
            <a:ext cx="947188" cy="8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30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B279C88E-33DD-1AF2-ACA1-3AF484207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03" r="4663"/>
          <a:stretch/>
        </p:blipFill>
        <p:spPr>
          <a:xfrm>
            <a:off x="0" y="1"/>
            <a:ext cx="380337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0C14-CEC7-4641-890E-96063F595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How to get started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055A5-A948-4168-B82E-C7CD2D8E5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is-IS" sz="1800" b="1"/>
              <a:t>Apply for Analytics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Reach out LS Retail’s License department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Request your License Code</a:t>
            </a:r>
            <a:br>
              <a:rPr lang="en-US" sz="1800">
                <a:latin typeface="Segoe UI"/>
                <a:cs typeface="Segoe UI"/>
              </a:rPr>
            </a:br>
            <a:endParaRPr lang="en-US" sz="900">
              <a:latin typeface="Segoe UI"/>
              <a:cs typeface="Segoe UI"/>
            </a:endParaRPr>
          </a:p>
          <a:p>
            <a:r>
              <a:rPr lang="is-IS" sz="1800" b="1"/>
              <a:t>Setup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Receive mail with personalized download link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Download product deployment package from LS Retail</a:t>
            </a:r>
          </a:p>
          <a:p>
            <a:pPr marL="114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Follow documentation in LS Retail’s Online Help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Setup environment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Run deployment script for data warehouse, setup data load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Subscribe to Power BI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latin typeface="Segoe UI"/>
                <a:cs typeface="Segoe UI"/>
              </a:rPr>
              <a:t>Connect Power BI reports to data warehouse</a:t>
            </a:r>
          </a:p>
          <a:p>
            <a:pPr marL="1143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Segoe UI"/>
                <a:cs typeface="Segoe UI"/>
              </a:rPr>
              <a:t>Done </a:t>
            </a:r>
            <a:r>
              <a:rPr lang="en-US" sz="1800">
                <a:latin typeface="Segoe UI"/>
                <a:cs typeface="Segoe UI"/>
                <a:sym typeface="Wingdings" panose="05000000000000000000" pitchFamily="2" charset="2"/>
              </a:rPr>
              <a:t></a:t>
            </a:r>
            <a:endParaRPr lang="en-US" sz="1800">
              <a:solidFill>
                <a:schemeClr val="bg1"/>
              </a:solidFill>
              <a:latin typeface="Segoe UI"/>
              <a:cs typeface="Segoe UI"/>
            </a:endParaRPr>
          </a:p>
          <a:p>
            <a:pPr indent="0"/>
            <a:br>
              <a:rPr lang="en-US" sz="1800">
                <a:latin typeface="Segoe UI"/>
                <a:cs typeface="Segoe UI"/>
              </a:rPr>
            </a:br>
            <a:r>
              <a:rPr lang="en-US" sz="1800">
                <a:latin typeface="Segoe UI"/>
                <a:cs typeface="Segoe UI"/>
              </a:rPr>
              <a:t>We are here to help !</a:t>
            </a:r>
          </a:p>
        </p:txBody>
      </p:sp>
      <p:pic>
        <p:nvPicPr>
          <p:cNvPr id="2050" name="Picture 2" descr="490,533 Start Sign Images, Stock Photos &amp; Vectors | Shutterstock">
            <a:extLst>
              <a:ext uri="{FF2B5EF4-FFF2-40B4-BE49-F238E27FC236}">
                <a16:creationId xmlns:a16="http://schemas.microsoft.com/office/drawing/2014/main" id="{3C639663-2C49-3C80-DBFA-C292FB1D1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00" y1="47143" x2="43200" y2="60357"/>
                        <a14:foregroundMark x1="27600" y1="50000" x2="37600" y2="59643"/>
                        <a14:foregroundMark x1="23200" y1="46071" x2="23200" y2="25714"/>
                        <a14:foregroundMark x1="23200" y1="25714" x2="23200" y2="25714"/>
                        <a14:foregroundMark x1="23200" y1="25714" x2="42000" y2="11786"/>
                        <a14:foregroundMark x1="26800" y1="22500" x2="39200" y2="11429"/>
                        <a14:foregroundMark x1="39200" y1="11429" x2="60000" y2="11429"/>
                        <a14:foregroundMark x1="60000" y1="11429" x2="62800" y2="11071"/>
                        <a14:foregroundMark x1="39200" y1="11429" x2="61200" y2="10714"/>
                        <a14:foregroundMark x1="61200" y1="10714" x2="63200" y2="10714"/>
                        <a14:foregroundMark x1="38800" y1="10357" x2="50000" y2="10357"/>
                        <a14:foregroundMark x1="81308" y1="29643" x2="82000" y2="30357"/>
                        <a14:foregroundMark x1="80616" y1="28929" x2="81308" y2="29643"/>
                        <a14:foregroundMark x1="64000" y1="11786" x2="80616" y2="28929"/>
                        <a14:foregroundMark x1="49600" y1="63571" x2="52400" y2="82500"/>
                        <a14:foregroundMark x1="52400" y1="82500" x2="51200" y2="87500"/>
                        <a14:foregroundMark x1="49200" y1="66429" x2="50800" y2="54643"/>
                        <a14:backgroundMark x1="82400" y1="30357" x2="82400" y2="30357"/>
                        <a14:backgroundMark x1="82400" y1="29643" x2="82400" y2="29643"/>
                        <a14:backgroundMark x1="82400" y1="28929" x2="82400" y2="28929"/>
                        <a14:backgroundMark x1="81600" y1="29643" x2="81600" y2="29643"/>
                        <a14:backgroundMark x1="81600" y1="29643" x2="81600" y2="29643"/>
                        <a14:backgroundMark x1="81600" y1="28929" x2="81600" y2="28929"/>
                        <a14:backgroundMark x1="81200" y1="28929" x2="81200" y2="28929"/>
                        <a14:backgroundMark x1="81200" y1="30357" x2="81200" y2="30357"/>
                        <a14:backgroundMark x1="81200" y1="28929" x2="81200" y2="2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107">
            <a:off x="362268" y="484478"/>
            <a:ext cx="1773721" cy="19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3F4B7E-F1F9-7C02-9C3B-E309BB7AF770}"/>
              </a:ext>
            </a:extLst>
          </p:cNvPr>
          <p:cNvSpPr txBox="1"/>
          <p:nvPr/>
        </p:nvSpPr>
        <p:spPr>
          <a:xfrm>
            <a:off x="112646" y="5488781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LS Retail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Online Help</a:t>
            </a:r>
          </a:p>
        </p:txBody>
      </p:sp>
      <p:pic>
        <p:nvPicPr>
          <p:cNvPr id="2052" name="Picture 4" descr="1,243,163 Sign Help Images, Stock Photos &amp; Vectors | Shutterstock">
            <a:extLst>
              <a:ext uri="{FF2B5EF4-FFF2-40B4-BE49-F238E27FC236}">
                <a16:creationId xmlns:a16="http://schemas.microsoft.com/office/drawing/2014/main" id="{145CAE06-5446-6C1E-C00E-AFCCB4657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429" l="10000" r="90000">
                        <a14:foregroundMark x1="64872" y1="56786" x2="70513" y2="86071"/>
                        <a14:foregroundMark x1="70513" y1="86071" x2="72821" y2="91429"/>
                        <a14:foregroundMark x1="30256" y1="33571" x2="31795" y2="51786"/>
                        <a14:foregroundMark x1="31795" y1="51786" x2="55641" y2="58571"/>
                        <a14:foregroundMark x1="55641" y1="58571" x2="61026" y2="56429"/>
                        <a14:foregroundMark x1="28718" y1="55357" x2="31026" y2="28929"/>
                        <a14:foregroundMark x1="30256" y1="28929" x2="29744" y2="51786"/>
                        <a14:foregroundMark x1="31026" y1="30357" x2="54615" y2="31429"/>
                        <a14:foregroundMark x1="54615" y1="31429" x2="65641" y2="45714"/>
                        <a14:foregroundMark x1="65641" y1="45714" x2="64103" y2="56429"/>
                        <a14:foregroundMark x1="54359" y1="30357" x2="67949" y2="30357"/>
                        <a14:foregroundMark x1="67949" y1="31071" x2="66410" y2="46071"/>
                        <a14:foregroundMark x1="68462" y1="31429" x2="66154" y2="53571"/>
                        <a14:foregroundMark x1="32051" y1="29286" x2="46154" y2="31429"/>
                        <a14:foregroundMark x1="46154" y1="31429" x2="57436" y2="31071"/>
                        <a14:foregroundMark x1="34615" y1="32143" x2="65128" y2="49286"/>
                        <a14:foregroundMark x1="32051" y1="37143" x2="49231" y2="51786"/>
                        <a14:foregroundMark x1="35641" y1="52500" x2="34615" y2="41786"/>
                        <a14:foregroundMark x1="41795" y1="41786" x2="47949" y2="39286"/>
                        <a14:foregroundMark x1="53846" y1="38214" x2="58462" y2="43929"/>
                        <a14:foregroundMark x1="32051" y1="27500" x2="49231" y2="28571"/>
                        <a14:foregroundMark x1="49231" y1="28571" x2="60769" y2="27857"/>
                        <a14:foregroundMark x1="32821" y1="48571" x2="54872" y2="43929"/>
                        <a14:foregroundMark x1="28718" y1="53214" x2="30256" y2="31786"/>
                        <a14:foregroundMark x1="30256" y1="31786" x2="29744" y2="28929"/>
                        <a14:foregroundMark x1="29487" y1="30357" x2="28718" y2="56786"/>
                        <a14:foregroundMark x1="28205" y1="49643" x2="29231" y2="28929"/>
                        <a14:foregroundMark x1="27436" y1="44286" x2="28974" y2="29286"/>
                        <a14:foregroundMark x1="29231" y1="27857" x2="44872" y2="26429"/>
                        <a14:foregroundMark x1="44872" y1="26429" x2="68462" y2="27857"/>
                        <a14:foregroundMark x1="30513" y1="26429" x2="51538" y2="27857"/>
                        <a14:foregroundMark x1="51538" y1="27857" x2="67949" y2="27143"/>
                        <a14:foregroundMark x1="31026" y1="26071" x2="49744" y2="27857"/>
                        <a14:foregroundMark x1="49744" y1="27857" x2="65128" y2="27500"/>
                        <a14:foregroundMark x1="65128" y1="27500" x2="67692" y2="27500"/>
                        <a14:foregroundMark x1="68718" y1="30000" x2="67179" y2="53214"/>
                        <a14:foregroundMark x1="43846" y1="45714" x2="53333" y2="50714"/>
                        <a14:foregroundMark x1="59487" y1="50000" x2="56667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07" y="757035"/>
            <a:ext cx="2101948" cy="150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DE90A9-39A6-7944-C12E-1062E52AF81F}"/>
              </a:ext>
            </a:extLst>
          </p:cNvPr>
          <p:cNvGrpSpPr/>
          <p:nvPr/>
        </p:nvGrpSpPr>
        <p:grpSpPr>
          <a:xfrm>
            <a:off x="225293" y="1967953"/>
            <a:ext cx="3313042" cy="3520828"/>
            <a:chOff x="225289" y="993915"/>
            <a:chExt cx="3313042" cy="35208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EEEC35-E987-FC92-D0CB-84FE667FB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6780"/>
            <a:stretch/>
          </p:blipFill>
          <p:spPr>
            <a:xfrm>
              <a:off x="225289" y="993915"/>
              <a:ext cx="3313042" cy="3520828"/>
            </a:xfrm>
            <a:prstGeom prst="rect">
              <a:avLst/>
            </a:prstGeo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838C0E-ACCF-9D5D-9284-E4EBAA062B67}"/>
                </a:ext>
              </a:extLst>
            </p:cNvPr>
            <p:cNvSpPr/>
            <p:nvPr/>
          </p:nvSpPr>
          <p:spPr>
            <a:xfrm>
              <a:off x="795131" y="1590261"/>
              <a:ext cx="2630557" cy="1648918"/>
            </a:xfrm>
            <a:prstGeom prst="rect">
              <a:avLst/>
            </a:prstGeom>
            <a:noFill/>
            <a:ln>
              <a:solidFill>
                <a:srgbClr val="331B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851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4903" r="4663"/>
          <a:stretch/>
        </p:blipFill>
        <p:spPr>
          <a:xfrm>
            <a:off x="0" y="1"/>
            <a:ext cx="49648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400" b="1">
              <a:solidFill>
                <a:srgbClr val="138890"/>
              </a:solidFill>
            </a:endParaRPr>
          </a:p>
          <a:p>
            <a:r>
              <a:rPr lang="en-US" sz="2400" b="1"/>
              <a:t>Report packs</a:t>
            </a:r>
            <a:br>
              <a:rPr lang="en-US" sz="240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en-US" sz="1600"/>
          </a:p>
          <a:p>
            <a:pPr lvl="1"/>
            <a:r>
              <a:rPr lang="en-US" sz="2000"/>
              <a:t>General improvements</a:t>
            </a:r>
          </a:p>
          <a:p>
            <a:pPr lvl="1"/>
            <a:r>
              <a:rPr lang="en-US" sz="2000"/>
              <a:t>More operational, list oriented, report pages</a:t>
            </a:r>
            <a:r>
              <a:rPr lang="en-US" sz="1600"/>
              <a:t> </a:t>
            </a:r>
          </a:p>
          <a:p>
            <a:pPr lvl="1"/>
            <a:r>
              <a:rPr lang="en-US" sz="2000"/>
              <a:t>Hospitality report pack</a:t>
            </a:r>
          </a:p>
          <a:p>
            <a:pPr lvl="1"/>
            <a:r>
              <a:rPr lang="en-US" sz="2000"/>
              <a:t>Finance report pack (</a:t>
            </a:r>
            <a:r>
              <a:rPr lang="en-US" sz="2000" err="1"/>
              <a:t>tbd</a:t>
            </a:r>
            <a:r>
              <a:rPr lang="en-US" sz="2000"/>
              <a:t>)</a:t>
            </a:r>
          </a:p>
          <a:p>
            <a:pPr marL="457200" lvl="1" indent="0">
              <a:buNone/>
            </a:pPr>
            <a:br>
              <a:rPr lang="en-US" sz="1200"/>
            </a:br>
            <a:endParaRPr lang="en-US" sz="500"/>
          </a:p>
          <a:p>
            <a:r>
              <a:rPr lang="en-US" sz="2400" b="1"/>
              <a:t>Near real-time reports</a:t>
            </a:r>
          </a:p>
          <a:p>
            <a:r>
              <a:rPr lang="en-US" sz="2400" b="1"/>
              <a:t>Demo data generation tool</a:t>
            </a:r>
          </a:p>
          <a:p>
            <a:endParaRPr lang="en-US" sz="2400" b="1"/>
          </a:p>
          <a:p>
            <a:pPr marL="0" indent="0">
              <a:buNone/>
            </a:pPr>
            <a:r>
              <a:rPr lang="en-US" sz="2400" b="1"/>
              <a:t>We listen to you!</a:t>
            </a:r>
            <a:br>
              <a:rPr lang="en-US" sz="2400" b="1"/>
            </a:br>
            <a:br>
              <a:rPr lang="en-US" sz="1600"/>
            </a:b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69107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play chess for beginners: rules, moves and setup | Dicebreaker">
            <a:extLst>
              <a:ext uri="{FF2B5EF4-FFF2-40B4-BE49-F238E27FC236}">
                <a16:creationId xmlns:a16="http://schemas.microsoft.com/office/drawing/2014/main" id="{7BBD8008-BABB-E1B8-36E8-2F75555BA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E6FB312-127C-5ABA-FA04-FF12BE20BEB2}"/>
              </a:ext>
            </a:extLst>
          </p:cNvPr>
          <p:cNvSpPr txBox="1">
            <a:spLocks/>
          </p:cNvSpPr>
          <p:nvPr/>
        </p:nvSpPr>
        <p:spPr>
          <a:xfrm>
            <a:off x="-92766" y="122027"/>
            <a:ext cx="12192000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cap="small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When will you start your strategic move </a:t>
            </a:r>
            <a:br>
              <a:rPr lang="en-US" sz="4400" b="1" cap="small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400" b="1" cap="small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with Analytics for LS Central ?</a:t>
            </a:r>
            <a:br>
              <a:rPr lang="en-US" sz="4400" b="1" cap="small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IS" sz="4400" b="1" cap="small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5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53329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King is Dead - Long Live the King CoreMedia">
            <a:extLst>
              <a:ext uri="{FF2B5EF4-FFF2-40B4-BE49-F238E27FC236}">
                <a16:creationId xmlns:a16="http://schemas.microsoft.com/office/drawing/2014/main" id="{16CB07A4-DADA-4EC1-5688-58EE05AA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45" y="3275641"/>
            <a:ext cx="6325709" cy="23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E6FB312-127C-5ABA-FA04-FF12BE20BEB2}"/>
              </a:ext>
            </a:extLst>
          </p:cNvPr>
          <p:cNvSpPr txBox="1">
            <a:spLocks/>
          </p:cNvSpPr>
          <p:nvPr/>
        </p:nvSpPr>
        <p:spPr>
          <a:xfrm>
            <a:off x="0" y="797888"/>
            <a:ext cx="12192000" cy="624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cap="small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king is dead, long live the king !</a:t>
            </a:r>
            <a:br>
              <a:rPr lang="en-US" sz="4800" b="1" cap="small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1200" b="1" cap="small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cap="small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Insight is now …</a:t>
            </a:r>
            <a:br>
              <a:rPr lang="en-US" sz="3200" b="1" cap="small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1200" b="1" cap="small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cap="small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Analytics for LS Central </a:t>
            </a:r>
            <a:endParaRPr lang="en-IS" sz="4800" b="1" cap="small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Agenda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B7D9E7A4-C34D-23D7-CD91-806A16FB498D}"/>
              </a:ext>
            </a:extLst>
          </p:cNvPr>
          <p:cNvSpPr txBox="1">
            <a:spLocks/>
          </p:cNvSpPr>
          <p:nvPr/>
        </p:nvSpPr>
        <p:spPr>
          <a:xfrm>
            <a:off x="548640" y="1628775"/>
            <a:ext cx="6773186" cy="1152153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Why Analytics for LS Central?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>
                <a:latin typeface="Segoe UI"/>
              </a:rPr>
              <a:t>Covered Business Intelligence scenarios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>
                <a:latin typeface="Segoe UI"/>
              </a:rPr>
              <a:t>Classical BI (focus on history)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>
                <a:latin typeface="Segoe UI"/>
              </a:rPr>
              <a:t>Near real-time BI (focus on today)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"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>
                <a:latin typeface="Segoe UI"/>
              </a:rPr>
              <a:t>Roadmap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>
                <a:latin typeface="Segoe UI"/>
              </a:rPr>
              <a:t>How to get started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1F633-EA44-6093-2C45-4D2FED54B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738" y="0"/>
            <a:ext cx="4401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TIBCO Software GmbH || Nachrichten || Studie zu „Augmented Business  Intelligence“: TIBCO ist ein „Leader“">
            <a:extLst>
              <a:ext uri="{FF2B5EF4-FFF2-40B4-BE49-F238E27FC236}">
                <a16:creationId xmlns:a16="http://schemas.microsoft.com/office/drawing/2014/main" id="{0ABDAA15-3358-15AA-286C-145E6C368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977">
            <a:off x="2121204" y="2048058"/>
            <a:ext cx="1401554" cy="7880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FD957E-9387-17B9-54CC-FD3A3E799D29}"/>
              </a:ext>
            </a:extLst>
          </p:cNvPr>
          <p:cNvGrpSpPr/>
          <p:nvPr/>
        </p:nvGrpSpPr>
        <p:grpSpPr>
          <a:xfrm>
            <a:off x="754102" y="5219014"/>
            <a:ext cx="2849188" cy="1329763"/>
            <a:chOff x="4380378" y="4784322"/>
            <a:chExt cx="2710953" cy="13740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34" name="Picture 14" descr="Microsoft Power BI Review | PCMag">
              <a:extLst>
                <a:ext uri="{FF2B5EF4-FFF2-40B4-BE49-F238E27FC236}">
                  <a16:creationId xmlns:a16="http://schemas.microsoft.com/office/drawing/2014/main" id="{9F59B7C1-0178-C5F7-0E4B-0C4D93182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378" y="4784322"/>
              <a:ext cx="2338769" cy="131664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50800" dir="5400000" algn="ctr" rotWithShape="0">
                <a:schemeClr val="bg1">
                  <a:lumMod val="8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350318-7E36-09B3-C59F-D78756F407A4}"/>
                </a:ext>
              </a:extLst>
            </p:cNvPr>
            <p:cNvSpPr txBox="1"/>
            <p:nvPr/>
          </p:nvSpPr>
          <p:spPr>
            <a:xfrm>
              <a:off x="4985174" y="4790857"/>
              <a:ext cx="2106157" cy="1367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+mj-lt"/>
                </a:rPr>
                <a:t>Microsoft</a:t>
              </a:r>
            </a:p>
            <a:p>
              <a:br>
                <a:rPr lang="en-US" sz="2000">
                  <a:latin typeface="+mj-lt"/>
                </a:rPr>
              </a:br>
              <a:r>
                <a:rPr lang="en-US" sz="2800">
                  <a:latin typeface="+mj-lt"/>
                </a:rPr>
                <a:t>Connector</a:t>
              </a:r>
              <a:endParaRPr lang="en-US" sz="3200">
                <a:latin typeface="+mj-lt"/>
              </a:endParaRPr>
            </a:p>
          </p:txBody>
        </p:sp>
      </p:grpSp>
      <p:pic>
        <p:nvPicPr>
          <p:cNvPr id="5130" name="Picture 10" descr="Top 10 Tableau Open Source Alternatives: A Comprehensive List - Learn | Hevo">
            <a:extLst>
              <a:ext uri="{FF2B5EF4-FFF2-40B4-BE49-F238E27FC236}">
                <a16:creationId xmlns:a16="http://schemas.microsoft.com/office/drawing/2014/main" id="{028212C3-5141-444A-96AB-F0C7A108A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455" y="3111761"/>
            <a:ext cx="1141088" cy="11410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QlikView 12 officially available - ERP &amp; BI Newsroom">
            <a:extLst>
              <a:ext uri="{FF2B5EF4-FFF2-40B4-BE49-F238E27FC236}">
                <a16:creationId xmlns:a16="http://schemas.microsoft.com/office/drawing/2014/main" id="{0B01A6A1-94F2-A68F-7FBE-7B8708E6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3" y="1895775"/>
            <a:ext cx="1429368" cy="9511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Business Intelligence software options</a:t>
            </a:r>
          </a:p>
        </p:txBody>
      </p:sp>
      <p:pic>
        <p:nvPicPr>
          <p:cNvPr id="5126" name="Picture 6" descr="Jet Reports - Dynamics International">
            <a:extLst>
              <a:ext uri="{FF2B5EF4-FFF2-40B4-BE49-F238E27FC236}">
                <a16:creationId xmlns:a16="http://schemas.microsoft.com/office/drawing/2014/main" id="{A0E0D776-CA27-7DAD-8726-4BA881D0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1467">
            <a:off x="405749" y="3113103"/>
            <a:ext cx="2078791" cy="67597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ARGIT Decision Suite Now Offers Direct Connection to Unlimited Financial  Data - DATAVERSITY">
            <a:extLst>
              <a:ext uri="{FF2B5EF4-FFF2-40B4-BE49-F238E27FC236}">
                <a16:creationId xmlns:a16="http://schemas.microsoft.com/office/drawing/2014/main" id="{62328B07-15D1-04CD-565E-2AFEF540A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9" b="29197"/>
          <a:stretch/>
        </p:blipFill>
        <p:spPr bwMode="auto">
          <a:xfrm rot="834321">
            <a:off x="706468" y="4182775"/>
            <a:ext cx="2452812" cy="5922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3BDA7-5EDC-1341-0AA7-FF2486D3A11E}"/>
              </a:ext>
            </a:extLst>
          </p:cNvPr>
          <p:cNvSpPr txBox="1"/>
          <p:nvPr/>
        </p:nvSpPr>
        <p:spPr>
          <a:xfrm>
            <a:off x="3416340" y="3421945"/>
            <a:ext cx="715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C0E2B9-B1E3-0DE5-CB12-7AAE1E24A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8398" y="2016848"/>
            <a:ext cx="7671432" cy="414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61569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b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Microsoft way</a:t>
            </a:r>
            <a:b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4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(with PBI connectors)</a:t>
            </a:r>
            <a:endParaRPr lang="en-IS" sz="6600" b="1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3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177E1-4961-A780-F49E-46F91DAC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8EDBF-AAF1-27FE-03D9-6AD12BF63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2680633C-C8C4-2870-757A-C3EE2DD27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458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Rectangle 1068">
            <a:extLst>
              <a:ext uri="{FF2B5EF4-FFF2-40B4-BE49-F238E27FC236}">
                <a16:creationId xmlns:a16="http://schemas.microsoft.com/office/drawing/2014/main" id="{DB5F6EF5-8E22-A6D3-F991-20E386290A79}"/>
              </a:ext>
            </a:extLst>
          </p:cNvPr>
          <p:cNvSpPr/>
          <p:nvPr/>
        </p:nvSpPr>
        <p:spPr>
          <a:xfrm>
            <a:off x="980100" y="496264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919A9994-8587-6F76-18FF-0BBADDDAF604}"/>
              </a:ext>
            </a:extLst>
          </p:cNvPr>
          <p:cNvSpPr/>
          <p:nvPr/>
        </p:nvSpPr>
        <p:spPr>
          <a:xfrm>
            <a:off x="980100" y="525349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CD39994B-4661-7AE3-F608-7C2A1BA0A941}"/>
              </a:ext>
            </a:extLst>
          </p:cNvPr>
          <p:cNvSpPr/>
          <p:nvPr/>
        </p:nvSpPr>
        <p:spPr>
          <a:xfrm>
            <a:off x="980100" y="5554396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3E82625B-1B23-E27A-FC81-6457339179F3}"/>
              </a:ext>
            </a:extLst>
          </p:cNvPr>
          <p:cNvSpPr/>
          <p:nvPr/>
        </p:nvSpPr>
        <p:spPr>
          <a:xfrm>
            <a:off x="1018775" y="501721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A9CA9B08-7861-E5C4-C29D-1D323C4C2D3A}"/>
              </a:ext>
            </a:extLst>
          </p:cNvPr>
          <p:cNvSpPr/>
          <p:nvPr/>
        </p:nvSpPr>
        <p:spPr>
          <a:xfrm>
            <a:off x="1018775" y="5308057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FB2D8C93-D4D2-A904-B02E-6AF67AC55BC0}"/>
              </a:ext>
            </a:extLst>
          </p:cNvPr>
          <p:cNvSpPr/>
          <p:nvPr/>
        </p:nvSpPr>
        <p:spPr>
          <a:xfrm>
            <a:off x="1018775" y="560896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07A4187F-03FE-240D-7D63-F84775319B67}"/>
              </a:ext>
            </a:extLst>
          </p:cNvPr>
          <p:cNvSpPr/>
          <p:nvPr/>
        </p:nvSpPr>
        <p:spPr>
          <a:xfrm>
            <a:off x="1074804" y="5094114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7758F7FC-4E30-AD0C-2C94-B0B40B242BB2}"/>
              </a:ext>
            </a:extLst>
          </p:cNvPr>
          <p:cNvSpPr/>
          <p:nvPr/>
        </p:nvSpPr>
        <p:spPr>
          <a:xfrm>
            <a:off x="1074804" y="5384961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46EFFB9A-830D-12E7-DA1C-72354B082CB7}"/>
              </a:ext>
            </a:extLst>
          </p:cNvPr>
          <p:cNvSpPr/>
          <p:nvPr/>
        </p:nvSpPr>
        <p:spPr>
          <a:xfrm>
            <a:off x="1074804" y="5685867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80A60494-F08D-6575-6D8F-5F2E3156FE6A}"/>
              </a:ext>
            </a:extLst>
          </p:cNvPr>
          <p:cNvSpPr/>
          <p:nvPr/>
        </p:nvSpPr>
        <p:spPr>
          <a:xfrm>
            <a:off x="1130833" y="515539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98DA3126-A328-6DA6-ECCA-A2FF0743F492}"/>
              </a:ext>
            </a:extLst>
          </p:cNvPr>
          <p:cNvSpPr/>
          <p:nvPr/>
        </p:nvSpPr>
        <p:spPr>
          <a:xfrm>
            <a:off x="1130833" y="544624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861A0A0A-C3AF-7BA7-6617-79CA333ADA23}"/>
              </a:ext>
            </a:extLst>
          </p:cNvPr>
          <p:cNvSpPr/>
          <p:nvPr/>
        </p:nvSpPr>
        <p:spPr>
          <a:xfrm>
            <a:off x="1130833" y="5747146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F77DDCD-81EC-5798-518E-B6FDD4F4316E}"/>
              </a:ext>
            </a:extLst>
          </p:cNvPr>
          <p:cNvSpPr txBox="1">
            <a:spLocks/>
          </p:cNvSpPr>
          <p:nvPr/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old"/>
                <a:ea typeface="+mj-ea"/>
                <a:cs typeface="+mj-cs"/>
              </a:rPr>
              <a:t>The Microsoft way</a:t>
            </a:r>
          </a:p>
        </p:txBody>
      </p:sp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324CC39-9416-6BF9-0251-A3DE5FB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70" y="1859990"/>
            <a:ext cx="968896" cy="9643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6FCB34B-1D61-DBEF-7213-A8D7035EEE51}"/>
              </a:ext>
            </a:extLst>
          </p:cNvPr>
          <p:cNvSpPr txBox="1">
            <a:spLocks/>
          </p:cNvSpPr>
          <p:nvPr/>
        </p:nvSpPr>
        <p:spPr>
          <a:xfrm>
            <a:off x="695324" y="2958076"/>
            <a:ext cx="1700145" cy="686640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5E958362-2E9B-2830-BEF9-7B5FEF005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8479360" y="1859990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36B8301-6D8E-EF9E-78FB-B1D4951258A8}"/>
              </a:ext>
            </a:extLst>
          </p:cNvPr>
          <p:cNvSpPr txBox="1">
            <a:spLocks/>
          </p:cNvSpPr>
          <p:nvPr/>
        </p:nvSpPr>
        <p:spPr>
          <a:xfrm>
            <a:off x="7263663" y="2958078"/>
            <a:ext cx="1700145" cy="686638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2" descr="Power BI инструмент бизнес-аналитики | внедрение Power BI">
            <a:extLst>
              <a:ext uri="{FF2B5EF4-FFF2-40B4-BE49-F238E27FC236}">
                <a16:creationId xmlns:a16="http://schemas.microsoft.com/office/drawing/2014/main" id="{F1B49457-F4E1-7A3A-E959-18A7D4030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t="14082" r="10091" b="9728"/>
          <a:stretch/>
        </p:blipFill>
        <p:spPr bwMode="auto">
          <a:xfrm>
            <a:off x="4274261" y="1866369"/>
            <a:ext cx="968896" cy="9579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A708BF9-3C5F-6D02-CA11-FBAA719ABBAA}"/>
              </a:ext>
            </a:extLst>
          </p:cNvPr>
          <p:cNvSpPr txBox="1">
            <a:spLocks/>
          </p:cNvSpPr>
          <p:nvPr/>
        </p:nvSpPr>
        <p:spPr>
          <a:xfrm>
            <a:off x="8970467" y="2958079"/>
            <a:ext cx="1700145" cy="686637"/>
          </a:xfrm>
          <a:prstGeom prst="rect">
            <a:avLst/>
          </a:prstGeom>
          <a:noFill/>
          <a:ln>
            <a:noFill/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Reports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0174142A-271B-59E4-6329-8259DDC1A26E}"/>
              </a:ext>
            </a:extLst>
          </p:cNvPr>
          <p:cNvSpPr/>
          <p:nvPr/>
        </p:nvSpPr>
        <p:spPr>
          <a:xfrm>
            <a:off x="695325" y="3807174"/>
            <a:ext cx="1700143" cy="2806127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59AE54F9-7A2D-16DF-3445-5032D3D1A46E}"/>
              </a:ext>
            </a:extLst>
          </p:cNvPr>
          <p:cNvSpPr/>
          <p:nvPr/>
        </p:nvSpPr>
        <p:spPr>
          <a:xfrm>
            <a:off x="7265308" y="3813556"/>
            <a:ext cx="1700143" cy="2799745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txBody>
          <a:bodyPr lIns="144000"/>
          <a:lstStyle/>
          <a:p>
            <a:pPr algn="ctr">
              <a:spcBef>
                <a:spcPts val="1000"/>
              </a:spcBef>
            </a:pPr>
            <a:endParaRPr lang="en-US" sz="2400" b="1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8904EE-827A-4F3A-5520-04DB5E067EE5}"/>
              </a:ext>
            </a:extLst>
          </p:cNvPr>
          <p:cNvSpPr/>
          <p:nvPr/>
        </p:nvSpPr>
        <p:spPr>
          <a:xfrm>
            <a:off x="1204106" y="5225585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C9DE6C-8B45-4947-0B51-8D2DF3808C5C}"/>
              </a:ext>
            </a:extLst>
          </p:cNvPr>
          <p:cNvSpPr/>
          <p:nvPr/>
        </p:nvSpPr>
        <p:spPr>
          <a:xfrm>
            <a:off x="1204106" y="5516432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2721E-2004-871A-4EBD-630D323C9CD1}"/>
              </a:ext>
            </a:extLst>
          </p:cNvPr>
          <p:cNvSpPr/>
          <p:nvPr/>
        </p:nvSpPr>
        <p:spPr>
          <a:xfrm>
            <a:off x="1204106" y="5817338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7A98DD-8851-7870-A0E5-6FAEC652342B}"/>
              </a:ext>
            </a:extLst>
          </p:cNvPr>
          <p:cNvCxnSpPr>
            <a:cxnSpLocks/>
            <a:stCxn id="19" idx="3"/>
            <a:endCxn id="1025" idx="1"/>
          </p:cNvCxnSpPr>
          <p:nvPr/>
        </p:nvCxnSpPr>
        <p:spPr>
          <a:xfrm flipV="1">
            <a:off x="1886686" y="5178028"/>
            <a:ext cx="5692166" cy="18600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69A76-B084-A901-B6C9-3BEB43D08471}"/>
              </a:ext>
            </a:extLst>
          </p:cNvPr>
          <p:cNvCxnSpPr>
            <a:cxnSpLocks/>
            <a:stCxn id="20" idx="3"/>
            <a:endCxn id="1025" idx="1"/>
          </p:cNvCxnSpPr>
          <p:nvPr/>
        </p:nvCxnSpPr>
        <p:spPr>
          <a:xfrm flipV="1">
            <a:off x="1886686" y="5178028"/>
            <a:ext cx="5692166" cy="47685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8F644-4D42-5948-23CD-90C209F6473A}"/>
              </a:ext>
            </a:extLst>
          </p:cNvPr>
          <p:cNvCxnSpPr>
            <a:cxnSpLocks/>
            <a:stCxn id="23" idx="3"/>
            <a:endCxn id="1025" idx="1"/>
          </p:cNvCxnSpPr>
          <p:nvPr/>
        </p:nvCxnSpPr>
        <p:spPr>
          <a:xfrm flipV="1">
            <a:off x="1886686" y="5178028"/>
            <a:ext cx="5692166" cy="777758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: Rounded Corners 1023">
            <a:extLst>
              <a:ext uri="{FF2B5EF4-FFF2-40B4-BE49-F238E27FC236}">
                <a16:creationId xmlns:a16="http://schemas.microsoft.com/office/drawing/2014/main" id="{DF2950F8-B9E5-40EA-0CD7-ABB779FC06FD}"/>
              </a:ext>
            </a:extLst>
          </p:cNvPr>
          <p:cNvSpPr/>
          <p:nvPr/>
        </p:nvSpPr>
        <p:spPr>
          <a:xfrm>
            <a:off x="7578852" y="5445657"/>
            <a:ext cx="1075386" cy="9619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Query</a:t>
            </a:r>
            <a:br>
              <a:rPr lang="en-US"/>
            </a:br>
            <a:r>
              <a:rPr lang="en-US"/>
              <a:t>business logic</a:t>
            </a:r>
          </a:p>
        </p:txBody>
      </p: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F9873A52-253B-C640-BF58-EC2DC0F27C22}"/>
              </a:ext>
            </a:extLst>
          </p:cNvPr>
          <p:cNvSpPr/>
          <p:nvPr/>
        </p:nvSpPr>
        <p:spPr>
          <a:xfrm>
            <a:off x="7578852" y="4948136"/>
            <a:ext cx="1075386" cy="459783"/>
          </a:xfrm>
          <a:prstGeom prst="roundRect">
            <a:avLst/>
          </a:prstGeom>
          <a:noFill/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1027" name="Content Placeholder 10">
            <a:extLst>
              <a:ext uri="{FF2B5EF4-FFF2-40B4-BE49-F238E27FC236}">
                <a16:creationId xmlns:a16="http://schemas.microsoft.com/office/drawing/2014/main" id="{BDE901BD-4822-1F71-7DFA-F19F796E8117}"/>
              </a:ext>
            </a:extLst>
          </p:cNvPr>
          <p:cNvSpPr txBox="1">
            <a:spLocks/>
          </p:cNvSpPr>
          <p:nvPr/>
        </p:nvSpPr>
        <p:spPr>
          <a:xfrm>
            <a:off x="3829297" y="5015273"/>
            <a:ext cx="1700145" cy="836124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rgbClr val="A5A5A5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Power BI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Connector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40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783C2B97-0D66-21F6-5BE8-E3A4D1555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64" y="5941206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4B422D80-9B24-CC6A-36AF-FD2F8B03A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18" y="2821133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F8AE3966-8083-BA9C-BD14-A8C7653B98C7}"/>
              </a:ext>
            </a:extLst>
          </p:cNvPr>
          <p:cNvSpPr txBox="1"/>
          <p:nvPr/>
        </p:nvSpPr>
        <p:spPr>
          <a:xfrm>
            <a:off x="3291000" y="3544744"/>
            <a:ext cx="29354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Complexity</a:t>
            </a:r>
            <a:br>
              <a:rPr lang="en-US" sz="4000" b="1">
                <a:solidFill>
                  <a:srgbClr val="EF413D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4000" b="1">
              <a:solidFill>
                <a:srgbClr val="EF413D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48" name="Picture 16">
            <a:extLst>
              <a:ext uri="{FF2B5EF4-FFF2-40B4-BE49-F238E27FC236}">
                <a16:creationId xmlns:a16="http://schemas.microsoft.com/office/drawing/2014/main" id="{B09B40F4-7F56-B8AA-B41B-9FC399369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2004" y="3818663"/>
            <a:ext cx="1507034" cy="854736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49" name="Picture 17">
            <a:extLst>
              <a:ext uri="{FF2B5EF4-FFF2-40B4-BE49-F238E27FC236}">
                <a16:creationId xmlns:a16="http://schemas.microsoft.com/office/drawing/2014/main" id="{44E8EB1D-4243-07D4-B199-777AACAF9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997" y="4765884"/>
            <a:ext cx="1507036" cy="85473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1050" name="Picture 1032">
            <a:extLst>
              <a:ext uri="{FF2B5EF4-FFF2-40B4-BE49-F238E27FC236}">
                <a16:creationId xmlns:a16="http://schemas.microsoft.com/office/drawing/2014/main" id="{BE4C32D9-1354-2B48-FDDA-2669B9DCB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11277" y="5716080"/>
            <a:ext cx="1507038" cy="854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7" name="Rectangle 1056">
            <a:extLst>
              <a:ext uri="{FF2B5EF4-FFF2-40B4-BE49-F238E27FC236}">
                <a16:creationId xmlns:a16="http://schemas.microsoft.com/office/drawing/2014/main" id="{2C617816-897E-B3D7-4737-A4A27EB13C10}"/>
              </a:ext>
            </a:extLst>
          </p:cNvPr>
          <p:cNvSpPr/>
          <p:nvPr/>
        </p:nvSpPr>
        <p:spPr>
          <a:xfrm>
            <a:off x="1288912" y="5293840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26569B3E-7B83-E6CB-2F76-15255740584F}"/>
              </a:ext>
            </a:extLst>
          </p:cNvPr>
          <p:cNvSpPr/>
          <p:nvPr/>
        </p:nvSpPr>
        <p:spPr>
          <a:xfrm>
            <a:off x="1288912" y="5584687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E03A6542-369C-7988-8CFD-4993C5115422}"/>
              </a:ext>
            </a:extLst>
          </p:cNvPr>
          <p:cNvSpPr/>
          <p:nvPr/>
        </p:nvSpPr>
        <p:spPr>
          <a:xfrm>
            <a:off x="1288912" y="5885593"/>
            <a:ext cx="682580" cy="2768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8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API</a:t>
            </a:r>
          </a:p>
        </p:txBody>
      </p:sp>
      <p:pic>
        <p:nvPicPr>
          <p:cNvPr id="1039" name="Picture 4" descr="Alert Red Icon Icons Png - Animated Warning Icon Gif, Transparent Png -  kindpng">
            <a:extLst>
              <a:ext uri="{FF2B5EF4-FFF2-40B4-BE49-F238E27FC236}">
                <a16:creationId xmlns:a16="http://schemas.microsoft.com/office/drawing/2014/main" id="{080D9B28-2CD7-9056-3DA6-C47C8E17C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4" b="90000" l="5116" r="93140">
                        <a14:foregroundMark x1="34419" y1="55934" x2="44651" y2="26154"/>
                        <a14:foregroundMark x1="44651" y1="26154" x2="61512" y2="50440"/>
                        <a14:foregroundMark x1="61512" y1="50440" x2="63721" y2="57692"/>
                        <a14:foregroundMark x1="63721" y1="57692" x2="64070" y2="57912"/>
                        <a14:foregroundMark x1="52558" y1="6923" x2="60349" y2="11429"/>
                        <a14:foregroundMark x1="60349" y1="11429" x2="76860" y2="31209"/>
                        <a14:foregroundMark x1="76860" y1="31209" x2="84186" y2="65824"/>
                        <a14:foregroundMark x1="84186" y1="65824" x2="84186" y2="67473"/>
                        <a14:foregroundMark x1="43605" y1="31209" x2="47209" y2="38242"/>
                        <a14:foregroundMark x1="47209" y1="38242" x2="58488" y2="48571"/>
                        <a14:foregroundMark x1="58488" y1="48571" x2="65000" y2="52088"/>
                        <a14:foregroundMark x1="65000" y1="52088" x2="66163" y2="52308"/>
                        <a14:foregroundMark x1="45233" y1="74835" x2="37558" y2="70000"/>
                        <a14:foregroundMark x1="37558" y1="70000" x2="31047" y2="44835"/>
                        <a14:foregroundMark x1="31047" y1="44835" x2="50116" y2="31429"/>
                        <a14:foregroundMark x1="50116" y1="31429" x2="70000" y2="45275"/>
                        <a14:foregroundMark x1="70000" y1="45275" x2="58953" y2="73187"/>
                        <a14:foregroundMark x1="58953" y1="73187" x2="46744" y2="76044"/>
                        <a14:foregroundMark x1="46744" y1="76044" x2="44884" y2="75275"/>
                        <a14:foregroundMark x1="33953" y1="73956" x2="25349" y2="47692"/>
                        <a14:foregroundMark x1="17674" y1="47692" x2="27791" y2="70330"/>
                        <a14:foregroundMark x1="27791" y1="70330" x2="28256" y2="70440"/>
                        <a14:foregroundMark x1="16977" y1="74396" x2="7907" y2="52308"/>
                        <a14:foregroundMark x1="7907" y1="52308" x2="6512" y2="46044"/>
                        <a14:foregroundMark x1="6279" y1="53407" x2="6744" y2="34945"/>
                        <a14:foregroundMark x1="6744" y1="34945" x2="6744" y2="34945"/>
                        <a14:foregroundMark x1="6744" y1="34725" x2="15349" y2="21648"/>
                        <a14:foregroundMark x1="15349" y1="21648" x2="29070" y2="11538"/>
                        <a14:foregroundMark x1="28605" y1="10440" x2="48256" y2="6044"/>
                        <a14:foregroundMark x1="54186" y1="6703" x2="71279" y2="13077"/>
                        <a14:foregroundMark x1="71279" y1="13077" x2="83605" y2="26484"/>
                        <a14:foregroundMark x1="78256" y1="18352" x2="86860" y2="29780"/>
                        <a14:foregroundMark x1="86860" y1="29780" x2="88488" y2="35275"/>
                        <a14:foregroundMark x1="88605" y1="33736" x2="87907" y2="60330"/>
                        <a14:foregroundMark x1="87907" y1="60330" x2="87326" y2="62857"/>
                        <a14:foregroundMark x1="89419" y1="34286" x2="93140" y2="46044"/>
                        <a14:foregroundMark x1="93140" y1="46044" x2="92326" y2="50110"/>
                        <a14:foregroundMark x1="92791" y1="48791" x2="88023" y2="65495"/>
                        <a14:foregroundMark x1="88023" y1="65495" x2="88023" y2="65495"/>
                        <a14:foregroundMark x1="88953" y1="64176" x2="81279" y2="75714"/>
                        <a14:foregroundMark x1="5116" y1="43736" x2="6860" y2="63407"/>
                        <a14:foregroundMark x1="14070" y1="72418" x2="28721" y2="85055"/>
                        <a14:foregroundMark x1="27209" y1="83846" x2="41047" y2="87692"/>
                        <a14:foregroundMark x1="39186" y1="89011" x2="62093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04" y="4463984"/>
            <a:ext cx="915182" cy="9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37029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webextensions/webextension1.xml><?xml version="1.0" encoding="utf-8"?>
<we:webextension xmlns:we="http://schemas.microsoft.com/office/webextensions/webextension/2010/11" id="{F067F1AA-DF4F-4E5B-B26F-5E4E23464E12}">
  <we:reference id="wa200003233" version="2.0.0.3" store="en-US" storeType="OMEX"/>
  <we:alternateReferences>
    <we:reference id="WA200003233" version="2.0.0.3" store="WA200003233" storeType="OMEX"/>
  </we:alternateReferences>
  <we:properties>
    <we:property name="backgroundColor" value="&quot;#F6F7F8&quot;"/>
    <we:property name="bookmark" value="&quot;H4sIAAAAAAAAA91abW/bOBL+K4aAQ78YBSW+SOy3xmnuikt6vWbRxWLRD0NylGgrS4Yk5+or/N93SNmJ4ziJt24SewMksUhq+MwLZx6S/h65op2UMPsAY4zeREd1/XUMzddBHA2j6nZbbniMnKfMOS21hiRVGY2qJ11RV2305nvUQXOB3eeinULpBVLj71+GEZTlR7jwTzmULQ6jCTZtXUFZ/B/7wdTVNVOcDyP8NinrBrzI8w469GKvaDg9E5T4NacZwXbFFZ6j7frWTzipm27xLIApnetcpkpxwZCZRNE7eVF2JMaLM7N33yYNQfu+1PAkdJpMOZdyzmQqhcgYZ9bP1s0mGCYpwU977EEFnA22Pazv0agup+Pw6d2t9vN62lj8hHnoqrqim5GoIGJOyn5sajLF7bbL+n+jBunJRW/i+XANo7Ys5WkKMRNokMvcsfgG44heu6ibwkL5BBDP6qq73AIjyhQhFixOcmYT4TQHdh/G3i1+6s9LJyfD6KSpx8E/i6h0NPI2tGH0SxDH5hRfv17SpGH8qK5c0S00e7+mbbsYsoUd+ocw85oRfkNoBh+mY0Oo537yz1BOQ6CT7NOClCG9vDq+mcYnLFanYeS9/TL0f5nTn/nP99ptwI/5TrIY4iSlfyzTDFRCQfYU8TWqxxOoZutgF82D4PfH0WYZU1ZhqoSyQjBAnjzJajitbchI63D7xFNUF4Pzrm62QYwYg8yYdoyDYVpJodKnQPy+w/GdFFNcFe1Si4dhqgQMmpw5pZFbrrXM9G5LuFhdwgHdNkv4Q93d1fhnrOviTuT1Os22WtSvXi1X7O5rdpOnVsA85imDaEWW5DxhJk4yASaWzxVQ9NFNbTf4Z1NPJ1tgdRZTzZExxrXkoGLH1LMFP7a2KSbddvGPSmbGsozWgTIIVG9t/lxIT2BclNu4Ps4ZEznETlkg5yOAfZLsV7vzCdoCyhs/r8Bd9PVBMHjYzH6ttD1NC0zsceLm2V9giJQWOiiqBYXLhKYRXDKpeewMOmacb9/M8hYWeeuuoLLo7pjjDKGdNritPRbDB2TFcsFB12zi3Tr47xT6N9btwHo7UNkoF/T3Rs0+JUYWGg+zNn/QBF4deqFuHDZHs6DRcdEs2S/l2nfPqw3BpwFCA3Hk3IJ0GGdcyAT2yQWnRdsN6rwvzO2P+ACrsri47LAiVgVezOz4+OQozd6qWPB3IhmdvD05Gkk2Gp3E2bFOs+PbHgtGikXGpQYXyyyzqXZaGT/RgxNDUOho2nWk1h2RmieaGY5JboRQkMaYsh1FOkofkNk4k1IQMeEMON8jV57RrrKoBv84+IW0oki/hhilPEaVG4ltMyFooyR3WEP/KoinNPZydopXWN6Ffd3/l7cTK2+GxsFNg+9ezPfgVoP58rVFaXpxJSjRNd0hK7B5m74Kf38j6FfErwcfQRuPcray/0/POB+wG5xDubEAvgSej78N9g1Sn5R/pLaUREdH5bT1+wXXU+pRPTb16JIyyHrR6c8sad4/Vvjv9T7Pp/cXj9tl4vgSSAFPuTGxIcoSOylSBtbA3pGCvwkluCYEueJJojN//GYSLV0irNwjoz+0dg/L7qua9KaXgltIIKNfHRvH0QjckVcr5YSQJpE6A3QSrNBqV5HCWZtwY3UaKykzra3blf2jZTxNMpYJaxlCQkt9R5HghORZTFv0lJE4qdJMPVsY33e78gmqi011+Vk2gllOxuUssRowQ50Ixh83coffOlN/uystFbnwPynTQlmLhtvH94D3SpN5armhIE0Vo+2kY2mSHEjSeSFGeH1st1pZwzHJPYzwvpP3g9Hg3hPpg9Hg4cPqg1HjoQPWLXKZgWYjPd2TQvwiPHmHtRCYwyVVh1AhQgrGpaIeq6OKcQYT3+EFvr4t9fUtvVpLRnkfqnm4Bm2Kdnlav3z6d1F5N3soedd3/dSrpk9LLTbdef0nzwuLg3zaVEVHTvV3YD15+rK8BLwBcYYdeOW9hJsV1O6fA4fES+0luqCmf6fHWDj00gtsD9o3w+jKD1mEIHGEaH3k9X7P5lbJ1GqiqWA0E2mqD2XrsV3qfp4r/z07xHg5MBvP618Czs6XcX+DmvlUsd9/BWK+aphojM1FULaedu0ELH6Eqv9qx6QXFZJqKAtQOXTLEnFPbgtfGbwuNfP5n26hdQCyKAAA&quot;"/>
    <we:property name="creatorSessionId" value="&quot;22f821d3-eeb9-4d6d-b150-2c6148c830e1&quot;"/>
    <we:property name="creatorTenantId" value="&quot;baef60cc-ecf7-46d0-826d-f00b389e8064&quot;"/>
    <we:property name="creatorUserId" value="&quot;1003BFFD8EC1FC02&quot;"/>
    <we:property name="datasetId" value="&quot;&quot;"/>
    <we:property name="embedUrl" value="&quot;/reportEmbed?reportId=fb2076d8-f9ec-4c10-86c9-4c5d5869b93a&amp;appId=0fd0ad01-a1f7-4116-87e6-00740ba07f7a&amp;config=eyJjbHVzdGVyVXJsIjoiaHR0cHM6Ly9XQUJJLU5PUlRILUVVUk9QRS1KLVBSSU1BUlktcmVkaXJlY3QuYW5hbHlzaXMud2luZG93cy5uZXQiLCJlbWJlZEZlYXR1cmVzIjp7Im1vZGVybkVtYmVkIjp0cnVlLCJ1c2FnZU1ldHJpY3NWTmV4dCI6dHJ1ZX19&amp;disableSensitivityBanner=true&quot;"/>
    <we:property name="initialStateBookmark" value="&quot;H4sIAAAAAAAAA71Z728bNxL9Vwx96RfjMPxN5lvrJoeiSRrEhxwOh6IYkrPOXiWtIK1z8QX+3+/tSkESJ7GEsI4N2Fou93GGM/PmcfVuUfvdZsk3z3kli0eLn4bhzxVv/zxTi/PF+jD222+/Pvvx5a9/PP/x2WMMD5uxH9a7xaN3i5G3VzK+6nfXvJwQMPjv388XvFy+4KvpquPlTs4XG9nuhjUv+//JfjJujdtruT1fyNvNctjyBHk58igT7BtMxzXWVn8zWJHL2L+RSynjfvSlbIbteLg2UWVlC2mbqtZFkmWLZ7p+OQJmgss3j99utjDt3XuXnsw3c/S1BmPIBWdtJENlWm282ci8yJKnZX+ejJrt3Mpub9a7xcWwvF7Nnx5/Mn45XG+LvJRuvrUe+/EGUDPELZx9sR2wFZ+OvR7+e7EVXNXFI3V7fsfGVCiYEFiRlSzGdZXUBxsv8NjVsO0LLx/AxGfDenx9go3igrCypHRHRduaDNPXbNyHZVr61fsg6/PFk+2wmuNzSMOKmZ+adr74xwxHt8ivf77GovP8i2Fd+/Hg2S93vN0dppywD/uLeeU7m/Av4e3Z8+tVhtW30+KveHk9Jzqwn/ZwBn5N7kzDmK9J+afzzK/ed/P932/x5/avj9qnBh+LnSPFSgf8o5iIvUaSPUR+XQyrDa9v7hp7GD6b437c2hjJFy/BW1+sJRajH6Qang5lZqS75u6Jp19fnV2Ow/YUi0UUu0ipkuFMyTvrw0NY/Msoq88opn/T7957cb+ZXnOW3FH1SUwxKbmY2kq4/7iEZ+tOKeHnw/i5x39FXfefZd7ep5uTivqHH95XbHvNfilSHxlzLFJZpNioO6MpKx0tZ+W+V0LhY70u49nft8P15gRba5GQjBCRSc6wV5X8d0t+2ZVtvxlPy3/xLuZCEXXgszD6bem+l6VPeNUvTwm96ohsx6r6wgi+MJcHYb+hXm6k9Lz8EOePzD3c2yfB2f3bPNXKbi/TZiV2XLhN6m9WiKCFkfv1QcKl3EWnKYlSQlyjwxPT+A5cvDxoyg/P7nlmlo3D+qfrcYRx0K35P1h4grudLAViQNRD0BFVFKkQuaOQo7wd8/D2czRlarCeAqRkNd6z9yV8O1pXA8VOd0W76HKxlEi+HU1Kl1CBnSGtclBaQmnwtIs+OoVqiULGJgvT/Lej1VDZOKnZc7RokLkaavC0cyhgNFsLHKRWTjY3pkngKinrUElgYcmlVNsIqbrgSSdEovpKIUn2x6N7P6R1CHLNYFoGOeBUY7VpddwS6U5rHJBMAClmbGYrZBcmFYQdVYVZ5+BjaYRMjryKJsXgsKdVYQdqIyQSOyUEPYjNDnVDlFq5RjmvvIGsqhVmOgHhpUZI33nKqL8cgzJoXaqdEZWUUkKHDRXnDdnquLV6ICWrxBrElSmDSrKxNS91UNkaX40uVJ1EG9AF2yBjkVyVVJNJSrY2JN+aRFYlF9CiUzIEVBKlj/Pa/ZBurpfO1aRrpJiTluM0fj9kZx1JDlSU5kBZF0OtBWmKT4ksgz5AmVM9nkDoRzo15A6rTNo4b6dGa3IrX2avyHvROE4q7b1R1bYmEXFSXUbuUImVGDynWguyCOOUi4QsE/9KjmiPjZBiOps80hLEid/KiZodV8wQBB6SpbKz5Jw/ThtfbeFQ4BJipwqIvUARCqLf2iOKdZCXHioPWYS419jqczasrUej9QVyiEyIzVRplM2dZKu5eKmiczuhVx9FjHSC40xFhxBljovSIympU/GqU8ZTBKcJi7RaCY2bYKiJmkisQvlQq5XOwe8MaVo0MiikmGKDqizGKCdd5SgOpa0tqdb8wQketAOWMNZU6HukZXP+oBsqQhFamXQQQ720RsYW58E8IQQmg4ZrFTfnj0uVFXelaDitxEBkNPMPyoZtB9opCFXIUlrFVeCpe5FnxskLbcJlbu04qcSYwLYZakAoxoq225CSgp4FTcUBAScdk4ut+VMpqZBhJuOsg97A7gQt0K/4Sr6wf2oS+hWCyrNVJURvj58dvoKVNHImKJcjHFU411BqOFkXp3LpcAC2Jjq0l4zT57ejUZeAV5MpWsdAgSW25klAbURIUJbJ2RxYnQD5xa2b4T6MLFayvZqhhutxt+EiL3i9fwW72b/d6WWeJ283vK5SD5/nN71feCc6f7W3mBeZXjPnpRx5YPrCb3F4hYqf/wOO7IazexwAAA==&quot;"/>
    <we:property name="isFiltersActionButtonVisible" value="true"/>
    <we:property name="pageDisplayName" value="&quot;Navigation&quot;"/>
    <we:property name="pageName" value="&quot;ReportSection381b14c0249d22ce94a4&quot;"/>
    <we:property name="reportEmbeddedTime" value="&quot;2023-02-26T12:12:56.579Z&quot;"/>
    <we:property name="reportName" value="&quot;LS Insight Sales 2.8.-newpbix&quot;"/>
    <we:property name="reportState" value="&quot;CONNECTED&quot;"/>
    <we:property name="reportUrl" value="&quot;/groups/me/apps/0fd0ad01-a1f7-4116-87e6-00740ba07f7a/reports/3573f9b0-06be-4a24-a74e-1738c5388164/ReportSection381b14c0249d22ce94a4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a1a525c2-d4eb-46fe-9b09-8f8634d7947d"/>
    <ds:schemaRef ds:uri="http://purl.org/dc/dcmitype/"/>
    <ds:schemaRef ds:uri="0ec22545-32f7-47c8-afbd-c0084660662b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4</TotalTime>
  <Words>1147</Words>
  <Application>Microsoft Office PowerPoint</Application>
  <PresentationFormat>Widescreen</PresentationFormat>
  <Paragraphs>302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Segoe UI</vt:lpstr>
      <vt:lpstr>Segoe UI Bold</vt:lpstr>
      <vt:lpstr>Segoe UI Condensed</vt:lpstr>
      <vt:lpstr>Purple slides</vt:lpstr>
      <vt:lpstr>White slides</vt:lpstr>
      <vt:lpstr>Purple product slides</vt:lpstr>
      <vt:lpstr>White product slides</vt:lpstr>
      <vt:lpstr>1_Purple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Analytics for LS Central</vt:lpstr>
      <vt:lpstr>Analytics for LS Central</vt:lpstr>
      <vt:lpstr>Analytics for LS Central – Sales (Live)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Analytics for LS Central – Architecture options</vt:lpstr>
      <vt:lpstr>PowerPoint Presentation</vt:lpstr>
      <vt:lpstr>PowerPoint Presentation</vt:lpstr>
      <vt:lpstr>The future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2</cp:revision>
  <dcterms:created xsi:type="dcterms:W3CDTF">2022-12-13T13:44:05Z</dcterms:created>
  <dcterms:modified xsi:type="dcterms:W3CDTF">2023-05-08T06:24:19Z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