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13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6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FCC_BEDF120A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81" r:id="rId5"/>
    <p:sldMasterId id="2147483668" r:id="rId6"/>
    <p:sldMasterId id="2147483692" r:id="rId7"/>
    <p:sldMasterId id="2147483724" r:id="rId8"/>
    <p:sldMasterId id="2147483750" r:id="rId9"/>
    <p:sldMasterId id="2147483760" r:id="rId10"/>
    <p:sldMasterId id="2147483794" r:id="rId11"/>
    <p:sldMasterId id="2147483801" r:id="rId12"/>
    <p:sldMasterId id="2147483808" r:id="rId13"/>
    <p:sldMasterId id="2147483816" r:id="rId14"/>
    <p:sldMasterId id="2147483831" r:id="rId15"/>
    <p:sldMasterId id="2147483838" r:id="rId16"/>
    <p:sldMasterId id="2147483854" r:id="rId17"/>
    <p:sldMasterId id="2147483874" r:id="rId18"/>
    <p:sldMasterId id="2147483883" r:id="rId19"/>
    <p:sldMasterId id="2147483904" r:id="rId20"/>
  </p:sldMasterIdLst>
  <p:notesMasterIdLst>
    <p:notesMasterId r:id="rId48"/>
  </p:notesMasterIdLst>
  <p:sldIdLst>
    <p:sldId id="286" r:id="rId21"/>
    <p:sldId id="281" r:id="rId22"/>
    <p:sldId id="289" r:id="rId23"/>
    <p:sldId id="353" r:id="rId24"/>
    <p:sldId id="2147474966" r:id="rId25"/>
    <p:sldId id="2146845817" r:id="rId26"/>
    <p:sldId id="2147474969" r:id="rId27"/>
    <p:sldId id="398" r:id="rId28"/>
    <p:sldId id="404" r:id="rId29"/>
    <p:sldId id="2146845843" r:id="rId30"/>
    <p:sldId id="2146845828" r:id="rId31"/>
    <p:sldId id="2146845830" r:id="rId32"/>
    <p:sldId id="351" r:id="rId33"/>
    <p:sldId id="280" r:id="rId34"/>
    <p:sldId id="2147474967" r:id="rId35"/>
    <p:sldId id="2147474971" r:id="rId36"/>
    <p:sldId id="2146845893" r:id="rId37"/>
    <p:sldId id="4044" r:id="rId38"/>
    <p:sldId id="2146845892" r:id="rId39"/>
    <p:sldId id="2147474968" r:id="rId40"/>
    <p:sldId id="2147474976" r:id="rId41"/>
    <p:sldId id="2147474973" r:id="rId42"/>
    <p:sldId id="2147474974" r:id="rId43"/>
    <p:sldId id="2146845855" r:id="rId44"/>
    <p:sldId id="2146845854" r:id="rId45"/>
    <p:sldId id="2146845867" r:id="rId46"/>
    <p:sldId id="257" r:id="rId47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717138E-E308-C940-A345-391241ED4264}">
          <p14:sldIdLst>
            <p14:sldId id="286"/>
            <p14:sldId id="281"/>
            <p14:sldId id="289"/>
            <p14:sldId id="353"/>
            <p14:sldId id="2147474966"/>
            <p14:sldId id="2146845817"/>
            <p14:sldId id="2147474969"/>
            <p14:sldId id="398"/>
            <p14:sldId id="404"/>
            <p14:sldId id="2146845843"/>
            <p14:sldId id="2146845828"/>
            <p14:sldId id="2146845830"/>
            <p14:sldId id="351"/>
            <p14:sldId id="280"/>
            <p14:sldId id="2147474967"/>
            <p14:sldId id="2147474971"/>
            <p14:sldId id="2146845893"/>
            <p14:sldId id="4044"/>
            <p14:sldId id="2146845892"/>
            <p14:sldId id="2147474968"/>
            <p14:sldId id="2147474976"/>
            <p14:sldId id="2147474973"/>
            <p14:sldId id="2147474974"/>
            <p14:sldId id="2146845855"/>
            <p14:sldId id="2146845854"/>
            <p14:sldId id="2146845867"/>
            <p14:sldId id="257"/>
          </p14:sldIdLst>
        </p14:section>
        <p14:section name="conneXion slides" id="{67653E4E-24B0-40D8-B183-0EFEE0DB6C60}">
          <p14:sldIdLst/>
        </p14:section>
        <p14:section name="Guidelines and tips" id="{7444AFA1-E075-4617-B38F-2BCAC44650BD}">
          <p14:sldIdLst/>
        </p14:section>
        <p14:section name="Default Section" id="{E9CE9F7C-2055-4AF3-A09F-FFBFE78A8F89}">
          <p14:sldIdLst/>
        </p14:section>
        <p14:section name="Logos/Graphics/icons" id="{CA4A34BC-FF93-45C0-B6C4-C62668453C54}">
          <p14:sldIdLst/>
        </p14:section>
        <p14:section name="Logos/Graphics/icons" id="{BCA7F062-8348-B443-A70D-D066310A6DEE}">
          <p14:sldIdLst/>
        </p14:section>
        <p14:section name="conneXion slides" id="{A5ECEC64-94BF-2043-B0A6-51EF26FC17F0}">
          <p14:sldIdLst/>
        </p14:section>
        <p14:section name="Guidelines and tips" id="{51C262E7-DE63-B246-933C-2C733FBD6C9C}">
          <p14:sldIdLst/>
        </p14:section>
        <p14:section name="Default Section" id="{B2B1CA71-A500-428E-9CD0-550A0441E9D9}">
          <p14:sldIdLst/>
        </p14:section>
        <p14:section name="Logos/Graphics/icons" id="{61A1940B-5179-47AF-A314-0535202C1D8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02C8C91-B593-B152-F1C3-E32A8F3FBB23}" name="Peter Vach" initials="PV" userId="Peter Vach" providerId="None"/>
  <p188:author id="{F12D2FEB-3603-7FB5-FFE2-B6F26A9B39BB}" name="Carsten Wulff" initials="CW" userId="S::carsten@lsretail.com::f8787f34-e03b-4047-80af-f0f63288a43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267"/>
    <a:srgbClr val="29B4A9"/>
    <a:srgbClr val="27B1A6"/>
    <a:srgbClr val="361D5C"/>
    <a:srgbClr val="D3A04A"/>
    <a:srgbClr val="761449"/>
    <a:srgbClr val="323133"/>
    <a:srgbClr val="F6C36F"/>
    <a:srgbClr val="138890"/>
    <a:srgbClr val="F6C3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B0D6B1-FA6B-A06B-1245-23D5DF8D6821}" v="5" dt="2023-05-06T21:20:28.293"/>
    <p1510:client id="{1BDE8953-5A83-4990-BAD7-521B2C32D1D8}" v="13" dt="2023-05-07T19:39:01.5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327"/>
  </p:normalViewPr>
  <p:slideViewPr>
    <p:cSldViewPr snapToGrid="0" snapToObjects="1">
      <p:cViewPr varScale="1">
        <p:scale>
          <a:sx n="114" d="100"/>
          <a:sy n="114" d="100"/>
        </p:scale>
        <p:origin x="300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ter Vach" userId="a32b289b-a53d-4711-be56-d1c2564940c6" providerId="ADAL" clId="{1BDE8953-5A83-4990-BAD7-521B2C32D1D8}"/>
    <pc:docChg chg="modSld sldOrd">
      <pc:chgData name="Peter Vach" userId="a32b289b-a53d-4711-be56-d1c2564940c6" providerId="ADAL" clId="{1BDE8953-5A83-4990-BAD7-521B2C32D1D8}" dt="2023-05-07T19:39:01.593" v="57" actId="1076"/>
      <pc:docMkLst>
        <pc:docMk/>
      </pc:docMkLst>
      <pc:sldChg chg="addSp delSp modSp">
        <pc:chgData name="Peter Vach" userId="a32b289b-a53d-4711-be56-d1c2564940c6" providerId="ADAL" clId="{1BDE8953-5A83-4990-BAD7-521B2C32D1D8}" dt="2023-05-07T19:39:01.593" v="57" actId="1076"/>
        <pc:sldMkLst>
          <pc:docMk/>
          <pc:sldMk cId="3278718830" sldId="398"/>
        </pc:sldMkLst>
        <pc:picChg chg="del">
          <ac:chgData name="Peter Vach" userId="a32b289b-a53d-4711-be56-d1c2564940c6" providerId="ADAL" clId="{1BDE8953-5A83-4990-BAD7-521B2C32D1D8}" dt="2023-05-07T19:38:55.082" v="54" actId="478"/>
          <ac:picMkLst>
            <pc:docMk/>
            <pc:sldMk cId="3278718830" sldId="398"/>
            <ac:picMk id="2" creationId="{BE8CDF31-9C45-56F4-263C-326CD5B4C13B}"/>
          </ac:picMkLst>
        </pc:picChg>
        <pc:picChg chg="add mod">
          <ac:chgData name="Peter Vach" userId="a32b289b-a53d-4711-be56-d1c2564940c6" providerId="ADAL" clId="{1BDE8953-5A83-4990-BAD7-521B2C32D1D8}" dt="2023-05-07T19:39:01.593" v="57" actId="1076"/>
          <ac:picMkLst>
            <pc:docMk/>
            <pc:sldMk cId="3278718830" sldId="398"/>
            <ac:picMk id="6" creationId="{9439688C-6DA7-8110-CADE-3828F89EF0F8}"/>
          </ac:picMkLst>
        </pc:picChg>
      </pc:sldChg>
      <pc:sldChg chg="ord">
        <pc:chgData name="Peter Vach" userId="a32b289b-a53d-4711-be56-d1c2564940c6" providerId="ADAL" clId="{1BDE8953-5A83-4990-BAD7-521B2C32D1D8}" dt="2023-05-07T10:41:02.675" v="1"/>
        <pc:sldMkLst>
          <pc:docMk/>
          <pc:sldMk cId="3202290186" sldId="4044"/>
        </pc:sldMkLst>
      </pc:sldChg>
      <pc:sldChg chg="modSp mod">
        <pc:chgData name="Peter Vach" userId="a32b289b-a53d-4711-be56-d1c2564940c6" providerId="ADAL" clId="{1BDE8953-5A83-4990-BAD7-521B2C32D1D8}" dt="2023-05-07T10:45:21.924" v="46" actId="20577"/>
        <pc:sldMkLst>
          <pc:docMk/>
          <pc:sldMk cId="904293726" sldId="2146845817"/>
        </pc:sldMkLst>
        <pc:spChg chg="mod">
          <ac:chgData name="Peter Vach" userId="a32b289b-a53d-4711-be56-d1c2564940c6" providerId="ADAL" clId="{1BDE8953-5A83-4990-BAD7-521B2C32D1D8}" dt="2023-05-07T10:45:21.924" v="46" actId="20577"/>
          <ac:spMkLst>
            <pc:docMk/>
            <pc:sldMk cId="904293726" sldId="2146845817"/>
            <ac:spMk id="2" creationId="{18DA06F3-C041-737D-F377-12BD6F89B8F4}"/>
          </ac:spMkLst>
        </pc:spChg>
      </pc:sldChg>
      <pc:sldChg chg="modSp mod">
        <pc:chgData name="Peter Vach" userId="a32b289b-a53d-4711-be56-d1c2564940c6" providerId="ADAL" clId="{1BDE8953-5A83-4990-BAD7-521B2C32D1D8}" dt="2023-05-07T10:44:51.966" v="38" actId="403"/>
        <pc:sldMkLst>
          <pc:docMk/>
          <pc:sldMk cId="933717503" sldId="2146845854"/>
        </pc:sldMkLst>
        <pc:graphicFrameChg chg="modGraphic">
          <ac:chgData name="Peter Vach" userId="a32b289b-a53d-4711-be56-d1c2564940c6" providerId="ADAL" clId="{1BDE8953-5A83-4990-BAD7-521B2C32D1D8}" dt="2023-05-07T10:44:51.966" v="38" actId="403"/>
          <ac:graphicFrameMkLst>
            <pc:docMk/>
            <pc:sldMk cId="933717503" sldId="2146845854"/>
            <ac:graphicFrameMk id="3" creationId="{096FECCD-70B0-2724-1863-98D34C5474D9}"/>
          </ac:graphicFrameMkLst>
        </pc:graphicFrameChg>
      </pc:sldChg>
      <pc:sldChg chg="modSp mod">
        <pc:chgData name="Peter Vach" userId="a32b289b-a53d-4711-be56-d1c2564940c6" providerId="ADAL" clId="{1BDE8953-5A83-4990-BAD7-521B2C32D1D8}" dt="2023-05-07T10:44:42.780" v="36" actId="403"/>
        <pc:sldMkLst>
          <pc:docMk/>
          <pc:sldMk cId="2510892296" sldId="2146845855"/>
        </pc:sldMkLst>
        <pc:graphicFrameChg chg="modGraphic">
          <ac:chgData name="Peter Vach" userId="a32b289b-a53d-4711-be56-d1c2564940c6" providerId="ADAL" clId="{1BDE8953-5A83-4990-BAD7-521B2C32D1D8}" dt="2023-05-07T10:44:42.780" v="36" actId="403"/>
          <ac:graphicFrameMkLst>
            <pc:docMk/>
            <pc:sldMk cId="2510892296" sldId="2146845855"/>
            <ac:graphicFrameMk id="5" creationId="{F8C0C076-25A3-78D9-3A22-3E61D4A8D534}"/>
          </ac:graphicFrameMkLst>
        </pc:graphicFrameChg>
      </pc:sldChg>
      <pc:sldChg chg="modSp mod">
        <pc:chgData name="Peter Vach" userId="a32b289b-a53d-4711-be56-d1c2564940c6" providerId="ADAL" clId="{1BDE8953-5A83-4990-BAD7-521B2C32D1D8}" dt="2023-05-07T10:45:47.037" v="53" actId="20577"/>
        <pc:sldMkLst>
          <pc:docMk/>
          <pc:sldMk cId="1016388820" sldId="2147474971"/>
        </pc:sldMkLst>
        <pc:spChg chg="mod">
          <ac:chgData name="Peter Vach" userId="a32b289b-a53d-4711-be56-d1c2564940c6" providerId="ADAL" clId="{1BDE8953-5A83-4990-BAD7-521B2C32D1D8}" dt="2023-05-07T10:45:47.037" v="53" actId="20577"/>
          <ac:spMkLst>
            <pc:docMk/>
            <pc:sldMk cId="1016388820" sldId="2147474971"/>
            <ac:spMk id="4" creationId="{E53124F9-407E-4A10-6BB3-5203A109564C}"/>
          </ac:spMkLst>
        </pc:spChg>
        <pc:spChg chg="mod">
          <ac:chgData name="Peter Vach" userId="a32b289b-a53d-4711-be56-d1c2564940c6" providerId="ADAL" clId="{1BDE8953-5A83-4990-BAD7-521B2C32D1D8}" dt="2023-05-07T10:41:28.165" v="13" actId="20577"/>
          <ac:spMkLst>
            <pc:docMk/>
            <pc:sldMk cId="1016388820" sldId="2147474971"/>
            <ac:spMk id="6" creationId="{C2BB2C20-07F4-040E-BABF-482292A6F9D7}"/>
          </ac:spMkLst>
        </pc:spChg>
      </pc:sldChg>
      <pc:sldChg chg="modSp mod">
        <pc:chgData name="Peter Vach" userId="a32b289b-a53d-4711-be56-d1c2564940c6" providerId="ADAL" clId="{1BDE8953-5A83-4990-BAD7-521B2C32D1D8}" dt="2023-05-07T10:44:35.153" v="33" actId="403"/>
        <pc:sldMkLst>
          <pc:docMk/>
          <pc:sldMk cId="2699612338" sldId="2147474974"/>
        </pc:sldMkLst>
        <pc:graphicFrameChg chg="modGraphic">
          <ac:chgData name="Peter Vach" userId="a32b289b-a53d-4711-be56-d1c2564940c6" providerId="ADAL" clId="{1BDE8953-5A83-4990-BAD7-521B2C32D1D8}" dt="2023-05-07T10:44:35.153" v="33" actId="403"/>
          <ac:graphicFrameMkLst>
            <pc:docMk/>
            <pc:sldMk cId="2699612338" sldId="2147474974"/>
            <ac:graphicFrameMk id="5" creationId="{F8C0C076-25A3-78D9-3A22-3E61D4A8D534}"/>
          </ac:graphicFrameMkLst>
        </pc:graphicFrameChg>
      </pc:sldChg>
      <pc:sldChg chg="modSp mod modAnim">
        <pc:chgData name="Peter Vach" userId="a32b289b-a53d-4711-be56-d1c2564940c6" providerId="ADAL" clId="{1BDE8953-5A83-4990-BAD7-521B2C32D1D8}" dt="2023-05-07T10:43:35.784" v="30"/>
        <pc:sldMkLst>
          <pc:docMk/>
          <pc:sldMk cId="875593176" sldId="2147474976"/>
        </pc:sldMkLst>
        <pc:spChg chg="mod">
          <ac:chgData name="Peter Vach" userId="a32b289b-a53d-4711-be56-d1c2564940c6" providerId="ADAL" clId="{1BDE8953-5A83-4990-BAD7-521B2C32D1D8}" dt="2023-05-07T10:42:51.096" v="23" actId="1076"/>
          <ac:spMkLst>
            <pc:docMk/>
            <pc:sldMk cId="875593176" sldId="2147474976"/>
            <ac:spMk id="20" creationId="{D1DCBDF5-F8F2-A81A-054E-2CF87A8EFE8F}"/>
          </ac:spMkLst>
        </pc:spChg>
      </pc:sldChg>
    </pc:docChg>
  </pc:docChgLst>
  <pc:docChgLst>
    <pc:chgData name="Peter Vach" userId="S::peterva@lsretail.com::a32b289b-a53d-4711-be56-d1c2564940c6" providerId="AD" clId="Web-{09B0D6B1-FA6B-A06B-1245-23D5DF8D6821}"/>
    <pc:docChg chg="modSld">
      <pc:chgData name="Peter Vach" userId="S::peterva@lsretail.com::a32b289b-a53d-4711-be56-d1c2564940c6" providerId="AD" clId="Web-{09B0D6B1-FA6B-A06B-1245-23D5DF8D6821}" dt="2023-05-06T21:20:28.293" v="4" actId="20577"/>
      <pc:docMkLst>
        <pc:docMk/>
      </pc:docMkLst>
      <pc:sldChg chg="modSp">
        <pc:chgData name="Peter Vach" userId="S::peterva@lsretail.com::a32b289b-a53d-4711-be56-d1c2564940c6" providerId="AD" clId="Web-{09B0D6B1-FA6B-A06B-1245-23D5DF8D6821}" dt="2023-05-06T21:20:28.293" v="4" actId="20577"/>
        <pc:sldMkLst>
          <pc:docMk/>
          <pc:sldMk cId="1487135079" sldId="289"/>
        </pc:sldMkLst>
        <pc:spChg chg="mod">
          <ac:chgData name="Peter Vach" userId="S::peterva@lsretail.com::a32b289b-a53d-4711-be56-d1c2564940c6" providerId="AD" clId="Web-{09B0D6B1-FA6B-A06B-1245-23D5DF8D6821}" dt="2023-05-06T21:20:28.293" v="4" actId="20577"/>
          <ac:spMkLst>
            <pc:docMk/>
            <pc:sldMk cId="1487135079" sldId="289"/>
            <ac:spMk id="3" creationId="{C82572A3-AA89-279A-D748-D8D5AF6C2BF9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mosfell.lsretail.com/admin/Partner%20Operations/Partner%20Program/2023/May%202023%20Evaluation_03.04.2023_M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498425196850392"/>
          <c:y val="0.21078703703703705"/>
          <c:w val="0.7893490813648294"/>
          <c:h val="0.6036880285797608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Revenue!$B$29</c:f>
              <c:strCache>
                <c:ptCount val="1"/>
                <c:pt idx="0">
                  <c:v>May  2022</c:v>
                </c:pt>
              </c:strCache>
            </c:strRef>
          </c:tx>
          <c:spPr>
            <a:solidFill>
              <a:srgbClr val="29B4A9"/>
            </a:solidFill>
            <a:ln>
              <a:solidFill>
                <a:srgbClr val="29B4A9"/>
              </a:solidFill>
            </a:ln>
            <a:effectLst/>
          </c:spPr>
          <c:invertIfNegative val="0"/>
          <c:dLbls>
            <c:dLbl>
              <c:idx val="0"/>
              <c:layout>
                <c:manualLayout>
                  <c:x val="-5.1043273200133401E-3"/>
                  <c:y val="6.63349917081248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A02-410E-86B4-3868967D7CCB}"/>
                </c:ext>
              </c:extLst>
            </c:dLbl>
            <c:dLbl>
              <c:idx val="1"/>
              <c:layout>
                <c:manualLayout>
                  <c:x val="2.8961857207598909E-3"/>
                  <c:y val="9.95024875621890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A02-410E-86B4-3868967D7CCB}"/>
                </c:ext>
              </c:extLst>
            </c:dLbl>
            <c:dLbl>
              <c:idx val="2"/>
              <c:layout>
                <c:manualLayout>
                  <c:x val="-3.5042247118587467E-3"/>
                  <c:y val="6.633499170812603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A02-410E-86B4-3868967D7CCB}"/>
                </c:ext>
              </c:extLst>
            </c:dLbl>
            <c:dLbl>
              <c:idx val="3"/>
              <c:layout>
                <c:manualLayout>
                  <c:x val="-3.6562974557990554E-3"/>
                  <c:y val="1.6583747927031448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02-410E-86B4-3868967D7CCB}"/>
                </c:ext>
              </c:extLst>
            </c:dLbl>
            <c:dLbl>
              <c:idx val="4"/>
              <c:layout>
                <c:manualLayout>
                  <c:x val="-3.6562974557989378E-3"/>
                  <c:y val="9.95024875621890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A02-410E-86B4-3868967D7C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Revenue!$A$30:$A$34</c:f>
              <c:strCache>
                <c:ptCount val="5"/>
                <c:pt idx="0">
                  <c:v>DIAMOND</c:v>
                </c:pt>
                <c:pt idx="1">
                  <c:v>PLATINUM</c:v>
                </c:pt>
                <c:pt idx="2">
                  <c:v>GOLD</c:v>
                </c:pt>
                <c:pt idx="3">
                  <c:v>STANDARD</c:v>
                </c:pt>
                <c:pt idx="4">
                  <c:v>Grand Total</c:v>
                </c:pt>
              </c:strCache>
            </c:strRef>
          </c:cat>
          <c:val>
            <c:numRef>
              <c:f>Revenue!$B$30:$B$34</c:f>
              <c:numCache>
                <c:formatCode>General</c:formatCode>
                <c:ptCount val="5"/>
                <c:pt idx="0">
                  <c:v>16</c:v>
                </c:pt>
                <c:pt idx="1">
                  <c:v>23</c:v>
                </c:pt>
                <c:pt idx="2">
                  <c:v>49</c:v>
                </c:pt>
                <c:pt idx="3">
                  <c:v>179</c:v>
                </c:pt>
                <c:pt idx="4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02-410E-86B4-3868967D7CCB}"/>
            </c:ext>
          </c:extLst>
        </c:ser>
        <c:ser>
          <c:idx val="1"/>
          <c:order val="1"/>
          <c:tx>
            <c:strRef>
              <c:f>Revenue!$C$29</c:f>
              <c:strCache>
                <c:ptCount val="1"/>
                <c:pt idx="0">
                  <c:v>  May 2023</c:v>
                </c:pt>
              </c:strCache>
            </c:strRef>
          </c:tx>
          <c:spPr>
            <a:solidFill>
              <a:srgbClr val="943267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1043273200133401E-3"/>
                  <c:y val="-6.633499170812603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7A02-410E-86B4-3868967D7CCB}"/>
                </c:ext>
              </c:extLst>
            </c:dLbl>
            <c:dLbl>
              <c:idx val="1"/>
              <c:layout>
                <c:manualLayout>
                  <c:x val="-1.9041221037040359E-3"/>
                  <c:y val="-6.633499170812603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26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7A02-410E-86B4-3868967D7CCB}"/>
                </c:ext>
              </c:extLst>
            </c:dLbl>
            <c:dLbl>
              <c:idx val="2"/>
              <c:layout>
                <c:manualLayout>
                  <c:x val="6.0963909370692244E-3"/>
                  <c:y val="-3.316749585406362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02-410E-86B4-3868967D7CCB}"/>
                </c:ext>
              </c:extLst>
            </c:dLbl>
            <c:dLbl>
              <c:idx val="3"/>
              <c:layout>
                <c:manualLayout>
                  <c:x val="-4.5609223948975123E-4"/>
                  <c:y val="-9.95024875621896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A02-410E-86B4-3868967D7CCB}"/>
                </c:ext>
              </c:extLst>
            </c:dLbl>
            <c:dLbl>
              <c:idx val="4"/>
              <c:layout>
                <c:manualLayout>
                  <c:x val="-6.8565026721084769E-3"/>
                  <c:y val="-6.633499170812603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A02-410E-86B4-3868967D7C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Revenue!$A$30:$A$34</c:f>
              <c:strCache>
                <c:ptCount val="5"/>
                <c:pt idx="0">
                  <c:v>DIAMOND</c:v>
                </c:pt>
                <c:pt idx="1">
                  <c:v>PLATINUM</c:v>
                </c:pt>
                <c:pt idx="2">
                  <c:v>GOLD</c:v>
                </c:pt>
                <c:pt idx="3">
                  <c:v>STANDARD</c:v>
                </c:pt>
                <c:pt idx="4">
                  <c:v>Grand Total</c:v>
                </c:pt>
              </c:strCache>
            </c:strRef>
          </c:cat>
          <c:val>
            <c:numRef>
              <c:f>Revenue!$C$30:$C$34</c:f>
              <c:numCache>
                <c:formatCode>General</c:formatCode>
                <c:ptCount val="5"/>
                <c:pt idx="0">
                  <c:v>25</c:v>
                </c:pt>
                <c:pt idx="1">
                  <c:v>27</c:v>
                </c:pt>
                <c:pt idx="2">
                  <c:v>56</c:v>
                </c:pt>
                <c:pt idx="3">
                  <c:v>172</c:v>
                </c:pt>
                <c:pt idx="4">
                  <c:v>280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02-410E-86B4-3868967D7CC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83973231"/>
        <c:axId val="729979375"/>
      </c:barChart>
      <c:catAx>
        <c:axId val="8839732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9979375"/>
        <c:crosses val="autoZero"/>
        <c:auto val="1"/>
        <c:lblAlgn val="ctr"/>
        <c:lblOffset val="100"/>
        <c:noMultiLvlLbl val="0"/>
      </c:catAx>
      <c:valAx>
        <c:axId val="7299793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39732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FCC_BEDF120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5784821-5D1A-45BB-87ED-A0BC5EE1DCB7}" authorId="{E02C8C91-B593-B152-F1C3-E32A8F3FBB23}" created="2022-10-27T14:40:24.111">
    <pc:sldMkLst xmlns:pc="http://schemas.microsoft.com/office/powerpoint/2013/main/command">
      <pc:docMk/>
      <pc:sldMk cId="3202290186" sldId="4044"/>
    </pc:sldMkLst>
    <p188:replyLst>
      <p188:reply id="{73905A98-529D-451F-B568-5C6C4CDD06F8}" authorId="{F12D2FEB-3603-7FB5-FFE2-B6F26A9B39BB}" created="2022-10-27T17:11:34.516">
        <p188:txBody>
          <a:bodyPr/>
          <a:lstStyle/>
          <a:p>
            <a:r>
              <a:rPr lang="da-DK"/>
              <a:t>Partner levels are determined by new SaaS Revenue in last 12 months AND min new cust adds ?</a:t>
            </a:r>
          </a:p>
        </p188:txBody>
      </p188:reply>
      <p188:reply id="{9F5ED41A-748E-4A82-A6BC-E16CDD2C6C8D}" authorId="{E02C8C91-B593-B152-F1C3-E32A8F3FBB23}" created="2022-10-31T10:16:40.662">
        <p188:txBody>
          <a:bodyPr/>
          <a:lstStyle/>
          <a:p>
            <a:r>
              <a:rPr lang="LID4096"/>
              <a:t>[@Carsten Wulff] yes correct</a:t>
            </a:r>
          </a:p>
        </p188:txBody>
      </p188:reply>
    </p188:replyLst>
    <p188:txBody>
      <a:bodyPr/>
      <a:lstStyle/>
      <a:p>
        <a:r>
          <a:rPr lang="LID4096"/>
          <a:t>Need to get Diamond that are driving our SaaS strategy, not just 1 big deal per year partners. Hence 5 customer adds as requirement. </a:t>
        </a:r>
      </a:p>
    </p188:txBody>
  </p188:cm>
  <p188:cm id="{DE073179-C660-4C7E-A045-FA67C71137AE}" authorId="{E02C8C91-B593-B152-F1C3-E32A8F3FBB23}" created="2022-10-27T14:40:40.227">
    <pc:sldMkLst xmlns:pc="http://schemas.microsoft.com/office/powerpoint/2013/main/command">
      <pc:docMk/>
      <pc:sldMk cId="3202290186" sldId="4044"/>
    </pc:sldMkLst>
    <p188:replyLst>
      <p188:reply id="{BD5D0D18-2B21-494A-9E79-7B32753650DC}" authorId="{F12D2FEB-3603-7FB5-FFE2-B6F26A9B39BB}" created="2022-10-27T17:13:42.049">
        <p188:txBody>
          <a:bodyPr/>
          <a:lstStyle/>
          <a:p>
            <a:r>
              <a:rPr lang="da-DK"/>
              <a:t>Need to explain software enhancers. Suggestion: SW Enhancers discount % to depend on license type (= more discount on SaaS)</a:t>
            </a:r>
          </a:p>
        </p188:txBody>
      </p188:reply>
    </p188:replyLst>
    <p188:txBody>
      <a:bodyPr/>
      <a:lstStyle/>
      <a:p>
        <a:r>
          <a:rPr lang="LID4096"/>
          <a:t>Also trying to include to push software enhancers, attach rate means at least 1 enhancers for 20% of the new customers, so 1 out of 5.  Too low ?</a:t>
        </a:r>
      </a:p>
    </p188:txBody>
  </p188:cm>
  <p188:cm id="{327955F6-427B-4432-8F19-DFFE761FEA0D}" authorId="{E02C8C91-B593-B152-F1C3-E32A8F3FBB23}" created="2022-10-27T14:40:52.118">
    <pc:sldMkLst xmlns:pc="http://schemas.microsoft.com/office/powerpoint/2013/main/command">
      <pc:docMk/>
      <pc:sldMk cId="3202290186" sldId="4044"/>
    </pc:sldMkLst>
    <p188:txBody>
      <a:bodyPr/>
      <a:lstStyle/>
      <a:p>
        <a:r>
          <a:rPr lang="LID4096"/>
          <a:t>More focus on having the right knowledge in place. Hence higher certification requirement and update certifications every third year.  What advanced level certifications would we like to include here ?</a:t>
        </a:r>
      </a:p>
    </p188:txBody>
  </p188:cm>
  <p188:cm id="{F7B95F99-E306-4D89-9460-87F4ECB93B3E}" authorId="{E02C8C91-B593-B152-F1C3-E32A8F3FBB23}" created="2022-10-27T14:59:28.381">
    <pc:sldMkLst xmlns:pc="http://schemas.microsoft.com/office/powerpoint/2013/main/command">
      <pc:docMk/>
      <pc:sldMk cId="3202290186" sldId="4044"/>
    </pc:sldMkLst>
    <p188:txBody>
      <a:bodyPr/>
      <a:lstStyle/>
      <a:p>
        <a:r>
          <a:rPr lang="LID4096"/>
          <a:t>See course list here https://portal.lsretail.com/explore-courses/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9D0E7-D85F-41AD-A28A-34C1DBA43F49}" type="datetimeFigureOut">
              <a:rPr lang="LID4096" smtClean="0"/>
              <a:t>05/08/2023</a:t>
            </a:fld>
            <a:endParaRPr lang="LID4096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ID4096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39EC6-06CD-49A1-BBFA-D64938B0B5D4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759187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9353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AFD216-A965-6446-BFAC-87845540F8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407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6543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9234A6-D86D-574C-BED0-70D8EF22B2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547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4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5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7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2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2.sv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2.sv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2.sv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2.sv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4.sv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14.sv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businesscard, clipart, night sky&#10;&#10;Description automatically generated">
            <a:extLst>
              <a:ext uri="{FF2B5EF4-FFF2-40B4-BE49-F238E27FC236}">
                <a16:creationId xmlns:a16="http://schemas.microsoft.com/office/drawing/2014/main" id="{6F197DC0-486F-CC31-3105-2A81E6942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590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id="{95047B18-B6E7-CE3B-68C0-7FC26C7ECF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7169" y="1672868"/>
            <a:ext cx="7237662" cy="996376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Questions?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167234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728479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292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9301797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367420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385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20319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61962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1078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82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263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0082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217959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00794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626449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1934034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144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2848333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1D2526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52164705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dien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31A225BF-68C5-E345-B7A0-1833B54CA4B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8340" y="266458"/>
            <a:ext cx="1006002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36977386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3551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1328807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72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243031899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Presentation title</a:t>
            </a:r>
            <a:endParaRPr lang="en-I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speaker name</a:t>
            </a:r>
            <a:endParaRPr lang="en-IS" dirty="0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Job title</a:t>
            </a:r>
            <a:endParaRPr lang="en-IS" dirty="0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Email address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88505890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title</a:t>
            </a:r>
            <a:endParaRPr lang="en-I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4888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851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>
            <a:extLst>
              <a:ext uri="{FF2B5EF4-FFF2-40B4-BE49-F238E27FC236}">
                <a16:creationId xmlns:a16="http://schemas.microsoft.com/office/drawing/2014/main" id="{E24DF615-B8AB-29BD-AF70-CB9F34B16E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17390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2115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080353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70822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0787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83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8153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2307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91077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092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33274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72531549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321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74819120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3392883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69032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859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 dirty="0"/>
              <a:t>Insert title</a:t>
            </a:r>
            <a:endParaRPr lang="en-I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3016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502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022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881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834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6565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6887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4659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623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62897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07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1055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5735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2508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3525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160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4076249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6445555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154169621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8872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818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325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08322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2902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2357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734176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077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2108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4814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772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76332B7-41C2-5A43-AC28-AD522B5457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998" y="3429000"/>
            <a:ext cx="2996002" cy="3429000"/>
          </a:xfrm>
          <a:prstGeom prst="rect">
            <a:avLst/>
          </a:prstGeom>
        </p:spPr>
      </p:pic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48E298CB-16C6-624D-A6D1-435E625C76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79568" y="1060316"/>
            <a:ext cx="10857298" cy="4990288"/>
          </a:xfrm>
          <a:prstGeom prst="rect">
            <a:avLst/>
          </a:prstGeom>
        </p:spPr>
        <p:txBody>
          <a:bodyPr/>
          <a:lstStyle>
            <a:lvl1pPr marL="0"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spcBef>
                <a:spcPts val="1200"/>
              </a:spcBef>
              <a:buNone/>
              <a:defRPr sz="20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spcBef>
                <a:spcPts val="1200"/>
              </a:spcBef>
              <a:buNone/>
              <a:defRPr sz="18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spcBef>
                <a:spcPts val="1200"/>
              </a:spcBef>
              <a:buNone/>
              <a:defRPr sz="1600">
                <a:solidFill>
                  <a:srgbClr val="313C4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add text</a:t>
            </a:r>
            <a:endParaRPr lang="en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9024AA-2A7A-C94C-99DC-F1CAA64D370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34079" y="226156"/>
            <a:ext cx="1457921" cy="612843"/>
          </a:xfrm>
          <a:prstGeom prst="rect">
            <a:avLst/>
          </a:prstGeom>
        </p:spPr>
      </p:pic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8A99E04-C174-6B4F-AC5C-07A87C40E06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79569" y="266459"/>
            <a:ext cx="9388797" cy="569997"/>
          </a:xfrm>
          <a:prstGeom prst="rect">
            <a:avLst/>
          </a:prstGeom>
        </p:spPr>
        <p:txBody>
          <a:bodyPr/>
          <a:lstStyle>
            <a:lvl1pPr>
              <a:buNone/>
              <a:defRPr sz="4000" b="1" i="0">
                <a:solidFill>
                  <a:srgbClr val="26588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IS"/>
              <a:t>Insert title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18A5AA2-E7DD-8E46-98EA-79E5E4E99E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696047" cy="30603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893910B-0938-B546-845E-99C8FD4859A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447318"/>
            <a:ext cx="6272784" cy="41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040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gradient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858DD0E-1B1B-5444-BEB3-4B2983BD2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913358" y="361950"/>
            <a:ext cx="1106686" cy="3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11655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/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092B2DA-6DCC-2C4D-97C8-27F0D07DCE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00000">
            <a:off x="7103176" y="569433"/>
            <a:ext cx="1182831" cy="1274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43B423-E634-C044-A742-9CA382D103E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9477" y="1407319"/>
            <a:ext cx="6453046" cy="40433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379F381-2A26-0744-B488-A1E5CADB0C74}"/>
              </a:ext>
            </a:extLst>
          </p:cNvPr>
          <p:cNvSpPr txBox="1"/>
          <p:nvPr userDrawn="1"/>
        </p:nvSpPr>
        <p:spPr>
          <a:xfrm>
            <a:off x="7059168" y="5359241"/>
            <a:ext cx="17990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S" sz="10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www.LSRetail.com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53ADC09-CA31-5A43-B134-60099CCB56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9316" y="1013895"/>
            <a:ext cx="1774534" cy="5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06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572775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LS Nav charco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49950"/>
            <a:ext cx="12192000" cy="908050"/>
          </a:xfrm>
          <a:prstGeom prst="rect">
            <a:avLst/>
          </a:prstGeom>
          <a:solidFill>
            <a:srgbClr val="43B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5735638" cy="59499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5949950"/>
            <a:ext cx="10775950" cy="908049"/>
          </a:xfrm>
          <a:prstGeom prst="rect">
            <a:avLst/>
          </a:prstGeom>
          <a:noFill/>
        </p:spPr>
        <p:txBody>
          <a:bodyPr lIns="684000" tIns="251999" rIns="144000"/>
          <a:lstStyle>
            <a:lvl1pPr marL="0" indent="0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312" y="6145796"/>
            <a:ext cx="720725" cy="523291"/>
          </a:xfrm>
          <a:prstGeom prst="rect">
            <a:avLst/>
          </a:prstGeom>
        </p:spPr>
      </p:pic>
      <p:sp>
        <p:nvSpPr>
          <p:cNvPr id="10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5016500" y="902477"/>
            <a:ext cx="4319588" cy="1079500"/>
          </a:xfrm>
          <a:prstGeom prst="rect">
            <a:avLst/>
          </a:prstGeom>
          <a:solidFill>
            <a:srgbClr val="43B3E6"/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1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349500"/>
            <a:ext cx="5761037" cy="3240088"/>
          </a:xfrm>
          <a:prstGeom prst="rect">
            <a:avLst/>
          </a:prstGeom>
          <a:noFill/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Textbox 2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690" y="188912"/>
            <a:ext cx="1474550" cy="3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1119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Presenter slide_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picture for background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8" y="5232735"/>
            <a:ext cx="6122113" cy="3603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3200" b="1" baseline="0">
                <a:solidFill>
                  <a:srgbClr val="242D2F"/>
                </a:solidFill>
              </a:defRPr>
            </a:lvl1pPr>
          </a:lstStyle>
          <a:p>
            <a:r>
              <a:rPr lang="is-IS"/>
              <a:t>Insert your name here</a:t>
            </a:r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80326" y="5770731"/>
            <a:ext cx="6120679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aseline="0">
                <a:solidFill>
                  <a:srgbClr val="242D2F"/>
                </a:solidFill>
              </a:defRPr>
            </a:lvl1pPr>
          </a:lstStyle>
          <a:p>
            <a:pPr lvl="0"/>
            <a:r>
              <a:rPr lang="en-US"/>
              <a:t>Insert your job title here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680327" y="6312831"/>
            <a:ext cx="6121400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rgbClr val="43B3E6"/>
                </a:solidFill>
              </a:defRPr>
            </a:lvl1pPr>
          </a:lstStyle>
          <a:p>
            <a:pPr lvl="0"/>
            <a:r>
              <a:rPr lang="en-US"/>
              <a:t>Insert your contact info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695326" y="3429001"/>
            <a:ext cx="1439863" cy="1439863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242D2F"/>
                </a:solidFill>
              </a:defRPr>
            </a:lvl1pPr>
          </a:lstStyle>
          <a:p>
            <a:r>
              <a:rPr lang="en-US"/>
              <a:t>Insert your photo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1780642" y="1268414"/>
            <a:ext cx="8642351" cy="53369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4000" b="1" baseline="0">
                <a:solidFill>
                  <a:srgbClr val="242D2F"/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Presentation title goes here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780642" y="1989137"/>
            <a:ext cx="8642351" cy="3603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200" b="0" baseline="0">
                <a:solidFill>
                  <a:srgbClr val="242D2F"/>
                </a:solidFill>
              </a:defRPr>
            </a:lvl1pPr>
            <a:lvl2pPr marL="457189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377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566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754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here, if you want</a:t>
            </a:r>
          </a:p>
        </p:txBody>
      </p:sp>
    </p:spTree>
    <p:extLst>
      <p:ext uri="{BB962C8B-B14F-4D97-AF65-F5344CB8AC3E}">
        <p14:creationId xmlns:p14="http://schemas.microsoft.com/office/powerpoint/2010/main" val="28165004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+ text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229226"/>
            <a:ext cx="4799856" cy="1628775"/>
          </a:xfrm>
          <a:prstGeom prst="rect">
            <a:avLst/>
          </a:prstGeom>
          <a:solidFill>
            <a:srgbClr val="187399">
              <a:alpha val="90000"/>
            </a:srgb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1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71864" y="5229226"/>
            <a:ext cx="7320136" cy="1628775"/>
          </a:xfrm>
          <a:prstGeom prst="rect">
            <a:avLst/>
          </a:prstGeom>
          <a:solidFill>
            <a:srgbClr val="A8762B">
              <a:alpha val="90000"/>
            </a:srgbClr>
          </a:solidFill>
        </p:spPr>
        <p:txBody>
          <a:bodyPr lIns="180000" tIns="144000" rIns="180000" bIns="144000"/>
          <a:lstStyle>
            <a:lvl1pPr marL="0" indent="0">
              <a:lnSpc>
                <a:spcPct val="100000"/>
              </a:lnSpc>
              <a:buNone/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Textbox 2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305" y="265474"/>
            <a:ext cx="1068675" cy="77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94563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+ gradient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txBody>
          <a:bodyPr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Insert picture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0"/>
            <a:ext cx="5735639" cy="6858000"/>
          </a:xfrm>
          <a:prstGeom prst="rect">
            <a:avLst/>
          </a:prstGeom>
          <a:gradFill>
            <a:gsLst>
              <a:gs pos="100000">
                <a:srgbClr val="123647">
                  <a:alpha val="0"/>
                </a:srgbClr>
              </a:gs>
              <a:gs pos="66000">
                <a:srgbClr val="123647">
                  <a:alpha val="80000"/>
                </a:srgbClr>
              </a:gs>
            </a:gsLst>
            <a:lin ang="0" scaled="0"/>
          </a:gradFill>
        </p:spPr>
        <p:txBody>
          <a:bodyPr lIns="720000" tIns="720000" rIns="1080000" bIns="720000"/>
          <a:lstStyle>
            <a:lvl1pPr marL="0" indent="0">
              <a:lnSpc>
                <a:spcPct val="100000"/>
              </a:lnSpc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Gradient text box</a:t>
            </a:r>
          </a:p>
        </p:txBody>
      </p:sp>
    </p:spTree>
    <p:extLst>
      <p:ext uri="{BB962C8B-B14F-4D97-AF65-F5344CB8AC3E}">
        <p14:creationId xmlns:p14="http://schemas.microsoft.com/office/powerpoint/2010/main" val="31240550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25104C-986E-DF4E-BF1C-20B08ED9A9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673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lack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B6805C86-C76D-6145-A6EF-318B771DA4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8459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9665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 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6"/>
          <p:cNvSpPr>
            <a:spLocks noGrp="1"/>
          </p:cNvSpPr>
          <p:nvPr>
            <p:ph type="title"/>
          </p:nvPr>
        </p:nvSpPr>
        <p:spPr>
          <a:xfrm>
            <a:off x="695325" y="550571"/>
            <a:ext cx="9361488" cy="717842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>
            <a:lvl1pPr>
              <a:defRPr sz="3600">
                <a:solidFill>
                  <a:srgbClr val="004A87"/>
                </a:solidFill>
              </a:defRPr>
            </a:lvl1pPr>
          </a:lstStyle>
          <a:p>
            <a:r>
              <a:rPr lang="is-IS"/>
              <a:t>Click to edit Master title style</a:t>
            </a:r>
            <a:endParaRPr lang="en-US"/>
          </a:p>
        </p:txBody>
      </p:sp>
      <p:sp>
        <p:nvSpPr>
          <p:cNvPr id="6" name="Content Placeholder 11"/>
          <p:cNvSpPr>
            <a:spLocks noGrp="1"/>
          </p:cNvSpPr>
          <p:nvPr>
            <p:ph sz="quarter" idx="10"/>
          </p:nvPr>
        </p:nvSpPr>
        <p:spPr>
          <a:xfrm>
            <a:off x="695325" y="1628775"/>
            <a:ext cx="10801350" cy="4679950"/>
          </a:xfrm>
          <a:prstGeom prst="rect">
            <a:avLst/>
          </a:prstGeom>
        </p:spPr>
        <p:txBody>
          <a:bodyPr lIns="144000"/>
          <a:lstStyle>
            <a:lvl1pPr>
              <a:lnSpc>
                <a:spcPct val="100000"/>
              </a:lnSpc>
              <a:defRPr>
                <a:solidFill>
                  <a:srgbClr val="242D2F"/>
                </a:solidFill>
              </a:defRPr>
            </a:lvl1pPr>
            <a:lvl2pPr>
              <a:lnSpc>
                <a:spcPct val="100000"/>
              </a:lnSpc>
              <a:defRPr>
                <a:solidFill>
                  <a:srgbClr val="242D2F"/>
                </a:solidFill>
              </a:defRPr>
            </a:lvl2pPr>
            <a:lvl3pPr>
              <a:lnSpc>
                <a:spcPct val="100000"/>
              </a:lnSpc>
              <a:defRPr>
                <a:solidFill>
                  <a:srgbClr val="242D2F"/>
                </a:solidFill>
              </a:defRPr>
            </a:lvl3pPr>
            <a:lvl4pPr>
              <a:lnSpc>
                <a:spcPct val="100000"/>
              </a:lnSpc>
              <a:defRPr>
                <a:solidFill>
                  <a:srgbClr val="242D2F"/>
                </a:solidFill>
              </a:defRPr>
            </a:lvl4pPr>
            <a:lvl5pPr>
              <a:lnSpc>
                <a:spcPct val="100000"/>
              </a:lnSpc>
              <a:defRPr>
                <a:solidFill>
                  <a:srgbClr val="242D2F"/>
                </a:solidFill>
              </a:defRPr>
            </a:lvl5pPr>
          </a:lstStyle>
          <a:p>
            <a:pPr lvl="0"/>
            <a:r>
              <a:rPr lang="is-IS"/>
              <a:t>Click to edit Master text styles</a:t>
            </a:r>
          </a:p>
          <a:p>
            <a:pPr lvl="1"/>
            <a:r>
              <a:rPr lang="is-IS"/>
              <a:t>Second level</a:t>
            </a:r>
          </a:p>
          <a:p>
            <a:pPr lvl="2"/>
            <a:r>
              <a:rPr lang="is-IS"/>
              <a:t>Third level</a:t>
            </a:r>
          </a:p>
          <a:p>
            <a:pPr lvl="3"/>
            <a:r>
              <a:rPr lang="is-IS"/>
              <a:t>Fourth level</a:t>
            </a:r>
          </a:p>
          <a:p>
            <a:pPr lvl="4"/>
            <a:r>
              <a:rPr lang="is-IS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177" y="200001"/>
            <a:ext cx="1439859" cy="35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6247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2">
    <p:bg>
      <p:bgPr>
        <a:solidFill>
          <a:srgbClr val="E3E3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66444"/>
      </p:ext>
    </p:extLst>
  </p:cSld>
  <p:clrMapOvr>
    <a:masterClrMapping/>
  </p:clrMapOvr>
  <p:transition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7975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88015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62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1913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664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19798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1217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07377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77174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1171361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0855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288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789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8482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566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8535907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5324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903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F81084D6-F991-95ED-154F-B8E09C80D1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489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930613-DED6-6796-1E5C-0896471680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16208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94B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C7DB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C0AED0D-41FA-4C7C-47EE-10DC61A02F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7884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Pa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857BA232-5815-F0EB-1378-2B927EC78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117365" y="182395"/>
            <a:ext cx="85310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9155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19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80B7EA1-56DF-24B2-B7FF-101FF8D369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1728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841242680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2049726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854899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011409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74766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5231366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64762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827372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736191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796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53023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141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06084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70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1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714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445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761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A31EF8-9C02-C65C-5517-FE232200B4F0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87489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A7A9796-70D4-F051-6286-88A912822062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CC72C0A1-46D5-2926-AD7B-F2ACE4572520}"/>
              </a:ext>
            </a:extLst>
          </p:cNvPr>
          <p:cNvSpPr/>
          <p:nvPr userDrawn="1"/>
        </p:nvSpPr>
        <p:spPr>
          <a:xfrm flipH="1">
            <a:off x="6822516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03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0"/>
            <a:ext cx="4874400" cy="676387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27A073-0059-2A4C-42E1-31A5AE78F844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027515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2087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6D90B3E-3A7F-3711-CF80-812FE43D1EF3}"/>
              </a:ext>
            </a:extLst>
          </p:cNvPr>
          <p:cNvSpPr/>
          <p:nvPr userDrawn="1"/>
        </p:nvSpPr>
        <p:spPr>
          <a:xfrm>
            <a:off x="0" y="6763882"/>
            <a:ext cx="12191999" cy="94118"/>
          </a:xfrm>
          <a:prstGeom prst="rect">
            <a:avLst/>
          </a:prstGeom>
          <a:solidFill>
            <a:srgbClr val="361D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365029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X Americas 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31786237-12BD-CFC0-3122-C36B8C3A94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306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6639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DDB14FA-7509-EA1F-EAA4-4A7E0BB8BB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90F9FC8-67C0-D925-2EEF-6A02C4C485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21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2CA7279-ED52-D80D-06B3-EF649AF75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7600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6712BABA-51B5-E434-495A-10BB676093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20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099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73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6022C95-D592-2E16-274F-A15E32DB12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576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05DCC40-FD4A-B55F-0C25-288CF4E617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38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8B739D32-33B0-0BC0-D266-B998ECD162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3243526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3FC60F7-914B-007E-C7DF-1C2CA4A755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1" y="182051"/>
            <a:ext cx="936000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06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DE4396-BD71-6742-8668-C5B0CF8749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301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6DE2854-8547-45BC-0FC8-7EA7F2AE03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277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E2DF5CBD-0015-C5D0-E388-FAB9DFC83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607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21364075-67F8-0499-DB64-26363AEDBD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</p:spTree>
    <p:extLst>
      <p:ext uri="{BB962C8B-B14F-4D97-AF65-F5344CB8AC3E}">
        <p14:creationId xmlns:p14="http://schemas.microsoft.com/office/powerpoint/2010/main" val="4084259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8C23E2F-20C6-393E-AA59-6FBBF7D75A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1" y="182395"/>
            <a:ext cx="1226880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7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9600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371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64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849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33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7EE4826-6D5A-6FC9-DA55-8B2023A656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062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814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770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119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1993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9780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620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249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34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7769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37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5862B64A-B63E-39D0-C51C-4B93F0BB91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0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138DB38-5290-8E4B-BE35-A79902F8C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1737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>
              <a:solidFill>
                <a:srgbClr val="323133"/>
              </a:solidFill>
            </a:endParaRPr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3DBE5FD-79C5-FF75-FED6-59BD4F2673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96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C9E10E-7FC2-7904-432A-C9DB2B5CB4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183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922FECE6-2948-0E42-889E-AB3276D7C1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1388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8ED6E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222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Central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1BF65061-E009-2280-21BA-6A751A6CB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78151" y="182167"/>
            <a:ext cx="1192319" cy="21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51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phic 9">
            <a:extLst>
              <a:ext uri="{FF2B5EF4-FFF2-40B4-BE49-F238E27FC236}">
                <a16:creationId xmlns:a16="http://schemas.microsoft.com/office/drawing/2014/main" id="{4698900C-4195-4648-91BE-3BFC7C54BA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497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295AFFA-4029-6622-7B89-76E43F0D1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720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BC519D1-59D0-96B2-FA55-6B31FB16D8D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6110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F053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484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EF07EA9E-F3EE-1212-6A8E-1B45F410ED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3349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First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7965E0A-32FC-2A01-E20B-F6F1022AC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34473" y="182051"/>
            <a:ext cx="935996" cy="21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8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3F041-C938-2CFB-8B68-AB5C957292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13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2">
            <a:extLst>
              <a:ext uri="{FF2B5EF4-FFF2-40B4-BE49-F238E27FC236}">
                <a16:creationId xmlns:a16="http://schemas.microsoft.com/office/drawing/2014/main" id="{64D9D044-A701-E940-B90A-79FBC444A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0CDAA8F-28BF-F74E-A05E-EF59E623D7E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7B48C0-1F88-F749-8540-C0F6142DFAD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C79CD8C-2338-8142-A026-8595CBCF84B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80D89CA1-3AC3-B24B-B36D-9C10920E98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328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24">
            <a:extLst>
              <a:ext uri="{FF2B5EF4-FFF2-40B4-BE49-F238E27FC236}">
                <a16:creationId xmlns:a16="http://schemas.microsoft.com/office/drawing/2014/main" id="{F14DCA7F-477F-EC49-BD8F-C3B6AE99007E}"/>
              </a:ext>
            </a:extLst>
          </p:cNvPr>
          <p:cNvSpPr/>
          <p:nvPr userDrawn="1"/>
        </p:nvSpPr>
        <p:spPr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74A81D5-DE12-D748-BFFA-4C4967A5B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1325"/>
            <a:ext cx="2987675" cy="5975350"/>
          </a:xfrm>
          <a:custGeom>
            <a:avLst/>
            <a:gdLst>
              <a:gd name="connsiteX0" fmla="*/ 0 w 2546350"/>
              <a:gd name="connsiteY0" fmla="*/ 0 h 5092700"/>
              <a:gd name="connsiteX1" fmla="*/ 2546350 w 2546350"/>
              <a:gd name="connsiteY1" fmla="*/ 2546350 h 5092700"/>
              <a:gd name="connsiteX2" fmla="*/ 0 w 2546350"/>
              <a:gd name="connsiteY2" fmla="*/ 5092700 h 5092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46350" h="5092700">
                <a:moveTo>
                  <a:pt x="0" y="0"/>
                </a:moveTo>
                <a:cubicBezTo>
                  <a:pt x="1406310" y="0"/>
                  <a:pt x="2546350" y="1140040"/>
                  <a:pt x="2546350" y="2546350"/>
                </a:cubicBezTo>
                <a:cubicBezTo>
                  <a:pt x="2546350" y="3952660"/>
                  <a:pt x="1406310" y="5092700"/>
                  <a:pt x="0" y="50927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algn="ctr">
              <a:defRPr>
                <a:solidFill>
                  <a:srgbClr val="323133"/>
                </a:solidFill>
              </a:defRPr>
            </a:lvl1pPr>
          </a:lstStyle>
          <a:p>
            <a:endParaRPr lang="en-IS" dirty="0"/>
          </a:p>
        </p:txBody>
      </p:sp>
      <p:sp>
        <p:nvSpPr>
          <p:cNvPr id="29" name="Title Placeholder 12">
            <a:extLst>
              <a:ext uri="{FF2B5EF4-FFF2-40B4-BE49-F238E27FC236}">
                <a16:creationId xmlns:a16="http://schemas.microsoft.com/office/drawing/2014/main" id="{8ED9D5E6-8ADF-D843-853F-B53C0B5301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44800" y="488601"/>
            <a:ext cx="9006909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14C39F3-198E-6B4B-933E-3539119F38D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86200" y="1352550"/>
            <a:ext cx="7938370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53D94D2-11F8-0BB7-037B-5EDD8FB429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964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DDC50F77-C5B2-FC4E-B53E-FBF4BB05BD6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1760" y="0"/>
            <a:ext cx="476264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20" name="Title Placeholder 12">
            <a:extLst>
              <a:ext uri="{FF2B5EF4-FFF2-40B4-BE49-F238E27FC236}">
                <a16:creationId xmlns:a16="http://schemas.microsoft.com/office/drawing/2014/main" id="{A6214D5F-693C-514C-8CF4-BEB12DD3AE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2890AF6C-696E-D043-AD31-40A9110E8A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81A9397-DEB3-D749-865A-556A86E66776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4EA735-FD69-A983-B0F8-1F6D73089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865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582AF3E-986C-FB4E-81F7-E29E877A773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44289"/>
            <a:ext cx="4582886" cy="576942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 dirty="0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6C5E7629-C9F0-B04B-98AB-B647A4074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361D5C"/>
                </a:solidFill>
              </a:defRPr>
            </a:lvl1pPr>
          </a:lstStyle>
          <a:p>
            <a:r>
              <a:rPr lang="en-GB" dirty="0"/>
              <a:t>Insert slide title</a:t>
            </a:r>
            <a:endParaRPr lang="en-I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DD32FD-66BF-7E44-B1A7-D341AC08E35A}"/>
              </a:ext>
            </a:extLst>
          </p:cNvPr>
          <p:cNvSpPr/>
          <p:nvPr userDrawn="1"/>
        </p:nvSpPr>
        <p:spPr>
          <a:xfrm>
            <a:off x="0" y="0"/>
            <a:ext cx="111760" cy="6858000"/>
          </a:xfrm>
          <a:prstGeom prst="rect">
            <a:avLst/>
          </a:prstGeom>
          <a:solidFill>
            <a:srgbClr val="E47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1D85F05-6996-704B-9AEC-863B0CCCFC23}"/>
              </a:ext>
            </a:extLst>
          </p:cNvPr>
          <p:cNvCxnSpPr>
            <a:cxnSpLocks/>
          </p:cNvCxnSpPr>
          <p:nvPr userDrawn="1"/>
        </p:nvCxnSpPr>
        <p:spPr>
          <a:xfrm>
            <a:off x="173812" y="0"/>
            <a:ext cx="0" cy="6858000"/>
          </a:xfrm>
          <a:prstGeom prst="line">
            <a:avLst/>
          </a:prstGeom>
          <a:ln>
            <a:solidFill>
              <a:srgbClr val="F2A3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148E19D-63D5-4A99-0934-1EC6ADF9E8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496116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rgbClr val="32313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I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15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S Express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602B03B-8C0D-BD8E-7AB9-D443A9912A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43593" y="182395"/>
            <a:ext cx="1226876" cy="213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2199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8C93F-EBBE-3B09-18CB-1DE0B32680C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AEE98775-C911-E014-274A-92A3E86E1E2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013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3641" y="384659"/>
            <a:ext cx="4791723" cy="6088682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35826" y="3644348"/>
            <a:ext cx="6679097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A55149DA-038D-9B46-A4D5-538FB88AD5A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5826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63974" y="-385969"/>
            <a:ext cx="4622800" cy="39243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BF24EFF-AA3F-587C-A151-49C6814E9AD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660547" y="4545495"/>
            <a:ext cx="3054376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1A88365-4C78-C88E-1081-C615126AD59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7542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1 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5953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231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 2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653" r="4209" b="9623"/>
          <a:stretch/>
        </p:blipFill>
        <p:spPr>
          <a:xfrm>
            <a:off x="5888740" y="0"/>
            <a:ext cx="6303260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51139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5953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562513" y="311344"/>
            <a:ext cx="2223534" cy="915572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648316FD-163D-8298-013A-30B2CE1A5D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953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575C74F-D538-2609-F65D-8E623CB2B8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38840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8564200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1 speaker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36EC193-CF2B-0EA3-FA38-15862A3C3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23269" y="3627782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C903B724-D16A-B158-6D45-F004543972C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57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4C5290-BA48-0D35-6945-40ED5A352E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676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 2 speakers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782" r="-1866" b="1659"/>
          <a:stretch/>
        </p:blipFill>
        <p:spPr>
          <a:xfrm>
            <a:off x="-475554" y="116173"/>
            <a:ext cx="5600615" cy="6625653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8455" y="-233202"/>
            <a:ext cx="3373922" cy="2864126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3269" y="2726635"/>
            <a:ext cx="6064295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62C07EB-FC86-EEFC-41D4-C8DDEC0C6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23269" y="3627782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56156" y="3627781"/>
            <a:ext cx="2731408" cy="70236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</a:t>
            </a:r>
            <a:endParaRPr lang="en-I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3122ADC-3421-0AB3-412E-AF6350FA8C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373758" y="198600"/>
            <a:ext cx="1616767" cy="66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5721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AEC0A5-F042-1F09-C5CD-FD5FBB721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0000"/>
          </a:blip>
          <a:srcRect l="46389" t="13373" b="23384"/>
          <a:stretch/>
        </p:blipFill>
        <p:spPr>
          <a:xfrm>
            <a:off x="-1" y="0"/>
            <a:ext cx="3946207" cy="688296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55CC390D-A1FF-A90D-15BD-CE69E083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837741" y="-312610"/>
            <a:ext cx="3758739" cy="3190797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482A353F-912E-AF04-08A7-165E5E20FD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4716" y="2726635"/>
            <a:ext cx="5261546" cy="7023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8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EADCDA5-22DB-19AF-ACD5-BA95557B100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99805" y="292309"/>
            <a:ext cx="2293496" cy="944381"/>
          </a:xfrm>
          <a:prstGeom prst="rect">
            <a:avLst/>
          </a:prstGeom>
        </p:spPr>
      </p:pic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727DF1CF-435F-0451-D23F-00E275027E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4715" y="3580239"/>
            <a:ext cx="4257374" cy="5267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Speaker name(s)</a:t>
            </a:r>
            <a:endParaRPr lang="en-I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5B98FE-067D-6072-61DD-57FFC40F38D0}"/>
              </a:ext>
            </a:extLst>
          </p:cNvPr>
          <p:cNvGrpSpPr/>
          <p:nvPr userDrawn="1"/>
        </p:nvGrpSpPr>
        <p:grpSpPr>
          <a:xfrm>
            <a:off x="5865191" y="1089455"/>
            <a:ext cx="6027004" cy="5793514"/>
            <a:chOff x="4871910" y="157589"/>
            <a:chExt cx="7121179" cy="68453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304D9D-C773-0409-ADFA-16F5B7457C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rcRect/>
            <a:stretch/>
          </p:blipFill>
          <p:spPr>
            <a:xfrm>
              <a:off x="5951095" y="2395037"/>
              <a:ext cx="6041994" cy="4208715"/>
            </a:xfrm>
            <a:prstGeom prst="rect">
              <a:avLst/>
            </a:prstGeom>
          </p:spPr>
        </p:pic>
        <p:pic>
          <p:nvPicPr>
            <p:cNvPr id="15" name="Picture 14" descr="A statue of a person&#10;&#10;Description automatically generated with low confidence">
              <a:extLst>
                <a:ext uri="{FF2B5EF4-FFF2-40B4-BE49-F238E27FC236}">
                  <a16:creationId xmlns:a16="http://schemas.microsoft.com/office/drawing/2014/main" id="{EF892C6C-5C41-927B-A64A-78C0F988D1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71910" y="157589"/>
              <a:ext cx="3187700" cy="6845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62177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8D24EBB-B0EE-5B5B-C9A4-62843A93E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1950" b="14882"/>
          <a:stretch/>
        </p:blipFill>
        <p:spPr>
          <a:xfrm>
            <a:off x="0" y="263470"/>
            <a:ext cx="5368582" cy="659453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C4F0608-7EA4-7CA7-C0D3-6652B400D5B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058362" y="263470"/>
            <a:ext cx="2205400" cy="908106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46EEB91-1FBF-2574-9E30-EFC890BC20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29300" y="4379729"/>
            <a:ext cx="5614988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4326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073CE865-93EA-B7C5-0EF0-E3C2D98B66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6546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/questions B">
    <p:bg>
      <p:bgPr>
        <a:gradFill>
          <a:gsLst>
            <a:gs pos="0">
              <a:srgbClr val="943267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3A9C32-B246-2A33-D36E-DB3E9D295F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402" t="12275" r="-1866" b="11542"/>
          <a:stretch/>
        </p:blipFill>
        <p:spPr>
          <a:xfrm>
            <a:off x="-1" y="-1"/>
            <a:ext cx="5439475" cy="6858001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338259C-E955-CAB6-94FE-B423BA04A5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9950" y="119699"/>
            <a:ext cx="2205400" cy="908106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7317878-0881-97B6-CB3D-F6042E09A7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49662" y="717523"/>
            <a:ext cx="4622800" cy="39243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F58BA9E-C307-F67A-09E1-F8B0338B623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57926" y="4641823"/>
            <a:ext cx="4743450" cy="143229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000" b="1">
                <a:solidFill>
                  <a:srgbClr val="928BE8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Insert text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8017286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/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812F4C1-9107-094E-74BF-AB7B3A3E99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022221" y="2361448"/>
            <a:ext cx="4147558" cy="170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513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ABEB495D-D33F-4B67-34F3-3B068AE15E02}"/>
              </a:ext>
            </a:extLst>
          </p:cNvPr>
          <p:cNvSpPr/>
          <p:nvPr userDrawn="1"/>
        </p:nvSpPr>
        <p:spPr>
          <a:xfrm>
            <a:off x="0" y="0"/>
            <a:ext cx="3546505" cy="15638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405321"/>
            <a:ext cx="4291605" cy="4328398"/>
          </a:xfrm>
          <a:prstGeom prst="rect">
            <a:avLst/>
          </a:prstGeom>
          <a:ln w="15875"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998" y="5162399"/>
            <a:ext cx="6967370" cy="5365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1998" y="5698959"/>
            <a:ext cx="6967370" cy="376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B08A129B-8A0B-082D-128A-76A825E5177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1998" y="6076319"/>
            <a:ext cx="6967370" cy="3238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033" y="2479536"/>
            <a:ext cx="6397536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3612619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-361956" y="361957"/>
            <a:ext cx="1826351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0D6977E-AB56-017E-0E2F-1C370C495DEA}"/>
              </a:ext>
            </a:extLst>
          </p:cNvPr>
          <p:cNvSpPr/>
          <p:nvPr userDrawn="1"/>
        </p:nvSpPr>
        <p:spPr>
          <a:xfrm>
            <a:off x="0" y="3168597"/>
            <a:ext cx="3572142" cy="1102438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1998" y="83266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AF329F6-A362-EF03-A812-B1B618ADC8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1361" y="4972417"/>
            <a:ext cx="4118199" cy="4071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5128807-5C86-2618-AED8-CD0BC59C11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1361" y="53795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A39651B-F780-6177-DDDC-B62AC38E5F11}"/>
              </a:ext>
            </a:extLst>
          </p:cNvPr>
          <p:cNvSpPr/>
          <p:nvPr userDrawn="1"/>
        </p:nvSpPr>
        <p:spPr>
          <a:xfrm rot="13500000">
            <a:off x="6824148" y="1779113"/>
            <a:ext cx="3247308" cy="3247308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2EB82-A26E-55FC-EB98-F4D470741FBE}"/>
              </a:ext>
            </a:extLst>
          </p:cNvPr>
          <p:cNvCxnSpPr>
            <a:cxnSpLocks/>
          </p:cNvCxnSpPr>
          <p:nvPr userDrawn="1"/>
        </p:nvCxnSpPr>
        <p:spPr>
          <a:xfrm>
            <a:off x="9537178" y="5310835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08595-8474-4165-2009-68EEDE3FFDA5}"/>
              </a:ext>
            </a:extLst>
          </p:cNvPr>
          <p:cNvCxnSpPr>
            <a:cxnSpLocks/>
          </p:cNvCxnSpPr>
          <p:nvPr userDrawn="1"/>
        </p:nvCxnSpPr>
        <p:spPr>
          <a:xfrm flipH="1">
            <a:off x="6675510" y="405321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9459DF-BAB2-B778-5DBF-5D0AB1E37F4A}"/>
              </a:ext>
            </a:extLst>
          </p:cNvPr>
          <p:cNvCxnSpPr>
            <a:cxnSpLocks/>
          </p:cNvCxnSpPr>
          <p:nvPr userDrawn="1"/>
        </p:nvCxnSpPr>
        <p:spPr>
          <a:xfrm flipV="1">
            <a:off x="8447800" y="5310836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85314" y="3008421"/>
            <a:ext cx="6724974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736647" y="2755414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2C52DE1B-8B33-CAB2-5BDF-105F3BFCE4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1361" y="5695645"/>
            <a:ext cx="4118199" cy="3161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17788" y="1236822"/>
            <a:ext cx="4118199" cy="407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617788" y="16439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617788" y="1960050"/>
            <a:ext cx="4118199" cy="31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024294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peaker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48E058F-DFF2-4523-1214-C4143033F556}"/>
              </a:ext>
            </a:extLst>
          </p:cNvPr>
          <p:cNvSpPr/>
          <p:nvPr userDrawn="1"/>
        </p:nvSpPr>
        <p:spPr>
          <a:xfrm rot="5400000">
            <a:off x="9994552" y="2420846"/>
            <a:ext cx="1398165" cy="2996728"/>
          </a:xfrm>
          <a:prstGeom prst="rect">
            <a:avLst/>
          </a:pr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7F29889-7A2C-8F94-CAE9-11B28023FC7D}"/>
              </a:ext>
            </a:extLst>
          </p:cNvPr>
          <p:cNvSpPr/>
          <p:nvPr userDrawn="1"/>
        </p:nvSpPr>
        <p:spPr>
          <a:xfrm rot="5400000">
            <a:off x="783611" y="1492915"/>
            <a:ext cx="1398165" cy="2965393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7FAA307-5791-943D-C4EB-9270E7C24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8618" y="2466490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DB62BD37-2F52-0A73-67D5-3B0A1BC471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39796" y="187974"/>
            <a:ext cx="1912408" cy="787460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F43E51A-747A-C23E-E965-ACDDCAD854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8464" y="1157139"/>
            <a:ext cx="10215072" cy="62461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Presentation title</a:t>
            </a:r>
            <a:endParaRPr lang="en-I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5414FDC7-DA55-3155-E799-63E04535681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139795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EC15EA6F-F6E5-0479-44D0-57A4829411D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98516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00F2E815-4A9F-72CD-9049-7BB8DD671F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98516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0FD1C-81FF-4F39-2AFB-0CDF5C8626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98516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5A8BCD7E-DA6F-A5C8-8FD9-EC3FB730E01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260972" y="2464597"/>
            <a:ext cx="1912409" cy="1928805"/>
          </a:xfrm>
          <a:prstGeom prst="rect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0"/>
            </a:gradFill>
          </a:ln>
          <a:effectLst>
            <a:outerShdw blurRad="127000" dist="76200" dir="5400000" algn="ctr" rotWithShape="0">
              <a:srgbClr val="000000">
                <a:alpha val="30000"/>
              </a:srgb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GB"/>
              <a:t>Click icon to add picture</a:t>
            </a:r>
            <a:endParaRPr lang="en-IS"/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05554ADB-A1BB-EA53-7906-7F8EE8EDD68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79740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5D14A476-A3B5-445D-E682-F91E17B8FA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79740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45E67C5-13D8-3059-4CE7-FC711CAF8F3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79740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8ABE284B-E079-CDAF-8277-72A9FF70E9C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553222" y="4758267"/>
            <a:ext cx="2832464" cy="40712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1">
                <a:solidFill>
                  <a:srgbClr val="F6C37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speaker name</a:t>
            </a:r>
            <a:endParaRPr lang="en-IS"/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43509816-BCD1-C310-A99A-936A3635752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53222" y="51653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Job title</a:t>
            </a:r>
            <a:endParaRPr lang="en-IS"/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8134047A-EF15-C520-19EA-E6527EDC169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553222" y="5481495"/>
            <a:ext cx="2832464" cy="3161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rgbClr val="29B4A9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Email address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84830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/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2">
            <a:extLst>
              <a:ext uri="{FF2B5EF4-FFF2-40B4-BE49-F238E27FC236}">
                <a16:creationId xmlns:a16="http://schemas.microsoft.com/office/drawing/2014/main" id="{C297E935-941E-9C2F-563D-E91D013A6E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9444644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title</a:t>
            </a:r>
            <a:endParaRPr lang="en-I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C23583-BBD0-A2D8-FBC2-A8930216C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419225"/>
            <a:ext cx="7667118" cy="467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693C68B-963A-4A71-9ABC-F3D44ED76C6A}"/>
              </a:ext>
            </a:extLst>
          </p:cNvPr>
          <p:cNvSpPr/>
          <p:nvPr userDrawn="1"/>
        </p:nvSpPr>
        <p:spPr>
          <a:xfrm flipH="1">
            <a:off x="7798859" y="2469734"/>
            <a:ext cx="4393140" cy="4393139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73C5EEF-A015-C555-A3A3-969AB1ADE4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65064" y="176833"/>
            <a:ext cx="1966516" cy="80974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111868-D038-7F36-D312-2D4C785095ED}"/>
              </a:ext>
            </a:extLst>
          </p:cNvPr>
          <p:cNvCxnSpPr>
            <a:cxnSpLocks/>
          </p:cNvCxnSpPr>
          <p:nvPr userDrawn="1"/>
        </p:nvCxnSpPr>
        <p:spPr>
          <a:xfrm flipH="1">
            <a:off x="7609474" y="3495230"/>
            <a:ext cx="3362771" cy="3362770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5D5313-2DAA-3F9F-09F9-5CA20372B46E}"/>
              </a:ext>
            </a:extLst>
          </p:cNvPr>
          <p:cNvCxnSpPr>
            <a:cxnSpLocks/>
          </p:cNvCxnSpPr>
          <p:nvPr userDrawn="1"/>
        </p:nvCxnSpPr>
        <p:spPr>
          <a:xfrm flipH="1">
            <a:off x="11391544" y="5204389"/>
            <a:ext cx="785657" cy="785657"/>
          </a:xfrm>
          <a:prstGeom prst="line">
            <a:avLst/>
          </a:prstGeom>
          <a:ln w="9525"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89941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4A9DCC3-E8D7-C445-85E9-C6F9EC110461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50188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661F3E-648B-5740-9E11-DC433187044F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1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CE0B896-631A-C948-B929-910A701FAD6F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41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44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908F9F-CF4A-EE46-A4B1-7A9A1E3B8B7E}"/>
              </a:ext>
            </a:extLst>
          </p:cNvPr>
          <p:cNvCxnSpPr/>
          <p:nvPr userDrawn="1"/>
        </p:nvCxnSpPr>
        <p:spPr>
          <a:xfrm>
            <a:off x="5181600" y="1761223"/>
            <a:ext cx="914400" cy="914400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0042CFF-054F-7944-83F4-1B876D680DE6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195948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54E7318-290F-804F-A213-55E78B5F26C0}"/>
              </a:ext>
            </a:extLst>
          </p:cNvPr>
          <p:cNvCxnSpPr>
            <a:cxnSpLocks/>
          </p:cNvCxnSpPr>
          <p:nvPr userDrawn="1"/>
        </p:nvCxnSpPr>
        <p:spPr>
          <a:xfrm>
            <a:off x="4718094" y="5348611"/>
            <a:ext cx="457200" cy="457200"/>
          </a:xfrm>
          <a:prstGeom prst="line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067B4A9-8EE8-D347-A11A-408131288CDC}"/>
              </a:ext>
            </a:extLst>
          </p:cNvPr>
          <p:cNvCxnSpPr>
            <a:cxnSpLocks/>
          </p:cNvCxnSpPr>
          <p:nvPr userDrawn="1"/>
        </p:nvCxnSpPr>
        <p:spPr>
          <a:xfrm flipH="1">
            <a:off x="7897368" y="4649076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7C67B9-5ED3-1347-A4EF-E127B283F0FD}"/>
              </a:ext>
            </a:extLst>
          </p:cNvPr>
          <p:cNvCxnSpPr>
            <a:cxnSpLocks/>
          </p:cNvCxnSpPr>
          <p:nvPr userDrawn="1"/>
        </p:nvCxnSpPr>
        <p:spPr>
          <a:xfrm flipH="1">
            <a:off x="1848335" y="195948"/>
            <a:ext cx="1772290" cy="1772290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B83C5D-63B4-D04E-B9A2-0530B8F968A5}"/>
              </a:ext>
            </a:extLst>
          </p:cNvPr>
          <p:cNvCxnSpPr>
            <a:cxnSpLocks/>
          </p:cNvCxnSpPr>
          <p:nvPr userDrawn="1"/>
        </p:nvCxnSpPr>
        <p:spPr>
          <a:xfrm flipV="1">
            <a:off x="3628716" y="5348612"/>
            <a:ext cx="1089377" cy="1089377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2442B894-80B9-CF46-9923-AA26009B5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66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1C6D7FF8-63E8-B556-2086-E699FE6D1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351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E2FD613-0ADB-094F-9CD2-554E6C78DC68}"/>
              </a:ext>
            </a:extLst>
          </p:cNvPr>
          <p:cNvSpPr/>
          <p:nvPr userDrawn="1"/>
        </p:nvSpPr>
        <p:spPr>
          <a:xfrm rot="8100000">
            <a:off x="2800105" y="1415806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0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9687BCB-1984-9B41-98BA-0B729407F26B}"/>
              </a:ext>
            </a:extLst>
          </p:cNvPr>
          <p:cNvSpPr/>
          <p:nvPr userDrawn="1"/>
        </p:nvSpPr>
        <p:spPr>
          <a:xfrm rot="13500000">
            <a:off x="1410758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137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AB0322F-4592-16FF-E490-7890B20626E6}"/>
              </a:ext>
            </a:extLst>
          </p:cNvPr>
          <p:cNvSpPr/>
          <p:nvPr userDrawn="1"/>
        </p:nvSpPr>
        <p:spPr>
          <a:xfrm>
            <a:off x="-5914" y="1493392"/>
            <a:ext cx="5369483" cy="5369482"/>
          </a:xfrm>
          <a:custGeom>
            <a:avLst/>
            <a:gdLst>
              <a:gd name="connsiteX0" fmla="*/ 0 w 5369483"/>
              <a:gd name="connsiteY0" fmla="*/ 0 h 5369482"/>
              <a:gd name="connsiteX1" fmla="*/ 5369483 w 5369483"/>
              <a:gd name="connsiteY1" fmla="*/ 5369482 h 5369482"/>
              <a:gd name="connsiteX2" fmla="*/ 2251404 w 5369483"/>
              <a:gd name="connsiteY2" fmla="*/ 5369482 h 5369482"/>
              <a:gd name="connsiteX3" fmla="*/ 0 w 5369483"/>
              <a:gd name="connsiteY3" fmla="*/ 3118079 h 5369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9483" h="5369482">
                <a:moveTo>
                  <a:pt x="0" y="0"/>
                </a:moveTo>
                <a:lnTo>
                  <a:pt x="5369483" y="5369482"/>
                </a:lnTo>
                <a:lnTo>
                  <a:pt x="2251404" y="5369482"/>
                </a:lnTo>
                <a:lnTo>
                  <a:pt x="0" y="3118079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566114-CC2C-8545-955D-F090D7E9F93D}"/>
              </a:ext>
            </a:extLst>
          </p:cNvPr>
          <p:cNvSpPr/>
          <p:nvPr userDrawn="1"/>
        </p:nvSpPr>
        <p:spPr>
          <a:xfrm rot="8100000">
            <a:off x="3886857" y="141580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796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BF7237B-B27F-0248-B221-E849A67812A1}"/>
              </a:ext>
            </a:extLst>
          </p:cNvPr>
          <p:cNvSpPr/>
          <p:nvPr userDrawn="1"/>
        </p:nvSpPr>
        <p:spPr>
          <a:xfrm rot="13500000">
            <a:off x="6362956" y="1111004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682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1481" y="711051"/>
            <a:ext cx="5916694" cy="5916694"/>
          </a:xfrm>
          <a:prstGeom prst="diamond">
            <a:avLst/>
          </a:prstGeom>
          <a:ln>
            <a:gradFill>
              <a:gsLst>
                <a:gs pos="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0" y="4720343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6672875" y="1073461"/>
            <a:ext cx="515408" cy="515408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7182754" y="317350"/>
            <a:ext cx="1266294" cy="1266294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6DC063-E0B5-5C4C-A6BB-44D3156187FC}"/>
              </a:ext>
            </a:extLst>
          </p:cNvPr>
          <p:cNvCxnSpPr>
            <a:cxnSpLocks/>
          </p:cNvCxnSpPr>
          <p:nvPr userDrawn="1"/>
        </p:nvCxnSpPr>
        <p:spPr>
          <a:xfrm flipV="1">
            <a:off x="11026775" y="3322111"/>
            <a:ext cx="674445" cy="67444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10031896" y="1652788"/>
            <a:ext cx="1669323" cy="1669323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>
            <a:extLst>
              <a:ext uri="{FF2B5EF4-FFF2-40B4-BE49-F238E27FC236}">
                <a16:creationId xmlns:a16="http://schemas.microsoft.com/office/drawing/2014/main" id="{196931CC-F0F5-8E10-BD0E-9A1AC5B0A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7187671" y="2303488"/>
            <a:ext cx="3421876" cy="140900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4B519A-3357-1943-878B-4FE463E1C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-110123" y="201699"/>
            <a:ext cx="3720821" cy="3720821"/>
          </a:xfrm>
          <a:prstGeom prst="line">
            <a:avLst/>
          </a:prstGeom>
          <a:ln>
            <a:gradFill>
              <a:gsLst>
                <a:gs pos="99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68935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67A1442-0956-8C46-8669-1C486AAC27DD}"/>
              </a:ext>
            </a:extLst>
          </p:cNvPr>
          <p:cNvSpPr/>
          <p:nvPr userDrawn="1"/>
        </p:nvSpPr>
        <p:spPr>
          <a:xfrm rot="8100000">
            <a:off x="3886857" y="1399476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50000"/>
                </a:srgbClr>
              </a:gs>
              <a:gs pos="50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32B65B3-96F2-F64C-91C0-8BEF156AFC47}"/>
              </a:ext>
            </a:extLst>
          </p:cNvPr>
          <p:cNvSpPr/>
          <p:nvPr userDrawn="1"/>
        </p:nvSpPr>
        <p:spPr>
          <a:xfrm rot="13500000">
            <a:off x="1410758" y="1094675"/>
            <a:ext cx="4418286" cy="4418286"/>
          </a:xfrm>
          <a:prstGeom prst="rect">
            <a:avLst/>
          </a:prstGeom>
          <a:gradFill>
            <a:gsLst>
              <a:gs pos="100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50000">
                <a:srgbClr val="361D5C">
                  <a:alpha val="49879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CF6FC87-6D3A-16B0-0EC5-B3A8870707A1}"/>
              </a:ext>
            </a:extLst>
          </p:cNvPr>
          <p:cNvSpPr/>
          <p:nvPr userDrawn="1"/>
        </p:nvSpPr>
        <p:spPr>
          <a:xfrm rot="5400000">
            <a:off x="1930863" y="-412993"/>
            <a:ext cx="2981370" cy="3799797"/>
          </a:xfrm>
          <a:custGeom>
            <a:avLst/>
            <a:gdLst>
              <a:gd name="connsiteX0" fmla="*/ 0 w 2981370"/>
              <a:gd name="connsiteY0" fmla="*/ 3799797 h 3799797"/>
              <a:gd name="connsiteX1" fmla="*/ 0 w 2981370"/>
              <a:gd name="connsiteY1" fmla="*/ 2162942 h 3799797"/>
              <a:gd name="connsiteX2" fmla="*/ 2162942 w 2981370"/>
              <a:gd name="connsiteY2" fmla="*/ 0 h 3799797"/>
              <a:gd name="connsiteX3" fmla="*/ 2981370 w 2981370"/>
              <a:gd name="connsiteY3" fmla="*/ 818428 h 3799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81370" h="3799797">
                <a:moveTo>
                  <a:pt x="0" y="3799797"/>
                </a:moveTo>
                <a:lnTo>
                  <a:pt x="0" y="2162942"/>
                </a:lnTo>
                <a:lnTo>
                  <a:pt x="2162942" y="0"/>
                </a:lnTo>
                <a:lnTo>
                  <a:pt x="2981370" y="818428"/>
                </a:lnTo>
                <a:close/>
              </a:path>
            </a:pathLst>
          </a:cu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D09284C5-3949-7600-4D9E-3B5204E3BCC1}"/>
              </a:ext>
            </a:extLst>
          </p:cNvPr>
          <p:cNvSpPr/>
          <p:nvPr userDrawn="1"/>
        </p:nvSpPr>
        <p:spPr>
          <a:xfrm>
            <a:off x="6596190" y="3479262"/>
            <a:ext cx="5062805" cy="3378738"/>
          </a:xfrm>
          <a:custGeom>
            <a:avLst/>
            <a:gdLst>
              <a:gd name="connsiteX0" fmla="*/ 3378738 w 5062805"/>
              <a:gd name="connsiteY0" fmla="*/ 0 h 3378738"/>
              <a:gd name="connsiteX1" fmla="*/ 5062805 w 5062805"/>
              <a:gd name="connsiteY1" fmla="*/ 1684068 h 3378738"/>
              <a:gd name="connsiteX2" fmla="*/ 3368135 w 5062805"/>
              <a:gd name="connsiteY2" fmla="*/ 3378738 h 3378738"/>
              <a:gd name="connsiteX3" fmla="*/ 0 w 5062805"/>
              <a:gd name="connsiteY3" fmla="*/ 3378738 h 3378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805" h="3378738">
                <a:moveTo>
                  <a:pt x="3378738" y="0"/>
                </a:moveTo>
                <a:lnTo>
                  <a:pt x="5062805" y="1684068"/>
                </a:lnTo>
                <a:lnTo>
                  <a:pt x="3368135" y="3378738"/>
                </a:lnTo>
                <a:lnTo>
                  <a:pt x="0" y="3378738"/>
                </a:lnTo>
                <a:close/>
              </a:path>
            </a:pathLst>
          </a:custGeom>
          <a:solidFill>
            <a:srgbClr val="9432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EF3E88F-190A-2B4A-9C4B-83B6B74851BB}"/>
              </a:ext>
            </a:extLst>
          </p:cNvPr>
          <p:cNvSpPr/>
          <p:nvPr userDrawn="1"/>
        </p:nvSpPr>
        <p:spPr>
          <a:xfrm rot="13500000">
            <a:off x="6362956" y="1094675"/>
            <a:ext cx="4418286" cy="4418286"/>
          </a:xfrm>
          <a:prstGeom prst="rect">
            <a:avLst/>
          </a:prstGeom>
          <a:gradFill>
            <a:gsLst>
              <a:gs pos="99000">
                <a:srgbClr val="361D5C">
                  <a:alpha val="0"/>
                </a:srgbClr>
              </a:gs>
              <a:gs pos="0">
                <a:srgbClr val="361D5C">
                  <a:alpha val="0"/>
                </a:srgbClr>
              </a:gs>
              <a:gs pos="49000">
                <a:srgbClr val="361D5C">
                  <a:alpha val="50000"/>
                </a:srgbClr>
              </a:gs>
            </a:gsLst>
            <a:lin ang="8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6AC0B01-776C-864C-ABD8-1970F34FFF1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20296" y="694722"/>
            <a:ext cx="5916694" cy="5916694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F0458-666E-B242-AA9B-31C770B5EB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715" y="5367517"/>
            <a:ext cx="5605219" cy="118562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40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GB"/>
              <a:t>Insert title</a:t>
            </a:r>
            <a:endParaRPr lang="en-I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DD9236-912C-344B-9E5C-FA71BC0D7733}"/>
              </a:ext>
            </a:extLst>
          </p:cNvPr>
          <p:cNvCxnSpPr>
            <a:cxnSpLocks/>
          </p:cNvCxnSpPr>
          <p:nvPr userDrawn="1"/>
        </p:nvCxnSpPr>
        <p:spPr>
          <a:xfrm>
            <a:off x="3616325" y="179619"/>
            <a:ext cx="2479675" cy="2479675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99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DE2553-0A96-BE4B-BB2B-76B1728C21C7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44995"/>
            <a:ext cx="614299" cy="614299"/>
          </a:xfrm>
          <a:prstGeom prst="line">
            <a:avLst/>
          </a:prstGeom>
          <a:ln>
            <a:gradFill>
              <a:gsLst>
                <a:gs pos="0">
                  <a:srgbClr val="F6C370">
                    <a:alpha val="0"/>
                  </a:srgbClr>
                </a:gs>
                <a:gs pos="10000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CE8CBB6-B3C4-D14C-8D91-B662FC73557E}"/>
              </a:ext>
            </a:extLst>
          </p:cNvPr>
          <p:cNvCxnSpPr>
            <a:cxnSpLocks/>
          </p:cNvCxnSpPr>
          <p:nvPr userDrawn="1"/>
        </p:nvCxnSpPr>
        <p:spPr>
          <a:xfrm>
            <a:off x="8572595" y="177511"/>
            <a:ext cx="1669323" cy="1669323"/>
          </a:xfrm>
          <a:prstGeom prst="line">
            <a:avLst/>
          </a:prstGeom>
          <a:ln>
            <a:gradFill>
              <a:gsLst>
                <a:gs pos="100000">
                  <a:srgbClr val="F6C370">
                    <a:alpha val="0"/>
                  </a:srgbClr>
                </a:gs>
                <a:gs pos="0">
                  <a:srgbClr val="F6C370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8D380F66-B4D5-184D-94DB-90D0CF1B87F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85078" y="694722"/>
            <a:ext cx="4462492" cy="4462492"/>
          </a:xfrm>
          <a:prstGeom prst="diamond">
            <a:avLst/>
          </a:prstGeom>
          <a:ln>
            <a:gradFill>
              <a:gsLst>
                <a:gs pos="1000">
                  <a:srgbClr val="F6C370"/>
                </a:gs>
                <a:gs pos="100000">
                  <a:srgbClr val="F6C370">
                    <a:alpha val="0"/>
                  </a:srgbClr>
                </a:gs>
              </a:gsLst>
              <a:lin ang="5400000" scaled="1"/>
            </a:gradFill>
          </a:ln>
          <a:effectLst>
            <a:outerShdw blurRad="152400" dist="101600" dir="5400000" algn="ctr" rotWithShape="0">
              <a:srgbClr val="000000">
                <a:alpha val="34687"/>
              </a:srgbClr>
            </a:outerShdw>
          </a:effectLst>
        </p:spPr>
        <p:txBody>
          <a:bodyPr/>
          <a:lstStyle>
            <a:lvl1pPr algn="ctr"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D90AA33-3B20-3886-AA59-59B13EC8BB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813959" y="394661"/>
            <a:ext cx="2564084" cy="10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6777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910782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9432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1" y="488601"/>
            <a:ext cx="11511418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1" y="1352550"/>
            <a:ext cx="11484279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B39A094D-326D-C811-8216-2D5EA2BC4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395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1012F36-8998-C1AE-8F2F-279949AFFDBE}"/>
              </a:ext>
            </a:extLst>
          </p:cNvPr>
          <p:cNvSpPr/>
          <p:nvPr userDrawn="1"/>
        </p:nvSpPr>
        <p:spPr>
          <a:xfrm>
            <a:off x="10613876" y="5136020"/>
            <a:ext cx="1578123" cy="1721980"/>
          </a:xfrm>
          <a:prstGeom prst="rect">
            <a:avLst/>
          </a:prstGeom>
          <a:solidFill>
            <a:srgbClr val="29B4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11511417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653EB8C-1F16-6149-AC51-A207537427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67189" y="1352550"/>
            <a:ext cx="5584518" cy="50736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/>
          <p:nvPr userDrawn="1"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/>
          <p:nvPr userDrawn="1"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phic 10">
            <a:extLst>
              <a:ext uri="{FF2B5EF4-FFF2-40B4-BE49-F238E27FC236}">
                <a16:creationId xmlns:a16="http://schemas.microsoft.com/office/drawing/2014/main" id="{2141B79D-5FCA-83B1-9283-020AE2F9F6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66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8744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sp>
        <p:nvSpPr>
          <p:cNvPr id="7" name="Title Placeholder 12">
            <a:extLst>
              <a:ext uri="{FF2B5EF4-FFF2-40B4-BE49-F238E27FC236}">
                <a16:creationId xmlns:a16="http://schemas.microsoft.com/office/drawing/2014/main" id="{1DA0E6A1-66AF-A644-9030-3203CC8257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3445" y="488601"/>
            <a:ext cx="6638262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213445" y="275659"/>
            <a:ext cx="2661514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9190191" y="275659"/>
            <a:ext cx="2661516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352550"/>
            <a:ext cx="6638262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B2ED9295-5878-6ABD-0EEE-2B92532E4E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028574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852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0168AD-C0C4-9641-8C02-1ACFE8EA8D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609114" y="555177"/>
            <a:ext cx="4582886" cy="630281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IS"/>
              <a:t>Insert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C5F1984-C73F-134F-9911-E66EE857E453}"/>
              </a:ext>
            </a:extLst>
          </p:cNvPr>
          <p:cNvCxnSpPr>
            <a:cxnSpLocks/>
          </p:cNvCxnSpPr>
          <p:nvPr userDrawn="1"/>
        </p:nvCxnSpPr>
        <p:spPr>
          <a:xfrm flipH="1">
            <a:off x="340290" y="275659"/>
            <a:ext cx="8894170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B5A95B-1B14-7F43-8414-E39B53C56D5A}"/>
              </a:ext>
            </a:extLst>
          </p:cNvPr>
          <p:cNvCxnSpPr>
            <a:cxnSpLocks/>
          </p:cNvCxnSpPr>
          <p:nvPr userDrawn="1"/>
        </p:nvCxnSpPr>
        <p:spPr>
          <a:xfrm flipH="1">
            <a:off x="10549692" y="275659"/>
            <a:ext cx="1642308" cy="0"/>
          </a:xfrm>
          <a:prstGeom prst="line">
            <a:avLst/>
          </a:prstGeom>
          <a:ln>
            <a:solidFill>
              <a:srgbClr val="F6C3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93172F69-851E-354C-9F9C-79583502B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6816054" cy="50736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S"/>
          </a:p>
        </p:txBody>
      </p:sp>
      <p:sp>
        <p:nvSpPr>
          <p:cNvPr id="12" name="Title Placeholder 12">
            <a:extLst>
              <a:ext uri="{FF2B5EF4-FFF2-40B4-BE49-F238E27FC236}">
                <a16:creationId xmlns:a16="http://schemas.microsoft.com/office/drawing/2014/main" id="{B481A195-D889-E642-93F2-1B3B1F9DA0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0290" y="488601"/>
            <a:ext cx="6816055" cy="5886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sz="3600">
                <a:solidFill>
                  <a:srgbClr val="F6C370"/>
                </a:solidFill>
              </a:defRPr>
            </a:lvl1pPr>
          </a:lstStyle>
          <a:p>
            <a:r>
              <a:rPr lang="en-GB"/>
              <a:t>Insert slide title</a:t>
            </a:r>
            <a:endParaRPr lang="en-I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D24DECEA-C020-205E-B14B-1A6A0C7E64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8075" y="94118"/>
            <a:ext cx="1008000" cy="372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59696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4087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mpty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DEDCE82-AC3C-FC49-881A-4158E6CF1A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592000" y="89305"/>
            <a:ext cx="1008000" cy="3727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3D993-CAE7-0B4C-98BF-D23A1100AB04}"/>
              </a:ext>
            </a:extLst>
          </p:cNvPr>
          <p:cNvCxnSpPr/>
          <p:nvPr/>
        </p:nvCxnSpPr>
        <p:spPr>
          <a:xfrm flipH="1">
            <a:off x="340291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5389307-8716-A348-921D-FCA8B2CBED8F}"/>
              </a:ext>
            </a:extLst>
          </p:cNvPr>
          <p:cNvCxnSpPr/>
          <p:nvPr/>
        </p:nvCxnSpPr>
        <p:spPr>
          <a:xfrm flipH="1">
            <a:off x="6753616" y="275659"/>
            <a:ext cx="5098093" cy="0"/>
          </a:xfrm>
          <a:prstGeom prst="line">
            <a:avLst/>
          </a:prstGeom>
          <a:ln>
            <a:solidFill>
              <a:srgbClr val="9432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847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10" Type="http://schemas.openxmlformats.org/officeDocument/2006/relationships/image" Target="../media/image44.png"/><Relationship Id="rId4" Type="http://schemas.openxmlformats.org/officeDocument/2006/relationships/slideLayout" Target="../slideLayouts/slideLayout114.xml"/><Relationship Id="rId9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19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4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5.xml"/><Relationship Id="rId9" Type="http://schemas.openxmlformats.org/officeDocument/2006/relationships/image" Target="../media/image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slideLayout" Target="../slideLayouts/slideLayout150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slideLayout" Target="../slideLayouts/slideLayout149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139.xml"/><Relationship Id="rId16" Type="http://schemas.openxmlformats.org/officeDocument/2006/relationships/theme" Target="../theme/theme1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4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slideLayout" Target="../slideLayouts/slideLayout15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55.xml"/><Relationship Id="rId21" Type="http://schemas.openxmlformats.org/officeDocument/2006/relationships/image" Target="../media/image44.png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62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image" Target="../media/image59.png"/><Relationship Id="rId5" Type="http://schemas.openxmlformats.org/officeDocument/2006/relationships/slideLayout" Target="../slideLayouts/slideLayout175.xml"/><Relationship Id="rId10" Type="http://schemas.openxmlformats.org/officeDocument/2006/relationships/image" Target="../media/image58.png"/><Relationship Id="rId4" Type="http://schemas.openxmlformats.org/officeDocument/2006/relationships/slideLayout" Target="../slideLayouts/slideLayout174.xml"/><Relationship Id="rId9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slideLayout" Target="../slideLayouts/slideLayout191.xml"/><Relationship Id="rId1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81.xml"/><Relationship Id="rId21" Type="http://schemas.openxmlformats.org/officeDocument/2006/relationships/theme" Target="../theme/theme16.xml"/><Relationship Id="rId7" Type="http://schemas.openxmlformats.org/officeDocument/2006/relationships/slideLayout" Target="../slideLayouts/slideLayout185.xml"/><Relationship Id="rId12" Type="http://schemas.openxmlformats.org/officeDocument/2006/relationships/slideLayout" Target="../slideLayouts/slideLayout190.xml"/><Relationship Id="rId17" Type="http://schemas.openxmlformats.org/officeDocument/2006/relationships/slideLayout" Target="../slideLayouts/slideLayout195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180.xml"/><Relationship Id="rId16" Type="http://schemas.openxmlformats.org/officeDocument/2006/relationships/slideLayout" Target="../slideLayouts/slideLayout194.xml"/><Relationship Id="rId20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83.xml"/><Relationship Id="rId15" Type="http://schemas.openxmlformats.org/officeDocument/2006/relationships/slideLayout" Target="../slideLayouts/slideLayout193.xml"/><Relationship Id="rId23" Type="http://schemas.openxmlformats.org/officeDocument/2006/relationships/image" Target="../media/image48.svg"/><Relationship Id="rId10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Relationship Id="rId14" Type="http://schemas.openxmlformats.org/officeDocument/2006/relationships/slideLayout" Target="../slideLayouts/slideLayout192.xml"/><Relationship Id="rId22" Type="http://schemas.openxmlformats.org/officeDocument/2006/relationships/image" Target="../media/image15.pn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slideLayout" Target="../slideLayouts/slideLayout21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00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5" Type="http://schemas.openxmlformats.org/officeDocument/2006/relationships/theme" Target="../theme/theme17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Relationship Id="rId14" Type="http://schemas.openxmlformats.org/officeDocument/2006/relationships/slideLayout" Target="../slideLayouts/slideLayout2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image" Target="../media/image16.sv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46.xml"/><Relationship Id="rId16" Type="http://schemas.openxmlformats.org/officeDocument/2006/relationships/theme" Target="../theme/theme4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20.sv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image" Target="../media/image19.png"/><Relationship Id="rId2" Type="http://schemas.openxmlformats.org/officeDocument/2006/relationships/slideLayout" Target="../slideLayouts/slideLayout61.xml"/><Relationship Id="rId16" Type="http://schemas.openxmlformats.org/officeDocument/2006/relationships/theme" Target="../theme/theme5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79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1.xml"/><Relationship Id="rId9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07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44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16" r:id="rId2"/>
    <p:sldLayoutId id="2147483717" r:id="rId3"/>
    <p:sldLayoutId id="2147483666" r:id="rId4"/>
    <p:sldLayoutId id="2147483667" r:id="rId5"/>
    <p:sldLayoutId id="2147483691" r:id="rId6"/>
    <p:sldLayoutId id="2147483713" r:id="rId7"/>
    <p:sldLayoutId id="2147483714" r:id="rId8"/>
    <p:sldLayoutId id="2147483719" r:id="rId9"/>
    <p:sldLayoutId id="2147483718" r:id="rId10"/>
    <p:sldLayoutId id="2147483706" r:id="rId11"/>
    <p:sldLayoutId id="2147483660" r:id="rId12"/>
    <p:sldLayoutId id="2147483661" r:id="rId13"/>
    <p:sldLayoutId id="2147483662" r:id="rId14"/>
    <p:sldLayoutId id="2147483649" r:id="rId15"/>
    <p:sldLayoutId id="2147483664" r:id="rId16"/>
    <p:sldLayoutId id="2147483665" r:id="rId17"/>
    <p:sldLayoutId id="2147483650" r:id="rId18"/>
    <p:sldLayoutId id="2147483651" r:id="rId19"/>
    <p:sldLayoutId id="2147483663" r:id="rId20"/>
    <p:sldLayoutId id="2147483720" r:id="rId21"/>
    <p:sldLayoutId id="2147483722" r:id="rId22"/>
    <p:sldLayoutId id="214748372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A5406F-D29E-8B1F-D2B2-12D71E8FEBB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4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6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185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  <p:sldLayoutId id="2147483850" r:id="rId12"/>
    <p:sldLayoutId id="2147483851" r:id="rId13"/>
    <p:sldLayoutId id="2147483852" r:id="rId14"/>
    <p:sldLayoutId id="214748385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6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51E205-2CC4-7D42-A35F-52C24E3FEFA3}"/>
              </a:ext>
            </a:extLst>
          </p:cNvPr>
          <p:cNvPicPr>
            <a:picLocks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2389504" y="0"/>
            <a:ext cx="432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458F87-56D6-ED4A-B55C-91E4A9829CC6}"/>
              </a:ext>
            </a:extLst>
          </p:cNvPr>
          <p:cNvPicPr>
            <a:picLocks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40704" y="0"/>
            <a:ext cx="43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9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5ACBF0"/>
          </p15:clr>
        </p15:guide>
        <p15:guide id="4" pos="7469">
          <p15:clr>
            <a:srgbClr val="5ACBF0"/>
          </p15:clr>
        </p15:guide>
        <p15:guide id="5" pos="7243">
          <p15:clr>
            <a:srgbClr val="A4A3A4"/>
          </p15:clr>
        </p15:guide>
        <p15:guide id="6" pos="7015">
          <p15:clr>
            <a:srgbClr val="A4A3A4"/>
          </p15:clr>
        </p15:guide>
        <p15:guide id="7" pos="6788">
          <p15:clr>
            <a:srgbClr val="A4A3A4"/>
          </p15:clr>
        </p15:guide>
        <p15:guide id="8" pos="6563">
          <p15:clr>
            <a:srgbClr val="A4A3A4"/>
          </p15:clr>
        </p15:guide>
        <p15:guide id="9" pos="6335">
          <p15:clr>
            <a:srgbClr val="A4A3A4"/>
          </p15:clr>
        </p15:guide>
        <p15:guide id="10" pos="6108">
          <p15:clr>
            <a:srgbClr val="A4A3A4"/>
          </p15:clr>
        </p15:guide>
        <p15:guide id="11" pos="5881">
          <p15:clr>
            <a:srgbClr val="A4A3A4"/>
          </p15:clr>
        </p15:guide>
        <p15:guide id="12" pos="5655">
          <p15:clr>
            <a:srgbClr val="A4A3A4"/>
          </p15:clr>
        </p15:guide>
        <p15:guide id="13" pos="5428">
          <p15:clr>
            <a:srgbClr val="A4A3A4"/>
          </p15:clr>
        </p15:guide>
        <p15:guide id="14" pos="5201">
          <p15:clr>
            <a:srgbClr val="A4A3A4"/>
          </p15:clr>
        </p15:guide>
        <p15:guide id="15" pos="4975">
          <p15:clr>
            <a:srgbClr val="A4A3A4"/>
          </p15:clr>
        </p15:guide>
        <p15:guide id="16" pos="4747">
          <p15:clr>
            <a:srgbClr val="A4A3A4"/>
          </p15:clr>
        </p15:guide>
        <p15:guide id="17" pos="4520">
          <p15:clr>
            <a:srgbClr val="A4A3A4"/>
          </p15:clr>
        </p15:guide>
        <p15:guide id="18" pos="4295">
          <p15:clr>
            <a:srgbClr val="A4A3A4"/>
          </p15:clr>
        </p15:guide>
        <p15:guide id="19" pos="4067">
          <p15:clr>
            <a:srgbClr val="A4A3A4"/>
          </p15:clr>
        </p15:guide>
        <p15:guide id="20" pos="3613">
          <p15:clr>
            <a:srgbClr val="A4A3A4"/>
          </p15:clr>
        </p15:guide>
        <p15:guide id="21" pos="3387">
          <p15:clr>
            <a:srgbClr val="A4A3A4"/>
          </p15:clr>
        </p15:guide>
        <p15:guide id="22" pos="3160">
          <p15:clr>
            <a:srgbClr val="A4A3A4"/>
          </p15:clr>
        </p15:guide>
        <p15:guide id="23" pos="2933">
          <p15:clr>
            <a:srgbClr val="A4A3A4"/>
          </p15:clr>
        </p15:guide>
        <p15:guide id="24" pos="2707">
          <p15:clr>
            <a:srgbClr val="A4A3A4"/>
          </p15:clr>
        </p15:guide>
        <p15:guide id="25" pos="2479">
          <p15:clr>
            <a:srgbClr val="A4A3A4"/>
          </p15:clr>
        </p15:guide>
        <p15:guide id="26" pos="2252">
          <p15:clr>
            <a:srgbClr val="A4A3A4"/>
          </p15:clr>
        </p15:guide>
        <p15:guide id="27" pos="2027">
          <p15:clr>
            <a:srgbClr val="A4A3A4"/>
          </p15:clr>
        </p15:guide>
        <p15:guide id="28" pos="1799">
          <p15:clr>
            <a:srgbClr val="A4A3A4"/>
          </p15:clr>
        </p15:guide>
        <p15:guide id="29" pos="1572">
          <p15:clr>
            <a:srgbClr val="A4A3A4"/>
          </p15:clr>
        </p15:guide>
        <p15:guide id="30" pos="1345">
          <p15:clr>
            <a:srgbClr val="A4A3A4"/>
          </p15:clr>
        </p15:guide>
        <p15:guide id="31" pos="1119">
          <p15:clr>
            <a:srgbClr val="A4A3A4"/>
          </p15:clr>
        </p15:guide>
        <p15:guide id="32" pos="892">
          <p15:clr>
            <a:srgbClr val="A4A3A4"/>
          </p15:clr>
        </p15:guide>
        <p15:guide id="33" pos="665">
          <p15:clr>
            <a:srgbClr val="A4A3A4"/>
          </p15:clr>
        </p15:guide>
        <p15:guide id="34" pos="439">
          <p15:clr>
            <a:srgbClr val="A4A3A4"/>
          </p15:clr>
        </p15:guide>
        <p15:guide id="35" orient="horz" pos="119">
          <p15:clr>
            <a:srgbClr val="5ACBF0"/>
          </p15:clr>
        </p15:guide>
        <p15:guide id="36" orient="horz" pos="4201">
          <p15:clr>
            <a:srgbClr val="5ACBF0"/>
          </p15:clr>
        </p15:guide>
        <p15:guide id="37" orient="horz" pos="3975">
          <p15:clr>
            <a:srgbClr val="A4A3A4"/>
          </p15:clr>
        </p15:guide>
        <p15:guide id="38" orient="horz" pos="3748">
          <p15:clr>
            <a:srgbClr val="A4A3A4"/>
          </p15:clr>
        </p15:guide>
        <p15:guide id="39" orient="horz" pos="3521">
          <p15:clr>
            <a:srgbClr val="A4A3A4"/>
          </p15:clr>
        </p15:guide>
        <p15:guide id="40" orient="horz" pos="3295">
          <p15:clr>
            <a:srgbClr val="A4A3A4"/>
          </p15:clr>
        </p15:guide>
        <p15:guide id="41" orient="horz" pos="3067">
          <p15:clr>
            <a:srgbClr val="A4A3A4"/>
          </p15:clr>
        </p15:guide>
        <p15:guide id="42" orient="horz" pos="2840">
          <p15:clr>
            <a:srgbClr val="A4A3A4"/>
          </p15:clr>
        </p15:guide>
        <p15:guide id="43" orient="horz" pos="2615">
          <p15:clr>
            <a:srgbClr val="A4A3A4"/>
          </p15:clr>
        </p15:guide>
        <p15:guide id="44" orient="horz" pos="2387">
          <p15:clr>
            <a:srgbClr val="A4A3A4"/>
          </p15:clr>
        </p15:guide>
        <p15:guide id="45" orient="horz" pos="1933">
          <p15:clr>
            <a:srgbClr val="A4A3A4"/>
          </p15:clr>
        </p15:guide>
        <p15:guide id="46" orient="horz" pos="1707">
          <p15:clr>
            <a:srgbClr val="A4A3A4"/>
          </p15:clr>
        </p15:guide>
        <p15:guide id="47" orient="horz" pos="1480">
          <p15:clr>
            <a:srgbClr val="A4A3A4"/>
          </p15:clr>
        </p15:guide>
        <p15:guide id="48" orient="horz" pos="1253">
          <p15:clr>
            <a:srgbClr val="A4A3A4"/>
          </p15:clr>
        </p15:guide>
        <p15:guide id="49" orient="horz" pos="1027">
          <p15:clr>
            <a:srgbClr val="A4A3A4"/>
          </p15:clr>
        </p15:guide>
        <p15:guide id="50" orient="horz" pos="799">
          <p15:clr>
            <a:srgbClr val="A4A3A4"/>
          </p15:clr>
        </p15:guide>
        <p15:guide id="51" orient="horz" pos="572">
          <p15:clr>
            <a:srgbClr val="A4A3A4"/>
          </p15:clr>
        </p15:guide>
        <p15:guide id="52" orient="horz" pos="347">
          <p15:clr>
            <a:srgbClr val="A4A3A4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95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  <p:sldLayoutId id="2147483901" r:id="rId18"/>
    <p:sldLayoutId id="2147483902" r:id="rId19"/>
    <p:sldLayoutId id="2147483903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7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12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9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C4C19A-0357-F8C2-A1CB-FAA6583E37C8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69F154-45FA-B773-BDF7-BE175E07F61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51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707" r:id="rId5"/>
    <p:sldLayoutId id="2147483673" r:id="rId6"/>
    <p:sldLayoutId id="2147483674" r:id="rId7"/>
    <p:sldLayoutId id="2147483675" r:id="rId8"/>
    <p:sldLayoutId id="2147483676" r:id="rId9"/>
    <p:sldLayoutId id="2147483708" r:id="rId10"/>
    <p:sldLayoutId id="2147483677" r:id="rId11"/>
    <p:sldLayoutId id="2147483678" r:id="rId12"/>
    <p:sldLayoutId id="2147483679" r:id="rId13"/>
    <p:sldLayoutId id="2147483680" r:id="rId14"/>
    <p:sldLayoutId id="214748370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520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710" r:id="rId5"/>
    <p:sldLayoutId id="2147483697" r:id="rId6"/>
    <p:sldLayoutId id="2147483698" r:id="rId7"/>
    <p:sldLayoutId id="2147483699" r:id="rId8"/>
    <p:sldLayoutId id="2147483700" r:id="rId9"/>
    <p:sldLayoutId id="2147483711" r:id="rId10"/>
    <p:sldLayoutId id="2147483701" r:id="rId11"/>
    <p:sldLayoutId id="2147483702" r:id="rId12"/>
    <p:sldLayoutId id="2147483703" r:id="rId13"/>
    <p:sldLayoutId id="2147483704" r:id="rId14"/>
    <p:sldLayoutId id="214748371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C7E639B9-1F5C-1F9E-8753-190530B4BF5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028357" y="6408394"/>
            <a:ext cx="1008000" cy="3727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A676C9-CF98-086A-0B38-6B4EEA03177B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4B95C1-875E-3529-235E-A1765AF8703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4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61D5C"/>
            </a:gs>
            <a:gs pos="98000">
              <a:srgbClr val="200C3B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1C1D87-411E-BFD4-C010-B40B10B6528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763751-87D5-0F64-4D3A-94B82F873706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9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3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7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6A422-490E-68ED-166D-62606FAA1BF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32372" y="0"/>
            <a:ext cx="889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2C9FD-5195-CC65-B7E7-C6E13A0379E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12235472" y="0"/>
            <a:ext cx="88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53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10.png"/><Relationship Id="rId3" Type="http://schemas.openxmlformats.org/officeDocument/2006/relationships/image" Target="../media/image95.svg"/><Relationship Id="rId21" Type="http://schemas.openxmlformats.org/officeDocument/2006/relationships/image" Target="../media/image113.sv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09.sv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5" Type="http://schemas.openxmlformats.org/officeDocument/2006/relationships/image" Target="../media/image97.svg"/><Relationship Id="rId15" Type="http://schemas.openxmlformats.org/officeDocument/2006/relationships/image" Target="../media/image107.svg"/><Relationship Id="rId10" Type="http://schemas.openxmlformats.org/officeDocument/2006/relationships/image" Target="../media/image102.png"/><Relationship Id="rId19" Type="http://schemas.openxmlformats.org/officeDocument/2006/relationships/image" Target="../media/image111.sv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cserver.org/highway-signs2/f/focus.html" TargetMode="External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ww.pexels.com/photo/people-taking-group-picture-3184398/" TargetMode="External"/><Relationship Id="rId4" Type="http://schemas.openxmlformats.org/officeDocument/2006/relationships/image" Target="../media/image1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24.xml"/><Relationship Id="rId4" Type="http://schemas.openxmlformats.org/officeDocument/2006/relationships/image" Target="../media/image11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sbooks.library.ryerson.ca/writehere/chapter/writing-your-conclusion/" TargetMode="External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FCC_BEDF120A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9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hyperlink" Target="https://www.linkedin.com/company/cactoz-pte-ltd" TargetMode="External"/><Relationship Id="rId18" Type="http://schemas.openxmlformats.org/officeDocument/2006/relationships/image" Target="../media/image91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12" Type="http://schemas.openxmlformats.org/officeDocument/2006/relationships/image" Target="../media/image86.jpe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9.png"/><Relationship Id="rId1" Type="http://schemas.openxmlformats.org/officeDocument/2006/relationships/slideLayout" Target="../slideLayouts/slideLayout176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8.png"/><Relationship Id="rId10" Type="http://schemas.openxmlformats.org/officeDocument/2006/relationships/image" Target="../media/image84.png"/><Relationship Id="rId19" Type="http://schemas.openxmlformats.org/officeDocument/2006/relationships/image" Target="../media/image92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1456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62AD-9E0E-F4DF-41A8-54D9CC86D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Expected Outcome 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21B40-A197-A15D-11C2-9D1BED993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Packaged Offerings for many LS Central Verticals </a:t>
            </a:r>
            <a:endParaRPr lang="LID409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2B222DB-721D-92CF-9A6F-B39DB6276182}"/>
              </a:ext>
            </a:extLst>
          </p:cNvPr>
          <p:cNvSpPr/>
          <p:nvPr/>
        </p:nvSpPr>
        <p:spPr>
          <a:xfrm>
            <a:off x="3264828" y="2228744"/>
            <a:ext cx="1670325" cy="134360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Restaurants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CC8B3D-9542-CFE9-1D1D-7F9C0265B0A5}"/>
              </a:ext>
            </a:extLst>
          </p:cNvPr>
          <p:cNvSpPr/>
          <p:nvPr/>
        </p:nvSpPr>
        <p:spPr>
          <a:xfrm>
            <a:off x="1268818" y="2228744"/>
            <a:ext cx="1670325" cy="1343608"/>
          </a:xfrm>
          <a:prstGeom prst="rect">
            <a:avLst/>
          </a:prstGeom>
          <a:solidFill>
            <a:srgbClr val="F6C36F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Fashion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330E312-4D3B-7561-03B7-50A9D91569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5206" y="2385809"/>
            <a:ext cx="597600" cy="597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441683-1D33-51B1-8B06-0B4EA298419D}"/>
              </a:ext>
            </a:extLst>
          </p:cNvPr>
          <p:cNvSpPr/>
          <p:nvPr/>
        </p:nvSpPr>
        <p:spPr>
          <a:xfrm>
            <a:off x="5260838" y="2228744"/>
            <a:ext cx="1670325" cy="1343608"/>
          </a:xfrm>
          <a:prstGeom prst="rect">
            <a:avLst/>
          </a:prstGeom>
          <a:solidFill>
            <a:srgbClr val="928BE8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Grocery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96BEEA-D40F-B135-7FCE-45DEF39A6DCD}"/>
              </a:ext>
            </a:extLst>
          </p:cNvPr>
          <p:cNvSpPr/>
          <p:nvPr/>
        </p:nvSpPr>
        <p:spPr>
          <a:xfrm>
            <a:off x="7256848" y="2228744"/>
            <a:ext cx="1670325" cy="1343608"/>
          </a:xfrm>
          <a:prstGeom prst="rect">
            <a:avLst/>
          </a:prstGeom>
          <a:solidFill>
            <a:srgbClr val="57BCDB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QSR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9D1093-2D42-113E-19A7-BA72D54B52D4}"/>
              </a:ext>
            </a:extLst>
          </p:cNvPr>
          <p:cNvSpPr/>
          <p:nvPr/>
        </p:nvSpPr>
        <p:spPr>
          <a:xfrm>
            <a:off x="9252857" y="2228744"/>
            <a:ext cx="1670325" cy="1343608"/>
          </a:xfrm>
          <a:prstGeom prst="rect">
            <a:avLst/>
          </a:prstGeom>
          <a:solidFill>
            <a:srgbClr val="943267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Duty free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A65D66-5A5D-EA30-09C7-0793A8DA18CE}"/>
              </a:ext>
            </a:extLst>
          </p:cNvPr>
          <p:cNvSpPr/>
          <p:nvPr/>
        </p:nvSpPr>
        <p:spPr>
          <a:xfrm>
            <a:off x="3264828" y="3796287"/>
            <a:ext cx="1670325" cy="1343608"/>
          </a:xfrm>
          <a:prstGeom prst="rect">
            <a:avLst/>
          </a:prstGeom>
          <a:solidFill>
            <a:srgbClr val="57BCDB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Electronics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4B5308-CA46-5542-3ACE-4B2494D8E7D0}"/>
              </a:ext>
            </a:extLst>
          </p:cNvPr>
          <p:cNvSpPr/>
          <p:nvPr/>
        </p:nvSpPr>
        <p:spPr>
          <a:xfrm>
            <a:off x="1268818" y="3796287"/>
            <a:ext cx="1670325" cy="1343608"/>
          </a:xfrm>
          <a:prstGeom prst="rect">
            <a:avLst/>
          </a:prstGeom>
          <a:solidFill>
            <a:srgbClr val="943267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Pharmacy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13CBFF-2E59-4F1A-2118-266AACB25651}"/>
              </a:ext>
            </a:extLst>
          </p:cNvPr>
          <p:cNvSpPr/>
          <p:nvPr/>
        </p:nvSpPr>
        <p:spPr>
          <a:xfrm>
            <a:off x="5260838" y="3796287"/>
            <a:ext cx="1670325" cy="1343608"/>
          </a:xfrm>
          <a:prstGeom prst="rect">
            <a:avLst/>
          </a:prstGeom>
          <a:solidFill>
            <a:srgbClr val="F6C36F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rgbClr val="351C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Forecourt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BFC6BC-E403-67D6-E80E-C41D78DF336F}"/>
              </a:ext>
            </a:extLst>
          </p:cNvPr>
          <p:cNvSpPr/>
          <p:nvPr/>
        </p:nvSpPr>
        <p:spPr>
          <a:xfrm>
            <a:off x="7256848" y="3796287"/>
            <a:ext cx="1670325" cy="1343608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Furniture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3979C7-03F2-4DCF-A279-A20216DEC93B}"/>
              </a:ext>
            </a:extLst>
          </p:cNvPr>
          <p:cNvSpPr/>
          <p:nvPr/>
        </p:nvSpPr>
        <p:spPr>
          <a:xfrm>
            <a:off x="9252857" y="3796287"/>
            <a:ext cx="1670325" cy="1343608"/>
          </a:xfrm>
          <a:prstGeom prst="rect">
            <a:avLst/>
          </a:prstGeom>
          <a:solidFill>
            <a:srgbClr val="928BE8"/>
          </a:solidFill>
          <a:ln>
            <a:noFill/>
          </a:ln>
          <a:effectLst>
            <a:outerShdw blurRad="152400" dist="50800" dir="5400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180000" rtlCol="0" anchor="b" anchorCtr="0"/>
          <a:lstStyle/>
          <a:p>
            <a:pPr algn="ctr"/>
            <a:r>
              <a:rPr lang="en-IS" sz="1600" b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Hotels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7D1DAA72-F5D7-1CB6-AF8F-20F1F80110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1190" y="2385809"/>
            <a:ext cx="597600" cy="5976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89051CB-B9B8-41D2-C3F9-660A97244C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97199" y="2385809"/>
            <a:ext cx="597600" cy="5976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B7CEE75D-1E14-72C6-15F6-014ED0DD4C1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93209" y="2385809"/>
            <a:ext cx="597600" cy="5976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3CA3AC35-3B6C-6676-0FF7-DDAD098F451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89194" y="2381481"/>
            <a:ext cx="597600" cy="5976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0E1B7495-AD53-7970-4B7B-FE5CF99146A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05206" y="3951408"/>
            <a:ext cx="597600" cy="5976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0B7A329-25ED-5C12-7785-9F9EBFD07A5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801190" y="3951408"/>
            <a:ext cx="597600" cy="59760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9FFA28BE-A3C2-9B49-172A-B07031228A3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97199" y="3951408"/>
            <a:ext cx="597600" cy="5976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AE5E1AA-9E68-F4C0-7055-C3217D829F2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793209" y="3951408"/>
            <a:ext cx="597600" cy="59760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1780B964-C800-EC09-370C-D9039EE7089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9789194" y="3951408"/>
            <a:ext cx="59760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86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een sign with white lettering">
            <a:extLst>
              <a:ext uri="{FF2B5EF4-FFF2-40B4-BE49-F238E27FC236}">
                <a16:creationId xmlns:a16="http://schemas.microsoft.com/office/drawing/2014/main" id="{9469B8F9-DFB1-1C01-2E14-7F9ADA00731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67" r="16667"/>
          <a:stretch>
            <a:fillRect/>
          </a:stretch>
        </p:blipFill>
        <p:spPr>
          <a:xfrm>
            <a:off x="1633507" y="461204"/>
            <a:ext cx="4462493" cy="446249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8DD37B-E4AB-EC07-6621-8E64ED92BC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3548" y="5171130"/>
            <a:ext cx="5605219" cy="1185620"/>
          </a:xfrm>
        </p:spPr>
        <p:txBody>
          <a:bodyPr lIns="91440" tIns="45720" rIns="91440" bIns="45720" anchor="t" anchorCtr="0"/>
          <a:lstStyle/>
          <a:p>
            <a:r>
              <a:rPr lang="en-US">
                <a:solidFill>
                  <a:srgbClr val="FFC000"/>
                </a:solidFill>
                <a:latin typeface="Segoe UI"/>
                <a:cs typeface="Segoe UI"/>
              </a:rPr>
              <a:t>Partner Focus Groups</a:t>
            </a:r>
            <a:endParaRPr lang="LID4096">
              <a:solidFill>
                <a:srgbClr val="FFC000"/>
              </a:solidFill>
              <a:latin typeface="Segoe UI"/>
              <a:cs typeface="Segoe UI"/>
            </a:endParaRPr>
          </a:p>
        </p:txBody>
      </p:sp>
      <p:pic>
        <p:nvPicPr>
          <p:cNvPr id="9" name="Picture Placeholder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5EF9803-29FF-B7B7-31B5-95BC207AF0C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866" r="23866"/>
          <a:stretch>
            <a:fillRect/>
          </a:stretch>
        </p:blipFill>
        <p:spPr>
          <a:xfrm>
            <a:off x="6330703" y="1894258"/>
            <a:ext cx="4462492" cy="4462492"/>
          </a:xfrm>
        </p:spPr>
      </p:pic>
    </p:spTree>
    <p:extLst>
      <p:ext uri="{BB962C8B-B14F-4D97-AF65-F5344CB8AC3E}">
        <p14:creationId xmlns:p14="http://schemas.microsoft.com/office/powerpoint/2010/main" val="2385231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90A85-3FA0-B19C-52AD-7FD4BA7A6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Objectives &amp; Format  </a:t>
            </a:r>
            <a:endParaRPr lang="LID4096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A23860-5237-A827-C48C-139CB9A73B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Get structural feedback on product and product improvements</a:t>
            </a:r>
          </a:p>
          <a:p>
            <a:r>
              <a:rPr lang="en-US" dirty="0"/>
              <a:t>Partners with knowledge and a voice </a:t>
            </a:r>
          </a:p>
          <a:p>
            <a:r>
              <a:rPr lang="en-US" dirty="0"/>
              <a:t>Quarterly Meetings with follow ups </a:t>
            </a:r>
          </a:p>
          <a:p>
            <a:r>
              <a:rPr lang="en-US" dirty="0"/>
              <a:t>Run &amp; Owned by the Product Director </a:t>
            </a: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2506175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âCome in, we're openâ sign hanging from a railing near the entrance to a store">
            <a:extLst>
              <a:ext uri="{FF2B5EF4-FFF2-40B4-BE49-F238E27FC236}">
                <a16:creationId xmlns:a16="http://schemas.microsoft.com/office/drawing/2014/main" id="{009C9C7A-87D0-40EB-83B7-207A9117D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5" r="26529"/>
          <a:stretch/>
        </p:blipFill>
        <p:spPr bwMode="auto">
          <a:xfrm>
            <a:off x="88490" y="547595"/>
            <a:ext cx="5231904" cy="5935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5E4678D-D503-5DF4-1E60-7CAC50FA3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3738" y="547595"/>
            <a:ext cx="6638262" cy="588637"/>
          </a:xfrm>
        </p:spPr>
        <p:txBody>
          <a:bodyPr/>
          <a:lstStyle/>
          <a:p>
            <a:r>
              <a:rPr lang="en-US" dirty="0"/>
              <a:t>Focus Groups</a:t>
            </a:r>
            <a:endParaRPr lang="LID4096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FFC6F3-BC1A-4610-A754-102EDBEC681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43827" y="1808956"/>
            <a:ext cx="6008687" cy="3240088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>
                <a:solidFill>
                  <a:schemeClr val="bg1"/>
                </a:solidFill>
              </a:rPr>
              <a:t>Replenishment</a:t>
            </a:r>
            <a:r>
              <a:rPr lang="de-DE" sz="2400" dirty="0">
                <a:solidFill>
                  <a:schemeClr val="bg1"/>
                </a:solidFill>
              </a:rPr>
              <a:t> / Fashion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Point of Sales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Unified Commerce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Hospitality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chemeClr val="bg1"/>
                </a:solidFill>
              </a:rPr>
              <a:t>Architecture &amp; </a:t>
            </a:r>
            <a:r>
              <a:rPr lang="de-DE" sz="2400" dirty="0" err="1">
                <a:solidFill>
                  <a:schemeClr val="bg1"/>
                </a:solidFill>
              </a:rPr>
              <a:t>Deployments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br>
              <a:rPr lang="de-DE" sz="2400" dirty="0"/>
            </a:b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0579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B7A441-0ACB-97BA-C411-5190DF5E6B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5999" y="4530144"/>
            <a:ext cx="5605219" cy="1185620"/>
          </a:xfrm>
        </p:spPr>
        <p:txBody>
          <a:bodyPr/>
          <a:lstStyle/>
          <a:p>
            <a:r>
              <a:rPr lang="en-IS" sz="3600" b="0" dirty="0">
                <a:solidFill>
                  <a:srgbClr val="F6C370"/>
                </a:solidFill>
              </a:rPr>
              <a:t>Partner Program 2023</a:t>
            </a:r>
          </a:p>
        </p:txBody>
      </p:sp>
      <p:pic>
        <p:nvPicPr>
          <p:cNvPr id="9" name="Picture Placeholder 8" descr="A picture containing indoor, table, monitor, desk&#10;&#10;Description automatically generated">
            <a:extLst>
              <a:ext uri="{FF2B5EF4-FFF2-40B4-BE49-F238E27FC236}">
                <a16:creationId xmlns:a16="http://schemas.microsoft.com/office/drawing/2014/main" id="{93A3076B-738B-71F2-3BA7-02AD3B7E866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9376" b="13958"/>
          <a:stretch/>
        </p:blipFill>
        <p:spPr>
          <a:xfrm>
            <a:off x="651481" y="711051"/>
            <a:ext cx="5916694" cy="5916694"/>
          </a:xfr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3503097-BF80-D9CA-2F5B-8EC74FB4DA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13927" y="2507673"/>
            <a:ext cx="3169364" cy="18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36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C57BC-DE0A-4327-516A-CC4EF7A46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Joint contributions to our mutual success</a:t>
            </a:r>
            <a:endParaRPr lang="en-I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9B364-8264-B1B4-DF93-625BBD5B9A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290" y="1352550"/>
            <a:ext cx="5584521" cy="42083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We expect all our partners to…</a:t>
            </a:r>
          </a:p>
        </p:txBody>
      </p:sp>
      <p:sp>
        <p:nvSpPr>
          <p:cNvPr id="7" name="Rectangle 6" descr="partici">
            <a:extLst>
              <a:ext uri="{FF2B5EF4-FFF2-40B4-BE49-F238E27FC236}">
                <a16:creationId xmlns:a16="http://schemas.microsoft.com/office/drawing/2014/main" id="{B34549C8-2180-5888-BFDC-528C85CDDDB9}"/>
              </a:ext>
            </a:extLst>
          </p:cNvPr>
          <p:cNvSpPr/>
          <p:nvPr/>
        </p:nvSpPr>
        <p:spPr>
          <a:xfrm>
            <a:off x="184290" y="2373602"/>
            <a:ext cx="2880000" cy="1912747"/>
          </a:xfrm>
          <a:prstGeom prst="rect">
            <a:avLst/>
          </a:prstGeom>
          <a:solidFill>
            <a:srgbClr val="943267"/>
          </a:solidFill>
          <a:ln w="582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251999" rIns="251999" bIns="25199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Participate in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LS Retail events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network, exchange ideas and get answers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face to face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5B428E-6DA1-B7F5-B3CF-AF1F4F91A4B7}"/>
              </a:ext>
            </a:extLst>
          </p:cNvPr>
          <p:cNvSpPr/>
          <p:nvPr/>
        </p:nvSpPr>
        <p:spPr>
          <a:xfrm>
            <a:off x="3216000" y="2375486"/>
            <a:ext cx="2880000" cy="1928449"/>
          </a:xfrm>
          <a:prstGeom prst="rect">
            <a:avLst/>
          </a:prstGeom>
          <a:solidFill>
            <a:srgbClr val="26B1A6"/>
          </a:solidFill>
          <a:ln w="5324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251999" rIns="251999" bIns="25199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Seek training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focus on advancing their expertise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bring the latest  and greatest to their customers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B08D8-4EA6-5BE5-668E-3DE1A3201E98}"/>
              </a:ext>
            </a:extLst>
          </p:cNvPr>
          <p:cNvSpPr/>
          <p:nvPr/>
        </p:nvSpPr>
        <p:spPr>
          <a:xfrm>
            <a:off x="184290" y="4440949"/>
            <a:ext cx="2880000" cy="1928449"/>
          </a:xfrm>
          <a:prstGeom prst="rect">
            <a:avLst/>
          </a:prstGeom>
          <a:solidFill>
            <a:srgbClr val="26B1A6"/>
          </a:solidFill>
          <a:ln w="5324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251999" rIns="251999" bIns="25199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Promote LS Retail on their website, create awareness on multiple channels, create customer stories, exhibit LS Retail’s solutions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15282E-DF77-FE0C-2392-0859A9F4D0BB}"/>
              </a:ext>
            </a:extLst>
          </p:cNvPr>
          <p:cNvSpPr/>
          <p:nvPr/>
        </p:nvSpPr>
        <p:spPr>
          <a:xfrm>
            <a:off x="3216000" y="4440949"/>
            <a:ext cx="2880000" cy="1928449"/>
          </a:xfrm>
          <a:prstGeom prst="rect">
            <a:avLst/>
          </a:prstGeom>
          <a:solidFill>
            <a:srgbClr val="943267"/>
          </a:solidFill>
          <a:ln w="5822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1999" tIns="251999" rIns="251999" bIns="25199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Continuously work closely with LS Retail’s team on winning business</a:t>
            </a:r>
          </a:p>
        </p:txBody>
      </p:sp>
      <p:pic>
        <p:nvPicPr>
          <p:cNvPr id="9" name="Picture Placeholder 8" descr="A picture containing person, standing, curtain&#10;&#10;Description automatically generated">
            <a:extLst>
              <a:ext uri="{FF2B5EF4-FFF2-40B4-BE49-F238E27FC236}">
                <a16:creationId xmlns:a16="http://schemas.microsoft.com/office/drawing/2014/main" id="{90EBD84E-DCAE-91ED-67B3-94AA0D9166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3317" r="13317"/>
          <a:stretch>
            <a:fillRect/>
          </a:stretch>
        </p:blipFill>
        <p:spPr>
          <a:xfrm>
            <a:off x="6343649" y="1352550"/>
            <a:ext cx="5292157" cy="5018450"/>
          </a:xfrm>
        </p:spPr>
      </p:pic>
    </p:spTree>
    <p:extLst>
      <p:ext uri="{BB962C8B-B14F-4D97-AF65-F5344CB8AC3E}">
        <p14:creationId xmlns:p14="http://schemas.microsoft.com/office/powerpoint/2010/main" val="2625405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4097B03-1049-45C7-5430-AF4EAFFD397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805BEB-C39B-4EAE-A456-499AD7266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new for 2023-2024</a:t>
            </a:r>
            <a:endParaRPr lang="LID4096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3124F9-407E-4A10-6BB3-5203A1095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3445" y="1740982"/>
            <a:ext cx="6638262" cy="3032838"/>
          </a:xfrm>
        </p:spPr>
        <p:txBody>
          <a:bodyPr/>
          <a:lstStyle/>
          <a:p>
            <a:r>
              <a:rPr lang="en-US" sz="2400" dirty="0"/>
              <a:t>LS Express incorporated in LS Central Partner Program</a:t>
            </a:r>
          </a:p>
          <a:p>
            <a:r>
              <a:rPr lang="en-US" dirty="0"/>
              <a:t>Certification refresh every 3</a:t>
            </a:r>
            <a:r>
              <a:rPr lang="en-US" baseline="30000" dirty="0"/>
              <a:t>rd</a:t>
            </a:r>
            <a:r>
              <a:rPr lang="en-US" dirty="0"/>
              <a:t> year</a:t>
            </a:r>
          </a:p>
          <a:p>
            <a:r>
              <a:rPr lang="en-US" dirty="0"/>
              <a:t>Base &amp; Advanced Level Certifications</a:t>
            </a:r>
          </a:p>
          <a:p>
            <a:r>
              <a:rPr lang="en-US" dirty="0"/>
              <a:t>Customer Add target</a:t>
            </a:r>
          </a:p>
          <a:p>
            <a:r>
              <a:rPr lang="en-US" dirty="0"/>
              <a:t>2 Customer Stories for Diamond Level</a:t>
            </a:r>
          </a:p>
          <a:p>
            <a:r>
              <a:rPr lang="en-US" dirty="0"/>
              <a:t>Standard level needs € 10k Revenue  </a:t>
            </a:r>
          </a:p>
          <a:p>
            <a:r>
              <a:rPr lang="en-US" dirty="0"/>
              <a:t>Shutdown LS One Partner Program</a:t>
            </a:r>
          </a:p>
          <a:p>
            <a:r>
              <a:rPr lang="en-US"/>
              <a:t>Launch Partner </a:t>
            </a:r>
            <a:r>
              <a:rPr lang="en-US" dirty="0"/>
              <a:t>Success Track </a:t>
            </a:r>
          </a:p>
          <a:p>
            <a:endParaRPr lang="LID4096" dirty="0"/>
          </a:p>
        </p:txBody>
      </p:sp>
      <p:pic>
        <p:nvPicPr>
          <p:cNvPr id="5" name="Picture 4" descr="A picture containing plant, leaf, green&#10;&#10;Description automatically generated">
            <a:extLst>
              <a:ext uri="{FF2B5EF4-FFF2-40B4-BE49-F238E27FC236}">
                <a16:creationId xmlns:a16="http://schemas.microsoft.com/office/drawing/2014/main" id="{5D852CEA-EBB9-62FB-D1B3-CC48E4A47F92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016"/>
          <a:stretch/>
        </p:blipFill>
        <p:spPr>
          <a:xfrm>
            <a:off x="169523" y="0"/>
            <a:ext cx="4874400" cy="67638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BB2C20-07F4-040E-BABF-482292A6F9D7}"/>
              </a:ext>
            </a:extLst>
          </p:cNvPr>
          <p:cNvSpPr txBox="1"/>
          <p:nvPr/>
        </p:nvSpPr>
        <p:spPr>
          <a:xfrm>
            <a:off x="5322011" y="1222310"/>
            <a:ext cx="27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November 1</a:t>
            </a:r>
            <a:r>
              <a:rPr lang="en-US" baseline="30000" dirty="0"/>
              <a:t>st</a:t>
            </a:r>
            <a:r>
              <a:rPr lang="en-US" dirty="0"/>
              <a:t> 2023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0163888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DD6D73-A625-3639-ED5F-40B09DDC96EB}"/>
              </a:ext>
            </a:extLst>
          </p:cNvPr>
          <p:cNvSpPr txBox="1"/>
          <p:nvPr/>
        </p:nvSpPr>
        <p:spPr>
          <a:xfrm>
            <a:off x="8186904" y="1912133"/>
            <a:ext cx="3783988" cy="4862870"/>
          </a:xfrm>
          <a:prstGeom prst="rect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b="1" i="0" cap="all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ADVANCED € </a:t>
            </a:r>
            <a:r>
              <a:rPr lang="en-US" b="1" cap="all" dirty="0">
                <a:solidFill>
                  <a:schemeClr val="bg1"/>
                </a:solidFill>
                <a:latin typeface="Open Sans" panose="020B0606030504020204" pitchFamily="34" charset="0"/>
              </a:rPr>
              <a:t>xxx</a:t>
            </a:r>
            <a:r>
              <a:rPr lang="en-US" b="1" i="0" cap="all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/MONTH</a:t>
            </a: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Partner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CSP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Licensing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Ordering &amp;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Partner Management</a:t>
            </a: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Technical Support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Knowledge Base access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Product Support </a:t>
            </a: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Sales &amp; Marketing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Listed on LS Retail Partner Finder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RFP /RFI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Marketing Advisory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Up to € 2,500 contribution for 1 video customer story*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2 Ticket to ConneXion per year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50% discount for 5 customer tickets* </a:t>
            </a:r>
            <a:endParaRPr lang="en-US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US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Services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7 seats LS Retail Academy OD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7 Certification Test per year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Cloud Acceleration Program</a:t>
            </a:r>
            <a:r>
              <a:rPr lang="en-US" dirty="0">
                <a:solidFill>
                  <a:srgbClr val="353535"/>
                </a:solidFill>
                <a:latin typeface="Open Sans" panose="020B0606030504020204" pitchFamily="34" charset="0"/>
              </a:rPr>
              <a:t>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7D4FF6-4980-79DE-BC3D-C155A8181500}"/>
              </a:ext>
            </a:extLst>
          </p:cNvPr>
          <p:cNvSpPr txBox="1"/>
          <p:nvPr/>
        </p:nvSpPr>
        <p:spPr>
          <a:xfrm>
            <a:off x="103869" y="1912133"/>
            <a:ext cx="4062816" cy="4093428"/>
          </a:xfrm>
          <a:prstGeom prst="rect">
            <a:avLst/>
          </a:prstGeom>
          <a:solidFill>
            <a:srgbClr val="943267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b="1" i="0" cap="all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BASIC € xxx/month</a:t>
            </a: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Partner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CSP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Licensing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Ordering &amp;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 Partner Management</a:t>
            </a: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Technical Support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Knowledge Base access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 Product Support </a:t>
            </a: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Sales &amp; Marketing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Listed on LS Retail Partner Finder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RFP /RFI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Marketing Advisory </a:t>
            </a:r>
            <a:endParaRPr lang="en-US" sz="1400" b="1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Services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3 seats for LS Retail Academy OD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 3 certification test per year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 Cloud Acceleration Program</a:t>
            </a:r>
          </a:p>
          <a:p>
            <a:r>
              <a:rPr lang="en-US" dirty="0">
                <a:solidFill>
                  <a:srgbClr val="353535"/>
                </a:solidFill>
                <a:latin typeface="Open Sans" panose="020B0606030504020204" pitchFamily="34" charset="0"/>
              </a:rPr>
              <a:t>    </a:t>
            </a: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BD1117-9ADA-5BCB-7C30-032C0E9FB911}"/>
              </a:ext>
            </a:extLst>
          </p:cNvPr>
          <p:cNvSpPr txBox="1"/>
          <p:nvPr/>
        </p:nvSpPr>
        <p:spPr>
          <a:xfrm>
            <a:off x="4284801" y="1912133"/>
            <a:ext cx="3783987" cy="4893647"/>
          </a:xfrm>
          <a:prstGeom prst="rect">
            <a:avLst/>
          </a:prstGeom>
          <a:solidFill>
            <a:srgbClr val="29B4A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en-US" b="1" i="0" cap="all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GENERAL € xxx/month</a:t>
            </a: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Partner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CSP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Licensing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Ordering &amp;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Partner Management</a:t>
            </a:r>
          </a:p>
          <a:p>
            <a:r>
              <a:rPr lang="en-US" sz="1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Technical Support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Knowledge Base access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Product Support </a:t>
            </a: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Sales &amp; Marketing Support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Listed on LS Retail Partner Finder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RFP /RFI support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Marketing Advisory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 Up to € 1,000 contribution for 1 video customer story* 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 1 Ticket to ConneXion per year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35% discount for 3 customer tickets* </a:t>
            </a:r>
            <a:endParaRPr lang="en-US" sz="1400" i="0" dirty="0">
              <a:solidFill>
                <a:schemeClr val="bg1"/>
              </a:solidFill>
              <a:effectLst/>
              <a:latin typeface="Open Sans" panose="020B0606030504020204" pitchFamily="34" charset="0"/>
            </a:endParaRPr>
          </a:p>
          <a:p>
            <a:r>
              <a:rPr lang="en-US" sz="1600" b="1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Services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</a:rPr>
              <a:t> </a:t>
            </a: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5 seats LS Retail Academy OD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 5 Certification Test per year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400" dirty="0">
                <a:solidFill>
                  <a:schemeClr val="bg1"/>
                </a:solidFill>
                <a:latin typeface="Open Sans" panose="020B0606030504020204" pitchFamily="34" charset="0"/>
              </a:rPr>
              <a:t> Cloud Acceleration Program</a:t>
            </a:r>
          </a:p>
          <a:p>
            <a:r>
              <a:rPr lang="en-US" sz="1600" dirty="0">
                <a:solidFill>
                  <a:schemeClr val="bg1"/>
                </a:solidFill>
                <a:latin typeface="Open Sans" panose="020B0606030504020204" pitchFamily="34" charset="0"/>
              </a:rPr>
              <a:t>   </a:t>
            </a:r>
            <a:endParaRPr lang="en-US" b="0" i="0" dirty="0">
              <a:solidFill>
                <a:srgbClr val="353535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9F7CD-C1A5-5390-6D0F-FE3D814A29CF}"/>
              </a:ext>
            </a:extLst>
          </p:cNvPr>
          <p:cNvSpPr txBox="1"/>
          <p:nvPr/>
        </p:nvSpPr>
        <p:spPr>
          <a:xfrm>
            <a:off x="2229674" y="482659"/>
            <a:ext cx="73850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solidFill>
                  <a:srgbClr val="0A3C66"/>
                </a:solidFill>
                <a:effectLst/>
                <a:latin typeface="Lato" panose="020F0502020204030203" pitchFamily="34" charset="0"/>
              </a:rPr>
              <a:t>Partner Success Tracks</a:t>
            </a:r>
          </a:p>
        </p:txBody>
      </p:sp>
      <p:pic>
        <p:nvPicPr>
          <p:cNvPr id="4" name="Picture 3" descr="Shape, arrow&#10;&#10;Description automatically generated">
            <a:extLst>
              <a:ext uri="{FF2B5EF4-FFF2-40B4-BE49-F238E27FC236}">
                <a16:creationId xmlns:a16="http://schemas.microsoft.com/office/drawing/2014/main" id="{8520D783-EC0A-0ED8-23DA-31111DC395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9683" y="69372"/>
            <a:ext cx="1842761" cy="184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642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B1ADFA0-F9DD-F7F8-5BC6-45F6F97B6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488601"/>
            <a:ext cx="11511418" cy="1030203"/>
          </a:xfrm>
        </p:spPr>
        <p:txBody>
          <a:bodyPr>
            <a:norm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61D5C"/>
                </a:solidFill>
                <a:effectLst/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Partner </a:t>
            </a:r>
            <a:r>
              <a:rPr lang="en-US" sz="3600" b="1" kern="1200" dirty="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level and discounts</a:t>
            </a:r>
            <a:br>
              <a:rPr lang="en-US" sz="4000" b="1" kern="1200" dirty="0">
                <a:solidFill>
                  <a:srgbClr val="361D5C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lang="en-US" sz="2400" b="0" kern="1200" dirty="0">
                <a:solidFill>
                  <a:srgbClr val="943267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Benefits and requirements</a:t>
            </a:r>
            <a:endParaRPr lang="en-IS" b="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366D1D3-4187-3342-9475-8E78809A31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32315"/>
              </p:ext>
            </p:extLst>
          </p:nvPr>
        </p:nvGraphicFramePr>
        <p:xfrm>
          <a:off x="340291" y="1655047"/>
          <a:ext cx="11101894" cy="373584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872744">
                  <a:extLst>
                    <a:ext uri="{9D8B030D-6E8A-4147-A177-3AD203B41FA5}">
                      <a16:colId xmlns:a16="http://schemas.microsoft.com/office/drawing/2014/main" val="2037702705"/>
                    </a:ext>
                  </a:extLst>
                </a:gridCol>
                <a:gridCol w="1245830">
                  <a:extLst>
                    <a:ext uri="{9D8B030D-6E8A-4147-A177-3AD203B41FA5}">
                      <a16:colId xmlns:a16="http://schemas.microsoft.com/office/drawing/2014/main" val="3099751003"/>
                    </a:ext>
                  </a:extLst>
                </a:gridCol>
                <a:gridCol w="1245830">
                  <a:extLst>
                    <a:ext uri="{9D8B030D-6E8A-4147-A177-3AD203B41FA5}">
                      <a16:colId xmlns:a16="http://schemas.microsoft.com/office/drawing/2014/main" val="1694480360"/>
                    </a:ext>
                  </a:extLst>
                </a:gridCol>
                <a:gridCol w="1245830">
                  <a:extLst>
                    <a:ext uri="{9D8B030D-6E8A-4147-A177-3AD203B41FA5}">
                      <a16:colId xmlns:a16="http://schemas.microsoft.com/office/drawing/2014/main" val="3707732621"/>
                    </a:ext>
                  </a:extLst>
                </a:gridCol>
                <a:gridCol w="1245830">
                  <a:extLst>
                    <a:ext uri="{9D8B030D-6E8A-4147-A177-3AD203B41FA5}">
                      <a16:colId xmlns:a16="http://schemas.microsoft.com/office/drawing/2014/main" val="4150551126"/>
                    </a:ext>
                  </a:extLst>
                </a:gridCol>
                <a:gridCol w="1245830">
                  <a:extLst>
                    <a:ext uri="{9D8B030D-6E8A-4147-A177-3AD203B41FA5}">
                      <a16:colId xmlns:a16="http://schemas.microsoft.com/office/drawing/2014/main" val="334286675"/>
                    </a:ext>
                  </a:extLst>
                </a:gridCol>
              </a:tblGrid>
              <a:tr h="395210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kern="1200" noProof="0" dirty="0">
                        <a:solidFill>
                          <a:srgbClr val="1D2526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marL="0" algn="l" defTabSz="914400" rtl="0" eaLnBrk="1" latinLnBrk="0" hangingPunct="1"/>
                      <a:endParaRPr lang="en-US" sz="1400" b="1" kern="1200" noProof="0" dirty="0">
                        <a:solidFill>
                          <a:srgbClr val="1D2526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Certified Partners</a:t>
                      </a:r>
                      <a:endParaRPr lang="en-US" sz="2000" b="1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+mn-ea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s-I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s-I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s-I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b="1" kern="12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Lean</a:t>
                      </a:r>
                    </a:p>
                  </a:txBody>
                  <a:tcPr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6700736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is-IS" sz="1800" b="1" kern="1200" dirty="0">
                        <a:solidFill>
                          <a:schemeClr val="bg1"/>
                        </a:solidFill>
                        <a:latin typeface="Calibri" charset="0"/>
                        <a:ea typeface="Calibri" charset="0"/>
                        <a:cs typeface="Calibri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Diamond</a:t>
                      </a:r>
                      <a:endParaRPr lang="en-US" sz="1800" b="1" kern="12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Platinum</a:t>
                      </a:r>
                      <a:endParaRPr lang="en-US" sz="1800" b="1" kern="12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Gold</a:t>
                      </a:r>
                      <a:endParaRPr lang="en-US" sz="1800" b="1" kern="12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Standard</a:t>
                      </a:r>
                      <a:endParaRPr lang="en-US" sz="1800" b="1" kern="12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s-I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1278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New License /Subscription Revenue in € </a:t>
                      </a:r>
                      <a:r>
                        <a:rPr lang="en-US" sz="1600" baseline="300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600" baseline="300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&gt; 350.000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&gt; 175.000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&gt; 50.000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&gt; 10.000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313367220"/>
                  </a:ext>
                </a:extLst>
              </a:tr>
              <a:tr h="3631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New Customer Adds</a:t>
                      </a:r>
                      <a:endParaRPr lang="en-US" sz="16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440606"/>
                  </a:ext>
                </a:extLst>
              </a:tr>
              <a:tr h="385676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SaaS Discount </a:t>
                      </a:r>
                      <a:r>
                        <a:rPr lang="en-US" sz="1600" baseline="300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6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30%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580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Subscription /Perpetual Discount </a:t>
                      </a:r>
                      <a:r>
                        <a:rPr lang="en-US" sz="1600" baseline="300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600" baseline="300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25%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20%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15%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5%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91343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2200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Customer stories per year </a:t>
                      </a:r>
                      <a:r>
                        <a:rPr lang="en-US" sz="1600" baseline="300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</a:t>
                      </a:r>
                      <a:endParaRPr lang="en-US" sz="16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2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kern="1200" noProof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</a:t>
                      </a:r>
                      <a:endParaRPr lang="en-US" sz="1600" kern="1200" noProof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293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Minimum Number of Certified Employees: </a:t>
                      </a:r>
                      <a:r>
                        <a:rPr lang="en-US" sz="1600" baseline="300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</a:t>
                      </a:r>
                      <a:endParaRPr lang="en-US" sz="16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E9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0892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Base Level (CF 300 + CF 400+ CF 900)</a:t>
                      </a:r>
                      <a:r>
                        <a:rPr lang="en-US" sz="1600" baseline="300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endParaRPr lang="en-US" sz="1600" noProof="0" dirty="0">
                        <a:solidFill>
                          <a:srgbClr val="361D5C"/>
                        </a:solidFill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5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4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</a:t>
                      </a: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8145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>
                          <a:solidFill>
                            <a:srgbClr val="361D5C"/>
                          </a:solidFill>
                          <a:latin typeface="Segoe UI" panose="020B0502040204020203" pitchFamily="34" charset="0"/>
                          <a:ea typeface="Calibri" charset="0"/>
                          <a:cs typeface="Segoe UI" panose="020B0502040204020203" pitchFamily="34" charset="0"/>
                        </a:rPr>
                        <a:t>Advanced Level </a:t>
                      </a: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Calibri" charset="0"/>
                          <a:cs typeface="Segoe UI" panose="020B0502040204020203" pitchFamily="34" charset="0"/>
                        </a:rPr>
                        <a:t>2</a:t>
                      </a: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242C2F">
                              <a:lumMod val="75000"/>
                              <a:lumOff val="25000"/>
                            </a:srgbClr>
                          </a:solidFill>
                          <a:effectLst/>
                          <a:uLnTx/>
                          <a:uFillTx/>
                          <a:latin typeface="Segoe UI" panose="020B0502040204020203" pitchFamily="34" charset="0"/>
                          <a:ea typeface="Calibri" charset="0"/>
                          <a:cs typeface="Segoe UI" panose="020B0502040204020203" pitchFamily="34" charset="0"/>
                        </a:rPr>
                        <a:t>1</a:t>
                      </a: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E9D6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242C2F">
                            <a:lumMod val="75000"/>
                            <a:lumOff val="25000"/>
                          </a:srgbClr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Calibri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rgbClr val="E9D6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48151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DC6858-2427-930E-4E4B-AE8AF6D409ED}"/>
              </a:ext>
            </a:extLst>
          </p:cNvPr>
          <p:cNvSpPr txBox="1"/>
          <p:nvPr/>
        </p:nvSpPr>
        <p:spPr>
          <a:xfrm>
            <a:off x="340291" y="5803150"/>
            <a:ext cx="892939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0,8 factor is applied when calculating the revenue cap for emerging markets. A full list of countries that qualify for this factor can be found on the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4" action="ppaction://hlinksldjump"/>
              </a:rPr>
              <a:t>FAQ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slide.</a:t>
            </a:r>
          </a:p>
          <a:p>
            <a:pPr marL="2286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Same discount applies to all modules in the LS Central combined solution. </a:t>
            </a:r>
          </a:p>
          <a:p>
            <a:pPr marL="2286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D2526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Nominate a customer for a customer story before March 31st, each year</a:t>
            </a:r>
          </a:p>
          <a:p>
            <a:pPr marL="228600" marR="0" lvl="1" indent="-228600" algn="l" defTabSz="685800" rtl="0" eaLnBrk="1" fontAlgn="auto" latinLnBrk="0" hangingPunct="1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242C2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Renew your certifications every third year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1D2526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29018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C25055A-0315-B776-4F34-5B05A9B5D271}"/>
              </a:ext>
            </a:extLst>
          </p:cNvPr>
          <p:cNvGrpSpPr/>
          <p:nvPr/>
        </p:nvGrpSpPr>
        <p:grpSpPr>
          <a:xfrm>
            <a:off x="1031278" y="1744272"/>
            <a:ext cx="8797032" cy="4902637"/>
            <a:chOff x="762373" y="600431"/>
            <a:chExt cx="10305413" cy="61310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F297BE-B973-F68F-AC86-0D50833C8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2373" y="600431"/>
              <a:ext cx="4975741" cy="6131006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99DD93F-9FB0-BEFD-F332-20B89248A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80300" y="955039"/>
              <a:ext cx="1949550" cy="156218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DF0F97-1498-A47C-21DD-692452F26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61249" y="2778602"/>
              <a:ext cx="1968601" cy="156218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134E3-0A41-5955-5925-7C7545A21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18236" y="958595"/>
              <a:ext cx="1949550" cy="147327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163A355-A593-D4F8-1BD9-36144ACB3AD6}"/>
                </a:ext>
              </a:extLst>
            </p:cNvPr>
            <p:cNvSpPr/>
            <p:nvPr/>
          </p:nvSpPr>
          <p:spPr>
            <a:xfrm>
              <a:off x="2062556" y="728770"/>
              <a:ext cx="1203158" cy="140941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CB66F6E-4BED-BA51-5A65-2348A707E6C3}"/>
                </a:ext>
              </a:extLst>
            </p:cNvPr>
            <p:cNvSpPr/>
            <p:nvPr/>
          </p:nvSpPr>
          <p:spPr>
            <a:xfrm>
              <a:off x="3297777" y="3665936"/>
              <a:ext cx="1203158" cy="140941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8C58C3-CEDB-1FBA-E3D3-CD33B45E3EA7}"/>
                </a:ext>
              </a:extLst>
            </p:cNvPr>
            <p:cNvSpPr/>
            <p:nvPr/>
          </p:nvSpPr>
          <p:spPr>
            <a:xfrm>
              <a:off x="843928" y="3665936"/>
              <a:ext cx="1203158" cy="140941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FD2B2CB-F1C7-4DC6-893E-EB921B3A4990}"/>
                </a:ext>
              </a:extLst>
            </p:cNvPr>
            <p:cNvSpPr/>
            <p:nvPr/>
          </p:nvSpPr>
          <p:spPr>
            <a:xfrm>
              <a:off x="4500935" y="3665934"/>
              <a:ext cx="1203158" cy="140941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088620-8EAC-0380-0D17-1E9A9F5AD0D7}"/>
                </a:ext>
              </a:extLst>
            </p:cNvPr>
            <p:cNvSpPr/>
            <p:nvPr/>
          </p:nvSpPr>
          <p:spPr>
            <a:xfrm>
              <a:off x="3250244" y="5198686"/>
              <a:ext cx="1203158" cy="1409415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2C1587E-74FA-3E89-A96B-1B2C3CEDD868}"/>
                </a:ext>
              </a:extLst>
            </p:cNvPr>
            <p:cNvSpPr/>
            <p:nvPr/>
          </p:nvSpPr>
          <p:spPr>
            <a:xfrm>
              <a:off x="2047086" y="5198686"/>
              <a:ext cx="1203158" cy="140941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8809EA-0159-3E0F-1F43-9D0E873CD022}"/>
                </a:ext>
              </a:extLst>
            </p:cNvPr>
            <p:cNvSpPr/>
            <p:nvPr/>
          </p:nvSpPr>
          <p:spPr>
            <a:xfrm>
              <a:off x="4496371" y="666681"/>
              <a:ext cx="1203158" cy="140941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B792A12-CE8B-4F31-AF9A-82CD45088B8F}"/>
                </a:ext>
              </a:extLst>
            </p:cNvPr>
            <p:cNvSpPr/>
            <p:nvPr/>
          </p:nvSpPr>
          <p:spPr>
            <a:xfrm>
              <a:off x="4500935" y="2136237"/>
              <a:ext cx="1203158" cy="140941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0CC218-3C0D-A348-B6FE-C60FD354D886}"/>
                </a:ext>
              </a:extLst>
            </p:cNvPr>
            <p:cNvSpPr/>
            <p:nvPr/>
          </p:nvSpPr>
          <p:spPr>
            <a:xfrm>
              <a:off x="2062556" y="2150279"/>
              <a:ext cx="1203158" cy="1409413"/>
            </a:xfrm>
            <a:prstGeom prst="rect">
              <a:avLst/>
            </a:prstGeom>
            <a:noFill/>
            <a:ln w="571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</p:grpSp>
      <p:sp>
        <p:nvSpPr>
          <p:cNvPr id="19" name="Title 7">
            <a:extLst>
              <a:ext uri="{FF2B5EF4-FFF2-40B4-BE49-F238E27FC236}">
                <a16:creationId xmlns:a16="http://schemas.microsoft.com/office/drawing/2014/main" id="{F82667A9-1A4C-D072-DFD6-85D38457EF55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10302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61D5C"/>
                </a:solidFill>
              </a:rPr>
              <a:t>LS Retail Academy Advanced Level</a:t>
            </a:r>
            <a:br>
              <a:rPr lang="en-US" dirty="0">
                <a:solidFill>
                  <a:srgbClr val="361D5C"/>
                </a:solidFill>
              </a:rPr>
            </a:br>
            <a:endParaRPr lang="en-IS" b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CBDF5-F8F2-A81A-054E-2CF87A8EFE8F}"/>
              </a:ext>
            </a:extLst>
          </p:cNvPr>
          <p:cNvSpPr txBox="1"/>
          <p:nvPr/>
        </p:nvSpPr>
        <p:spPr>
          <a:xfrm>
            <a:off x="6358884" y="1477566"/>
            <a:ext cx="3881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dirty="0">
                <a:solidFill>
                  <a:srgbClr val="943267"/>
                </a:solidFill>
              </a:rPr>
              <a:t>Available On-Demand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4099376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6A4EE1-1AD5-BC37-991E-EB01595C920B}"/>
              </a:ext>
            </a:extLst>
          </p:cNvPr>
          <p:cNvSpPr txBox="1"/>
          <p:nvPr/>
        </p:nvSpPr>
        <p:spPr>
          <a:xfrm>
            <a:off x="1113597" y="3075057"/>
            <a:ext cx="4512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361D5C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Partner Update</a:t>
            </a:r>
            <a:endParaRPr lang="en-IS" sz="4000" b="1" dirty="0">
              <a:solidFill>
                <a:srgbClr val="361D5C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AD4A68-494B-46FA-980B-05DE8B3E7565}"/>
              </a:ext>
            </a:extLst>
          </p:cNvPr>
          <p:cNvSpPr txBox="1"/>
          <p:nvPr/>
        </p:nvSpPr>
        <p:spPr>
          <a:xfrm>
            <a:off x="507107" y="3989408"/>
            <a:ext cx="5921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New Partner Program &amp; License Update </a:t>
            </a:r>
            <a:endParaRPr lang="en-IS" sz="240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65F3DA-F295-7D1D-4886-00EC969CEB3B}"/>
              </a:ext>
            </a:extLst>
          </p:cNvPr>
          <p:cNvSpPr txBox="1"/>
          <p:nvPr/>
        </p:nvSpPr>
        <p:spPr>
          <a:xfrm>
            <a:off x="1113596" y="4912738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361D5C"/>
                </a:solidFill>
                <a:latin typeface="Segoe UI Semibold" panose="020B0502040204020203" pitchFamily="34" charset="0"/>
                <a:cs typeface="Segoe UI Semibold" panose="020B0502040204020203" pitchFamily="34" charset="0"/>
              </a:rPr>
              <a:t>Peter Vach</a:t>
            </a:r>
            <a:endParaRPr lang="en-IS" sz="2400" b="1" dirty="0">
              <a:solidFill>
                <a:srgbClr val="361D5C"/>
              </a:solidFill>
              <a:latin typeface="Segoe UI Semibold" panose="020B0502040204020203" pitchFamily="34" charset="0"/>
              <a:cs typeface="Segoe UI Semibol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072F08-8DF2-5762-2716-FC66D69699E5}"/>
              </a:ext>
            </a:extLst>
          </p:cNvPr>
          <p:cNvSpPr txBox="1"/>
          <p:nvPr/>
        </p:nvSpPr>
        <p:spPr>
          <a:xfrm>
            <a:off x="1113595" y="5374403"/>
            <a:ext cx="451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38BE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VP Partner Operations</a:t>
            </a:r>
            <a:endParaRPr lang="en-IS" sz="2400" dirty="0">
              <a:solidFill>
                <a:srgbClr val="938BE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178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5E4925-285E-3436-96EA-FD14480873D4}"/>
              </a:ext>
            </a:extLst>
          </p:cNvPr>
          <p:cNvSpPr txBox="1"/>
          <p:nvPr/>
        </p:nvSpPr>
        <p:spPr>
          <a:xfrm>
            <a:off x="6970648" y="2605242"/>
            <a:ext cx="451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License Promotions &amp; Price Changes</a:t>
            </a:r>
            <a:endParaRPr lang="en-IS" sz="3600" b="1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7">
            <a:extLst>
              <a:ext uri="{FF2B5EF4-FFF2-40B4-BE49-F238E27FC236}">
                <a16:creationId xmlns:a16="http://schemas.microsoft.com/office/drawing/2014/main" id="{F82667A9-1A4C-D072-DFD6-85D38457EF55}"/>
              </a:ext>
            </a:extLst>
          </p:cNvPr>
          <p:cNvSpPr txBox="1">
            <a:spLocks/>
          </p:cNvSpPr>
          <p:nvPr/>
        </p:nvSpPr>
        <p:spPr>
          <a:xfrm>
            <a:off x="340291" y="488601"/>
            <a:ext cx="11511418" cy="1030203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bg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r>
              <a:rPr lang="en-US" sz="3600" dirty="0">
                <a:solidFill>
                  <a:srgbClr val="361D5C"/>
                </a:solidFill>
              </a:rPr>
              <a:t>Price Changes 1</a:t>
            </a:r>
            <a:r>
              <a:rPr lang="en-US" sz="3600" baseline="30000" dirty="0">
                <a:solidFill>
                  <a:srgbClr val="361D5C"/>
                </a:solidFill>
              </a:rPr>
              <a:t>st</a:t>
            </a:r>
            <a:r>
              <a:rPr lang="en-US" sz="3600" dirty="0">
                <a:solidFill>
                  <a:srgbClr val="361D5C"/>
                </a:solidFill>
              </a:rPr>
              <a:t> of October 2023</a:t>
            </a:r>
            <a:br>
              <a:rPr lang="en-US" dirty="0">
                <a:solidFill>
                  <a:srgbClr val="361D5C"/>
                </a:solidFill>
              </a:rPr>
            </a:br>
            <a:endParaRPr lang="en-IS" b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DCBDF5-F8F2-A81A-054E-2CF87A8EFE8F}"/>
              </a:ext>
            </a:extLst>
          </p:cNvPr>
          <p:cNvSpPr txBox="1"/>
          <p:nvPr/>
        </p:nvSpPr>
        <p:spPr>
          <a:xfrm>
            <a:off x="450874" y="1949026"/>
            <a:ext cx="1056963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943267"/>
                </a:solidFill>
              </a:rPr>
              <a:t>Subscription Pricing adapted in line with the Microsoft announcements of 1</a:t>
            </a:r>
            <a:r>
              <a:rPr lang="en-US" sz="3200" b="0" baseline="30000" dirty="0">
                <a:solidFill>
                  <a:srgbClr val="943267"/>
                </a:solidFill>
              </a:rPr>
              <a:t>st</a:t>
            </a:r>
            <a:r>
              <a:rPr lang="en-US" sz="3200" b="0" dirty="0">
                <a:solidFill>
                  <a:srgbClr val="943267"/>
                </a:solidFill>
              </a:rPr>
              <a:t> of April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43267"/>
                </a:solidFill>
              </a:rPr>
              <a:t>Perpetual Pricing global price adaption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b="0" dirty="0">
                <a:solidFill>
                  <a:srgbClr val="943267"/>
                </a:solidFill>
              </a:rPr>
              <a:t>BREP for LS Central from 18% to 19%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943267"/>
                </a:solidFill>
              </a:rPr>
              <a:t>BREP for LS NAV from 18% to 22% </a:t>
            </a:r>
            <a:endParaRPr lang="en-US" sz="3200" b="0" dirty="0">
              <a:solidFill>
                <a:srgbClr val="943267"/>
              </a:solidFill>
            </a:endParaRPr>
          </a:p>
          <a:p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87559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B777-DB71-2537-AA10-895A5C39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7224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 sz="4000">
                <a:effectLst/>
                <a:ea typeface="Calibri" panose="020F0502020204030204" pitchFamily="34" charset="0"/>
              </a:rPr>
              <a:t>Current Promotions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D24570-22B1-914C-59CA-4D1E69FB615C}"/>
              </a:ext>
            </a:extLst>
          </p:cNvPr>
          <p:cNvSpPr txBox="1"/>
          <p:nvPr/>
        </p:nvSpPr>
        <p:spPr>
          <a:xfrm>
            <a:off x="2107300" y="1537486"/>
            <a:ext cx="2660256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New Customers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6E130-AE0C-A0E8-0032-C697A2D67B5A}"/>
              </a:ext>
            </a:extLst>
          </p:cNvPr>
          <p:cNvSpPr txBox="1"/>
          <p:nvPr/>
        </p:nvSpPr>
        <p:spPr>
          <a:xfrm>
            <a:off x="7812185" y="1560119"/>
            <a:ext cx="263950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Existing Customers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AA77A-8D6B-7651-5835-0A33D4F3151B}"/>
              </a:ext>
            </a:extLst>
          </p:cNvPr>
          <p:cNvSpPr/>
          <p:nvPr/>
        </p:nvSpPr>
        <p:spPr>
          <a:xfrm>
            <a:off x="2107300" y="2457955"/>
            <a:ext cx="2660256" cy="117334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Introduction to LS Central on BC SaaS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7CD7DB-9642-5C70-4BF7-6F33FBFDCBB8}"/>
              </a:ext>
            </a:extLst>
          </p:cNvPr>
          <p:cNvSpPr/>
          <p:nvPr/>
        </p:nvSpPr>
        <p:spPr>
          <a:xfrm>
            <a:off x="7812184" y="4905795"/>
            <a:ext cx="2639505" cy="117334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Bridge to the Cloud 2 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8AF384-0901-5B20-34E6-F3E29FC03629}"/>
              </a:ext>
            </a:extLst>
          </p:cNvPr>
          <p:cNvSpPr/>
          <p:nvPr/>
        </p:nvSpPr>
        <p:spPr>
          <a:xfrm>
            <a:off x="7812185" y="3577353"/>
            <a:ext cx="2639505" cy="1173345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Cloud Migration Promo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57695E-0049-CD38-0B04-4457A8435871}"/>
              </a:ext>
            </a:extLst>
          </p:cNvPr>
          <p:cNvSpPr/>
          <p:nvPr/>
        </p:nvSpPr>
        <p:spPr>
          <a:xfrm>
            <a:off x="7812184" y="2255653"/>
            <a:ext cx="2639506" cy="117334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Moving from On-Prem Subscription to SaaS </a:t>
            </a:r>
          </a:p>
        </p:txBody>
      </p:sp>
    </p:spTree>
    <p:extLst>
      <p:ext uri="{BB962C8B-B14F-4D97-AF65-F5344CB8AC3E}">
        <p14:creationId xmlns:p14="http://schemas.microsoft.com/office/powerpoint/2010/main" val="360659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B777-DB71-2537-AA10-895A5C39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7224"/>
            <a:ext cx="11511418" cy="588637"/>
          </a:xfrm>
        </p:spPr>
        <p:txBody>
          <a:bodyPr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4000">
                <a:effectLst/>
                <a:ea typeface="Calibri" panose="020F0502020204030204" pitchFamily="34" charset="0"/>
              </a:rPr>
              <a:t>Current Promotions</a:t>
            </a:r>
            <a:endParaRPr lang="en-US" sz="400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C0C076-25A3-78D9-3A22-3E61D4A8D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3847062"/>
              </p:ext>
            </p:extLst>
          </p:nvPr>
        </p:nvGraphicFramePr>
        <p:xfrm>
          <a:off x="869673" y="1769677"/>
          <a:ext cx="10152288" cy="40401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946">
                  <a:extLst>
                    <a:ext uri="{9D8B030D-6E8A-4147-A177-3AD203B41FA5}">
                      <a16:colId xmlns:a16="http://schemas.microsoft.com/office/drawing/2014/main" val="3785681283"/>
                    </a:ext>
                  </a:extLst>
                </a:gridCol>
                <a:gridCol w="7541342">
                  <a:extLst>
                    <a:ext uri="{9D8B030D-6E8A-4147-A177-3AD203B41FA5}">
                      <a16:colId xmlns:a16="http://schemas.microsoft.com/office/drawing/2014/main" val="1009513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Introduction to LS Central on BC SaaS</a:t>
                      </a:r>
                      <a:endParaRPr lang="en-US" sz="1600" kern="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0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Eligible License Type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New SaaS License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953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Eligible customers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New LS Central on BC SaaS customers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90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Extra Discount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16,67% on their Monthly Term LS Central SaaS subscription until June 29, 2023.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69793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Offer/Promotion Duration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At the end of the duration, the customer will be automatically renewed into another monthly subscription term at the then standard, non-introduction price.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Alternatively, if the customers want to maintain the introductory price, they can transition from a Monthly Term Subscription to an Annual Term Subscription with either a Monthly or a Yearly Charge Term.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35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Dual Use Rights License-DUR- (3</a:t>
                      </a:r>
                      <a:r>
                        <a:rPr lang="en-US" sz="1600" b="1" kern="100" baseline="300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rd</a:t>
                      </a: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license)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 (customer needs to purchase Offline stores with LSR)</a:t>
                      </a:r>
                      <a:endParaRPr lang="en-US" sz="1600" b="1" kern="1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23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9612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B777-DB71-2537-AA10-895A5C39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7224"/>
            <a:ext cx="11511418" cy="588637"/>
          </a:xfrm>
        </p:spPr>
        <p:txBody>
          <a:bodyPr>
            <a:normAutofit fontScale="90000"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4000">
                <a:effectLst/>
                <a:ea typeface="Calibri" panose="020F0502020204030204" pitchFamily="34" charset="0"/>
              </a:rPr>
              <a:t>Current Promotions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8C0C076-25A3-78D9-3A22-3E61D4A8D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553082"/>
              </p:ext>
            </p:extLst>
          </p:nvPr>
        </p:nvGraphicFramePr>
        <p:xfrm>
          <a:off x="869673" y="1769677"/>
          <a:ext cx="10152288" cy="3683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10946">
                  <a:extLst>
                    <a:ext uri="{9D8B030D-6E8A-4147-A177-3AD203B41FA5}">
                      <a16:colId xmlns:a16="http://schemas.microsoft.com/office/drawing/2014/main" val="3785681283"/>
                    </a:ext>
                  </a:extLst>
                </a:gridCol>
                <a:gridCol w="7541342">
                  <a:extLst>
                    <a:ext uri="{9D8B030D-6E8A-4147-A177-3AD203B41FA5}">
                      <a16:colId xmlns:a16="http://schemas.microsoft.com/office/drawing/2014/main" val="100951398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600" kern="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Moving from on-Prem Subscription to SaaS</a:t>
                      </a:r>
                      <a:endParaRPr lang="en-US" sz="1600" kern="100"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2108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Eligible License Type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On Prem Subscription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4953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Eligible customers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Active LS Central/LS Nav on-Prem Subscription customers, registered prior to Nov. 1, 2022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90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Extra Discount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35% for 3 years- 100% cloud.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15% for 3 years- Hybrid setup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769793"/>
                  </a:ext>
                </a:extLst>
              </a:tr>
              <a:tr h="6470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Offer/Promotion Duration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December 15, 2022- June 29, 2023.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Fixed 3-year term, non-renewable/non-cancellable from enrollment. After the promotion ends, normal LS Central on BC SaaS pricing will apply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363521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Dual Use Rights License-DUR- (3</a:t>
                      </a:r>
                      <a:r>
                        <a:rPr lang="en-US" sz="1600" b="1" kern="100" baseline="300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rd</a:t>
                      </a:r>
                      <a:r>
                        <a:rPr lang="en-US" sz="1600" b="1" kern="1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license)</a:t>
                      </a:r>
                      <a:endParaRPr lang="en-US" sz="1600" b="1" kern="1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NO (for 100% cloud, with Online stores)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YES (customer needs to purchase Offline stores with LSR)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7233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0892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BB777-DB71-2537-AA10-895A5C39D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91" y="317224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is-IS" dirty="0" err="1"/>
              <a:t>Migrate</a:t>
            </a:r>
            <a:r>
              <a:rPr lang="is-IS"/>
              <a:t> </a:t>
            </a:r>
            <a:r>
              <a:rPr lang="is-IS" dirty="0" err="1"/>
              <a:t>to</a:t>
            </a:r>
            <a:r>
              <a:rPr lang="is-IS"/>
              <a:t> </a:t>
            </a:r>
            <a:r>
              <a:rPr lang="is-IS" dirty="0" err="1"/>
              <a:t>Cloud</a:t>
            </a:r>
            <a:r>
              <a:rPr lang="is-IS"/>
              <a:t> </a:t>
            </a:r>
            <a:r>
              <a:rPr lang="is-IS" dirty="0" err="1"/>
              <a:t>Promotions</a:t>
            </a:r>
            <a:r>
              <a:rPr lang="is-IS"/>
              <a:t> </a:t>
            </a:r>
            <a:r>
              <a:rPr lang="is-IS" dirty="0" err="1"/>
              <a:t>comparition</a:t>
            </a:r>
            <a:r>
              <a:rPr lang="is-IS" dirty="0"/>
              <a:t>-</a:t>
            </a:r>
            <a:r>
              <a:rPr lang="is-IS"/>
              <a:t> </a:t>
            </a:r>
            <a:endParaRPr lang="en-US"/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96FECCD-70B0-2724-1863-98D34C5474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781071"/>
              </p:ext>
            </p:extLst>
          </p:nvPr>
        </p:nvGraphicFramePr>
        <p:xfrm>
          <a:off x="427644" y="1318183"/>
          <a:ext cx="11203917" cy="55692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904">
                  <a:extLst>
                    <a:ext uri="{9D8B030D-6E8A-4147-A177-3AD203B41FA5}">
                      <a16:colId xmlns:a16="http://schemas.microsoft.com/office/drawing/2014/main" val="741813405"/>
                    </a:ext>
                  </a:extLst>
                </a:gridCol>
                <a:gridCol w="4159046">
                  <a:extLst>
                    <a:ext uri="{9D8B030D-6E8A-4147-A177-3AD203B41FA5}">
                      <a16:colId xmlns:a16="http://schemas.microsoft.com/office/drawing/2014/main" val="581030093"/>
                    </a:ext>
                  </a:extLst>
                </a:gridCol>
                <a:gridCol w="4866967">
                  <a:extLst>
                    <a:ext uri="{9D8B030D-6E8A-4147-A177-3AD203B41FA5}">
                      <a16:colId xmlns:a16="http://schemas.microsoft.com/office/drawing/2014/main" val="5920749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10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Cloud Migration Promo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Bridge to the Cloud 2</a:t>
                      </a: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7349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Eligible License Type</a:t>
                      </a:r>
                      <a:endParaRPr lang="en-US" sz="1200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On </a:t>
                      </a:r>
                      <a:r>
                        <a:rPr lang="en-US" sz="1050" b="1" kern="12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Prem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Perpetual &amp; On Prem Subscription</a:t>
                      </a:r>
                    </a:p>
                    <a:p>
                      <a:pPr algn="l"/>
                      <a:endParaRPr lang="en-US" sz="1200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 Prem Perpetual </a:t>
                      </a:r>
                    </a:p>
                    <a:p>
                      <a:pPr algn="l"/>
                      <a:endParaRPr lang="en-US" sz="1200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389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Eligible customers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Active LS Central customers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Active on EP and licensed prior to September 1, 2022.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3483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Extra Discount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35% for 3 years, non-renewable, prices revert to list price at the end of 3rd year</a:t>
                      </a:r>
                      <a:endParaRPr lang="en-US" sz="1200" b="1" dirty="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40% discount, 3-year term, non-renewable, non-cancelable</a:t>
                      </a:r>
                      <a:endParaRPr lang="en-US" sz="1200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0485846"/>
                  </a:ext>
                </a:extLst>
              </a:tr>
              <a:tr h="64686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Offer/Promotion Duration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August 1, 2021- June 30, 2023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February 1, 2023- December 30, 2024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Fixed 3-year term from enrollment. Non-renewable, non-cancellable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After promotion ends, normal pricing will apply</a:t>
                      </a:r>
                      <a:endParaRPr lang="en-US" sz="1200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109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Dual Use Rights License-DUR- (3</a:t>
                      </a:r>
                      <a:r>
                        <a:rPr lang="en-US" sz="1200" b="1" baseline="3000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rd</a:t>
                      </a: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 license)</a:t>
                      </a:r>
                      <a:endParaRPr lang="en-US" sz="1200">
                        <a:solidFill>
                          <a:schemeClr val="bg1"/>
                        </a:solidFill>
                        <a:effectLst/>
                        <a:latin typeface="Segoe UI" panose="020B0502040204020203" pitchFamily="34" charset="0"/>
                        <a:ea typeface="Calibri" panose="020F0502020204030204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NO- On Prem Perpetual -The customer will use their active on prem perpetual license until fully migrated to cloud.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NO -On Prem Subscription (for a hybrid setup, the customer can enroll in Moving from on-Prem Subscription to SaaS Promo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Segoe UI" panose="020B0502040204020203" pitchFamily="34" charset="0"/>
                        </a:rPr>
                        <a:t>YES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3rd license provided, anything purchased into the cloud license is added into the 3rd license.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  <a:p>
                      <a:pPr algn="l"/>
                      <a:endParaRPr lang="en-US" sz="1200" b="1" dirty="0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4123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One Way?</a:t>
                      </a:r>
                      <a:endParaRPr lang="en-US" sz="1200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s-I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Yes,  must Migrate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is-IS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Yes,  must Migrate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9938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Adjust for concurrent users</a:t>
                      </a:r>
                      <a:endParaRPr lang="en-US" sz="1200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Yes, during term when cost &gt;2x EP spend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43232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Switch between user types</a:t>
                      </a:r>
                      <a:endParaRPr lang="en-US" sz="1200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6757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Lower User count</a:t>
                      </a:r>
                      <a:endParaRPr lang="en-US" sz="1200" b="1">
                        <a:solidFill>
                          <a:schemeClr val="bg1"/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YES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NO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474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37175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BFA0-60DF-EBFD-CD05-4EAC2420A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/>
              <a:t>Business Center Updates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7A6F7-98DE-373A-9056-A15097ED71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New look</a:t>
            </a:r>
          </a:p>
          <a:p>
            <a:r>
              <a:rPr lang="is-IS" dirty="0"/>
              <a:t>User Management</a:t>
            </a:r>
          </a:p>
          <a:p>
            <a:r>
              <a:rPr lang="is-IS" dirty="0"/>
              <a:t>Certifications</a:t>
            </a:r>
          </a:p>
          <a:p>
            <a:endParaRPr lang="is-IS" dirty="0"/>
          </a:p>
          <a:p>
            <a:pPr marL="0" indent="0">
              <a:buNone/>
            </a:pPr>
            <a:r>
              <a:rPr lang="is-IS" dirty="0"/>
              <a:t>Upcoming: </a:t>
            </a:r>
          </a:p>
          <a:p>
            <a:r>
              <a:rPr lang="is-IS" dirty="0"/>
              <a:t>Paying with Creditcard</a:t>
            </a:r>
          </a:p>
          <a:p>
            <a:r>
              <a:rPr lang="is-IS" dirty="0"/>
              <a:t>Multiple download</a:t>
            </a:r>
          </a:p>
          <a:p>
            <a:r>
              <a:rPr lang="is-IS" dirty="0"/>
              <a:t>Partner Program Status</a:t>
            </a:r>
          </a:p>
          <a:p>
            <a:r>
              <a:rPr lang="is-IS" dirty="0"/>
              <a:t>New name ? </a:t>
            </a:r>
            <a:endParaRPr lang="en-US" dirty="0"/>
          </a:p>
        </p:txBody>
      </p:sp>
      <p:pic>
        <p:nvPicPr>
          <p:cNvPr id="4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20F4E96-6A3C-973C-1D64-8B060D561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998" y="1221921"/>
            <a:ext cx="6957572" cy="2392421"/>
          </a:xfrm>
          <a:prstGeom prst="rect">
            <a:avLst/>
          </a:pr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73464F9-EC03-7EEE-3F14-DB4C2F6F9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246" y="3801210"/>
            <a:ext cx="5013117" cy="250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6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D063D3-9154-3EE8-CA98-9A4DC1437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I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244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06F3-C041-737D-F377-12BD6F89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Agenda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572A3-AA89-279A-D748-D8D5AF6C2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is-IS" dirty="0"/>
              <a:t>Our Partnership</a:t>
            </a:r>
          </a:p>
          <a:p>
            <a:r>
              <a:rPr lang="is-IS" dirty="0" err="1">
                <a:latin typeface="Segoe UI"/>
                <a:cs typeface="Segoe UI"/>
              </a:rPr>
              <a:t>Price</a:t>
            </a:r>
            <a:r>
              <a:rPr lang="is-IS" dirty="0">
                <a:latin typeface="Segoe UI"/>
                <a:cs typeface="Segoe UI"/>
              </a:rPr>
              <a:t> Changes &amp; </a:t>
            </a:r>
            <a:r>
              <a:rPr lang="is-IS" dirty="0" err="1">
                <a:latin typeface="Segoe UI"/>
                <a:cs typeface="Segoe UI"/>
              </a:rPr>
              <a:t>License</a:t>
            </a:r>
            <a:r>
              <a:rPr lang="is-IS" dirty="0">
                <a:latin typeface="Segoe UI"/>
                <a:cs typeface="Segoe UI"/>
              </a:rPr>
              <a:t> </a:t>
            </a:r>
            <a:r>
              <a:rPr lang="is-IS" dirty="0" err="1">
                <a:latin typeface="Segoe UI"/>
                <a:cs typeface="Segoe UI"/>
              </a:rPr>
              <a:t>Promotions</a:t>
            </a:r>
          </a:p>
          <a:p>
            <a:r>
              <a:rPr lang="is-IS" dirty="0"/>
              <a:t>Updates on Business Center</a:t>
            </a:r>
          </a:p>
        </p:txBody>
      </p:sp>
    </p:spTree>
    <p:extLst>
      <p:ext uri="{BB962C8B-B14F-4D97-AF65-F5344CB8AC3E}">
        <p14:creationId xmlns:p14="http://schemas.microsoft.com/office/powerpoint/2010/main" val="1487135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3A28820-9F57-6A64-9055-71B5D3AEA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5091" y="488601"/>
            <a:ext cx="9006909" cy="588637"/>
          </a:xfrm>
        </p:spPr>
        <p:txBody>
          <a:bodyPr>
            <a:normAutofit fontScale="90000"/>
          </a:bodyPr>
          <a:lstStyle/>
          <a:p>
            <a:pPr marL="0" indent="0"/>
            <a:r>
              <a:rPr lang="en-US" sz="4000" b="1" dirty="0">
                <a:solidFill>
                  <a:srgbClr val="361D5C"/>
                </a:solidFill>
                <a:ea typeface="+mj-ea"/>
              </a:rPr>
              <a:t>The LS Retail Partner Community </a:t>
            </a:r>
            <a:br>
              <a:rPr lang="en-US" sz="4000" b="1" dirty="0">
                <a:solidFill>
                  <a:srgbClr val="361D5C"/>
                </a:solidFill>
                <a:ea typeface="+mj-ea"/>
              </a:rPr>
            </a:br>
            <a:br>
              <a:rPr lang="is-IS" sz="4000" dirty="0">
                <a:solidFill>
                  <a:srgbClr val="361D5C"/>
                </a:solidFill>
                <a:ea typeface="+mj-ea"/>
              </a:rPr>
            </a:br>
            <a:endParaRPr lang="en-IS" dirty="0"/>
          </a:p>
        </p:txBody>
      </p:sp>
      <p:pic>
        <p:nvPicPr>
          <p:cNvPr id="10" name="Picture Placeholder 9" descr="A person standing on a snowy mountain&#10;&#10;Description automatically generated with medium confidence">
            <a:extLst>
              <a:ext uri="{FF2B5EF4-FFF2-40B4-BE49-F238E27FC236}">
                <a16:creationId xmlns:a16="http://schemas.microsoft.com/office/drawing/2014/main" id="{3A4D04D3-87BB-9E7C-544C-5EEFA9E534B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1325"/>
            <a:ext cx="2987675" cy="597535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65BF28-46BB-F401-65CC-4CC24B23DD13}"/>
              </a:ext>
            </a:extLst>
          </p:cNvPr>
          <p:cNvSpPr txBox="1"/>
          <p:nvPr/>
        </p:nvSpPr>
        <p:spPr>
          <a:xfrm>
            <a:off x="3966983" y="1703972"/>
            <a:ext cx="6579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   280 LS Central Partners </a:t>
            </a:r>
          </a:p>
          <a:p>
            <a:r>
              <a:rPr lang="en-US" sz="2400" dirty="0"/>
              <a:t>      85 Countries</a:t>
            </a:r>
          </a:p>
          <a:p>
            <a:r>
              <a:rPr lang="en-US" sz="2400" dirty="0"/>
              <a:t>2,500 Certified Consultants</a:t>
            </a:r>
          </a:p>
          <a:p>
            <a:r>
              <a:rPr lang="en-US" sz="2400" dirty="0"/>
              <a:t>4,500 People in our Partner Community</a:t>
            </a:r>
          </a:p>
          <a:p>
            <a:r>
              <a:rPr lang="en-US" sz="2400" dirty="0"/>
              <a:t>   300  LS Retail staff to help you    </a:t>
            </a:r>
            <a:endParaRPr lang="LID4096" sz="24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33C459-3CBA-D882-1A92-1A04F2BD6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9296" y="1584105"/>
            <a:ext cx="2006903" cy="210919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64D8CE0-3A60-E8BC-B338-18D56CBEC3B5}"/>
              </a:ext>
            </a:extLst>
          </p:cNvPr>
          <p:cNvGrpSpPr/>
          <p:nvPr/>
        </p:nvGrpSpPr>
        <p:grpSpPr>
          <a:xfrm>
            <a:off x="3413901" y="4832344"/>
            <a:ext cx="7510601" cy="1584331"/>
            <a:chOff x="3620157" y="4544499"/>
            <a:chExt cx="7510601" cy="158433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16EAFF-1A60-A4B0-72F0-200296AD1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20157" y="4544499"/>
              <a:ext cx="5707093" cy="1584331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5D3DF9-75C8-DB4F-D837-9421194B8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27250" y="4633053"/>
              <a:ext cx="1803508" cy="14072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6965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8EEB4-B5D7-9E83-CBA3-85A14DD8B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866" y="416430"/>
            <a:ext cx="11511418" cy="588637"/>
          </a:xfrm>
        </p:spPr>
        <p:txBody>
          <a:bodyPr>
            <a:normAutofit fontScale="90000"/>
          </a:bodyPr>
          <a:lstStyle/>
          <a:p>
            <a:r>
              <a:rPr lang="en-US"/>
              <a:t>Count Partner Levels </a:t>
            </a:r>
            <a:r>
              <a:rPr lang="en-US">
                <a:solidFill>
                  <a:srgbClr val="29B4A9"/>
                </a:solidFill>
              </a:rPr>
              <a:t>2022</a:t>
            </a:r>
            <a:r>
              <a:rPr lang="en-US"/>
              <a:t> vs </a:t>
            </a:r>
            <a:r>
              <a:rPr lang="en-US">
                <a:solidFill>
                  <a:srgbClr val="943267"/>
                </a:solidFill>
              </a:rPr>
              <a:t>2023 </a:t>
            </a:r>
            <a:r>
              <a:rPr lang="en-US"/>
              <a:t>- Global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060E5-C232-66F6-65FB-31C1ACCA4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4112" y="1294623"/>
            <a:ext cx="3759562" cy="1345267"/>
          </a:xfrm>
        </p:spPr>
        <p:txBody>
          <a:bodyPr/>
          <a:lstStyle/>
          <a:p>
            <a:pPr marL="0" indent="0">
              <a:buNone/>
            </a:pPr>
            <a:r>
              <a:rPr lang="en-US" sz="2400" b="1"/>
              <a:t>+ </a:t>
            </a:r>
            <a:r>
              <a:rPr lang="en-US" sz="2400"/>
              <a:t>9 Diamond Partners</a:t>
            </a:r>
          </a:p>
          <a:p>
            <a:pPr marL="0" indent="0">
              <a:buNone/>
            </a:pPr>
            <a:r>
              <a:rPr lang="is-IS" sz="2400" b="1"/>
              <a:t>+</a:t>
            </a:r>
            <a:r>
              <a:rPr lang="is-IS" sz="2400"/>
              <a:t> 4 Platinum Partners</a:t>
            </a:r>
          </a:p>
          <a:p>
            <a:pPr marL="0" indent="0">
              <a:buNone/>
            </a:pPr>
            <a:r>
              <a:rPr lang="is-IS" sz="2400" b="1"/>
              <a:t>+</a:t>
            </a:r>
            <a:r>
              <a:rPr lang="is-IS" sz="2400"/>
              <a:t> 7 Gold Partners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D5E359C1-CA2B-28C3-362B-126962594F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9102725"/>
              </p:ext>
            </p:extLst>
          </p:nvPr>
        </p:nvGraphicFramePr>
        <p:xfrm>
          <a:off x="524314" y="1928992"/>
          <a:ext cx="7851266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228146FF-5DF6-E612-B87B-818459FB0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88593" y="1078600"/>
            <a:ext cx="755453" cy="6385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98270A-6CFF-D6B8-64E8-15339FB9163F}"/>
              </a:ext>
            </a:extLst>
          </p:cNvPr>
          <p:cNvSpPr txBox="1"/>
          <p:nvPr/>
        </p:nvSpPr>
        <p:spPr>
          <a:xfrm>
            <a:off x="5638800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800" b="0" i="0" u="none" strike="noStrike" kern="1200" cap="none" spc="0" normalizeH="0" baseline="0" noProof="0">
              <a:ln>
                <a:noFill/>
              </a:ln>
              <a:solidFill>
                <a:srgbClr val="242C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7BEA43BA-2741-9CB4-F9B3-66DAE0E63C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5302" y="1341322"/>
            <a:ext cx="1642386" cy="10511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7AEDBC-8AA3-4B13-E7E8-C32DBB828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3112" y="2658493"/>
            <a:ext cx="1644576" cy="1051127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B4D3D38-DAB7-0355-7A28-A52E263E0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5302" y="4016225"/>
            <a:ext cx="1642384" cy="1051126"/>
          </a:xfrm>
          <a:prstGeom prst="rect">
            <a:avLst/>
          </a:prstGeom>
        </p:spPr>
      </p:pic>
      <p:pic>
        <p:nvPicPr>
          <p:cNvPr id="9" name="Picture 8" descr="Icon, company name&#10;&#10;Description automatically generated">
            <a:extLst>
              <a:ext uri="{FF2B5EF4-FFF2-40B4-BE49-F238E27FC236}">
                <a16:creationId xmlns:a16="http://schemas.microsoft.com/office/drawing/2014/main" id="{7C45909C-ED23-551D-462A-87B19A9845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5302" y="5344742"/>
            <a:ext cx="1642386" cy="105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23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06F3-C041-737D-F377-12BD6F89B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s-IS" dirty="0"/>
              <a:t>Partner Initiatives 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572A3-AA89-279A-D748-D8D5AF6C2B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/>
              <a:t>The Diamond Club</a:t>
            </a:r>
          </a:p>
          <a:p>
            <a:r>
              <a:rPr lang="is-IS" dirty="0"/>
              <a:t>High Volume Program </a:t>
            </a:r>
          </a:p>
          <a:p>
            <a:r>
              <a:rPr lang="is-IS" dirty="0"/>
              <a:t>Partner Focus Groups</a:t>
            </a:r>
          </a:p>
          <a:p>
            <a:r>
              <a:rPr lang="is-IS" dirty="0"/>
              <a:t>New Partner Program</a:t>
            </a:r>
          </a:p>
          <a:p>
            <a:r>
              <a:rPr lang="is-IS" dirty="0"/>
              <a:t>Partner Success Track</a:t>
            </a:r>
          </a:p>
          <a:p>
            <a:r>
              <a:rPr lang="is-IS" dirty="0"/>
              <a:t>LS Retail Academy On-Demand  </a:t>
            </a:r>
          </a:p>
        </p:txBody>
      </p:sp>
    </p:spTree>
    <p:extLst>
      <p:ext uri="{BB962C8B-B14F-4D97-AF65-F5344CB8AC3E}">
        <p14:creationId xmlns:p14="http://schemas.microsoft.com/office/powerpoint/2010/main" val="904293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30583E-228C-C1F3-D96A-33E1F26B20B9}"/>
              </a:ext>
            </a:extLst>
          </p:cNvPr>
          <p:cNvSpPr txBox="1"/>
          <p:nvPr/>
        </p:nvSpPr>
        <p:spPr>
          <a:xfrm>
            <a:off x="736601" y="2836191"/>
            <a:ext cx="10718799" cy="1185620"/>
          </a:xfrm>
          <a:prstGeom prst="rect">
            <a:avLst/>
          </a:prstGeom>
        </p:spPr>
        <p:txBody>
          <a:bodyPr rtlCol="0" anchor="ctr" anchorCtr="0">
            <a:normAutofit/>
          </a:bodyPr>
          <a:lstStyle/>
          <a:p>
            <a:pPr marR="0"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sv-SE" sz="4400" b="1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kumimoji="0" lang="sv-SE" sz="4400" b="1" i="0" u="none" strike="noStrike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DIAMOND</a:t>
            </a:r>
            <a:r>
              <a:rPr kumimoji="0" lang="sv-SE" sz="4400" b="1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</a:rPr>
              <a:t> Club</a:t>
            </a:r>
            <a:endParaRPr kumimoji="0" lang="en-US" sz="4400" b="1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822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3DB80A54-A19C-4EBA-984D-1FEA9978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161" y="5328458"/>
            <a:ext cx="2878246" cy="96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59F9EE-2B44-A682-411D-1D8ABB6134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0428" y="5446761"/>
            <a:ext cx="2437897" cy="9651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40E36-38AD-F565-90D9-79D3311A40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346" y="3306756"/>
            <a:ext cx="2395611" cy="823451"/>
          </a:xfrm>
          <a:prstGeom prst="rect">
            <a:avLst/>
          </a:prstGeom>
        </p:spPr>
      </p:pic>
      <p:pic>
        <p:nvPicPr>
          <p:cNvPr id="8" name="Picture 7" descr="A picture containing object&#10;&#10;Description automatically generated">
            <a:extLst>
              <a:ext uri="{FF2B5EF4-FFF2-40B4-BE49-F238E27FC236}">
                <a16:creationId xmlns:a16="http://schemas.microsoft.com/office/drawing/2014/main" id="{9744E9FD-2987-18D9-CB9E-C16CA7F497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3196" y="3875021"/>
            <a:ext cx="2859689" cy="34762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957FFD7-56FE-798F-B53B-A3246E358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906" y="1765182"/>
            <a:ext cx="2197865" cy="10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NOVASOFT logo">
            <a:extLst>
              <a:ext uri="{FF2B5EF4-FFF2-40B4-BE49-F238E27FC236}">
                <a16:creationId xmlns:a16="http://schemas.microsoft.com/office/drawing/2014/main" id="{2ADB9CE3-8AAE-A1E6-BCCA-0716C571E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2212" y="1646871"/>
            <a:ext cx="950918" cy="128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8985150-5CDD-8260-7102-7BF0A2F59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9209" y="410322"/>
            <a:ext cx="1917911" cy="8234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A56582-A8F3-72D6-32B2-F42353E82E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8283" y="1140878"/>
            <a:ext cx="2982633" cy="196001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1C8D7F83-FA78-9647-A0B7-8F07AE2B1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0214" y="410322"/>
            <a:ext cx="2560333" cy="73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6D193CE9-0034-124A-DE0C-528D6836F5A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67846" y="5177932"/>
            <a:ext cx="1905000" cy="1905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0A1CDA4-A223-EAC9-A3DB-84FB6AD85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415" y="3591566"/>
            <a:ext cx="2807806" cy="198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708B006-4F26-50A2-4DF8-08FC08F332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335508" y="522536"/>
            <a:ext cx="2902099" cy="711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91AF22-90E8-7331-9448-C54719904A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19" y="2834824"/>
            <a:ext cx="1856795" cy="11883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5738BD-A58C-A625-051D-A0FDA0A19D5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485297" y="4463557"/>
            <a:ext cx="1428750" cy="1428750"/>
          </a:xfrm>
          <a:prstGeom prst="rect">
            <a:avLst/>
          </a:prstGeom>
        </p:spPr>
      </p:pic>
      <p:pic>
        <p:nvPicPr>
          <p:cNvPr id="4" name="Picture 2" descr="K3 Business Technologies - Current Openings">
            <a:extLst>
              <a:ext uri="{FF2B5EF4-FFF2-40B4-BE49-F238E27FC236}">
                <a16:creationId xmlns:a16="http://schemas.microsoft.com/office/drawing/2014/main" id="{A6C13CEF-2C59-161F-2152-91974DFDF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68" y="4409401"/>
            <a:ext cx="1651000" cy="919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ynamixware">
            <a:extLst>
              <a:ext uri="{FF2B5EF4-FFF2-40B4-BE49-F238E27FC236}">
                <a16:creationId xmlns:a16="http://schemas.microsoft.com/office/drawing/2014/main" id="{9439688C-6DA7-8110-CADE-3828F89EF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37" y="2038048"/>
            <a:ext cx="2982633" cy="5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718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C8757-ECB8-4EF1-1103-8B41CC2B0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Volume Program with Microsoft  </a:t>
            </a:r>
            <a:endParaRPr lang="LID4096" dirty="0"/>
          </a:p>
        </p:txBody>
      </p:sp>
      <p:pic>
        <p:nvPicPr>
          <p:cNvPr id="1026" name="Graphic 14">
            <a:extLst>
              <a:ext uri="{FF2B5EF4-FFF2-40B4-BE49-F238E27FC236}">
                <a16:creationId xmlns:a16="http://schemas.microsoft.com/office/drawing/2014/main" id="{8E2BA7A4-0EA5-6CBD-67C2-59032379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64" y="1502418"/>
            <a:ext cx="7736227" cy="4345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666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7EF18BD3-D3CB-4875-97FA-F49DF219BCE6}"/>
    </a:ext>
  </a:extLst>
</a:theme>
</file>

<file path=ppt/theme/theme10.xml><?xml version="1.0" encoding="utf-8"?>
<a:theme xmlns:a="http://schemas.openxmlformats.org/drawingml/2006/main" name="2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BD25E366-05D9-B645-8399-6FED3CE928DE}"/>
    </a:ext>
  </a:extLst>
</a:theme>
</file>

<file path=ppt/theme/theme11.xml><?xml version="1.0" encoding="utf-8"?>
<a:theme xmlns:a="http://schemas.openxmlformats.org/drawingml/2006/main" name="2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C7C91F1-C48C-234C-BF51-ED824C256445}" vid="{9338FE4E-BDCF-9E49-B1C5-1499CC6A80EC}"/>
    </a:ext>
  </a:extLst>
</a:theme>
</file>

<file path=ppt/theme/theme12.xml><?xml version="1.0" encoding="utf-8"?>
<a:theme xmlns:a="http://schemas.openxmlformats.org/drawingml/2006/main" name="4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C53283A9-8B24-48A8-84ED-F1BFBF4134BB}" vid="{D8E09FB3-0F8D-4960-A923-FB7273610A79}"/>
    </a:ext>
  </a:extLst>
</a:theme>
</file>

<file path=ppt/theme/theme13.xml><?xml version="1.0" encoding="utf-8"?>
<a:theme xmlns:a="http://schemas.openxmlformats.org/drawingml/2006/main" name="2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FEF53A6B-2ED4-45AA-8E27-B37B09CA2BCB}" vid="{9FBC8C0E-E31E-4BDC-A857-6BFA4A6391B9}"/>
    </a:ext>
  </a:extLst>
</a:theme>
</file>

<file path=ppt/theme/theme14.xml><?xml version="1.0" encoding="utf-8"?>
<a:theme xmlns:a="http://schemas.openxmlformats.org/drawingml/2006/main" name="3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C9D27E9-1755-FF4E-8D07-86C106A429D4}" vid="{26FFA03B-C889-DE43-969E-393E11001FE7}"/>
    </a:ext>
  </a:extLst>
</a:theme>
</file>

<file path=ppt/theme/theme15.xml><?xml version="1.0" encoding="utf-8"?>
<a:theme xmlns:a="http://schemas.openxmlformats.org/drawingml/2006/main" name="Imag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S Retail 1">
      <a:majorFont>
        <a:latin typeface="Segoe UI Bold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cXMunich" id="{AA010B3B-CF0F-4C4E-BF2D-59CEF1AC7030}" vid="{DB0806B5-5A81-F94C-817A-C2DF0ECF9F76}"/>
    </a:ext>
  </a:extLst>
</a:theme>
</file>

<file path=ppt/theme/theme16.xml><?xml version="1.0" encoding="utf-8"?>
<a:theme xmlns:a="http://schemas.openxmlformats.org/drawingml/2006/main" name="1_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5B8C9006-275A-3D47-8EFA-0BEBDC49EDCE}"/>
    </a:ext>
  </a:extLst>
</a:theme>
</file>

<file path=ppt/theme/theme17.xml><?xml version="1.0" encoding="utf-8"?>
<a:theme xmlns:a="http://schemas.openxmlformats.org/drawingml/2006/main" name="4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2429D383-C599-3640-90A5-51F5C7075E69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3F6632D2-E51A-47CB-9808-2D2F4B593074}"/>
    </a:ext>
  </a:extLst>
</a:theme>
</file>

<file path=ppt/theme/theme3.xml><?xml version="1.0" encoding="utf-8"?>
<a:theme xmlns:a="http://schemas.openxmlformats.org/drawingml/2006/main" name="Purpl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65A2667C-6405-4767-A818-6061FCB05379}"/>
    </a:ext>
  </a:extLst>
</a:theme>
</file>

<file path=ppt/theme/theme4.xml><?xml version="1.0" encoding="utf-8"?>
<a:theme xmlns:a="http://schemas.openxmlformats.org/drawingml/2006/main" name="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X Americas - Presentation template.potx" id="{3FA3DA7D-B8CC-402C-8B8C-403C4F3537C7}" vid="{1331F978-495F-4E58-8614-9D9099F06A93}"/>
    </a:ext>
  </a:extLst>
</a:theme>
</file>

<file path=ppt/theme/theme5.xml><?xml version="1.0" encoding="utf-8"?>
<a:theme xmlns:a="http://schemas.openxmlformats.org/drawingml/2006/main" name="1_White product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neXion Apac - Template" id="{E6AA0569-C4D7-0E46-B977-B9257159679A}" vid="{9AC83166-E06D-9544-BDAE-67869E3A9377}"/>
    </a:ext>
  </a:extLst>
</a:theme>
</file>

<file path=ppt/theme/theme6.xml><?xml version="1.0" encoding="utf-8"?>
<a:theme xmlns:a="http://schemas.openxmlformats.org/drawingml/2006/main" name="conneXion EMEA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792FBC92-A16D-0345-9684-80E27E7DCDC2}"/>
    </a:ext>
  </a:extLst>
</a:theme>
</file>

<file path=ppt/theme/theme7.xml><?xml version="1.0" encoding="utf-8"?>
<a:theme xmlns:a="http://schemas.openxmlformats.org/drawingml/2006/main" name="1_Purpl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2429D383-C599-3640-90A5-51F5C7075E69}"/>
    </a:ext>
  </a:extLst>
</a:theme>
</file>

<file path=ppt/theme/theme8.xml><?xml version="1.0" encoding="utf-8"?>
<a:theme xmlns:a="http://schemas.openxmlformats.org/drawingml/2006/main" name="3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S Retail PowerPoint template 2022" id="{FEF53A6B-2ED4-45AA-8E27-B37B09CA2BCB}" vid="{6B8DA964-361E-44FA-8D4B-6E3659C53565}"/>
    </a:ext>
  </a:extLst>
</a:theme>
</file>

<file path=ppt/theme/theme9.xml><?xml version="1.0" encoding="utf-8"?>
<a:theme xmlns:a="http://schemas.openxmlformats.org/drawingml/2006/main" name="1_White slides">
  <a:themeElements>
    <a:clrScheme name="LS Retail theme colours 2022">
      <a:dk1>
        <a:srgbClr val="242C2F"/>
      </a:dk1>
      <a:lt1>
        <a:srgbClr val="FFFFFF"/>
      </a:lt1>
      <a:dk2>
        <a:srgbClr val="0A3C66"/>
      </a:dk2>
      <a:lt2>
        <a:srgbClr val="FFFFFF"/>
      </a:lt2>
      <a:accent1>
        <a:srgbClr val="43B3E6"/>
      </a:accent1>
      <a:accent2>
        <a:srgbClr val="E37D24"/>
      </a:accent2>
      <a:accent3>
        <a:srgbClr val="F05351"/>
      </a:accent3>
      <a:accent4>
        <a:srgbClr val="55BE8C"/>
      </a:accent4>
      <a:accent5>
        <a:srgbClr val="F5BE3C"/>
      </a:accent5>
      <a:accent6>
        <a:srgbClr val="B8C0C2"/>
      </a:accent6>
      <a:hlink>
        <a:srgbClr val="006FFF"/>
      </a:hlink>
      <a:folHlink>
        <a:srgbClr val="8A419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839409D9-F063-AF46-BFA7-C67DE139FA2F}" vid="{D254AD70-C3D3-C545-8A9D-A6DD933F1A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778840D0E4448A76F7E32A9FBEAD5" ma:contentTypeVersion="13" ma:contentTypeDescription="Create a new document." ma:contentTypeScope="" ma:versionID="9aca5eb1bfdd2e13153c7ab7c9c59fe1">
  <xsd:schema xmlns:xsd="http://www.w3.org/2001/XMLSchema" xmlns:xs="http://www.w3.org/2001/XMLSchema" xmlns:p="http://schemas.microsoft.com/office/2006/metadata/properties" xmlns:ns2="0ec22545-32f7-47c8-afbd-c0084660662b" xmlns:ns3="a1a525c2-d4eb-46fe-9b09-8f8634d7947d" targetNamespace="http://schemas.microsoft.com/office/2006/metadata/properties" ma:root="true" ma:fieldsID="2fc9f7f1d559baa33c354898c7e47feb" ns2:_="" ns3:_="">
    <xsd:import namespace="0ec22545-32f7-47c8-afbd-c0084660662b"/>
    <xsd:import namespace="a1a525c2-d4eb-46fe-9b09-8f8634d7947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c22545-32f7-47c8-afbd-c008466066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8b5d8dc-d837-4d45-bdf0-88d0e4b2b8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a525c2-d4eb-46fe-9b09-8f8634d7947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d3107078-99da-4c67-8587-993427b28979}" ma:internalName="TaxCatchAll" ma:showField="CatchAllData" ma:web="a1a525c2-d4eb-46fe-9b09-8f8634d7947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1a525c2-d4eb-46fe-9b09-8f8634d7947d" xsi:nil="true"/>
    <lcf76f155ced4ddcb4097134ff3c332f xmlns="0ec22545-32f7-47c8-afbd-c0084660662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2362956-4D1E-4C41-B98F-06C0641C16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c22545-32f7-47c8-afbd-c0084660662b"/>
    <ds:schemaRef ds:uri="a1a525c2-d4eb-46fe-9b09-8f8634d7947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D57A7F1-5E1F-453E-A92F-37B3E8CCB545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a1a525c2-d4eb-46fe-9b09-8f8634d7947d"/>
    <ds:schemaRef ds:uri="0ec22545-32f7-47c8-afbd-c0084660662b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0DD61A0-9A00-4535-9ADD-45B1C406DF2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cX Americas - Presentation template</Template>
  <TotalTime>22063</TotalTime>
  <Words>1284</Words>
  <Application>Microsoft Office PowerPoint</Application>
  <PresentationFormat>Widescreen</PresentationFormat>
  <Paragraphs>277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27</vt:i4>
      </vt:variant>
    </vt:vector>
  </HeadingPairs>
  <TitlesOfParts>
    <vt:vector size="52" baseType="lpstr">
      <vt:lpstr>Arial</vt:lpstr>
      <vt:lpstr>Calibri</vt:lpstr>
      <vt:lpstr>Lato</vt:lpstr>
      <vt:lpstr>Open Sans</vt:lpstr>
      <vt:lpstr>Segoe UI</vt:lpstr>
      <vt:lpstr>Segoe UI Bold</vt:lpstr>
      <vt:lpstr>Segoe UI Semibold</vt:lpstr>
      <vt:lpstr>Wingdings</vt:lpstr>
      <vt:lpstr>Purple slides</vt:lpstr>
      <vt:lpstr>White slides</vt:lpstr>
      <vt:lpstr>Purple product slides</vt:lpstr>
      <vt:lpstr>White product slides</vt:lpstr>
      <vt:lpstr>1_White product slides</vt:lpstr>
      <vt:lpstr>conneXion EMEA slides</vt:lpstr>
      <vt:lpstr>1_Purple slides</vt:lpstr>
      <vt:lpstr>3_White slides</vt:lpstr>
      <vt:lpstr>1_White slides</vt:lpstr>
      <vt:lpstr>2_White slides</vt:lpstr>
      <vt:lpstr>2_Purple slides</vt:lpstr>
      <vt:lpstr>4_White slides</vt:lpstr>
      <vt:lpstr>2_White product slides</vt:lpstr>
      <vt:lpstr>3_Purple slides</vt:lpstr>
      <vt:lpstr>Image background</vt:lpstr>
      <vt:lpstr>1_Purple product slides</vt:lpstr>
      <vt:lpstr>4_Purple slides</vt:lpstr>
      <vt:lpstr>PowerPoint Presentation</vt:lpstr>
      <vt:lpstr>PowerPoint Presentation</vt:lpstr>
      <vt:lpstr>Agenda</vt:lpstr>
      <vt:lpstr>The LS Retail Partner Community   </vt:lpstr>
      <vt:lpstr>Count Partner Levels 2022 vs 2023 - Global</vt:lpstr>
      <vt:lpstr>Partner Initiatives </vt:lpstr>
      <vt:lpstr>PowerPoint Presentation</vt:lpstr>
      <vt:lpstr>PowerPoint Presentation</vt:lpstr>
      <vt:lpstr>High Volume Program with Microsoft  </vt:lpstr>
      <vt:lpstr>Expected Outcome </vt:lpstr>
      <vt:lpstr>PowerPoint Presentation</vt:lpstr>
      <vt:lpstr>Objectives &amp; Format  </vt:lpstr>
      <vt:lpstr>Focus Groups</vt:lpstr>
      <vt:lpstr>PowerPoint Presentation</vt:lpstr>
      <vt:lpstr>Joint contributions to our mutual success</vt:lpstr>
      <vt:lpstr>What’s new for 2023-2024</vt:lpstr>
      <vt:lpstr>PowerPoint Presentation</vt:lpstr>
      <vt:lpstr>Partner level and discounts Benefits and requirements</vt:lpstr>
      <vt:lpstr>PowerPoint Presentation</vt:lpstr>
      <vt:lpstr>PowerPoint Presentation</vt:lpstr>
      <vt:lpstr>PowerPoint Presentation</vt:lpstr>
      <vt:lpstr>Current Promotions</vt:lpstr>
      <vt:lpstr>Current Promotions</vt:lpstr>
      <vt:lpstr>Current Promotions</vt:lpstr>
      <vt:lpstr>Migrate to Cloud Promotions comparition- </vt:lpstr>
      <vt:lpstr>Business Center Updates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Vach</dc:creator>
  <cp:lastModifiedBy>Bjorn Jonsson</cp:lastModifiedBy>
  <cp:revision>12</cp:revision>
  <dcterms:created xsi:type="dcterms:W3CDTF">2023-04-05T08:20:34Z</dcterms:created>
  <dcterms:modified xsi:type="dcterms:W3CDTF">2023-05-08T06:47:54Z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0x01010069F778840D0E4448A76F7E32A9FBEAD5</vt:lpwstr>
  </property>
  <property fmtid="{D5CDD505-2E9C-101B-9397-08002B2CF9AE}" pid="3" name="_dlc_DocIdItemGuid">
    <vt:lpwstr>c1ba7755-03e4-4373-a2c6-e3291bf0ac95</vt:lpwstr>
  </property>
  <property fmtid="{D5CDD505-2E9C-101B-9397-08002B2CF9AE}" pid="4" name="MediaServiceImageTags">
    <vt:lpwstr/>
  </property>
</Properties>
</file>