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0.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3.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709" r:id="rId6"/>
    <p:sldMasterId id="2147483729" r:id="rId7"/>
    <p:sldMasterId id="2147483746" r:id="rId8"/>
    <p:sldMasterId id="2147483783" r:id="rId9"/>
    <p:sldMasterId id="2147483800" r:id="rId10"/>
    <p:sldMasterId id="2147483817" r:id="rId11"/>
    <p:sldMasterId id="2147483830" r:id="rId12"/>
    <p:sldMasterId id="2147483846" r:id="rId13"/>
    <p:sldMasterId id="2147483859" r:id="rId14"/>
    <p:sldMasterId id="2147483876" r:id="rId15"/>
    <p:sldMasterId id="2147483925" r:id="rId16"/>
    <p:sldMasterId id="2147483941" r:id="rId17"/>
  </p:sldMasterIdLst>
  <p:notesMasterIdLst>
    <p:notesMasterId r:id="rId51"/>
  </p:notesMasterIdLst>
  <p:sldIdLst>
    <p:sldId id="299" r:id="rId18"/>
    <p:sldId id="2146846022" r:id="rId19"/>
    <p:sldId id="303" r:id="rId20"/>
    <p:sldId id="2146846042" r:id="rId21"/>
    <p:sldId id="2147482898" r:id="rId22"/>
    <p:sldId id="308" r:id="rId23"/>
    <p:sldId id="315" r:id="rId24"/>
    <p:sldId id="307" r:id="rId25"/>
    <p:sldId id="314" r:id="rId26"/>
    <p:sldId id="2146845885" r:id="rId27"/>
    <p:sldId id="2147482895" r:id="rId28"/>
    <p:sldId id="2147482896" r:id="rId29"/>
    <p:sldId id="310" r:id="rId30"/>
    <p:sldId id="2147482792" r:id="rId31"/>
    <p:sldId id="2147482793" r:id="rId32"/>
    <p:sldId id="2147482907" r:id="rId33"/>
    <p:sldId id="2147482900" r:id="rId34"/>
    <p:sldId id="2147482905" r:id="rId35"/>
    <p:sldId id="2147482904" r:id="rId36"/>
    <p:sldId id="2147482903" r:id="rId37"/>
    <p:sldId id="2147482820" r:id="rId38"/>
    <p:sldId id="2147482889" r:id="rId39"/>
    <p:sldId id="2147482758" r:id="rId40"/>
    <p:sldId id="2147482890" r:id="rId41"/>
    <p:sldId id="2147482908" r:id="rId42"/>
    <p:sldId id="312" r:id="rId43"/>
    <p:sldId id="2147482891" r:id="rId44"/>
    <p:sldId id="2146845883" r:id="rId45"/>
    <p:sldId id="2147482892" r:id="rId46"/>
    <p:sldId id="2146845884" r:id="rId47"/>
    <p:sldId id="331" r:id="rId48"/>
    <p:sldId id="2147482894" r:id="rId49"/>
    <p:sldId id="214684602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17138E-E308-C940-A345-391241ED4264}">
          <p14:sldIdLst>
            <p14:sldId id="299"/>
            <p14:sldId id="2146846022"/>
          </p14:sldIdLst>
        </p14:section>
        <p14:section name="Default Section" id="{D42A7CF4-7295-46C1-AA91-09B1D32423B2}">
          <p14:sldIdLst>
            <p14:sldId id="303"/>
            <p14:sldId id="2146846042"/>
            <p14:sldId id="2147482898"/>
            <p14:sldId id="308"/>
            <p14:sldId id="315"/>
            <p14:sldId id="307"/>
            <p14:sldId id="314"/>
            <p14:sldId id="2146845885"/>
            <p14:sldId id="2147482895"/>
            <p14:sldId id="2147482896"/>
            <p14:sldId id="310"/>
            <p14:sldId id="2147482792"/>
            <p14:sldId id="2147482793"/>
            <p14:sldId id="2147482907"/>
            <p14:sldId id="2147482900"/>
            <p14:sldId id="2147482905"/>
            <p14:sldId id="2147482904"/>
            <p14:sldId id="2147482903"/>
            <p14:sldId id="2147482820"/>
            <p14:sldId id="2147482889"/>
            <p14:sldId id="2147482758"/>
            <p14:sldId id="2147482890"/>
            <p14:sldId id="2147482908"/>
            <p14:sldId id="312"/>
            <p14:sldId id="2147482891"/>
            <p14:sldId id="2146845883"/>
            <p14:sldId id="2147482892"/>
            <p14:sldId id="2146845884"/>
            <p14:sldId id="331"/>
            <p14:sldId id="2147482894"/>
          </p14:sldIdLst>
        </p14:section>
        <p14:section name="Logos/Graphics/icons" id="{B05AC2C4-7F50-4EFB-83E8-4F83B6F43778}">
          <p14:sldIdLst>
            <p14:sldId id="2146846025"/>
          </p14:sldIdLst>
        </p14:section>
        <p14:section name="Logos/Graphics/icons" id="{BCA7F062-8348-B443-A70D-D066310A6DE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63D6"/>
    <a:srgbClr val="70E3DF"/>
    <a:srgbClr val="351C5C"/>
    <a:srgbClr val="403FA4"/>
    <a:srgbClr val="EFBC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75729-5427-40B3-9CC5-928128E61454}" v="39" dt="2026-04-09T09:57:59.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3469" autoAdjust="0"/>
  </p:normalViewPr>
  <p:slideViewPr>
    <p:cSldViewPr snapToGrid="0">
      <p:cViewPr varScale="1">
        <p:scale>
          <a:sx n="95" d="100"/>
          <a:sy n="95" d="100"/>
        </p:scale>
        <p:origin x="1194" y="3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C08BE-067F-4C56-897A-E06995BDB3DF}" type="datetimeFigureOut">
              <a:rPr lang="en-US" smtClean="0"/>
              <a:t>4/26/2026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8CB8D-CB8D-48F9-8905-133914639435}" type="slidenum">
              <a:rPr lang="en-US" smtClean="0"/>
              <a:t>‹#›</a:t>
            </a:fld>
            <a:endParaRPr lang="en-US"/>
          </a:p>
        </p:txBody>
      </p:sp>
    </p:spTree>
    <p:extLst>
      <p:ext uri="{BB962C8B-B14F-4D97-AF65-F5344CB8AC3E}">
        <p14:creationId xmlns:p14="http://schemas.microsoft.com/office/powerpoint/2010/main" val="155087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B8410-AB37-A083-1A1B-96893C9EC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3924A-00F8-AED4-0374-0D652C23C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CB64B-447C-5BEF-5B84-B33375422E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28269B-63D1-2FEA-FC83-3B903EE4AB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24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5108-64F2-1EC7-DE5E-5FC1DA98A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D4A40-7D2D-197B-BB63-6871E0681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11FFA-4E6F-963F-88FA-8094FDB20E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D9E286-C4C3-CE62-8D66-050CEF72DD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59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7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315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68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189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508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sv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sv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sv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3.sv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3.sv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sv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sv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sv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9.sv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sv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sv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sv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sv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sv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3.sv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8.sv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sv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sv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sv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sv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9.sv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sv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sv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sv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sv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sv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3.sv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4.svg"/><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svg"/><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sv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sv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9.sv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sv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sv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sv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sv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sv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3.sv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sv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sv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sv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sv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sv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331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0783BD7B-C96E-83BE-A811-D0223BB3812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845568" y="6047116"/>
            <a:ext cx="1453018" cy="537250"/>
          </a:xfrm>
          <a:prstGeom prst="rect">
            <a:avLst/>
          </a:prstGeom>
        </p:spPr>
      </p:pic>
    </p:spTree>
    <p:extLst>
      <p:ext uri="{BB962C8B-B14F-4D97-AF65-F5344CB8AC3E}">
        <p14:creationId xmlns:p14="http://schemas.microsoft.com/office/powerpoint/2010/main" val="42906501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6AC20E7-518B-BC84-0E24-A52EF7B8BB87}"/>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9" y="122958"/>
            <a:ext cx="1255859" cy="464350"/>
          </a:xfrm>
          <a:prstGeom prst="rect">
            <a:avLst/>
          </a:prstGeom>
        </p:spPr>
      </p:pic>
    </p:spTree>
    <p:extLst>
      <p:ext uri="{BB962C8B-B14F-4D97-AF65-F5344CB8AC3E}">
        <p14:creationId xmlns:p14="http://schemas.microsoft.com/office/powerpoint/2010/main" val="35009869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B940194E-3244-B6D6-BEA1-D59CDA4FAA1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9403352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1E9BD80-68AC-7BCC-AB45-0EFAE151B0F7}"/>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1049420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pic>
        <p:nvPicPr>
          <p:cNvPr id="2" name="Picture 1">
            <a:extLst>
              <a:ext uri="{FF2B5EF4-FFF2-40B4-BE49-F238E27FC236}">
                <a16:creationId xmlns:a16="http://schemas.microsoft.com/office/drawing/2014/main" id="{68D40A6F-DAE8-9207-0196-AB7697626B7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9325707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AE54896D-6DFF-8432-E41A-A39948D0372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9" y="122958"/>
            <a:ext cx="1255859" cy="464350"/>
          </a:xfrm>
          <a:prstGeom prst="rect">
            <a:avLst/>
          </a:prstGeom>
        </p:spPr>
      </p:pic>
    </p:spTree>
    <p:extLst>
      <p:ext uri="{BB962C8B-B14F-4D97-AF65-F5344CB8AC3E}">
        <p14:creationId xmlns:p14="http://schemas.microsoft.com/office/powerpoint/2010/main" val="3433307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0F0F234B-194C-4D12-AAD0-0B46CA73849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7270985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2751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F64330-6130-CB90-B17D-ECFF0AB853C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6560993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5179461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7A7E104-2395-E12E-FBA2-D0C7B5770CD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1049469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pic>
        <p:nvPicPr>
          <p:cNvPr id="7" name="Picture 1">
            <a:extLst>
              <a:ext uri="{FF2B5EF4-FFF2-40B4-BE49-F238E27FC236}">
                <a16:creationId xmlns:a16="http://schemas.microsoft.com/office/drawing/2014/main" id="{7912892A-043A-E89C-BAFD-6536DC730E6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2280" y="6213192"/>
            <a:ext cx="1453018" cy="537250"/>
          </a:xfrm>
          <a:prstGeom prst="rect">
            <a:avLst/>
          </a:prstGeom>
        </p:spPr>
      </p:pic>
    </p:spTree>
    <p:extLst>
      <p:ext uri="{BB962C8B-B14F-4D97-AF65-F5344CB8AC3E}">
        <p14:creationId xmlns:p14="http://schemas.microsoft.com/office/powerpoint/2010/main" val="21309882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CEFEB14B-6B89-A177-0F26-61DDF5B4FE5D}"/>
              </a:ext>
            </a:extLst>
          </p:cNvPr>
          <p:cNvSpPr/>
          <p:nvPr userDrawn="1"/>
        </p:nvSpPr>
        <p:spPr>
          <a:xfrm rot="18900000">
            <a:off x="9949464" y="5817782"/>
            <a:ext cx="2188813" cy="1818785"/>
          </a:xfrm>
          <a:custGeom>
            <a:avLst/>
            <a:gdLst>
              <a:gd name="csX0" fmla="*/ 1796177 w 2188813"/>
              <a:gd name="csY0" fmla="*/ 931824 h 1818785"/>
              <a:gd name="csX1" fmla="*/ 1973543 w 2188813"/>
              <a:gd name="csY1" fmla="*/ 1122464 h 1818785"/>
              <a:gd name="csX2" fmla="*/ 2156219 w 2188813"/>
              <a:gd name="csY2" fmla="*/ 1385618 h 1818785"/>
              <a:gd name="csX3" fmla="*/ 2188813 w 2188813"/>
              <a:gd name="csY3" fmla="*/ 1448758 h 1818785"/>
              <a:gd name="csX4" fmla="*/ 1818786 w 2188813"/>
              <a:gd name="csY4" fmla="*/ 1818785 h 1818785"/>
              <a:gd name="csX5" fmla="*/ 0 w 2188813"/>
              <a:gd name="csY5" fmla="*/ 0 h 1818785"/>
              <a:gd name="csX6" fmla="*/ 26934 w 2188813"/>
              <a:gd name="csY6" fmla="*/ 10322 h 1818785"/>
              <a:gd name="csX7" fmla="*/ 177678 w 2188813"/>
              <a:gd name="csY7" fmla="*/ 65885 h 1818785"/>
              <a:gd name="csX8" fmla="*/ 1796177 w 2188813"/>
              <a:gd name="csY8" fmla="*/ 931824 h 1818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88813" h="1818785">
                <a:moveTo>
                  <a:pt x="1796177" y="931824"/>
                </a:moveTo>
                <a:cubicBezTo>
                  <a:pt x="1859076" y="991628"/>
                  <a:pt x="1918417" y="1055038"/>
                  <a:pt x="1973543" y="1122464"/>
                </a:cubicBezTo>
                <a:cubicBezTo>
                  <a:pt x="2040961" y="1204166"/>
                  <a:pt x="2102233" y="1291620"/>
                  <a:pt x="2156219" y="1385618"/>
                </a:cubicBezTo>
                <a:lnTo>
                  <a:pt x="2188813" y="1448758"/>
                </a:lnTo>
                <a:lnTo>
                  <a:pt x="1818786" y="1818785"/>
                </a:lnTo>
                <a:lnTo>
                  <a:pt x="0" y="0"/>
                </a:lnTo>
                <a:lnTo>
                  <a:pt x="26934" y="10322"/>
                </a:lnTo>
                <a:cubicBezTo>
                  <a:pt x="76133" y="27770"/>
                  <a:pt x="126906" y="46793"/>
                  <a:pt x="177678" y="65885"/>
                </a:cubicBezTo>
                <a:cubicBezTo>
                  <a:pt x="741269" y="271311"/>
                  <a:pt x="1355885" y="513200"/>
                  <a:pt x="1796177" y="931824"/>
                </a:cubicBezTo>
                <a:close/>
              </a:path>
            </a:pathLst>
          </a:custGeom>
          <a:solidFill>
            <a:srgbClr val="361D5C"/>
          </a:solidFill>
          <a:ln w="6350" cap="flat">
            <a:noFill/>
            <a:prstDash val="solid"/>
            <a:miter/>
          </a:ln>
        </p:spPr>
        <p:txBody>
          <a:bodyPr/>
          <a:lstStyle/>
          <a:p>
            <a:endParaRPr lang="en-US"/>
          </a:p>
        </p:txBody>
      </p:sp>
      <p:pic>
        <p:nvPicPr>
          <p:cNvPr id="6" name="Picture 1">
            <a:extLst>
              <a:ext uri="{FF2B5EF4-FFF2-40B4-BE49-F238E27FC236}">
                <a16:creationId xmlns:a16="http://schemas.microsoft.com/office/drawing/2014/main" id="{1F2C6B07-7792-7D01-76E5-E7EC08A2E2A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35348" y="6339061"/>
            <a:ext cx="1453018" cy="537250"/>
          </a:xfrm>
          <a:prstGeom prst="rect">
            <a:avLst/>
          </a:prstGeom>
        </p:spPr>
      </p:pic>
    </p:spTree>
    <p:extLst>
      <p:ext uri="{BB962C8B-B14F-4D97-AF65-F5344CB8AC3E}">
        <p14:creationId xmlns:p14="http://schemas.microsoft.com/office/powerpoint/2010/main" val="1763740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20088C13-70C4-6BDE-2DDE-DF4BF4F4D0C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6054" y="6145089"/>
            <a:ext cx="1453018" cy="537250"/>
          </a:xfrm>
          <a:prstGeom prst="rect">
            <a:avLst/>
          </a:prstGeom>
        </p:spPr>
      </p:pic>
    </p:spTree>
    <p:extLst>
      <p:ext uri="{BB962C8B-B14F-4D97-AF65-F5344CB8AC3E}">
        <p14:creationId xmlns:p14="http://schemas.microsoft.com/office/powerpoint/2010/main" val="905160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3BE4E38F-B723-662D-BEC0-6F3C2B2F92C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6054" y="6145089"/>
            <a:ext cx="1453018" cy="537250"/>
          </a:xfrm>
          <a:prstGeom prst="rect">
            <a:avLst/>
          </a:prstGeom>
        </p:spPr>
      </p:pic>
    </p:spTree>
    <p:extLst>
      <p:ext uri="{BB962C8B-B14F-4D97-AF65-F5344CB8AC3E}">
        <p14:creationId xmlns:p14="http://schemas.microsoft.com/office/powerpoint/2010/main" val="10222843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4F81A962-4D5A-BC5E-A6CF-3A64416A9E4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00993" y="5820875"/>
            <a:ext cx="1453018" cy="537250"/>
          </a:xfrm>
          <a:prstGeom prst="rect">
            <a:avLst/>
          </a:prstGeom>
        </p:spPr>
      </p:pic>
    </p:spTree>
    <p:extLst>
      <p:ext uri="{BB962C8B-B14F-4D97-AF65-F5344CB8AC3E}">
        <p14:creationId xmlns:p14="http://schemas.microsoft.com/office/powerpoint/2010/main" val="4562727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3C58D72-9EB2-0E8D-061F-A801B9753DA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845568" y="6042598"/>
            <a:ext cx="1453018" cy="537250"/>
          </a:xfrm>
          <a:prstGeom prst="rect">
            <a:avLst/>
          </a:prstGeom>
        </p:spPr>
      </p:pic>
    </p:spTree>
    <p:extLst>
      <p:ext uri="{BB962C8B-B14F-4D97-AF65-F5344CB8AC3E}">
        <p14:creationId xmlns:p14="http://schemas.microsoft.com/office/powerpoint/2010/main" val="1797338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13" name="Picture 1">
            <a:extLst>
              <a:ext uri="{FF2B5EF4-FFF2-40B4-BE49-F238E27FC236}">
                <a16:creationId xmlns:a16="http://schemas.microsoft.com/office/drawing/2014/main" id="{A1DB4B07-C68F-4619-1217-16164F86A01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3403" y="6258093"/>
            <a:ext cx="1453018" cy="537250"/>
          </a:xfrm>
          <a:prstGeom prst="rect">
            <a:avLst/>
          </a:prstGeom>
        </p:spPr>
      </p:pic>
    </p:spTree>
    <p:extLst>
      <p:ext uri="{BB962C8B-B14F-4D97-AF65-F5344CB8AC3E}">
        <p14:creationId xmlns:p14="http://schemas.microsoft.com/office/powerpoint/2010/main" val="10534407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0636C8D5-8BC1-B2C6-025F-AB29EBCB417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36598" y="6159031"/>
            <a:ext cx="1453018" cy="537250"/>
          </a:xfrm>
          <a:prstGeom prst="rect">
            <a:avLst/>
          </a:prstGeom>
        </p:spPr>
      </p:pic>
    </p:spTree>
    <p:extLst>
      <p:ext uri="{BB962C8B-B14F-4D97-AF65-F5344CB8AC3E}">
        <p14:creationId xmlns:p14="http://schemas.microsoft.com/office/powerpoint/2010/main" val="29145358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1">
            <a:extLst>
              <a:ext uri="{FF2B5EF4-FFF2-40B4-BE49-F238E27FC236}">
                <a16:creationId xmlns:a16="http://schemas.microsoft.com/office/drawing/2014/main" id="{03344F6F-03B1-00CF-7552-173BDAC646C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9367597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D100F0F0-A96B-2C31-9330-E8B3FB3D6FD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86118" y="6160562"/>
            <a:ext cx="1453018" cy="537250"/>
          </a:xfrm>
          <a:prstGeom prst="rect">
            <a:avLst/>
          </a:prstGeom>
        </p:spPr>
      </p:pic>
    </p:spTree>
    <p:extLst>
      <p:ext uri="{BB962C8B-B14F-4D97-AF65-F5344CB8AC3E}">
        <p14:creationId xmlns:p14="http://schemas.microsoft.com/office/powerpoint/2010/main" val="41144126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BA7D4F5F-F643-17C1-B4DC-D6027543644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026469" y="115837"/>
            <a:ext cx="1453018" cy="537250"/>
          </a:xfrm>
          <a:prstGeom prst="rect">
            <a:avLst/>
          </a:prstGeom>
        </p:spPr>
      </p:pic>
    </p:spTree>
    <p:extLst>
      <p:ext uri="{BB962C8B-B14F-4D97-AF65-F5344CB8AC3E}">
        <p14:creationId xmlns:p14="http://schemas.microsoft.com/office/powerpoint/2010/main" val="3038819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dirty="0"/>
              <a:t>Insert title here</a:t>
            </a:r>
            <a:endParaRPr lang="en-IS" dirty="0"/>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9AF5D2FF-18BB-FD2F-DA3A-34E24C19DBFC}"/>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36598" y="6159847"/>
            <a:ext cx="1453018" cy="537250"/>
          </a:xfrm>
          <a:prstGeom prst="rect">
            <a:avLst/>
          </a:prstGeom>
        </p:spPr>
      </p:pic>
    </p:spTree>
    <p:extLst>
      <p:ext uri="{BB962C8B-B14F-4D97-AF65-F5344CB8AC3E}">
        <p14:creationId xmlns:p14="http://schemas.microsoft.com/office/powerpoint/2010/main" val="3180408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CFC61412-CFAC-6D23-BA85-74F3AB7949A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15114681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6696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Tree>
    <p:extLst>
      <p:ext uri="{BB962C8B-B14F-4D97-AF65-F5344CB8AC3E}">
        <p14:creationId xmlns:p14="http://schemas.microsoft.com/office/powerpoint/2010/main" val="39917073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9043645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6963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8891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6789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2834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0938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0268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BC93A14D-92E6-AB15-4883-24259429207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34439890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6254992"/>
            <a:ext cx="1468192" cy="601465"/>
          </a:xfrm>
          <a:prstGeom prst="rect">
            <a:avLst/>
          </a:prstGeom>
        </p:spPr>
      </p:pic>
    </p:spTree>
    <p:extLst>
      <p:ext uri="{BB962C8B-B14F-4D97-AF65-F5344CB8AC3E}">
        <p14:creationId xmlns:p14="http://schemas.microsoft.com/office/powerpoint/2010/main" val="23900933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1541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7421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884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6314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3194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6D57CD46-FF07-799E-4E75-E34E2476B7D7}"/>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0428435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1BD65849-00F5-D9A1-1AD0-AD35B22F252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7830939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32A5E16-9183-BE25-DE34-D5D992959FD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9" y="122958"/>
            <a:ext cx="1255859" cy="464350"/>
          </a:xfrm>
          <a:prstGeom prst="rect">
            <a:avLst/>
          </a:prstGeom>
        </p:spPr>
      </p:pic>
    </p:spTree>
    <p:extLst>
      <p:ext uri="{BB962C8B-B14F-4D97-AF65-F5344CB8AC3E}">
        <p14:creationId xmlns:p14="http://schemas.microsoft.com/office/powerpoint/2010/main" val="23025132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490AD36F-FFE4-C105-3CE6-C20333E7B50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285235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1">
            <a:extLst>
              <a:ext uri="{FF2B5EF4-FFF2-40B4-BE49-F238E27FC236}">
                <a16:creationId xmlns:a16="http://schemas.microsoft.com/office/drawing/2014/main" id="{53CB119F-83E1-2E5E-BB3E-CF4FC3A7943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76786" y="6153001"/>
            <a:ext cx="1453018" cy="537250"/>
          </a:xfrm>
          <a:prstGeom prst="rect">
            <a:avLst/>
          </a:prstGeom>
        </p:spPr>
      </p:pic>
    </p:spTree>
    <p:extLst>
      <p:ext uri="{BB962C8B-B14F-4D97-AF65-F5344CB8AC3E}">
        <p14:creationId xmlns:p14="http://schemas.microsoft.com/office/powerpoint/2010/main" val="40208227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651722A0-2963-D1A5-91FA-E25DFCD3364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2534807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pic>
        <p:nvPicPr>
          <p:cNvPr id="2" name="Picture 1">
            <a:extLst>
              <a:ext uri="{FF2B5EF4-FFF2-40B4-BE49-F238E27FC236}">
                <a16:creationId xmlns:a16="http://schemas.microsoft.com/office/drawing/2014/main" id="{5E228340-3D4D-1B68-A866-CCE052277558}"/>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1727025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6788DD9E-6686-13A1-E89C-C775340F715C}"/>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9" y="122958"/>
            <a:ext cx="1255859" cy="464350"/>
          </a:xfrm>
          <a:prstGeom prst="rect">
            <a:avLst/>
          </a:prstGeom>
        </p:spPr>
      </p:pic>
    </p:spTree>
    <p:extLst>
      <p:ext uri="{BB962C8B-B14F-4D97-AF65-F5344CB8AC3E}">
        <p14:creationId xmlns:p14="http://schemas.microsoft.com/office/powerpoint/2010/main" val="4847472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86287662-0019-E701-5081-0B396C2D471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8203766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A56E2927-E727-EF01-94D8-0273BA0D8D8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2062111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pic>
        <p:nvPicPr>
          <p:cNvPr id="2" name="Picture 1">
            <a:extLst>
              <a:ext uri="{FF2B5EF4-FFF2-40B4-BE49-F238E27FC236}">
                <a16:creationId xmlns:a16="http://schemas.microsoft.com/office/drawing/2014/main" id="{52F74CB8-93D1-DEF5-F838-55BB39BC535B}"/>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3857887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0A75D657-504E-2569-3B62-3FAFEC16614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9" y="122958"/>
            <a:ext cx="1255859" cy="464350"/>
          </a:xfrm>
          <a:prstGeom prst="rect">
            <a:avLst/>
          </a:prstGeom>
        </p:spPr>
      </p:pic>
    </p:spTree>
    <p:extLst>
      <p:ext uri="{BB962C8B-B14F-4D97-AF65-F5344CB8AC3E}">
        <p14:creationId xmlns:p14="http://schemas.microsoft.com/office/powerpoint/2010/main" val="18413641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3B4A330F-A241-A29F-1C78-C9BCB3E8B9B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2809206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2618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65F06-0CD9-8E3F-308F-FA94DB1F4E8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405502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dirty="0"/>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1">
            <a:extLst>
              <a:ext uri="{FF2B5EF4-FFF2-40B4-BE49-F238E27FC236}">
                <a16:creationId xmlns:a16="http://schemas.microsoft.com/office/drawing/2014/main" id="{8D82E018-2C5D-898F-337B-50729523886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019177" y="115837"/>
            <a:ext cx="1453018" cy="537250"/>
          </a:xfrm>
          <a:prstGeom prst="rect">
            <a:avLst/>
          </a:prstGeom>
        </p:spPr>
      </p:pic>
    </p:spTree>
    <p:extLst>
      <p:ext uri="{BB962C8B-B14F-4D97-AF65-F5344CB8AC3E}">
        <p14:creationId xmlns:p14="http://schemas.microsoft.com/office/powerpoint/2010/main" val="25148198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8004103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1BDDDB19-7519-4F1A-54D5-1CA9E6F628B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33540120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FFC2B6E0-40AF-D816-8D9D-0635C6D10302}"/>
              </a:ext>
            </a:extLst>
          </p:cNvPr>
          <p:cNvSpPr/>
          <p:nvPr userDrawn="1"/>
        </p:nvSpPr>
        <p:spPr>
          <a:xfrm rot="18900000">
            <a:off x="9949464" y="5817782"/>
            <a:ext cx="2188813" cy="1818785"/>
          </a:xfrm>
          <a:custGeom>
            <a:avLst/>
            <a:gdLst>
              <a:gd name="csX0" fmla="*/ 1796177 w 2188813"/>
              <a:gd name="csY0" fmla="*/ 931824 h 1818785"/>
              <a:gd name="csX1" fmla="*/ 1973543 w 2188813"/>
              <a:gd name="csY1" fmla="*/ 1122464 h 1818785"/>
              <a:gd name="csX2" fmla="*/ 2156219 w 2188813"/>
              <a:gd name="csY2" fmla="*/ 1385618 h 1818785"/>
              <a:gd name="csX3" fmla="*/ 2188813 w 2188813"/>
              <a:gd name="csY3" fmla="*/ 1448758 h 1818785"/>
              <a:gd name="csX4" fmla="*/ 1818786 w 2188813"/>
              <a:gd name="csY4" fmla="*/ 1818785 h 1818785"/>
              <a:gd name="csX5" fmla="*/ 0 w 2188813"/>
              <a:gd name="csY5" fmla="*/ 0 h 1818785"/>
              <a:gd name="csX6" fmla="*/ 26934 w 2188813"/>
              <a:gd name="csY6" fmla="*/ 10322 h 1818785"/>
              <a:gd name="csX7" fmla="*/ 177678 w 2188813"/>
              <a:gd name="csY7" fmla="*/ 65885 h 1818785"/>
              <a:gd name="csX8" fmla="*/ 1796177 w 2188813"/>
              <a:gd name="csY8" fmla="*/ 931824 h 1818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88813" h="1818785">
                <a:moveTo>
                  <a:pt x="1796177" y="931824"/>
                </a:moveTo>
                <a:cubicBezTo>
                  <a:pt x="1859076" y="991628"/>
                  <a:pt x="1918417" y="1055038"/>
                  <a:pt x="1973543" y="1122464"/>
                </a:cubicBezTo>
                <a:cubicBezTo>
                  <a:pt x="2040961" y="1204166"/>
                  <a:pt x="2102233" y="1291620"/>
                  <a:pt x="2156219" y="1385618"/>
                </a:cubicBezTo>
                <a:lnTo>
                  <a:pt x="2188813" y="1448758"/>
                </a:lnTo>
                <a:lnTo>
                  <a:pt x="1818786" y="1818785"/>
                </a:lnTo>
                <a:lnTo>
                  <a:pt x="0" y="0"/>
                </a:lnTo>
                <a:lnTo>
                  <a:pt x="26934" y="10322"/>
                </a:lnTo>
                <a:cubicBezTo>
                  <a:pt x="76133" y="27770"/>
                  <a:pt x="126906" y="46793"/>
                  <a:pt x="177678" y="65885"/>
                </a:cubicBezTo>
                <a:cubicBezTo>
                  <a:pt x="741269" y="271311"/>
                  <a:pt x="1355885" y="513200"/>
                  <a:pt x="1796177" y="931824"/>
                </a:cubicBezTo>
                <a:close/>
              </a:path>
            </a:pathLst>
          </a:custGeom>
          <a:solidFill>
            <a:srgbClr val="361D5C"/>
          </a:solidFill>
          <a:ln w="6350" cap="flat">
            <a:noFill/>
            <a:prstDash val="solid"/>
            <a:miter/>
          </a:ln>
        </p:spPr>
      </p:sp>
      <p:pic>
        <p:nvPicPr>
          <p:cNvPr id="4" name="Picture 1">
            <a:extLst>
              <a:ext uri="{FF2B5EF4-FFF2-40B4-BE49-F238E27FC236}">
                <a16:creationId xmlns:a16="http://schemas.microsoft.com/office/drawing/2014/main" id="{37292057-9055-AC3B-0424-0085661765A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35348" y="6339061"/>
            <a:ext cx="1453018" cy="537250"/>
          </a:xfrm>
          <a:prstGeom prst="rect">
            <a:avLst/>
          </a:prstGeom>
        </p:spPr>
      </p:pic>
    </p:spTree>
    <p:extLst>
      <p:ext uri="{BB962C8B-B14F-4D97-AF65-F5344CB8AC3E}">
        <p14:creationId xmlns:p14="http://schemas.microsoft.com/office/powerpoint/2010/main" val="5736053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EC2125D7-43D2-4C99-4483-44EC37CFAD3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6054" y="6145089"/>
            <a:ext cx="1453018" cy="537250"/>
          </a:xfrm>
          <a:prstGeom prst="rect">
            <a:avLst/>
          </a:prstGeom>
        </p:spPr>
      </p:pic>
    </p:spTree>
    <p:extLst>
      <p:ext uri="{BB962C8B-B14F-4D97-AF65-F5344CB8AC3E}">
        <p14:creationId xmlns:p14="http://schemas.microsoft.com/office/powerpoint/2010/main" val="24008680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79ECFA56-FD9A-8B7C-910D-E7151868D36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6054" y="6145089"/>
            <a:ext cx="1453018" cy="537250"/>
          </a:xfrm>
          <a:prstGeom prst="rect">
            <a:avLst/>
          </a:prstGeom>
        </p:spPr>
      </p:pic>
    </p:spTree>
    <p:extLst>
      <p:ext uri="{BB962C8B-B14F-4D97-AF65-F5344CB8AC3E}">
        <p14:creationId xmlns:p14="http://schemas.microsoft.com/office/powerpoint/2010/main" val="35287525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9C38D746-3D8B-05E3-7E03-8175878E457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00993" y="5820875"/>
            <a:ext cx="1453018" cy="537250"/>
          </a:xfrm>
          <a:prstGeom prst="rect">
            <a:avLst/>
          </a:prstGeom>
        </p:spPr>
      </p:pic>
    </p:spTree>
    <p:extLst>
      <p:ext uri="{BB962C8B-B14F-4D97-AF65-F5344CB8AC3E}">
        <p14:creationId xmlns:p14="http://schemas.microsoft.com/office/powerpoint/2010/main" val="38034651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A5AF4974-CCE2-6BF1-F7AA-5D4232969BD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845568" y="6042598"/>
            <a:ext cx="1453018" cy="537250"/>
          </a:xfrm>
          <a:prstGeom prst="rect">
            <a:avLst/>
          </a:prstGeom>
        </p:spPr>
      </p:pic>
    </p:spTree>
    <p:extLst>
      <p:ext uri="{BB962C8B-B14F-4D97-AF65-F5344CB8AC3E}">
        <p14:creationId xmlns:p14="http://schemas.microsoft.com/office/powerpoint/2010/main" val="3640474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13" name="Picture 1">
            <a:extLst>
              <a:ext uri="{FF2B5EF4-FFF2-40B4-BE49-F238E27FC236}">
                <a16:creationId xmlns:a16="http://schemas.microsoft.com/office/drawing/2014/main" id="{84FFE1BB-9465-1F15-7BAA-7AC257D962C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3403" y="6258093"/>
            <a:ext cx="1453018" cy="537250"/>
          </a:xfrm>
          <a:prstGeom prst="rect">
            <a:avLst/>
          </a:prstGeom>
        </p:spPr>
      </p:pic>
    </p:spTree>
    <p:extLst>
      <p:ext uri="{BB962C8B-B14F-4D97-AF65-F5344CB8AC3E}">
        <p14:creationId xmlns:p14="http://schemas.microsoft.com/office/powerpoint/2010/main" val="17229485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86970DB8-6298-BF29-079B-16B1A5E7187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36598" y="6159031"/>
            <a:ext cx="1453018" cy="537250"/>
          </a:xfrm>
          <a:prstGeom prst="rect">
            <a:avLst/>
          </a:prstGeom>
        </p:spPr>
      </p:pic>
    </p:spTree>
    <p:extLst>
      <p:ext uri="{BB962C8B-B14F-4D97-AF65-F5344CB8AC3E}">
        <p14:creationId xmlns:p14="http://schemas.microsoft.com/office/powerpoint/2010/main" val="25327131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1">
            <a:extLst>
              <a:ext uri="{FF2B5EF4-FFF2-40B4-BE49-F238E27FC236}">
                <a16:creationId xmlns:a16="http://schemas.microsoft.com/office/drawing/2014/main" id="{1F3CE786-206C-616A-6E0F-09F6080B615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1902522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1">
            <a:extLst>
              <a:ext uri="{FF2B5EF4-FFF2-40B4-BE49-F238E27FC236}">
                <a16:creationId xmlns:a16="http://schemas.microsoft.com/office/drawing/2014/main" id="{D45ED864-6480-0F9F-BB06-55F43DA497F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13038464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6E555C3F-84A0-C6A9-7C7A-CB15385D204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86118" y="6160562"/>
            <a:ext cx="1453018" cy="537250"/>
          </a:xfrm>
          <a:prstGeom prst="rect">
            <a:avLst/>
          </a:prstGeom>
        </p:spPr>
      </p:pic>
    </p:spTree>
    <p:extLst>
      <p:ext uri="{BB962C8B-B14F-4D97-AF65-F5344CB8AC3E}">
        <p14:creationId xmlns:p14="http://schemas.microsoft.com/office/powerpoint/2010/main" val="27324156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C0B3BD3F-80EF-BFCE-C471-00E71142B64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026469" y="115837"/>
            <a:ext cx="1453018" cy="537250"/>
          </a:xfrm>
          <a:prstGeom prst="rect">
            <a:avLst/>
          </a:prstGeom>
        </p:spPr>
      </p:pic>
    </p:spTree>
    <p:extLst>
      <p:ext uri="{BB962C8B-B14F-4D97-AF65-F5344CB8AC3E}">
        <p14:creationId xmlns:p14="http://schemas.microsoft.com/office/powerpoint/2010/main" val="31293808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66885986-6AFA-B541-CE08-B26BEE53988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10688108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Emtpy with logo">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4F11D4D7-9895-C9A8-A221-C696855FC4D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3250727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3365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Tree>
    <p:extLst>
      <p:ext uri="{BB962C8B-B14F-4D97-AF65-F5344CB8AC3E}">
        <p14:creationId xmlns:p14="http://schemas.microsoft.com/office/powerpoint/2010/main" val="8801471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1992265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86032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0360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9254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3583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5108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5083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3039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6254992"/>
            <a:ext cx="1468192" cy="601465"/>
          </a:xfrm>
          <a:prstGeom prst="rect">
            <a:avLst/>
          </a:prstGeom>
        </p:spPr>
      </p:pic>
    </p:spTree>
    <p:extLst>
      <p:ext uri="{BB962C8B-B14F-4D97-AF65-F5344CB8AC3E}">
        <p14:creationId xmlns:p14="http://schemas.microsoft.com/office/powerpoint/2010/main" val="42448896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5684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2895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6032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3610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4362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Green 3">
    <p:bg>
      <p:bgPr>
        <a:solidFill>
          <a:srgbClr val="01BCB5"/>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98BFE23F-EB62-E1BB-55E1-7DDDDACD6A1F}"/>
              </a:ext>
            </a:extLst>
          </p:cNvPr>
          <p:cNvSpPr/>
          <p:nvPr/>
        </p:nvSpPr>
        <p:spPr>
          <a:xfrm>
            <a:off x="0" y="2562034"/>
            <a:ext cx="4385058" cy="2872169"/>
          </a:xfrm>
          <a:custGeom>
            <a:avLst/>
            <a:gdLst>
              <a:gd name="connsiteX0" fmla="*/ 0 w 4385058"/>
              <a:gd name="connsiteY0" fmla="*/ 0 h 2872169"/>
              <a:gd name="connsiteX1" fmla="*/ 1429403 w 4385058"/>
              <a:gd name="connsiteY1" fmla="*/ 0 h 2872169"/>
              <a:gd name="connsiteX2" fmla="*/ 2539440 w 4385058"/>
              <a:gd name="connsiteY2" fmla="*/ 784987 h 2872169"/>
              <a:gd name="connsiteX3" fmla="*/ 4385058 w 4385058"/>
              <a:gd name="connsiteY3" fmla="*/ 2814574 h 2872169"/>
              <a:gd name="connsiteX4" fmla="*/ 4383091 w 4385058"/>
              <a:gd name="connsiteY4" fmla="*/ 2872169 h 2872169"/>
              <a:gd name="connsiteX5" fmla="*/ 2615981 w 4385058"/>
              <a:gd name="connsiteY5" fmla="*/ 2872169 h 2872169"/>
              <a:gd name="connsiteX6" fmla="*/ 1687777 w 4385058"/>
              <a:gd name="connsiteY6" fmla="*/ 2201862 h 2872169"/>
              <a:gd name="connsiteX7" fmla="*/ 1687840 w 4385058"/>
              <a:gd name="connsiteY7" fmla="*/ 2201862 h 2872169"/>
              <a:gd name="connsiteX8" fmla="*/ 121595 w 4385058"/>
              <a:gd name="connsiteY8" fmla="*/ 1389109 h 2872169"/>
              <a:gd name="connsiteX9" fmla="*/ 0 w 4385058"/>
              <a:gd name="connsiteY9" fmla="*/ 1263135 h 287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058" h="2872169">
                <a:moveTo>
                  <a:pt x="0" y="0"/>
                </a:moveTo>
                <a:lnTo>
                  <a:pt x="1429403" y="0"/>
                </a:lnTo>
                <a:cubicBezTo>
                  <a:pt x="1429403" y="373380"/>
                  <a:pt x="1898360" y="545655"/>
                  <a:pt x="2539440" y="784987"/>
                </a:cubicBezTo>
                <a:cubicBezTo>
                  <a:pt x="3314498" y="1081659"/>
                  <a:pt x="4385058" y="1541209"/>
                  <a:pt x="4385058" y="2814574"/>
                </a:cubicBezTo>
                <a:cubicBezTo>
                  <a:pt x="4385058" y="2834069"/>
                  <a:pt x="4383599" y="2852865"/>
                  <a:pt x="4383091" y="2872169"/>
                </a:cubicBezTo>
                <a:lnTo>
                  <a:pt x="2615981" y="2872169"/>
                </a:lnTo>
                <a:cubicBezTo>
                  <a:pt x="2615981" y="2575243"/>
                  <a:pt x="2300169" y="2431733"/>
                  <a:pt x="1687777" y="2201862"/>
                </a:cubicBezTo>
                <a:lnTo>
                  <a:pt x="1687840" y="2201862"/>
                </a:lnTo>
                <a:cubicBezTo>
                  <a:pt x="1154980" y="2008017"/>
                  <a:pt x="549445" y="1789900"/>
                  <a:pt x="121595" y="1389109"/>
                </a:cubicBezTo>
                <a:lnTo>
                  <a:pt x="0" y="1263135"/>
                </a:lnTo>
                <a:close/>
              </a:path>
            </a:pathLst>
          </a:custGeom>
          <a:solidFill>
            <a:srgbClr val="1C143D"/>
          </a:solidFill>
          <a:ln w="634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469AD76-D9F2-BA1D-28C0-C3DA30BD8D69}"/>
              </a:ext>
            </a:extLst>
          </p:cNvPr>
          <p:cNvSpPr/>
          <p:nvPr/>
        </p:nvSpPr>
        <p:spPr>
          <a:xfrm>
            <a:off x="2236510" y="4072510"/>
            <a:ext cx="2265072" cy="2785491"/>
          </a:xfrm>
          <a:custGeom>
            <a:avLst/>
            <a:gdLst>
              <a:gd name="connsiteX0" fmla="*/ 2265072 w 2265072"/>
              <a:gd name="connsiteY0" fmla="*/ 0 h 2785491"/>
              <a:gd name="connsiteX1" fmla="*/ 2265072 w 2265072"/>
              <a:gd name="connsiteY1" fmla="*/ 2785491 h 2785491"/>
              <a:gd name="connsiteX2" fmla="*/ 0 w 2265072"/>
              <a:gd name="connsiteY2" fmla="*/ 2785491 h 2785491"/>
              <a:gd name="connsiteX3" fmla="*/ 0 w 2265072"/>
              <a:gd name="connsiteY3" fmla="*/ 1718373 h 2785491"/>
            </a:gdLst>
            <a:ahLst/>
            <a:cxnLst>
              <a:cxn ang="0">
                <a:pos x="connsiteX0" y="connsiteY0"/>
              </a:cxn>
              <a:cxn ang="0">
                <a:pos x="connsiteX1" y="connsiteY1"/>
              </a:cxn>
              <a:cxn ang="0">
                <a:pos x="connsiteX2" y="connsiteY2"/>
              </a:cxn>
              <a:cxn ang="0">
                <a:pos x="connsiteX3" y="connsiteY3"/>
              </a:cxn>
            </a:cxnLst>
            <a:rect l="l" t="t" r="r" b="b"/>
            <a:pathLst>
              <a:path w="2265072" h="2785491">
                <a:moveTo>
                  <a:pt x="2265072" y="0"/>
                </a:moveTo>
                <a:lnTo>
                  <a:pt x="2265072" y="2785491"/>
                </a:lnTo>
                <a:lnTo>
                  <a:pt x="0" y="2785491"/>
                </a:lnTo>
                <a:lnTo>
                  <a:pt x="0" y="1718373"/>
                </a:lnTo>
                <a:close/>
              </a:path>
            </a:pathLst>
          </a:custGeom>
          <a:solidFill>
            <a:srgbClr val="1C143D"/>
          </a:solidFill>
          <a:ln w="634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941B98B-2730-4641-7078-2B601B741206}"/>
              </a:ext>
            </a:extLst>
          </p:cNvPr>
          <p:cNvSpPr/>
          <p:nvPr/>
        </p:nvSpPr>
        <p:spPr>
          <a:xfrm>
            <a:off x="0" y="1811528"/>
            <a:ext cx="4504440" cy="5046473"/>
          </a:xfrm>
          <a:custGeom>
            <a:avLst/>
            <a:gdLst>
              <a:gd name="connsiteX0" fmla="*/ 0 w 4504440"/>
              <a:gd name="connsiteY0" fmla="*/ 0 h 5046473"/>
              <a:gd name="connsiteX1" fmla="*/ 1433402 w 4504440"/>
              <a:gd name="connsiteY1" fmla="*/ 0 h 5046473"/>
              <a:gd name="connsiteX2" fmla="*/ 1433402 w 4504440"/>
              <a:gd name="connsiteY2" fmla="*/ 2689987 h 5046473"/>
              <a:gd name="connsiteX3" fmla="*/ 2218107 w 4504440"/>
              <a:gd name="connsiteY3" fmla="*/ 3503295 h 5046473"/>
              <a:gd name="connsiteX4" fmla="*/ 3002812 w 4504440"/>
              <a:gd name="connsiteY4" fmla="*/ 2689987 h 5046473"/>
              <a:gd name="connsiteX5" fmla="*/ 3002812 w 4504440"/>
              <a:gd name="connsiteY5" fmla="*/ 635508 h 5046473"/>
              <a:gd name="connsiteX6" fmla="*/ 4504440 w 4504440"/>
              <a:gd name="connsiteY6" fmla="*/ 635508 h 5046473"/>
              <a:gd name="connsiteX7" fmla="*/ 4504440 w 4504440"/>
              <a:gd name="connsiteY7" fmla="*/ 2900426 h 5046473"/>
              <a:gd name="connsiteX8" fmla="*/ 3525900 w 4504440"/>
              <a:gd name="connsiteY8" fmla="*/ 4955482 h 5046473"/>
              <a:gd name="connsiteX9" fmla="*/ 3378179 w 4504440"/>
              <a:gd name="connsiteY9" fmla="*/ 5046473 h 5046473"/>
              <a:gd name="connsiteX10" fmla="*/ 1194058 w 4504440"/>
              <a:gd name="connsiteY10" fmla="*/ 5046473 h 5046473"/>
              <a:gd name="connsiteX11" fmla="*/ 1085880 w 4504440"/>
              <a:gd name="connsiteY11" fmla="*/ 4976868 h 5046473"/>
              <a:gd name="connsiteX12" fmla="*/ 322730 w 4504440"/>
              <a:gd name="connsiteY12" fmla="*/ 4001834 h 5046473"/>
              <a:gd name="connsiteX13" fmla="*/ 0 w 4504440"/>
              <a:gd name="connsiteY13" fmla="*/ 4215377 h 504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04440" h="5046473">
                <a:moveTo>
                  <a:pt x="0" y="0"/>
                </a:moveTo>
                <a:lnTo>
                  <a:pt x="1433402" y="0"/>
                </a:lnTo>
                <a:lnTo>
                  <a:pt x="1433402" y="2689987"/>
                </a:lnTo>
                <a:cubicBezTo>
                  <a:pt x="1433402" y="3168650"/>
                  <a:pt x="1769269" y="3503295"/>
                  <a:pt x="2218107" y="3503295"/>
                </a:cubicBezTo>
                <a:cubicBezTo>
                  <a:pt x="2666945" y="3503295"/>
                  <a:pt x="3002812" y="3168650"/>
                  <a:pt x="3002812" y="2689987"/>
                </a:cubicBezTo>
                <a:lnTo>
                  <a:pt x="3002812" y="635508"/>
                </a:lnTo>
                <a:lnTo>
                  <a:pt x="4504440" y="635508"/>
                </a:lnTo>
                <a:lnTo>
                  <a:pt x="4504440" y="2900426"/>
                </a:lnTo>
                <a:cubicBezTo>
                  <a:pt x="4504440" y="3815620"/>
                  <a:pt x="4126812" y="4540512"/>
                  <a:pt x="3525900" y="4955482"/>
                </a:cubicBezTo>
                <a:lnTo>
                  <a:pt x="3378179" y="5046473"/>
                </a:lnTo>
                <a:lnTo>
                  <a:pt x="1194058" y="5046473"/>
                </a:lnTo>
                <a:lnTo>
                  <a:pt x="1085880" y="4976868"/>
                </a:lnTo>
                <a:cubicBezTo>
                  <a:pt x="751053" y="4743530"/>
                  <a:pt x="480795" y="4408520"/>
                  <a:pt x="322730" y="4001834"/>
                </a:cubicBezTo>
                <a:lnTo>
                  <a:pt x="0" y="4215377"/>
                </a:lnTo>
                <a:close/>
              </a:path>
            </a:pathLst>
          </a:custGeom>
          <a:solidFill>
            <a:srgbClr val="361D5C"/>
          </a:solidFill>
          <a:ln w="63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15EB04B-A6AB-914C-1071-FC7927802B6C}"/>
              </a:ext>
            </a:extLst>
          </p:cNvPr>
          <p:cNvSpPr/>
          <p:nvPr/>
        </p:nvSpPr>
        <p:spPr>
          <a:xfrm rot="5400000">
            <a:off x="150010" y="430252"/>
            <a:ext cx="4205219" cy="4505239"/>
          </a:xfrm>
          <a:custGeom>
            <a:avLst/>
            <a:gdLst>
              <a:gd name="connsiteX0" fmla="*/ 0 w 4205219"/>
              <a:gd name="connsiteY0" fmla="*/ 3119691 h 4505239"/>
              <a:gd name="connsiteX1" fmla="*/ 2286 w 4205219"/>
              <a:gd name="connsiteY1" fmla="*/ 3071774 h 4505239"/>
              <a:gd name="connsiteX2" fmla="*/ 2772 w 4205219"/>
              <a:gd name="connsiteY2" fmla="*/ 3071774 h 4505239"/>
              <a:gd name="connsiteX3" fmla="*/ 2772 w 4205219"/>
              <a:gd name="connsiteY3" fmla="*/ 59944 h 4505239"/>
              <a:gd name="connsiteX4" fmla="*/ 62685 w 4205219"/>
              <a:gd name="connsiteY4" fmla="*/ 0 h 4505239"/>
              <a:gd name="connsiteX5" fmla="*/ 1866288 w 4205219"/>
              <a:gd name="connsiteY5" fmla="*/ 0 h 4505239"/>
              <a:gd name="connsiteX6" fmla="*/ 1866288 w 4205219"/>
              <a:gd name="connsiteY6" fmla="*/ 3071774 h 4505239"/>
              <a:gd name="connsiteX7" fmla="*/ 1866773 w 4205219"/>
              <a:gd name="connsiteY7" fmla="*/ 3071774 h 4505239"/>
              <a:gd name="connsiteX8" fmla="*/ 2977388 w 4205219"/>
              <a:gd name="connsiteY8" fmla="*/ 3856415 h 4505239"/>
              <a:gd name="connsiteX9" fmla="*/ 4197239 w 4205219"/>
              <a:gd name="connsiteY9" fmla="*/ 4498050 h 4505239"/>
              <a:gd name="connsiteX10" fmla="*/ 4205219 w 4205219"/>
              <a:gd name="connsiteY10" fmla="*/ 4505239 h 4505239"/>
              <a:gd name="connsiteX11" fmla="*/ 611113 w 4205219"/>
              <a:gd name="connsiteY11" fmla="*/ 4505239 h 4505239"/>
              <a:gd name="connsiteX12" fmla="*/ 558316 w 4205219"/>
              <a:gd name="connsiteY12" fmla="*/ 4460223 h 4505239"/>
              <a:gd name="connsiteX13" fmla="*/ 0 w 4205219"/>
              <a:gd name="connsiteY13" fmla="*/ 3119691 h 45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05219" h="4505239">
                <a:moveTo>
                  <a:pt x="0" y="3119691"/>
                </a:moveTo>
                <a:cubicBezTo>
                  <a:pt x="0" y="3103379"/>
                  <a:pt x="1969" y="3087895"/>
                  <a:pt x="2286" y="3071774"/>
                </a:cubicBezTo>
                <a:lnTo>
                  <a:pt x="2772" y="3071774"/>
                </a:lnTo>
                <a:lnTo>
                  <a:pt x="2772" y="59944"/>
                </a:lnTo>
                <a:cubicBezTo>
                  <a:pt x="2772" y="26861"/>
                  <a:pt x="29619" y="0"/>
                  <a:pt x="62685" y="0"/>
                </a:cubicBezTo>
                <a:lnTo>
                  <a:pt x="1866288" y="0"/>
                </a:lnTo>
                <a:lnTo>
                  <a:pt x="1866288" y="3071774"/>
                </a:lnTo>
                <a:lnTo>
                  <a:pt x="1866773" y="3071774"/>
                </a:lnTo>
                <a:cubicBezTo>
                  <a:pt x="1866773" y="3445022"/>
                  <a:pt x="2335975" y="3617208"/>
                  <a:pt x="2977388" y="3856415"/>
                </a:cubicBezTo>
                <a:cubicBezTo>
                  <a:pt x="3362167" y="4003563"/>
                  <a:pt x="3826765" y="4191028"/>
                  <a:pt x="4197239" y="4498050"/>
                </a:cubicBezTo>
                <a:lnTo>
                  <a:pt x="4205219" y="4505239"/>
                </a:lnTo>
                <a:lnTo>
                  <a:pt x="611113" y="4505239"/>
                </a:lnTo>
                <a:lnTo>
                  <a:pt x="558316" y="4460223"/>
                </a:lnTo>
                <a:cubicBezTo>
                  <a:pt x="225370" y="4148659"/>
                  <a:pt x="-27" y="3726645"/>
                  <a:pt x="0" y="3119691"/>
                </a:cubicBezTo>
                <a:close/>
              </a:path>
            </a:pathLst>
          </a:custGeom>
          <a:solidFill>
            <a:srgbClr val="5D3F8C"/>
          </a:solidFill>
          <a:ln w="6347" cap="flat">
            <a:noFill/>
            <a:prstDash val="solid"/>
            <a:miter/>
          </a:ln>
        </p:spPr>
        <p:txBody>
          <a:bodyPr rtlCol="0" anchor="ctr"/>
          <a:lstStyle/>
          <a:p>
            <a:endParaRPr lang="en-US"/>
          </a:p>
        </p:txBody>
      </p:sp>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845518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9E129-A800-636B-E1CA-5D72AC67E45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42888575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879432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6501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22915383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66875835-ACF6-B546-2338-B4A38AF0926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0558163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8AA93FA5-31BC-BA1D-7AFA-F8930D4738F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9316132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19F87313-8AB5-6A8B-E5E6-835FE3B689F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9" y="122958"/>
            <a:ext cx="1255859" cy="464350"/>
          </a:xfrm>
          <a:prstGeom prst="rect">
            <a:avLst/>
          </a:prstGeom>
        </p:spPr>
      </p:pic>
    </p:spTree>
    <p:extLst>
      <p:ext uri="{BB962C8B-B14F-4D97-AF65-F5344CB8AC3E}">
        <p14:creationId xmlns:p14="http://schemas.microsoft.com/office/powerpoint/2010/main" val="1007502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81EDBABE-3DAC-23AF-0406-E2BDA17F76E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8996960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9C4F9F8-0357-CBF2-4D5E-3CCEA43E988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7209052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pic>
        <p:nvPicPr>
          <p:cNvPr id="2" name="Picture 1">
            <a:extLst>
              <a:ext uri="{FF2B5EF4-FFF2-40B4-BE49-F238E27FC236}">
                <a16:creationId xmlns:a16="http://schemas.microsoft.com/office/drawing/2014/main" id="{4C6419C0-CE27-55B3-E284-A4613249413D}"/>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4213319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FB775539-D58B-FFF6-9687-B84DB70C79E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8" y="122958"/>
            <a:ext cx="1255859" cy="464350"/>
          </a:xfrm>
          <a:prstGeom prst="rect">
            <a:avLst/>
          </a:prstGeom>
        </p:spPr>
      </p:pic>
    </p:spTree>
    <p:extLst>
      <p:ext uri="{BB962C8B-B14F-4D97-AF65-F5344CB8AC3E}">
        <p14:creationId xmlns:p14="http://schemas.microsoft.com/office/powerpoint/2010/main" val="4945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2882416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718D30E5-C330-A3C6-E76A-AF50D545F5D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9628758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DC6FCF7-F553-8565-2CE0-C60D06113EF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965655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pic>
        <p:nvPicPr>
          <p:cNvPr id="2" name="Picture 1">
            <a:extLst>
              <a:ext uri="{FF2B5EF4-FFF2-40B4-BE49-F238E27FC236}">
                <a16:creationId xmlns:a16="http://schemas.microsoft.com/office/drawing/2014/main" id="{50F3E346-15FF-E7A6-5BC0-696219E9730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0051706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20B0003-668C-E5AD-CB1F-5EA1CD0AC52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8" y="122958"/>
            <a:ext cx="1255859" cy="464350"/>
          </a:xfrm>
          <a:prstGeom prst="rect">
            <a:avLst/>
          </a:prstGeom>
        </p:spPr>
      </p:pic>
    </p:spTree>
    <p:extLst>
      <p:ext uri="{BB962C8B-B14F-4D97-AF65-F5344CB8AC3E}">
        <p14:creationId xmlns:p14="http://schemas.microsoft.com/office/powerpoint/2010/main" val="15391155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F08AC269-DDB6-3802-3930-AC72330014D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40880592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0104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4F3DD6-E401-06B8-65FF-1EA85148DC3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34768810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16485118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3ECFFD7-F606-18D9-8C1C-DEEB250463D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4222167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1443A990-9A36-A207-7606-4CACC41F25E0}"/>
              </a:ext>
            </a:extLst>
          </p:cNvPr>
          <p:cNvSpPr/>
          <p:nvPr userDrawn="1"/>
        </p:nvSpPr>
        <p:spPr>
          <a:xfrm rot="18900000">
            <a:off x="9949464" y="5817782"/>
            <a:ext cx="2188813" cy="1818785"/>
          </a:xfrm>
          <a:custGeom>
            <a:avLst/>
            <a:gdLst>
              <a:gd name="csX0" fmla="*/ 1796177 w 2188813"/>
              <a:gd name="csY0" fmla="*/ 931824 h 1818785"/>
              <a:gd name="csX1" fmla="*/ 1973543 w 2188813"/>
              <a:gd name="csY1" fmla="*/ 1122464 h 1818785"/>
              <a:gd name="csX2" fmla="*/ 2156219 w 2188813"/>
              <a:gd name="csY2" fmla="*/ 1385618 h 1818785"/>
              <a:gd name="csX3" fmla="*/ 2188813 w 2188813"/>
              <a:gd name="csY3" fmla="*/ 1448758 h 1818785"/>
              <a:gd name="csX4" fmla="*/ 1818786 w 2188813"/>
              <a:gd name="csY4" fmla="*/ 1818785 h 1818785"/>
              <a:gd name="csX5" fmla="*/ 0 w 2188813"/>
              <a:gd name="csY5" fmla="*/ 0 h 1818785"/>
              <a:gd name="csX6" fmla="*/ 26934 w 2188813"/>
              <a:gd name="csY6" fmla="*/ 10322 h 1818785"/>
              <a:gd name="csX7" fmla="*/ 177678 w 2188813"/>
              <a:gd name="csY7" fmla="*/ 65885 h 1818785"/>
              <a:gd name="csX8" fmla="*/ 1796177 w 2188813"/>
              <a:gd name="csY8" fmla="*/ 931824 h 1818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88813" h="1818785">
                <a:moveTo>
                  <a:pt x="1796177" y="931824"/>
                </a:moveTo>
                <a:cubicBezTo>
                  <a:pt x="1859076" y="991628"/>
                  <a:pt x="1918417" y="1055038"/>
                  <a:pt x="1973543" y="1122464"/>
                </a:cubicBezTo>
                <a:cubicBezTo>
                  <a:pt x="2040961" y="1204166"/>
                  <a:pt x="2102233" y="1291620"/>
                  <a:pt x="2156219" y="1385618"/>
                </a:cubicBezTo>
                <a:lnTo>
                  <a:pt x="2188813" y="1448758"/>
                </a:lnTo>
                <a:lnTo>
                  <a:pt x="1818786" y="1818785"/>
                </a:lnTo>
                <a:lnTo>
                  <a:pt x="0" y="0"/>
                </a:lnTo>
                <a:lnTo>
                  <a:pt x="26934" y="10322"/>
                </a:lnTo>
                <a:cubicBezTo>
                  <a:pt x="76133" y="27770"/>
                  <a:pt x="126906" y="46793"/>
                  <a:pt x="177678" y="65885"/>
                </a:cubicBezTo>
                <a:cubicBezTo>
                  <a:pt x="741269" y="271311"/>
                  <a:pt x="1355885" y="513200"/>
                  <a:pt x="1796177" y="931824"/>
                </a:cubicBezTo>
                <a:close/>
              </a:path>
            </a:pathLst>
          </a:custGeom>
          <a:solidFill>
            <a:srgbClr val="6E63D6"/>
          </a:solidFill>
          <a:ln w="6350" cap="flat">
            <a:noFill/>
            <a:prstDash val="solid"/>
            <a:miter/>
          </a:ln>
        </p:spPr>
        <p:txBody>
          <a:bodyPr wrap="square">
            <a:noAutofit/>
          </a:bodyPr>
          <a:lstStyle/>
          <a:p>
            <a:endParaRPr lang="en-US"/>
          </a:p>
        </p:txBody>
      </p:sp>
      <p:pic>
        <p:nvPicPr>
          <p:cNvPr id="5" name="Picture 1">
            <a:extLst>
              <a:ext uri="{FF2B5EF4-FFF2-40B4-BE49-F238E27FC236}">
                <a16:creationId xmlns:a16="http://schemas.microsoft.com/office/drawing/2014/main" id="{B1D2CCD8-BC17-01D3-BDB4-BCB05B73A5E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35348" y="6339061"/>
            <a:ext cx="1453018" cy="537250"/>
          </a:xfrm>
          <a:prstGeom prst="rect">
            <a:avLst/>
          </a:prstGeom>
        </p:spPr>
      </p:pic>
    </p:spTree>
    <p:extLst>
      <p:ext uri="{BB962C8B-B14F-4D97-AF65-F5344CB8AC3E}">
        <p14:creationId xmlns:p14="http://schemas.microsoft.com/office/powerpoint/2010/main" val="386372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022221" y="2662225"/>
            <a:ext cx="4147558" cy="1533550"/>
          </a:xfrm>
          <a:prstGeom prst="rect">
            <a:avLst/>
          </a:prstGeom>
        </p:spPr>
      </p:pic>
    </p:spTree>
    <p:extLst>
      <p:ext uri="{BB962C8B-B14F-4D97-AF65-F5344CB8AC3E}">
        <p14:creationId xmlns:p14="http://schemas.microsoft.com/office/powerpoint/2010/main" val="4058966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0383AFD-8C00-82E2-4971-0FBCD054602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0399128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8E8F3F7-3350-4884-5430-67E6E2238B7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28121"/>
            <a:ext cx="1453018" cy="537250"/>
          </a:xfrm>
          <a:prstGeom prst="rect">
            <a:avLst/>
          </a:prstGeom>
        </p:spPr>
      </p:pic>
    </p:spTree>
    <p:extLst>
      <p:ext uri="{BB962C8B-B14F-4D97-AF65-F5344CB8AC3E}">
        <p14:creationId xmlns:p14="http://schemas.microsoft.com/office/powerpoint/2010/main" val="31520794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A8E3C04F-28F4-CE10-5E66-1F292393E47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28121"/>
            <a:ext cx="1453018" cy="537250"/>
          </a:xfrm>
          <a:prstGeom prst="rect">
            <a:avLst/>
          </a:prstGeom>
        </p:spPr>
      </p:pic>
    </p:spTree>
    <p:extLst>
      <p:ext uri="{BB962C8B-B14F-4D97-AF65-F5344CB8AC3E}">
        <p14:creationId xmlns:p14="http://schemas.microsoft.com/office/powerpoint/2010/main" val="118006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615CA3C-487D-F7D7-E290-327672975A5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00993" y="5820875"/>
            <a:ext cx="1453018" cy="537250"/>
          </a:xfrm>
          <a:prstGeom prst="rect">
            <a:avLst/>
          </a:prstGeom>
        </p:spPr>
      </p:pic>
    </p:spTree>
    <p:extLst>
      <p:ext uri="{BB962C8B-B14F-4D97-AF65-F5344CB8AC3E}">
        <p14:creationId xmlns:p14="http://schemas.microsoft.com/office/powerpoint/2010/main" val="38992353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7B2DC6A3-102F-A796-608D-3179C2E68AF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845568" y="6042598"/>
            <a:ext cx="1453018" cy="537250"/>
          </a:xfrm>
          <a:prstGeom prst="rect">
            <a:avLst/>
          </a:prstGeom>
        </p:spPr>
      </p:pic>
    </p:spTree>
    <p:extLst>
      <p:ext uri="{BB962C8B-B14F-4D97-AF65-F5344CB8AC3E}">
        <p14:creationId xmlns:p14="http://schemas.microsoft.com/office/powerpoint/2010/main" val="1610187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13" name="Picture 1">
            <a:extLst>
              <a:ext uri="{FF2B5EF4-FFF2-40B4-BE49-F238E27FC236}">
                <a16:creationId xmlns:a16="http://schemas.microsoft.com/office/drawing/2014/main" id="{419A8B61-E12A-12BC-4830-329A367EE3F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91668" y="6258093"/>
            <a:ext cx="1453018" cy="537250"/>
          </a:xfrm>
          <a:prstGeom prst="rect">
            <a:avLst/>
          </a:prstGeom>
        </p:spPr>
      </p:pic>
    </p:spTree>
    <p:extLst>
      <p:ext uri="{BB962C8B-B14F-4D97-AF65-F5344CB8AC3E}">
        <p14:creationId xmlns:p14="http://schemas.microsoft.com/office/powerpoint/2010/main" val="23716959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BF0130C-DE3D-0ADE-F5DC-E8024887DE5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9084" y="6159031"/>
            <a:ext cx="1453018" cy="537250"/>
          </a:xfrm>
          <a:prstGeom prst="rect">
            <a:avLst/>
          </a:prstGeom>
        </p:spPr>
      </p:pic>
    </p:spTree>
    <p:extLst>
      <p:ext uri="{BB962C8B-B14F-4D97-AF65-F5344CB8AC3E}">
        <p14:creationId xmlns:p14="http://schemas.microsoft.com/office/powerpoint/2010/main" val="9985819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6395E0AC-1EA0-9A03-EF99-5D706D64EE7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9972383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84FDC920-882D-F82C-C6C9-27818B48422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86118" y="6153001"/>
            <a:ext cx="1453018" cy="537250"/>
          </a:xfrm>
          <a:prstGeom prst="rect">
            <a:avLst/>
          </a:prstGeom>
        </p:spPr>
      </p:pic>
    </p:spTree>
    <p:extLst>
      <p:ext uri="{BB962C8B-B14F-4D97-AF65-F5344CB8AC3E}">
        <p14:creationId xmlns:p14="http://schemas.microsoft.com/office/powerpoint/2010/main" val="20888844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A67C72B2-A7D9-722F-7307-86B694DA598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034770" y="126228"/>
            <a:ext cx="1453018" cy="537250"/>
          </a:xfrm>
          <a:prstGeom prst="rect">
            <a:avLst/>
          </a:prstGeom>
        </p:spPr>
      </p:pic>
    </p:spTree>
    <p:extLst>
      <p:ext uri="{BB962C8B-B14F-4D97-AF65-F5344CB8AC3E}">
        <p14:creationId xmlns:p14="http://schemas.microsoft.com/office/powerpoint/2010/main" val="42915735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7B4AF6FD-95B4-E840-221B-2FB153AA075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225212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reeform 1">
            <a:extLst>
              <a:ext uri="{FF2B5EF4-FFF2-40B4-BE49-F238E27FC236}">
                <a16:creationId xmlns:a16="http://schemas.microsoft.com/office/drawing/2014/main" id="{D6293FC7-BAC0-D668-31E6-B50DAD1C37F3}"/>
              </a:ext>
            </a:extLst>
          </p:cNvPr>
          <p:cNvSpPr/>
          <p:nvPr userDrawn="1"/>
        </p:nvSpPr>
        <p:spPr>
          <a:xfrm rot="18900000">
            <a:off x="9949464" y="5817782"/>
            <a:ext cx="2188813" cy="1818785"/>
          </a:xfrm>
          <a:custGeom>
            <a:avLst/>
            <a:gdLst>
              <a:gd name="csX0" fmla="*/ 1796177 w 2188813"/>
              <a:gd name="csY0" fmla="*/ 931824 h 1818785"/>
              <a:gd name="csX1" fmla="*/ 1973543 w 2188813"/>
              <a:gd name="csY1" fmla="*/ 1122464 h 1818785"/>
              <a:gd name="csX2" fmla="*/ 2156219 w 2188813"/>
              <a:gd name="csY2" fmla="*/ 1385618 h 1818785"/>
              <a:gd name="csX3" fmla="*/ 2188813 w 2188813"/>
              <a:gd name="csY3" fmla="*/ 1448758 h 1818785"/>
              <a:gd name="csX4" fmla="*/ 1818786 w 2188813"/>
              <a:gd name="csY4" fmla="*/ 1818785 h 1818785"/>
              <a:gd name="csX5" fmla="*/ 0 w 2188813"/>
              <a:gd name="csY5" fmla="*/ 0 h 1818785"/>
              <a:gd name="csX6" fmla="*/ 26934 w 2188813"/>
              <a:gd name="csY6" fmla="*/ 10322 h 1818785"/>
              <a:gd name="csX7" fmla="*/ 177678 w 2188813"/>
              <a:gd name="csY7" fmla="*/ 65885 h 1818785"/>
              <a:gd name="csX8" fmla="*/ 1796177 w 2188813"/>
              <a:gd name="csY8" fmla="*/ 931824 h 1818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88813" h="1818785">
                <a:moveTo>
                  <a:pt x="1796177" y="931824"/>
                </a:moveTo>
                <a:cubicBezTo>
                  <a:pt x="1859076" y="991628"/>
                  <a:pt x="1918417" y="1055038"/>
                  <a:pt x="1973543" y="1122464"/>
                </a:cubicBezTo>
                <a:cubicBezTo>
                  <a:pt x="2040961" y="1204166"/>
                  <a:pt x="2102233" y="1291620"/>
                  <a:pt x="2156219" y="1385618"/>
                </a:cubicBezTo>
                <a:lnTo>
                  <a:pt x="2188813" y="1448758"/>
                </a:lnTo>
                <a:lnTo>
                  <a:pt x="1818786" y="1818785"/>
                </a:lnTo>
                <a:lnTo>
                  <a:pt x="0" y="0"/>
                </a:lnTo>
                <a:lnTo>
                  <a:pt x="26934" y="10322"/>
                </a:lnTo>
                <a:cubicBezTo>
                  <a:pt x="76133" y="27770"/>
                  <a:pt x="126906" y="46793"/>
                  <a:pt x="177678" y="65885"/>
                </a:cubicBezTo>
                <a:cubicBezTo>
                  <a:pt x="741269" y="271311"/>
                  <a:pt x="1355885" y="513200"/>
                  <a:pt x="1796177" y="931824"/>
                </a:cubicBezTo>
                <a:close/>
              </a:path>
            </a:pathLst>
          </a:custGeom>
          <a:solidFill>
            <a:srgbClr val="361D5C"/>
          </a:solidFill>
          <a:ln w="6350" cap="flat">
            <a:noFill/>
            <a:prstDash val="solid"/>
            <a:miter/>
          </a:ln>
        </p:spPr>
        <p:txBody>
          <a:bodyPr/>
          <a:lstStyle/>
          <a:p>
            <a:endParaRPr lang="en-US"/>
          </a:p>
        </p:txBody>
      </p:sp>
      <p:pic>
        <p:nvPicPr>
          <p:cNvPr id="5" name="Picture 1">
            <a:extLst>
              <a:ext uri="{FF2B5EF4-FFF2-40B4-BE49-F238E27FC236}">
                <a16:creationId xmlns:a16="http://schemas.microsoft.com/office/drawing/2014/main" id="{1A24DFDF-6BF3-2E15-9B5E-C4B87C6A45A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35348" y="6339061"/>
            <a:ext cx="1453018" cy="537250"/>
          </a:xfrm>
          <a:prstGeom prst="rect">
            <a:avLst/>
          </a:prstGeom>
        </p:spPr>
      </p:pic>
    </p:spTree>
    <p:extLst>
      <p:ext uri="{BB962C8B-B14F-4D97-AF65-F5344CB8AC3E}">
        <p14:creationId xmlns:p14="http://schemas.microsoft.com/office/powerpoint/2010/main" val="22711695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8457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9584175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41385073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dirty="0"/>
              <a:t>Insert slide title</a:t>
            </a:r>
            <a:endParaRPr lang="en-IS" dirty="0"/>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8553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dirty="0"/>
              <a:t>Insert slide title</a:t>
            </a:r>
            <a:endParaRPr lang="en-IS" dirty="0"/>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8235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dirty="0"/>
              <a:t>Insert slide title</a:t>
            </a:r>
            <a:endParaRPr lang="en-IS" dirty="0"/>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39036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dirty="0"/>
              <a:t>Insert slide title</a:t>
            </a:r>
            <a:endParaRPr lang="en-IS" dirty="0"/>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8013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34167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76951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1206591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
            <a:extLst>
              <a:ext uri="{FF2B5EF4-FFF2-40B4-BE49-F238E27FC236}">
                <a16:creationId xmlns:a16="http://schemas.microsoft.com/office/drawing/2014/main" id="{79E2716F-065A-86FC-75E1-863800C2762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6054" y="6145089"/>
            <a:ext cx="1453018" cy="537250"/>
          </a:xfrm>
          <a:prstGeom prst="rect">
            <a:avLst/>
          </a:prstGeom>
        </p:spPr>
      </p:pic>
    </p:spTree>
    <p:extLst>
      <p:ext uri="{BB962C8B-B14F-4D97-AF65-F5344CB8AC3E}">
        <p14:creationId xmlns:p14="http://schemas.microsoft.com/office/powerpoint/2010/main" val="25390564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dirty="0"/>
              <a:t>Insert title here</a:t>
            </a:r>
            <a:endParaRPr lang="en-IS" dirty="0"/>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3"/>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491316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49730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dirty="0"/>
              <a:t>Insert slide title</a:t>
            </a:r>
            <a:endParaRPr lang="en-IS" dirty="0"/>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2683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dirty="0"/>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2549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516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
            <a:extLst>
              <a:ext uri="{FF2B5EF4-FFF2-40B4-BE49-F238E27FC236}">
                <a16:creationId xmlns:a16="http://schemas.microsoft.com/office/drawing/2014/main" id="{7F4FF19C-E4EA-066A-3D5E-1281E2756C1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6054" y="6145089"/>
            <a:ext cx="1453018" cy="537250"/>
          </a:xfrm>
          <a:prstGeom prst="rect">
            <a:avLst/>
          </a:prstGeom>
        </p:spPr>
      </p:pic>
    </p:spTree>
    <p:extLst>
      <p:ext uri="{BB962C8B-B14F-4D97-AF65-F5344CB8AC3E}">
        <p14:creationId xmlns:p14="http://schemas.microsoft.com/office/powerpoint/2010/main" val="2526580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
            <a:extLst>
              <a:ext uri="{FF2B5EF4-FFF2-40B4-BE49-F238E27FC236}">
                <a16:creationId xmlns:a16="http://schemas.microsoft.com/office/drawing/2014/main" id="{C492637F-6DBE-AE72-F1F4-591F9217121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00993" y="5820875"/>
            <a:ext cx="1453018" cy="537250"/>
          </a:xfrm>
          <a:prstGeom prst="rect">
            <a:avLst/>
          </a:prstGeom>
        </p:spPr>
      </p:pic>
    </p:spTree>
    <p:extLst>
      <p:ext uri="{BB962C8B-B14F-4D97-AF65-F5344CB8AC3E}">
        <p14:creationId xmlns:p14="http://schemas.microsoft.com/office/powerpoint/2010/main" val="1474972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1">
            <a:extLst>
              <a:ext uri="{FF2B5EF4-FFF2-40B4-BE49-F238E27FC236}">
                <a16:creationId xmlns:a16="http://schemas.microsoft.com/office/drawing/2014/main" id="{8572E084-F582-23D5-FFF8-04F2B0A1087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845568" y="6042598"/>
            <a:ext cx="1453018" cy="537250"/>
          </a:xfrm>
          <a:prstGeom prst="rect">
            <a:avLst/>
          </a:prstGeom>
        </p:spPr>
      </p:pic>
    </p:spTree>
    <p:extLst>
      <p:ext uri="{BB962C8B-B14F-4D97-AF65-F5344CB8AC3E}">
        <p14:creationId xmlns:p14="http://schemas.microsoft.com/office/powerpoint/2010/main" val="1382591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pic>
        <p:nvPicPr>
          <p:cNvPr id="14" name="Picture 1">
            <a:extLst>
              <a:ext uri="{FF2B5EF4-FFF2-40B4-BE49-F238E27FC236}">
                <a16:creationId xmlns:a16="http://schemas.microsoft.com/office/drawing/2014/main" id="{E1C16DEB-FE65-9D75-B85D-3B992DE96D1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3403" y="6258093"/>
            <a:ext cx="1453018" cy="537250"/>
          </a:xfrm>
          <a:prstGeom prst="rect">
            <a:avLst/>
          </a:prstGeom>
        </p:spPr>
      </p:pic>
    </p:spTree>
    <p:extLst>
      <p:ext uri="{BB962C8B-B14F-4D97-AF65-F5344CB8AC3E}">
        <p14:creationId xmlns:p14="http://schemas.microsoft.com/office/powerpoint/2010/main" val="2145287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dirty="0"/>
              <a:t>Insert title here</a:t>
            </a:r>
            <a:endParaRPr lang="en-IS" dirty="0"/>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1">
            <a:extLst>
              <a:ext uri="{FF2B5EF4-FFF2-40B4-BE49-F238E27FC236}">
                <a16:creationId xmlns:a16="http://schemas.microsoft.com/office/drawing/2014/main" id="{69C53ED4-CD0A-47DA-2D52-E3E86E15AA0B}"/>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36598" y="6159031"/>
            <a:ext cx="1453018" cy="537250"/>
          </a:xfrm>
          <a:prstGeom prst="rect">
            <a:avLst/>
          </a:prstGeom>
        </p:spPr>
      </p:pic>
    </p:spTree>
    <p:extLst>
      <p:ext uri="{BB962C8B-B14F-4D97-AF65-F5344CB8AC3E}">
        <p14:creationId xmlns:p14="http://schemas.microsoft.com/office/powerpoint/2010/main" val="1691474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1">
            <a:extLst>
              <a:ext uri="{FF2B5EF4-FFF2-40B4-BE49-F238E27FC236}">
                <a16:creationId xmlns:a16="http://schemas.microsoft.com/office/drawing/2014/main" id="{1F7EE298-AD08-CA8E-BC88-B8BFDCD88F2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461339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
            <a:extLst>
              <a:ext uri="{FF2B5EF4-FFF2-40B4-BE49-F238E27FC236}">
                <a16:creationId xmlns:a16="http://schemas.microsoft.com/office/drawing/2014/main" id="{533EFC1D-E0F5-D974-BF8A-23F32C35990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86118" y="6160562"/>
            <a:ext cx="1453018" cy="537250"/>
          </a:xfrm>
          <a:prstGeom prst="rect">
            <a:avLst/>
          </a:prstGeom>
        </p:spPr>
      </p:pic>
    </p:spTree>
    <p:extLst>
      <p:ext uri="{BB962C8B-B14F-4D97-AF65-F5344CB8AC3E}">
        <p14:creationId xmlns:p14="http://schemas.microsoft.com/office/powerpoint/2010/main" val="153507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B776FD-B909-A215-304B-EA1B1EFDF7C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2677047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dirty="0"/>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
            <a:extLst>
              <a:ext uri="{FF2B5EF4-FFF2-40B4-BE49-F238E27FC236}">
                <a16:creationId xmlns:a16="http://schemas.microsoft.com/office/drawing/2014/main" id="{A042BEFA-0063-202D-7CCF-3B7E887EE47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026469" y="115837"/>
            <a:ext cx="1453018" cy="537250"/>
          </a:xfrm>
          <a:prstGeom prst="rect">
            <a:avLst/>
          </a:prstGeom>
        </p:spPr>
      </p:pic>
    </p:spTree>
    <p:extLst>
      <p:ext uri="{BB962C8B-B14F-4D97-AF65-F5344CB8AC3E}">
        <p14:creationId xmlns:p14="http://schemas.microsoft.com/office/powerpoint/2010/main" val="1675714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
            <a:extLst>
              <a:ext uri="{FF2B5EF4-FFF2-40B4-BE49-F238E27FC236}">
                <a16:creationId xmlns:a16="http://schemas.microsoft.com/office/drawing/2014/main" id="{62BC0EA1-310B-B339-B581-F956F7E8A0A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4088367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7" name="Picture 1">
            <a:extLst>
              <a:ext uri="{FF2B5EF4-FFF2-40B4-BE49-F238E27FC236}">
                <a16:creationId xmlns:a16="http://schemas.microsoft.com/office/drawing/2014/main" id="{C851BF33-6B9D-F090-88F1-030D7DA266F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820817" y="777868"/>
            <a:ext cx="3263373" cy="1206624"/>
          </a:xfrm>
          <a:prstGeom prst="rect">
            <a:avLst/>
          </a:prstGeom>
        </p:spPr>
      </p:pic>
    </p:spTree>
    <p:extLst>
      <p:ext uri="{BB962C8B-B14F-4D97-AF65-F5344CB8AC3E}">
        <p14:creationId xmlns:p14="http://schemas.microsoft.com/office/powerpoint/2010/main" val="3398622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1"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2"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pic>
        <p:nvPicPr>
          <p:cNvPr id="8" name="Picture 1">
            <a:extLst>
              <a:ext uri="{FF2B5EF4-FFF2-40B4-BE49-F238E27FC236}">
                <a16:creationId xmlns:a16="http://schemas.microsoft.com/office/drawing/2014/main" id="{582BE4E0-2644-BD37-09E7-D133C74CE89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6275" y="777868"/>
            <a:ext cx="3263373" cy="1206624"/>
          </a:xfrm>
          <a:prstGeom prst="rect">
            <a:avLst/>
          </a:prstGeom>
        </p:spPr>
      </p:pic>
    </p:spTree>
    <p:extLst>
      <p:ext uri="{BB962C8B-B14F-4D97-AF65-F5344CB8AC3E}">
        <p14:creationId xmlns:p14="http://schemas.microsoft.com/office/powerpoint/2010/main" val="841634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pic>
        <p:nvPicPr>
          <p:cNvPr id="9" name="Picture 1">
            <a:extLst>
              <a:ext uri="{FF2B5EF4-FFF2-40B4-BE49-F238E27FC236}">
                <a16:creationId xmlns:a16="http://schemas.microsoft.com/office/drawing/2014/main" id="{1564A146-CCA3-B5EB-1CDA-AD5ABFD0A2B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886314" y="5503213"/>
            <a:ext cx="2418000" cy="894050"/>
          </a:xfrm>
          <a:prstGeom prst="rect">
            <a:avLst/>
          </a:prstGeom>
        </p:spPr>
      </p:pic>
    </p:spTree>
    <p:extLst>
      <p:ext uri="{BB962C8B-B14F-4D97-AF65-F5344CB8AC3E}">
        <p14:creationId xmlns:p14="http://schemas.microsoft.com/office/powerpoint/2010/main" val="2930427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3" name="Picture 1">
            <a:extLst>
              <a:ext uri="{FF2B5EF4-FFF2-40B4-BE49-F238E27FC236}">
                <a16:creationId xmlns:a16="http://schemas.microsoft.com/office/drawing/2014/main" id="{4A0BE6B8-E189-E0BE-E9E6-839B8E8A8E9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1501549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0F54157A-CA6B-7648-E45B-5E27DF54E1A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916676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pic>
        <p:nvPicPr>
          <p:cNvPr id="2" name="Picture 1">
            <a:extLst>
              <a:ext uri="{FF2B5EF4-FFF2-40B4-BE49-F238E27FC236}">
                <a16:creationId xmlns:a16="http://schemas.microsoft.com/office/drawing/2014/main" id="{7B11599B-C6BF-D247-124F-A0D5ADAE4A6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886314" y="5503213"/>
            <a:ext cx="2418000" cy="894050"/>
          </a:xfrm>
          <a:prstGeom prst="rect">
            <a:avLst/>
          </a:prstGeom>
        </p:spPr>
      </p:pic>
    </p:spTree>
    <p:extLst>
      <p:ext uri="{BB962C8B-B14F-4D97-AF65-F5344CB8AC3E}">
        <p14:creationId xmlns:p14="http://schemas.microsoft.com/office/powerpoint/2010/main" val="2445145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 name="Picture 1">
            <a:extLst>
              <a:ext uri="{FF2B5EF4-FFF2-40B4-BE49-F238E27FC236}">
                <a16:creationId xmlns:a16="http://schemas.microsoft.com/office/drawing/2014/main" id="{7FA87C4D-7821-3FF5-F4AD-EAE4299D919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1241216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dirty="0">
              <a:solidFill>
                <a:srgbClr val="C4C0F2"/>
              </a:solidFill>
              <a:latin typeface="Segoe UI" panose="020B0502040204020203" pitchFamily="34" charset="0"/>
              <a:cs typeface="Segoe UI" panose="020B0502040204020203" pitchFamily="34" charset="0"/>
            </a:endParaRPr>
          </a:p>
        </p:txBody>
      </p:sp>
      <p:pic>
        <p:nvPicPr>
          <p:cNvPr id="3" name="Picture 1">
            <a:extLst>
              <a:ext uri="{FF2B5EF4-FFF2-40B4-BE49-F238E27FC236}">
                <a16:creationId xmlns:a16="http://schemas.microsoft.com/office/drawing/2014/main" id="{2B259692-1B1B-84D0-2284-CE22170B0A4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2788991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2890212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dirty="0"/>
              <a:t>Presentation title</a:t>
            </a:r>
            <a:endParaRPr lang="en-IS" dirty="0"/>
          </a:p>
        </p:txBody>
      </p:sp>
      <p:pic>
        <p:nvPicPr>
          <p:cNvPr id="3" name="Picture 1">
            <a:extLst>
              <a:ext uri="{FF2B5EF4-FFF2-40B4-BE49-F238E27FC236}">
                <a16:creationId xmlns:a16="http://schemas.microsoft.com/office/drawing/2014/main" id="{72D02F5A-AFD0-1AF0-5F90-067795A3A21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886314" y="5503213"/>
            <a:ext cx="2418000" cy="894050"/>
          </a:xfrm>
          <a:prstGeom prst="rect">
            <a:avLst/>
          </a:prstGeom>
        </p:spPr>
      </p:pic>
    </p:spTree>
    <p:extLst>
      <p:ext uri="{BB962C8B-B14F-4D97-AF65-F5344CB8AC3E}">
        <p14:creationId xmlns:p14="http://schemas.microsoft.com/office/powerpoint/2010/main" val="246318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dirty="0"/>
              <a:t>Here is the slide title in two lines</a:t>
            </a:r>
            <a:endParaRPr lang="en-IS" dirty="0"/>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1">
            <a:extLst>
              <a:ext uri="{FF2B5EF4-FFF2-40B4-BE49-F238E27FC236}">
                <a16:creationId xmlns:a16="http://schemas.microsoft.com/office/drawing/2014/main" id="{66875835-ACF6-B546-2338-B4A38AF0926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326283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dirty="0"/>
              <a:t>Here is the slide title in two lines</a:t>
            </a:r>
            <a:endParaRPr lang="en-IS" dirty="0"/>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
            <a:extLst>
              <a:ext uri="{FF2B5EF4-FFF2-40B4-BE49-F238E27FC236}">
                <a16:creationId xmlns:a16="http://schemas.microsoft.com/office/drawing/2014/main" id="{8AA93FA5-31BC-BA1D-7AFA-F8930D4738F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381761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dirty="0"/>
              <a:t>Insert short title and keep it big</a:t>
            </a:r>
            <a:endParaRPr lang="en-IS" dirty="0"/>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1">
            <a:extLst>
              <a:ext uri="{FF2B5EF4-FFF2-40B4-BE49-F238E27FC236}">
                <a16:creationId xmlns:a16="http://schemas.microsoft.com/office/drawing/2014/main" id="{19F87313-8AB5-6A8B-E5E6-835FE3B689F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9" y="122958"/>
            <a:ext cx="1255859" cy="464350"/>
          </a:xfrm>
          <a:prstGeom prst="rect">
            <a:avLst/>
          </a:prstGeom>
        </p:spPr>
      </p:pic>
    </p:spTree>
    <p:extLst>
      <p:ext uri="{BB962C8B-B14F-4D97-AF65-F5344CB8AC3E}">
        <p14:creationId xmlns:p14="http://schemas.microsoft.com/office/powerpoint/2010/main" val="1174293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 name="Picture 1">
            <a:extLst>
              <a:ext uri="{FF2B5EF4-FFF2-40B4-BE49-F238E27FC236}">
                <a16:creationId xmlns:a16="http://schemas.microsoft.com/office/drawing/2014/main" id="{81EDBABE-3DAC-23AF-0406-E2BDA17F76E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991449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dirty="0"/>
              <a:t>Insert slide title</a:t>
            </a:r>
            <a:endParaRPr lang="en-IS" dirty="0"/>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E9C4F9F8-0357-CBF2-4D5E-3CCEA43E988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451630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dirty="0"/>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dirty="0"/>
              <a:t>Insert slide title</a:t>
            </a:r>
            <a:endParaRPr lang="en-IS" dirty="0"/>
          </a:p>
        </p:txBody>
      </p:sp>
      <p:pic>
        <p:nvPicPr>
          <p:cNvPr id="2" name="Picture 1">
            <a:extLst>
              <a:ext uri="{FF2B5EF4-FFF2-40B4-BE49-F238E27FC236}">
                <a16:creationId xmlns:a16="http://schemas.microsoft.com/office/drawing/2014/main" id="{4C6419C0-CE27-55B3-E284-A4613249413D}"/>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867326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dirty="0"/>
              <a:t>Insert short title and keep it big</a:t>
            </a:r>
            <a:endParaRPr lang="en-IS" dirty="0"/>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1">
            <a:extLst>
              <a:ext uri="{FF2B5EF4-FFF2-40B4-BE49-F238E27FC236}">
                <a16:creationId xmlns:a16="http://schemas.microsoft.com/office/drawing/2014/main" id="{FB775539-D58B-FFF6-9687-B84DB70C79E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8" y="122958"/>
            <a:ext cx="1255859" cy="464350"/>
          </a:xfrm>
          <a:prstGeom prst="rect">
            <a:avLst/>
          </a:prstGeom>
        </p:spPr>
      </p:pic>
    </p:spTree>
    <p:extLst>
      <p:ext uri="{BB962C8B-B14F-4D97-AF65-F5344CB8AC3E}">
        <p14:creationId xmlns:p14="http://schemas.microsoft.com/office/powerpoint/2010/main" val="3897064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 name="Picture 1">
            <a:extLst>
              <a:ext uri="{FF2B5EF4-FFF2-40B4-BE49-F238E27FC236}">
                <a16:creationId xmlns:a16="http://schemas.microsoft.com/office/drawing/2014/main" id="{718D30E5-C330-A3C6-E76A-AF50D545F5D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5976787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dirty="0"/>
              <a:t>Insert slide title</a:t>
            </a:r>
            <a:endParaRPr lang="en-IS" dirty="0"/>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5DC6FCF7-F553-8565-2CE0-C60D06113EF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57000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AFD90CA-944C-2BC4-CA12-20DD5FAE59E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3383115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dirty="0"/>
          </a:p>
        </p:txBody>
      </p:sp>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dirty="0"/>
              <a:t>Insert slide title</a:t>
            </a:r>
            <a:endParaRPr lang="en-IS" dirty="0"/>
          </a:p>
        </p:txBody>
      </p:sp>
      <p:pic>
        <p:nvPicPr>
          <p:cNvPr id="2" name="Picture 1">
            <a:extLst>
              <a:ext uri="{FF2B5EF4-FFF2-40B4-BE49-F238E27FC236}">
                <a16:creationId xmlns:a16="http://schemas.microsoft.com/office/drawing/2014/main" id="{50F3E346-15FF-E7A6-5BC0-696219E9730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1952872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dirty="0"/>
              <a:t>Insert short title and keep it big</a:t>
            </a:r>
            <a:endParaRPr lang="en-IS" dirty="0"/>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B20B0003-668C-E5AD-CB1F-5EA1CD0AC52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8" y="122958"/>
            <a:ext cx="1255859" cy="464350"/>
          </a:xfrm>
          <a:prstGeom prst="rect">
            <a:avLst/>
          </a:prstGeom>
        </p:spPr>
      </p:pic>
    </p:spTree>
    <p:extLst>
      <p:ext uri="{BB962C8B-B14F-4D97-AF65-F5344CB8AC3E}">
        <p14:creationId xmlns:p14="http://schemas.microsoft.com/office/powerpoint/2010/main" val="24776414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 name="Picture 1">
            <a:extLst>
              <a:ext uri="{FF2B5EF4-FFF2-40B4-BE49-F238E27FC236}">
                <a16:creationId xmlns:a16="http://schemas.microsoft.com/office/drawing/2014/main" id="{F08AC269-DDB6-3802-3930-AC72330014D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5833050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X26 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632129DA-E936-54F7-4DD4-02EF1312FDEC}"/>
              </a:ext>
            </a:extLst>
          </p:cNvPr>
          <p:cNvSpPr>
            <a:spLocks noGrp="1"/>
          </p:cNvSpPr>
          <p:nvPr>
            <p:ph type="body" sz="quarter" idx="12" hasCustomPrompt="1"/>
          </p:nvPr>
        </p:nvSpPr>
        <p:spPr>
          <a:xfrm>
            <a:off x="1198606" y="4126728"/>
            <a:ext cx="3361038" cy="482341"/>
          </a:xfrm>
          <a:prstGeom prst="rect">
            <a:avLst/>
          </a:prstGeom>
        </p:spPr>
        <p:txBody>
          <a:bodyPr/>
          <a:lstStyle>
            <a:lvl1pPr algn="ctr">
              <a:spcBef>
                <a:spcPts val="400"/>
              </a:spcBef>
              <a:buNone/>
              <a:defRPr b="1" i="0">
                <a:solidFill>
                  <a:srgbClr val="351C5C"/>
                </a:solidFill>
                <a:latin typeface="Aptos" panose="020B0004020202020204" pitchFamily="34" charset="0"/>
              </a:defRPr>
            </a:lvl1pPr>
          </a:lstStyle>
          <a:p>
            <a:pPr lvl="0"/>
            <a:r>
              <a:rPr lang="en-US" dirty="0"/>
              <a:t>First name</a:t>
            </a:r>
          </a:p>
        </p:txBody>
      </p:sp>
      <p:sp>
        <p:nvSpPr>
          <p:cNvPr id="12" name="Text Placeholder 9">
            <a:extLst>
              <a:ext uri="{FF2B5EF4-FFF2-40B4-BE49-F238E27FC236}">
                <a16:creationId xmlns:a16="http://schemas.microsoft.com/office/drawing/2014/main" id="{23519E7A-C439-0D9A-1503-1FA9B95F618F}"/>
              </a:ext>
            </a:extLst>
          </p:cNvPr>
          <p:cNvSpPr>
            <a:spLocks noGrp="1"/>
          </p:cNvSpPr>
          <p:nvPr>
            <p:ph type="body" sz="quarter" idx="13" hasCustomPrompt="1"/>
          </p:nvPr>
        </p:nvSpPr>
        <p:spPr>
          <a:xfrm>
            <a:off x="1198606" y="4584355"/>
            <a:ext cx="3361038" cy="482341"/>
          </a:xfrm>
          <a:prstGeom prst="rect">
            <a:avLst/>
          </a:prstGeom>
        </p:spPr>
        <p:txBody>
          <a:bodyPr/>
          <a:lstStyle>
            <a:lvl1pPr algn="ctr">
              <a:spcBef>
                <a:spcPts val="400"/>
              </a:spcBef>
              <a:buNone/>
              <a:defRPr b="0" i="0">
                <a:solidFill>
                  <a:srgbClr val="351C5C"/>
                </a:solidFill>
                <a:latin typeface="Aptos Light" panose="020B0004020202020204" pitchFamily="34" charset="0"/>
              </a:defRPr>
            </a:lvl1pPr>
          </a:lstStyle>
          <a:p>
            <a:pPr lvl="0"/>
            <a:r>
              <a:rPr lang="en-US" dirty="0"/>
              <a:t>Last name</a:t>
            </a:r>
          </a:p>
        </p:txBody>
      </p:sp>
      <p:sp>
        <p:nvSpPr>
          <p:cNvPr id="13" name="Text Placeholder 7">
            <a:extLst>
              <a:ext uri="{FF2B5EF4-FFF2-40B4-BE49-F238E27FC236}">
                <a16:creationId xmlns:a16="http://schemas.microsoft.com/office/drawing/2014/main" id="{E87306CE-3BF4-C896-3213-1C9E15051CBE}"/>
              </a:ext>
            </a:extLst>
          </p:cNvPr>
          <p:cNvSpPr>
            <a:spLocks noGrp="1"/>
          </p:cNvSpPr>
          <p:nvPr>
            <p:ph type="body" sz="quarter" idx="14" hasCustomPrompt="1"/>
          </p:nvPr>
        </p:nvSpPr>
        <p:spPr>
          <a:xfrm>
            <a:off x="741920" y="1734528"/>
            <a:ext cx="4250210" cy="1594622"/>
          </a:xfrm>
          <a:prstGeom prst="rect">
            <a:avLst/>
          </a:prstGeom>
        </p:spPr>
        <p:txBody>
          <a:bodyPr/>
          <a:lstStyle>
            <a:lvl1pPr marL="0" indent="0" algn="ctr">
              <a:buNone/>
              <a:defRPr sz="4800" b="1" i="0">
                <a:solidFill>
                  <a:srgbClr val="6E63D6"/>
                </a:solidFill>
                <a:latin typeface="Aptos ExtraBold" panose="020B0004020202020204" pitchFamily="34" charset="0"/>
              </a:defRPr>
            </a:lvl1pPr>
          </a:lstStyle>
          <a:p>
            <a:pPr lvl="0"/>
            <a:r>
              <a:rPr lang="en-US" dirty="0"/>
              <a:t>This is</a:t>
            </a:r>
          </a:p>
          <a:p>
            <a:pPr lvl="0"/>
            <a:r>
              <a:rPr lang="en-US" dirty="0"/>
              <a:t>the title</a:t>
            </a:r>
          </a:p>
        </p:txBody>
      </p:sp>
    </p:spTree>
    <p:extLst>
      <p:ext uri="{BB962C8B-B14F-4D97-AF65-F5344CB8AC3E}">
        <p14:creationId xmlns:p14="http://schemas.microsoft.com/office/powerpoint/2010/main" val="3705116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X26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90A00EB3-A308-5EE7-F8C5-FD5FE9B1E871}"/>
              </a:ext>
            </a:extLst>
          </p:cNvPr>
          <p:cNvSpPr>
            <a:spLocks noGrp="1"/>
          </p:cNvSpPr>
          <p:nvPr>
            <p:ph type="body" sz="quarter" idx="10" hasCustomPrompt="1"/>
          </p:nvPr>
        </p:nvSpPr>
        <p:spPr>
          <a:xfrm>
            <a:off x="741920" y="1734528"/>
            <a:ext cx="4250210" cy="1594622"/>
          </a:xfrm>
          <a:prstGeom prst="rect">
            <a:avLst/>
          </a:prstGeom>
        </p:spPr>
        <p:txBody>
          <a:bodyPr/>
          <a:lstStyle>
            <a:lvl1pPr marL="0" indent="0" algn="ctr">
              <a:buNone/>
              <a:defRPr sz="4800" b="1" i="0">
                <a:solidFill>
                  <a:srgbClr val="EFBC6E"/>
                </a:solidFill>
                <a:latin typeface="Aptos ExtraBold" panose="020B0004020202020204" pitchFamily="34" charset="0"/>
              </a:defRPr>
            </a:lvl1pPr>
          </a:lstStyle>
          <a:p>
            <a:pPr lvl="0"/>
            <a:r>
              <a:rPr lang="en-US" dirty="0"/>
              <a:t>This is</a:t>
            </a:r>
          </a:p>
          <a:p>
            <a:pPr lvl="0"/>
            <a:r>
              <a:rPr lang="en-US" dirty="0"/>
              <a:t>the title</a:t>
            </a:r>
          </a:p>
        </p:txBody>
      </p:sp>
      <p:sp>
        <p:nvSpPr>
          <p:cNvPr id="6" name="Text Placeholder 9">
            <a:extLst>
              <a:ext uri="{FF2B5EF4-FFF2-40B4-BE49-F238E27FC236}">
                <a16:creationId xmlns:a16="http://schemas.microsoft.com/office/drawing/2014/main" id="{632AAF5C-0183-112B-4BA4-690D0D60968B}"/>
              </a:ext>
            </a:extLst>
          </p:cNvPr>
          <p:cNvSpPr>
            <a:spLocks noGrp="1"/>
          </p:cNvSpPr>
          <p:nvPr>
            <p:ph type="body" sz="quarter" idx="12" hasCustomPrompt="1"/>
          </p:nvPr>
        </p:nvSpPr>
        <p:spPr>
          <a:xfrm>
            <a:off x="1198606" y="4126728"/>
            <a:ext cx="3361038" cy="482341"/>
          </a:xfrm>
          <a:prstGeom prst="rect">
            <a:avLst/>
          </a:prstGeom>
        </p:spPr>
        <p:txBody>
          <a:bodyPr/>
          <a:lstStyle>
            <a:lvl1pPr algn="ctr">
              <a:spcBef>
                <a:spcPts val="400"/>
              </a:spcBef>
              <a:buNone/>
              <a:defRPr b="1" i="0">
                <a:solidFill>
                  <a:schemeClr val="bg1"/>
                </a:solidFill>
                <a:latin typeface="Aptos" panose="020B0004020202020204" pitchFamily="34" charset="0"/>
              </a:defRPr>
            </a:lvl1pPr>
          </a:lstStyle>
          <a:p>
            <a:pPr lvl="0"/>
            <a:r>
              <a:rPr lang="en-US" dirty="0"/>
              <a:t>First name</a:t>
            </a:r>
          </a:p>
        </p:txBody>
      </p:sp>
      <p:sp>
        <p:nvSpPr>
          <p:cNvPr id="7" name="Text Placeholder 9">
            <a:extLst>
              <a:ext uri="{FF2B5EF4-FFF2-40B4-BE49-F238E27FC236}">
                <a16:creationId xmlns:a16="http://schemas.microsoft.com/office/drawing/2014/main" id="{CEF8D1BF-6A0D-B74F-335F-52791CA06038}"/>
              </a:ext>
            </a:extLst>
          </p:cNvPr>
          <p:cNvSpPr>
            <a:spLocks noGrp="1"/>
          </p:cNvSpPr>
          <p:nvPr>
            <p:ph type="body" sz="quarter" idx="13" hasCustomPrompt="1"/>
          </p:nvPr>
        </p:nvSpPr>
        <p:spPr>
          <a:xfrm>
            <a:off x="1198606" y="4584355"/>
            <a:ext cx="3361038" cy="482341"/>
          </a:xfrm>
          <a:prstGeom prst="rect">
            <a:avLst/>
          </a:prstGeom>
        </p:spPr>
        <p:txBody>
          <a:bodyPr/>
          <a:lstStyle>
            <a:lvl1pPr algn="ctr">
              <a:spcBef>
                <a:spcPts val="400"/>
              </a:spcBef>
              <a:buNone/>
              <a:defRPr b="0" i="0">
                <a:solidFill>
                  <a:schemeClr val="bg1"/>
                </a:solidFill>
                <a:latin typeface="Aptos Light" panose="020B0004020202020204" pitchFamily="34" charset="0"/>
              </a:defRPr>
            </a:lvl1pPr>
          </a:lstStyle>
          <a:p>
            <a:pPr lvl="0"/>
            <a:r>
              <a:rPr lang="en-US" dirty="0"/>
              <a:t>Last name</a:t>
            </a:r>
          </a:p>
        </p:txBody>
      </p:sp>
    </p:spTree>
    <p:extLst>
      <p:ext uri="{BB962C8B-B14F-4D97-AF65-F5344CB8AC3E}">
        <p14:creationId xmlns:p14="http://schemas.microsoft.com/office/powerpoint/2010/main" val="4284205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X26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61E73B47-338C-5312-4C2C-F2950EFF2DC4}"/>
              </a:ext>
            </a:extLst>
          </p:cNvPr>
          <p:cNvSpPr>
            <a:spLocks noGrp="1"/>
          </p:cNvSpPr>
          <p:nvPr>
            <p:ph type="body" sz="quarter" idx="10" hasCustomPrompt="1"/>
          </p:nvPr>
        </p:nvSpPr>
        <p:spPr>
          <a:xfrm>
            <a:off x="6096000" y="2138363"/>
            <a:ext cx="5572898" cy="1334701"/>
          </a:xfrm>
          <a:prstGeom prst="rect">
            <a:avLst/>
          </a:prstGeom>
        </p:spPr>
        <p:txBody>
          <a:bodyPr/>
          <a:lstStyle>
            <a:lvl1pPr marL="0" indent="0" algn="ctr">
              <a:buNone/>
              <a:defRPr sz="4400" b="1" i="0">
                <a:solidFill>
                  <a:srgbClr val="403FA4"/>
                </a:solidFill>
                <a:latin typeface="Aptos ExtraBold" panose="020B0004020202020204" pitchFamily="34" charset="0"/>
              </a:defRPr>
            </a:lvl1pPr>
          </a:lstStyle>
          <a:p>
            <a:pPr lvl="0"/>
            <a:r>
              <a:rPr lang="en-US" dirty="0"/>
              <a:t>Here is the title for the presentation</a:t>
            </a:r>
          </a:p>
        </p:txBody>
      </p:sp>
      <p:sp>
        <p:nvSpPr>
          <p:cNvPr id="3" name="Text Placeholder 9">
            <a:extLst>
              <a:ext uri="{FF2B5EF4-FFF2-40B4-BE49-F238E27FC236}">
                <a16:creationId xmlns:a16="http://schemas.microsoft.com/office/drawing/2014/main" id="{9E59C7E3-6F36-846C-48E9-372B76C0E297}"/>
              </a:ext>
            </a:extLst>
          </p:cNvPr>
          <p:cNvSpPr>
            <a:spLocks noGrp="1"/>
          </p:cNvSpPr>
          <p:nvPr>
            <p:ph type="body" sz="quarter" idx="11" hasCustomPrompt="1"/>
          </p:nvPr>
        </p:nvSpPr>
        <p:spPr>
          <a:xfrm>
            <a:off x="7241060" y="4213227"/>
            <a:ext cx="3361038" cy="482341"/>
          </a:xfrm>
          <a:prstGeom prst="rect">
            <a:avLst/>
          </a:prstGeom>
        </p:spPr>
        <p:txBody>
          <a:bodyPr/>
          <a:lstStyle>
            <a:lvl1pPr algn="ctr">
              <a:spcBef>
                <a:spcPts val="400"/>
              </a:spcBef>
              <a:buNone/>
              <a:defRPr b="1" i="0">
                <a:solidFill>
                  <a:srgbClr val="351C5C"/>
                </a:solidFill>
                <a:latin typeface="Aptos" panose="020B0004020202020204" pitchFamily="34" charset="0"/>
              </a:defRPr>
            </a:lvl1pPr>
          </a:lstStyle>
          <a:p>
            <a:pPr lvl="0"/>
            <a:r>
              <a:rPr lang="en-US" dirty="0"/>
              <a:t>First name</a:t>
            </a:r>
          </a:p>
        </p:txBody>
      </p:sp>
      <p:sp>
        <p:nvSpPr>
          <p:cNvPr id="5" name="Text Placeholder 9">
            <a:extLst>
              <a:ext uri="{FF2B5EF4-FFF2-40B4-BE49-F238E27FC236}">
                <a16:creationId xmlns:a16="http://schemas.microsoft.com/office/drawing/2014/main" id="{D11BF989-1C30-EB02-97FD-C67EAC3D492F}"/>
              </a:ext>
            </a:extLst>
          </p:cNvPr>
          <p:cNvSpPr>
            <a:spLocks noGrp="1"/>
          </p:cNvSpPr>
          <p:nvPr>
            <p:ph type="body" sz="quarter" idx="12" hasCustomPrompt="1"/>
          </p:nvPr>
        </p:nvSpPr>
        <p:spPr>
          <a:xfrm>
            <a:off x="7241060" y="4670854"/>
            <a:ext cx="3361038" cy="482341"/>
          </a:xfrm>
          <a:prstGeom prst="rect">
            <a:avLst/>
          </a:prstGeom>
        </p:spPr>
        <p:txBody>
          <a:bodyPr/>
          <a:lstStyle>
            <a:lvl1pPr algn="ctr">
              <a:spcBef>
                <a:spcPts val="400"/>
              </a:spcBef>
              <a:buNone/>
              <a:defRPr b="0" i="0">
                <a:solidFill>
                  <a:srgbClr val="351C5C"/>
                </a:solidFill>
                <a:latin typeface="Aptos Light" panose="020B0004020202020204" pitchFamily="34" charset="0"/>
              </a:defRPr>
            </a:lvl1pPr>
          </a:lstStyle>
          <a:p>
            <a:pPr lvl="0"/>
            <a:r>
              <a:rPr lang="en-US" dirty="0"/>
              <a:t>Last name</a:t>
            </a:r>
          </a:p>
        </p:txBody>
      </p:sp>
    </p:spTree>
    <p:extLst>
      <p:ext uri="{BB962C8B-B14F-4D97-AF65-F5344CB8AC3E}">
        <p14:creationId xmlns:p14="http://schemas.microsoft.com/office/powerpoint/2010/main" val="360686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X26 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A742051-C27E-A7C1-1050-81511E9E93FF}"/>
              </a:ext>
            </a:extLst>
          </p:cNvPr>
          <p:cNvSpPr>
            <a:spLocks noGrp="1"/>
          </p:cNvSpPr>
          <p:nvPr>
            <p:ph type="body" sz="quarter" idx="10" hasCustomPrompt="1"/>
          </p:nvPr>
        </p:nvSpPr>
        <p:spPr>
          <a:xfrm>
            <a:off x="6096000" y="2138363"/>
            <a:ext cx="5572898" cy="1334701"/>
          </a:xfrm>
          <a:prstGeom prst="rect">
            <a:avLst/>
          </a:prstGeom>
        </p:spPr>
        <p:txBody>
          <a:bodyPr/>
          <a:lstStyle>
            <a:lvl1pPr marL="0" indent="0" algn="ctr">
              <a:buNone/>
              <a:defRPr sz="4400" b="1" i="0">
                <a:solidFill>
                  <a:srgbClr val="70E3DF"/>
                </a:solidFill>
                <a:latin typeface="Aptos ExtraBold" panose="020B0004020202020204" pitchFamily="34" charset="0"/>
              </a:defRPr>
            </a:lvl1pPr>
          </a:lstStyle>
          <a:p>
            <a:pPr lvl="0"/>
            <a:r>
              <a:rPr lang="en-US" dirty="0"/>
              <a:t>Here is the title for the presentation</a:t>
            </a:r>
          </a:p>
        </p:txBody>
      </p:sp>
      <p:sp>
        <p:nvSpPr>
          <p:cNvPr id="3" name="Text Placeholder 9">
            <a:extLst>
              <a:ext uri="{FF2B5EF4-FFF2-40B4-BE49-F238E27FC236}">
                <a16:creationId xmlns:a16="http://schemas.microsoft.com/office/drawing/2014/main" id="{DA5191BE-7BB9-993D-1C44-E88B9C7E2447}"/>
              </a:ext>
            </a:extLst>
          </p:cNvPr>
          <p:cNvSpPr>
            <a:spLocks noGrp="1"/>
          </p:cNvSpPr>
          <p:nvPr>
            <p:ph type="body" sz="quarter" idx="11" hasCustomPrompt="1"/>
          </p:nvPr>
        </p:nvSpPr>
        <p:spPr>
          <a:xfrm>
            <a:off x="7241060" y="4213227"/>
            <a:ext cx="3361038" cy="482341"/>
          </a:xfrm>
          <a:prstGeom prst="rect">
            <a:avLst/>
          </a:prstGeom>
        </p:spPr>
        <p:txBody>
          <a:bodyPr/>
          <a:lstStyle>
            <a:lvl1pPr algn="ctr">
              <a:spcBef>
                <a:spcPts val="400"/>
              </a:spcBef>
              <a:buNone/>
              <a:defRPr b="1" i="0">
                <a:solidFill>
                  <a:schemeClr val="bg1"/>
                </a:solidFill>
                <a:latin typeface="Aptos" panose="020B0004020202020204" pitchFamily="34" charset="0"/>
              </a:defRPr>
            </a:lvl1pPr>
          </a:lstStyle>
          <a:p>
            <a:pPr lvl="0"/>
            <a:r>
              <a:rPr lang="en-US" dirty="0"/>
              <a:t>First name</a:t>
            </a:r>
          </a:p>
        </p:txBody>
      </p:sp>
      <p:sp>
        <p:nvSpPr>
          <p:cNvPr id="4" name="Text Placeholder 9">
            <a:extLst>
              <a:ext uri="{FF2B5EF4-FFF2-40B4-BE49-F238E27FC236}">
                <a16:creationId xmlns:a16="http://schemas.microsoft.com/office/drawing/2014/main" id="{A6355020-0BEA-A1E1-256E-0EAC1F82E840}"/>
              </a:ext>
            </a:extLst>
          </p:cNvPr>
          <p:cNvSpPr>
            <a:spLocks noGrp="1"/>
          </p:cNvSpPr>
          <p:nvPr>
            <p:ph type="body" sz="quarter" idx="12" hasCustomPrompt="1"/>
          </p:nvPr>
        </p:nvSpPr>
        <p:spPr>
          <a:xfrm>
            <a:off x="7241060" y="4670854"/>
            <a:ext cx="3361038" cy="482341"/>
          </a:xfrm>
          <a:prstGeom prst="rect">
            <a:avLst/>
          </a:prstGeom>
        </p:spPr>
        <p:txBody>
          <a:bodyPr/>
          <a:lstStyle>
            <a:lvl1pPr algn="ctr">
              <a:spcBef>
                <a:spcPts val="400"/>
              </a:spcBef>
              <a:buNone/>
              <a:defRPr b="0" i="0">
                <a:solidFill>
                  <a:schemeClr val="bg1"/>
                </a:solidFill>
                <a:latin typeface="Aptos Light" panose="020B0004020202020204" pitchFamily="34" charset="0"/>
              </a:defRPr>
            </a:lvl1pPr>
          </a:lstStyle>
          <a:p>
            <a:pPr lvl="0"/>
            <a:r>
              <a:rPr lang="en-US" dirty="0"/>
              <a:t>Last name</a:t>
            </a:r>
          </a:p>
        </p:txBody>
      </p:sp>
    </p:spTree>
    <p:extLst>
      <p:ext uri="{BB962C8B-B14F-4D97-AF65-F5344CB8AC3E}">
        <p14:creationId xmlns:p14="http://schemas.microsoft.com/office/powerpoint/2010/main" val="462644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X26 Question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9953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X26 Question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6727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X26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530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9">
            <a:extLst>
              <a:ext uri="{FF2B5EF4-FFF2-40B4-BE49-F238E27FC236}">
                <a16:creationId xmlns:a16="http://schemas.microsoft.com/office/drawing/2014/main" id="{49B4E682-B107-CA97-DC4C-7C432B87CEC5}"/>
              </a:ext>
            </a:extLst>
          </p:cNvPr>
          <p:cNvSpPr/>
          <p:nvPr userDrawn="1"/>
        </p:nvSpPr>
        <p:spPr>
          <a:xfrm rot="18900000">
            <a:off x="9949464" y="5817782"/>
            <a:ext cx="2188813" cy="1818785"/>
          </a:xfrm>
          <a:custGeom>
            <a:avLst/>
            <a:gdLst>
              <a:gd name="csX0" fmla="*/ 1796177 w 2188813"/>
              <a:gd name="csY0" fmla="*/ 931824 h 1818785"/>
              <a:gd name="csX1" fmla="*/ 1973543 w 2188813"/>
              <a:gd name="csY1" fmla="*/ 1122464 h 1818785"/>
              <a:gd name="csX2" fmla="*/ 2156219 w 2188813"/>
              <a:gd name="csY2" fmla="*/ 1385618 h 1818785"/>
              <a:gd name="csX3" fmla="*/ 2188813 w 2188813"/>
              <a:gd name="csY3" fmla="*/ 1448758 h 1818785"/>
              <a:gd name="csX4" fmla="*/ 1818786 w 2188813"/>
              <a:gd name="csY4" fmla="*/ 1818785 h 1818785"/>
              <a:gd name="csX5" fmla="*/ 0 w 2188813"/>
              <a:gd name="csY5" fmla="*/ 0 h 1818785"/>
              <a:gd name="csX6" fmla="*/ 26934 w 2188813"/>
              <a:gd name="csY6" fmla="*/ 10322 h 1818785"/>
              <a:gd name="csX7" fmla="*/ 177678 w 2188813"/>
              <a:gd name="csY7" fmla="*/ 65885 h 1818785"/>
              <a:gd name="csX8" fmla="*/ 1796177 w 2188813"/>
              <a:gd name="csY8" fmla="*/ 931824 h 1818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88813" h="1818785">
                <a:moveTo>
                  <a:pt x="1796177" y="931824"/>
                </a:moveTo>
                <a:cubicBezTo>
                  <a:pt x="1859076" y="991628"/>
                  <a:pt x="1918417" y="1055038"/>
                  <a:pt x="1973543" y="1122464"/>
                </a:cubicBezTo>
                <a:cubicBezTo>
                  <a:pt x="2040961" y="1204166"/>
                  <a:pt x="2102233" y="1291620"/>
                  <a:pt x="2156219" y="1385618"/>
                </a:cubicBezTo>
                <a:lnTo>
                  <a:pt x="2188813" y="1448758"/>
                </a:lnTo>
                <a:lnTo>
                  <a:pt x="1818786" y="1818785"/>
                </a:lnTo>
                <a:lnTo>
                  <a:pt x="0" y="0"/>
                </a:lnTo>
                <a:lnTo>
                  <a:pt x="26934" y="10322"/>
                </a:lnTo>
                <a:cubicBezTo>
                  <a:pt x="76133" y="27770"/>
                  <a:pt x="126906" y="46793"/>
                  <a:pt x="177678" y="65885"/>
                </a:cubicBezTo>
                <a:cubicBezTo>
                  <a:pt x="741269" y="271311"/>
                  <a:pt x="1355885" y="513200"/>
                  <a:pt x="1796177" y="931824"/>
                </a:cubicBezTo>
                <a:close/>
              </a:path>
            </a:pathLst>
          </a:custGeom>
          <a:solidFill>
            <a:srgbClr val="6E63D6"/>
          </a:solidFill>
          <a:ln w="6350" cap="flat">
            <a:noFill/>
            <a:prstDash val="solid"/>
            <a:miter/>
          </a:ln>
        </p:spPr>
      </p:sp>
      <p:pic>
        <p:nvPicPr>
          <p:cNvPr id="4" name="Picture 1">
            <a:extLst>
              <a:ext uri="{FF2B5EF4-FFF2-40B4-BE49-F238E27FC236}">
                <a16:creationId xmlns:a16="http://schemas.microsoft.com/office/drawing/2014/main" id="{D3CF36E5-E1D3-6F6D-99C2-2C0584BE874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35348" y="6339061"/>
            <a:ext cx="1453018" cy="537250"/>
          </a:xfrm>
          <a:prstGeom prst="rect">
            <a:avLst/>
          </a:prstGeom>
        </p:spPr>
      </p:pic>
    </p:spTree>
    <p:extLst>
      <p:ext uri="{BB962C8B-B14F-4D97-AF65-F5344CB8AC3E}">
        <p14:creationId xmlns:p14="http://schemas.microsoft.com/office/powerpoint/2010/main" val="42816981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X26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737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X26 Backgroun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085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876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B1ECC48A-A0D5-D623-3BF2-C8DDB6B164F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3115804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180630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CD72B58-CB78-74AA-AD3A-F63459F0024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37524495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07A2232D-01A1-7596-21F2-B6D95773317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345810" y="6165969"/>
            <a:ext cx="1453018" cy="537250"/>
          </a:xfrm>
          <a:prstGeom prst="rect">
            <a:avLst/>
          </a:prstGeom>
        </p:spPr>
      </p:pic>
    </p:spTree>
    <p:extLst>
      <p:ext uri="{BB962C8B-B14F-4D97-AF65-F5344CB8AC3E}">
        <p14:creationId xmlns:p14="http://schemas.microsoft.com/office/powerpoint/2010/main" val="7806894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D099CE7C-6AED-E5E6-7F35-4EF5EA6F144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28121"/>
            <a:ext cx="1453018" cy="537250"/>
          </a:xfrm>
          <a:prstGeom prst="rect">
            <a:avLst/>
          </a:prstGeom>
        </p:spPr>
      </p:pic>
    </p:spTree>
    <p:extLst>
      <p:ext uri="{BB962C8B-B14F-4D97-AF65-F5344CB8AC3E}">
        <p14:creationId xmlns:p14="http://schemas.microsoft.com/office/powerpoint/2010/main" val="1206701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2E60319E-33F8-0FB8-DB3D-F0681D0BC31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28121"/>
            <a:ext cx="1453018" cy="537250"/>
          </a:xfrm>
          <a:prstGeom prst="rect">
            <a:avLst/>
          </a:prstGeom>
        </p:spPr>
      </p:pic>
    </p:spTree>
    <p:extLst>
      <p:ext uri="{BB962C8B-B14F-4D97-AF65-F5344CB8AC3E}">
        <p14:creationId xmlns:p14="http://schemas.microsoft.com/office/powerpoint/2010/main" val="1370979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58F7C2D8-8929-E967-0B68-3D93ADAF587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00993" y="5820875"/>
            <a:ext cx="1453018" cy="537250"/>
          </a:xfrm>
          <a:prstGeom prst="rect">
            <a:avLst/>
          </a:prstGeom>
        </p:spPr>
      </p:pic>
    </p:spTree>
    <p:extLst>
      <p:ext uri="{BB962C8B-B14F-4D97-AF65-F5344CB8AC3E}">
        <p14:creationId xmlns:p14="http://schemas.microsoft.com/office/powerpoint/2010/main" val="3490741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E055ECA2-1AB6-F401-9CBF-ED146BC7F41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65969"/>
            <a:ext cx="1453018" cy="537250"/>
          </a:xfrm>
          <a:prstGeom prst="rect">
            <a:avLst/>
          </a:prstGeom>
        </p:spPr>
      </p:pic>
    </p:spTree>
    <p:extLst>
      <p:ext uri="{BB962C8B-B14F-4D97-AF65-F5344CB8AC3E}">
        <p14:creationId xmlns:p14="http://schemas.microsoft.com/office/powerpoint/2010/main" val="5753497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D78DDA17-46E9-1DA6-CAB8-CE56C6C11EC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845568" y="6042598"/>
            <a:ext cx="1453018" cy="537250"/>
          </a:xfrm>
          <a:prstGeom prst="rect">
            <a:avLst/>
          </a:prstGeom>
        </p:spPr>
      </p:pic>
    </p:spTree>
    <p:extLst>
      <p:ext uri="{BB962C8B-B14F-4D97-AF65-F5344CB8AC3E}">
        <p14:creationId xmlns:p14="http://schemas.microsoft.com/office/powerpoint/2010/main" val="1589633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Tree>
    <p:extLst>
      <p:ext uri="{BB962C8B-B14F-4D97-AF65-F5344CB8AC3E}">
        <p14:creationId xmlns:p14="http://schemas.microsoft.com/office/powerpoint/2010/main" val="3040365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5E813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C7DB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61D5C"/>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CE8837B3-341B-1A9E-97FE-2AEC90950C58}"/>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9084" y="6159031"/>
            <a:ext cx="1453018" cy="537250"/>
          </a:xfrm>
          <a:prstGeom prst="rect">
            <a:avLst/>
          </a:prstGeom>
        </p:spPr>
      </p:pic>
    </p:spTree>
    <p:extLst>
      <p:ext uri="{BB962C8B-B14F-4D97-AF65-F5344CB8AC3E}">
        <p14:creationId xmlns:p14="http://schemas.microsoft.com/office/powerpoint/2010/main" val="22583918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061C652C-A0C1-5243-198D-562BA26BBE1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37442337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F76742C5-2AA6-4B5C-DF96-97EAC280087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86118" y="6153001"/>
            <a:ext cx="1453018" cy="537250"/>
          </a:xfrm>
          <a:prstGeom prst="rect">
            <a:avLst/>
          </a:prstGeom>
        </p:spPr>
      </p:pic>
    </p:spTree>
    <p:extLst>
      <p:ext uri="{BB962C8B-B14F-4D97-AF65-F5344CB8AC3E}">
        <p14:creationId xmlns:p14="http://schemas.microsoft.com/office/powerpoint/2010/main" val="12098174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
            <a:extLst>
              <a:ext uri="{FF2B5EF4-FFF2-40B4-BE49-F238E27FC236}">
                <a16:creationId xmlns:a16="http://schemas.microsoft.com/office/drawing/2014/main" id="{900BA02A-4A53-9CDA-0118-6D843878687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034770" y="126228"/>
            <a:ext cx="1453018" cy="537250"/>
          </a:xfrm>
          <a:prstGeom prst="rect">
            <a:avLst/>
          </a:prstGeom>
        </p:spPr>
      </p:pic>
    </p:spTree>
    <p:extLst>
      <p:ext uri="{BB962C8B-B14F-4D97-AF65-F5344CB8AC3E}">
        <p14:creationId xmlns:p14="http://schemas.microsoft.com/office/powerpoint/2010/main" val="27925926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2710F482-4AC5-27D8-3AF4-6D049380747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38079965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E75123-4DDB-BC2F-2CA7-3E7FBB56BCB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78266" y="57875"/>
            <a:ext cx="1255859" cy="464351"/>
          </a:xfrm>
          <a:prstGeom prst="rect">
            <a:avLst/>
          </a:prstGeom>
        </p:spPr>
      </p:pic>
    </p:spTree>
    <p:extLst>
      <p:ext uri="{BB962C8B-B14F-4D97-AF65-F5344CB8AC3E}">
        <p14:creationId xmlns:p14="http://schemas.microsoft.com/office/powerpoint/2010/main" val="9852793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052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F6541B3-364D-7FA7-85C0-0BEDD6AFFBC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022221" y="2662225"/>
            <a:ext cx="4147558" cy="1533550"/>
          </a:xfrm>
          <a:prstGeom prst="rect">
            <a:avLst/>
          </a:prstGeom>
        </p:spPr>
      </p:pic>
    </p:spTree>
    <p:extLst>
      <p:ext uri="{BB962C8B-B14F-4D97-AF65-F5344CB8AC3E}">
        <p14:creationId xmlns:p14="http://schemas.microsoft.com/office/powerpoint/2010/main" val="2820060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dirty="0"/>
              <a:t>Insert slide title</a:t>
            </a:r>
            <a:endParaRPr lang="en-IS" dirty="0"/>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61B0271-7599-CA91-3344-6F442927D09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65969"/>
            <a:ext cx="1453018" cy="537250"/>
          </a:xfrm>
          <a:prstGeom prst="rect">
            <a:avLst/>
          </a:prstGeom>
        </p:spPr>
      </p:pic>
    </p:spTree>
    <p:extLst>
      <p:ext uri="{BB962C8B-B14F-4D97-AF65-F5344CB8AC3E}">
        <p14:creationId xmlns:p14="http://schemas.microsoft.com/office/powerpoint/2010/main" val="28048578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1BA73136-B935-D4FA-D805-288987FC446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2302147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938858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D577B8E6-2ADC-03CA-CDE2-73E59C117AA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3074119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3D1E0E57-E58D-ED11-A6F1-73DE514530E4}"/>
              </a:ext>
            </a:extLst>
          </p:cNvPr>
          <p:cNvSpPr/>
          <p:nvPr userDrawn="1"/>
        </p:nvSpPr>
        <p:spPr>
          <a:xfrm rot="18900000">
            <a:off x="9949464" y="5817782"/>
            <a:ext cx="2188813" cy="1818785"/>
          </a:xfrm>
          <a:custGeom>
            <a:avLst/>
            <a:gdLst>
              <a:gd name="csX0" fmla="*/ 1796177 w 2188813"/>
              <a:gd name="csY0" fmla="*/ 931824 h 1818785"/>
              <a:gd name="csX1" fmla="*/ 1973543 w 2188813"/>
              <a:gd name="csY1" fmla="*/ 1122464 h 1818785"/>
              <a:gd name="csX2" fmla="*/ 2156219 w 2188813"/>
              <a:gd name="csY2" fmla="*/ 1385618 h 1818785"/>
              <a:gd name="csX3" fmla="*/ 2188813 w 2188813"/>
              <a:gd name="csY3" fmla="*/ 1448758 h 1818785"/>
              <a:gd name="csX4" fmla="*/ 1818786 w 2188813"/>
              <a:gd name="csY4" fmla="*/ 1818785 h 1818785"/>
              <a:gd name="csX5" fmla="*/ 0 w 2188813"/>
              <a:gd name="csY5" fmla="*/ 0 h 1818785"/>
              <a:gd name="csX6" fmla="*/ 26934 w 2188813"/>
              <a:gd name="csY6" fmla="*/ 10322 h 1818785"/>
              <a:gd name="csX7" fmla="*/ 177678 w 2188813"/>
              <a:gd name="csY7" fmla="*/ 65885 h 1818785"/>
              <a:gd name="csX8" fmla="*/ 1796177 w 2188813"/>
              <a:gd name="csY8" fmla="*/ 931824 h 1818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88813" h="1818785">
                <a:moveTo>
                  <a:pt x="1796177" y="931824"/>
                </a:moveTo>
                <a:cubicBezTo>
                  <a:pt x="1859076" y="991628"/>
                  <a:pt x="1918417" y="1055038"/>
                  <a:pt x="1973543" y="1122464"/>
                </a:cubicBezTo>
                <a:cubicBezTo>
                  <a:pt x="2040961" y="1204166"/>
                  <a:pt x="2102233" y="1291620"/>
                  <a:pt x="2156219" y="1385618"/>
                </a:cubicBezTo>
                <a:lnTo>
                  <a:pt x="2188813" y="1448758"/>
                </a:lnTo>
                <a:lnTo>
                  <a:pt x="1818786" y="1818785"/>
                </a:lnTo>
                <a:lnTo>
                  <a:pt x="0" y="0"/>
                </a:lnTo>
                <a:lnTo>
                  <a:pt x="26934" y="10322"/>
                </a:lnTo>
                <a:cubicBezTo>
                  <a:pt x="76133" y="27770"/>
                  <a:pt x="126906" y="46793"/>
                  <a:pt x="177678" y="65885"/>
                </a:cubicBezTo>
                <a:cubicBezTo>
                  <a:pt x="741269" y="271311"/>
                  <a:pt x="1355885" y="513200"/>
                  <a:pt x="1796177" y="931824"/>
                </a:cubicBezTo>
                <a:close/>
              </a:path>
            </a:pathLst>
          </a:custGeom>
          <a:solidFill>
            <a:srgbClr val="6E63D6"/>
          </a:solidFill>
          <a:ln w="6350" cap="flat">
            <a:noFill/>
            <a:prstDash val="solid"/>
            <a:miter/>
          </a:ln>
        </p:spPr>
      </p:sp>
      <p:pic>
        <p:nvPicPr>
          <p:cNvPr id="5" name="Picture 1">
            <a:extLst>
              <a:ext uri="{FF2B5EF4-FFF2-40B4-BE49-F238E27FC236}">
                <a16:creationId xmlns:a16="http://schemas.microsoft.com/office/drawing/2014/main" id="{EC199A6B-9538-2889-B58B-C77F1E0314A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35348" y="6339061"/>
            <a:ext cx="1453018" cy="537250"/>
          </a:xfrm>
          <a:prstGeom prst="rect">
            <a:avLst/>
          </a:prstGeom>
        </p:spPr>
      </p:pic>
    </p:spTree>
    <p:extLst>
      <p:ext uri="{BB962C8B-B14F-4D97-AF65-F5344CB8AC3E}">
        <p14:creationId xmlns:p14="http://schemas.microsoft.com/office/powerpoint/2010/main" val="40513244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C35E048-2A5A-C408-1182-CB995B257A9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65969"/>
            <a:ext cx="1453018" cy="537250"/>
          </a:xfrm>
          <a:prstGeom prst="rect">
            <a:avLst/>
          </a:prstGeom>
        </p:spPr>
      </p:pic>
    </p:spTree>
    <p:extLst>
      <p:ext uri="{BB962C8B-B14F-4D97-AF65-F5344CB8AC3E}">
        <p14:creationId xmlns:p14="http://schemas.microsoft.com/office/powerpoint/2010/main" val="17293200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456FA3-BDD5-098D-57A0-57342DB843F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65969"/>
            <a:ext cx="1453018" cy="537250"/>
          </a:xfrm>
          <a:prstGeom prst="rect">
            <a:avLst/>
          </a:prstGeom>
        </p:spPr>
      </p:pic>
    </p:spTree>
    <p:extLst>
      <p:ext uri="{BB962C8B-B14F-4D97-AF65-F5344CB8AC3E}">
        <p14:creationId xmlns:p14="http://schemas.microsoft.com/office/powerpoint/2010/main" val="3424346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CFECFEC3-73F4-D56F-D73C-B28455C4A8E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00266" y="5807273"/>
            <a:ext cx="1453018" cy="537250"/>
          </a:xfrm>
          <a:prstGeom prst="rect">
            <a:avLst/>
          </a:prstGeom>
        </p:spPr>
      </p:pic>
    </p:spTree>
    <p:extLst>
      <p:ext uri="{BB962C8B-B14F-4D97-AF65-F5344CB8AC3E}">
        <p14:creationId xmlns:p14="http://schemas.microsoft.com/office/powerpoint/2010/main" val="28621863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7BC9C1C-B3CA-3893-8F97-BDBC31E5E50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845568" y="6047116"/>
            <a:ext cx="1453018" cy="537250"/>
          </a:xfrm>
          <a:prstGeom prst="rect">
            <a:avLst/>
          </a:prstGeom>
        </p:spPr>
      </p:pic>
    </p:spTree>
    <p:extLst>
      <p:ext uri="{BB962C8B-B14F-4D97-AF65-F5344CB8AC3E}">
        <p14:creationId xmlns:p14="http://schemas.microsoft.com/office/powerpoint/2010/main" val="155856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 name="Picture 1">
            <a:extLst>
              <a:ext uri="{FF2B5EF4-FFF2-40B4-BE49-F238E27FC236}">
                <a16:creationId xmlns:a16="http://schemas.microsoft.com/office/drawing/2014/main" id="{4CC325E6-9918-F526-659D-8E16AC3309C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2280" y="6213192"/>
            <a:ext cx="1453018" cy="537250"/>
          </a:xfrm>
          <a:prstGeom prst="rect">
            <a:avLst/>
          </a:prstGeom>
        </p:spPr>
      </p:pic>
    </p:spTree>
    <p:extLst>
      <p:ext uri="{BB962C8B-B14F-4D97-AF65-F5344CB8AC3E}">
        <p14:creationId xmlns:p14="http://schemas.microsoft.com/office/powerpoint/2010/main" val="37414679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B5F6F50-3BA6-6CC7-024B-18328BE49CC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36598" y="6159847"/>
            <a:ext cx="1453018" cy="537250"/>
          </a:xfrm>
          <a:prstGeom prst="rect">
            <a:avLst/>
          </a:prstGeom>
        </p:spPr>
      </p:pic>
    </p:spTree>
    <p:extLst>
      <p:ext uri="{BB962C8B-B14F-4D97-AF65-F5344CB8AC3E}">
        <p14:creationId xmlns:p14="http://schemas.microsoft.com/office/powerpoint/2010/main" val="366189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dirty="0"/>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84010717-EEFC-57F0-0944-AE247156572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00266" y="5807273"/>
            <a:ext cx="1453018" cy="537250"/>
          </a:xfrm>
          <a:prstGeom prst="rect">
            <a:avLst/>
          </a:prstGeom>
        </p:spPr>
      </p:pic>
    </p:spTree>
    <p:extLst>
      <p:ext uri="{BB962C8B-B14F-4D97-AF65-F5344CB8AC3E}">
        <p14:creationId xmlns:p14="http://schemas.microsoft.com/office/powerpoint/2010/main" val="29333404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C907591C-0488-0F59-6D04-106C9DE434E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25579946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CA457723-7E00-4F72-45B9-72DF25EF13D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76786" y="6153001"/>
            <a:ext cx="1453018" cy="537250"/>
          </a:xfrm>
          <a:prstGeom prst="rect">
            <a:avLst/>
          </a:prstGeom>
        </p:spPr>
      </p:pic>
    </p:spTree>
    <p:extLst>
      <p:ext uri="{BB962C8B-B14F-4D97-AF65-F5344CB8AC3E}">
        <p14:creationId xmlns:p14="http://schemas.microsoft.com/office/powerpoint/2010/main" val="17948451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3346" y="0"/>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1">
            <a:extLst>
              <a:ext uri="{FF2B5EF4-FFF2-40B4-BE49-F238E27FC236}">
                <a16:creationId xmlns:a16="http://schemas.microsoft.com/office/drawing/2014/main" id="{F8E0929F-8AAC-FF6E-1A4A-1403C03388D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021802" y="115836"/>
            <a:ext cx="1453018" cy="537250"/>
          </a:xfrm>
          <a:prstGeom prst="rect">
            <a:avLst/>
          </a:prstGeom>
        </p:spPr>
      </p:pic>
    </p:spTree>
    <p:extLst>
      <p:ext uri="{BB962C8B-B14F-4D97-AF65-F5344CB8AC3E}">
        <p14:creationId xmlns:p14="http://schemas.microsoft.com/office/powerpoint/2010/main" val="21939538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54EBF506-3F47-7666-4B7D-148B03B71B0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30603552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89E3ABC7-5B61-B422-B15B-50D5BD2FC1F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0317378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079463B7-FCA9-1077-0788-907FCC40010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1960764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98BFE23F-EB62-E1BB-55E1-7DDDDACD6A1F}"/>
              </a:ext>
            </a:extLst>
          </p:cNvPr>
          <p:cNvSpPr/>
          <p:nvPr/>
        </p:nvSpPr>
        <p:spPr>
          <a:xfrm>
            <a:off x="0" y="2562034"/>
            <a:ext cx="4385058" cy="2872169"/>
          </a:xfrm>
          <a:custGeom>
            <a:avLst/>
            <a:gdLst>
              <a:gd name="connsiteX0" fmla="*/ 0 w 4385058"/>
              <a:gd name="connsiteY0" fmla="*/ 0 h 2872169"/>
              <a:gd name="connsiteX1" fmla="*/ 1429403 w 4385058"/>
              <a:gd name="connsiteY1" fmla="*/ 0 h 2872169"/>
              <a:gd name="connsiteX2" fmla="*/ 2539440 w 4385058"/>
              <a:gd name="connsiteY2" fmla="*/ 784987 h 2872169"/>
              <a:gd name="connsiteX3" fmla="*/ 4385058 w 4385058"/>
              <a:gd name="connsiteY3" fmla="*/ 2814574 h 2872169"/>
              <a:gd name="connsiteX4" fmla="*/ 4383091 w 4385058"/>
              <a:gd name="connsiteY4" fmla="*/ 2872169 h 2872169"/>
              <a:gd name="connsiteX5" fmla="*/ 2615981 w 4385058"/>
              <a:gd name="connsiteY5" fmla="*/ 2872169 h 2872169"/>
              <a:gd name="connsiteX6" fmla="*/ 1687777 w 4385058"/>
              <a:gd name="connsiteY6" fmla="*/ 2201862 h 2872169"/>
              <a:gd name="connsiteX7" fmla="*/ 1687840 w 4385058"/>
              <a:gd name="connsiteY7" fmla="*/ 2201862 h 2872169"/>
              <a:gd name="connsiteX8" fmla="*/ 121595 w 4385058"/>
              <a:gd name="connsiteY8" fmla="*/ 1389109 h 2872169"/>
              <a:gd name="connsiteX9" fmla="*/ 0 w 4385058"/>
              <a:gd name="connsiteY9" fmla="*/ 1263135 h 287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058" h="2872169">
                <a:moveTo>
                  <a:pt x="0" y="0"/>
                </a:moveTo>
                <a:lnTo>
                  <a:pt x="1429403" y="0"/>
                </a:lnTo>
                <a:cubicBezTo>
                  <a:pt x="1429403" y="373380"/>
                  <a:pt x="1898360" y="545655"/>
                  <a:pt x="2539440" y="784987"/>
                </a:cubicBezTo>
                <a:cubicBezTo>
                  <a:pt x="3314498" y="1081659"/>
                  <a:pt x="4385058" y="1541209"/>
                  <a:pt x="4385058" y="2814574"/>
                </a:cubicBezTo>
                <a:cubicBezTo>
                  <a:pt x="4385058" y="2834069"/>
                  <a:pt x="4383599" y="2852865"/>
                  <a:pt x="4383091" y="2872169"/>
                </a:cubicBezTo>
                <a:lnTo>
                  <a:pt x="2615981" y="2872169"/>
                </a:lnTo>
                <a:cubicBezTo>
                  <a:pt x="2615981" y="2575243"/>
                  <a:pt x="2300169" y="2431733"/>
                  <a:pt x="1687777" y="2201862"/>
                </a:cubicBezTo>
                <a:lnTo>
                  <a:pt x="1687840" y="2201862"/>
                </a:lnTo>
                <a:cubicBezTo>
                  <a:pt x="1154980" y="2008017"/>
                  <a:pt x="549445" y="1789900"/>
                  <a:pt x="121595" y="1389109"/>
                </a:cubicBezTo>
                <a:lnTo>
                  <a:pt x="0" y="1263135"/>
                </a:lnTo>
                <a:close/>
              </a:path>
            </a:pathLst>
          </a:custGeom>
          <a:solidFill>
            <a:srgbClr val="1C143D"/>
          </a:solidFill>
          <a:ln w="634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469AD76-D9F2-BA1D-28C0-C3DA30BD8D69}"/>
              </a:ext>
            </a:extLst>
          </p:cNvPr>
          <p:cNvSpPr/>
          <p:nvPr/>
        </p:nvSpPr>
        <p:spPr>
          <a:xfrm>
            <a:off x="2236510" y="4072510"/>
            <a:ext cx="2265072" cy="2785491"/>
          </a:xfrm>
          <a:custGeom>
            <a:avLst/>
            <a:gdLst>
              <a:gd name="connsiteX0" fmla="*/ 2265072 w 2265072"/>
              <a:gd name="connsiteY0" fmla="*/ 0 h 2785491"/>
              <a:gd name="connsiteX1" fmla="*/ 2265072 w 2265072"/>
              <a:gd name="connsiteY1" fmla="*/ 2785491 h 2785491"/>
              <a:gd name="connsiteX2" fmla="*/ 0 w 2265072"/>
              <a:gd name="connsiteY2" fmla="*/ 2785491 h 2785491"/>
              <a:gd name="connsiteX3" fmla="*/ 0 w 2265072"/>
              <a:gd name="connsiteY3" fmla="*/ 1718373 h 2785491"/>
            </a:gdLst>
            <a:ahLst/>
            <a:cxnLst>
              <a:cxn ang="0">
                <a:pos x="connsiteX0" y="connsiteY0"/>
              </a:cxn>
              <a:cxn ang="0">
                <a:pos x="connsiteX1" y="connsiteY1"/>
              </a:cxn>
              <a:cxn ang="0">
                <a:pos x="connsiteX2" y="connsiteY2"/>
              </a:cxn>
              <a:cxn ang="0">
                <a:pos x="connsiteX3" y="connsiteY3"/>
              </a:cxn>
            </a:cxnLst>
            <a:rect l="l" t="t" r="r" b="b"/>
            <a:pathLst>
              <a:path w="2265072" h="2785491">
                <a:moveTo>
                  <a:pt x="2265072" y="0"/>
                </a:moveTo>
                <a:lnTo>
                  <a:pt x="2265072" y="2785491"/>
                </a:lnTo>
                <a:lnTo>
                  <a:pt x="0" y="2785491"/>
                </a:lnTo>
                <a:lnTo>
                  <a:pt x="0" y="1718373"/>
                </a:lnTo>
                <a:close/>
              </a:path>
            </a:pathLst>
          </a:custGeom>
          <a:solidFill>
            <a:srgbClr val="1C143D"/>
          </a:solidFill>
          <a:ln w="634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941B98B-2730-4641-7078-2B601B741206}"/>
              </a:ext>
            </a:extLst>
          </p:cNvPr>
          <p:cNvSpPr/>
          <p:nvPr/>
        </p:nvSpPr>
        <p:spPr>
          <a:xfrm>
            <a:off x="0" y="1811528"/>
            <a:ext cx="4504440" cy="5046473"/>
          </a:xfrm>
          <a:custGeom>
            <a:avLst/>
            <a:gdLst>
              <a:gd name="connsiteX0" fmla="*/ 0 w 4504440"/>
              <a:gd name="connsiteY0" fmla="*/ 0 h 5046473"/>
              <a:gd name="connsiteX1" fmla="*/ 1433402 w 4504440"/>
              <a:gd name="connsiteY1" fmla="*/ 0 h 5046473"/>
              <a:gd name="connsiteX2" fmla="*/ 1433402 w 4504440"/>
              <a:gd name="connsiteY2" fmla="*/ 2689987 h 5046473"/>
              <a:gd name="connsiteX3" fmla="*/ 2218107 w 4504440"/>
              <a:gd name="connsiteY3" fmla="*/ 3503295 h 5046473"/>
              <a:gd name="connsiteX4" fmla="*/ 3002812 w 4504440"/>
              <a:gd name="connsiteY4" fmla="*/ 2689987 h 5046473"/>
              <a:gd name="connsiteX5" fmla="*/ 3002812 w 4504440"/>
              <a:gd name="connsiteY5" fmla="*/ 635508 h 5046473"/>
              <a:gd name="connsiteX6" fmla="*/ 4504440 w 4504440"/>
              <a:gd name="connsiteY6" fmla="*/ 635508 h 5046473"/>
              <a:gd name="connsiteX7" fmla="*/ 4504440 w 4504440"/>
              <a:gd name="connsiteY7" fmla="*/ 2900426 h 5046473"/>
              <a:gd name="connsiteX8" fmla="*/ 3525900 w 4504440"/>
              <a:gd name="connsiteY8" fmla="*/ 4955482 h 5046473"/>
              <a:gd name="connsiteX9" fmla="*/ 3378179 w 4504440"/>
              <a:gd name="connsiteY9" fmla="*/ 5046473 h 5046473"/>
              <a:gd name="connsiteX10" fmla="*/ 1194058 w 4504440"/>
              <a:gd name="connsiteY10" fmla="*/ 5046473 h 5046473"/>
              <a:gd name="connsiteX11" fmla="*/ 1085880 w 4504440"/>
              <a:gd name="connsiteY11" fmla="*/ 4976868 h 5046473"/>
              <a:gd name="connsiteX12" fmla="*/ 322730 w 4504440"/>
              <a:gd name="connsiteY12" fmla="*/ 4001834 h 5046473"/>
              <a:gd name="connsiteX13" fmla="*/ 0 w 4504440"/>
              <a:gd name="connsiteY13" fmla="*/ 4215377 h 504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04440" h="5046473">
                <a:moveTo>
                  <a:pt x="0" y="0"/>
                </a:moveTo>
                <a:lnTo>
                  <a:pt x="1433402" y="0"/>
                </a:lnTo>
                <a:lnTo>
                  <a:pt x="1433402" y="2689987"/>
                </a:lnTo>
                <a:cubicBezTo>
                  <a:pt x="1433402" y="3168650"/>
                  <a:pt x="1769269" y="3503295"/>
                  <a:pt x="2218107" y="3503295"/>
                </a:cubicBezTo>
                <a:cubicBezTo>
                  <a:pt x="2666945" y="3503295"/>
                  <a:pt x="3002812" y="3168650"/>
                  <a:pt x="3002812" y="2689987"/>
                </a:cubicBezTo>
                <a:lnTo>
                  <a:pt x="3002812" y="635508"/>
                </a:lnTo>
                <a:lnTo>
                  <a:pt x="4504440" y="635508"/>
                </a:lnTo>
                <a:lnTo>
                  <a:pt x="4504440" y="2900426"/>
                </a:lnTo>
                <a:cubicBezTo>
                  <a:pt x="4504440" y="3815620"/>
                  <a:pt x="4126812" y="4540512"/>
                  <a:pt x="3525900" y="4955482"/>
                </a:cubicBezTo>
                <a:lnTo>
                  <a:pt x="3378179" y="5046473"/>
                </a:lnTo>
                <a:lnTo>
                  <a:pt x="1194058" y="5046473"/>
                </a:lnTo>
                <a:lnTo>
                  <a:pt x="1085880" y="4976868"/>
                </a:lnTo>
                <a:cubicBezTo>
                  <a:pt x="751053" y="4743530"/>
                  <a:pt x="480795" y="4408520"/>
                  <a:pt x="322730" y="4001834"/>
                </a:cubicBezTo>
                <a:lnTo>
                  <a:pt x="0" y="4215377"/>
                </a:lnTo>
                <a:close/>
              </a:path>
            </a:pathLst>
          </a:custGeom>
          <a:solidFill>
            <a:srgbClr val="361D5C"/>
          </a:solidFill>
          <a:ln w="63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15EB04B-A6AB-914C-1071-FC7927802B6C}"/>
              </a:ext>
            </a:extLst>
          </p:cNvPr>
          <p:cNvSpPr/>
          <p:nvPr/>
        </p:nvSpPr>
        <p:spPr>
          <a:xfrm rot="5400000">
            <a:off x="150010" y="430252"/>
            <a:ext cx="4205219" cy="4505239"/>
          </a:xfrm>
          <a:custGeom>
            <a:avLst/>
            <a:gdLst>
              <a:gd name="connsiteX0" fmla="*/ 0 w 4205219"/>
              <a:gd name="connsiteY0" fmla="*/ 3119691 h 4505239"/>
              <a:gd name="connsiteX1" fmla="*/ 2286 w 4205219"/>
              <a:gd name="connsiteY1" fmla="*/ 3071774 h 4505239"/>
              <a:gd name="connsiteX2" fmla="*/ 2772 w 4205219"/>
              <a:gd name="connsiteY2" fmla="*/ 3071774 h 4505239"/>
              <a:gd name="connsiteX3" fmla="*/ 2772 w 4205219"/>
              <a:gd name="connsiteY3" fmla="*/ 59944 h 4505239"/>
              <a:gd name="connsiteX4" fmla="*/ 62685 w 4205219"/>
              <a:gd name="connsiteY4" fmla="*/ 0 h 4505239"/>
              <a:gd name="connsiteX5" fmla="*/ 1866288 w 4205219"/>
              <a:gd name="connsiteY5" fmla="*/ 0 h 4505239"/>
              <a:gd name="connsiteX6" fmla="*/ 1866288 w 4205219"/>
              <a:gd name="connsiteY6" fmla="*/ 3071774 h 4505239"/>
              <a:gd name="connsiteX7" fmla="*/ 1866773 w 4205219"/>
              <a:gd name="connsiteY7" fmla="*/ 3071774 h 4505239"/>
              <a:gd name="connsiteX8" fmla="*/ 2977388 w 4205219"/>
              <a:gd name="connsiteY8" fmla="*/ 3856415 h 4505239"/>
              <a:gd name="connsiteX9" fmla="*/ 4197239 w 4205219"/>
              <a:gd name="connsiteY9" fmla="*/ 4498050 h 4505239"/>
              <a:gd name="connsiteX10" fmla="*/ 4205219 w 4205219"/>
              <a:gd name="connsiteY10" fmla="*/ 4505239 h 4505239"/>
              <a:gd name="connsiteX11" fmla="*/ 611113 w 4205219"/>
              <a:gd name="connsiteY11" fmla="*/ 4505239 h 4505239"/>
              <a:gd name="connsiteX12" fmla="*/ 558316 w 4205219"/>
              <a:gd name="connsiteY12" fmla="*/ 4460223 h 4505239"/>
              <a:gd name="connsiteX13" fmla="*/ 0 w 4205219"/>
              <a:gd name="connsiteY13" fmla="*/ 3119691 h 45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05219" h="4505239">
                <a:moveTo>
                  <a:pt x="0" y="3119691"/>
                </a:moveTo>
                <a:cubicBezTo>
                  <a:pt x="0" y="3103379"/>
                  <a:pt x="1969" y="3087895"/>
                  <a:pt x="2286" y="3071774"/>
                </a:cubicBezTo>
                <a:lnTo>
                  <a:pt x="2772" y="3071774"/>
                </a:lnTo>
                <a:lnTo>
                  <a:pt x="2772" y="59944"/>
                </a:lnTo>
                <a:cubicBezTo>
                  <a:pt x="2772" y="26861"/>
                  <a:pt x="29619" y="0"/>
                  <a:pt x="62685" y="0"/>
                </a:cubicBezTo>
                <a:lnTo>
                  <a:pt x="1866288" y="0"/>
                </a:lnTo>
                <a:lnTo>
                  <a:pt x="1866288" y="3071774"/>
                </a:lnTo>
                <a:lnTo>
                  <a:pt x="1866773" y="3071774"/>
                </a:lnTo>
                <a:cubicBezTo>
                  <a:pt x="1866773" y="3445022"/>
                  <a:pt x="2335975" y="3617208"/>
                  <a:pt x="2977388" y="3856415"/>
                </a:cubicBezTo>
                <a:cubicBezTo>
                  <a:pt x="3362167" y="4003563"/>
                  <a:pt x="3826765" y="4191028"/>
                  <a:pt x="4197239" y="4498050"/>
                </a:cubicBezTo>
                <a:lnTo>
                  <a:pt x="4205219" y="4505239"/>
                </a:lnTo>
                <a:lnTo>
                  <a:pt x="611113" y="4505239"/>
                </a:lnTo>
                <a:lnTo>
                  <a:pt x="558316" y="4460223"/>
                </a:lnTo>
                <a:cubicBezTo>
                  <a:pt x="225370" y="4148659"/>
                  <a:pt x="-27" y="3726645"/>
                  <a:pt x="0" y="3119691"/>
                </a:cubicBezTo>
                <a:close/>
              </a:path>
            </a:pathLst>
          </a:custGeom>
          <a:solidFill>
            <a:srgbClr val="5D3F8C"/>
          </a:solidFill>
          <a:ln w="6347" cap="flat">
            <a:noFill/>
            <a:prstDash val="solid"/>
            <a:miter/>
          </a:ln>
        </p:spPr>
        <p:txBody>
          <a:bodyPr rtlCol="0" anchor="ctr"/>
          <a:lstStyle/>
          <a:p>
            <a:endParaRPr lang="en-US"/>
          </a:p>
        </p:txBody>
      </p:sp>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1347228-A2EA-F6BF-858E-F0074092627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266039" y="122958"/>
            <a:ext cx="1255859" cy="464350"/>
          </a:xfrm>
          <a:prstGeom prst="rect">
            <a:avLst/>
          </a:prstGeom>
        </p:spPr>
      </p:pic>
    </p:spTree>
    <p:extLst>
      <p:ext uri="{BB962C8B-B14F-4D97-AF65-F5344CB8AC3E}">
        <p14:creationId xmlns:p14="http://schemas.microsoft.com/office/powerpoint/2010/main" val="2694565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81775CCC-7CB0-E3B9-45C4-2DB61F1E89C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73638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6F52485-5955-871C-EAE1-9FAC7A0D671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7239931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pic>
        <p:nvPicPr>
          <p:cNvPr id="2" name="Picture 1">
            <a:extLst>
              <a:ext uri="{FF2B5EF4-FFF2-40B4-BE49-F238E27FC236}">
                <a16:creationId xmlns:a16="http://schemas.microsoft.com/office/drawing/2014/main" id="{7C28FD97-E0FC-7119-D620-BCC759FD174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599301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0.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2.emf"/><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image" Target="../media/image2.emf"/><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image" Target="../media/image1.emf"/><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theme" Target="../theme/theme11.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slideLayout" Target="../slideLayouts/slideLayout178.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8" Type="http://schemas.openxmlformats.org/officeDocument/2006/relationships/slideLayout" Target="../slideLayouts/slideLayout155.xml"/><Relationship Id="rId3"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2.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image" Target="../media/image2.emf"/><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image" Target="../media/image2.emf"/><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image" Target="../media/image1.emf"/><Relationship Id="rId2" Type="http://schemas.openxmlformats.org/officeDocument/2006/relationships/slideLayout" Target="../slideLayouts/slideLayout196.xml"/><Relationship Id="rId16" Type="http://schemas.openxmlformats.org/officeDocument/2006/relationships/theme" Target="../theme/theme13.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image" Target="../media/image2.emf"/><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image" Target="../media/image1.emf"/><Relationship Id="rId2" Type="http://schemas.openxmlformats.org/officeDocument/2006/relationships/slideLayout" Target="../slideLayouts/slideLayout211.xml"/><Relationship Id="rId16" Type="http://schemas.openxmlformats.org/officeDocument/2006/relationships/theme" Target="../theme/theme14.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emf"/><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emf"/><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emf"/><Relationship Id="rId5" Type="http://schemas.openxmlformats.org/officeDocument/2006/relationships/slideLayout" Target="../slideLayouts/slideLayout36.xml"/><Relationship Id="rId10"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2.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theme" Target="../theme/theme5.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image" Target="../media/image1.emf"/><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2.emf"/><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1.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7.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image" Target="../media/image2.emf"/><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8.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2.emf"/><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image" Target="../media/image2.emf"/><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image" Target="../media/image1.emf"/><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theme" Target="../theme/theme9.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8"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18"/>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19"/>
          <a:stretch>
            <a:fillRect/>
          </a:stretch>
        </p:blipFill>
        <p:spPr>
          <a:xfrm>
            <a:off x="12237762" y="0"/>
            <a:ext cx="78871" cy="6858000"/>
          </a:xfrm>
          <a:prstGeom prst="rect">
            <a:avLst/>
          </a:prstGeom>
        </p:spPr>
      </p:pic>
    </p:spTree>
    <p:extLst>
      <p:ext uri="{BB962C8B-B14F-4D97-AF65-F5344CB8AC3E}">
        <p14:creationId xmlns:p14="http://schemas.microsoft.com/office/powerpoint/2010/main" val="69739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311716665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3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38"/>
          <a:stretch>
            <a:fillRect/>
          </a:stretch>
        </p:blipFill>
        <p:spPr>
          <a:xfrm>
            <a:off x="12237762" y="0"/>
            <a:ext cx="78871" cy="6858000"/>
          </a:xfrm>
          <a:prstGeom prst="rect">
            <a:avLst/>
          </a:prstGeom>
        </p:spPr>
      </p:pic>
    </p:spTree>
    <p:extLst>
      <p:ext uri="{BB962C8B-B14F-4D97-AF65-F5344CB8AC3E}">
        <p14:creationId xmlns:p14="http://schemas.microsoft.com/office/powerpoint/2010/main" val="108474631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 id="2147483919" r:id="rId30"/>
    <p:sldLayoutId id="2147483920" r:id="rId31"/>
    <p:sldLayoutId id="2147483921" r:id="rId32"/>
    <p:sldLayoutId id="2147483922" r:id="rId33"/>
    <p:sldLayoutId id="2147483923" r:id="rId34"/>
    <p:sldLayoutId id="2147483924"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119954712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290957103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1560875636"/>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82053014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310007184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6803973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52115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4" r:id="rId5"/>
    <p:sldLayoutId id="2147483755" r:id="rId6"/>
    <p:sldLayoutId id="2147483751" r:id="rId7"/>
    <p:sldLayoutId id="2147483752" r:id="rId8"/>
    <p:sldLayoutId id="214748375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8"/>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9"/>
          <a:stretch>
            <a:fillRect/>
          </a:stretch>
        </p:blipFill>
        <p:spPr>
          <a:xfrm>
            <a:off x="12237762" y="0"/>
            <a:ext cx="78871" cy="6858000"/>
          </a:xfrm>
          <a:prstGeom prst="rect">
            <a:avLst/>
          </a:prstGeom>
        </p:spPr>
      </p:pic>
    </p:spTree>
    <p:extLst>
      <p:ext uri="{BB962C8B-B14F-4D97-AF65-F5344CB8AC3E}">
        <p14:creationId xmlns:p14="http://schemas.microsoft.com/office/powerpoint/2010/main" val="7830317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18"/>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19"/>
          <a:stretch>
            <a:fillRect/>
          </a:stretch>
        </p:blipFill>
        <p:spPr>
          <a:xfrm>
            <a:off x="12237762" y="0"/>
            <a:ext cx="78871" cy="6858000"/>
          </a:xfrm>
          <a:prstGeom prst="rect">
            <a:avLst/>
          </a:prstGeom>
        </p:spPr>
      </p:pic>
    </p:spTree>
    <p:extLst>
      <p:ext uri="{BB962C8B-B14F-4D97-AF65-F5344CB8AC3E}">
        <p14:creationId xmlns:p14="http://schemas.microsoft.com/office/powerpoint/2010/main" val="296873116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144377241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32"/>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33"/>
          <a:stretch>
            <a:fillRect/>
          </a:stretch>
        </p:blipFill>
        <p:spPr>
          <a:xfrm>
            <a:off x="12237762" y="0"/>
            <a:ext cx="78871" cy="6858000"/>
          </a:xfrm>
          <a:prstGeom prst="rect">
            <a:avLst/>
          </a:prstGeom>
        </p:spPr>
      </p:pic>
    </p:spTree>
    <p:extLst>
      <p:ext uri="{BB962C8B-B14F-4D97-AF65-F5344CB8AC3E}">
        <p14:creationId xmlns:p14="http://schemas.microsoft.com/office/powerpoint/2010/main" val="4226230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958" r:id="rId16"/>
    <p:sldLayoutId id="2147483959" r:id="rId17"/>
    <p:sldLayoutId id="2147483960" r:id="rId18"/>
    <p:sldLayoutId id="2147483961" r:id="rId19"/>
    <p:sldLayoutId id="2147483962" r:id="rId20"/>
    <p:sldLayoutId id="2147483963" r:id="rId21"/>
    <p:sldLayoutId id="2147483964" r:id="rId22"/>
    <p:sldLayoutId id="2147483965" r:id="rId23"/>
    <p:sldLayoutId id="2147483966" r:id="rId24"/>
    <p:sldLayoutId id="2147483967" r:id="rId25"/>
    <p:sldLayoutId id="2147483968" r:id="rId26"/>
    <p:sldLayoutId id="2147483969" r:id="rId27"/>
    <p:sldLayoutId id="2147483970" r:id="rId28"/>
    <p:sldLayoutId id="2147483971" r:id="rId29"/>
    <p:sldLayoutId id="2147483972"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slideLayout" Target="../slideLayouts/slideLayout63.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gif"/></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63.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svg"/><Relationship Id="rId9" Type="http://schemas.openxmlformats.org/officeDocument/2006/relationships/image" Target="../media/image87.sv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7.svg"/><Relationship Id="rId3" Type="http://schemas.openxmlformats.org/officeDocument/2006/relationships/image" Target="../media/image82.svg"/><Relationship Id="rId7" Type="http://schemas.openxmlformats.org/officeDocument/2006/relationships/image" Target="../media/image88.png"/><Relationship Id="rId12" Type="http://schemas.openxmlformats.org/officeDocument/2006/relationships/image" Target="../media/image80.png"/><Relationship Id="rId2" Type="http://schemas.openxmlformats.org/officeDocument/2006/relationships/image" Target="../media/image81.svg"/><Relationship Id="rId1" Type="http://schemas.openxmlformats.org/officeDocument/2006/relationships/slideLayout" Target="../slideLayouts/slideLayout63.xml"/><Relationship Id="rId6" Type="http://schemas.openxmlformats.org/officeDocument/2006/relationships/image" Target="../media/image85.svg"/><Relationship Id="rId11" Type="http://schemas.openxmlformats.org/officeDocument/2006/relationships/image" Target="../media/image91.png"/><Relationship Id="rId5" Type="http://schemas.openxmlformats.org/officeDocument/2006/relationships/image" Target="../media/image84.png"/><Relationship Id="rId10" Type="http://schemas.openxmlformats.org/officeDocument/2006/relationships/image" Target="../media/image86.png"/><Relationship Id="rId4" Type="http://schemas.openxmlformats.org/officeDocument/2006/relationships/image" Target="../media/image83.svg"/><Relationship Id="rId9" Type="http://schemas.openxmlformats.org/officeDocument/2006/relationships/image" Target="../media/image90.png"/></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9.xml"/></Relationships>
</file>

<file path=ppt/slides/_rels/slide1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2.svg"/><Relationship Id="rId7" Type="http://schemas.openxmlformats.org/officeDocument/2006/relationships/image" Target="../media/image80.png"/><Relationship Id="rId2" Type="http://schemas.openxmlformats.org/officeDocument/2006/relationships/image" Target="../media/image81.svg"/><Relationship Id="rId1" Type="http://schemas.openxmlformats.org/officeDocument/2006/relationships/slideLayout" Target="../slideLayouts/slideLayout63.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69.svg"/><Relationship Id="rId4" Type="http://schemas.openxmlformats.org/officeDocument/2006/relationships/image" Target="../media/image83.sv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99.png"/><Relationship Id="rId2" Type="http://schemas.openxmlformats.org/officeDocument/2006/relationships/image" Target="../media/image91.png"/><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85.sv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83.svg"/><Relationship Id="rId1" Type="http://schemas.openxmlformats.org/officeDocument/2006/relationships/slideLayout" Target="../slideLayouts/slideLayout67.xml"/><Relationship Id="rId4" Type="http://schemas.openxmlformats.org/officeDocument/2006/relationships/image" Target="../media/image101.svg"/></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4.svg"/><Relationship Id="rId7" Type="http://schemas.openxmlformats.org/officeDocument/2006/relationships/image" Target="../media/image105.svg"/><Relationship Id="rId2" Type="http://schemas.openxmlformats.org/officeDocument/2006/relationships/notesSlide" Target="../notesSlides/notesSlide2.xml"/><Relationship Id="rId1" Type="http://schemas.openxmlformats.org/officeDocument/2006/relationships/slideLayout" Target="../slideLayouts/slideLayout149.xml"/><Relationship Id="rId6" Type="http://schemas.openxmlformats.org/officeDocument/2006/relationships/image" Target="../media/image104.svg"/><Relationship Id="rId5" Type="http://schemas.openxmlformats.org/officeDocument/2006/relationships/image" Target="../media/image103.svg"/><Relationship Id="rId4" Type="http://schemas.openxmlformats.org/officeDocument/2006/relationships/image" Target="../media/image10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49.xml"/><Relationship Id="rId5" Type="http://schemas.openxmlformats.org/officeDocument/2006/relationships/image" Target="../media/image98.png"/><Relationship Id="rId4" Type="http://schemas.openxmlformats.org/officeDocument/2006/relationships/image" Target="../media/image108.png"/></Relationships>
</file>

<file path=ppt/slides/_rels/slide2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notesSlide" Target="../notesSlides/notesSlide3.xml"/><Relationship Id="rId1" Type="http://schemas.openxmlformats.org/officeDocument/2006/relationships/slideLayout" Target="../slideLayouts/slideLayout165.xml"/><Relationship Id="rId5" Type="http://schemas.openxmlformats.org/officeDocument/2006/relationships/image" Target="../media/image107.png"/><Relationship Id="rId4" Type="http://schemas.openxmlformats.org/officeDocument/2006/relationships/image" Target="../media/image10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109.svg"/><Relationship Id="rId1" Type="http://schemas.openxmlformats.org/officeDocument/2006/relationships/slideLayout" Target="../slideLayouts/slideLayout196.xml"/></Relationships>
</file>

<file path=ppt/slides/_rels/slide24.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svg"/><Relationship Id="rId1" Type="http://schemas.openxmlformats.org/officeDocument/2006/relationships/slideLayout" Target="../slideLayouts/slideLayout196.xml"/><Relationship Id="rId4" Type="http://schemas.openxmlformats.org/officeDocument/2006/relationships/image" Target="../media/image112.svg"/></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68.png"/><Relationship Id="rId3" Type="http://schemas.openxmlformats.org/officeDocument/2006/relationships/image" Target="../media/image113.png"/><Relationship Id="rId7" Type="http://schemas.openxmlformats.org/officeDocument/2006/relationships/image" Target="../media/image116.png"/><Relationship Id="rId12"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78.xml"/><Relationship Id="rId6" Type="http://schemas.openxmlformats.org/officeDocument/2006/relationships/image" Target="../media/image115.png"/><Relationship Id="rId11" Type="http://schemas.openxmlformats.org/officeDocument/2006/relationships/image" Target="../media/image65.png"/><Relationship Id="rId5" Type="http://schemas.openxmlformats.org/officeDocument/2006/relationships/image" Target="../media/image114.png"/><Relationship Id="rId10" Type="http://schemas.openxmlformats.org/officeDocument/2006/relationships/image" Target="../media/image64.png"/><Relationship Id="rId4" Type="http://schemas.openxmlformats.org/officeDocument/2006/relationships/image" Target="../media/image33.svg"/><Relationship Id="rId9" Type="http://schemas.openxmlformats.org/officeDocument/2006/relationships/image" Target="../media/image118.png"/><Relationship Id="rId14" Type="http://schemas.openxmlformats.org/officeDocument/2006/relationships/image" Target="../media/image69.svg"/></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png"/><Relationship Id="rId7" Type="http://schemas.openxmlformats.org/officeDocument/2006/relationships/image" Target="../media/image124.png"/><Relationship Id="rId2" Type="http://schemas.openxmlformats.org/officeDocument/2006/relationships/image" Target="../media/image121.jpeg"/><Relationship Id="rId1" Type="http://schemas.openxmlformats.org/officeDocument/2006/relationships/slideLayout" Target="../slideLayouts/slideLayout75.xml"/><Relationship Id="rId6" Type="http://schemas.openxmlformats.org/officeDocument/2006/relationships/image" Target="../media/image123.png"/><Relationship Id="rId5" Type="http://schemas.openxmlformats.org/officeDocument/2006/relationships/image" Target="../media/image52.png"/><Relationship Id="rId4" Type="http://schemas.openxmlformats.org/officeDocument/2006/relationships/image" Target="../media/image66.png"/><Relationship Id="rId9" Type="http://schemas.openxmlformats.org/officeDocument/2006/relationships/image" Target="../media/image1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xml"/><Relationship Id="rId1" Type="http://schemas.openxmlformats.org/officeDocument/2006/relationships/slideLayout" Target="../slideLayouts/slideLayout77.xml"/><Relationship Id="rId4" Type="http://schemas.openxmlformats.org/officeDocument/2006/relationships/image" Target="../media/image128.png"/></Relationships>
</file>

<file path=ppt/slides/_rels/slide2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xml"/><Relationship Id="rId1" Type="http://schemas.openxmlformats.org/officeDocument/2006/relationships/slideLayout" Target="../slideLayouts/slideLayout212.xml"/><Relationship Id="rId5" Type="http://schemas.openxmlformats.org/officeDocument/2006/relationships/image" Target="../media/image131.png"/><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3.xml"/><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notesSlide" Target="../notesSlides/notesSlide7.xml"/><Relationship Id="rId1" Type="http://schemas.openxmlformats.org/officeDocument/2006/relationships/slideLayout" Target="../slideLayouts/slideLayout122.xml"/><Relationship Id="rId5" Type="http://schemas.openxmlformats.org/officeDocument/2006/relationships/image" Target="../media/image108.png"/><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slideLayout" Target="../slideLayouts/slideLayout146.xml"/><Relationship Id="rId5" Type="http://schemas.openxmlformats.org/officeDocument/2006/relationships/image" Target="../media/image42.sv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9.xml"/></Relationships>
</file>

<file path=ppt/slides/_rels/slide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62.xml"/><Relationship Id="rId4" Type="http://schemas.openxmlformats.org/officeDocument/2006/relationships/image" Target="../media/image44.sv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jpeg"/><Relationship Id="rId17" Type="http://schemas.openxmlformats.org/officeDocument/2006/relationships/image" Target="../media/image62.pn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63.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sv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tiff"/><Relationship Id="rId9" Type="http://schemas.openxmlformats.org/officeDocument/2006/relationships/image" Target="../media/image54.png"/><Relationship Id="rId14" Type="http://schemas.openxmlformats.org/officeDocument/2006/relationships/image" Target="../media/image59.jpeg"/><Relationship Id="rId22"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597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06398-E7DC-8557-8A15-3D5F38E0D5AD}"/>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95980A53-6052-E1DE-FFED-D4E3E5C096E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05464" y="1182669"/>
            <a:ext cx="2729921" cy="1420900"/>
          </a:xfrm>
          <a:prstGeom prst="rect">
            <a:avLst/>
          </a:prstGeom>
          <a:effectLst>
            <a:outerShdw blurRad="165100" dist="127000" dir="5400000" algn="ctr" rotWithShape="0">
              <a:srgbClr val="000000">
                <a:alpha val="15000"/>
              </a:srgbClr>
            </a:outerShdw>
          </a:effectLst>
        </p:spPr>
      </p:pic>
      <p:pic>
        <p:nvPicPr>
          <p:cNvPr id="15" name="Graphic 14">
            <a:extLst>
              <a:ext uri="{FF2B5EF4-FFF2-40B4-BE49-F238E27FC236}">
                <a16:creationId xmlns:a16="http://schemas.microsoft.com/office/drawing/2014/main" id="{FAD529D5-0C0D-750F-11AB-0BFB15A60D3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184768" y="1182669"/>
            <a:ext cx="2729921" cy="1420900"/>
          </a:xfrm>
          <a:prstGeom prst="rect">
            <a:avLst/>
          </a:prstGeom>
          <a:effectLst>
            <a:outerShdw blurRad="165100" dist="127000" dir="5400000" algn="ctr" rotWithShape="0">
              <a:srgbClr val="000000">
                <a:alpha val="15000"/>
              </a:srgbClr>
            </a:outerShdw>
          </a:effectLst>
        </p:spPr>
      </p:pic>
      <p:pic>
        <p:nvPicPr>
          <p:cNvPr id="16" name="Graphic 15">
            <a:extLst>
              <a:ext uri="{FF2B5EF4-FFF2-40B4-BE49-F238E27FC236}">
                <a16:creationId xmlns:a16="http://schemas.microsoft.com/office/drawing/2014/main" id="{00E70F34-A272-2BEC-9367-9976FAA5654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05464" y="2843665"/>
            <a:ext cx="2729921" cy="1420900"/>
          </a:xfrm>
          <a:prstGeom prst="rect">
            <a:avLst/>
          </a:prstGeom>
          <a:effectLst>
            <a:outerShdw blurRad="165100" dist="127000" dir="5400000" algn="ctr" rotWithShape="0">
              <a:srgbClr val="000000">
                <a:alpha val="15000"/>
              </a:srgbClr>
            </a:outerShdw>
          </a:effectLst>
        </p:spPr>
      </p:pic>
      <p:pic>
        <p:nvPicPr>
          <p:cNvPr id="17" name="Graphic 16">
            <a:extLst>
              <a:ext uri="{FF2B5EF4-FFF2-40B4-BE49-F238E27FC236}">
                <a16:creationId xmlns:a16="http://schemas.microsoft.com/office/drawing/2014/main" id="{1A62F123-E7E4-5F4B-FE21-A3C212302FD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96951" y="2843665"/>
            <a:ext cx="2729921" cy="1420900"/>
          </a:xfrm>
          <a:prstGeom prst="rect">
            <a:avLst/>
          </a:prstGeom>
          <a:effectLst>
            <a:outerShdw blurRad="165100" dist="127000" dir="5400000" algn="ctr" rotWithShape="0">
              <a:srgbClr val="000000">
                <a:alpha val="15000"/>
              </a:srgbClr>
            </a:outerShdw>
          </a:effectLst>
        </p:spPr>
      </p:pic>
      <p:pic>
        <p:nvPicPr>
          <p:cNvPr id="18" name="Graphic 17">
            <a:extLst>
              <a:ext uri="{FF2B5EF4-FFF2-40B4-BE49-F238E27FC236}">
                <a16:creationId xmlns:a16="http://schemas.microsoft.com/office/drawing/2014/main" id="{C1BF1973-F2D1-9481-9446-61CF1FB4D26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184768" y="2843665"/>
            <a:ext cx="2729921" cy="1420900"/>
          </a:xfrm>
          <a:prstGeom prst="rect">
            <a:avLst/>
          </a:prstGeom>
          <a:effectLst>
            <a:outerShdw blurRad="165100" dist="127000" dir="5400000" algn="ctr" rotWithShape="0">
              <a:srgbClr val="000000">
                <a:alpha val="15000"/>
              </a:srgbClr>
            </a:outerShdw>
          </a:effectLst>
        </p:spPr>
      </p:pic>
      <p:pic>
        <p:nvPicPr>
          <p:cNvPr id="3" name="Graphic 2">
            <a:extLst>
              <a:ext uri="{FF2B5EF4-FFF2-40B4-BE49-F238E27FC236}">
                <a16:creationId xmlns:a16="http://schemas.microsoft.com/office/drawing/2014/main" id="{F2DA6FAA-54E0-FA0F-9FC6-0D35BC89B54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96951" y="1182669"/>
            <a:ext cx="2729921" cy="1420900"/>
          </a:xfrm>
          <a:prstGeom prst="rect">
            <a:avLst/>
          </a:prstGeom>
          <a:effectLst>
            <a:outerShdw blurRad="165100" dist="127000" dir="5400000" algn="ctr" rotWithShape="0">
              <a:srgbClr val="000000">
                <a:alpha val="15000"/>
              </a:srgbClr>
            </a:outerShdw>
          </a:effectLst>
        </p:spPr>
      </p:pic>
      <p:sp>
        <p:nvSpPr>
          <p:cNvPr id="2" name="Text Placeholder 1">
            <a:extLst>
              <a:ext uri="{FF2B5EF4-FFF2-40B4-BE49-F238E27FC236}">
                <a16:creationId xmlns:a16="http://schemas.microsoft.com/office/drawing/2014/main" id="{32419469-CBAD-005F-C862-B8774797E602}"/>
              </a:ext>
            </a:extLst>
          </p:cNvPr>
          <p:cNvSpPr>
            <a:spLocks noGrp="1"/>
          </p:cNvSpPr>
          <p:nvPr>
            <p:ph type="body" sz="quarter" idx="4294967295"/>
          </p:nvPr>
        </p:nvSpPr>
        <p:spPr>
          <a:xfrm>
            <a:off x="534267" y="226614"/>
            <a:ext cx="10263809" cy="600075"/>
          </a:xfrm>
          <a:prstGeom prst="rect">
            <a:avLst/>
          </a:prstGeom>
        </p:spPr>
        <p:txBody>
          <a:bodyPr/>
          <a:lstStyle/>
          <a:p>
            <a:pPr marL="0" indent="0">
              <a:buNone/>
            </a:pPr>
            <a:r>
              <a:rPr lang="en-US" sz="3600" b="1">
                <a:solidFill>
                  <a:srgbClr val="361D5C"/>
                </a:solidFill>
                <a:latin typeface="Aptos" panose="020B0004020202020204" pitchFamily="34" charset="0"/>
              </a:rPr>
              <a:t>We are trusted by these customers, and more</a:t>
            </a:r>
          </a:p>
          <a:p>
            <a:pPr marL="0" indent="0">
              <a:buNone/>
            </a:pPr>
            <a:endParaRPr lang="en-IS" sz="3600">
              <a:solidFill>
                <a:srgbClr val="361D5C"/>
              </a:solidFill>
            </a:endParaRPr>
          </a:p>
        </p:txBody>
      </p:sp>
      <p:pic>
        <p:nvPicPr>
          <p:cNvPr id="6" name="Picture 4" descr="Adidas Logo PNG, Adidas Sports SVG">
            <a:extLst>
              <a:ext uri="{FF2B5EF4-FFF2-40B4-BE49-F238E27FC236}">
                <a16:creationId xmlns:a16="http://schemas.microsoft.com/office/drawing/2014/main" id="{6BE5FD94-4DC2-E685-DFE3-A177E092977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895224" y="1182669"/>
            <a:ext cx="1663962" cy="12479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Brand Costa Coffee | Coca-Cola - new template">
            <a:extLst>
              <a:ext uri="{FF2B5EF4-FFF2-40B4-BE49-F238E27FC236}">
                <a16:creationId xmlns:a16="http://schemas.microsoft.com/office/drawing/2014/main" id="{3EBD85E1-E239-5658-0308-18A638267C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56091" y="1481788"/>
            <a:ext cx="1649937" cy="799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C9DAC657-952C-3297-C0DF-412C581452C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998206" y="3110346"/>
            <a:ext cx="1457998" cy="6779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bluelagoon-iceland-logo - Careers">
            <a:extLst>
              <a:ext uri="{FF2B5EF4-FFF2-40B4-BE49-F238E27FC236}">
                <a16:creationId xmlns:a16="http://schemas.microsoft.com/office/drawing/2014/main" id="{2057FE55-5906-512B-AF7E-7999AA96FAF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92078" y="3039525"/>
            <a:ext cx="1715300" cy="10291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Color Line (ferry operator) - Wikipedia">
            <a:extLst>
              <a:ext uri="{FF2B5EF4-FFF2-40B4-BE49-F238E27FC236}">
                <a16:creationId xmlns:a16="http://schemas.microsoft.com/office/drawing/2014/main" id="{DAA48E27-BFA4-4C4D-1E83-9D9B3551C8AB}"/>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628116" y="1439787"/>
            <a:ext cx="1196189" cy="8418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extLst>
              <a:ext uri="{FF2B5EF4-FFF2-40B4-BE49-F238E27FC236}">
                <a16:creationId xmlns:a16="http://schemas.microsoft.com/office/drawing/2014/main" id="{E6E6EB36-EA49-2117-32A8-A8BC3445FCE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5408597" y="3245073"/>
            <a:ext cx="1603324" cy="546759"/>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32" descr="File:Djurs Sommerland - Vi elsker legebørn (Official Logo ...">
            <a:extLst>
              <a:ext uri="{FF2B5EF4-FFF2-40B4-BE49-F238E27FC236}">
                <a16:creationId xmlns:a16="http://schemas.microsoft.com/office/drawing/2014/main" id="{A84B8CDC-B7A1-3321-FFEA-5EE6E258D731}"/>
              </a:ext>
            </a:extLst>
          </p:cNvPr>
          <p:cNvSpPr>
            <a:spLocks noChangeAspect="1" noChangeArrowheads="1"/>
          </p:cNvSpPr>
          <p:nvPr/>
        </p:nvSpPr>
        <p:spPr bwMode="auto">
          <a:xfrm>
            <a:off x="13526494" y="3064627"/>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Calibri" panose="020F0502020204030204"/>
              <a:ea typeface="+mn-ea"/>
              <a:cs typeface="+mn-cs"/>
            </a:endParaRPr>
          </a:p>
        </p:txBody>
      </p:sp>
      <p:pic>
        <p:nvPicPr>
          <p:cNvPr id="19" name="Graphic 18">
            <a:extLst>
              <a:ext uri="{FF2B5EF4-FFF2-40B4-BE49-F238E27FC236}">
                <a16:creationId xmlns:a16="http://schemas.microsoft.com/office/drawing/2014/main" id="{5FD055C2-FD9A-2AF4-7402-66DBA3A4EBE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05464" y="4608066"/>
            <a:ext cx="2729921" cy="1420900"/>
          </a:xfrm>
          <a:prstGeom prst="rect">
            <a:avLst/>
          </a:prstGeom>
          <a:effectLst>
            <a:outerShdw blurRad="165100" dist="127000" dir="5400000" algn="ctr" rotWithShape="0">
              <a:srgbClr val="000000">
                <a:alpha val="15000"/>
              </a:srgbClr>
            </a:outerShdw>
          </a:effectLst>
        </p:spPr>
      </p:pic>
      <p:pic>
        <p:nvPicPr>
          <p:cNvPr id="20" name="Graphic 19">
            <a:extLst>
              <a:ext uri="{FF2B5EF4-FFF2-40B4-BE49-F238E27FC236}">
                <a16:creationId xmlns:a16="http://schemas.microsoft.com/office/drawing/2014/main" id="{69D1098B-7B77-DF92-CA19-E1CC252F127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96951" y="4608066"/>
            <a:ext cx="2729921" cy="1420900"/>
          </a:xfrm>
          <a:prstGeom prst="rect">
            <a:avLst/>
          </a:prstGeom>
          <a:effectLst>
            <a:outerShdw blurRad="165100" dist="127000" dir="5400000" algn="ctr" rotWithShape="0">
              <a:srgbClr val="000000">
                <a:alpha val="15000"/>
              </a:srgbClr>
            </a:outerShdw>
          </a:effectLst>
        </p:spPr>
      </p:pic>
      <p:pic>
        <p:nvPicPr>
          <p:cNvPr id="21" name="Graphic 20">
            <a:extLst>
              <a:ext uri="{FF2B5EF4-FFF2-40B4-BE49-F238E27FC236}">
                <a16:creationId xmlns:a16="http://schemas.microsoft.com/office/drawing/2014/main" id="{6C4E1704-90CA-A532-99E5-2C2C6804F8F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184768" y="4608066"/>
            <a:ext cx="2729921" cy="1420900"/>
          </a:xfrm>
          <a:prstGeom prst="rect">
            <a:avLst/>
          </a:prstGeom>
          <a:effectLst>
            <a:outerShdw blurRad="165100" dist="127000" dir="5400000" algn="ctr" rotWithShape="0">
              <a:srgbClr val="000000">
                <a:alpha val="15000"/>
              </a:srgbClr>
            </a:outerShdw>
          </a:effectLst>
        </p:spPr>
      </p:pic>
      <p:pic>
        <p:nvPicPr>
          <p:cNvPr id="11" name="Picture 20" descr="IT'SUGAR – IT'SUGAR">
            <a:extLst>
              <a:ext uri="{FF2B5EF4-FFF2-40B4-BE49-F238E27FC236}">
                <a16:creationId xmlns:a16="http://schemas.microsoft.com/office/drawing/2014/main" id="{EA998446-8CE0-6AA1-0764-D3BA08D6B6F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60990" y="5197839"/>
            <a:ext cx="1810148" cy="2413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a:extLst>
              <a:ext uri="{FF2B5EF4-FFF2-40B4-BE49-F238E27FC236}">
                <a16:creationId xmlns:a16="http://schemas.microsoft.com/office/drawing/2014/main" id="{EAC2F310-02EE-2A7E-3578-46F3C777850F}"/>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8687930" y="4819192"/>
            <a:ext cx="1718098" cy="9986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D63E559-C93B-A60F-9219-AC02F02C08FB}"/>
              </a:ext>
            </a:extLst>
          </p:cNvPr>
          <p:cNvPicPr>
            <a:picLocks noChangeAspect="1"/>
          </p:cNvPicPr>
          <p:nvPr/>
        </p:nvPicPr>
        <p:blipFill>
          <a:blip r:embed="rId11"/>
          <a:stretch>
            <a:fillRect/>
          </a:stretch>
        </p:blipFill>
        <p:spPr>
          <a:xfrm>
            <a:off x="1965205" y="4861314"/>
            <a:ext cx="1524000" cy="914400"/>
          </a:xfrm>
          <a:prstGeom prst="rect">
            <a:avLst/>
          </a:prstGeom>
        </p:spPr>
      </p:pic>
    </p:spTree>
    <p:extLst>
      <p:ext uri="{BB962C8B-B14F-4D97-AF65-F5344CB8AC3E}">
        <p14:creationId xmlns:p14="http://schemas.microsoft.com/office/powerpoint/2010/main" val="325470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anim calcmode="lin" valueType="num">
                                      <p:cBhvr>
                                        <p:cTn id="48" dur="500" fill="hold"/>
                                        <p:tgtEl>
                                          <p:spTgt spid="23"/>
                                        </p:tgtEl>
                                        <p:attrNameLst>
                                          <p:attrName>ppt_x</p:attrName>
                                        </p:attrNameLst>
                                      </p:cBhvr>
                                      <p:tavLst>
                                        <p:tav tm="0">
                                          <p:val>
                                            <p:strVal val="#ppt_x"/>
                                          </p:val>
                                        </p:tav>
                                        <p:tav tm="100000">
                                          <p:val>
                                            <p:strVal val="#ppt_x"/>
                                          </p:val>
                                        </p:tav>
                                      </p:tavLst>
                                    </p:anim>
                                    <p:anim calcmode="lin" valueType="num">
                                      <p:cBhvr>
                                        <p:cTn id="4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70896-A240-1C61-58A0-B9A36DA7B64E}"/>
            </a:ext>
          </a:extLst>
        </p:cNvPr>
        <p:cNvGrpSpPr/>
        <p:nvPr/>
      </p:nvGrpSpPr>
      <p:grpSpPr>
        <a:xfrm>
          <a:off x="0" y="0"/>
          <a:ext cx="0" cy="0"/>
          <a:chOff x="0" y="0"/>
          <a:chExt cx="0" cy="0"/>
        </a:xfrm>
      </p:grpSpPr>
      <p:sp>
        <p:nvSpPr>
          <p:cNvPr id="15" name="Rectangle: Rounded Corners 6">
            <a:extLst>
              <a:ext uri="{FF2B5EF4-FFF2-40B4-BE49-F238E27FC236}">
                <a16:creationId xmlns:a16="http://schemas.microsoft.com/office/drawing/2014/main" id="{5E5BC416-F984-AC9B-0A52-60532A1D72E2}"/>
              </a:ext>
            </a:extLst>
          </p:cNvPr>
          <p:cNvSpPr/>
          <p:nvPr/>
        </p:nvSpPr>
        <p:spPr>
          <a:xfrm>
            <a:off x="3311835" y="622300"/>
            <a:ext cx="3190566" cy="5316947"/>
          </a:xfrm>
          <a:prstGeom prst="roundRect">
            <a:avLst>
              <a:gd name="adj" fmla="val 9883"/>
            </a:avLst>
          </a:prstGeom>
          <a:solidFill>
            <a:srgbClr val="F7F5F9"/>
          </a:solidFill>
          <a:ln w="15875">
            <a:solidFill>
              <a:srgbClr val="5D813D"/>
            </a:solidFill>
          </a:ln>
          <a:effectLst>
            <a:outerShdw blurRad="469138" dist="38100" dir="2700000" algn="tl" rotWithShape="0">
              <a:prstClr val="black">
                <a:alpha val="170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pic>
        <p:nvPicPr>
          <p:cNvPr id="16" name="Picture 15">
            <a:extLst>
              <a:ext uri="{FF2B5EF4-FFF2-40B4-BE49-F238E27FC236}">
                <a16:creationId xmlns:a16="http://schemas.microsoft.com/office/drawing/2014/main" id="{287225D9-B534-9CCC-603E-97F8E32961B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532704" y="3133679"/>
            <a:ext cx="1689163" cy="1689163"/>
          </a:xfrm>
          <a:prstGeom prst="rect">
            <a:avLst/>
          </a:prstGeom>
        </p:spPr>
      </p:pic>
      <p:pic>
        <p:nvPicPr>
          <p:cNvPr id="17" name="Graphic 16">
            <a:extLst>
              <a:ext uri="{FF2B5EF4-FFF2-40B4-BE49-F238E27FC236}">
                <a16:creationId xmlns:a16="http://schemas.microsoft.com/office/drawing/2014/main" id="{D1A728F8-5ECF-9990-9325-3913D5658816}"/>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49483" y="2102960"/>
            <a:ext cx="1339402" cy="778722"/>
          </a:xfrm>
          <a:prstGeom prst="rect">
            <a:avLst/>
          </a:prstGeom>
        </p:spPr>
      </p:pic>
      <p:pic>
        <p:nvPicPr>
          <p:cNvPr id="18" name="Graphic 17">
            <a:extLst>
              <a:ext uri="{FF2B5EF4-FFF2-40B4-BE49-F238E27FC236}">
                <a16:creationId xmlns:a16="http://schemas.microsoft.com/office/drawing/2014/main" id="{BB524EA4-0A86-0B59-594D-77C61842CBB7}"/>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62136" y="3576171"/>
            <a:ext cx="1314095" cy="778722"/>
          </a:xfrm>
          <a:prstGeom prst="rect">
            <a:avLst/>
          </a:prstGeom>
        </p:spPr>
      </p:pic>
      <p:pic>
        <p:nvPicPr>
          <p:cNvPr id="19" name="Graphic 18">
            <a:extLst>
              <a:ext uri="{FF2B5EF4-FFF2-40B4-BE49-F238E27FC236}">
                <a16:creationId xmlns:a16="http://schemas.microsoft.com/office/drawing/2014/main" id="{72A6C254-30AD-925E-6D1B-4DF716B01D36}"/>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551550" y="2751866"/>
            <a:ext cx="894708" cy="905893"/>
          </a:xfrm>
          <a:prstGeom prst="rect">
            <a:avLst/>
          </a:prstGeom>
        </p:spPr>
      </p:pic>
      <p:pic>
        <p:nvPicPr>
          <p:cNvPr id="20" name="Picture 6" descr="Image result for adyen logo transparent">
            <a:extLst>
              <a:ext uri="{FF2B5EF4-FFF2-40B4-BE49-F238E27FC236}">
                <a16:creationId xmlns:a16="http://schemas.microsoft.com/office/drawing/2014/main" id="{AF3F2ECC-3584-43DE-6987-C8623AEC692E}"/>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749722" y="1080280"/>
            <a:ext cx="1126934" cy="36449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onnector: Elbow 53">
            <a:extLst>
              <a:ext uri="{FF2B5EF4-FFF2-40B4-BE49-F238E27FC236}">
                <a16:creationId xmlns:a16="http://schemas.microsoft.com/office/drawing/2014/main" id="{E3723557-07AB-BE63-764B-768AE0275501}"/>
              </a:ext>
            </a:extLst>
          </p:cNvPr>
          <p:cNvCxnSpPr>
            <a:cxnSpLocks/>
          </p:cNvCxnSpPr>
          <p:nvPr/>
        </p:nvCxnSpPr>
        <p:spPr>
          <a:xfrm>
            <a:off x="2227032" y="2513733"/>
            <a:ext cx="1038182" cy="721354"/>
          </a:xfrm>
          <a:prstGeom prst="bentConnector3">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56">
            <a:extLst>
              <a:ext uri="{FF2B5EF4-FFF2-40B4-BE49-F238E27FC236}">
                <a16:creationId xmlns:a16="http://schemas.microsoft.com/office/drawing/2014/main" id="{05646A93-962E-2ADF-5F37-DDF2C598474C}"/>
              </a:ext>
            </a:extLst>
          </p:cNvPr>
          <p:cNvCxnSpPr>
            <a:cxnSpLocks/>
          </p:cNvCxnSpPr>
          <p:nvPr/>
        </p:nvCxnSpPr>
        <p:spPr>
          <a:xfrm flipV="1">
            <a:off x="2227032" y="3235087"/>
            <a:ext cx="1042956" cy="703182"/>
          </a:xfrm>
          <a:prstGeom prst="bentConnector3">
            <a:avLst>
              <a:gd name="adj1" fmla="val 50000"/>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53">
            <a:extLst>
              <a:ext uri="{FF2B5EF4-FFF2-40B4-BE49-F238E27FC236}">
                <a16:creationId xmlns:a16="http://schemas.microsoft.com/office/drawing/2014/main" id="{A741F21A-11B3-F4A3-3752-47D6DE2A6871}"/>
              </a:ext>
            </a:extLst>
          </p:cNvPr>
          <p:cNvCxnSpPr>
            <a:cxnSpLocks/>
          </p:cNvCxnSpPr>
          <p:nvPr/>
        </p:nvCxnSpPr>
        <p:spPr>
          <a:xfrm flipV="1">
            <a:off x="4546317" y="1264295"/>
            <a:ext cx="3341106" cy="1950716"/>
          </a:xfrm>
          <a:prstGeom prst="bentConnector3">
            <a:avLst>
              <a:gd name="adj1" fmla="val 27635"/>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53">
            <a:extLst>
              <a:ext uri="{FF2B5EF4-FFF2-40B4-BE49-F238E27FC236}">
                <a16:creationId xmlns:a16="http://schemas.microsoft.com/office/drawing/2014/main" id="{A735B555-94E1-EF07-86EA-DFE3C6D124BA}"/>
              </a:ext>
            </a:extLst>
          </p:cNvPr>
          <p:cNvCxnSpPr>
            <a:cxnSpLocks/>
          </p:cNvCxnSpPr>
          <p:nvPr/>
        </p:nvCxnSpPr>
        <p:spPr>
          <a:xfrm flipV="1">
            <a:off x="4599730" y="2576892"/>
            <a:ext cx="3321842" cy="638119"/>
          </a:xfrm>
          <a:prstGeom prst="bentConnector3">
            <a:avLst>
              <a:gd name="adj1" fmla="val 26249"/>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53">
            <a:extLst>
              <a:ext uri="{FF2B5EF4-FFF2-40B4-BE49-F238E27FC236}">
                <a16:creationId xmlns:a16="http://schemas.microsoft.com/office/drawing/2014/main" id="{0813D3DC-D1D7-EBE1-5D0B-9493447CF8BA}"/>
              </a:ext>
            </a:extLst>
          </p:cNvPr>
          <p:cNvCxnSpPr>
            <a:cxnSpLocks/>
          </p:cNvCxnSpPr>
          <p:nvPr/>
        </p:nvCxnSpPr>
        <p:spPr>
          <a:xfrm>
            <a:off x="5327832" y="3215011"/>
            <a:ext cx="2593740" cy="742926"/>
          </a:xfrm>
          <a:prstGeom prst="bentConnector3">
            <a:avLst>
              <a:gd name="adj1" fmla="val 5508"/>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53">
            <a:extLst>
              <a:ext uri="{FF2B5EF4-FFF2-40B4-BE49-F238E27FC236}">
                <a16:creationId xmlns:a16="http://schemas.microsoft.com/office/drawing/2014/main" id="{347B7A98-93EE-B001-CD8F-41EBD59E1FF9}"/>
              </a:ext>
            </a:extLst>
          </p:cNvPr>
          <p:cNvCxnSpPr>
            <a:cxnSpLocks/>
          </p:cNvCxnSpPr>
          <p:nvPr/>
        </p:nvCxnSpPr>
        <p:spPr>
          <a:xfrm>
            <a:off x="4557963" y="3215011"/>
            <a:ext cx="3345910" cy="2000508"/>
          </a:xfrm>
          <a:prstGeom prst="bentConnector3">
            <a:avLst>
              <a:gd name="adj1" fmla="val 27202"/>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8">
            <a:extLst>
              <a:ext uri="{FF2B5EF4-FFF2-40B4-BE49-F238E27FC236}">
                <a16:creationId xmlns:a16="http://schemas.microsoft.com/office/drawing/2014/main" id="{70988444-C42B-C151-58D8-CF84FF807C2D}"/>
              </a:ext>
            </a:extLst>
          </p:cNvPr>
          <p:cNvSpPr/>
          <p:nvPr/>
        </p:nvSpPr>
        <p:spPr>
          <a:xfrm>
            <a:off x="5783275" y="2236912"/>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Elavon</a:t>
            </a:r>
          </a:p>
        </p:txBody>
      </p:sp>
      <p:sp>
        <p:nvSpPr>
          <p:cNvPr id="29" name="Rectangle: Rounded Corners 9">
            <a:extLst>
              <a:ext uri="{FF2B5EF4-FFF2-40B4-BE49-F238E27FC236}">
                <a16:creationId xmlns:a16="http://schemas.microsoft.com/office/drawing/2014/main" id="{8EC93687-7B20-F326-228F-BAE98EA225C1}"/>
              </a:ext>
            </a:extLst>
          </p:cNvPr>
          <p:cNvSpPr/>
          <p:nvPr/>
        </p:nvSpPr>
        <p:spPr>
          <a:xfrm>
            <a:off x="5783275" y="3576171"/>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Planet</a:t>
            </a:r>
          </a:p>
        </p:txBody>
      </p:sp>
      <p:sp>
        <p:nvSpPr>
          <p:cNvPr id="30" name="Rectangle: Rounded Corners 10">
            <a:extLst>
              <a:ext uri="{FF2B5EF4-FFF2-40B4-BE49-F238E27FC236}">
                <a16:creationId xmlns:a16="http://schemas.microsoft.com/office/drawing/2014/main" id="{685AFE0A-F74B-ED89-7BAF-5D1137D5D44E}"/>
              </a:ext>
            </a:extLst>
          </p:cNvPr>
          <p:cNvSpPr/>
          <p:nvPr/>
        </p:nvSpPr>
        <p:spPr>
          <a:xfrm>
            <a:off x="5783275" y="4840040"/>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solidFill>
                  <a:prstClr val="black"/>
                </a:solidFill>
                <a:latin typeface="Aptos" panose="020B0004020202020204" pitchFamily="34" charset="0"/>
              </a:rPr>
              <a:t>Worldpay</a:t>
            </a:r>
            <a:endParaRPr kumimoji="0" lang="en-US" sz="17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31" name="Rectangle: Rounded Corners 28">
            <a:extLst>
              <a:ext uri="{FF2B5EF4-FFF2-40B4-BE49-F238E27FC236}">
                <a16:creationId xmlns:a16="http://schemas.microsoft.com/office/drawing/2014/main" id="{67D8A12E-EDEB-2314-6333-6471651F4E76}"/>
              </a:ext>
            </a:extLst>
          </p:cNvPr>
          <p:cNvSpPr/>
          <p:nvPr/>
        </p:nvSpPr>
        <p:spPr>
          <a:xfrm>
            <a:off x="5783275" y="918753"/>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Adyen</a:t>
            </a:r>
          </a:p>
        </p:txBody>
      </p:sp>
      <p:grpSp>
        <p:nvGrpSpPr>
          <p:cNvPr id="32" name="Graphic 11">
            <a:extLst>
              <a:ext uri="{FF2B5EF4-FFF2-40B4-BE49-F238E27FC236}">
                <a16:creationId xmlns:a16="http://schemas.microsoft.com/office/drawing/2014/main" id="{A439F458-7148-6218-C9C4-EA86281E2C44}"/>
              </a:ext>
            </a:extLst>
          </p:cNvPr>
          <p:cNvGrpSpPr/>
          <p:nvPr/>
        </p:nvGrpSpPr>
        <p:grpSpPr>
          <a:xfrm>
            <a:off x="8123182" y="1012466"/>
            <a:ext cx="302811" cy="500120"/>
            <a:chOff x="8761207" y="959301"/>
            <a:chExt cx="302811" cy="500120"/>
          </a:xfrm>
          <a:solidFill>
            <a:schemeClr val="tx1">
              <a:lumMod val="75000"/>
              <a:lumOff val="25000"/>
            </a:schemeClr>
          </a:solidFill>
        </p:grpSpPr>
        <p:sp>
          <p:nvSpPr>
            <p:cNvPr id="33" name="Freeform 32">
              <a:extLst>
                <a:ext uri="{FF2B5EF4-FFF2-40B4-BE49-F238E27FC236}">
                  <a16:creationId xmlns:a16="http://schemas.microsoft.com/office/drawing/2014/main" id="{C24D4F31-6C39-309A-A5AC-9C48505CF5DE}"/>
                </a:ext>
              </a:extLst>
            </p:cNvPr>
            <p:cNvSpPr/>
            <p:nvPr/>
          </p:nvSpPr>
          <p:spPr>
            <a:xfrm>
              <a:off x="8761207" y="959301"/>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4" name="Freeform 33">
              <a:extLst>
                <a:ext uri="{FF2B5EF4-FFF2-40B4-BE49-F238E27FC236}">
                  <a16:creationId xmlns:a16="http://schemas.microsoft.com/office/drawing/2014/main" id="{A8FEBE87-D15E-B4C0-D19C-24CAEDCB5971}"/>
                </a:ext>
              </a:extLst>
            </p:cNvPr>
            <p:cNvSpPr/>
            <p:nvPr/>
          </p:nvSpPr>
          <p:spPr>
            <a:xfrm>
              <a:off x="9042293" y="997767"/>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5" name="Freeform 34">
              <a:extLst>
                <a:ext uri="{FF2B5EF4-FFF2-40B4-BE49-F238E27FC236}">
                  <a16:creationId xmlns:a16="http://schemas.microsoft.com/office/drawing/2014/main" id="{7A6B950D-1563-260D-4763-2F05736E0AC5}"/>
                </a:ext>
              </a:extLst>
            </p:cNvPr>
            <p:cNvSpPr/>
            <p:nvPr/>
          </p:nvSpPr>
          <p:spPr>
            <a:xfrm>
              <a:off x="8802941" y="996577"/>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6" name="Freeform 35">
              <a:extLst>
                <a:ext uri="{FF2B5EF4-FFF2-40B4-BE49-F238E27FC236}">
                  <a16:creationId xmlns:a16="http://schemas.microsoft.com/office/drawing/2014/main" id="{1CE73544-000F-E05E-8166-E4FDD4D878F6}"/>
                </a:ext>
              </a:extLst>
            </p:cNvPr>
            <p:cNvSpPr/>
            <p:nvPr/>
          </p:nvSpPr>
          <p:spPr>
            <a:xfrm>
              <a:off x="8802942" y="1178104"/>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B271793F-FD9E-BE14-2032-C47A476B4558}"/>
                </a:ext>
              </a:extLst>
            </p:cNvPr>
            <p:cNvSpPr/>
            <p:nvPr/>
          </p:nvSpPr>
          <p:spPr>
            <a:xfrm>
              <a:off x="8872333" y="1178104"/>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8" name="Freeform 37">
              <a:extLst>
                <a:ext uri="{FF2B5EF4-FFF2-40B4-BE49-F238E27FC236}">
                  <a16:creationId xmlns:a16="http://schemas.microsoft.com/office/drawing/2014/main" id="{BDD60F1D-D63B-92A6-6ADA-11C3C15FB69B}"/>
                </a:ext>
              </a:extLst>
            </p:cNvPr>
            <p:cNvSpPr/>
            <p:nvPr/>
          </p:nvSpPr>
          <p:spPr>
            <a:xfrm>
              <a:off x="8941763" y="1178104"/>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9" name="Freeform 38">
              <a:extLst>
                <a:ext uri="{FF2B5EF4-FFF2-40B4-BE49-F238E27FC236}">
                  <a16:creationId xmlns:a16="http://schemas.microsoft.com/office/drawing/2014/main" id="{A4992486-C341-DFAB-B556-47D28F662949}"/>
                </a:ext>
              </a:extLst>
            </p:cNvPr>
            <p:cNvSpPr/>
            <p:nvPr/>
          </p:nvSpPr>
          <p:spPr>
            <a:xfrm>
              <a:off x="8802942" y="1229131"/>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0" name="Freeform 39">
              <a:extLst>
                <a:ext uri="{FF2B5EF4-FFF2-40B4-BE49-F238E27FC236}">
                  <a16:creationId xmlns:a16="http://schemas.microsoft.com/office/drawing/2014/main" id="{CC4A1645-1AC9-C8B2-0095-8E0604B4769B}"/>
                </a:ext>
              </a:extLst>
            </p:cNvPr>
            <p:cNvSpPr/>
            <p:nvPr/>
          </p:nvSpPr>
          <p:spPr>
            <a:xfrm>
              <a:off x="8872333" y="1229131"/>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1" name="Freeform 40">
              <a:extLst>
                <a:ext uri="{FF2B5EF4-FFF2-40B4-BE49-F238E27FC236}">
                  <a16:creationId xmlns:a16="http://schemas.microsoft.com/office/drawing/2014/main" id="{2267DBA5-156D-FF8F-E36C-6C035D2E1785}"/>
                </a:ext>
              </a:extLst>
            </p:cNvPr>
            <p:cNvSpPr/>
            <p:nvPr/>
          </p:nvSpPr>
          <p:spPr>
            <a:xfrm>
              <a:off x="8941763" y="1229131"/>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2" name="Freeform 41">
              <a:extLst>
                <a:ext uri="{FF2B5EF4-FFF2-40B4-BE49-F238E27FC236}">
                  <a16:creationId xmlns:a16="http://schemas.microsoft.com/office/drawing/2014/main" id="{3C66A317-2D22-1AFF-DA43-3F18DB58F877}"/>
                </a:ext>
              </a:extLst>
            </p:cNvPr>
            <p:cNvSpPr/>
            <p:nvPr/>
          </p:nvSpPr>
          <p:spPr>
            <a:xfrm>
              <a:off x="8802942" y="1280123"/>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3" name="Freeform 42">
              <a:extLst>
                <a:ext uri="{FF2B5EF4-FFF2-40B4-BE49-F238E27FC236}">
                  <a16:creationId xmlns:a16="http://schemas.microsoft.com/office/drawing/2014/main" id="{260E2321-95C8-3D62-A8E7-4AB726F36E3D}"/>
                </a:ext>
              </a:extLst>
            </p:cNvPr>
            <p:cNvSpPr/>
            <p:nvPr/>
          </p:nvSpPr>
          <p:spPr>
            <a:xfrm>
              <a:off x="8872333" y="1280123"/>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4" name="Freeform 43">
              <a:extLst>
                <a:ext uri="{FF2B5EF4-FFF2-40B4-BE49-F238E27FC236}">
                  <a16:creationId xmlns:a16="http://schemas.microsoft.com/office/drawing/2014/main" id="{3AFBFE17-2846-D7B6-E828-0DD725F89DD1}"/>
                </a:ext>
              </a:extLst>
            </p:cNvPr>
            <p:cNvSpPr/>
            <p:nvPr/>
          </p:nvSpPr>
          <p:spPr>
            <a:xfrm>
              <a:off x="8941763" y="1280123"/>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5" name="Freeform 44">
              <a:extLst>
                <a:ext uri="{FF2B5EF4-FFF2-40B4-BE49-F238E27FC236}">
                  <a16:creationId xmlns:a16="http://schemas.microsoft.com/office/drawing/2014/main" id="{E89B3068-3122-8CCC-5027-83D8F4DABBC8}"/>
                </a:ext>
              </a:extLst>
            </p:cNvPr>
            <p:cNvSpPr/>
            <p:nvPr/>
          </p:nvSpPr>
          <p:spPr>
            <a:xfrm>
              <a:off x="8810442" y="1344315"/>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6" name="Freeform 45">
              <a:extLst>
                <a:ext uri="{FF2B5EF4-FFF2-40B4-BE49-F238E27FC236}">
                  <a16:creationId xmlns:a16="http://schemas.microsoft.com/office/drawing/2014/main" id="{87BD3754-29D4-5C3C-2097-86E385C75BBF}"/>
                </a:ext>
              </a:extLst>
            </p:cNvPr>
            <p:cNvSpPr/>
            <p:nvPr/>
          </p:nvSpPr>
          <p:spPr>
            <a:xfrm>
              <a:off x="8845021" y="1344314"/>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7" name="Freeform 46">
              <a:extLst>
                <a:ext uri="{FF2B5EF4-FFF2-40B4-BE49-F238E27FC236}">
                  <a16:creationId xmlns:a16="http://schemas.microsoft.com/office/drawing/2014/main" id="{F5B16CC4-A4CA-5361-B86D-230854336414}"/>
                </a:ext>
              </a:extLst>
            </p:cNvPr>
            <p:cNvSpPr/>
            <p:nvPr/>
          </p:nvSpPr>
          <p:spPr>
            <a:xfrm>
              <a:off x="8873543" y="1344314"/>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8" name="Freeform 47">
              <a:extLst>
                <a:ext uri="{FF2B5EF4-FFF2-40B4-BE49-F238E27FC236}">
                  <a16:creationId xmlns:a16="http://schemas.microsoft.com/office/drawing/2014/main" id="{C7903330-A92D-33B2-B1E0-A7B98E462A22}"/>
                </a:ext>
              </a:extLst>
            </p:cNvPr>
            <p:cNvSpPr/>
            <p:nvPr/>
          </p:nvSpPr>
          <p:spPr>
            <a:xfrm>
              <a:off x="8843398" y="1031757"/>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49" name="Graphic 34">
            <a:extLst>
              <a:ext uri="{FF2B5EF4-FFF2-40B4-BE49-F238E27FC236}">
                <a16:creationId xmlns:a16="http://schemas.microsoft.com/office/drawing/2014/main" id="{C4AF1D9F-D481-574F-C03F-9A0A3C6D674B}"/>
              </a:ext>
            </a:extLst>
          </p:cNvPr>
          <p:cNvGrpSpPr/>
          <p:nvPr/>
        </p:nvGrpSpPr>
        <p:grpSpPr>
          <a:xfrm>
            <a:off x="8123182" y="2332403"/>
            <a:ext cx="302811" cy="500120"/>
            <a:chOff x="8761207" y="2428068"/>
            <a:chExt cx="302811" cy="500120"/>
          </a:xfrm>
          <a:solidFill>
            <a:schemeClr val="tx1">
              <a:lumMod val="75000"/>
              <a:lumOff val="25000"/>
            </a:schemeClr>
          </a:solidFill>
        </p:grpSpPr>
        <p:sp>
          <p:nvSpPr>
            <p:cNvPr id="50" name="Freeform 49">
              <a:extLst>
                <a:ext uri="{FF2B5EF4-FFF2-40B4-BE49-F238E27FC236}">
                  <a16:creationId xmlns:a16="http://schemas.microsoft.com/office/drawing/2014/main" id="{95E026D1-4F8E-473E-9865-F0E9FBE0190A}"/>
                </a:ext>
              </a:extLst>
            </p:cNvPr>
            <p:cNvSpPr/>
            <p:nvPr/>
          </p:nvSpPr>
          <p:spPr>
            <a:xfrm>
              <a:off x="8761207" y="2428068"/>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1" name="Freeform 50">
              <a:extLst>
                <a:ext uri="{FF2B5EF4-FFF2-40B4-BE49-F238E27FC236}">
                  <a16:creationId xmlns:a16="http://schemas.microsoft.com/office/drawing/2014/main" id="{4C3C3FB9-A2F5-187B-C807-0078CCE3A938}"/>
                </a:ext>
              </a:extLst>
            </p:cNvPr>
            <p:cNvSpPr/>
            <p:nvPr/>
          </p:nvSpPr>
          <p:spPr>
            <a:xfrm>
              <a:off x="9042293" y="2466534"/>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2" name="Freeform 51">
              <a:extLst>
                <a:ext uri="{FF2B5EF4-FFF2-40B4-BE49-F238E27FC236}">
                  <a16:creationId xmlns:a16="http://schemas.microsoft.com/office/drawing/2014/main" id="{06923CA8-E5E0-4CD2-98C9-0C6F366734F1}"/>
                </a:ext>
              </a:extLst>
            </p:cNvPr>
            <p:cNvSpPr/>
            <p:nvPr/>
          </p:nvSpPr>
          <p:spPr>
            <a:xfrm>
              <a:off x="8802941" y="2465344"/>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3" name="Freeform 52">
              <a:extLst>
                <a:ext uri="{FF2B5EF4-FFF2-40B4-BE49-F238E27FC236}">
                  <a16:creationId xmlns:a16="http://schemas.microsoft.com/office/drawing/2014/main" id="{2EC50A9E-08F6-80EC-0915-3C9480A8BD88}"/>
                </a:ext>
              </a:extLst>
            </p:cNvPr>
            <p:cNvSpPr/>
            <p:nvPr/>
          </p:nvSpPr>
          <p:spPr>
            <a:xfrm>
              <a:off x="8802942" y="2646871"/>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4" name="Freeform 53">
              <a:extLst>
                <a:ext uri="{FF2B5EF4-FFF2-40B4-BE49-F238E27FC236}">
                  <a16:creationId xmlns:a16="http://schemas.microsoft.com/office/drawing/2014/main" id="{928550AB-FC28-111D-0EBF-8765E94BBBAB}"/>
                </a:ext>
              </a:extLst>
            </p:cNvPr>
            <p:cNvSpPr/>
            <p:nvPr/>
          </p:nvSpPr>
          <p:spPr>
            <a:xfrm>
              <a:off x="8872333" y="2646871"/>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5" name="Freeform 54">
              <a:extLst>
                <a:ext uri="{FF2B5EF4-FFF2-40B4-BE49-F238E27FC236}">
                  <a16:creationId xmlns:a16="http://schemas.microsoft.com/office/drawing/2014/main" id="{6D295539-C7FB-FC8F-EAFA-EADAADC0E296}"/>
                </a:ext>
              </a:extLst>
            </p:cNvPr>
            <p:cNvSpPr/>
            <p:nvPr/>
          </p:nvSpPr>
          <p:spPr>
            <a:xfrm>
              <a:off x="8941763" y="2646871"/>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6" name="Freeform 55">
              <a:extLst>
                <a:ext uri="{FF2B5EF4-FFF2-40B4-BE49-F238E27FC236}">
                  <a16:creationId xmlns:a16="http://schemas.microsoft.com/office/drawing/2014/main" id="{F5E0A37E-2582-7AA1-AEC8-2BB9B9E0D89D}"/>
                </a:ext>
              </a:extLst>
            </p:cNvPr>
            <p:cNvSpPr/>
            <p:nvPr/>
          </p:nvSpPr>
          <p:spPr>
            <a:xfrm>
              <a:off x="8802942" y="2697898"/>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7" name="Freeform 56">
              <a:extLst>
                <a:ext uri="{FF2B5EF4-FFF2-40B4-BE49-F238E27FC236}">
                  <a16:creationId xmlns:a16="http://schemas.microsoft.com/office/drawing/2014/main" id="{4DA23233-C1BB-BEB0-A131-D7111ACAADA7}"/>
                </a:ext>
              </a:extLst>
            </p:cNvPr>
            <p:cNvSpPr/>
            <p:nvPr/>
          </p:nvSpPr>
          <p:spPr>
            <a:xfrm>
              <a:off x="8872333" y="2697898"/>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8" name="Freeform 57">
              <a:extLst>
                <a:ext uri="{FF2B5EF4-FFF2-40B4-BE49-F238E27FC236}">
                  <a16:creationId xmlns:a16="http://schemas.microsoft.com/office/drawing/2014/main" id="{92ED7A4D-4565-BBBA-2875-069615D5FB4E}"/>
                </a:ext>
              </a:extLst>
            </p:cNvPr>
            <p:cNvSpPr/>
            <p:nvPr/>
          </p:nvSpPr>
          <p:spPr>
            <a:xfrm>
              <a:off x="8941763" y="2697898"/>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9" name="Freeform 58">
              <a:extLst>
                <a:ext uri="{FF2B5EF4-FFF2-40B4-BE49-F238E27FC236}">
                  <a16:creationId xmlns:a16="http://schemas.microsoft.com/office/drawing/2014/main" id="{0504011B-9C9C-33A8-6EAC-B4AC92C24F91}"/>
                </a:ext>
              </a:extLst>
            </p:cNvPr>
            <p:cNvSpPr/>
            <p:nvPr/>
          </p:nvSpPr>
          <p:spPr>
            <a:xfrm>
              <a:off x="8802942" y="2748890"/>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60" name="Freeform 59">
              <a:extLst>
                <a:ext uri="{FF2B5EF4-FFF2-40B4-BE49-F238E27FC236}">
                  <a16:creationId xmlns:a16="http://schemas.microsoft.com/office/drawing/2014/main" id="{049902B2-4E53-563D-914B-6798EE85A3E4}"/>
                </a:ext>
              </a:extLst>
            </p:cNvPr>
            <p:cNvSpPr/>
            <p:nvPr/>
          </p:nvSpPr>
          <p:spPr>
            <a:xfrm>
              <a:off x="8872333" y="2748890"/>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61" name="Freeform 60">
              <a:extLst>
                <a:ext uri="{FF2B5EF4-FFF2-40B4-BE49-F238E27FC236}">
                  <a16:creationId xmlns:a16="http://schemas.microsoft.com/office/drawing/2014/main" id="{67EB6626-5B69-E40F-6A01-C5CF43AAB26D}"/>
                </a:ext>
              </a:extLst>
            </p:cNvPr>
            <p:cNvSpPr/>
            <p:nvPr/>
          </p:nvSpPr>
          <p:spPr>
            <a:xfrm>
              <a:off x="8941763" y="2748890"/>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62" name="Freeform 61">
              <a:extLst>
                <a:ext uri="{FF2B5EF4-FFF2-40B4-BE49-F238E27FC236}">
                  <a16:creationId xmlns:a16="http://schemas.microsoft.com/office/drawing/2014/main" id="{35972734-9D61-C4A0-B7B4-2EA497AEEA7B}"/>
                </a:ext>
              </a:extLst>
            </p:cNvPr>
            <p:cNvSpPr/>
            <p:nvPr/>
          </p:nvSpPr>
          <p:spPr>
            <a:xfrm>
              <a:off x="8810442" y="2813082"/>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63" name="Freeform 62">
              <a:extLst>
                <a:ext uri="{FF2B5EF4-FFF2-40B4-BE49-F238E27FC236}">
                  <a16:creationId xmlns:a16="http://schemas.microsoft.com/office/drawing/2014/main" id="{25F116A8-9F27-08F4-92B5-F4B97446FF56}"/>
                </a:ext>
              </a:extLst>
            </p:cNvPr>
            <p:cNvSpPr/>
            <p:nvPr/>
          </p:nvSpPr>
          <p:spPr>
            <a:xfrm>
              <a:off x="8845021" y="2813081"/>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64" name="Freeform 63">
              <a:extLst>
                <a:ext uri="{FF2B5EF4-FFF2-40B4-BE49-F238E27FC236}">
                  <a16:creationId xmlns:a16="http://schemas.microsoft.com/office/drawing/2014/main" id="{7C929AA0-A1D8-7F82-6B8D-FA32F5DC9528}"/>
                </a:ext>
              </a:extLst>
            </p:cNvPr>
            <p:cNvSpPr/>
            <p:nvPr/>
          </p:nvSpPr>
          <p:spPr>
            <a:xfrm>
              <a:off x="8873543" y="2813081"/>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65" name="Freeform 64">
              <a:extLst>
                <a:ext uri="{FF2B5EF4-FFF2-40B4-BE49-F238E27FC236}">
                  <a16:creationId xmlns:a16="http://schemas.microsoft.com/office/drawing/2014/main" id="{53D9CA88-F184-A7D9-2CD0-1ADC7FD9D4A8}"/>
                </a:ext>
              </a:extLst>
            </p:cNvPr>
            <p:cNvSpPr/>
            <p:nvPr/>
          </p:nvSpPr>
          <p:spPr>
            <a:xfrm>
              <a:off x="8843398" y="2500524"/>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pic>
        <p:nvPicPr>
          <p:cNvPr id="66" name="Graphic 65">
            <a:extLst>
              <a:ext uri="{FF2B5EF4-FFF2-40B4-BE49-F238E27FC236}">
                <a16:creationId xmlns:a16="http://schemas.microsoft.com/office/drawing/2014/main" id="{2A5F94EB-4AB4-B44C-96CB-FECC3E15CCFF}"/>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24528" y="3728201"/>
            <a:ext cx="500118" cy="500118"/>
          </a:xfrm>
          <a:prstGeom prst="rect">
            <a:avLst/>
          </a:prstGeom>
        </p:spPr>
      </p:pic>
      <p:grpSp>
        <p:nvGrpSpPr>
          <p:cNvPr id="67" name="Graphic 38">
            <a:extLst>
              <a:ext uri="{FF2B5EF4-FFF2-40B4-BE49-F238E27FC236}">
                <a16:creationId xmlns:a16="http://schemas.microsoft.com/office/drawing/2014/main" id="{97B5E7A6-424F-3CF8-A0DF-BF3942B16A99}"/>
              </a:ext>
            </a:extLst>
          </p:cNvPr>
          <p:cNvGrpSpPr/>
          <p:nvPr/>
        </p:nvGrpSpPr>
        <p:grpSpPr>
          <a:xfrm>
            <a:off x="8123182" y="4961552"/>
            <a:ext cx="302811" cy="500120"/>
            <a:chOff x="8761207" y="5103256"/>
            <a:chExt cx="302811" cy="500120"/>
          </a:xfrm>
          <a:solidFill>
            <a:schemeClr val="tx1">
              <a:lumMod val="75000"/>
              <a:lumOff val="25000"/>
            </a:schemeClr>
          </a:solidFill>
        </p:grpSpPr>
        <p:sp>
          <p:nvSpPr>
            <p:cNvPr id="68" name="Freeform 67">
              <a:extLst>
                <a:ext uri="{FF2B5EF4-FFF2-40B4-BE49-F238E27FC236}">
                  <a16:creationId xmlns:a16="http://schemas.microsoft.com/office/drawing/2014/main" id="{22ABA236-B7C3-08D9-D373-750F58068388}"/>
                </a:ext>
              </a:extLst>
            </p:cNvPr>
            <p:cNvSpPr/>
            <p:nvPr/>
          </p:nvSpPr>
          <p:spPr>
            <a:xfrm>
              <a:off x="8761207" y="5103256"/>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69" name="Freeform 68">
              <a:extLst>
                <a:ext uri="{FF2B5EF4-FFF2-40B4-BE49-F238E27FC236}">
                  <a16:creationId xmlns:a16="http://schemas.microsoft.com/office/drawing/2014/main" id="{4008F62A-6E03-3E85-CB1C-BDEF5A25F4ED}"/>
                </a:ext>
              </a:extLst>
            </p:cNvPr>
            <p:cNvSpPr/>
            <p:nvPr/>
          </p:nvSpPr>
          <p:spPr>
            <a:xfrm>
              <a:off x="9042293" y="5141722"/>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70" name="Freeform 69">
              <a:extLst>
                <a:ext uri="{FF2B5EF4-FFF2-40B4-BE49-F238E27FC236}">
                  <a16:creationId xmlns:a16="http://schemas.microsoft.com/office/drawing/2014/main" id="{D40186DD-1D28-713F-D503-4846800A4607}"/>
                </a:ext>
              </a:extLst>
            </p:cNvPr>
            <p:cNvSpPr/>
            <p:nvPr/>
          </p:nvSpPr>
          <p:spPr>
            <a:xfrm>
              <a:off x="8802941" y="5140532"/>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71" name="Freeform 70">
              <a:extLst>
                <a:ext uri="{FF2B5EF4-FFF2-40B4-BE49-F238E27FC236}">
                  <a16:creationId xmlns:a16="http://schemas.microsoft.com/office/drawing/2014/main" id="{1D3F8D1F-9368-51AC-C142-EF13EDEE1978}"/>
                </a:ext>
              </a:extLst>
            </p:cNvPr>
            <p:cNvSpPr/>
            <p:nvPr/>
          </p:nvSpPr>
          <p:spPr>
            <a:xfrm>
              <a:off x="8802942" y="5322059"/>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72" name="Freeform 71">
              <a:extLst>
                <a:ext uri="{FF2B5EF4-FFF2-40B4-BE49-F238E27FC236}">
                  <a16:creationId xmlns:a16="http://schemas.microsoft.com/office/drawing/2014/main" id="{0476E4B2-A3C2-2586-E9B2-A3513183E3CF}"/>
                </a:ext>
              </a:extLst>
            </p:cNvPr>
            <p:cNvSpPr/>
            <p:nvPr/>
          </p:nvSpPr>
          <p:spPr>
            <a:xfrm>
              <a:off x="8872333" y="5322059"/>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73" name="Freeform 72">
              <a:extLst>
                <a:ext uri="{FF2B5EF4-FFF2-40B4-BE49-F238E27FC236}">
                  <a16:creationId xmlns:a16="http://schemas.microsoft.com/office/drawing/2014/main" id="{FDB97BE2-7E4F-BFA6-6837-3278134CBDF2}"/>
                </a:ext>
              </a:extLst>
            </p:cNvPr>
            <p:cNvSpPr/>
            <p:nvPr/>
          </p:nvSpPr>
          <p:spPr>
            <a:xfrm>
              <a:off x="8941763" y="5322059"/>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74" name="Freeform 73">
              <a:extLst>
                <a:ext uri="{FF2B5EF4-FFF2-40B4-BE49-F238E27FC236}">
                  <a16:creationId xmlns:a16="http://schemas.microsoft.com/office/drawing/2014/main" id="{4DBED1E3-D308-CFA3-DC8D-7FB7AB307621}"/>
                </a:ext>
              </a:extLst>
            </p:cNvPr>
            <p:cNvSpPr/>
            <p:nvPr/>
          </p:nvSpPr>
          <p:spPr>
            <a:xfrm>
              <a:off x="8802942" y="5373086"/>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75" name="Freeform 74">
              <a:extLst>
                <a:ext uri="{FF2B5EF4-FFF2-40B4-BE49-F238E27FC236}">
                  <a16:creationId xmlns:a16="http://schemas.microsoft.com/office/drawing/2014/main" id="{5760BF3E-91EF-0593-1F70-332F89985AD6}"/>
                </a:ext>
              </a:extLst>
            </p:cNvPr>
            <p:cNvSpPr/>
            <p:nvPr/>
          </p:nvSpPr>
          <p:spPr>
            <a:xfrm>
              <a:off x="8872333" y="5373086"/>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76" name="Freeform 75">
              <a:extLst>
                <a:ext uri="{FF2B5EF4-FFF2-40B4-BE49-F238E27FC236}">
                  <a16:creationId xmlns:a16="http://schemas.microsoft.com/office/drawing/2014/main" id="{89D90E25-A032-571B-45CB-9254E85330DD}"/>
                </a:ext>
              </a:extLst>
            </p:cNvPr>
            <p:cNvSpPr/>
            <p:nvPr/>
          </p:nvSpPr>
          <p:spPr>
            <a:xfrm>
              <a:off x="8941763" y="5373086"/>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77" name="Freeform 76">
              <a:extLst>
                <a:ext uri="{FF2B5EF4-FFF2-40B4-BE49-F238E27FC236}">
                  <a16:creationId xmlns:a16="http://schemas.microsoft.com/office/drawing/2014/main" id="{23637E71-AD3D-182C-D1F3-B838044D55DF}"/>
                </a:ext>
              </a:extLst>
            </p:cNvPr>
            <p:cNvSpPr/>
            <p:nvPr/>
          </p:nvSpPr>
          <p:spPr>
            <a:xfrm>
              <a:off x="8802942" y="5424078"/>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78" name="Freeform 77">
              <a:extLst>
                <a:ext uri="{FF2B5EF4-FFF2-40B4-BE49-F238E27FC236}">
                  <a16:creationId xmlns:a16="http://schemas.microsoft.com/office/drawing/2014/main" id="{1B207EA9-165F-08BC-6049-B76FFB52C078}"/>
                </a:ext>
              </a:extLst>
            </p:cNvPr>
            <p:cNvSpPr/>
            <p:nvPr/>
          </p:nvSpPr>
          <p:spPr>
            <a:xfrm>
              <a:off x="8872333" y="5424078"/>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79" name="Freeform 78">
              <a:extLst>
                <a:ext uri="{FF2B5EF4-FFF2-40B4-BE49-F238E27FC236}">
                  <a16:creationId xmlns:a16="http://schemas.microsoft.com/office/drawing/2014/main" id="{FC3F1DF6-7DD9-0787-49F4-B97A0D0DD157}"/>
                </a:ext>
              </a:extLst>
            </p:cNvPr>
            <p:cNvSpPr/>
            <p:nvPr/>
          </p:nvSpPr>
          <p:spPr>
            <a:xfrm>
              <a:off x="8941763" y="5424078"/>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0" name="Freeform 79">
              <a:extLst>
                <a:ext uri="{FF2B5EF4-FFF2-40B4-BE49-F238E27FC236}">
                  <a16:creationId xmlns:a16="http://schemas.microsoft.com/office/drawing/2014/main" id="{525DB5EB-FA9A-7EC6-6899-8C063D960823}"/>
                </a:ext>
              </a:extLst>
            </p:cNvPr>
            <p:cNvSpPr/>
            <p:nvPr/>
          </p:nvSpPr>
          <p:spPr>
            <a:xfrm>
              <a:off x="8810442" y="5488270"/>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1" name="Freeform 80">
              <a:extLst>
                <a:ext uri="{FF2B5EF4-FFF2-40B4-BE49-F238E27FC236}">
                  <a16:creationId xmlns:a16="http://schemas.microsoft.com/office/drawing/2014/main" id="{07C10CCC-3F87-4603-AD58-2C39FC027A4C}"/>
                </a:ext>
              </a:extLst>
            </p:cNvPr>
            <p:cNvSpPr/>
            <p:nvPr/>
          </p:nvSpPr>
          <p:spPr>
            <a:xfrm>
              <a:off x="8845021" y="5488269"/>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2" name="Freeform 81">
              <a:extLst>
                <a:ext uri="{FF2B5EF4-FFF2-40B4-BE49-F238E27FC236}">
                  <a16:creationId xmlns:a16="http://schemas.microsoft.com/office/drawing/2014/main" id="{D8853D8B-4580-458C-0CAD-A60060405756}"/>
                </a:ext>
              </a:extLst>
            </p:cNvPr>
            <p:cNvSpPr/>
            <p:nvPr/>
          </p:nvSpPr>
          <p:spPr>
            <a:xfrm>
              <a:off x="8873543" y="5488269"/>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3" name="Freeform 82">
              <a:extLst>
                <a:ext uri="{FF2B5EF4-FFF2-40B4-BE49-F238E27FC236}">
                  <a16:creationId xmlns:a16="http://schemas.microsoft.com/office/drawing/2014/main" id="{288FE4FC-D6DA-F2EE-9DF5-3E1087B0EA26}"/>
                </a:ext>
              </a:extLst>
            </p:cNvPr>
            <p:cNvSpPr/>
            <p:nvPr/>
          </p:nvSpPr>
          <p:spPr>
            <a:xfrm>
              <a:off x="8843398" y="5175712"/>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pic>
        <p:nvPicPr>
          <p:cNvPr id="84" name="Picture 4">
            <a:extLst>
              <a:ext uri="{FF2B5EF4-FFF2-40B4-BE49-F238E27FC236}">
                <a16:creationId xmlns:a16="http://schemas.microsoft.com/office/drawing/2014/main" id="{061F1F4D-52C1-4807-CCA5-0BE5BA8D3C86}"/>
              </a:ext>
            </a:extLst>
          </p:cNvPr>
          <p:cNvPicPr>
            <a:picLocks noChangeAspect="1" noChangeArrowheads="1"/>
          </p:cNvPicPr>
          <p:nvPr/>
        </p:nvPicPr>
        <p:blipFill>
          <a:blip r:embed="rId8"/>
          <a:srcRect/>
          <a:stretch/>
        </p:blipFill>
        <p:spPr bwMode="auto">
          <a:xfrm>
            <a:off x="8631030" y="2099506"/>
            <a:ext cx="1689163" cy="1075781"/>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35DEDE08-8E3E-CB74-DDEA-9B341CD242F9}"/>
              </a:ext>
            </a:extLst>
          </p:cNvPr>
          <p:cNvSpPr txBox="1"/>
          <p:nvPr/>
        </p:nvSpPr>
        <p:spPr>
          <a:xfrm>
            <a:off x="13233400" y="20574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pic>
        <p:nvPicPr>
          <p:cNvPr id="2" name="Picture 2">
            <a:extLst>
              <a:ext uri="{FF2B5EF4-FFF2-40B4-BE49-F238E27FC236}">
                <a16:creationId xmlns:a16="http://schemas.microsoft.com/office/drawing/2014/main" id="{A9ED3F05-8663-ED00-12AA-27E435230E7E}"/>
              </a:ext>
            </a:extLst>
          </p:cNvPr>
          <p:cNvPicPr>
            <a:picLocks noChangeAspect="1" noChangeArrowheads="1"/>
          </p:cNvPicPr>
          <p:nvPr/>
        </p:nvPicPr>
        <p:blipFill>
          <a:blip>
            <a:extLst>
              <a:ext uri="{96DAC541-7B7A-43D3-8B79-37D633B846F1}">
                <asvg:svgBlip xmlns:asvg="http://schemas.microsoft.com/office/drawing/2016/SVG/main" r:embed="rId9"/>
              </a:ext>
            </a:extLst>
          </a:blip>
          <a:srcRect/>
          <a:stretch/>
        </p:blipFill>
        <p:spPr bwMode="auto">
          <a:xfrm>
            <a:off x="8749722" y="4943131"/>
            <a:ext cx="1271466" cy="45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6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5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50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nodeType="withEffect">
                                  <p:stCondLst>
                                    <p:cond delay="5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10" presetClass="entr" presetSubtype="0" fill="hold" nodeType="with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10" presetClass="entr" presetSubtype="0" fill="hold" nodeType="with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fade">
                                      <p:cBhvr>
                                        <p:cTn id="56" dur="500"/>
                                        <p:tgtEl>
                                          <p:spTgt spid="66"/>
                                        </p:tgtEl>
                                      </p:cBhvr>
                                    </p:animEffect>
                                  </p:childTnLst>
                                </p:cTn>
                              </p:par>
                              <p:par>
                                <p:cTn id="57" presetID="10"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nodeType="with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0"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5C487-BE2B-F7AC-D83A-7F1DA3F03FAB}"/>
            </a:ext>
          </a:extLst>
        </p:cNvPr>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id="{D2E9D4FE-2F14-6124-5535-9C718FAD148C}"/>
              </a:ext>
            </a:extLst>
          </p:cNvPr>
          <p:cNvSpPr/>
          <p:nvPr/>
        </p:nvSpPr>
        <p:spPr>
          <a:xfrm>
            <a:off x="3311835" y="622300"/>
            <a:ext cx="3190566" cy="5316947"/>
          </a:xfrm>
          <a:prstGeom prst="roundRect">
            <a:avLst>
              <a:gd name="adj" fmla="val 9883"/>
            </a:avLst>
          </a:prstGeom>
          <a:solidFill>
            <a:srgbClr val="F7F5F9"/>
          </a:solidFill>
          <a:ln w="15875">
            <a:solidFill>
              <a:srgbClr val="5D813D"/>
            </a:solidFill>
          </a:ln>
          <a:effectLst>
            <a:outerShdw blurRad="469138" dist="38100" dir="2700000" algn="tl" rotWithShape="0">
              <a:prstClr val="black">
                <a:alpha val="170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pic>
        <p:nvPicPr>
          <p:cNvPr id="3" name="Graphic 2">
            <a:extLst>
              <a:ext uri="{FF2B5EF4-FFF2-40B4-BE49-F238E27FC236}">
                <a16:creationId xmlns:a16="http://schemas.microsoft.com/office/drawing/2014/main" id="{3A8AA028-4E30-C1FD-5D85-B801C535B3EF}"/>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649483" y="2102960"/>
            <a:ext cx="1339402" cy="778722"/>
          </a:xfrm>
          <a:prstGeom prst="rect">
            <a:avLst/>
          </a:prstGeom>
        </p:spPr>
      </p:pic>
      <p:pic>
        <p:nvPicPr>
          <p:cNvPr id="4" name="Graphic 3">
            <a:extLst>
              <a:ext uri="{FF2B5EF4-FFF2-40B4-BE49-F238E27FC236}">
                <a16:creationId xmlns:a16="http://schemas.microsoft.com/office/drawing/2014/main" id="{19C6F471-9076-14D9-F24B-F99AC1C2944F}"/>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62136" y="3576171"/>
            <a:ext cx="1314095" cy="778722"/>
          </a:xfrm>
          <a:prstGeom prst="rect">
            <a:avLst/>
          </a:prstGeom>
        </p:spPr>
      </p:pic>
      <p:pic>
        <p:nvPicPr>
          <p:cNvPr id="5" name="Graphic 4">
            <a:extLst>
              <a:ext uri="{FF2B5EF4-FFF2-40B4-BE49-F238E27FC236}">
                <a16:creationId xmlns:a16="http://schemas.microsoft.com/office/drawing/2014/main" id="{648EC299-7DAF-CEB9-8CC5-B88212B90929}"/>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51550" y="2751866"/>
            <a:ext cx="894708" cy="905893"/>
          </a:xfrm>
          <a:prstGeom prst="rect">
            <a:avLst/>
          </a:prstGeom>
        </p:spPr>
      </p:pic>
      <p:pic>
        <p:nvPicPr>
          <p:cNvPr id="6" name="Picture 6" descr="Image result for adyen logo transparent">
            <a:extLst>
              <a:ext uri="{FF2B5EF4-FFF2-40B4-BE49-F238E27FC236}">
                <a16:creationId xmlns:a16="http://schemas.microsoft.com/office/drawing/2014/main" id="{C874C3B3-8224-B97F-CD5D-DFDACC4D6BBF}"/>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749722" y="1080280"/>
            <a:ext cx="1126934" cy="36449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or: Elbow 53">
            <a:extLst>
              <a:ext uri="{FF2B5EF4-FFF2-40B4-BE49-F238E27FC236}">
                <a16:creationId xmlns:a16="http://schemas.microsoft.com/office/drawing/2014/main" id="{021B02F8-FB79-C1D2-1A7A-A3B97696C87C}"/>
              </a:ext>
            </a:extLst>
          </p:cNvPr>
          <p:cNvCxnSpPr>
            <a:cxnSpLocks/>
          </p:cNvCxnSpPr>
          <p:nvPr/>
        </p:nvCxnSpPr>
        <p:spPr>
          <a:xfrm>
            <a:off x="2227032" y="2513733"/>
            <a:ext cx="1038182" cy="721354"/>
          </a:xfrm>
          <a:prstGeom prst="bentConnector3">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56">
            <a:extLst>
              <a:ext uri="{FF2B5EF4-FFF2-40B4-BE49-F238E27FC236}">
                <a16:creationId xmlns:a16="http://schemas.microsoft.com/office/drawing/2014/main" id="{CEABB062-1EEA-7339-4DD0-6816F5F107C6}"/>
              </a:ext>
            </a:extLst>
          </p:cNvPr>
          <p:cNvCxnSpPr>
            <a:cxnSpLocks/>
          </p:cNvCxnSpPr>
          <p:nvPr/>
        </p:nvCxnSpPr>
        <p:spPr>
          <a:xfrm flipV="1">
            <a:off x="2227032" y="3235087"/>
            <a:ext cx="1042956" cy="703182"/>
          </a:xfrm>
          <a:prstGeom prst="bentConnector3">
            <a:avLst>
              <a:gd name="adj1" fmla="val 50000"/>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53">
            <a:extLst>
              <a:ext uri="{FF2B5EF4-FFF2-40B4-BE49-F238E27FC236}">
                <a16:creationId xmlns:a16="http://schemas.microsoft.com/office/drawing/2014/main" id="{F821C24F-E973-10FC-C4A7-D97170DA1D7C}"/>
              </a:ext>
            </a:extLst>
          </p:cNvPr>
          <p:cNvCxnSpPr>
            <a:cxnSpLocks/>
          </p:cNvCxnSpPr>
          <p:nvPr/>
        </p:nvCxnSpPr>
        <p:spPr>
          <a:xfrm flipV="1">
            <a:off x="4546317" y="1264295"/>
            <a:ext cx="3341106" cy="1950716"/>
          </a:xfrm>
          <a:prstGeom prst="bentConnector3">
            <a:avLst>
              <a:gd name="adj1" fmla="val 27635"/>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53">
            <a:extLst>
              <a:ext uri="{FF2B5EF4-FFF2-40B4-BE49-F238E27FC236}">
                <a16:creationId xmlns:a16="http://schemas.microsoft.com/office/drawing/2014/main" id="{E6CB258F-96CB-8C6D-CE3B-4DADF0F09523}"/>
              </a:ext>
            </a:extLst>
          </p:cNvPr>
          <p:cNvCxnSpPr>
            <a:cxnSpLocks/>
          </p:cNvCxnSpPr>
          <p:nvPr/>
        </p:nvCxnSpPr>
        <p:spPr>
          <a:xfrm flipV="1">
            <a:off x="4599730" y="2576892"/>
            <a:ext cx="3321842" cy="638119"/>
          </a:xfrm>
          <a:prstGeom prst="bentConnector3">
            <a:avLst>
              <a:gd name="adj1" fmla="val 26249"/>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53">
            <a:extLst>
              <a:ext uri="{FF2B5EF4-FFF2-40B4-BE49-F238E27FC236}">
                <a16:creationId xmlns:a16="http://schemas.microsoft.com/office/drawing/2014/main" id="{6A244250-ABAA-E128-C97F-A80F559783D4}"/>
              </a:ext>
            </a:extLst>
          </p:cNvPr>
          <p:cNvCxnSpPr>
            <a:cxnSpLocks/>
          </p:cNvCxnSpPr>
          <p:nvPr/>
        </p:nvCxnSpPr>
        <p:spPr>
          <a:xfrm>
            <a:off x="5327832" y="3215011"/>
            <a:ext cx="2593740" cy="742926"/>
          </a:xfrm>
          <a:prstGeom prst="bentConnector3">
            <a:avLst>
              <a:gd name="adj1" fmla="val 5508"/>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53">
            <a:extLst>
              <a:ext uri="{FF2B5EF4-FFF2-40B4-BE49-F238E27FC236}">
                <a16:creationId xmlns:a16="http://schemas.microsoft.com/office/drawing/2014/main" id="{46E1ADA1-485D-7514-CDA4-4CEEE562F34A}"/>
              </a:ext>
            </a:extLst>
          </p:cNvPr>
          <p:cNvCxnSpPr>
            <a:cxnSpLocks/>
          </p:cNvCxnSpPr>
          <p:nvPr/>
        </p:nvCxnSpPr>
        <p:spPr>
          <a:xfrm>
            <a:off x="4557963" y="3215011"/>
            <a:ext cx="3345910" cy="2000508"/>
          </a:xfrm>
          <a:prstGeom prst="bentConnector3">
            <a:avLst>
              <a:gd name="adj1" fmla="val 27202"/>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aphic 11">
            <a:extLst>
              <a:ext uri="{FF2B5EF4-FFF2-40B4-BE49-F238E27FC236}">
                <a16:creationId xmlns:a16="http://schemas.microsoft.com/office/drawing/2014/main" id="{244E9417-8E4E-035D-E538-C2E8D65894C0}"/>
              </a:ext>
            </a:extLst>
          </p:cNvPr>
          <p:cNvGrpSpPr/>
          <p:nvPr/>
        </p:nvGrpSpPr>
        <p:grpSpPr>
          <a:xfrm>
            <a:off x="8123182" y="1012466"/>
            <a:ext cx="302811" cy="500120"/>
            <a:chOff x="8761207" y="959301"/>
            <a:chExt cx="302811" cy="500120"/>
          </a:xfrm>
          <a:solidFill>
            <a:schemeClr val="tx1">
              <a:lumMod val="75000"/>
              <a:lumOff val="25000"/>
            </a:schemeClr>
          </a:solidFill>
        </p:grpSpPr>
        <p:sp>
          <p:nvSpPr>
            <p:cNvPr id="86" name="Freeform 85">
              <a:extLst>
                <a:ext uri="{FF2B5EF4-FFF2-40B4-BE49-F238E27FC236}">
                  <a16:creationId xmlns:a16="http://schemas.microsoft.com/office/drawing/2014/main" id="{0251F0C9-E98A-4632-01AE-F57607B8E5E4}"/>
                </a:ext>
              </a:extLst>
            </p:cNvPr>
            <p:cNvSpPr/>
            <p:nvPr/>
          </p:nvSpPr>
          <p:spPr>
            <a:xfrm>
              <a:off x="8761207" y="959301"/>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7" name="Freeform 86">
              <a:extLst>
                <a:ext uri="{FF2B5EF4-FFF2-40B4-BE49-F238E27FC236}">
                  <a16:creationId xmlns:a16="http://schemas.microsoft.com/office/drawing/2014/main" id="{12E85A66-FF08-F7A5-8603-CD3BFF521780}"/>
                </a:ext>
              </a:extLst>
            </p:cNvPr>
            <p:cNvSpPr/>
            <p:nvPr/>
          </p:nvSpPr>
          <p:spPr>
            <a:xfrm>
              <a:off x="9042293" y="997767"/>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8" name="Freeform 87">
              <a:extLst>
                <a:ext uri="{FF2B5EF4-FFF2-40B4-BE49-F238E27FC236}">
                  <a16:creationId xmlns:a16="http://schemas.microsoft.com/office/drawing/2014/main" id="{5FF5813E-D038-2D21-C64F-5A4C762B810B}"/>
                </a:ext>
              </a:extLst>
            </p:cNvPr>
            <p:cNvSpPr/>
            <p:nvPr/>
          </p:nvSpPr>
          <p:spPr>
            <a:xfrm>
              <a:off x="8802941" y="996577"/>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9" name="Freeform 88">
              <a:extLst>
                <a:ext uri="{FF2B5EF4-FFF2-40B4-BE49-F238E27FC236}">
                  <a16:creationId xmlns:a16="http://schemas.microsoft.com/office/drawing/2014/main" id="{9FEB03D5-4C4C-602A-BC09-786AF57B7858}"/>
                </a:ext>
              </a:extLst>
            </p:cNvPr>
            <p:cNvSpPr/>
            <p:nvPr/>
          </p:nvSpPr>
          <p:spPr>
            <a:xfrm>
              <a:off x="8802942" y="1178104"/>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0" name="Freeform 89">
              <a:extLst>
                <a:ext uri="{FF2B5EF4-FFF2-40B4-BE49-F238E27FC236}">
                  <a16:creationId xmlns:a16="http://schemas.microsoft.com/office/drawing/2014/main" id="{64F29097-A31C-0807-0BCD-F411ED23DC06}"/>
                </a:ext>
              </a:extLst>
            </p:cNvPr>
            <p:cNvSpPr/>
            <p:nvPr/>
          </p:nvSpPr>
          <p:spPr>
            <a:xfrm>
              <a:off x="8872333" y="1178104"/>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1" name="Freeform 90">
              <a:extLst>
                <a:ext uri="{FF2B5EF4-FFF2-40B4-BE49-F238E27FC236}">
                  <a16:creationId xmlns:a16="http://schemas.microsoft.com/office/drawing/2014/main" id="{DF50B5C9-2380-07E6-3FA0-48043068C7E5}"/>
                </a:ext>
              </a:extLst>
            </p:cNvPr>
            <p:cNvSpPr/>
            <p:nvPr/>
          </p:nvSpPr>
          <p:spPr>
            <a:xfrm>
              <a:off x="8941763" y="1178104"/>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2" name="Freeform 91">
              <a:extLst>
                <a:ext uri="{FF2B5EF4-FFF2-40B4-BE49-F238E27FC236}">
                  <a16:creationId xmlns:a16="http://schemas.microsoft.com/office/drawing/2014/main" id="{DB33CDD5-099A-895C-2971-65251D90F313}"/>
                </a:ext>
              </a:extLst>
            </p:cNvPr>
            <p:cNvSpPr/>
            <p:nvPr/>
          </p:nvSpPr>
          <p:spPr>
            <a:xfrm>
              <a:off x="8802942" y="1229131"/>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3" name="Freeform 92">
              <a:extLst>
                <a:ext uri="{FF2B5EF4-FFF2-40B4-BE49-F238E27FC236}">
                  <a16:creationId xmlns:a16="http://schemas.microsoft.com/office/drawing/2014/main" id="{B2E31AA5-B25E-E469-2A13-A82497D21B5D}"/>
                </a:ext>
              </a:extLst>
            </p:cNvPr>
            <p:cNvSpPr/>
            <p:nvPr/>
          </p:nvSpPr>
          <p:spPr>
            <a:xfrm>
              <a:off x="8872333" y="1229131"/>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4" name="Freeform 93">
              <a:extLst>
                <a:ext uri="{FF2B5EF4-FFF2-40B4-BE49-F238E27FC236}">
                  <a16:creationId xmlns:a16="http://schemas.microsoft.com/office/drawing/2014/main" id="{0B2416CA-EA0A-5429-533C-73F0234CFD7E}"/>
                </a:ext>
              </a:extLst>
            </p:cNvPr>
            <p:cNvSpPr/>
            <p:nvPr/>
          </p:nvSpPr>
          <p:spPr>
            <a:xfrm>
              <a:off x="8941763" y="1229131"/>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5" name="Freeform 94">
              <a:extLst>
                <a:ext uri="{FF2B5EF4-FFF2-40B4-BE49-F238E27FC236}">
                  <a16:creationId xmlns:a16="http://schemas.microsoft.com/office/drawing/2014/main" id="{2177161C-3485-2810-7AFB-811C39D6D986}"/>
                </a:ext>
              </a:extLst>
            </p:cNvPr>
            <p:cNvSpPr/>
            <p:nvPr/>
          </p:nvSpPr>
          <p:spPr>
            <a:xfrm>
              <a:off x="8802942" y="1280123"/>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6" name="Freeform 95">
              <a:extLst>
                <a:ext uri="{FF2B5EF4-FFF2-40B4-BE49-F238E27FC236}">
                  <a16:creationId xmlns:a16="http://schemas.microsoft.com/office/drawing/2014/main" id="{C504CECB-705B-EE73-9E46-1B7FE302519E}"/>
                </a:ext>
              </a:extLst>
            </p:cNvPr>
            <p:cNvSpPr/>
            <p:nvPr/>
          </p:nvSpPr>
          <p:spPr>
            <a:xfrm>
              <a:off x="8872333" y="1280123"/>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7" name="Freeform 96">
              <a:extLst>
                <a:ext uri="{FF2B5EF4-FFF2-40B4-BE49-F238E27FC236}">
                  <a16:creationId xmlns:a16="http://schemas.microsoft.com/office/drawing/2014/main" id="{98F39A0E-9683-C6A8-80CD-696716300275}"/>
                </a:ext>
              </a:extLst>
            </p:cNvPr>
            <p:cNvSpPr/>
            <p:nvPr/>
          </p:nvSpPr>
          <p:spPr>
            <a:xfrm>
              <a:off x="8941763" y="1280123"/>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8" name="Freeform 97">
              <a:extLst>
                <a:ext uri="{FF2B5EF4-FFF2-40B4-BE49-F238E27FC236}">
                  <a16:creationId xmlns:a16="http://schemas.microsoft.com/office/drawing/2014/main" id="{83A66A11-04CF-3E52-0EF0-047AB119AB03}"/>
                </a:ext>
              </a:extLst>
            </p:cNvPr>
            <p:cNvSpPr/>
            <p:nvPr/>
          </p:nvSpPr>
          <p:spPr>
            <a:xfrm>
              <a:off x="8810442" y="1344315"/>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9" name="Freeform 98">
              <a:extLst>
                <a:ext uri="{FF2B5EF4-FFF2-40B4-BE49-F238E27FC236}">
                  <a16:creationId xmlns:a16="http://schemas.microsoft.com/office/drawing/2014/main" id="{A6719133-9AD6-92AF-C134-FCA2DA562D82}"/>
                </a:ext>
              </a:extLst>
            </p:cNvPr>
            <p:cNvSpPr/>
            <p:nvPr/>
          </p:nvSpPr>
          <p:spPr>
            <a:xfrm>
              <a:off x="8845021" y="1344314"/>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0" name="Freeform 99">
              <a:extLst>
                <a:ext uri="{FF2B5EF4-FFF2-40B4-BE49-F238E27FC236}">
                  <a16:creationId xmlns:a16="http://schemas.microsoft.com/office/drawing/2014/main" id="{AD532BBB-5752-8656-0A04-A24FD6089E0D}"/>
                </a:ext>
              </a:extLst>
            </p:cNvPr>
            <p:cNvSpPr/>
            <p:nvPr/>
          </p:nvSpPr>
          <p:spPr>
            <a:xfrm>
              <a:off x="8873543" y="1344314"/>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1" name="Freeform 100">
              <a:extLst>
                <a:ext uri="{FF2B5EF4-FFF2-40B4-BE49-F238E27FC236}">
                  <a16:creationId xmlns:a16="http://schemas.microsoft.com/office/drawing/2014/main" id="{62D0EE88-D77F-38B1-79D5-8E344E6025D0}"/>
                </a:ext>
              </a:extLst>
            </p:cNvPr>
            <p:cNvSpPr/>
            <p:nvPr/>
          </p:nvSpPr>
          <p:spPr>
            <a:xfrm>
              <a:off x="8843398" y="1031757"/>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102" name="Graphic 34">
            <a:extLst>
              <a:ext uri="{FF2B5EF4-FFF2-40B4-BE49-F238E27FC236}">
                <a16:creationId xmlns:a16="http://schemas.microsoft.com/office/drawing/2014/main" id="{BC47FD9F-629A-8875-53DD-73F8CAA000D2}"/>
              </a:ext>
            </a:extLst>
          </p:cNvPr>
          <p:cNvGrpSpPr/>
          <p:nvPr/>
        </p:nvGrpSpPr>
        <p:grpSpPr>
          <a:xfrm>
            <a:off x="8123182" y="2332403"/>
            <a:ext cx="302811" cy="500120"/>
            <a:chOff x="8761207" y="2428068"/>
            <a:chExt cx="302811" cy="500120"/>
          </a:xfrm>
          <a:solidFill>
            <a:schemeClr val="tx1">
              <a:lumMod val="75000"/>
              <a:lumOff val="25000"/>
            </a:schemeClr>
          </a:solidFill>
        </p:grpSpPr>
        <p:sp>
          <p:nvSpPr>
            <p:cNvPr id="103" name="Freeform 102">
              <a:extLst>
                <a:ext uri="{FF2B5EF4-FFF2-40B4-BE49-F238E27FC236}">
                  <a16:creationId xmlns:a16="http://schemas.microsoft.com/office/drawing/2014/main" id="{5BB8635F-3868-012A-4141-7372FE680A63}"/>
                </a:ext>
              </a:extLst>
            </p:cNvPr>
            <p:cNvSpPr/>
            <p:nvPr/>
          </p:nvSpPr>
          <p:spPr>
            <a:xfrm>
              <a:off x="8761207" y="2428068"/>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4" name="Freeform 103">
              <a:extLst>
                <a:ext uri="{FF2B5EF4-FFF2-40B4-BE49-F238E27FC236}">
                  <a16:creationId xmlns:a16="http://schemas.microsoft.com/office/drawing/2014/main" id="{EDE42B15-7FE3-DBCB-B867-10715F3353A4}"/>
                </a:ext>
              </a:extLst>
            </p:cNvPr>
            <p:cNvSpPr/>
            <p:nvPr/>
          </p:nvSpPr>
          <p:spPr>
            <a:xfrm>
              <a:off x="9042293" y="2466534"/>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5" name="Freeform 104">
              <a:extLst>
                <a:ext uri="{FF2B5EF4-FFF2-40B4-BE49-F238E27FC236}">
                  <a16:creationId xmlns:a16="http://schemas.microsoft.com/office/drawing/2014/main" id="{487745C3-4A2A-9E69-0121-FE5F86A10C9D}"/>
                </a:ext>
              </a:extLst>
            </p:cNvPr>
            <p:cNvSpPr/>
            <p:nvPr/>
          </p:nvSpPr>
          <p:spPr>
            <a:xfrm>
              <a:off x="8802941" y="2465344"/>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6" name="Freeform 105">
              <a:extLst>
                <a:ext uri="{FF2B5EF4-FFF2-40B4-BE49-F238E27FC236}">
                  <a16:creationId xmlns:a16="http://schemas.microsoft.com/office/drawing/2014/main" id="{CA7E2700-27A0-3699-B2DE-9D682921E0FF}"/>
                </a:ext>
              </a:extLst>
            </p:cNvPr>
            <p:cNvSpPr/>
            <p:nvPr/>
          </p:nvSpPr>
          <p:spPr>
            <a:xfrm>
              <a:off x="8802942" y="2646871"/>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7" name="Freeform 106">
              <a:extLst>
                <a:ext uri="{FF2B5EF4-FFF2-40B4-BE49-F238E27FC236}">
                  <a16:creationId xmlns:a16="http://schemas.microsoft.com/office/drawing/2014/main" id="{143FB630-0DC3-ECF4-782A-064881C6EBEE}"/>
                </a:ext>
              </a:extLst>
            </p:cNvPr>
            <p:cNvSpPr/>
            <p:nvPr/>
          </p:nvSpPr>
          <p:spPr>
            <a:xfrm>
              <a:off x="8872333" y="2646871"/>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8" name="Freeform 107">
              <a:extLst>
                <a:ext uri="{FF2B5EF4-FFF2-40B4-BE49-F238E27FC236}">
                  <a16:creationId xmlns:a16="http://schemas.microsoft.com/office/drawing/2014/main" id="{5B1CAC94-E6A2-F2D4-A17B-B6CB35874E3F}"/>
                </a:ext>
              </a:extLst>
            </p:cNvPr>
            <p:cNvSpPr/>
            <p:nvPr/>
          </p:nvSpPr>
          <p:spPr>
            <a:xfrm>
              <a:off x="8941763" y="2646871"/>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9" name="Freeform 108">
              <a:extLst>
                <a:ext uri="{FF2B5EF4-FFF2-40B4-BE49-F238E27FC236}">
                  <a16:creationId xmlns:a16="http://schemas.microsoft.com/office/drawing/2014/main" id="{685D51F8-EAB6-55D8-8D88-AD1AB275B8D4}"/>
                </a:ext>
              </a:extLst>
            </p:cNvPr>
            <p:cNvSpPr/>
            <p:nvPr/>
          </p:nvSpPr>
          <p:spPr>
            <a:xfrm>
              <a:off x="8802942" y="2697898"/>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0" name="Freeform 109">
              <a:extLst>
                <a:ext uri="{FF2B5EF4-FFF2-40B4-BE49-F238E27FC236}">
                  <a16:creationId xmlns:a16="http://schemas.microsoft.com/office/drawing/2014/main" id="{AA86A44C-7357-B37D-8E1A-DF5E2CBFB216}"/>
                </a:ext>
              </a:extLst>
            </p:cNvPr>
            <p:cNvSpPr/>
            <p:nvPr/>
          </p:nvSpPr>
          <p:spPr>
            <a:xfrm>
              <a:off x="8872333" y="2697898"/>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1" name="Freeform 110">
              <a:extLst>
                <a:ext uri="{FF2B5EF4-FFF2-40B4-BE49-F238E27FC236}">
                  <a16:creationId xmlns:a16="http://schemas.microsoft.com/office/drawing/2014/main" id="{63928EC9-AFD9-47AE-4CC2-23A36137ECB8}"/>
                </a:ext>
              </a:extLst>
            </p:cNvPr>
            <p:cNvSpPr/>
            <p:nvPr/>
          </p:nvSpPr>
          <p:spPr>
            <a:xfrm>
              <a:off x="8941763" y="2697898"/>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2" name="Freeform 111">
              <a:extLst>
                <a:ext uri="{FF2B5EF4-FFF2-40B4-BE49-F238E27FC236}">
                  <a16:creationId xmlns:a16="http://schemas.microsoft.com/office/drawing/2014/main" id="{64D1EA6A-7E91-2EA0-E483-A9144CBD627A}"/>
                </a:ext>
              </a:extLst>
            </p:cNvPr>
            <p:cNvSpPr/>
            <p:nvPr/>
          </p:nvSpPr>
          <p:spPr>
            <a:xfrm>
              <a:off x="8802942" y="2748890"/>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3" name="Freeform 112">
              <a:extLst>
                <a:ext uri="{FF2B5EF4-FFF2-40B4-BE49-F238E27FC236}">
                  <a16:creationId xmlns:a16="http://schemas.microsoft.com/office/drawing/2014/main" id="{8CFE160A-A804-69CC-D616-B983C986AF94}"/>
                </a:ext>
              </a:extLst>
            </p:cNvPr>
            <p:cNvSpPr/>
            <p:nvPr/>
          </p:nvSpPr>
          <p:spPr>
            <a:xfrm>
              <a:off x="8872333" y="2748890"/>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4" name="Freeform 113">
              <a:extLst>
                <a:ext uri="{FF2B5EF4-FFF2-40B4-BE49-F238E27FC236}">
                  <a16:creationId xmlns:a16="http://schemas.microsoft.com/office/drawing/2014/main" id="{EA9C45AF-66D0-5264-2B66-96D5808049B9}"/>
                </a:ext>
              </a:extLst>
            </p:cNvPr>
            <p:cNvSpPr/>
            <p:nvPr/>
          </p:nvSpPr>
          <p:spPr>
            <a:xfrm>
              <a:off x="8941763" y="2748890"/>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5" name="Freeform 114">
              <a:extLst>
                <a:ext uri="{FF2B5EF4-FFF2-40B4-BE49-F238E27FC236}">
                  <a16:creationId xmlns:a16="http://schemas.microsoft.com/office/drawing/2014/main" id="{28FA44D0-8D1D-EFE8-81A0-1DCCB84DD3A5}"/>
                </a:ext>
              </a:extLst>
            </p:cNvPr>
            <p:cNvSpPr/>
            <p:nvPr/>
          </p:nvSpPr>
          <p:spPr>
            <a:xfrm>
              <a:off x="8810442" y="2813082"/>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6" name="Freeform 115">
              <a:extLst>
                <a:ext uri="{FF2B5EF4-FFF2-40B4-BE49-F238E27FC236}">
                  <a16:creationId xmlns:a16="http://schemas.microsoft.com/office/drawing/2014/main" id="{4A88B45F-8DC0-2964-FEAC-F9A5A7BDC2D2}"/>
                </a:ext>
              </a:extLst>
            </p:cNvPr>
            <p:cNvSpPr/>
            <p:nvPr/>
          </p:nvSpPr>
          <p:spPr>
            <a:xfrm>
              <a:off x="8845021" y="2813081"/>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7" name="Freeform 116">
              <a:extLst>
                <a:ext uri="{FF2B5EF4-FFF2-40B4-BE49-F238E27FC236}">
                  <a16:creationId xmlns:a16="http://schemas.microsoft.com/office/drawing/2014/main" id="{E6805533-FEC0-A97F-75D0-6F6E3127F4D7}"/>
                </a:ext>
              </a:extLst>
            </p:cNvPr>
            <p:cNvSpPr/>
            <p:nvPr/>
          </p:nvSpPr>
          <p:spPr>
            <a:xfrm>
              <a:off x="8873543" y="2813081"/>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8" name="Freeform 117">
              <a:extLst>
                <a:ext uri="{FF2B5EF4-FFF2-40B4-BE49-F238E27FC236}">
                  <a16:creationId xmlns:a16="http://schemas.microsoft.com/office/drawing/2014/main" id="{CCDE36D6-21B1-274E-E599-1F27D5ED6A4E}"/>
                </a:ext>
              </a:extLst>
            </p:cNvPr>
            <p:cNvSpPr/>
            <p:nvPr/>
          </p:nvSpPr>
          <p:spPr>
            <a:xfrm>
              <a:off x="8843398" y="2500524"/>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pic>
        <p:nvPicPr>
          <p:cNvPr id="119" name="Graphic 118">
            <a:extLst>
              <a:ext uri="{FF2B5EF4-FFF2-40B4-BE49-F238E27FC236}">
                <a16:creationId xmlns:a16="http://schemas.microsoft.com/office/drawing/2014/main" id="{244B7CBF-6717-AB41-747A-AA6A847A151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24528" y="3728201"/>
            <a:ext cx="500118" cy="500118"/>
          </a:xfrm>
          <a:prstGeom prst="rect">
            <a:avLst/>
          </a:prstGeom>
        </p:spPr>
      </p:pic>
      <p:grpSp>
        <p:nvGrpSpPr>
          <p:cNvPr id="120" name="Graphic 38">
            <a:extLst>
              <a:ext uri="{FF2B5EF4-FFF2-40B4-BE49-F238E27FC236}">
                <a16:creationId xmlns:a16="http://schemas.microsoft.com/office/drawing/2014/main" id="{EBE34645-457A-F612-4EF8-EE3B0CAE22AF}"/>
              </a:ext>
            </a:extLst>
          </p:cNvPr>
          <p:cNvGrpSpPr/>
          <p:nvPr/>
        </p:nvGrpSpPr>
        <p:grpSpPr>
          <a:xfrm>
            <a:off x="8123182" y="4961552"/>
            <a:ext cx="302811" cy="500120"/>
            <a:chOff x="8761207" y="5103256"/>
            <a:chExt cx="302811" cy="500120"/>
          </a:xfrm>
          <a:solidFill>
            <a:schemeClr val="tx1">
              <a:lumMod val="75000"/>
              <a:lumOff val="25000"/>
            </a:schemeClr>
          </a:solidFill>
        </p:grpSpPr>
        <p:sp>
          <p:nvSpPr>
            <p:cNvPr id="121" name="Freeform 120">
              <a:extLst>
                <a:ext uri="{FF2B5EF4-FFF2-40B4-BE49-F238E27FC236}">
                  <a16:creationId xmlns:a16="http://schemas.microsoft.com/office/drawing/2014/main" id="{15C279D2-7FAD-9AFA-4CD5-FCC859DD042C}"/>
                </a:ext>
              </a:extLst>
            </p:cNvPr>
            <p:cNvSpPr/>
            <p:nvPr/>
          </p:nvSpPr>
          <p:spPr>
            <a:xfrm>
              <a:off x="8761207" y="5103256"/>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2" name="Freeform 121">
              <a:extLst>
                <a:ext uri="{FF2B5EF4-FFF2-40B4-BE49-F238E27FC236}">
                  <a16:creationId xmlns:a16="http://schemas.microsoft.com/office/drawing/2014/main" id="{855C4A17-7954-B002-D4D0-375FB562F6A8}"/>
                </a:ext>
              </a:extLst>
            </p:cNvPr>
            <p:cNvSpPr/>
            <p:nvPr/>
          </p:nvSpPr>
          <p:spPr>
            <a:xfrm>
              <a:off x="9042293" y="5141722"/>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3" name="Freeform 122">
              <a:extLst>
                <a:ext uri="{FF2B5EF4-FFF2-40B4-BE49-F238E27FC236}">
                  <a16:creationId xmlns:a16="http://schemas.microsoft.com/office/drawing/2014/main" id="{E2BD0FD2-03AD-3E6A-6BCD-A3179B904D9D}"/>
                </a:ext>
              </a:extLst>
            </p:cNvPr>
            <p:cNvSpPr/>
            <p:nvPr/>
          </p:nvSpPr>
          <p:spPr>
            <a:xfrm>
              <a:off x="8802941" y="5140532"/>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4" name="Freeform 123">
              <a:extLst>
                <a:ext uri="{FF2B5EF4-FFF2-40B4-BE49-F238E27FC236}">
                  <a16:creationId xmlns:a16="http://schemas.microsoft.com/office/drawing/2014/main" id="{E1D9DA6C-FC60-3916-7777-09E117AD0EF1}"/>
                </a:ext>
              </a:extLst>
            </p:cNvPr>
            <p:cNvSpPr/>
            <p:nvPr/>
          </p:nvSpPr>
          <p:spPr>
            <a:xfrm>
              <a:off x="8802942" y="5322059"/>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5" name="Freeform 124">
              <a:extLst>
                <a:ext uri="{FF2B5EF4-FFF2-40B4-BE49-F238E27FC236}">
                  <a16:creationId xmlns:a16="http://schemas.microsoft.com/office/drawing/2014/main" id="{A8908148-3839-F1B3-D05E-D248837AC42A}"/>
                </a:ext>
              </a:extLst>
            </p:cNvPr>
            <p:cNvSpPr/>
            <p:nvPr/>
          </p:nvSpPr>
          <p:spPr>
            <a:xfrm>
              <a:off x="8872333" y="5322059"/>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6" name="Freeform 125">
              <a:extLst>
                <a:ext uri="{FF2B5EF4-FFF2-40B4-BE49-F238E27FC236}">
                  <a16:creationId xmlns:a16="http://schemas.microsoft.com/office/drawing/2014/main" id="{F459B2AB-8C90-5D9B-EDEB-BDC37E5989AD}"/>
                </a:ext>
              </a:extLst>
            </p:cNvPr>
            <p:cNvSpPr/>
            <p:nvPr/>
          </p:nvSpPr>
          <p:spPr>
            <a:xfrm>
              <a:off x="8941763" y="5322059"/>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7" name="Freeform 126">
              <a:extLst>
                <a:ext uri="{FF2B5EF4-FFF2-40B4-BE49-F238E27FC236}">
                  <a16:creationId xmlns:a16="http://schemas.microsoft.com/office/drawing/2014/main" id="{1157F9B8-0FC2-47F1-F1AF-39F5DF49AC2E}"/>
                </a:ext>
              </a:extLst>
            </p:cNvPr>
            <p:cNvSpPr/>
            <p:nvPr/>
          </p:nvSpPr>
          <p:spPr>
            <a:xfrm>
              <a:off x="8802942" y="5373086"/>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8" name="Freeform 127">
              <a:extLst>
                <a:ext uri="{FF2B5EF4-FFF2-40B4-BE49-F238E27FC236}">
                  <a16:creationId xmlns:a16="http://schemas.microsoft.com/office/drawing/2014/main" id="{4C600A3D-E6F2-A0A3-761D-612FA0031A78}"/>
                </a:ext>
              </a:extLst>
            </p:cNvPr>
            <p:cNvSpPr/>
            <p:nvPr/>
          </p:nvSpPr>
          <p:spPr>
            <a:xfrm>
              <a:off x="8872333" y="5373086"/>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9" name="Freeform 128">
              <a:extLst>
                <a:ext uri="{FF2B5EF4-FFF2-40B4-BE49-F238E27FC236}">
                  <a16:creationId xmlns:a16="http://schemas.microsoft.com/office/drawing/2014/main" id="{12523389-7161-B4FD-DD53-78019BF7FF89}"/>
                </a:ext>
              </a:extLst>
            </p:cNvPr>
            <p:cNvSpPr/>
            <p:nvPr/>
          </p:nvSpPr>
          <p:spPr>
            <a:xfrm>
              <a:off x="8941763" y="5373086"/>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0" name="Freeform 129">
              <a:extLst>
                <a:ext uri="{FF2B5EF4-FFF2-40B4-BE49-F238E27FC236}">
                  <a16:creationId xmlns:a16="http://schemas.microsoft.com/office/drawing/2014/main" id="{75090715-B96C-E4F3-EFC9-7DBEEDB23E35}"/>
                </a:ext>
              </a:extLst>
            </p:cNvPr>
            <p:cNvSpPr/>
            <p:nvPr/>
          </p:nvSpPr>
          <p:spPr>
            <a:xfrm>
              <a:off x="8802942" y="5424078"/>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1" name="Freeform 130">
              <a:extLst>
                <a:ext uri="{FF2B5EF4-FFF2-40B4-BE49-F238E27FC236}">
                  <a16:creationId xmlns:a16="http://schemas.microsoft.com/office/drawing/2014/main" id="{5615AB8B-593B-67A3-AE22-D4BBF4722277}"/>
                </a:ext>
              </a:extLst>
            </p:cNvPr>
            <p:cNvSpPr/>
            <p:nvPr/>
          </p:nvSpPr>
          <p:spPr>
            <a:xfrm>
              <a:off x="8872333" y="5424078"/>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2" name="Freeform 131">
              <a:extLst>
                <a:ext uri="{FF2B5EF4-FFF2-40B4-BE49-F238E27FC236}">
                  <a16:creationId xmlns:a16="http://schemas.microsoft.com/office/drawing/2014/main" id="{85E6E853-3364-BD9A-5103-B495E2DA9E03}"/>
                </a:ext>
              </a:extLst>
            </p:cNvPr>
            <p:cNvSpPr/>
            <p:nvPr/>
          </p:nvSpPr>
          <p:spPr>
            <a:xfrm>
              <a:off x="8941763" y="5424078"/>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3" name="Freeform 132">
              <a:extLst>
                <a:ext uri="{FF2B5EF4-FFF2-40B4-BE49-F238E27FC236}">
                  <a16:creationId xmlns:a16="http://schemas.microsoft.com/office/drawing/2014/main" id="{D4CABB70-39B8-5225-4F12-72995057D941}"/>
                </a:ext>
              </a:extLst>
            </p:cNvPr>
            <p:cNvSpPr/>
            <p:nvPr/>
          </p:nvSpPr>
          <p:spPr>
            <a:xfrm>
              <a:off x="8810442" y="5488270"/>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4" name="Freeform 133">
              <a:extLst>
                <a:ext uri="{FF2B5EF4-FFF2-40B4-BE49-F238E27FC236}">
                  <a16:creationId xmlns:a16="http://schemas.microsoft.com/office/drawing/2014/main" id="{B4D310A3-D410-C5F5-7EAB-946265BAF764}"/>
                </a:ext>
              </a:extLst>
            </p:cNvPr>
            <p:cNvSpPr/>
            <p:nvPr/>
          </p:nvSpPr>
          <p:spPr>
            <a:xfrm>
              <a:off x="8845021" y="5488269"/>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5" name="Freeform 134">
              <a:extLst>
                <a:ext uri="{FF2B5EF4-FFF2-40B4-BE49-F238E27FC236}">
                  <a16:creationId xmlns:a16="http://schemas.microsoft.com/office/drawing/2014/main" id="{D22C2B31-354A-5C28-A228-F26F1C6C780A}"/>
                </a:ext>
              </a:extLst>
            </p:cNvPr>
            <p:cNvSpPr/>
            <p:nvPr/>
          </p:nvSpPr>
          <p:spPr>
            <a:xfrm>
              <a:off x="8873543" y="5488269"/>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6" name="Freeform 135">
              <a:extLst>
                <a:ext uri="{FF2B5EF4-FFF2-40B4-BE49-F238E27FC236}">
                  <a16:creationId xmlns:a16="http://schemas.microsoft.com/office/drawing/2014/main" id="{FAA11B3E-23C7-AD32-C20A-C425E873F641}"/>
                </a:ext>
              </a:extLst>
            </p:cNvPr>
            <p:cNvSpPr/>
            <p:nvPr/>
          </p:nvSpPr>
          <p:spPr>
            <a:xfrm>
              <a:off x="8843398" y="5175712"/>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137" name="Group 136">
            <a:extLst>
              <a:ext uri="{FF2B5EF4-FFF2-40B4-BE49-F238E27FC236}">
                <a16:creationId xmlns:a16="http://schemas.microsoft.com/office/drawing/2014/main" id="{7219F0A2-2512-DF85-7D17-C7D894794CFC}"/>
              </a:ext>
            </a:extLst>
          </p:cNvPr>
          <p:cNvGrpSpPr/>
          <p:nvPr/>
        </p:nvGrpSpPr>
        <p:grpSpPr>
          <a:xfrm>
            <a:off x="8534926" y="5586282"/>
            <a:ext cx="3375254" cy="1168542"/>
            <a:chOff x="8524646" y="5575158"/>
            <a:chExt cx="3375254" cy="1168542"/>
          </a:xfrm>
        </p:grpSpPr>
        <p:sp>
          <p:nvSpPr>
            <p:cNvPr id="138" name="Rectangle: Rounded Corners 20">
              <a:extLst>
                <a:ext uri="{FF2B5EF4-FFF2-40B4-BE49-F238E27FC236}">
                  <a16:creationId xmlns:a16="http://schemas.microsoft.com/office/drawing/2014/main" id="{74381E11-2D64-F862-0477-99E19589841E}"/>
                </a:ext>
              </a:extLst>
            </p:cNvPr>
            <p:cNvSpPr/>
            <p:nvPr/>
          </p:nvSpPr>
          <p:spPr>
            <a:xfrm>
              <a:off x="8524646" y="5579251"/>
              <a:ext cx="3375254" cy="1164449"/>
            </a:xfrm>
            <a:prstGeom prst="roundRect">
              <a:avLst>
                <a:gd name="adj" fmla="val 12905"/>
              </a:avLst>
            </a:prstGeom>
            <a:solidFill>
              <a:srgbClr val="F7F5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pic>
          <p:nvPicPr>
            <p:cNvPr id="139" name="Picture 138">
              <a:extLst>
                <a:ext uri="{FF2B5EF4-FFF2-40B4-BE49-F238E27FC236}">
                  <a16:creationId xmlns:a16="http://schemas.microsoft.com/office/drawing/2014/main" id="{24048016-1050-7ADE-2612-F2F6F9A3E7D2}"/>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815884" y="5902254"/>
              <a:ext cx="609458" cy="306157"/>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6">
              <a:extLst>
                <a:ext uri="{FF2B5EF4-FFF2-40B4-BE49-F238E27FC236}">
                  <a16:creationId xmlns:a16="http://schemas.microsoft.com/office/drawing/2014/main" id="{C5C9CD26-D447-3C77-E08C-3BAFDBDB6AE3}"/>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025145" y="5944035"/>
              <a:ext cx="635247" cy="26521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2">
              <a:extLst>
                <a:ext uri="{FF2B5EF4-FFF2-40B4-BE49-F238E27FC236}">
                  <a16:creationId xmlns:a16="http://schemas.microsoft.com/office/drawing/2014/main" id="{11A90421-3ED9-0D62-F064-3356D88432D7}"/>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0530522" y="6414188"/>
              <a:ext cx="1022561" cy="19133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a:extLst>
                <a:ext uri="{FF2B5EF4-FFF2-40B4-BE49-F238E27FC236}">
                  <a16:creationId xmlns:a16="http://schemas.microsoft.com/office/drawing/2014/main" id="{687518E3-16C8-E9AB-F429-9A8ADDF6599A}"/>
                </a:ext>
              </a:extLst>
            </p:cNvPr>
            <p:cNvPicPr>
              <a:picLocks noChangeAspect="1" noChangeArrowheads="1"/>
            </p:cNvPicPr>
            <p:nvPr/>
          </p:nvPicPr>
          <p:blipFill>
            <a:blip r:embed="rId10"/>
            <a:srcRect/>
            <a:stretch/>
          </p:blipFill>
          <p:spPr bwMode="auto">
            <a:xfrm>
              <a:off x="9776165" y="5804128"/>
              <a:ext cx="960273" cy="611571"/>
            </a:xfrm>
            <a:prstGeom prst="rect">
              <a:avLst/>
            </a:prstGeom>
            <a:noFill/>
            <a:extLst>
              <a:ext uri="{909E8E84-426E-40DD-AFC4-6F175D3DCCD1}">
                <a14:hiddenFill xmlns:a14="http://schemas.microsoft.com/office/drawing/2010/main">
                  <a:solidFill>
                    <a:srgbClr val="FFFFFF"/>
                  </a:solidFill>
                </a14:hiddenFill>
              </a:ext>
            </a:extLst>
          </p:spPr>
        </p:pic>
        <p:sp>
          <p:nvSpPr>
            <p:cNvPr id="143" name="TextBox 142">
              <a:extLst>
                <a:ext uri="{FF2B5EF4-FFF2-40B4-BE49-F238E27FC236}">
                  <a16:creationId xmlns:a16="http://schemas.microsoft.com/office/drawing/2014/main" id="{104A1214-DB57-C63B-81FD-FC7F1A4FBBA7}"/>
                </a:ext>
              </a:extLst>
            </p:cNvPr>
            <p:cNvSpPr txBox="1"/>
            <p:nvPr/>
          </p:nvSpPr>
          <p:spPr>
            <a:xfrm>
              <a:off x="9248121" y="5575158"/>
              <a:ext cx="19522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*Acquiring/Processing:</a:t>
              </a:r>
            </a:p>
          </p:txBody>
        </p:sp>
        <p:pic>
          <p:nvPicPr>
            <p:cNvPr id="144" name="Picture 2">
              <a:extLst>
                <a:ext uri="{FF2B5EF4-FFF2-40B4-BE49-F238E27FC236}">
                  <a16:creationId xmlns:a16="http://schemas.microsoft.com/office/drawing/2014/main" id="{8A94D1B5-7452-29DC-72CC-BA9F3481F068}"/>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8925411" y="6341557"/>
              <a:ext cx="1359956" cy="310063"/>
            </a:xfrm>
            <a:prstGeom prst="rect">
              <a:avLst/>
            </a:prstGeom>
            <a:noFill/>
            <a:extLst>
              <a:ext uri="{909E8E84-426E-40DD-AFC4-6F175D3DCCD1}">
                <a14:hiddenFill xmlns:a14="http://schemas.microsoft.com/office/drawing/2010/main">
                  <a:solidFill>
                    <a:srgbClr val="FFFFFF"/>
                  </a:solidFill>
                </a14:hiddenFill>
              </a:ext>
            </a:extLst>
          </p:spPr>
        </p:pic>
      </p:grpSp>
      <p:pic>
        <p:nvPicPr>
          <p:cNvPr id="145" name="Picture 144">
            <a:extLst>
              <a:ext uri="{FF2B5EF4-FFF2-40B4-BE49-F238E27FC236}">
                <a16:creationId xmlns:a16="http://schemas.microsoft.com/office/drawing/2014/main" id="{E13FDD35-2BC0-A0D0-196F-9CEC6E5CBBE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532704" y="3133679"/>
            <a:ext cx="1689163" cy="1689163"/>
          </a:xfrm>
          <a:prstGeom prst="rect">
            <a:avLst/>
          </a:prstGeom>
        </p:spPr>
      </p:pic>
      <p:pic>
        <p:nvPicPr>
          <p:cNvPr id="146" name="Picture 4">
            <a:extLst>
              <a:ext uri="{FF2B5EF4-FFF2-40B4-BE49-F238E27FC236}">
                <a16:creationId xmlns:a16="http://schemas.microsoft.com/office/drawing/2014/main" id="{1B3C534E-AC88-C70B-FE2E-5952EE4351CC}"/>
              </a:ext>
            </a:extLst>
          </p:cNvPr>
          <p:cNvPicPr>
            <a:picLocks noChangeAspect="1" noChangeArrowheads="1"/>
          </p:cNvPicPr>
          <p:nvPr/>
        </p:nvPicPr>
        <p:blipFill>
          <a:blip r:embed="rId10"/>
          <a:srcRect/>
          <a:stretch/>
        </p:blipFill>
        <p:spPr bwMode="auto">
          <a:xfrm>
            <a:off x="8666707" y="2087211"/>
            <a:ext cx="1711365" cy="1089921"/>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Rounded Corners 8">
            <a:extLst>
              <a:ext uri="{FF2B5EF4-FFF2-40B4-BE49-F238E27FC236}">
                <a16:creationId xmlns:a16="http://schemas.microsoft.com/office/drawing/2014/main" id="{0B84DD96-7820-EB35-A817-53B78DC3D1FA}"/>
              </a:ext>
            </a:extLst>
          </p:cNvPr>
          <p:cNvSpPr/>
          <p:nvPr/>
        </p:nvSpPr>
        <p:spPr>
          <a:xfrm>
            <a:off x="5783275" y="2236912"/>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Elavon</a:t>
            </a:r>
          </a:p>
        </p:txBody>
      </p:sp>
      <p:sp>
        <p:nvSpPr>
          <p:cNvPr id="148" name="Rectangle: Rounded Corners 9">
            <a:extLst>
              <a:ext uri="{FF2B5EF4-FFF2-40B4-BE49-F238E27FC236}">
                <a16:creationId xmlns:a16="http://schemas.microsoft.com/office/drawing/2014/main" id="{A10BC88F-4671-593B-20E0-CDCD760A9F91}"/>
              </a:ext>
            </a:extLst>
          </p:cNvPr>
          <p:cNvSpPr/>
          <p:nvPr/>
        </p:nvSpPr>
        <p:spPr>
          <a:xfrm>
            <a:off x="5783275" y="3576171"/>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Planet</a:t>
            </a:r>
          </a:p>
        </p:txBody>
      </p:sp>
      <p:sp>
        <p:nvSpPr>
          <p:cNvPr id="149" name="Rectangle: Rounded Corners 10">
            <a:extLst>
              <a:ext uri="{FF2B5EF4-FFF2-40B4-BE49-F238E27FC236}">
                <a16:creationId xmlns:a16="http://schemas.microsoft.com/office/drawing/2014/main" id="{625E1DF5-9798-223C-E0FE-6863F62694EB}"/>
              </a:ext>
            </a:extLst>
          </p:cNvPr>
          <p:cNvSpPr/>
          <p:nvPr/>
        </p:nvSpPr>
        <p:spPr>
          <a:xfrm>
            <a:off x="5783275" y="4840040"/>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solidFill>
                  <a:prstClr val="black"/>
                </a:solidFill>
                <a:latin typeface="Aptos" panose="020B0004020202020204" pitchFamily="34" charset="0"/>
              </a:rPr>
              <a:t>Worldpay</a:t>
            </a:r>
            <a:endParaRPr kumimoji="0" lang="en-US" sz="17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50" name="Rectangle: Rounded Corners 28">
            <a:extLst>
              <a:ext uri="{FF2B5EF4-FFF2-40B4-BE49-F238E27FC236}">
                <a16:creationId xmlns:a16="http://schemas.microsoft.com/office/drawing/2014/main" id="{F530837D-44BC-87FB-708C-7C0A2106B717}"/>
              </a:ext>
            </a:extLst>
          </p:cNvPr>
          <p:cNvSpPr/>
          <p:nvPr/>
        </p:nvSpPr>
        <p:spPr>
          <a:xfrm>
            <a:off x="5783275" y="918753"/>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Adyen</a:t>
            </a:r>
          </a:p>
        </p:txBody>
      </p:sp>
      <p:pic>
        <p:nvPicPr>
          <p:cNvPr id="15" name="Picture 2">
            <a:extLst>
              <a:ext uri="{FF2B5EF4-FFF2-40B4-BE49-F238E27FC236}">
                <a16:creationId xmlns:a16="http://schemas.microsoft.com/office/drawing/2014/main" id="{4A67435C-6F46-A5FF-821B-144515751C07}"/>
              </a:ext>
            </a:extLst>
          </p:cNvPr>
          <p:cNvPicPr>
            <a:picLocks noChangeAspect="1" noChangeArrowheads="1"/>
          </p:cNvPicPr>
          <p:nvPr/>
        </p:nvPicPr>
        <p:blipFill>
          <a:blip>
            <a:extLst>
              <a:ext uri="{96DAC541-7B7A-43D3-8B79-37D633B846F1}">
                <asvg:svgBlip xmlns:asvg="http://schemas.microsoft.com/office/drawing/2016/SVG/main" r:embed="rId13"/>
              </a:ext>
            </a:extLst>
          </a:blip>
          <a:srcRect/>
          <a:stretch/>
        </p:blipFill>
        <p:spPr bwMode="auto">
          <a:xfrm>
            <a:off x="8733945" y="4930435"/>
            <a:ext cx="1418264" cy="50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84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185C282F-1E39-7768-5657-55933F88BB1B}"/>
              </a:ext>
            </a:extLst>
          </p:cNvPr>
          <p:cNvSpPr/>
          <p:nvPr/>
        </p:nvSpPr>
        <p:spPr>
          <a:xfrm rot="5400000">
            <a:off x="-703112" y="3020316"/>
            <a:ext cx="2775557" cy="1369334"/>
          </a:xfrm>
          <a:custGeom>
            <a:avLst/>
            <a:gdLst>
              <a:gd name="connsiteX0" fmla="*/ 2775557 w 2775557"/>
              <a:gd name="connsiteY0" fmla="*/ 1369334 h 1369334"/>
              <a:gd name="connsiteX1" fmla="*/ 0 w 2775557"/>
              <a:gd name="connsiteY1" fmla="*/ 1369334 h 1369334"/>
              <a:gd name="connsiteX2" fmla="*/ 3581 w 2775557"/>
              <a:gd name="connsiteY2" fmla="*/ 1288074 h 1369334"/>
              <a:gd name="connsiteX3" fmla="*/ 1395006 w 2775557"/>
              <a:gd name="connsiteY3" fmla="*/ 0 h 1369334"/>
              <a:gd name="connsiteX4" fmla="*/ 2772112 w 2775557"/>
              <a:gd name="connsiteY4" fmla="*/ 1290516 h 13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557" h="1369334">
                <a:moveTo>
                  <a:pt x="2775557" y="1369334"/>
                </a:moveTo>
                <a:lnTo>
                  <a:pt x="0" y="1369334"/>
                </a:lnTo>
                <a:lnTo>
                  <a:pt x="3581" y="1288074"/>
                </a:lnTo>
                <a:cubicBezTo>
                  <a:pt x="71217" y="530302"/>
                  <a:pt x="636030" y="0"/>
                  <a:pt x="1395006" y="0"/>
                </a:cubicBezTo>
                <a:cubicBezTo>
                  <a:pt x="2154086" y="0"/>
                  <a:pt x="2706079" y="543324"/>
                  <a:pt x="2772112" y="1290516"/>
                </a:cubicBezTo>
                <a:close/>
              </a:path>
            </a:pathLst>
          </a:custGeom>
          <a:solidFill>
            <a:srgbClr val="351C5C"/>
          </a:solidFill>
          <a:ln w="7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 name="Title 3">
            <a:extLst>
              <a:ext uri="{FF2B5EF4-FFF2-40B4-BE49-F238E27FC236}">
                <a16:creationId xmlns:a16="http://schemas.microsoft.com/office/drawing/2014/main" id="{68E5FB43-F47B-744F-1E2E-CB431585A11D}"/>
              </a:ext>
            </a:extLst>
          </p:cNvPr>
          <p:cNvSpPr txBox="1">
            <a:spLocks/>
          </p:cNvSpPr>
          <p:nvPr/>
        </p:nvSpPr>
        <p:spPr>
          <a:xfrm>
            <a:off x="423376" y="284558"/>
            <a:ext cx="9939824" cy="168641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351C5C"/>
                </a:solidFill>
                <a:effectLst/>
                <a:uLnTx/>
                <a:uFillTx/>
                <a:latin typeface="Aptos"/>
                <a:ea typeface="+mj-ea"/>
                <a:cs typeface="Segoe UI"/>
              </a:rPr>
              <a:t>Supporting all platforms &amp; formats</a:t>
            </a:r>
            <a:endParaRPr kumimoji="0" lang="en-US" sz="4000" b="1" i="0" u="none" strike="noStrike" kern="1200" cap="none" spc="0" normalizeH="0" baseline="0" noProof="0">
              <a:ln>
                <a:noFill/>
              </a:ln>
              <a:solidFill>
                <a:srgbClr val="FFFFFF"/>
              </a:solidFill>
              <a:effectLst/>
              <a:uLnTx/>
              <a:uFillTx/>
              <a:latin typeface="Segoe UI" panose="020B0502040204020203" pitchFamily="34" charset="0"/>
              <a:ea typeface="+mj-ea"/>
              <a:cs typeface="Segoe UI" panose="020B0502040204020203" pitchFamily="34" charset="0"/>
            </a:endParaRPr>
          </a:p>
        </p:txBody>
      </p:sp>
      <p:sp>
        <p:nvSpPr>
          <p:cNvPr id="4" name="Freeform 3">
            <a:extLst>
              <a:ext uri="{FF2B5EF4-FFF2-40B4-BE49-F238E27FC236}">
                <a16:creationId xmlns:a16="http://schemas.microsoft.com/office/drawing/2014/main" id="{D052E65F-1D7E-7A73-1E17-2BB1F7FD7E66}"/>
              </a:ext>
            </a:extLst>
          </p:cNvPr>
          <p:cNvSpPr/>
          <p:nvPr/>
        </p:nvSpPr>
        <p:spPr>
          <a:xfrm flipV="1">
            <a:off x="7564202" y="1068780"/>
            <a:ext cx="4294699" cy="2922823"/>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351C5C"/>
          </a:solidFill>
          <a:ln w="10914"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 name="Freeform 4">
            <a:extLst>
              <a:ext uri="{FF2B5EF4-FFF2-40B4-BE49-F238E27FC236}">
                <a16:creationId xmlns:a16="http://schemas.microsoft.com/office/drawing/2014/main" id="{CB949C8E-CFBC-EB25-4327-2C1C479137CD}"/>
              </a:ext>
            </a:extLst>
          </p:cNvPr>
          <p:cNvSpPr/>
          <p:nvPr/>
        </p:nvSpPr>
        <p:spPr>
          <a:xfrm flipV="1">
            <a:off x="4289176" y="2912254"/>
            <a:ext cx="6487252" cy="3945746"/>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C8DB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 name="Picture 5" descr="A computer screen and a machine&#10;&#10;AI-generated content may be incorrect.">
            <a:extLst>
              <a:ext uri="{FF2B5EF4-FFF2-40B4-BE49-F238E27FC236}">
                <a16:creationId xmlns:a16="http://schemas.microsoft.com/office/drawing/2014/main" id="{F8EBC72D-446E-059A-CD00-DD906363CCAE}"/>
              </a:ext>
            </a:extLst>
          </p:cNvPr>
          <p:cNvPicPr>
            <a:picLocks noChangeAspect="1"/>
          </p:cNvPicPr>
          <p:nvPr/>
        </p:nvPicPr>
        <p:blipFill>
          <a:blip r:embed="rId2"/>
          <a:stretch>
            <a:fillRect/>
          </a:stretch>
        </p:blipFill>
        <p:spPr>
          <a:xfrm>
            <a:off x="4272193" y="2768319"/>
            <a:ext cx="3243327" cy="3292333"/>
          </a:xfrm>
          <a:prstGeom prst="rect">
            <a:avLst/>
          </a:prstGeom>
        </p:spPr>
      </p:pic>
      <p:pic>
        <p:nvPicPr>
          <p:cNvPr id="7" name="Picture 6">
            <a:extLst>
              <a:ext uri="{FF2B5EF4-FFF2-40B4-BE49-F238E27FC236}">
                <a16:creationId xmlns:a16="http://schemas.microsoft.com/office/drawing/2014/main" id="{659018A8-05E7-9486-BD9E-B41AFE2ABF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835795" y="1088930"/>
            <a:ext cx="2262888" cy="1745708"/>
          </a:xfrm>
          <a:prstGeom prst="rect">
            <a:avLst/>
          </a:prstGeom>
        </p:spPr>
      </p:pic>
      <p:sp>
        <p:nvSpPr>
          <p:cNvPr id="8" name="Freeform 7">
            <a:extLst>
              <a:ext uri="{FF2B5EF4-FFF2-40B4-BE49-F238E27FC236}">
                <a16:creationId xmlns:a16="http://schemas.microsoft.com/office/drawing/2014/main" id="{DBC0BD3B-AA3D-2D26-1F47-14BA148C7FA6}"/>
              </a:ext>
            </a:extLst>
          </p:cNvPr>
          <p:cNvSpPr/>
          <p:nvPr/>
        </p:nvSpPr>
        <p:spPr>
          <a:xfrm flipV="1">
            <a:off x="11158049" y="2317204"/>
            <a:ext cx="1033951" cy="3863837"/>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5D813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9" name="Picture 8" descr="A computer monitor with a screen showing a number of items&#10;&#10;AI-generated content may be incorrect.">
            <a:extLst>
              <a:ext uri="{FF2B5EF4-FFF2-40B4-BE49-F238E27FC236}">
                <a16:creationId xmlns:a16="http://schemas.microsoft.com/office/drawing/2014/main" id="{4D465DFA-6269-89E0-67E5-5915AEFC53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39178" y="3792311"/>
            <a:ext cx="3619723" cy="3003162"/>
          </a:xfrm>
          <a:prstGeom prst="rect">
            <a:avLst/>
          </a:prstGeom>
        </p:spPr>
      </p:pic>
      <p:pic>
        <p:nvPicPr>
          <p:cNvPr id="10" name="Picture 9" descr="A close-up of a phone&#10;&#10;AI-generated content may be incorrect.">
            <a:extLst>
              <a:ext uri="{FF2B5EF4-FFF2-40B4-BE49-F238E27FC236}">
                <a16:creationId xmlns:a16="http://schemas.microsoft.com/office/drawing/2014/main" id="{89220A3A-C3F2-31FA-23DA-E8E558A2C7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06115" y="1088930"/>
            <a:ext cx="1258592" cy="1686414"/>
          </a:xfrm>
          <a:prstGeom prst="rect">
            <a:avLst/>
          </a:prstGeom>
        </p:spPr>
      </p:pic>
      <p:pic>
        <p:nvPicPr>
          <p:cNvPr id="11" name="Picture 10" descr="A person in glasses holding a tablet&#10;&#10;AI-generated content may be incorrect.">
            <a:extLst>
              <a:ext uri="{FF2B5EF4-FFF2-40B4-BE49-F238E27FC236}">
                <a16:creationId xmlns:a16="http://schemas.microsoft.com/office/drawing/2014/main" id="{CD2432D2-1D51-57EB-CE07-70451199C4F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9937" y="1244600"/>
            <a:ext cx="4174848" cy="5613400"/>
          </a:xfrm>
          <a:prstGeom prst="rect">
            <a:avLst/>
          </a:prstGeom>
        </p:spPr>
      </p:pic>
    </p:spTree>
    <p:extLst>
      <p:ext uri="{BB962C8B-B14F-4D97-AF65-F5344CB8AC3E}">
        <p14:creationId xmlns:p14="http://schemas.microsoft.com/office/powerpoint/2010/main" val="216607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B2BF0-F00E-1C6E-82F4-2253F9314660}"/>
              </a:ext>
            </a:extLst>
          </p:cNvPr>
          <p:cNvSpPr>
            <a:spLocks noGrp="1"/>
          </p:cNvSpPr>
          <p:nvPr>
            <p:ph type="title"/>
          </p:nvPr>
        </p:nvSpPr>
        <p:spPr/>
        <p:txBody>
          <a:bodyPr/>
          <a:lstStyle/>
          <a:p>
            <a:r>
              <a:rPr lang="en-US" dirty="0"/>
              <a:t>LS Pay</a:t>
            </a:r>
            <a:br>
              <a:rPr lang="en-US" dirty="0"/>
            </a:br>
            <a:r>
              <a:rPr lang="en-US" dirty="0"/>
              <a:t>for Business Central</a:t>
            </a:r>
          </a:p>
        </p:txBody>
      </p:sp>
      <p:sp>
        <p:nvSpPr>
          <p:cNvPr id="4" name="Text Placeholder 2">
            <a:extLst>
              <a:ext uri="{FF2B5EF4-FFF2-40B4-BE49-F238E27FC236}">
                <a16:creationId xmlns:a16="http://schemas.microsoft.com/office/drawing/2014/main" id="{B1059A82-B717-EC7D-B0E9-69F0E812A7AE}"/>
              </a:ext>
            </a:extLst>
          </p:cNvPr>
          <p:cNvSpPr>
            <a:spLocks noGrp="1"/>
          </p:cNvSpPr>
          <p:nvPr>
            <p:ph type="body" sz="quarter" idx="10"/>
          </p:nvPr>
        </p:nvSpPr>
        <p:spPr>
          <a:xfrm>
            <a:off x="6224272" y="2346593"/>
            <a:ext cx="5351462" cy="3556475"/>
          </a:xfrm>
        </p:spPr>
        <p:txBody>
          <a:bodyPr/>
          <a:lstStyle/>
          <a:p>
            <a:pPr marL="0" indent="0" algn="ctr">
              <a:buNone/>
            </a:pPr>
            <a:r>
              <a:rPr lang="en-US" dirty="0"/>
              <a:t>Payment support for standard </a:t>
            </a:r>
            <a:r>
              <a:rPr lang="en-US" b="1" dirty="0"/>
              <a:t>Sales Documents </a:t>
            </a:r>
            <a:r>
              <a:rPr lang="en-US" dirty="0"/>
              <a:t>in BC</a:t>
            </a:r>
          </a:p>
          <a:p>
            <a:pPr marL="0" indent="0" algn="ctr">
              <a:buNone/>
            </a:pPr>
            <a:endParaRPr lang="en-US" dirty="0"/>
          </a:p>
          <a:p>
            <a:pPr marL="0" indent="0" algn="ctr">
              <a:buNone/>
            </a:pPr>
            <a:r>
              <a:rPr lang="en-US" dirty="0"/>
              <a:t>Published on the Microsoft AppSource</a:t>
            </a:r>
          </a:p>
          <a:p>
            <a:pPr marL="0" indent="0">
              <a:buNone/>
            </a:pPr>
            <a:endParaRPr lang="en-US" dirty="0"/>
          </a:p>
        </p:txBody>
      </p:sp>
      <p:pic>
        <p:nvPicPr>
          <p:cNvPr id="5" name="Picture 4">
            <a:extLst>
              <a:ext uri="{FF2B5EF4-FFF2-40B4-BE49-F238E27FC236}">
                <a16:creationId xmlns:a16="http://schemas.microsoft.com/office/drawing/2014/main" id="{2AA8771C-99B3-505A-44CE-F2FE59FBE5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4521" y="1261347"/>
            <a:ext cx="2750964" cy="812648"/>
          </a:xfrm>
          <a:prstGeom prst="rect">
            <a:avLst/>
          </a:prstGeom>
        </p:spPr>
      </p:pic>
    </p:spTree>
    <p:extLst>
      <p:ext uri="{BB962C8B-B14F-4D97-AF65-F5344CB8AC3E}">
        <p14:creationId xmlns:p14="http://schemas.microsoft.com/office/powerpoint/2010/main" val="413419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5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E45436C-C33C-4849-3F91-19F08D5D237A}"/>
              </a:ext>
            </a:extLst>
          </p:cNvPr>
          <p:cNvSpPr>
            <a:spLocks noGrp="1"/>
          </p:cNvSpPr>
          <p:nvPr>
            <p:ph type="title"/>
          </p:nvPr>
        </p:nvSpPr>
        <p:spPr>
          <a:xfrm>
            <a:off x="340291" y="212186"/>
            <a:ext cx="9911149" cy="588637"/>
          </a:xfrm>
        </p:spPr>
        <p:txBody>
          <a:bodyPr anchor="t">
            <a:normAutofit/>
          </a:bodyPr>
          <a:lstStyle/>
          <a:p>
            <a:r>
              <a:rPr lang="en-US" sz="3400">
                <a:latin typeface="+mn-lt"/>
              </a:rPr>
              <a:t>Businesses in scope</a:t>
            </a:r>
          </a:p>
        </p:txBody>
      </p:sp>
      <p:sp>
        <p:nvSpPr>
          <p:cNvPr id="8" name="Text Placeholder 3">
            <a:extLst>
              <a:ext uri="{FF2B5EF4-FFF2-40B4-BE49-F238E27FC236}">
                <a16:creationId xmlns:a16="http://schemas.microsoft.com/office/drawing/2014/main" id="{26500C22-777D-C1D2-2DAF-39B505CCF8DB}"/>
              </a:ext>
            </a:extLst>
          </p:cNvPr>
          <p:cNvSpPr>
            <a:spLocks noGrp="1"/>
          </p:cNvSpPr>
          <p:nvPr>
            <p:ph type="body" sz="quarter" idx="12"/>
          </p:nvPr>
        </p:nvSpPr>
        <p:spPr>
          <a:xfrm>
            <a:off x="340291" y="1270417"/>
            <a:ext cx="5613819" cy="4961174"/>
          </a:xfrm>
        </p:spPr>
        <p:txBody>
          <a:bodyPr>
            <a:normAutofit/>
          </a:bodyPr>
          <a:lstStyle/>
          <a:p>
            <a:pPr marL="0" indent="0">
              <a:buNone/>
            </a:pPr>
            <a:r>
              <a:rPr lang="en-US" sz="2400" dirty="0"/>
              <a:t>LS Central merchants </a:t>
            </a:r>
          </a:p>
          <a:p>
            <a:r>
              <a:rPr lang="en-US" sz="2000" dirty="0"/>
              <a:t>Requiring back-office payments</a:t>
            </a:r>
          </a:p>
          <a:p>
            <a:pPr marL="0" indent="0">
              <a:buNone/>
            </a:pPr>
            <a:r>
              <a:rPr lang="en-US" sz="2400" dirty="0"/>
              <a:t>Enterprises using Business Central</a:t>
            </a:r>
          </a:p>
          <a:p>
            <a:r>
              <a:rPr lang="en-US" sz="2000" dirty="0"/>
              <a:t>Not having a Point-of-Sale solution</a:t>
            </a:r>
          </a:p>
          <a:p>
            <a:r>
              <a:rPr lang="en-US" sz="2000" dirty="0"/>
              <a:t>Selling into sales documents</a:t>
            </a:r>
          </a:p>
          <a:p>
            <a:pPr lvl="1"/>
            <a:r>
              <a:rPr lang="en-US" sz="1800" dirty="0"/>
              <a:t>Sales Orders</a:t>
            </a:r>
          </a:p>
          <a:p>
            <a:pPr lvl="1"/>
            <a:r>
              <a:rPr lang="en-US" sz="1800" dirty="0"/>
              <a:t>Sales Invoices</a:t>
            </a:r>
          </a:p>
          <a:p>
            <a:r>
              <a:rPr lang="en-US" sz="2000" dirty="0"/>
              <a:t>Requiring payment support</a:t>
            </a:r>
          </a:p>
          <a:p>
            <a:pPr lvl="1"/>
            <a:r>
              <a:rPr lang="en-US" sz="1800" dirty="0"/>
              <a:t>Card-present</a:t>
            </a:r>
          </a:p>
          <a:p>
            <a:pPr lvl="1"/>
            <a:r>
              <a:rPr lang="en-US" sz="1800" dirty="0"/>
              <a:t>Card-not-present</a:t>
            </a:r>
          </a:p>
        </p:txBody>
      </p:sp>
      <p:sp>
        <p:nvSpPr>
          <p:cNvPr id="9" name="Rounded Rectangle 7">
            <a:extLst>
              <a:ext uri="{FF2B5EF4-FFF2-40B4-BE49-F238E27FC236}">
                <a16:creationId xmlns:a16="http://schemas.microsoft.com/office/drawing/2014/main" id="{985846A8-3978-F1DE-35C9-11D330D2C277}"/>
              </a:ext>
            </a:extLst>
          </p:cNvPr>
          <p:cNvSpPr/>
          <p:nvPr/>
        </p:nvSpPr>
        <p:spPr>
          <a:xfrm>
            <a:off x="878361" y="5184579"/>
            <a:ext cx="4537678" cy="806008"/>
          </a:xfrm>
          <a:prstGeom prst="roundRect">
            <a:avLst/>
          </a:prstGeom>
          <a:solidFill>
            <a:srgbClr val="F1AAB6"/>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61C5C"/>
                </a:solidFill>
                <a:effectLst/>
                <a:uLnTx/>
                <a:uFillTx/>
                <a:latin typeface="Aptos"/>
                <a:ea typeface="+mn-ea"/>
                <a:cs typeface="Segoe UI Semibold"/>
              </a:rPr>
              <a:t>More than 50,000 businesses use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61C5C"/>
                </a:solidFill>
                <a:effectLst/>
                <a:uLnTx/>
                <a:uFillTx/>
                <a:latin typeface="Aptos"/>
                <a:ea typeface="+mn-ea"/>
                <a:cs typeface="Segoe UI Semibold"/>
              </a:rPr>
              <a:t>Business Central as their ERP</a:t>
            </a:r>
          </a:p>
        </p:txBody>
      </p:sp>
      <p:pic>
        <p:nvPicPr>
          <p:cNvPr id="4" name="Picture Placeholder 13">
            <a:extLst>
              <a:ext uri="{FF2B5EF4-FFF2-40B4-BE49-F238E27FC236}">
                <a16:creationId xmlns:a16="http://schemas.microsoft.com/office/drawing/2014/main" id="{0927A875-B4B7-0796-00DD-3F2D187A53FF}"/>
              </a:ext>
            </a:extLst>
          </p:cNvPr>
          <p:cNvPicPr>
            <a:picLocks noGrp="1" noChangeAspect="1"/>
          </p:cNvPicPr>
          <p:nvPr>
            <p:ph type="pic" sz="quarter" idx="11"/>
          </p:nvPr>
        </p:nvPicPr>
        <p:blipFill>
          <a:blip r:embed="rId2"/>
          <a:srcRect l="14581" r="14581"/>
          <a:stretch>
            <a:fillRect/>
          </a:stretch>
        </p:blipFill>
        <p:spPr>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pic>
    </p:spTree>
    <p:extLst>
      <p:ext uri="{BB962C8B-B14F-4D97-AF65-F5344CB8AC3E}">
        <p14:creationId xmlns:p14="http://schemas.microsoft.com/office/powerpoint/2010/main" val="127942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1000"/>
                                        <p:tgtEl>
                                          <p:spTgt spid="8">
                                            <p:txEl>
                                              <p:pRg st="4" end="4"/>
                                            </p:txEl>
                                          </p:spTgt>
                                        </p:tgtEl>
                                      </p:cBhvr>
                                    </p:animEffect>
                                    <p:anim calcmode="lin" valueType="num">
                                      <p:cBhvr>
                                        <p:cTn id="3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fade">
                                      <p:cBhvr>
                                        <p:cTn id="34" dur="1000"/>
                                        <p:tgtEl>
                                          <p:spTgt spid="8">
                                            <p:txEl>
                                              <p:pRg st="5" end="5"/>
                                            </p:txEl>
                                          </p:spTgt>
                                        </p:tgtEl>
                                      </p:cBhvr>
                                    </p:animEffect>
                                    <p:anim calcmode="lin" valueType="num">
                                      <p:cBhvr>
                                        <p:cTn id="3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animEffect transition="in" filter="fade">
                                      <p:cBhvr>
                                        <p:cTn id="39" dur="1000"/>
                                        <p:tgtEl>
                                          <p:spTgt spid="8">
                                            <p:txEl>
                                              <p:pRg st="6" end="6"/>
                                            </p:txEl>
                                          </p:spTgt>
                                        </p:tgtEl>
                                      </p:cBhvr>
                                    </p:animEffect>
                                    <p:anim calcmode="lin" valueType="num">
                                      <p:cBhvr>
                                        <p:cTn id="4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8">
                                            <p:txEl>
                                              <p:pRg st="7" end="7"/>
                                            </p:txEl>
                                          </p:spTgt>
                                        </p:tgtEl>
                                        <p:attrNameLst>
                                          <p:attrName>style.visibility</p:attrName>
                                        </p:attrNameLst>
                                      </p:cBhvr>
                                      <p:to>
                                        <p:strVal val="visible"/>
                                      </p:to>
                                    </p:set>
                                    <p:animEffect transition="in" filter="fade">
                                      <p:cBhvr>
                                        <p:cTn id="44" dur="1000"/>
                                        <p:tgtEl>
                                          <p:spTgt spid="8">
                                            <p:txEl>
                                              <p:pRg st="7" end="7"/>
                                            </p:txEl>
                                          </p:spTgt>
                                        </p:tgtEl>
                                      </p:cBhvr>
                                    </p:animEffect>
                                    <p:anim calcmode="lin" valueType="num">
                                      <p:cBhvr>
                                        <p:cTn id="45"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animEffect transition="in" filter="fade">
                                      <p:cBhvr>
                                        <p:cTn id="49" dur="1000"/>
                                        <p:tgtEl>
                                          <p:spTgt spid="8">
                                            <p:txEl>
                                              <p:pRg st="8" end="8"/>
                                            </p:txEl>
                                          </p:spTgt>
                                        </p:tgtEl>
                                      </p:cBhvr>
                                    </p:animEffect>
                                    <p:anim calcmode="lin" valueType="num">
                                      <p:cBhvr>
                                        <p:cTn id="50"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8">
                                            <p:txEl>
                                              <p:pRg st="9" end="9"/>
                                            </p:txEl>
                                          </p:spTgt>
                                        </p:tgtEl>
                                        <p:attrNameLst>
                                          <p:attrName>style.visibility</p:attrName>
                                        </p:attrNameLst>
                                      </p:cBhvr>
                                      <p:to>
                                        <p:strVal val="visible"/>
                                      </p:to>
                                    </p:set>
                                    <p:animEffect transition="in" filter="fade">
                                      <p:cBhvr>
                                        <p:cTn id="54" dur="1000"/>
                                        <p:tgtEl>
                                          <p:spTgt spid="8">
                                            <p:txEl>
                                              <p:pRg st="9" end="9"/>
                                            </p:txEl>
                                          </p:spTgt>
                                        </p:tgtEl>
                                      </p:cBhvr>
                                    </p:animEffect>
                                    <p:anim calcmode="lin" valueType="num">
                                      <p:cBhvr>
                                        <p:cTn id="55"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decel="5000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6946-CE84-B3CC-7C4A-7E46E533AE9D}"/>
            </a:ext>
          </a:extLst>
        </p:cNvPr>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id="{881B33DE-CA84-975B-7201-18821B3A5A38}"/>
              </a:ext>
            </a:extLst>
          </p:cNvPr>
          <p:cNvSpPr/>
          <p:nvPr/>
        </p:nvSpPr>
        <p:spPr>
          <a:xfrm>
            <a:off x="3624560" y="835457"/>
            <a:ext cx="3190566" cy="5316947"/>
          </a:xfrm>
          <a:prstGeom prst="roundRect">
            <a:avLst>
              <a:gd name="adj" fmla="val 9883"/>
            </a:avLst>
          </a:prstGeom>
          <a:solidFill>
            <a:srgbClr val="F7F5F9"/>
          </a:solidFill>
          <a:ln w="15875">
            <a:solidFill>
              <a:srgbClr val="5D813D"/>
            </a:solidFill>
          </a:ln>
          <a:effectLst>
            <a:outerShdw blurRad="469138" dist="38100" dir="2700000" algn="tl" rotWithShape="0">
              <a:prstClr val="black">
                <a:alpha val="170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pic>
        <p:nvPicPr>
          <p:cNvPr id="3" name="Graphic 2">
            <a:extLst>
              <a:ext uri="{FF2B5EF4-FFF2-40B4-BE49-F238E27FC236}">
                <a16:creationId xmlns:a16="http://schemas.microsoft.com/office/drawing/2014/main" id="{2E7C58F7-7300-288F-E025-6918DF264C2E}"/>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1010169" y="3106874"/>
            <a:ext cx="1339402" cy="778722"/>
          </a:xfrm>
          <a:prstGeom prst="rect">
            <a:avLst/>
          </a:prstGeom>
        </p:spPr>
      </p:pic>
      <p:pic>
        <p:nvPicPr>
          <p:cNvPr id="4" name="Graphic 3">
            <a:extLst>
              <a:ext uri="{FF2B5EF4-FFF2-40B4-BE49-F238E27FC236}">
                <a16:creationId xmlns:a16="http://schemas.microsoft.com/office/drawing/2014/main" id="{C462BE3B-CFE2-D9F2-0161-48CE0210559C}"/>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3906" y="4335669"/>
            <a:ext cx="1314095" cy="778722"/>
          </a:xfrm>
          <a:prstGeom prst="rect">
            <a:avLst/>
          </a:prstGeom>
        </p:spPr>
      </p:pic>
      <p:pic>
        <p:nvPicPr>
          <p:cNvPr id="5" name="Graphic 4">
            <a:extLst>
              <a:ext uri="{FF2B5EF4-FFF2-40B4-BE49-F238E27FC236}">
                <a16:creationId xmlns:a16="http://schemas.microsoft.com/office/drawing/2014/main" id="{621011E7-354A-B2BF-4A01-B09C953D5F8C}"/>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864275" y="2965023"/>
            <a:ext cx="894708" cy="905893"/>
          </a:xfrm>
          <a:prstGeom prst="rect">
            <a:avLst/>
          </a:prstGeom>
        </p:spPr>
      </p:pic>
      <p:pic>
        <p:nvPicPr>
          <p:cNvPr id="6" name="Picture 6" descr="Image result for adyen logo transparent">
            <a:extLst>
              <a:ext uri="{FF2B5EF4-FFF2-40B4-BE49-F238E27FC236}">
                <a16:creationId xmlns:a16="http://schemas.microsoft.com/office/drawing/2014/main" id="{D8084FD6-98AB-1CF3-5DD0-6F1490CB10BC}"/>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084219" y="1293437"/>
            <a:ext cx="1126934" cy="36449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or: Elbow 53">
            <a:extLst>
              <a:ext uri="{FF2B5EF4-FFF2-40B4-BE49-F238E27FC236}">
                <a16:creationId xmlns:a16="http://schemas.microsoft.com/office/drawing/2014/main" id="{E119B505-704F-36B5-EE52-BA52BDE87D94}"/>
              </a:ext>
            </a:extLst>
          </p:cNvPr>
          <p:cNvCxnSpPr>
            <a:cxnSpLocks/>
          </p:cNvCxnSpPr>
          <p:nvPr/>
        </p:nvCxnSpPr>
        <p:spPr>
          <a:xfrm flipV="1">
            <a:off x="4859042" y="1477452"/>
            <a:ext cx="3341106" cy="1950716"/>
          </a:xfrm>
          <a:prstGeom prst="bentConnector3">
            <a:avLst>
              <a:gd name="adj1" fmla="val 27635"/>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53">
            <a:extLst>
              <a:ext uri="{FF2B5EF4-FFF2-40B4-BE49-F238E27FC236}">
                <a16:creationId xmlns:a16="http://schemas.microsoft.com/office/drawing/2014/main" id="{A4259D5B-3BCC-205D-BDDE-6B7E59296A01}"/>
              </a:ext>
            </a:extLst>
          </p:cNvPr>
          <p:cNvCxnSpPr>
            <a:cxnSpLocks/>
          </p:cNvCxnSpPr>
          <p:nvPr/>
        </p:nvCxnSpPr>
        <p:spPr>
          <a:xfrm flipV="1">
            <a:off x="4912455" y="2790049"/>
            <a:ext cx="3321842" cy="638119"/>
          </a:xfrm>
          <a:prstGeom prst="bentConnector3">
            <a:avLst>
              <a:gd name="adj1" fmla="val 26249"/>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53">
            <a:extLst>
              <a:ext uri="{FF2B5EF4-FFF2-40B4-BE49-F238E27FC236}">
                <a16:creationId xmlns:a16="http://schemas.microsoft.com/office/drawing/2014/main" id="{C6F24150-F4D8-B76E-39CA-167A9E858477}"/>
              </a:ext>
            </a:extLst>
          </p:cNvPr>
          <p:cNvCxnSpPr>
            <a:cxnSpLocks/>
          </p:cNvCxnSpPr>
          <p:nvPr/>
        </p:nvCxnSpPr>
        <p:spPr>
          <a:xfrm>
            <a:off x="5640557" y="3428168"/>
            <a:ext cx="2593740" cy="742926"/>
          </a:xfrm>
          <a:prstGeom prst="bentConnector3">
            <a:avLst>
              <a:gd name="adj1" fmla="val 5508"/>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53">
            <a:extLst>
              <a:ext uri="{FF2B5EF4-FFF2-40B4-BE49-F238E27FC236}">
                <a16:creationId xmlns:a16="http://schemas.microsoft.com/office/drawing/2014/main" id="{F9ED989A-6B54-A8E2-4442-22C75AEB6027}"/>
              </a:ext>
            </a:extLst>
          </p:cNvPr>
          <p:cNvCxnSpPr>
            <a:cxnSpLocks/>
          </p:cNvCxnSpPr>
          <p:nvPr/>
        </p:nvCxnSpPr>
        <p:spPr>
          <a:xfrm>
            <a:off x="4870688" y="3428168"/>
            <a:ext cx="3345910" cy="2000508"/>
          </a:xfrm>
          <a:prstGeom prst="bentConnector3">
            <a:avLst>
              <a:gd name="adj1" fmla="val 27202"/>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aphic 11">
            <a:extLst>
              <a:ext uri="{FF2B5EF4-FFF2-40B4-BE49-F238E27FC236}">
                <a16:creationId xmlns:a16="http://schemas.microsoft.com/office/drawing/2014/main" id="{1FEBB35D-CCB7-9834-F313-4131D9A2321E}"/>
              </a:ext>
            </a:extLst>
          </p:cNvPr>
          <p:cNvGrpSpPr/>
          <p:nvPr/>
        </p:nvGrpSpPr>
        <p:grpSpPr>
          <a:xfrm>
            <a:off x="8435907" y="1225623"/>
            <a:ext cx="302811" cy="500120"/>
            <a:chOff x="8761207" y="959301"/>
            <a:chExt cx="302811" cy="500120"/>
          </a:xfrm>
          <a:solidFill>
            <a:schemeClr val="tx1">
              <a:lumMod val="75000"/>
              <a:lumOff val="25000"/>
            </a:schemeClr>
          </a:solidFill>
        </p:grpSpPr>
        <p:sp>
          <p:nvSpPr>
            <p:cNvPr id="86" name="Freeform 85">
              <a:extLst>
                <a:ext uri="{FF2B5EF4-FFF2-40B4-BE49-F238E27FC236}">
                  <a16:creationId xmlns:a16="http://schemas.microsoft.com/office/drawing/2014/main" id="{FEF092D7-6F36-C779-2CBF-E7F1152F7CE3}"/>
                </a:ext>
              </a:extLst>
            </p:cNvPr>
            <p:cNvSpPr/>
            <p:nvPr/>
          </p:nvSpPr>
          <p:spPr>
            <a:xfrm>
              <a:off x="8761207" y="959301"/>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7" name="Freeform 86">
              <a:extLst>
                <a:ext uri="{FF2B5EF4-FFF2-40B4-BE49-F238E27FC236}">
                  <a16:creationId xmlns:a16="http://schemas.microsoft.com/office/drawing/2014/main" id="{6B207EB1-4D3D-8027-35B3-F40900BB95CC}"/>
                </a:ext>
              </a:extLst>
            </p:cNvPr>
            <p:cNvSpPr/>
            <p:nvPr/>
          </p:nvSpPr>
          <p:spPr>
            <a:xfrm>
              <a:off x="9042293" y="997767"/>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8" name="Freeform 87">
              <a:extLst>
                <a:ext uri="{FF2B5EF4-FFF2-40B4-BE49-F238E27FC236}">
                  <a16:creationId xmlns:a16="http://schemas.microsoft.com/office/drawing/2014/main" id="{834F9486-D3C0-AE81-E65A-B5C9D2A6068B}"/>
                </a:ext>
              </a:extLst>
            </p:cNvPr>
            <p:cNvSpPr/>
            <p:nvPr/>
          </p:nvSpPr>
          <p:spPr>
            <a:xfrm>
              <a:off x="8802941" y="996577"/>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9" name="Freeform 88">
              <a:extLst>
                <a:ext uri="{FF2B5EF4-FFF2-40B4-BE49-F238E27FC236}">
                  <a16:creationId xmlns:a16="http://schemas.microsoft.com/office/drawing/2014/main" id="{97842D28-E34D-7264-3C8C-EBD719322E03}"/>
                </a:ext>
              </a:extLst>
            </p:cNvPr>
            <p:cNvSpPr/>
            <p:nvPr/>
          </p:nvSpPr>
          <p:spPr>
            <a:xfrm>
              <a:off x="8802942" y="1178104"/>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0" name="Freeform 89">
              <a:extLst>
                <a:ext uri="{FF2B5EF4-FFF2-40B4-BE49-F238E27FC236}">
                  <a16:creationId xmlns:a16="http://schemas.microsoft.com/office/drawing/2014/main" id="{0565E3A8-FC70-173B-AE1D-6CE322EE628D}"/>
                </a:ext>
              </a:extLst>
            </p:cNvPr>
            <p:cNvSpPr/>
            <p:nvPr/>
          </p:nvSpPr>
          <p:spPr>
            <a:xfrm>
              <a:off x="8872333" y="1178104"/>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1" name="Freeform 90">
              <a:extLst>
                <a:ext uri="{FF2B5EF4-FFF2-40B4-BE49-F238E27FC236}">
                  <a16:creationId xmlns:a16="http://schemas.microsoft.com/office/drawing/2014/main" id="{62AC51C6-EC35-AC00-5EBE-BB08B42FC200}"/>
                </a:ext>
              </a:extLst>
            </p:cNvPr>
            <p:cNvSpPr/>
            <p:nvPr/>
          </p:nvSpPr>
          <p:spPr>
            <a:xfrm>
              <a:off x="8941763" y="1178104"/>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2" name="Freeform 91">
              <a:extLst>
                <a:ext uri="{FF2B5EF4-FFF2-40B4-BE49-F238E27FC236}">
                  <a16:creationId xmlns:a16="http://schemas.microsoft.com/office/drawing/2014/main" id="{D85C93E5-BB31-DB41-BBCF-98E6C0A3E3EA}"/>
                </a:ext>
              </a:extLst>
            </p:cNvPr>
            <p:cNvSpPr/>
            <p:nvPr/>
          </p:nvSpPr>
          <p:spPr>
            <a:xfrm>
              <a:off x="8802942" y="1229131"/>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3" name="Freeform 92">
              <a:extLst>
                <a:ext uri="{FF2B5EF4-FFF2-40B4-BE49-F238E27FC236}">
                  <a16:creationId xmlns:a16="http://schemas.microsoft.com/office/drawing/2014/main" id="{F47C34EF-8725-9729-AD51-8D7C7276FAA7}"/>
                </a:ext>
              </a:extLst>
            </p:cNvPr>
            <p:cNvSpPr/>
            <p:nvPr/>
          </p:nvSpPr>
          <p:spPr>
            <a:xfrm>
              <a:off x="8872333" y="1229131"/>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4" name="Freeform 93">
              <a:extLst>
                <a:ext uri="{FF2B5EF4-FFF2-40B4-BE49-F238E27FC236}">
                  <a16:creationId xmlns:a16="http://schemas.microsoft.com/office/drawing/2014/main" id="{209A3E34-EED4-0D31-BB74-7F74800B8982}"/>
                </a:ext>
              </a:extLst>
            </p:cNvPr>
            <p:cNvSpPr/>
            <p:nvPr/>
          </p:nvSpPr>
          <p:spPr>
            <a:xfrm>
              <a:off x="8941763" y="1229131"/>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5" name="Freeform 94">
              <a:extLst>
                <a:ext uri="{FF2B5EF4-FFF2-40B4-BE49-F238E27FC236}">
                  <a16:creationId xmlns:a16="http://schemas.microsoft.com/office/drawing/2014/main" id="{284B3733-97E6-F954-E229-E39019DB0B89}"/>
                </a:ext>
              </a:extLst>
            </p:cNvPr>
            <p:cNvSpPr/>
            <p:nvPr/>
          </p:nvSpPr>
          <p:spPr>
            <a:xfrm>
              <a:off x="8802942" y="1280123"/>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6" name="Freeform 95">
              <a:extLst>
                <a:ext uri="{FF2B5EF4-FFF2-40B4-BE49-F238E27FC236}">
                  <a16:creationId xmlns:a16="http://schemas.microsoft.com/office/drawing/2014/main" id="{12480F9C-FD55-1CBD-A453-CF56A0CB1E86}"/>
                </a:ext>
              </a:extLst>
            </p:cNvPr>
            <p:cNvSpPr/>
            <p:nvPr/>
          </p:nvSpPr>
          <p:spPr>
            <a:xfrm>
              <a:off x="8872333" y="1280123"/>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7" name="Freeform 96">
              <a:extLst>
                <a:ext uri="{FF2B5EF4-FFF2-40B4-BE49-F238E27FC236}">
                  <a16:creationId xmlns:a16="http://schemas.microsoft.com/office/drawing/2014/main" id="{529AA545-1EBB-E9D1-B7A3-CA94170E1C8A}"/>
                </a:ext>
              </a:extLst>
            </p:cNvPr>
            <p:cNvSpPr/>
            <p:nvPr/>
          </p:nvSpPr>
          <p:spPr>
            <a:xfrm>
              <a:off x="8941763" y="1280123"/>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8" name="Freeform 97">
              <a:extLst>
                <a:ext uri="{FF2B5EF4-FFF2-40B4-BE49-F238E27FC236}">
                  <a16:creationId xmlns:a16="http://schemas.microsoft.com/office/drawing/2014/main" id="{A8D00ECC-D8DC-A629-F27D-89F044D6F641}"/>
                </a:ext>
              </a:extLst>
            </p:cNvPr>
            <p:cNvSpPr/>
            <p:nvPr/>
          </p:nvSpPr>
          <p:spPr>
            <a:xfrm>
              <a:off x="8810442" y="1344315"/>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9" name="Freeform 98">
              <a:extLst>
                <a:ext uri="{FF2B5EF4-FFF2-40B4-BE49-F238E27FC236}">
                  <a16:creationId xmlns:a16="http://schemas.microsoft.com/office/drawing/2014/main" id="{B4283D61-731E-9287-DDDB-63CD6B5C91E5}"/>
                </a:ext>
              </a:extLst>
            </p:cNvPr>
            <p:cNvSpPr/>
            <p:nvPr/>
          </p:nvSpPr>
          <p:spPr>
            <a:xfrm>
              <a:off x="8845021" y="1344314"/>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0" name="Freeform 99">
              <a:extLst>
                <a:ext uri="{FF2B5EF4-FFF2-40B4-BE49-F238E27FC236}">
                  <a16:creationId xmlns:a16="http://schemas.microsoft.com/office/drawing/2014/main" id="{C24182A0-2415-3E8E-B96E-523A4233AD53}"/>
                </a:ext>
              </a:extLst>
            </p:cNvPr>
            <p:cNvSpPr/>
            <p:nvPr/>
          </p:nvSpPr>
          <p:spPr>
            <a:xfrm>
              <a:off x="8873543" y="1344314"/>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1" name="Freeform 100">
              <a:extLst>
                <a:ext uri="{FF2B5EF4-FFF2-40B4-BE49-F238E27FC236}">
                  <a16:creationId xmlns:a16="http://schemas.microsoft.com/office/drawing/2014/main" id="{A6E22E44-2A44-A08A-4840-3F7E13EE574E}"/>
                </a:ext>
              </a:extLst>
            </p:cNvPr>
            <p:cNvSpPr/>
            <p:nvPr/>
          </p:nvSpPr>
          <p:spPr>
            <a:xfrm>
              <a:off x="8843398" y="1031757"/>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102" name="Graphic 34">
            <a:extLst>
              <a:ext uri="{FF2B5EF4-FFF2-40B4-BE49-F238E27FC236}">
                <a16:creationId xmlns:a16="http://schemas.microsoft.com/office/drawing/2014/main" id="{B21D515F-BFD4-47B4-41AA-C9C1E00327C6}"/>
              </a:ext>
            </a:extLst>
          </p:cNvPr>
          <p:cNvGrpSpPr/>
          <p:nvPr/>
        </p:nvGrpSpPr>
        <p:grpSpPr>
          <a:xfrm>
            <a:off x="8435907" y="2545560"/>
            <a:ext cx="302811" cy="500120"/>
            <a:chOff x="8761207" y="2428068"/>
            <a:chExt cx="302811" cy="500120"/>
          </a:xfrm>
          <a:solidFill>
            <a:schemeClr val="tx1">
              <a:lumMod val="75000"/>
              <a:lumOff val="25000"/>
            </a:schemeClr>
          </a:solidFill>
        </p:grpSpPr>
        <p:sp>
          <p:nvSpPr>
            <p:cNvPr id="103" name="Freeform 102">
              <a:extLst>
                <a:ext uri="{FF2B5EF4-FFF2-40B4-BE49-F238E27FC236}">
                  <a16:creationId xmlns:a16="http://schemas.microsoft.com/office/drawing/2014/main" id="{5D620B8A-33DD-DC05-69BF-28F17BED3DF8}"/>
                </a:ext>
              </a:extLst>
            </p:cNvPr>
            <p:cNvSpPr/>
            <p:nvPr/>
          </p:nvSpPr>
          <p:spPr>
            <a:xfrm>
              <a:off x="8761207" y="2428068"/>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4" name="Freeform 103">
              <a:extLst>
                <a:ext uri="{FF2B5EF4-FFF2-40B4-BE49-F238E27FC236}">
                  <a16:creationId xmlns:a16="http://schemas.microsoft.com/office/drawing/2014/main" id="{F21F43CD-AB49-67BF-AC37-A6CAEDB2B4C9}"/>
                </a:ext>
              </a:extLst>
            </p:cNvPr>
            <p:cNvSpPr/>
            <p:nvPr/>
          </p:nvSpPr>
          <p:spPr>
            <a:xfrm>
              <a:off x="9042293" y="2466534"/>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5" name="Freeform 104">
              <a:extLst>
                <a:ext uri="{FF2B5EF4-FFF2-40B4-BE49-F238E27FC236}">
                  <a16:creationId xmlns:a16="http://schemas.microsoft.com/office/drawing/2014/main" id="{6D985A27-CC6E-93EC-2555-63A69A9C0284}"/>
                </a:ext>
              </a:extLst>
            </p:cNvPr>
            <p:cNvSpPr/>
            <p:nvPr/>
          </p:nvSpPr>
          <p:spPr>
            <a:xfrm>
              <a:off x="8802941" y="2465344"/>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6" name="Freeform 105">
              <a:extLst>
                <a:ext uri="{FF2B5EF4-FFF2-40B4-BE49-F238E27FC236}">
                  <a16:creationId xmlns:a16="http://schemas.microsoft.com/office/drawing/2014/main" id="{DFD1A06C-4839-3438-22D9-BDEB9C97F7CA}"/>
                </a:ext>
              </a:extLst>
            </p:cNvPr>
            <p:cNvSpPr/>
            <p:nvPr/>
          </p:nvSpPr>
          <p:spPr>
            <a:xfrm>
              <a:off x="8802942" y="2646871"/>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7" name="Freeform 106">
              <a:extLst>
                <a:ext uri="{FF2B5EF4-FFF2-40B4-BE49-F238E27FC236}">
                  <a16:creationId xmlns:a16="http://schemas.microsoft.com/office/drawing/2014/main" id="{5000192C-5F54-9FBB-27D5-9A2F0059E9DE}"/>
                </a:ext>
              </a:extLst>
            </p:cNvPr>
            <p:cNvSpPr/>
            <p:nvPr/>
          </p:nvSpPr>
          <p:spPr>
            <a:xfrm>
              <a:off x="8872333" y="2646871"/>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8" name="Freeform 107">
              <a:extLst>
                <a:ext uri="{FF2B5EF4-FFF2-40B4-BE49-F238E27FC236}">
                  <a16:creationId xmlns:a16="http://schemas.microsoft.com/office/drawing/2014/main" id="{FF0502AE-0A1A-3D98-FEC4-5BAEF6FFD6B0}"/>
                </a:ext>
              </a:extLst>
            </p:cNvPr>
            <p:cNvSpPr/>
            <p:nvPr/>
          </p:nvSpPr>
          <p:spPr>
            <a:xfrm>
              <a:off x="8941763" y="2646871"/>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9" name="Freeform 108">
              <a:extLst>
                <a:ext uri="{FF2B5EF4-FFF2-40B4-BE49-F238E27FC236}">
                  <a16:creationId xmlns:a16="http://schemas.microsoft.com/office/drawing/2014/main" id="{50E4EB3B-D0FF-3D21-96E1-232C75891164}"/>
                </a:ext>
              </a:extLst>
            </p:cNvPr>
            <p:cNvSpPr/>
            <p:nvPr/>
          </p:nvSpPr>
          <p:spPr>
            <a:xfrm>
              <a:off x="8802942" y="2697898"/>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0" name="Freeform 109">
              <a:extLst>
                <a:ext uri="{FF2B5EF4-FFF2-40B4-BE49-F238E27FC236}">
                  <a16:creationId xmlns:a16="http://schemas.microsoft.com/office/drawing/2014/main" id="{49764EC3-D738-7935-8D76-0FD01D319A9A}"/>
                </a:ext>
              </a:extLst>
            </p:cNvPr>
            <p:cNvSpPr/>
            <p:nvPr/>
          </p:nvSpPr>
          <p:spPr>
            <a:xfrm>
              <a:off x="8872333" y="2697898"/>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1" name="Freeform 110">
              <a:extLst>
                <a:ext uri="{FF2B5EF4-FFF2-40B4-BE49-F238E27FC236}">
                  <a16:creationId xmlns:a16="http://schemas.microsoft.com/office/drawing/2014/main" id="{F169E0AD-F976-2E1F-E9F7-4A5328437D58}"/>
                </a:ext>
              </a:extLst>
            </p:cNvPr>
            <p:cNvSpPr/>
            <p:nvPr/>
          </p:nvSpPr>
          <p:spPr>
            <a:xfrm>
              <a:off x="8941763" y="2697898"/>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2" name="Freeform 111">
              <a:extLst>
                <a:ext uri="{FF2B5EF4-FFF2-40B4-BE49-F238E27FC236}">
                  <a16:creationId xmlns:a16="http://schemas.microsoft.com/office/drawing/2014/main" id="{F098970A-6522-4F76-3DEC-55D91ABF90BE}"/>
                </a:ext>
              </a:extLst>
            </p:cNvPr>
            <p:cNvSpPr/>
            <p:nvPr/>
          </p:nvSpPr>
          <p:spPr>
            <a:xfrm>
              <a:off x="8802942" y="2748890"/>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3" name="Freeform 112">
              <a:extLst>
                <a:ext uri="{FF2B5EF4-FFF2-40B4-BE49-F238E27FC236}">
                  <a16:creationId xmlns:a16="http://schemas.microsoft.com/office/drawing/2014/main" id="{F90B327E-184E-A34E-CEFC-AF7F441AFEC3}"/>
                </a:ext>
              </a:extLst>
            </p:cNvPr>
            <p:cNvSpPr/>
            <p:nvPr/>
          </p:nvSpPr>
          <p:spPr>
            <a:xfrm>
              <a:off x="8872333" y="2748890"/>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4" name="Freeform 113">
              <a:extLst>
                <a:ext uri="{FF2B5EF4-FFF2-40B4-BE49-F238E27FC236}">
                  <a16:creationId xmlns:a16="http://schemas.microsoft.com/office/drawing/2014/main" id="{BB55747C-3729-08FB-FB80-2DAF44B2726D}"/>
                </a:ext>
              </a:extLst>
            </p:cNvPr>
            <p:cNvSpPr/>
            <p:nvPr/>
          </p:nvSpPr>
          <p:spPr>
            <a:xfrm>
              <a:off x="8941763" y="2748890"/>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5" name="Freeform 114">
              <a:extLst>
                <a:ext uri="{FF2B5EF4-FFF2-40B4-BE49-F238E27FC236}">
                  <a16:creationId xmlns:a16="http://schemas.microsoft.com/office/drawing/2014/main" id="{94012F85-3694-7F9F-10D8-57059651C5A2}"/>
                </a:ext>
              </a:extLst>
            </p:cNvPr>
            <p:cNvSpPr/>
            <p:nvPr/>
          </p:nvSpPr>
          <p:spPr>
            <a:xfrm>
              <a:off x="8810442" y="2813082"/>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6" name="Freeform 115">
              <a:extLst>
                <a:ext uri="{FF2B5EF4-FFF2-40B4-BE49-F238E27FC236}">
                  <a16:creationId xmlns:a16="http://schemas.microsoft.com/office/drawing/2014/main" id="{C3FEFE8E-ECEF-AA14-9547-69800419349D}"/>
                </a:ext>
              </a:extLst>
            </p:cNvPr>
            <p:cNvSpPr/>
            <p:nvPr/>
          </p:nvSpPr>
          <p:spPr>
            <a:xfrm>
              <a:off x="8845021" y="2813081"/>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7" name="Freeform 116">
              <a:extLst>
                <a:ext uri="{FF2B5EF4-FFF2-40B4-BE49-F238E27FC236}">
                  <a16:creationId xmlns:a16="http://schemas.microsoft.com/office/drawing/2014/main" id="{A44A8461-1528-4937-48A1-66B0CEA81875}"/>
                </a:ext>
              </a:extLst>
            </p:cNvPr>
            <p:cNvSpPr/>
            <p:nvPr/>
          </p:nvSpPr>
          <p:spPr>
            <a:xfrm>
              <a:off x="8873543" y="2813081"/>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8" name="Freeform 117">
              <a:extLst>
                <a:ext uri="{FF2B5EF4-FFF2-40B4-BE49-F238E27FC236}">
                  <a16:creationId xmlns:a16="http://schemas.microsoft.com/office/drawing/2014/main" id="{88E7F933-004A-B3A6-EDF4-D42CCF28073C}"/>
                </a:ext>
              </a:extLst>
            </p:cNvPr>
            <p:cNvSpPr/>
            <p:nvPr/>
          </p:nvSpPr>
          <p:spPr>
            <a:xfrm>
              <a:off x="8843398" y="2500524"/>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pic>
        <p:nvPicPr>
          <p:cNvPr id="119" name="Graphic 118">
            <a:extLst>
              <a:ext uri="{FF2B5EF4-FFF2-40B4-BE49-F238E27FC236}">
                <a16:creationId xmlns:a16="http://schemas.microsoft.com/office/drawing/2014/main" id="{44F1FBDD-4EF6-9E02-848D-82C7F7EB5858}"/>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37253" y="3941358"/>
            <a:ext cx="500118" cy="500118"/>
          </a:xfrm>
          <a:prstGeom prst="rect">
            <a:avLst/>
          </a:prstGeom>
        </p:spPr>
      </p:pic>
      <p:grpSp>
        <p:nvGrpSpPr>
          <p:cNvPr id="120" name="Graphic 38">
            <a:extLst>
              <a:ext uri="{FF2B5EF4-FFF2-40B4-BE49-F238E27FC236}">
                <a16:creationId xmlns:a16="http://schemas.microsoft.com/office/drawing/2014/main" id="{4744F755-8302-E5B6-254D-EE31DECB84F3}"/>
              </a:ext>
            </a:extLst>
          </p:cNvPr>
          <p:cNvGrpSpPr/>
          <p:nvPr/>
        </p:nvGrpSpPr>
        <p:grpSpPr>
          <a:xfrm>
            <a:off x="8435907" y="5174709"/>
            <a:ext cx="302811" cy="500120"/>
            <a:chOff x="8761207" y="5103256"/>
            <a:chExt cx="302811" cy="500120"/>
          </a:xfrm>
          <a:solidFill>
            <a:schemeClr val="tx1">
              <a:lumMod val="75000"/>
              <a:lumOff val="25000"/>
            </a:schemeClr>
          </a:solidFill>
        </p:grpSpPr>
        <p:sp>
          <p:nvSpPr>
            <p:cNvPr id="121" name="Freeform 120">
              <a:extLst>
                <a:ext uri="{FF2B5EF4-FFF2-40B4-BE49-F238E27FC236}">
                  <a16:creationId xmlns:a16="http://schemas.microsoft.com/office/drawing/2014/main" id="{63E9E873-672B-1E2E-71E3-E479CECEF0AB}"/>
                </a:ext>
              </a:extLst>
            </p:cNvPr>
            <p:cNvSpPr/>
            <p:nvPr/>
          </p:nvSpPr>
          <p:spPr>
            <a:xfrm>
              <a:off x="8761207" y="5103256"/>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2" name="Freeform 121">
              <a:extLst>
                <a:ext uri="{FF2B5EF4-FFF2-40B4-BE49-F238E27FC236}">
                  <a16:creationId xmlns:a16="http://schemas.microsoft.com/office/drawing/2014/main" id="{8829CF19-92F5-B8B3-0E05-48C20D622107}"/>
                </a:ext>
              </a:extLst>
            </p:cNvPr>
            <p:cNvSpPr/>
            <p:nvPr/>
          </p:nvSpPr>
          <p:spPr>
            <a:xfrm>
              <a:off x="9042293" y="5141722"/>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3" name="Freeform 122">
              <a:extLst>
                <a:ext uri="{FF2B5EF4-FFF2-40B4-BE49-F238E27FC236}">
                  <a16:creationId xmlns:a16="http://schemas.microsoft.com/office/drawing/2014/main" id="{34F24284-C860-9037-6B3F-84BAFB99FAEF}"/>
                </a:ext>
              </a:extLst>
            </p:cNvPr>
            <p:cNvSpPr/>
            <p:nvPr/>
          </p:nvSpPr>
          <p:spPr>
            <a:xfrm>
              <a:off x="8802941" y="5140532"/>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4" name="Freeform 123">
              <a:extLst>
                <a:ext uri="{FF2B5EF4-FFF2-40B4-BE49-F238E27FC236}">
                  <a16:creationId xmlns:a16="http://schemas.microsoft.com/office/drawing/2014/main" id="{5EFE1BF1-BDAC-E8BC-7537-468DEBE23257}"/>
                </a:ext>
              </a:extLst>
            </p:cNvPr>
            <p:cNvSpPr/>
            <p:nvPr/>
          </p:nvSpPr>
          <p:spPr>
            <a:xfrm>
              <a:off x="8802942" y="5322059"/>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5" name="Freeform 124">
              <a:extLst>
                <a:ext uri="{FF2B5EF4-FFF2-40B4-BE49-F238E27FC236}">
                  <a16:creationId xmlns:a16="http://schemas.microsoft.com/office/drawing/2014/main" id="{2AD5E79A-972D-92D0-CCDD-E01707E36786}"/>
                </a:ext>
              </a:extLst>
            </p:cNvPr>
            <p:cNvSpPr/>
            <p:nvPr/>
          </p:nvSpPr>
          <p:spPr>
            <a:xfrm>
              <a:off x="8872333" y="5322059"/>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6" name="Freeform 125">
              <a:extLst>
                <a:ext uri="{FF2B5EF4-FFF2-40B4-BE49-F238E27FC236}">
                  <a16:creationId xmlns:a16="http://schemas.microsoft.com/office/drawing/2014/main" id="{88985D42-2454-215C-324A-27ACF146D197}"/>
                </a:ext>
              </a:extLst>
            </p:cNvPr>
            <p:cNvSpPr/>
            <p:nvPr/>
          </p:nvSpPr>
          <p:spPr>
            <a:xfrm>
              <a:off x="8941763" y="5322059"/>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7" name="Freeform 126">
              <a:extLst>
                <a:ext uri="{FF2B5EF4-FFF2-40B4-BE49-F238E27FC236}">
                  <a16:creationId xmlns:a16="http://schemas.microsoft.com/office/drawing/2014/main" id="{9AF1302B-7668-6498-9466-CBC92CCF5035}"/>
                </a:ext>
              </a:extLst>
            </p:cNvPr>
            <p:cNvSpPr/>
            <p:nvPr/>
          </p:nvSpPr>
          <p:spPr>
            <a:xfrm>
              <a:off x="8802942" y="5373086"/>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8" name="Freeform 127">
              <a:extLst>
                <a:ext uri="{FF2B5EF4-FFF2-40B4-BE49-F238E27FC236}">
                  <a16:creationId xmlns:a16="http://schemas.microsoft.com/office/drawing/2014/main" id="{E837F275-52EC-B682-B53D-DC74AD8E6140}"/>
                </a:ext>
              </a:extLst>
            </p:cNvPr>
            <p:cNvSpPr/>
            <p:nvPr/>
          </p:nvSpPr>
          <p:spPr>
            <a:xfrm>
              <a:off x="8872333" y="5373086"/>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9" name="Freeform 128">
              <a:extLst>
                <a:ext uri="{FF2B5EF4-FFF2-40B4-BE49-F238E27FC236}">
                  <a16:creationId xmlns:a16="http://schemas.microsoft.com/office/drawing/2014/main" id="{B435D016-5A65-CE42-BDBD-B32886F86938}"/>
                </a:ext>
              </a:extLst>
            </p:cNvPr>
            <p:cNvSpPr/>
            <p:nvPr/>
          </p:nvSpPr>
          <p:spPr>
            <a:xfrm>
              <a:off x="8941763" y="5373086"/>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0" name="Freeform 129">
              <a:extLst>
                <a:ext uri="{FF2B5EF4-FFF2-40B4-BE49-F238E27FC236}">
                  <a16:creationId xmlns:a16="http://schemas.microsoft.com/office/drawing/2014/main" id="{1421853B-5A42-4413-EC43-DE6256DE6D46}"/>
                </a:ext>
              </a:extLst>
            </p:cNvPr>
            <p:cNvSpPr/>
            <p:nvPr/>
          </p:nvSpPr>
          <p:spPr>
            <a:xfrm>
              <a:off x="8802942" y="5424078"/>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1" name="Freeform 130">
              <a:extLst>
                <a:ext uri="{FF2B5EF4-FFF2-40B4-BE49-F238E27FC236}">
                  <a16:creationId xmlns:a16="http://schemas.microsoft.com/office/drawing/2014/main" id="{D2C3D692-AB17-76D6-47BD-32A5A8D7DD07}"/>
                </a:ext>
              </a:extLst>
            </p:cNvPr>
            <p:cNvSpPr/>
            <p:nvPr/>
          </p:nvSpPr>
          <p:spPr>
            <a:xfrm>
              <a:off x="8872333" y="5424078"/>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2" name="Freeform 131">
              <a:extLst>
                <a:ext uri="{FF2B5EF4-FFF2-40B4-BE49-F238E27FC236}">
                  <a16:creationId xmlns:a16="http://schemas.microsoft.com/office/drawing/2014/main" id="{55501879-F469-7B6B-4245-26DE85B01DA0}"/>
                </a:ext>
              </a:extLst>
            </p:cNvPr>
            <p:cNvSpPr/>
            <p:nvPr/>
          </p:nvSpPr>
          <p:spPr>
            <a:xfrm>
              <a:off x="8941763" y="5424078"/>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3" name="Freeform 132">
              <a:extLst>
                <a:ext uri="{FF2B5EF4-FFF2-40B4-BE49-F238E27FC236}">
                  <a16:creationId xmlns:a16="http://schemas.microsoft.com/office/drawing/2014/main" id="{9180250E-DF60-8C01-D9E3-04DC961426C9}"/>
                </a:ext>
              </a:extLst>
            </p:cNvPr>
            <p:cNvSpPr/>
            <p:nvPr/>
          </p:nvSpPr>
          <p:spPr>
            <a:xfrm>
              <a:off x="8810442" y="5488270"/>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4" name="Freeform 133">
              <a:extLst>
                <a:ext uri="{FF2B5EF4-FFF2-40B4-BE49-F238E27FC236}">
                  <a16:creationId xmlns:a16="http://schemas.microsoft.com/office/drawing/2014/main" id="{EBC22DBD-823B-BA20-D3A6-EF14CD774572}"/>
                </a:ext>
              </a:extLst>
            </p:cNvPr>
            <p:cNvSpPr/>
            <p:nvPr/>
          </p:nvSpPr>
          <p:spPr>
            <a:xfrm>
              <a:off x="8845021" y="5488269"/>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5" name="Freeform 134">
              <a:extLst>
                <a:ext uri="{FF2B5EF4-FFF2-40B4-BE49-F238E27FC236}">
                  <a16:creationId xmlns:a16="http://schemas.microsoft.com/office/drawing/2014/main" id="{3377F8FB-4DE0-8C55-F07E-89DA87034A9E}"/>
                </a:ext>
              </a:extLst>
            </p:cNvPr>
            <p:cNvSpPr/>
            <p:nvPr/>
          </p:nvSpPr>
          <p:spPr>
            <a:xfrm>
              <a:off x="8873543" y="5488269"/>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6" name="Freeform 135">
              <a:extLst>
                <a:ext uri="{FF2B5EF4-FFF2-40B4-BE49-F238E27FC236}">
                  <a16:creationId xmlns:a16="http://schemas.microsoft.com/office/drawing/2014/main" id="{2F5E2BC3-C3E5-696C-6AF4-310D02165709}"/>
                </a:ext>
              </a:extLst>
            </p:cNvPr>
            <p:cNvSpPr/>
            <p:nvPr/>
          </p:nvSpPr>
          <p:spPr>
            <a:xfrm>
              <a:off x="8843398" y="5175712"/>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pic>
        <p:nvPicPr>
          <p:cNvPr id="145" name="Picture 144">
            <a:extLst>
              <a:ext uri="{FF2B5EF4-FFF2-40B4-BE49-F238E27FC236}">
                <a16:creationId xmlns:a16="http://schemas.microsoft.com/office/drawing/2014/main" id="{A02A0DBC-AFAF-4293-E4CA-730E99AC7A1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45429" y="3346836"/>
            <a:ext cx="1689163" cy="1689163"/>
          </a:xfrm>
          <a:prstGeom prst="rect">
            <a:avLst/>
          </a:prstGeom>
        </p:spPr>
      </p:pic>
      <p:sp>
        <p:nvSpPr>
          <p:cNvPr id="147" name="Rectangle: Rounded Corners 8">
            <a:extLst>
              <a:ext uri="{FF2B5EF4-FFF2-40B4-BE49-F238E27FC236}">
                <a16:creationId xmlns:a16="http://schemas.microsoft.com/office/drawing/2014/main" id="{E03FCFA3-AD58-B03E-5448-60872D64CBCF}"/>
              </a:ext>
            </a:extLst>
          </p:cNvPr>
          <p:cNvSpPr/>
          <p:nvPr/>
        </p:nvSpPr>
        <p:spPr>
          <a:xfrm>
            <a:off x="6096000" y="2450069"/>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Elavon</a:t>
            </a:r>
          </a:p>
        </p:txBody>
      </p:sp>
      <p:sp>
        <p:nvSpPr>
          <p:cNvPr id="148" name="Rectangle: Rounded Corners 9">
            <a:extLst>
              <a:ext uri="{FF2B5EF4-FFF2-40B4-BE49-F238E27FC236}">
                <a16:creationId xmlns:a16="http://schemas.microsoft.com/office/drawing/2014/main" id="{CDE1D654-64CA-D76E-BED0-9C02BEA9A196}"/>
              </a:ext>
            </a:extLst>
          </p:cNvPr>
          <p:cNvSpPr/>
          <p:nvPr/>
        </p:nvSpPr>
        <p:spPr>
          <a:xfrm>
            <a:off x="6096000" y="3789328"/>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Planet</a:t>
            </a:r>
          </a:p>
        </p:txBody>
      </p:sp>
      <p:sp>
        <p:nvSpPr>
          <p:cNvPr id="149" name="Rectangle: Rounded Corners 10">
            <a:extLst>
              <a:ext uri="{FF2B5EF4-FFF2-40B4-BE49-F238E27FC236}">
                <a16:creationId xmlns:a16="http://schemas.microsoft.com/office/drawing/2014/main" id="{321CAD82-A331-EE79-EE24-66D23A4B4979}"/>
              </a:ext>
            </a:extLst>
          </p:cNvPr>
          <p:cNvSpPr/>
          <p:nvPr/>
        </p:nvSpPr>
        <p:spPr>
          <a:xfrm>
            <a:off x="6096000" y="5053197"/>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ptos" panose="020B0004020202020204" pitchFamily="34" charset="0"/>
                <a:ea typeface="+mn-ea"/>
                <a:cs typeface="+mn-cs"/>
              </a:rPr>
              <a:t>Worldpay</a:t>
            </a:r>
          </a:p>
        </p:txBody>
      </p:sp>
      <p:sp>
        <p:nvSpPr>
          <p:cNvPr id="150" name="Rectangle: Rounded Corners 28">
            <a:extLst>
              <a:ext uri="{FF2B5EF4-FFF2-40B4-BE49-F238E27FC236}">
                <a16:creationId xmlns:a16="http://schemas.microsoft.com/office/drawing/2014/main" id="{64566ED4-9A2A-626E-798E-A14C170A466F}"/>
              </a:ext>
            </a:extLst>
          </p:cNvPr>
          <p:cNvSpPr/>
          <p:nvPr/>
        </p:nvSpPr>
        <p:spPr>
          <a:xfrm>
            <a:off x="6096000" y="1131910"/>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Adyen</a:t>
            </a:r>
          </a:p>
        </p:txBody>
      </p:sp>
      <p:pic>
        <p:nvPicPr>
          <p:cNvPr id="16" name="Picture 15">
            <a:extLst>
              <a:ext uri="{FF2B5EF4-FFF2-40B4-BE49-F238E27FC236}">
                <a16:creationId xmlns:a16="http://schemas.microsoft.com/office/drawing/2014/main" id="{A83BF292-B5C5-2EE0-AF70-0AD9D8E54451}"/>
              </a:ext>
            </a:extLst>
          </p:cNvPr>
          <p:cNvPicPr>
            <a:picLocks noChangeAspect="1"/>
          </p:cNvPicPr>
          <p:nvPr/>
        </p:nvPicPr>
        <p:blipFill>
          <a:blip r:embed="rId8"/>
          <a:stretch>
            <a:fillRect/>
          </a:stretch>
        </p:blipFill>
        <p:spPr>
          <a:xfrm>
            <a:off x="1412181" y="1561965"/>
            <a:ext cx="550689" cy="550689"/>
          </a:xfrm>
          <a:prstGeom prst="rect">
            <a:avLst/>
          </a:prstGeom>
        </p:spPr>
      </p:pic>
      <p:sp>
        <p:nvSpPr>
          <p:cNvPr id="17" name="TextBox 16">
            <a:extLst>
              <a:ext uri="{FF2B5EF4-FFF2-40B4-BE49-F238E27FC236}">
                <a16:creationId xmlns:a16="http://schemas.microsoft.com/office/drawing/2014/main" id="{D6AE495C-F118-883F-45B1-E76A73FA868C}"/>
              </a:ext>
            </a:extLst>
          </p:cNvPr>
          <p:cNvSpPr txBox="1"/>
          <p:nvPr/>
        </p:nvSpPr>
        <p:spPr>
          <a:xfrm>
            <a:off x="993906" y="2158897"/>
            <a:ext cx="1394934" cy="626390"/>
          </a:xfrm>
          <a:prstGeom prst="rect">
            <a:avLst/>
          </a:prstGeom>
          <a:noFill/>
        </p:spPr>
        <p:txBody>
          <a:bodyPr wrap="non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2C2F"/>
                </a:solidFill>
                <a:effectLst/>
                <a:uLnTx/>
                <a:uFillTx/>
                <a:latin typeface="Aptos" panose="02110004020202020204"/>
                <a:ea typeface="+mn-ea"/>
                <a:cs typeface="+mn-cs"/>
              </a:rPr>
              <a:t>Business</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400" b="1" i="0" u="none" strike="noStrike" kern="1200" cap="none" spc="0" normalizeH="0" baseline="0" noProof="0">
                <a:ln>
                  <a:noFill/>
                </a:ln>
                <a:solidFill>
                  <a:srgbClr val="242C2F"/>
                </a:solidFill>
                <a:effectLst/>
                <a:uLnTx/>
                <a:uFillTx/>
                <a:latin typeface="Aptos" panose="02110004020202020204"/>
                <a:ea typeface="+mn-ea"/>
                <a:cs typeface="+mn-cs"/>
              </a:rPr>
              <a:t>Central</a:t>
            </a:r>
          </a:p>
        </p:txBody>
      </p:sp>
      <p:cxnSp>
        <p:nvCxnSpPr>
          <p:cNvPr id="7" name="Connector: Elbow 53">
            <a:extLst>
              <a:ext uri="{FF2B5EF4-FFF2-40B4-BE49-F238E27FC236}">
                <a16:creationId xmlns:a16="http://schemas.microsoft.com/office/drawing/2014/main" id="{55207A5A-A282-4261-32D0-97B15A81EB9B}"/>
              </a:ext>
            </a:extLst>
          </p:cNvPr>
          <p:cNvCxnSpPr>
            <a:cxnSpLocks/>
            <a:stCxn id="17" idx="3"/>
            <a:endCxn id="2" idx="1"/>
          </p:cNvCxnSpPr>
          <p:nvPr/>
        </p:nvCxnSpPr>
        <p:spPr>
          <a:xfrm>
            <a:off x="2388840" y="2472092"/>
            <a:ext cx="1235720" cy="1021839"/>
          </a:xfrm>
          <a:prstGeom prst="bentConnector3">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53">
            <a:extLst>
              <a:ext uri="{FF2B5EF4-FFF2-40B4-BE49-F238E27FC236}">
                <a16:creationId xmlns:a16="http://schemas.microsoft.com/office/drawing/2014/main" id="{CA4949D9-24A3-9507-5D5F-0971E38073BE}"/>
              </a:ext>
            </a:extLst>
          </p:cNvPr>
          <p:cNvCxnSpPr>
            <a:cxnSpLocks/>
            <a:endCxn id="2" idx="1"/>
          </p:cNvCxnSpPr>
          <p:nvPr/>
        </p:nvCxnSpPr>
        <p:spPr>
          <a:xfrm flipV="1">
            <a:off x="2339608" y="3493931"/>
            <a:ext cx="1284952" cy="1235861"/>
          </a:xfrm>
          <a:prstGeom prst="bentConnector3">
            <a:avLst>
              <a:gd name="adj1" fmla="val 51977"/>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53">
            <a:extLst>
              <a:ext uri="{FF2B5EF4-FFF2-40B4-BE49-F238E27FC236}">
                <a16:creationId xmlns:a16="http://schemas.microsoft.com/office/drawing/2014/main" id="{74B5507A-DA51-F15C-C8DC-28BAF3307E13}"/>
              </a:ext>
            </a:extLst>
          </p:cNvPr>
          <p:cNvCxnSpPr>
            <a:cxnSpLocks/>
            <a:endCxn id="2" idx="1"/>
          </p:cNvCxnSpPr>
          <p:nvPr/>
        </p:nvCxnSpPr>
        <p:spPr>
          <a:xfrm>
            <a:off x="2349571" y="3493060"/>
            <a:ext cx="1274989" cy="871"/>
          </a:xfrm>
          <a:prstGeom prst="bentConnector3">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0146780-AA34-E035-B12B-E56E230D2FD1}"/>
              </a:ext>
            </a:extLst>
          </p:cNvPr>
          <p:cNvPicPr>
            <a:picLocks noChangeAspect="1"/>
          </p:cNvPicPr>
          <p:nvPr/>
        </p:nvPicPr>
        <p:blipFill>
          <a:blip r:embed="rId9"/>
          <a:stretch>
            <a:fillRect/>
          </a:stretch>
        </p:blipFill>
        <p:spPr>
          <a:xfrm>
            <a:off x="8952869" y="2225851"/>
            <a:ext cx="1763117" cy="1128395"/>
          </a:xfrm>
          <a:prstGeom prst="rect">
            <a:avLst/>
          </a:prstGeom>
          <a:noFill/>
        </p:spPr>
      </p:pic>
      <p:pic>
        <p:nvPicPr>
          <p:cNvPr id="9" name="Graphic 8">
            <a:extLst>
              <a:ext uri="{FF2B5EF4-FFF2-40B4-BE49-F238E27FC236}">
                <a16:creationId xmlns:a16="http://schemas.microsoft.com/office/drawing/2014/main" id="{CD8D5D2F-D316-FE61-DFE1-2F7FCB0DF41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084219" y="5174709"/>
            <a:ext cx="1388388" cy="495853"/>
          </a:xfrm>
          <a:prstGeom prst="rect">
            <a:avLst/>
          </a:prstGeom>
        </p:spPr>
      </p:pic>
    </p:spTree>
    <p:extLst>
      <p:ext uri="{BB962C8B-B14F-4D97-AF65-F5344CB8AC3E}">
        <p14:creationId xmlns:p14="http://schemas.microsoft.com/office/powerpoint/2010/main" val="377338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352C04F9-14D5-993A-AA80-4DF19081D33E}"/>
              </a:ext>
            </a:extLst>
          </p:cNvPr>
          <p:cNvSpPr/>
          <p:nvPr/>
        </p:nvSpPr>
        <p:spPr>
          <a:xfrm>
            <a:off x="2370374" y="1107980"/>
            <a:ext cx="5647333" cy="5479418"/>
          </a:xfrm>
          <a:prstGeom prst="roundRect">
            <a:avLst>
              <a:gd name="adj" fmla="val 5166"/>
            </a:avLst>
          </a:prstGeom>
          <a:solidFill>
            <a:srgbClr val="4E95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4DE163-37D8-9C62-452C-4CCFA7C80DBA}"/>
              </a:ext>
            </a:extLst>
          </p:cNvPr>
          <p:cNvSpPr>
            <a:spLocks noGrp="1"/>
          </p:cNvSpPr>
          <p:nvPr>
            <p:ph type="title"/>
          </p:nvPr>
        </p:nvSpPr>
        <p:spPr/>
        <p:txBody>
          <a:bodyPr>
            <a:normAutofit fontScale="90000"/>
          </a:bodyPr>
          <a:lstStyle/>
          <a:p>
            <a:r>
              <a:rPr lang="en-US" dirty="0"/>
              <a:t>LS Pay Service</a:t>
            </a:r>
          </a:p>
        </p:txBody>
      </p:sp>
      <p:grpSp>
        <p:nvGrpSpPr>
          <p:cNvPr id="20" name="Group 19">
            <a:extLst>
              <a:ext uri="{FF2B5EF4-FFF2-40B4-BE49-F238E27FC236}">
                <a16:creationId xmlns:a16="http://schemas.microsoft.com/office/drawing/2014/main" id="{D7212D72-A223-8EF7-992F-6C8300AA106D}"/>
              </a:ext>
            </a:extLst>
          </p:cNvPr>
          <p:cNvGrpSpPr/>
          <p:nvPr/>
        </p:nvGrpSpPr>
        <p:grpSpPr>
          <a:xfrm>
            <a:off x="4377626" y="1423072"/>
            <a:ext cx="6128891" cy="4849234"/>
            <a:chOff x="3311835" y="622300"/>
            <a:chExt cx="7030983" cy="5316947"/>
          </a:xfrm>
        </p:grpSpPr>
        <p:pic>
          <p:nvPicPr>
            <p:cNvPr id="144" name="Picture 2">
              <a:extLst>
                <a:ext uri="{FF2B5EF4-FFF2-40B4-BE49-F238E27FC236}">
                  <a16:creationId xmlns:a16="http://schemas.microsoft.com/office/drawing/2014/main" id="{ACCA8A8A-6D23-BBE2-6BC5-59ED8A7398B4}"/>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8749722" y="4991394"/>
              <a:ext cx="1593096" cy="3632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F2E14EA9-05E7-08AF-FB2B-CBAFAAC6D83F}"/>
                </a:ext>
              </a:extLst>
            </p:cNvPr>
            <p:cNvSpPr/>
            <p:nvPr/>
          </p:nvSpPr>
          <p:spPr>
            <a:xfrm>
              <a:off x="3311835" y="622300"/>
              <a:ext cx="3190566" cy="5316947"/>
            </a:xfrm>
            <a:prstGeom prst="roundRect">
              <a:avLst>
                <a:gd name="adj" fmla="val 9883"/>
              </a:avLst>
            </a:prstGeom>
            <a:solidFill>
              <a:srgbClr val="F7F5F9"/>
            </a:solidFill>
            <a:ln w="15875">
              <a:solidFill>
                <a:srgbClr val="5D813D"/>
              </a:solidFill>
            </a:ln>
            <a:effectLst>
              <a:outerShdw blurRad="469138" dist="38100" dir="2700000" algn="tl" rotWithShape="0">
                <a:prstClr val="black">
                  <a:alpha val="170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pic>
          <p:nvPicPr>
            <p:cNvPr id="5" name="Graphic 4">
              <a:extLst>
                <a:ext uri="{FF2B5EF4-FFF2-40B4-BE49-F238E27FC236}">
                  <a16:creationId xmlns:a16="http://schemas.microsoft.com/office/drawing/2014/main" id="{1BE911BA-DEEA-572F-CB59-431C2053AD35}"/>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51550" y="2751866"/>
              <a:ext cx="894708" cy="905893"/>
            </a:xfrm>
            <a:prstGeom prst="rect">
              <a:avLst/>
            </a:prstGeom>
          </p:spPr>
        </p:pic>
        <p:pic>
          <p:nvPicPr>
            <p:cNvPr id="6" name="Picture 6" descr="Image result for adyen logo transparent">
              <a:extLst>
                <a:ext uri="{FF2B5EF4-FFF2-40B4-BE49-F238E27FC236}">
                  <a16:creationId xmlns:a16="http://schemas.microsoft.com/office/drawing/2014/main" id="{35DFE845-294A-9711-84A1-7B5EE91BC9E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749722" y="1080280"/>
              <a:ext cx="1126934" cy="36449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or: Elbow 53">
              <a:extLst>
                <a:ext uri="{FF2B5EF4-FFF2-40B4-BE49-F238E27FC236}">
                  <a16:creationId xmlns:a16="http://schemas.microsoft.com/office/drawing/2014/main" id="{3D9D3957-DC64-0A2D-83BC-3F1461DC90D1}"/>
                </a:ext>
              </a:extLst>
            </p:cNvPr>
            <p:cNvCxnSpPr>
              <a:cxnSpLocks/>
            </p:cNvCxnSpPr>
            <p:nvPr/>
          </p:nvCxnSpPr>
          <p:spPr>
            <a:xfrm flipV="1">
              <a:off x="4546317" y="1264295"/>
              <a:ext cx="3341106" cy="1950716"/>
            </a:xfrm>
            <a:prstGeom prst="bentConnector3">
              <a:avLst>
                <a:gd name="adj1" fmla="val 27635"/>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53">
              <a:extLst>
                <a:ext uri="{FF2B5EF4-FFF2-40B4-BE49-F238E27FC236}">
                  <a16:creationId xmlns:a16="http://schemas.microsoft.com/office/drawing/2014/main" id="{6831A71F-6521-C97A-3D2B-C3B48E5CED86}"/>
                </a:ext>
              </a:extLst>
            </p:cNvPr>
            <p:cNvCxnSpPr>
              <a:cxnSpLocks/>
            </p:cNvCxnSpPr>
            <p:nvPr/>
          </p:nvCxnSpPr>
          <p:spPr>
            <a:xfrm flipV="1">
              <a:off x="4599730" y="2576892"/>
              <a:ext cx="3321842" cy="638119"/>
            </a:xfrm>
            <a:prstGeom prst="bentConnector3">
              <a:avLst>
                <a:gd name="adj1" fmla="val 26249"/>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53">
              <a:extLst>
                <a:ext uri="{FF2B5EF4-FFF2-40B4-BE49-F238E27FC236}">
                  <a16:creationId xmlns:a16="http://schemas.microsoft.com/office/drawing/2014/main" id="{282AC91B-3516-8555-3DFC-3B72D78FDFD8}"/>
                </a:ext>
              </a:extLst>
            </p:cNvPr>
            <p:cNvCxnSpPr>
              <a:cxnSpLocks/>
            </p:cNvCxnSpPr>
            <p:nvPr/>
          </p:nvCxnSpPr>
          <p:spPr>
            <a:xfrm>
              <a:off x="5327832" y="3215011"/>
              <a:ext cx="2593740" cy="742926"/>
            </a:xfrm>
            <a:prstGeom prst="bentConnector3">
              <a:avLst>
                <a:gd name="adj1" fmla="val 5508"/>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53">
              <a:extLst>
                <a:ext uri="{FF2B5EF4-FFF2-40B4-BE49-F238E27FC236}">
                  <a16:creationId xmlns:a16="http://schemas.microsoft.com/office/drawing/2014/main" id="{6FEBA335-7771-DE07-C4A8-B67B19E03CE7}"/>
                </a:ext>
              </a:extLst>
            </p:cNvPr>
            <p:cNvCxnSpPr>
              <a:cxnSpLocks/>
            </p:cNvCxnSpPr>
            <p:nvPr/>
          </p:nvCxnSpPr>
          <p:spPr>
            <a:xfrm>
              <a:off x="4557963" y="3215011"/>
              <a:ext cx="3345910" cy="2000508"/>
            </a:xfrm>
            <a:prstGeom prst="bentConnector3">
              <a:avLst>
                <a:gd name="adj1" fmla="val 27202"/>
              </a:avLst>
            </a:prstGeom>
            <a:ln w="12700">
              <a:solidFill>
                <a:srgbClr val="5D813D"/>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aphic 11">
              <a:extLst>
                <a:ext uri="{FF2B5EF4-FFF2-40B4-BE49-F238E27FC236}">
                  <a16:creationId xmlns:a16="http://schemas.microsoft.com/office/drawing/2014/main" id="{FDE08D98-01E0-E580-10F6-72E39E336FB8}"/>
                </a:ext>
              </a:extLst>
            </p:cNvPr>
            <p:cNvGrpSpPr/>
            <p:nvPr/>
          </p:nvGrpSpPr>
          <p:grpSpPr>
            <a:xfrm>
              <a:off x="8123182" y="1012466"/>
              <a:ext cx="302811" cy="500120"/>
              <a:chOff x="8761207" y="959301"/>
              <a:chExt cx="302811" cy="500120"/>
            </a:xfrm>
            <a:solidFill>
              <a:schemeClr val="tx1">
                <a:lumMod val="75000"/>
                <a:lumOff val="25000"/>
              </a:schemeClr>
            </a:solidFill>
          </p:grpSpPr>
          <p:sp>
            <p:nvSpPr>
              <p:cNvPr id="86" name="Freeform 85">
                <a:extLst>
                  <a:ext uri="{FF2B5EF4-FFF2-40B4-BE49-F238E27FC236}">
                    <a16:creationId xmlns:a16="http://schemas.microsoft.com/office/drawing/2014/main" id="{A823DD72-64F2-76B7-BA7A-791F9054505E}"/>
                  </a:ext>
                </a:extLst>
              </p:cNvPr>
              <p:cNvSpPr/>
              <p:nvPr/>
            </p:nvSpPr>
            <p:spPr>
              <a:xfrm>
                <a:off x="8761207" y="959301"/>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7" name="Freeform 86">
                <a:extLst>
                  <a:ext uri="{FF2B5EF4-FFF2-40B4-BE49-F238E27FC236}">
                    <a16:creationId xmlns:a16="http://schemas.microsoft.com/office/drawing/2014/main" id="{21B0384E-3AC3-2D1C-635A-29E3BD7A6945}"/>
                  </a:ext>
                </a:extLst>
              </p:cNvPr>
              <p:cNvSpPr/>
              <p:nvPr/>
            </p:nvSpPr>
            <p:spPr>
              <a:xfrm>
                <a:off x="9042293" y="997767"/>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8" name="Freeform 87">
                <a:extLst>
                  <a:ext uri="{FF2B5EF4-FFF2-40B4-BE49-F238E27FC236}">
                    <a16:creationId xmlns:a16="http://schemas.microsoft.com/office/drawing/2014/main" id="{83FDEF10-252E-24BA-6EFB-46B27EA6CBFD}"/>
                  </a:ext>
                </a:extLst>
              </p:cNvPr>
              <p:cNvSpPr/>
              <p:nvPr/>
            </p:nvSpPr>
            <p:spPr>
              <a:xfrm>
                <a:off x="8802941" y="996577"/>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89" name="Freeform 88">
                <a:extLst>
                  <a:ext uri="{FF2B5EF4-FFF2-40B4-BE49-F238E27FC236}">
                    <a16:creationId xmlns:a16="http://schemas.microsoft.com/office/drawing/2014/main" id="{F50DABC8-5BDC-0D2F-7899-D8B6C6988BE7}"/>
                  </a:ext>
                </a:extLst>
              </p:cNvPr>
              <p:cNvSpPr/>
              <p:nvPr/>
            </p:nvSpPr>
            <p:spPr>
              <a:xfrm>
                <a:off x="8802942" y="1178104"/>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0" name="Freeform 89">
                <a:extLst>
                  <a:ext uri="{FF2B5EF4-FFF2-40B4-BE49-F238E27FC236}">
                    <a16:creationId xmlns:a16="http://schemas.microsoft.com/office/drawing/2014/main" id="{9DC3CF3B-69E9-94F0-B864-040CBF53C229}"/>
                  </a:ext>
                </a:extLst>
              </p:cNvPr>
              <p:cNvSpPr/>
              <p:nvPr/>
            </p:nvSpPr>
            <p:spPr>
              <a:xfrm>
                <a:off x="8872333" y="1178104"/>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1" name="Freeform 90">
                <a:extLst>
                  <a:ext uri="{FF2B5EF4-FFF2-40B4-BE49-F238E27FC236}">
                    <a16:creationId xmlns:a16="http://schemas.microsoft.com/office/drawing/2014/main" id="{26B77EF9-DE7E-C88E-E19B-E981C6AD1862}"/>
                  </a:ext>
                </a:extLst>
              </p:cNvPr>
              <p:cNvSpPr/>
              <p:nvPr/>
            </p:nvSpPr>
            <p:spPr>
              <a:xfrm>
                <a:off x="8941763" y="1178104"/>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2" name="Freeform 91">
                <a:extLst>
                  <a:ext uri="{FF2B5EF4-FFF2-40B4-BE49-F238E27FC236}">
                    <a16:creationId xmlns:a16="http://schemas.microsoft.com/office/drawing/2014/main" id="{1B02B8C3-870F-D3A9-528D-BD49D98B6786}"/>
                  </a:ext>
                </a:extLst>
              </p:cNvPr>
              <p:cNvSpPr/>
              <p:nvPr/>
            </p:nvSpPr>
            <p:spPr>
              <a:xfrm>
                <a:off x="8802942" y="1229131"/>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3" name="Freeform 92">
                <a:extLst>
                  <a:ext uri="{FF2B5EF4-FFF2-40B4-BE49-F238E27FC236}">
                    <a16:creationId xmlns:a16="http://schemas.microsoft.com/office/drawing/2014/main" id="{EBA51628-C0E1-B8A4-4BAF-FC275B408F75}"/>
                  </a:ext>
                </a:extLst>
              </p:cNvPr>
              <p:cNvSpPr/>
              <p:nvPr/>
            </p:nvSpPr>
            <p:spPr>
              <a:xfrm>
                <a:off x="8872333" y="1229131"/>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4" name="Freeform 93">
                <a:extLst>
                  <a:ext uri="{FF2B5EF4-FFF2-40B4-BE49-F238E27FC236}">
                    <a16:creationId xmlns:a16="http://schemas.microsoft.com/office/drawing/2014/main" id="{2B0C2281-F2A5-343A-3A12-8EF12AA39E1B}"/>
                  </a:ext>
                </a:extLst>
              </p:cNvPr>
              <p:cNvSpPr/>
              <p:nvPr/>
            </p:nvSpPr>
            <p:spPr>
              <a:xfrm>
                <a:off x="8941763" y="1229131"/>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5" name="Freeform 94">
                <a:extLst>
                  <a:ext uri="{FF2B5EF4-FFF2-40B4-BE49-F238E27FC236}">
                    <a16:creationId xmlns:a16="http://schemas.microsoft.com/office/drawing/2014/main" id="{D2B95064-0732-BFC3-FD94-65B9291838FA}"/>
                  </a:ext>
                </a:extLst>
              </p:cNvPr>
              <p:cNvSpPr/>
              <p:nvPr/>
            </p:nvSpPr>
            <p:spPr>
              <a:xfrm>
                <a:off x="8802942" y="1280123"/>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6" name="Freeform 95">
                <a:extLst>
                  <a:ext uri="{FF2B5EF4-FFF2-40B4-BE49-F238E27FC236}">
                    <a16:creationId xmlns:a16="http://schemas.microsoft.com/office/drawing/2014/main" id="{5D3F02D3-3DFC-BCE9-97D7-AEF1C6EE2D65}"/>
                  </a:ext>
                </a:extLst>
              </p:cNvPr>
              <p:cNvSpPr/>
              <p:nvPr/>
            </p:nvSpPr>
            <p:spPr>
              <a:xfrm>
                <a:off x="8872333" y="1280123"/>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7" name="Freeform 96">
                <a:extLst>
                  <a:ext uri="{FF2B5EF4-FFF2-40B4-BE49-F238E27FC236}">
                    <a16:creationId xmlns:a16="http://schemas.microsoft.com/office/drawing/2014/main" id="{1FDEFD38-6651-7363-093A-5AEE5BB7BAB4}"/>
                  </a:ext>
                </a:extLst>
              </p:cNvPr>
              <p:cNvSpPr/>
              <p:nvPr/>
            </p:nvSpPr>
            <p:spPr>
              <a:xfrm>
                <a:off x="8941763" y="1280123"/>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8" name="Freeform 97">
                <a:extLst>
                  <a:ext uri="{FF2B5EF4-FFF2-40B4-BE49-F238E27FC236}">
                    <a16:creationId xmlns:a16="http://schemas.microsoft.com/office/drawing/2014/main" id="{5EAA1205-93D4-B896-CE15-D270A47C8856}"/>
                  </a:ext>
                </a:extLst>
              </p:cNvPr>
              <p:cNvSpPr/>
              <p:nvPr/>
            </p:nvSpPr>
            <p:spPr>
              <a:xfrm>
                <a:off x="8810442" y="1344315"/>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99" name="Freeform 98">
                <a:extLst>
                  <a:ext uri="{FF2B5EF4-FFF2-40B4-BE49-F238E27FC236}">
                    <a16:creationId xmlns:a16="http://schemas.microsoft.com/office/drawing/2014/main" id="{976E6DAE-7448-3F52-F846-C147ED2D64E5}"/>
                  </a:ext>
                </a:extLst>
              </p:cNvPr>
              <p:cNvSpPr/>
              <p:nvPr/>
            </p:nvSpPr>
            <p:spPr>
              <a:xfrm>
                <a:off x="8845021" y="1344314"/>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0" name="Freeform 99">
                <a:extLst>
                  <a:ext uri="{FF2B5EF4-FFF2-40B4-BE49-F238E27FC236}">
                    <a16:creationId xmlns:a16="http://schemas.microsoft.com/office/drawing/2014/main" id="{032AEFB9-58A2-7377-E7F5-AB5B2E90FDC0}"/>
                  </a:ext>
                </a:extLst>
              </p:cNvPr>
              <p:cNvSpPr/>
              <p:nvPr/>
            </p:nvSpPr>
            <p:spPr>
              <a:xfrm>
                <a:off x="8873543" y="1344314"/>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1" name="Freeform 100">
                <a:extLst>
                  <a:ext uri="{FF2B5EF4-FFF2-40B4-BE49-F238E27FC236}">
                    <a16:creationId xmlns:a16="http://schemas.microsoft.com/office/drawing/2014/main" id="{6364A553-CC28-CA50-68D7-C46658A7E10D}"/>
                  </a:ext>
                </a:extLst>
              </p:cNvPr>
              <p:cNvSpPr/>
              <p:nvPr/>
            </p:nvSpPr>
            <p:spPr>
              <a:xfrm>
                <a:off x="8843398" y="1031757"/>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102" name="Graphic 34">
              <a:extLst>
                <a:ext uri="{FF2B5EF4-FFF2-40B4-BE49-F238E27FC236}">
                  <a16:creationId xmlns:a16="http://schemas.microsoft.com/office/drawing/2014/main" id="{98C32017-F014-883C-74F3-C7392F6B30AE}"/>
                </a:ext>
              </a:extLst>
            </p:cNvPr>
            <p:cNvGrpSpPr/>
            <p:nvPr/>
          </p:nvGrpSpPr>
          <p:grpSpPr>
            <a:xfrm>
              <a:off x="8123182" y="2332403"/>
              <a:ext cx="302811" cy="500120"/>
              <a:chOff x="8761207" y="2428068"/>
              <a:chExt cx="302811" cy="500120"/>
            </a:xfrm>
            <a:solidFill>
              <a:schemeClr val="tx1">
                <a:lumMod val="75000"/>
                <a:lumOff val="25000"/>
              </a:schemeClr>
            </a:solidFill>
          </p:grpSpPr>
          <p:sp>
            <p:nvSpPr>
              <p:cNvPr id="103" name="Freeform 102">
                <a:extLst>
                  <a:ext uri="{FF2B5EF4-FFF2-40B4-BE49-F238E27FC236}">
                    <a16:creationId xmlns:a16="http://schemas.microsoft.com/office/drawing/2014/main" id="{536AC21D-998D-E523-7008-459134721E43}"/>
                  </a:ext>
                </a:extLst>
              </p:cNvPr>
              <p:cNvSpPr/>
              <p:nvPr/>
            </p:nvSpPr>
            <p:spPr>
              <a:xfrm>
                <a:off x="8761207" y="2428068"/>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4" name="Freeform 103">
                <a:extLst>
                  <a:ext uri="{FF2B5EF4-FFF2-40B4-BE49-F238E27FC236}">
                    <a16:creationId xmlns:a16="http://schemas.microsoft.com/office/drawing/2014/main" id="{7C13DEF5-AEA2-A48D-1A02-E376D67A1A31}"/>
                  </a:ext>
                </a:extLst>
              </p:cNvPr>
              <p:cNvSpPr/>
              <p:nvPr/>
            </p:nvSpPr>
            <p:spPr>
              <a:xfrm>
                <a:off x="9042293" y="2466534"/>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5" name="Freeform 104">
                <a:extLst>
                  <a:ext uri="{FF2B5EF4-FFF2-40B4-BE49-F238E27FC236}">
                    <a16:creationId xmlns:a16="http://schemas.microsoft.com/office/drawing/2014/main" id="{3CAF1084-555F-793F-9F62-722A5A5DC55D}"/>
                  </a:ext>
                </a:extLst>
              </p:cNvPr>
              <p:cNvSpPr/>
              <p:nvPr/>
            </p:nvSpPr>
            <p:spPr>
              <a:xfrm>
                <a:off x="8802941" y="2465344"/>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6" name="Freeform 105">
                <a:extLst>
                  <a:ext uri="{FF2B5EF4-FFF2-40B4-BE49-F238E27FC236}">
                    <a16:creationId xmlns:a16="http://schemas.microsoft.com/office/drawing/2014/main" id="{873A2885-8E60-D3BC-A1CE-D70B3490E1C4}"/>
                  </a:ext>
                </a:extLst>
              </p:cNvPr>
              <p:cNvSpPr/>
              <p:nvPr/>
            </p:nvSpPr>
            <p:spPr>
              <a:xfrm>
                <a:off x="8802942" y="2646871"/>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7" name="Freeform 106">
                <a:extLst>
                  <a:ext uri="{FF2B5EF4-FFF2-40B4-BE49-F238E27FC236}">
                    <a16:creationId xmlns:a16="http://schemas.microsoft.com/office/drawing/2014/main" id="{CCD15DC1-8FD1-D4E7-CB74-15C716F0F643}"/>
                  </a:ext>
                </a:extLst>
              </p:cNvPr>
              <p:cNvSpPr/>
              <p:nvPr/>
            </p:nvSpPr>
            <p:spPr>
              <a:xfrm>
                <a:off x="8872333" y="2646871"/>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8" name="Freeform 107">
                <a:extLst>
                  <a:ext uri="{FF2B5EF4-FFF2-40B4-BE49-F238E27FC236}">
                    <a16:creationId xmlns:a16="http://schemas.microsoft.com/office/drawing/2014/main" id="{955C1EAA-3F96-95BA-AEC3-D786E5273EB4}"/>
                  </a:ext>
                </a:extLst>
              </p:cNvPr>
              <p:cNvSpPr/>
              <p:nvPr/>
            </p:nvSpPr>
            <p:spPr>
              <a:xfrm>
                <a:off x="8941763" y="2646871"/>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09" name="Freeform 108">
                <a:extLst>
                  <a:ext uri="{FF2B5EF4-FFF2-40B4-BE49-F238E27FC236}">
                    <a16:creationId xmlns:a16="http://schemas.microsoft.com/office/drawing/2014/main" id="{23CBF1C4-ABC9-E083-66FA-66F5F8BCEEC1}"/>
                  </a:ext>
                </a:extLst>
              </p:cNvPr>
              <p:cNvSpPr/>
              <p:nvPr/>
            </p:nvSpPr>
            <p:spPr>
              <a:xfrm>
                <a:off x="8802942" y="2697898"/>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0" name="Freeform 109">
                <a:extLst>
                  <a:ext uri="{FF2B5EF4-FFF2-40B4-BE49-F238E27FC236}">
                    <a16:creationId xmlns:a16="http://schemas.microsoft.com/office/drawing/2014/main" id="{1086A12A-6A1C-CD92-19EF-0DDA161DFFE6}"/>
                  </a:ext>
                </a:extLst>
              </p:cNvPr>
              <p:cNvSpPr/>
              <p:nvPr/>
            </p:nvSpPr>
            <p:spPr>
              <a:xfrm>
                <a:off x="8872333" y="2697898"/>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1" name="Freeform 110">
                <a:extLst>
                  <a:ext uri="{FF2B5EF4-FFF2-40B4-BE49-F238E27FC236}">
                    <a16:creationId xmlns:a16="http://schemas.microsoft.com/office/drawing/2014/main" id="{B94A967C-626A-33CD-CC7F-40E0C350F975}"/>
                  </a:ext>
                </a:extLst>
              </p:cNvPr>
              <p:cNvSpPr/>
              <p:nvPr/>
            </p:nvSpPr>
            <p:spPr>
              <a:xfrm>
                <a:off x="8941763" y="2697898"/>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2" name="Freeform 111">
                <a:extLst>
                  <a:ext uri="{FF2B5EF4-FFF2-40B4-BE49-F238E27FC236}">
                    <a16:creationId xmlns:a16="http://schemas.microsoft.com/office/drawing/2014/main" id="{835FF918-501B-F4DB-05E8-8631D19205A6}"/>
                  </a:ext>
                </a:extLst>
              </p:cNvPr>
              <p:cNvSpPr/>
              <p:nvPr/>
            </p:nvSpPr>
            <p:spPr>
              <a:xfrm>
                <a:off x="8802942" y="2748890"/>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3" name="Freeform 112">
                <a:extLst>
                  <a:ext uri="{FF2B5EF4-FFF2-40B4-BE49-F238E27FC236}">
                    <a16:creationId xmlns:a16="http://schemas.microsoft.com/office/drawing/2014/main" id="{FEB23C07-3936-D04D-8A93-2C34E930C104}"/>
                  </a:ext>
                </a:extLst>
              </p:cNvPr>
              <p:cNvSpPr/>
              <p:nvPr/>
            </p:nvSpPr>
            <p:spPr>
              <a:xfrm>
                <a:off x="8872333" y="2748890"/>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4" name="Freeform 113">
                <a:extLst>
                  <a:ext uri="{FF2B5EF4-FFF2-40B4-BE49-F238E27FC236}">
                    <a16:creationId xmlns:a16="http://schemas.microsoft.com/office/drawing/2014/main" id="{79444EA6-972F-6FC7-31C8-5942F00509AC}"/>
                  </a:ext>
                </a:extLst>
              </p:cNvPr>
              <p:cNvSpPr/>
              <p:nvPr/>
            </p:nvSpPr>
            <p:spPr>
              <a:xfrm>
                <a:off x="8941763" y="2748890"/>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5" name="Freeform 114">
                <a:extLst>
                  <a:ext uri="{FF2B5EF4-FFF2-40B4-BE49-F238E27FC236}">
                    <a16:creationId xmlns:a16="http://schemas.microsoft.com/office/drawing/2014/main" id="{F7B06859-FAC3-A862-0BD5-FCF025123CC8}"/>
                  </a:ext>
                </a:extLst>
              </p:cNvPr>
              <p:cNvSpPr/>
              <p:nvPr/>
            </p:nvSpPr>
            <p:spPr>
              <a:xfrm>
                <a:off x="8810442" y="2813082"/>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6" name="Freeform 115">
                <a:extLst>
                  <a:ext uri="{FF2B5EF4-FFF2-40B4-BE49-F238E27FC236}">
                    <a16:creationId xmlns:a16="http://schemas.microsoft.com/office/drawing/2014/main" id="{9F3055EA-A8BD-F22A-463F-8F282874EA72}"/>
                  </a:ext>
                </a:extLst>
              </p:cNvPr>
              <p:cNvSpPr/>
              <p:nvPr/>
            </p:nvSpPr>
            <p:spPr>
              <a:xfrm>
                <a:off x="8845021" y="2813081"/>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7" name="Freeform 116">
                <a:extLst>
                  <a:ext uri="{FF2B5EF4-FFF2-40B4-BE49-F238E27FC236}">
                    <a16:creationId xmlns:a16="http://schemas.microsoft.com/office/drawing/2014/main" id="{6C5D48A5-6E09-28D8-B5CC-F41BDD86DD1C}"/>
                  </a:ext>
                </a:extLst>
              </p:cNvPr>
              <p:cNvSpPr/>
              <p:nvPr/>
            </p:nvSpPr>
            <p:spPr>
              <a:xfrm>
                <a:off x="8873543" y="2813081"/>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18" name="Freeform 117">
                <a:extLst>
                  <a:ext uri="{FF2B5EF4-FFF2-40B4-BE49-F238E27FC236}">
                    <a16:creationId xmlns:a16="http://schemas.microsoft.com/office/drawing/2014/main" id="{DC6ED69B-1C9C-30B2-0CB0-99269932076B}"/>
                  </a:ext>
                </a:extLst>
              </p:cNvPr>
              <p:cNvSpPr/>
              <p:nvPr/>
            </p:nvSpPr>
            <p:spPr>
              <a:xfrm>
                <a:off x="8843398" y="2500524"/>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pic>
          <p:nvPicPr>
            <p:cNvPr id="119" name="Graphic 118">
              <a:extLst>
                <a:ext uri="{FF2B5EF4-FFF2-40B4-BE49-F238E27FC236}">
                  <a16:creationId xmlns:a16="http://schemas.microsoft.com/office/drawing/2014/main" id="{04A434A4-069C-0FF9-B257-F6AB8C11028F}"/>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24528" y="3728201"/>
              <a:ext cx="500118" cy="500118"/>
            </a:xfrm>
            <a:prstGeom prst="rect">
              <a:avLst/>
            </a:prstGeom>
          </p:spPr>
        </p:pic>
        <p:grpSp>
          <p:nvGrpSpPr>
            <p:cNvPr id="120" name="Graphic 38">
              <a:extLst>
                <a:ext uri="{FF2B5EF4-FFF2-40B4-BE49-F238E27FC236}">
                  <a16:creationId xmlns:a16="http://schemas.microsoft.com/office/drawing/2014/main" id="{300CF0AB-CBFB-F153-1C85-A284BD893847}"/>
                </a:ext>
              </a:extLst>
            </p:cNvPr>
            <p:cNvGrpSpPr/>
            <p:nvPr/>
          </p:nvGrpSpPr>
          <p:grpSpPr>
            <a:xfrm>
              <a:off x="8123182" y="4961552"/>
              <a:ext cx="302811" cy="500120"/>
              <a:chOff x="8761207" y="5103256"/>
              <a:chExt cx="302811" cy="500120"/>
            </a:xfrm>
            <a:solidFill>
              <a:schemeClr val="tx1">
                <a:lumMod val="75000"/>
                <a:lumOff val="25000"/>
              </a:schemeClr>
            </a:solidFill>
          </p:grpSpPr>
          <p:sp>
            <p:nvSpPr>
              <p:cNvPr id="121" name="Freeform 120">
                <a:extLst>
                  <a:ext uri="{FF2B5EF4-FFF2-40B4-BE49-F238E27FC236}">
                    <a16:creationId xmlns:a16="http://schemas.microsoft.com/office/drawing/2014/main" id="{A424E285-917F-53E4-F291-FFC122E2553E}"/>
                  </a:ext>
                </a:extLst>
              </p:cNvPr>
              <p:cNvSpPr/>
              <p:nvPr/>
            </p:nvSpPr>
            <p:spPr>
              <a:xfrm>
                <a:off x="8761207" y="5103256"/>
                <a:ext cx="275225" cy="400645"/>
              </a:xfrm>
              <a:custGeom>
                <a:avLst/>
                <a:gdLst>
                  <a:gd name="csX0" fmla="*/ 245179 w 275225"/>
                  <a:gd name="csY0" fmla="*/ 400642 h 400645"/>
                  <a:gd name="csX1" fmla="*/ 30284 w 275225"/>
                  <a:gd name="csY1" fmla="*/ 400642 h 400645"/>
                  <a:gd name="csX2" fmla="*/ 8677 w 275225"/>
                  <a:gd name="csY2" fmla="*/ 380168 h 400645"/>
                  <a:gd name="csX3" fmla="*/ 3 w 275225"/>
                  <a:gd name="csY3" fmla="*/ 45284 h 400645"/>
                  <a:gd name="csX4" fmla="*/ 237 w 275225"/>
                  <a:gd name="csY4" fmla="*/ 43213 h 400645"/>
                  <a:gd name="csX5" fmla="*/ 6137 w 275225"/>
                  <a:gd name="csY5" fmla="*/ 19536 h 400645"/>
                  <a:gd name="csX6" fmla="*/ 30753 w 275225"/>
                  <a:gd name="csY6" fmla="*/ 0 h 400645"/>
                  <a:gd name="csX7" fmla="*/ 244473 w 275225"/>
                  <a:gd name="csY7" fmla="*/ 0 h 400645"/>
                  <a:gd name="csX8" fmla="*/ 269088 w 275225"/>
                  <a:gd name="csY8" fmla="*/ 19536 h 400645"/>
                  <a:gd name="csX9" fmla="*/ 274988 w 275225"/>
                  <a:gd name="csY9" fmla="*/ 43252 h 400645"/>
                  <a:gd name="csX10" fmla="*/ 275222 w 275225"/>
                  <a:gd name="csY10" fmla="*/ 45323 h 400645"/>
                  <a:gd name="csX11" fmla="*/ 266744 w 275225"/>
                  <a:gd name="csY11" fmla="*/ 380167 h 400645"/>
                  <a:gd name="csX12" fmla="*/ 245177 w 275225"/>
                  <a:gd name="csY12" fmla="*/ 400641 h 400645"/>
                  <a:gd name="csX13" fmla="*/ 15635 w 275225"/>
                  <a:gd name="csY13" fmla="*/ 45908 h 400645"/>
                  <a:gd name="csX14" fmla="*/ 24114 w 275225"/>
                  <a:gd name="csY14" fmla="*/ 379777 h 400645"/>
                  <a:gd name="csX15" fmla="*/ 30092 w 275225"/>
                  <a:gd name="csY15" fmla="*/ 385013 h 400645"/>
                  <a:gd name="csX16" fmla="*/ 245182 w 275225"/>
                  <a:gd name="csY16" fmla="*/ 385013 h 400645"/>
                  <a:gd name="csX17" fmla="*/ 251160 w 275225"/>
                  <a:gd name="csY17" fmla="*/ 379777 h 400645"/>
                  <a:gd name="csX18" fmla="*/ 259600 w 275225"/>
                  <a:gd name="csY18" fmla="*/ 45948 h 400645"/>
                  <a:gd name="csX19" fmla="*/ 253934 w 275225"/>
                  <a:gd name="csY19" fmla="*/ 23208 h 400645"/>
                  <a:gd name="csX20" fmla="*/ 244479 w 275225"/>
                  <a:gd name="csY20" fmla="*/ 15628 h 400645"/>
                  <a:gd name="csX21" fmla="*/ 30719 w 275225"/>
                  <a:gd name="csY21" fmla="*/ 15628 h 400645"/>
                  <a:gd name="csX22" fmla="*/ 21185 w 275225"/>
                  <a:gd name="csY22" fmla="*/ 23443 h 40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5225" h="400645">
                    <a:moveTo>
                      <a:pt x="245179" y="400642"/>
                    </a:moveTo>
                    <a:lnTo>
                      <a:pt x="30284" y="400642"/>
                    </a:lnTo>
                    <a:cubicBezTo>
                      <a:pt x="18699" y="400857"/>
                      <a:pt x="9087" y="391753"/>
                      <a:pt x="8677" y="380168"/>
                    </a:cubicBezTo>
                    <a:lnTo>
                      <a:pt x="3" y="45284"/>
                    </a:lnTo>
                    <a:cubicBezTo>
                      <a:pt x="-17" y="44581"/>
                      <a:pt x="61" y="43897"/>
                      <a:pt x="237" y="43213"/>
                    </a:cubicBezTo>
                    <a:lnTo>
                      <a:pt x="6137" y="19536"/>
                    </a:lnTo>
                    <a:cubicBezTo>
                      <a:pt x="9205" y="8361"/>
                      <a:pt x="19168" y="449"/>
                      <a:pt x="30753" y="0"/>
                    </a:cubicBezTo>
                    <a:lnTo>
                      <a:pt x="244473" y="0"/>
                    </a:lnTo>
                    <a:cubicBezTo>
                      <a:pt x="256136" y="254"/>
                      <a:pt x="266197" y="8244"/>
                      <a:pt x="269088" y="19536"/>
                    </a:cubicBezTo>
                    <a:lnTo>
                      <a:pt x="274988" y="43252"/>
                    </a:lnTo>
                    <a:cubicBezTo>
                      <a:pt x="275164" y="43936"/>
                      <a:pt x="275242" y="44620"/>
                      <a:pt x="275222" y="45323"/>
                    </a:cubicBezTo>
                    <a:lnTo>
                      <a:pt x="266744" y="380167"/>
                    </a:lnTo>
                    <a:cubicBezTo>
                      <a:pt x="266334" y="391732"/>
                      <a:pt x="256742" y="400836"/>
                      <a:pt x="245177" y="400641"/>
                    </a:cubicBezTo>
                    <a:close/>
                    <a:moveTo>
                      <a:pt x="15635" y="45908"/>
                    </a:moveTo>
                    <a:lnTo>
                      <a:pt x="24114" y="379777"/>
                    </a:lnTo>
                    <a:cubicBezTo>
                      <a:pt x="24387" y="382844"/>
                      <a:pt x="27024" y="385149"/>
                      <a:pt x="30092" y="385013"/>
                    </a:cubicBezTo>
                    <a:lnTo>
                      <a:pt x="245182" y="385013"/>
                    </a:lnTo>
                    <a:cubicBezTo>
                      <a:pt x="248250" y="385149"/>
                      <a:pt x="250887" y="382844"/>
                      <a:pt x="251160" y="379777"/>
                    </a:cubicBezTo>
                    <a:lnTo>
                      <a:pt x="259600" y="45948"/>
                    </a:lnTo>
                    <a:lnTo>
                      <a:pt x="253934" y="23208"/>
                    </a:lnTo>
                    <a:cubicBezTo>
                      <a:pt x="252723" y="18930"/>
                      <a:pt x="248933" y="15883"/>
                      <a:pt x="244479" y="15628"/>
                    </a:cubicBezTo>
                    <a:lnTo>
                      <a:pt x="30719" y="15628"/>
                    </a:lnTo>
                    <a:cubicBezTo>
                      <a:pt x="26226" y="16019"/>
                      <a:pt x="22436" y="19125"/>
                      <a:pt x="21185" y="23443"/>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2" name="Freeform 121">
                <a:extLst>
                  <a:ext uri="{FF2B5EF4-FFF2-40B4-BE49-F238E27FC236}">
                    <a16:creationId xmlns:a16="http://schemas.microsoft.com/office/drawing/2014/main" id="{86711722-F3E7-9BC6-FE30-DBC83F3DD6BE}"/>
                  </a:ext>
                </a:extLst>
              </p:cNvPr>
              <p:cNvSpPr/>
              <p:nvPr/>
            </p:nvSpPr>
            <p:spPr>
              <a:xfrm>
                <a:off x="9042293" y="5141722"/>
                <a:ext cx="21726" cy="283528"/>
              </a:xfrm>
              <a:custGeom>
                <a:avLst/>
                <a:gdLst>
                  <a:gd name="csX0" fmla="*/ 7814 w 21726"/>
                  <a:gd name="csY0" fmla="*/ 283528 h 283528"/>
                  <a:gd name="csX1" fmla="*/ 0 w 21726"/>
                  <a:gd name="csY1" fmla="*/ 275714 h 283528"/>
                  <a:gd name="csX2" fmla="*/ 6095 w 21726"/>
                  <a:gd name="csY2" fmla="*/ 7640 h 283528"/>
                  <a:gd name="csX3" fmla="*/ 14086 w 21726"/>
                  <a:gd name="csY3" fmla="*/ 2 h 283528"/>
                  <a:gd name="csX4" fmla="*/ 21724 w 21726"/>
                  <a:gd name="csY4" fmla="*/ 7992 h 283528"/>
                  <a:gd name="csX5" fmla="*/ 15629 w 21726"/>
                  <a:gd name="csY5" fmla="*/ 276066 h 283528"/>
                  <a:gd name="csX6" fmla="*/ 7814 w 21726"/>
                  <a:gd name="csY6" fmla="*/ 283528 h 283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726" h="283528">
                    <a:moveTo>
                      <a:pt x="7814" y="283528"/>
                    </a:moveTo>
                    <a:cubicBezTo>
                      <a:pt x="3497" y="283528"/>
                      <a:pt x="0" y="280031"/>
                      <a:pt x="0" y="275714"/>
                    </a:cubicBezTo>
                    <a:lnTo>
                      <a:pt x="6095" y="7640"/>
                    </a:lnTo>
                    <a:cubicBezTo>
                      <a:pt x="6193" y="3323"/>
                      <a:pt x="9768" y="-96"/>
                      <a:pt x="14086" y="2"/>
                    </a:cubicBezTo>
                    <a:cubicBezTo>
                      <a:pt x="18403" y="100"/>
                      <a:pt x="21822" y="3675"/>
                      <a:pt x="21724" y="7992"/>
                    </a:cubicBezTo>
                    <a:lnTo>
                      <a:pt x="15629" y="276066"/>
                    </a:lnTo>
                    <a:cubicBezTo>
                      <a:pt x="15433" y="280246"/>
                      <a:pt x="11995" y="283528"/>
                      <a:pt x="7814" y="283528"/>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3" name="Freeform 122">
                <a:extLst>
                  <a:ext uri="{FF2B5EF4-FFF2-40B4-BE49-F238E27FC236}">
                    <a16:creationId xmlns:a16="http://schemas.microsoft.com/office/drawing/2014/main" id="{884CB037-F87C-398E-C133-C54DC4EFD3F2}"/>
                  </a:ext>
                </a:extLst>
              </p:cNvPr>
              <p:cNvSpPr/>
              <p:nvPr/>
            </p:nvSpPr>
            <p:spPr>
              <a:xfrm>
                <a:off x="8802941" y="5140532"/>
                <a:ext cx="191725" cy="159493"/>
              </a:xfrm>
              <a:custGeom>
                <a:avLst/>
                <a:gdLst>
                  <a:gd name="csX0" fmla="*/ 183911 w 191725"/>
                  <a:gd name="csY0" fmla="*/ 159493 h 159493"/>
                  <a:gd name="csX1" fmla="*/ 7814 w 191725"/>
                  <a:gd name="csY1" fmla="*/ 159493 h 159493"/>
                  <a:gd name="csX2" fmla="*/ 0 w 191725"/>
                  <a:gd name="csY2" fmla="*/ 151678 h 159493"/>
                  <a:gd name="csX3" fmla="*/ 0 w 191725"/>
                  <a:gd name="csY3" fmla="*/ 7814 h 159493"/>
                  <a:gd name="csX4" fmla="*/ 7814 w 191725"/>
                  <a:gd name="csY4" fmla="*/ 0 h 159493"/>
                  <a:gd name="csX5" fmla="*/ 183911 w 191725"/>
                  <a:gd name="csY5" fmla="*/ 0 h 159493"/>
                  <a:gd name="csX6" fmla="*/ 189440 w 191725"/>
                  <a:gd name="csY6" fmla="*/ 2286 h 159493"/>
                  <a:gd name="csX7" fmla="*/ 191725 w 191725"/>
                  <a:gd name="csY7" fmla="*/ 7814 h 159493"/>
                  <a:gd name="csX8" fmla="*/ 191725 w 191725"/>
                  <a:gd name="csY8" fmla="*/ 151678 h 159493"/>
                  <a:gd name="csX9" fmla="*/ 189440 w 191725"/>
                  <a:gd name="csY9" fmla="*/ 157207 h 159493"/>
                  <a:gd name="csX10" fmla="*/ 183911 w 191725"/>
                  <a:gd name="csY10" fmla="*/ 159493 h 159493"/>
                  <a:gd name="csX11" fmla="*/ 15591 w 191725"/>
                  <a:gd name="csY11" fmla="*/ 143864 h 159493"/>
                  <a:gd name="csX12" fmla="*/ 176099 w 191725"/>
                  <a:gd name="csY12" fmla="*/ 143864 h 159493"/>
                  <a:gd name="csX13" fmla="*/ 176099 w 191725"/>
                  <a:gd name="csY13" fmla="*/ 15629 h 159493"/>
                  <a:gd name="csX14" fmla="*/ 15631 w 191725"/>
                  <a:gd name="csY14" fmla="*/ 15629 h 15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25" h="159493">
                    <a:moveTo>
                      <a:pt x="183911" y="159493"/>
                    </a:moveTo>
                    <a:lnTo>
                      <a:pt x="7814" y="159493"/>
                    </a:lnTo>
                    <a:cubicBezTo>
                      <a:pt x="3497" y="159493"/>
                      <a:pt x="0" y="155996"/>
                      <a:pt x="0" y="151678"/>
                    </a:cubicBezTo>
                    <a:lnTo>
                      <a:pt x="0" y="7814"/>
                    </a:lnTo>
                    <a:cubicBezTo>
                      <a:pt x="0" y="3497"/>
                      <a:pt x="3497" y="0"/>
                      <a:pt x="7814" y="0"/>
                    </a:cubicBezTo>
                    <a:lnTo>
                      <a:pt x="183911" y="0"/>
                    </a:lnTo>
                    <a:cubicBezTo>
                      <a:pt x="185982" y="0"/>
                      <a:pt x="187974" y="820"/>
                      <a:pt x="189440" y="2286"/>
                    </a:cubicBezTo>
                    <a:cubicBezTo>
                      <a:pt x="190905" y="3751"/>
                      <a:pt x="191725" y="5744"/>
                      <a:pt x="191725" y="7814"/>
                    </a:cubicBezTo>
                    <a:lnTo>
                      <a:pt x="191725" y="151678"/>
                    </a:lnTo>
                    <a:cubicBezTo>
                      <a:pt x="191725" y="153749"/>
                      <a:pt x="190905" y="155742"/>
                      <a:pt x="189440" y="157207"/>
                    </a:cubicBezTo>
                    <a:cubicBezTo>
                      <a:pt x="187974" y="158672"/>
                      <a:pt x="185982" y="159493"/>
                      <a:pt x="183911" y="159493"/>
                    </a:cubicBezTo>
                    <a:close/>
                    <a:moveTo>
                      <a:pt x="15591" y="143864"/>
                    </a:moveTo>
                    <a:lnTo>
                      <a:pt x="176099" y="143864"/>
                    </a:lnTo>
                    <a:lnTo>
                      <a:pt x="176099" y="15629"/>
                    </a:lnTo>
                    <a:lnTo>
                      <a:pt x="15631" y="15629"/>
                    </a:ln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4" name="Freeform 123">
                <a:extLst>
                  <a:ext uri="{FF2B5EF4-FFF2-40B4-BE49-F238E27FC236}">
                    <a16:creationId xmlns:a16="http://schemas.microsoft.com/office/drawing/2014/main" id="{5092ACB0-1942-F17E-39F8-A32C308FFBCA}"/>
                  </a:ext>
                </a:extLst>
              </p:cNvPr>
              <p:cNvSpPr/>
              <p:nvPr/>
            </p:nvSpPr>
            <p:spPr>
              <a:xfrm>
                <a:off x="8802942" y="5322059"/>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5" name="Freeform 124">
                <a:extLst>
                  <a:ext uri="{FF2B5EF4-FFF2-40B4-BE49-F238E27FC236}">
                    <a16:creationId xmlns:a16="http://schemas.microsoft.com/office/drawing/2014/main" id="{BAD4008D-B32A-1F40-C70C-85CAA5D5297F}"/>
                  </a:ext>
                </a:extLst>
              </p:cNvPr>
              <p:cNvSpPr/>
              <p:nvPr/>
            </p:nvSpPr>
            <p:spPr>
              <a:xfrm>
                <a:off x="8872333" y="5322059"/>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6" name="Freeform 125">
                <a:extLst>
                  <a:ext uri="{FF2B5EF4-FFF2-40B4-BE49-F238E27FC236}">
                    <a16:creationId xmlns:a16="http://schemas.microsoft.com/office/drawing/2014/main" id="{8D59B5A3-FDAD-A8C9-DE90-88F9DA1962B0}"/>
                  </a:ext>
                </a:extLst>
              </p:cNvPr>
              <p:cNvSpPr/>
              <p:nvPr/>
            </p:nvSpPr>
            <p:spPr>
              <a:xfrm>
                <a:off x="8941763" y="5322059"/>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7" name="Freeform 126">
                <a:extLst>
                  <a:ext uri="{FF2B5EF4-FFF2-40B4-BE49-F238E27FC236}">
                    <a16:creationId xmlns:a16="http://schemas.microsoft.com/office/drawing/2014/main" id="{DA307B9C-65BD-0C07-6617-46F12715FE62}"/>
                  </a:ext>
                </a:extLst>
              </p:cNvPr>
              <p:cNvSpPr/>
              <p:nvPr/>
            </p:nvSpPr>
            <p:spPr>
              <a:xfrm>
                <a:off x="8802942" y="5373086"/>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8" name="Freeform 127">
                <a:extLst>
                  <a:ext uri="{FF2B5EF4-FFF2-40B4-BE49-F238E27FC236}">
                    <a16:creationId xmlns:a16="http://schemas.microsoft.com/office/drawing/2014/main" id="{749444D2-E522-4983-D37D-30A3A8505575}"/>
                  </a:ext>
                </a:extLst>
              </p:cNvPr>
              <p:cNvSpPr/>
              <p:nvPr/>
            </p:nvSpPr>
            <p:spPr>
              <a:xfrm>
                <a:off x="8872333" y="5373086"/>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29" name="Freeform 128">
                <a:extLst>
                  <a:ext uri="{FF2B5EF4-FFF2-40B4-BE49-F238E27FC236}">
                    <a16:creationId xmlns:a16="http://schemas.microsoft.com/office/drawing/2014/main" id="{2C58F4B3-8D59-44F6-9B39-2FAD5B6AF1D6}"/>
                  </a:ext>
                </a:extLst>
              </p:cNvPr>
              <p:cNvSpPr/>
              <p:nvPr/>
            </p:nvSpPr>
            <p:spPr>
              <a:xfrm>
                <a:off x="8941763" y="5373086"/>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0" name="Freeform 129">
                <a:extLst>
                  <a:ext uri="{FF2B5EF4-FFF2-40B4-BE49-F238E27FC236}">
                    <a16:creationId xmlns:a16="http://schemas.microsoft.com/office/drawing/2014/main" id="{0A8F785F-FDDC-C9DE-3F56-145E744EBD41}"/>
                  </a:ext>
                </a:extLst>
              </p:cNvPr>
              <p:cNvSpPr/>
              <p:nvPr/>
            </p:nvSpPr>
            <p:spPr>
              <a:xfrm>
                <a:off x="8802942" y="5424078"/>
                <a:ext cx="52941" cy="35164"/>
              </a:xfrm>
              <a:custGeom>
                <a:avLst/>
                <a:gdLst>
                  <a:gd name="csX0" fmla="*/ 45128 w 52941"/>
                  <a:gd name="csY0" fmla="*/ 35164 h 35164"/>
                  <a:gd name="csX1" fmla="*/ 7814 w 52941"/>
                  <a:gd name="csY1" fmla="*/ 35164 h 35164"/>
                  <a:gd name="csX2" fmla="*/ 0 w 52941"/>
                  <a:gd name="csY2" fmla="*/ 27350 h 35164"/>
                  <a:gd name="csX3" fmla="*/ 0 w 52941"/>
                  <a:gd name="csY3" fmla="*/ 7814 h 35164"/>
                  <a:gd name="csX4" fmla="*/ 7814 w 52941"/>
                  <a:gd name="csY4" fmla="*/ 0 h 35164"/>
                  <a:gd name="csX5" fmla="*/ 15629 w 52941"/>
                  <a:gd name="csY5" fmla="*/ 7814 h 35164"/>
                  <a:gd name="csX6" fmla="*/ 15629 w 52941"/>
                  <a:gd name="csY6" fmla="*/ 19536 h 35164"/>
                  <a:gd name="csX7" fmla="*/ 45128 w 52941"/>
                  <a:gd name="csY7" fmla="*/ 19536 h 35164"/>
                  <a:gd name="csX8" fmla="*/ 52942 w 52941"/>
                  <a:gd name="csY8" fmla="*/ 27350 h 35164"/>
                  <a:gd name="csX9" fmla="*/ 45128 w 52941"/>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1"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1" name="Freeform 130">
                <a:extLst>
                  <a:ext uri="{FF2B5EF4-FFF2-40B4-BE49-F238E27FC236}">
                    <a16:creationId xmlns:a16="http://schemas.microsoft.com/office/drawing/2014/main" id="{114A858E-7981-DF0B-FB4D-424B76065ACA}"/>
                  </a:ext>
                </a:extLst>
              </p:cNvPr>
              <p:cNvSpPr/>
              <p:nvPr/>
            </p:nvSpPr>
            <p:spPr>
              <a:xfrm>
                <a:off x="8872333" y="5424078"/>
                <a:ext cx="52942" cy="35164"/>
              </a:xfrm>
              <a:custGeom>
                <a:avLst/>
                <a:gdLst>
                  <a:gd name="csX0" fmla="*/ 45128 w 52942"/>
                  <a:gd name="csY0" fmla="*/ 35164 h 35164"/>
                  <a:gd name="csX1" fmla="*/ 7814 w 52942"/>
                  <a:gd name="csY1" fmla="*/ 35164 h 35164"/>
                  <a:gd name="csX2" fmla="*/ 0 w 52942"/>
                  <a:gd name="csY2" fmla="*/ 27350 h 35164"/>
                  <a:gd name="csX3" fmla="*/ 0 w 52942"/>
                  <a:gd name="csY3" fmla="*/ 7814 h 35164"/>
                  <a:gd name="csX4" fmla="*/ 7814 w 52942"/>
                  <a:gd name="csY4" fmla="*/ 0 h 35164"/>
                  <a:gd name="csX5" fmla="*/ 15629 w 52942"/>
                  <a:gd name="csY5" fmla="*/ 7814 h 35164"/>
                  <a:gd name="csX6" fmla="*/ 15629 w 52942"/>
                  <a:gd name="csY6" fmla="*/ 19536 h 35164"/>
                  <a:gd name="csX7" fmla="*/ 45128 w 52942"/>
                  <a:gd name="csY7" fmla="*/ 19536 h 35164"/>
                  <a:gd name="csX8" fmla="*/ 52942 w 52942"/>
                  <a:gd name="csY8" fmla="*/ 27350 h 35164"/>
                  <a:gd name="csX9" fmla="*/ 45128 w 5294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42" h="35164">
                    <a:moveTo>
                      <a:pt x="45128"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128" y="19536"/>
                    </a:lnTo>
                    <a:cubicBezTo>
                      <a:pt x="49445" y="19536"/>
                      <a:pt x="52942" y="23033"/>
                      <a:pt x="52942" y="27350"/>
                    </a:cubicBezTo>
                    <a:cubicBezTo>
                      <a:pt x="52942" y="31668"/>
                      <a:pt x="49445" y="35165"/>
                      <a:pt x="45128"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2" name="Freeform 131">
                <a:extLst>
                  <a:ext uri="{FF2B5EF4-FFF2-40B4-BE49-F238E27FC236}">
                    <a16:creationId xmlns:a16="http://schemas.microsoft.com/office/drawing/2014/main" id="{3290D6CA-BF54-29C9-BD35-3C5AF3A657CF}"/>
                  </a:ext>
                </a:extLst>
              </p:cNvPr>
              <p:cNvSpPr/>
              <p:nvPr/>
            </p:nvSpPr>
            <p:spPr>
              <a:xfrm>
                <a:off x="8941763" y="5424078"/>
                <a:ext cx="52902" cy="35164"/>
              </a:xfrm>
              <a:custGeom>
                <a:avLst/>
                <a:gdLst>
                  <a:gd name="csX0" fmla="*/ 45089 w 52902"/>
                  <a:gd name="csY0" fmla="*/ 35164 h 35164"/>
                  <a:gd name="csX1" fmla="*/ 7814 w 52902"/>
                  <a:gd name="csY1" fmla="*/ 35164 h 35164"/>
                  <a:gd name="csX2" fmla="*/ 0 w 52902"/>
                  <a:gd name="csY2" fmla="*/ 27350 h 35164"/>
                  <a:gd name="csX3" fmla="*/ 0 w 52902"/>
                  <a:gd name="csY3" fmla="*/ 7814 h 35164"/>
                  <a:gd name="csX4" fmla="*/ 7814 w 52902"/>
                  <a:gd name="csY4" fmla="*/ 0 h 35164"/>
                  <a:gd name="csX5" fmla="*/ 15629 w 52902"/>
                  <a:gd name="csY5" fmla="*/ 7814 h 35164"/>
                  <a:gd name="csX6" fmla="*/ 15629 w 52902"/>
                  <a:gd name="csY6" fmla="*/ 19536 h 35164"/>
                  <a:gd name="csX7" fmla="*/ 45089 w 52902"/>
                  <a:gd name="csY7" fmla="*/ 19536 h 35164"/>
                  <a:gd name="csX8" fmla="*/ 52903 w 52902"/>
                  <a:gd name="csY8" fmla="*/ 27350 h 35164"/>
                  <a:gd name="csX9" fmla="*/ 45089 w 52902"/>
                  <a:gd name="csY9" fmla="*/ 35165 h 351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2902" h="35164">
                    <a:moveTo>
                      <a:pt x="45089" y="35164"/>
                    </a:moveTo>
                    <a:lnTo>
                      <a:pt x="7814" y="35164"/>
                    </a:lnTo>
                    <a:cubicBezTo>
                      <a:pt x="3497" y="35164"/>
                      <a:pt x="0" y="31667"/>
                      <a:pt x="0" y="27350"/>
                    </a:cubicBezTo>
                    <a:lnTo>
                      <a:pt x="0" y="7814"/>
                    </a:lnTo>
                    <a:cubicBezTo>
                      <a:pt x="0" y="3497"/>
                      <a:pt x="3497" y="0"/>
                      <a:pt x="7814" y="0"/>
                    </a:cubicBezTo>
                    <a:cubicBezTo>
                      <a:pt x="12132" y="0"/>
                      <a:pt x="15629" y="3497"/>
                      <a:pt x="15629" y="7814"/>
                    </a:cubicBezTo>
                    <a:lnTo>
                      <a:pt x="15629" y="19536"/>
                    </a:lnTo>
                    <a:lnTo>
                      <a:pt x="45089" y="19536"/>
                    </a:lnTo>
                    <a:cubicBezTo>
                      <a:pt x="49406" y="19536"/>
                      <a:pt x="52903" y="23033"/>
                      <a:pt x="52903" y="27350"/>
                    </a:cubicBezTo>
                    <a:cubicBezTo>
                      <a:pt x="52903" y="31668"/>
                      <a:pt x="49406" y="35165"/>
                      <a:pt x="45089" y="35165"/>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3" name="Freeform 132">
                <a:extLst>
                  <a:ext uri="{FF2B5EF4-FFF2-40B4-BE49-F238E27FC236}">
                    <a16:creationId xmlns:a16="http://schemas.microsoft.com/office/drawing/2014/main" id="{72034762-0F3B-874E-DB29-A45DD8B033E5}"/>
                  </a:ext>
                </a:extLst>
              </p:cNvPr>
              <p:cNvSpPr/>
              <p:nvPr/>
            </p:nvSpPr>
            <p:spPr>
              <a:xfrm>
                <a:off x="8810442" y="5488270"/>
                <a:ext cx="176758" cy="115106"/>
              </a:xfrm>
              <a:custGeom>
                <a:avLst/>
                <a:gdLst>
                  <a:gd name="csX0" fmla="*/ 151049 w 176758"/>
                  <a:gd name="csY0" fmla="*/ 115107 h 115106"/>
                  <a:gd name="csX1" fmla="*/ 25709 w 176758"/>
                  <a:gd name="csY1" fmla="*/ 115107 h 115106"/>
                  <a:gd name="csX2" fmla="*/ 0 w 176758"/>
                  <a:gd name="csY2" fmla="*/ 89554 h 115106"/>
                  <a:gd name="csX3" fmla="*/ 0 w 176758"/>
                  <a:gd name="csY3" fmla="*/ 7814 h 115106"/>
                  <a:gd name="csX4" fmla="*/ 7814 w 176758"/>
                  <a:gd name="csY4" fmla="*/ 0 h 115106"/>
                  <a:gd name="csX5" fmla="*/ 15629 w 176758"/>
                  <a:gd name="csY5" fmla="*/ 7814 h 115106"/>
                  <a:gd name="csX6" fmla="*/ 15629 w 176758"/>
                  <a:gd name="csY6" fmla="*/ 89554 h 115106"/>
                  <a:gd name="csX7" fmla="*/ 25709 w 176758"/>
                  <a:gd name="csY7" fmla="*/ 99478 h 115106"/>
                  <a:gd name="csX8" fmla="*/ 151049 w 176758"/>
                  <a:gd name="csY8" fmla="*/ 99478 h 115106"/>
                  <a:gd name="csX9" fmla="*/ 158140 w 176758"/>
                  <a:gd name="csY9" fmla="*/ 96606 h 115106"/>
                  <a:gd name="csX10" fmla="*/ 161130 w 176758"/>
                  <a:gd name="csY10" fmla="*/ 89554 h 115106"/>
                  <a:gd name="csX11" fmla="*/ 161130 w 176758"/>
                  <a:gd name="csY11" fmla="*/ 7814 h 115106"/>
                  <a:gd name="csX12" fmla="*/ 168944 w 176758"/>
                  <a:gd name="csY12" fmla="*/ 0 h 115106"/>
                  <a:gd name="csX13" fmla="*/ 176758 w 176758"/>
                  <a:gd name="csY13" fmla="*/ 7814 h 115106"/>
                  <a:gd name="csX14" fmla="*/ 176758 w 176758"/>
                  <a:gd name="csY14" fmla="*/ 89554 h 115106"/>
                  <a:gd name="csX15" fmla="*/ 151049 w 176758"/>
                  <a:gd name="csY15" fmla="*/ 115107 h 115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6758" h="115106">
                    <a:moveTo>
                      <a:pt x="151049" y="115107"/>
                    </a:moveTo>
                    <a:lnTo>
                      <a:pt x="25709" y="115107"/>
                    </a:lnTo>
                    <a:cubicBezTo>
                      <a:pt x="11565" y="115127"/>
                      <a:pt x="59" y="103698"/>
                      <a:pt x="0" y="89554"/>
                    </a:cubicBezTo>
                    <a:lnTo>
                      <a:pt x="0" y="7814"/>
                    </a:lnTo>
                    <a:cubicBezTo>
                      <a:pt x="0" y="3497"/>
                      <a:pt x="3497" y="0"/>
                      <a:pt x="7814" y="0"/>
                    </a:cubicBezTo>
                    <a:cubicBezTo>
                      <a:pt x="12132" y="0"/>
                      <a:pt x="15629" y="3497"/>
                      <a:pt x="15629" y="7814"/>
                    </a:cubicBezTo>
                    <a:lnTo>
                      <a:pt x="15629" y="89554"/>
                    </a:lnTo>
                    <a:cubicBezTo>
                      <a:pt x="15687" y="95063"/>
                      <a:pt x="20200" y="99497"/>
                      <a:pt x="25709" y="99478"/>
                    </a:cubicBezTo>
                    <a:lnTo>
                      <a:pt x="151049" y="99478"/>
                    </a:lnTo>
                    <a:cubicBezTo>
                      <a:pt x="153705" y="99497"/>
                      <a:pt x="156245" y="98462"/>
                      <a:pt x="158140" y="96606"/>
                    </a:cubicBezTo>
                    <a:cubicBezTo>
                      <a:pt x="160035" y="94750"/>
                      <a:pt x="161110" y="92211"/>
                      <a:pt x="161130" y="89554"/>
                    </a:cubicBezTo>
                    <a:lnTo>
                      <a:pt x="161130" y="7814"/>
                    </a:lnTo>
                    <a:cubicBezTo>
                      <a:pt x="161130" y="3497"/>
                      <a:pt x="164626" y="0"/>
                      <a:pt x="168944" y="0"/>
                    </a:cubicBezTo>
                    <a:cubicBezTo>
                      <a:pt x="173261" y="0"/>
                      <a:pt x="176758" y="3497"/>
                      <a:pt x="176758" y="7814"/>
                    </a:cubicBezTo>
                    <a:lnTo>
                      <a:pt x="176758" y="89554"/>
                    </a:lnTo>
                    <a:cubicBezTo>
                      <a:pt x="176699" y="103697"/>
                      <a:pt x="165193" y="115127"/>
                      <a:pt x="151049"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4" name="Freeform 133">
                <a:extLst>
                  <a:ext uri="{FF2B5EF4-FFF2-40B4-BE49-F238E27FC236}">
                    <a16:creationId xmlns:a16="http://schemas.microsoft.com/office/drawing/2014/main" id="{08BCA19C-B0AD-C2E3-8210-21112368C557}"/>
                  </a:ext>
                </a:extLst>
              </p:cNvPr>
              <p:cNvSpPr/>
              <p:nvPr/>
            </p:nvSpPr>
            <p:spPr>
              <a:xfrm>
                <a:off x="8845021" y="5488269"/>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5" name="Freeform 134">
                <a:extLst>
                  <a:ext uri="{FF2B5EF4-FFF2-40B4-BE49-F238E27FC236}">
                    <a16:creationId xmlns:a16="http://schemas.microsoft.com/office/drawing/2014/main" id="{74C34380-FFB2-949E-6989-8D4C58B08E94}"/>
                  </a:ext>
                </a:extLst>
              </p:cNvPr>
              <p:cNvSpPr/>
              <p:nvPr/>
            </p:nvSpPr>
            <p:spPr>
              <a:xfrm>
                <a:off x="8873543" y="5488269"/>
                <a:ext cx="15628" cy="115107"/>
              </a:xfrm>
              <a:custGeom>
                <a:avLst/>
                <a:gdLst>
                  <a:gd name="csX0" fmla="*/ 7814 w 15628"/>
                  <a:gd name="csY0" fmla="*/ 115107 h 115107"/>
                  <a:gd name="csX1" fmla="*/ 0 w 15628"/>
                  <a:gd name="csY1" fmla="*/ 107293 h 115107"/>
                  <a:gd name="csX2" fmla="*/ 0 w 15628"/>
                  <a:gd name="csY2" fmla="*/ 7814 h 115107"/>
                  <a:gd name="csX3" fmla="*/ 7814 w 15628"/>
                  <a:gd name="csY3" fmla="*/ 0 h 115107"/>
                  <a:gd name="csX4" fmla="*/ 15629 w 15628"/>
                  <a:gd name="csY4" fmla="*/ 7814 h 115107"/>
                  <a:gd name="csX5" fmla="*/ 15629 w 15628"/>
                  <a:gd name="csY5" fmla="*/ 107293 h 115107"/>
                  <a:gd name="csX6" fmla="*/ 13343 w 15628"/>
                  <a:gd name="csY6" fmla="*/ 112822 h 115107"/>
                  <a:gd name="csX7" fmla="*/ 7814 w 15628"/>
                  <a:gd name="csY7" fmla="*/ 115107 h 115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628" h="115107">
                    <a:moveTo>
                      <a:pt x="7814" y="115107"/>
                    </a:moveTo>
                    <a:cubicBezTo>
                      <a:pt x="3497" y="115107"/>
                      <a:pt x="0" y="111610"/>
                      <a:pt x="0" y="107293"/>
                    </a:cubicBezTo>
                    <a:lnTo>
                      <a:pt x="0" y="7814"/>
                    </a:lnTo>
                    <a:cubicBezTo>
                      <a:pt x="0" y="3497"/>
                      <a:pt x="3497" y="0"/>
                      <a:pt x="7814" y="0"/>
                    </a:cubicBezTo>
                    <a:cubicBezTo>
                      <a:pt x="12132" y="0"/>
                      <a:pt x="15629" y="3497"/>
                      <a:pt x="15629" y="7814"/>
                    </a:cubicBezTo>
                    <a:lnTo>
                      <a:pt x="15629" y="107293"/>
                    </a:lnTo>
                    <a:cubicBezTo>
                      <a:pt x="15629" y="109364"/>
                      <a:pt x="14808" y="111356"/>
                      <a:pt x="13343" y="112822"/>
                    </a:cubicBezTo>
                    <a:cubicBezTo>
                      <a:pt x="11878" y="114287"/>
                      <a:pt x="9885" y="115107"/>
                      <a:pt x="7814" y="115107"/>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36" name="Freeform 135">
                <a:extLst>
                  <a:ext uri="{FF2B5EF4-FFF2-40B4-BE49-F238E27FC236}">
                    <a16:creationId xmlns:a16="http://schemas.microsoft.com/office/drawing/2014/main" id="{F35F572B-C450-E826-6BFE-B64017740CD5}"/>
                  </a:ext>
                </a:extLst>
              </p:cNvPr>
              <p:cNvSpPr/>
              <p:nvPr/>
            </p:nvSpPr>
            <p:spPr>
              <a:xfrm>
                <a:off x="8843398" y="5175712"/>
                <a:ext cx="114000" cy="81962"/>
              </a:xfrm>
              <a:custGeom>
                <a:avLst/>
                <a:gdLst>
                  <a:gd name="csX0" fmla="*/ 39795 w 114000"/>
                  <a:gd name="csY0" fmla="*/ 81958 h 81962"/>
                  <a:gd name="csX1" fmla="*/ 34285 w 114000"/>
                  <a:gd name="csY1" fmla="*/ 79692 h 81962"/>
                  <a:gd name="csX2" fmla="*/ 2286 w 114000"/>
                  <a:gd name="csY2" fmla="*/ 47731 h 81962"/>
                  <a:gd name="csX3" fmla="*/ 2286 w 114000"/>
                  <a:gd name="csY3" fmla="*/ 36674 h 81962"/>
                  <a:gd name="csX4" fmla="*/ 13343 w 114000"/>
                  <a:gd name="csY4" fmla="*/ 36674 h 81962"/>
                  <a:gd name="csX5" fmla="*/ 39795 w 114000"/>
                  <a:gd name="csY5" fmla="*/ 63086 h 81962"/>
                  <a:gd name="csX6" fmla="*/ 100474 w 114000"/>
                  <a:gd name="csY6" fmla="*/ 2332 h 81962"/>
                  <a:gd name="csX7" fmla="*/ 111668 w 114000"/>
                  <a:gd name="csY7" fmla="*/ 2313 h 81962"/>
                  <a:gd name="csX8" fmla="*/ 111688 w 114000"/>
                  <a:gd name="csY8" fmla="*/ 13507 h 81962"/>
                  <a:gd name="csX9" fmla="*/ 45267 w 114000"/>
                  <a:gd name="csY9" fmla="*/ 79927 h 81962"/>
                  <a:gd name="csX10" fmla="*/ 39797 w 114000"/>
                  <a:gd name="csY10" fmla="*/ 81959 h 81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4000" h="81962">
                    <a:moveTo>
                      <a:pt x="39795" y="81958"/>
                    </a:moveTo>
                    <a:cubicBezTo>
                      <a:pt x="37724" y="81958"/>
                      <a:pt x="35751" y="81137"/>
                      <a:pt x="34285" y="79692"/>
                    </a:cubicBezTo>
                    <a:lnTo>
                      <a:pt x="2286" y="47731"/>
                    </a:lnTo>
                    <a:cubicBezTo>
                      <a:pt x="-762" y="44684"/>
                      <a:pt x="-762" y="39721"/>
                      <a:pt x="2286" y="36674"/>
                    </a:cubicBezTo>
                    <a:cubicBezTo>
                      <a:pt x="5334" y="33627"/>
                      <a:pt x="10296" y="33627"/>
                      <a:pt x="13343" y="36674"/>
                    </a:cubicBezTo>
                    <a:lnTo>
                      <a:pt x="39795" y="63086"/>
                    </a:lnTo>
                    <a:lnTo>
                      <a:pt x="100474" y="2332"/>
                    </a:lnTo>
                    <a:cubicBezTo>
                      <a:pt x="103561" y="-774"/>
                      <a:pt x="108562" y="-774"/>
                      <a:pt x="111668" y="2313"/>
                    </a:cubicBezTo>
                    <a:cubicBezTo>
                      <a:pt x="114774" y="5399"/>
                      <a:pt x="114774" y="10401"/>
                      <a:pt x="111688" y="13507"/>
                    </a:cubicBezTo>
                    <a:lnTo>
                      <a:pt x="45267" y="79927"/>
                    </a:lnTo>
                    <a:cubicBezTo>
                      <a:pt x="43782" y="81295"/>
                      <a:pt x="41809" y="82017"/>
                      <a:pt x="39797" y="81959"/>
                    </a:cubicBezTo>
                    <a:close/>
                  </a:path>
                </a:pathLst>
              </a:custGeom>
              <a:solidFill>
                <a:schemeClr val="tx1">
                  <a:lumMod val="75000"/>
                  <a:lumOff val="25000"/>
                </a:schemeClr>
              </a:solidFill>
              <a:ln w="49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pic>
          <p:nvPicPr>
            <p:cNvPr id="145" name="Picture 144">
              <a:extLst>
                <a:ext uri="{FF2B5EF4-FFF2-40B4-BE49-F238E27FC236}">
                  <a16:creationId xmlns:a16="http://schemas.microsoft.com/office/drawing/2014/main" id="{B320802B-A5C6-0629-A9FA-D3B54D50D47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532704" y="3133679"/>
              <a:ext cx="1689163" cy="1689163"/>
            </a:xfrm>
            <a:prstGeom prst="rect">
              <a:avLst/>
            </a:prstGeom>
          </p:spPr>
        </p:pic>
        <p:pic>
          <p:nvPicPr>
            <p:cNvPr id="146" name="Picture 4" descr="IAMTN - Payments Network">
              <a:extLst>
                <a:ext uri="{FF2B5EF4-FFF2-40B4-BE49-F238E27FC236}">
                  <a16:creationId xmlns:a16="http://schemas.microsoft.com/office/drawing/2014/main" id="{1D38E0CE-9C47-0CE5-408F-11CBB6A5600B}"/>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717039" y="2292038"/>
              <a:ext cx="1136834" cy="580851"/>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Rounded Corners 8">
              <a:extLst>
                <a:ext uri="{FF2B5EF4-FFF2-40B4-BE49-F238E27FC236}">
                  <a16:creationId xmlns:a16="http://schemas.microsoft.com/office/drawing/2014/main" id="{587FEF2E-0F29-4336-5323-AC5753BD0DA3}"/>
                </a:ext>
              </a:extLst>
            </p:cNvPr>
            <p:cNvSpPr/>
            <p:nvPr/>
          </p:nvSpPr>
          <p:spPr>
            <a:xfrm>
              <a:off x="5783275" y="2236912"/>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Elavon</a:t>
              </a:r>
            </a:p>
          </p:txBody>
        </p:sp>
        <p:sp>
          <p:nvSpPr>
            <p:cNvPr id="148" name="Rectangle: Rounded Corners 9">
              <a:extLst>
                <a:ext uri="{FF2B5EF4-FFF2-40B4-BE49-F238E27FC236}">
                  <a16:creationId xmlns:a16="http://schemas.microsoft.com/office/drawing/2014/main" id="{885183FE-20C7-5BD1-32BD-ABE94B0988FD}"/>
                </a:ext>
              </a:extLst>
            </p:cNvPr>
            <p:cNvSpPr/>
            <p:nvPr/>
          </p:nvSpPr>
          <p:spPr>
            <a:xfrm>
              <a:off x="5783275" y="3576171"/>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Planet</a:t>
              </a:r>
            </a:p>
          </p:txBody>
        </p:sp>
        <p:sp>
          <p:nvSpPr>
            <p:cNvPr id="149" name="Rectangle: Rounded Corners 10">
              <a:extLst>
                <a:ext uri="{FF2B5EF4-FFF2-40B4-BE49-F238E27FC236}">
                  <a16:creationId xmlns:a16="http://schemas.microsoft.com/office/drawing/2014/main" id="{116DE993-1B0D-19B5-9AFA-37C733E89856}"/>
                </a:ext>
              </a:extLst>
            </p:cNvPr>
            <p:cNvSpPr/>
            <p:nvPr/>
          </p:nvSpPr>
          <p:spPr>
            <a:xfrm>
              <a:off x="5783275" y="4840040"/>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Worldpay</a:t>
              </a:r>
            </a:p>
          </p:txBody>
        </p:sp>
        <p:sp>
          <p:nvSpPr>
            <p:cNvPr id="150" name="Rectangle: Rounded Corners 28">
              <a:extLst>
                <a:ext uri="{FF2B5EF4-FFF2-40B4-BE49-F238E27FC236}">
                  <a16:creationId xmlns:a16="http://schemas.microsoft.com/office/drawing/2014/main" id="{89DA3835-8152-A2B4-C4C6-10BA091AE53C}"/>
                </a:ext>
              </a:extLst>
            </p:cNvPr>
            <p:cNvSpPr/>
            <p:nvPr/>
          </p:nvSpPr>
          <p:spPr>
            <a:xfrm>
              <a:off x="5783275" y="918753"/>
              <a:ext cx="1390433" cy="663152"/>
            </a:xfrm>
            <a:prstGeom prst="roundRect">
              <a:avLst/>
            </a:prstGeom>
            <a:solidFill>
              <a:srgbClr val="BDB9C0"/>
            </a:solidFill>
            <a:ln>
              <a:solidFill>
                <a:srgbClr val="5D8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Adyen</a:t>
              </a:r>
            </a:p>
          </p:txBody>
        </p:sp>
      </p:grpSp>
      <p:sp>
        <p:nvSpPr>
          <p:cNvPr id="7" name="TextBox 6">
            <a:extLst>
              <a:ext uri="{FF2B5EF4-FFF2-40B4-BE49-F238E27FC236}">
                <a16:creationId xmlns:a16="http://schemas.microsoft.com/office/drawing/2014/main" id="{49BC9DAC-835E-AA15-C6D0-A3AE1189A21F}"/>
              </a:ext>
            </a:extLst>
          </p:cNvPr>
          <p:cNvSpPr txBox="1"/>
          <p:nvPr/>
        </p:nvSpPr>
        <p:spPr>
          <a:xfrm>
            <a:off x="2215482" y="3291378"/>
            <a:ext cx="233469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LS </a:t>
            </a:r>
            <a:r>
              <a:rPr kumimoji="0" lang="en-US" sz="32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Pay</a:t>
            </a:r>
            <a:r>
              <a:rPr kumimoji="0" lang="en-US" sz="32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Service</a:t>
            </a:r>
          </a:p>
        </p:txBody>
      </p:sp>
    </p:spTree>
    <p:extLst>
      <p:ext uri="{BB962C8B-B14F-4D97-AF65-F5344CB8AC3E}">
        <p14:creationId xmlns:p14="http://schemas.microsoft.com/office/powerpoint/2010/main" val="14786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ED1DF-7CEB-9894-26ED-0CCBB6301224}"/>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8BB52876-452D-3E2D-3F76-C7CA1AD7FD7C}"/>
              </a:ext>
            </a:extLst>
          </p:cNvPr>
          <p:cNvSpPr>
            <a:spLocks noGrp="1"/>
          </p:cNvSpPr>
          <p:nvPr>
            <p:ph type="title"/>
          </p:nvPr>
        </p:nvSpPr>
        <p:spPr>
          <a:xfrm>
            <a:off x="340291" y="212186"/>
            <a:ext cx="11511073" cy="588637"/>
          </a:xfrm>
        </p:spPr>
        <p:txBody>
          <a:bodyPr>
            <a:normAutofit fontScale="90000"/>
          </a:bodyPr>
          <a:lstStyle/>
          <a:p>
            <a:r>
              <a:rPr lang="en-US"/>
              <a:t>Introducing the EFT Extension</a:t>
            </a:r>
          </a:p>
        </p:txBody>
      </p:sp>
      <p:sp>
        <p:nvSpPr>
          <p:cNvPr id="17" name="Text Placeholder 3">
            <a:extLst>
              <a:ext uri="{FF2B5EF4-FFF2-40B4-BE49-F238E27FC236}">
                <a16:creationId xmlns:a16="http://schemas.microsoft.com/office/drawing/2014/main" id="{FCB7A10E-FC1C-30C2-B55E-E2A38F69382D}"/>
              </a:ext>
            </a:extLst>
          </p:cNvPr>
          <p:cNvSpPr txBox="1">
            <a:spLocks/>
          </p:cNvSpPr>
          <p:nvPr/>
        </p:nvSpPr>
        <p:spPr>
          <a:xfrm>
            <a:off x="340291" y="1492408"/>
            <a:ext cx="6666901" cy="50142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9181A"/>
                </a:solidFill>
                <a:effectLst/>
                <a:uLnTx/>
                <a:uFillTx/>
                <a:latin typeface="Aptos Light" panose="020B0004020202020204" pitchFamily="34" charset="0"/>
                <a:ea typeface="+mn-ea"/>
                <a:cs typeface="+mn-cs"/>
              </a:rPr>
              <a:t>Contains all payment logic and dialogs for EFT payments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9181A"/>
                </a:solidFill>
                <a:effectLst/>
                <a:uLnTx/>
                <a:uFillTx/>
                <a:latin typeface="Aptos Light" panose="020B0004020202020204" pitchFamily="34" charset="0"/>
                <a:ea typeface="+mn-ea"/>
                <a:cs typeface="+mn-cs"/>
              </a:rPr>
              <a:t>Exposes a payments API that the various solutions can interface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9181A"/>
                </a:solidFill>
                <a:effectLst/>
                <a:uLnTx/>
                <a:uFillTx/>
                <a:latin typeface="Aptos Light" panose="020B0004020202020204" pitchFamily="34" charset="0"/>
                <a:ea typeface="+mn-ea"/>
                <a:cs typeface="+mn-cs"/>
              </a:rPr>
              <a:t>Connects to the LS Pay Service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9181A"/>
              </a:solidFill>
              <a:effectLst/>
              <a:uLnTx/>
              <a:uFillTx/>
              <a:latin typeface="Aptos Light"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9181A"/>
                </a:solidFill>
                <a:effectLst/>
                <a:uLnTx/>
                <a:uFillTx/>
                <a:latin typeface="Aptos Light" panose="020B0004020202020204" pitchFamily="34" charset="0"/>
                <a:ea typeface="+mn-ea"/>
                <a:cs typeface="+mn-cs"/>
              </a:rPr>
              <a:t>A generic Business Central extension</a:t>
            </a:r>
          </a:p>
        </p:txBody>
      </p:sp>
      <p:grpSp>
        <p:nvGrpSpPr>
          <p:cNvPr id="14" name="Group 13">
            <a:extLst>
              <a:ext uri="{FF2B5EF4-FFF2-40B4-BE49-F238E27FC236}">
                <a16:creationId xmlns:a16="http://schemas.microsoft.com/office/drawing/2014/main" id="{A1B90C6A-7C2A-6C9B-052E-7A223D3C58BB}"/>
              </a:ext>
            </a:extLst>
          </p:cNvPr>
          <p:cNvGrpSpPr/>
          <p:nvPr/>
        </p:nvGrpSpPr>
        <p:grpSpPr>
          <a:xfrm>
            <a:off x="8058702" y="3898722"/>
            <a:ext cx="3113961" cy="1714728"/>
            <a:chOff x="8058702" y="3898722"/>
            <a:chExt cx="3113961" cy="1714728"/>
          </a:xfrm>
        </p:grpSpPr>
        <p:sp>
          <p:nvSpPr>
            <p:cNvPr id="9" name="Rectangle: Rounded Corners 6">
              <a:extLst>
                <a:ext uri="{FF2B5EF4-FFF2-40B4-BE49-F238E27FC236}">
                  <a16:creationId xmlns:a16="http://schemas.microsoft.com/office/drawing/2014/main" id="{9EC3958C-EF29-C4AB-0E75-48F0A816ADB7}"/>
                </a:ext>
              </a:extLst>
            </p:cNvPr>
            <p:cNvSpPr/>
            <p:nvPr/>
          </p:nvSpPr>
          <p:spPr>
            <a:xfrm>
              <a:off x="8058702" y="3898722"/>
              <a:ext cx="3113961" cy="1714728"/>
            </a:xfrm>
            <a:prstGeom prst="roundRect">
              <a:avLst>
                <a:gd name="adj" fmla="val 9883"/>
              </a:avLst>
            </a:prstGeom>
            <a:solidFill>
              <a:srgbClr val="4E95D9"/>
            </a:solidFill>
            <a:ln w="15875">
              <a:solidFill>
                <a:srgbClr val="5D813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19CECB9A-14D6-F0CA-4EFF-969E5B4AA642}"/>
                </a:ext>
              </a:extLst>
            </p:cNvPr>
            <p:cNvSpPr/>
            <p:nvPr/>
          </p:nvSpPr>
          <p:spPr>
            <a:xfrm>
              <a:off x="8133984" y="4057464"/>
              <a:ext cx="1959529" cy="4145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Bold"/>
                  <a:ea typeface="+mn-ea"/>
                  <a:cs typeface="+mn-cs"/>
                </a:rPr>
                <a:t>LS Pay Service</a:t>
              </a:r>
            </a:p>
          </p:txBody>
        </p:sp>
        <p:sp>
          <p:nvSpPr>
            <p:cNvPr id="21" name="Rectangle: Rounded Corners 20">
              <a:extLst>
                <a:ext uri="{FF2B5EF4-FFF2-40B4-BE49-F238E27FC236}">
                  <a16:creationId xmlns:a16="http://schemas.microsoft.com/office/drawing/2014/main" id="{6EA37F61-F3DD-CCC1-91B4-E2769BDC529E}"/>
                </a:ext>
              </a:extLst>
            </p:cNvPr>
            <p:cNvSpPr/>
            <p:nvPr/>
          </p:nvSpPr>
          <p:spPr>
            <a:xfrm>
              <a:off x="10093513" y="4387118"/>
              <a:ext cx="795475" cy="956596"/>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18AAF913-8B41-2793-8620-18938DB441F1}"/>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10223280" y="4594096"/>
              <a:ext cx="535939" cy="542639"/>
            </a:xfrm>
            <a:prstGeom prst="rect">
              <a:avLst/>
            </a:prstGeom>
          </p:spPr>
        </p:pic>
      </p:grpSp>
      <p:cxnSp>
        <p:nvCxnSpPr>
          <p:cNvPr id="23" name="Straight Arrow Connector 22">
            <a:extLst>
              <a:ext uri="{FF2B5EF4-FFF2-40B4-BE49-F238E27FC236}">
                <a16:creationId xmlns:a16="http://schemas.microsoft.com/office/drawing/2014/main" id="{BE1B6160-B6F7-BF86-DD95-3F6A66D571C4}"/>
              </a:ext>
            </a:extLst>
          </p:cNvPr>
          <p:cNvCxnSpPr>
            <a:cxnSpLocks/>
            <a:stCxn id="4" idx="2"/>
          </p:cNvCxnSpPr>
          <p:nvPr/>
        </p:nvCxnSpPr>
        <p:spPr>
          <a:xfrm>
            <a:off x="9615683" y="3207136"/>
            <a:ext cx="7" cy="691589"/>
          </a:xfrm>
          <a:prstGeom prst="straightConnector1">
            <a:avLst/>
          </a:prstGeom>
          <a:ln w="158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CC0793A2-6B70-1349-9361-BE144426A7E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11927" y="5803524"/>
            <a:ext cx="500118" cy="500118"/>
          </a:xfrm>
          <a:prstGeom prst="rect">
            <a:avLst/>
          </a:prstGeom>
        </p:spPr>
      </p:pic>
      <p:pic>
        <p:nvPicPr>
          <p:cNvPr id="25" name="Graphic 24">
            <a:extLst>
              <a:ext uri="{FF2B5EF4-FFF2-40B4-BE49-F238E27FC236}">
                <a16:creationId xmlns:a16="http://schemas.microsoft.com/office/drawing/2014/main" id="{056B4795-427C-8FBA-E91E-6809FADDFFF1}"/>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60457" y="5763889"/>
            <a:ext cx="570872" cy="570872"/>
          </a:xfrm>
          <a:prstGeom prst="rect">
            <a:avLst/>
          </a:prstGeom>
        </p:spPr>
      </p:pic>
      <p:sp>
        <p:nvSpPr>
          <p:cNvPr id="4" name="Rectangle: Rounded Corners 6">
            <a:extLst>
              <a:ext uri="{FF2B5EF4-FFF2-40B4-BE49-F238E27FC236}">
                <a16:creationId xmlns:a16="http://schemas.microsoft.com/office/drawing/2014/main" id="{60DAC756-92F2-BE62-9D08-06B47DB36CB8}"/>
              </a:ext>
            </a:extLst>
          </p:cNvPr>
          <p:cNvSpPr/>
          <p:nvPr/>
        </p:nvSpPr>
        <p:spPr>
          <a:xfrm>
            <a:off x="8058702" y="1492408"/>
            <a:ext cx="3113961" cy="1714728"/>
          </a:xfrm>
          <a:prstGeom prst="roundRect">
            <a:avLst>
              <a:gd name="adj" fmla="val 9883"/>
            </a:avLst>
          </a:prstGeom>
          <a:solidFill>
            <a:srgbClr val="8EB857"/>
          </a:solidFill>
          <a:ln w="15875">
            <a:solidFill>
              <a:srgbClr val="5D813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EFT Extension</a:t>
            </a:r>
          </a:p>
        </p:txBody>
      </p:sp>
    </p:spTree>
    <p:extLst>
      <p:ext uri="{BB962C8B-B14F-4D97-AF65-F5344CB8AC3E}">
        <p14:creationId xmlns:p14="http://schemas.microsoft.com/office/powerpoint/2010/main" val="2888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par>
                          <p:cTn id="15" fill="hold">
                            <p:stCondLst>
                              <p:cond delay="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2DE64-950C-DC69-7768-D4A6CFC1110C}"/>
            </a:ext>
          </a:extLst>
        </p:cNvPr>
        <p:cNvGrpSpPr/>
        <p:nvPr/>
      </p:nvGrpSpPr>
      <p:grpSpPr>
        <a:xfrm>
          <a:off x="0" y="0"/>
          <a:ext cx="0" cy="0"/>
          <a:chOff x="0" y="0"/>
          <a:chExt cx="0" cy="0"/>
        </a:xfrm>
      </p:grpSpPr>
      <p:sp>
        <p:nvSpPr>
          <p:cNvPr id="191" name="TextBox 190">
            <a:extLst>
              <a:ext uri="{FF2B5EF4-FFF2-40B4-BE49-F238E27FC236}">
                <a16:creationId xmlns:a16="http://schemas.microsoft.com/office/drawing/2014/main" id="{E199641F-B942-B248-4EB6-E81532EBE6F1}"/>
              </a:ext>
            </a:extLst>
          </p:cNvPr>
          <p:cNvSpPr txBox="1"/>
          <p:nvPr/>
        </p:nvSpPr>
        <p:spPr>
          <a:xfrm>
            <a:off x="312532" y="179575"/>
            <a:ext cx="92234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22472"/>
                </a:solidFill>
                <a:effectLst/>
                <a:uLnTx/>
                <a:uFillTx/>
                <a:latin typeface="Aptos ExtraBold" panose="020B0004020202020204" pitchFamily="34" charset="0"/>
                <a:ea typeface="+mn-ea"/>
                <a:cs typeface="+mn-cs"/>
              </a:rPr>
              <a:t>LS Pay – Base topology</a:t>
            </a:r>
            <a:br>
              <a:rPr kumimoji="0" lang="en-US" sz="3600" b="1" i="0" u="none" strike="noStrike" kern="1200" cap="none" spc="0" normalizeH="0" baseline="0" noProof="0" dirty="0">
                <a:ln>
                  <a:noFill/>
                </a:ln>
                <a:solidFill>
                  <a:srgbClr val="351C5C"/>
                </a:solidFill>
                <a:effectLst/>
                <a:uLnTx/>
                <a:uFillTx/>
                <a:latin typeface="Aptos ExtraBold" panose="020B0004020202020204" pitchFamily="34" charset="0"/>
                <a:ea typeface="+mn-ea"/>
                <a:cs typeface="+mn-cs"/>
              </a:rPr>
            </a:br>
            <a:r>
              <a:rPr kumimoji="0" lang="en-US" sz="2400" b="0" i="0" u="none" strike="noStrike" kern="1200" cap="none" spc="0" normalizeH="0" baseline="0" noProof="0" dirty="0">
                <a:ln>
                  <a:noFill/>
                </a:ln>
                <a:solidFill>
                  <a:srgbClr val="351C5C"/>
                </a:solidFill>
                <a:effectLst/>
                <a:uLnTx/>
                <a:uFillTx/>
                <a:latin typeface="Aptos Light" panose="020B0004020202020204" pitchFamily="34" charset="0"/>
                <a:ea typeface="+mn-ea"/>
                <a:cs typeface="+mn-cs"/>
              </a:rPr>
              <a:t>A part of LS Central’s modular architecture</a:t>
            </a:r>
            <a:endParaRPr kumimoji="0" lang="en-US" sz="3600" b="0" i="0" u="none" strike="noStrike" kern="1200" cap="none" spc="0" normalizeH="0" baseline="0" noProof="0" dirty="0">
              <a:ln>
                <a:noFill/>
              </a:ln>
              <a:solidFill>
                <a:srgbClr val="351C5C"/>
              </a:solidFill>
              <a:effectLst/>
              <a:uLnTx/>
              <a:uFillTx/>
              <a:latin typeface="Aptos Light" panose="020B0004020202020204" pitchFamily="34" charset="0"/>
              <a:ea typeface="+mn-ea"/>
              <a:cs typeface="+mn-cs"/>
            </a:endParaRPr>
          </a:p>
        </p:txBody>
      </p:sp>
      <p:sp>
        <p:nvSpPr>
          <p:cNvPr id="6" name="Rectangle: Rounded Corners 6">
            <a:extLst>
              <a:ext uri="{FF2B5EF4-FFF2-40B4-BE49-F238E27FC236}">
                <a16:creationId xmlns:a16="http://schemas.microsoft.com/office/drawing/2014/main" id="{69357A2E-089A-D71B-2FD5-AE3028DA0F73}"/>
              </a:ext>
            </a:extLst>
          </p:cNvPr>
          <p:cNvSpPr/>
          <p:nvPr/>
        </p:nvSpPr>
        <p:spPr>
          <a:xfrm>
            <a:off x="1105524" y="4678228"/>
            <a:ext cx="9223469" cy="1014251"/>
          </a:xfrm>
          <a:prstGeom prst="roundRect">
            <a:avLst>
              <a:gd name="adj" fmla="val 9883"/>
            </a:avLst>
          </a:prstGeom>
          <a:solidFill>
            <a:srgbClr val="4E95D9"/>
          </a:solidFill>
          <a:ln w="15875">
            <a:solidFill>
              <a:srgbClr val="5D813D"/>
            </a:solidFill>
          </a:ln>
          <a:effectLst>
            <a:outerShdw blurRad="469138" dist="38100" dir="2700000" algn="tl" rotWithShape="0">
              <a:prstClr val="black">
                <a:alpha val="170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7" name="Rectangle: Rounded Corners 6">
            <a:extLst>
              <a:ext uri="{FF2B5EF4-FFF2-40B4-BE49-F238E27FC236}">
                <a16:creationId xmlns:a16="http://schemas.microsoft.com/office/drawing/2014/main" id="{0E5B4D90-26AA-C5BF-CDDF-2241C1D9181F}"/>
              </a:ext>
            </a:extLst>
          </p:cNvPr>
          <p:cNvSpPr/>
          <p:nvPr/>
        </p:nvSpPr>
        <p:spPr>
          <a:xfrm>
            <a:off x="8418092" y="4867735"/>
            <a:ext cx="1560470" cy="699153"/>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33693AF0-D4B1-B152-6EDC-D0EB604177D9}"/>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646734" y="5067662"/>
            <a:ext cx="1193195" cy="299297"/>
          </a:xfrm>
          <a:prstGeom prst="rect">
            <a:avLst/>
          </a:prstGeom>
        </p:spPr>
      </p:pic>
      <p:pic>
        <p:nvPicPr>
          <p:cNvPr id="9" name="Graphic 8">
            <a:extLst>
              <a:ext uri="{FF2B5EF4-FFF2-40B4-BE49-F238E27FC236}">
                <a16:creationId xmlns:a16="http://schemas.microsoft.com/office/drawing/2014/main" id="{AA30EDA2-F9DD-7378-8F7E-07B8F976EC89}"/>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09105" y="4907370"/>
            <a:ext cx="500118" cy="500118"/>
          </a:xfrm>
          <a:prstGeom prst="rect">
            <a:avLst/>
          </a:prstGeom>
        </p:spPr>
      </p:pic>
      <p:pic>
        <p:nvPicPr>
          <p:cNvPr id="10" name="Graphic 9">
            <a:extLst>
              <a:ext uri="{FF2B5EF4-FFF2-40B4-BE49-F238E27FC236}">
                <a16:creationId xmlns:a16="http://schemas.microsoft.com/office/drawing/2014/main" id="{9092EB68-DA91-688B-DA71-D7B5678F54A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57635" y="4867735"/>
            <a:ext cx="570872" cy="570872"/>
          </a:xfrm>
          <a:prstGeom prst="rect">
            <a:avLst/>
          </a:prstGeom>
        </p:spPr>
      </p:pic>
      <p:sp>
        <p:nvSpPr>
          <p:cNvPr id="11" name="Rectangle 10">
            <a:extLst>
              <a:ext uri="{FF2B5EF4-FFF2-40B4-BE49-F238E27FC236}">
                <a16:creationId xmlns:a16="http://schemas.microsoft.com/office/drawing/2014/main" id="{3CA7198F-78D8-E3D1-C402-E6B556F825C3}"/>
              </a:ext>
            </a:extLst>
          </p:cNvPr>
          <p:cNvSpPr/>
          <p:nvPr/>
        </p:nvSpPr>
        <p:spPr>
          <a:xfrm>
            <a:off x="4252862" y="4978099"/>
            <a:ext cx="24965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Bold"/>
                <a:ea typeface="+mn-ea"/>
                <a:cs typeface="+mn-cs"/>
              </a:rPr>
              <a:t>LS </a:t>
            </a:r>
            <a:r>
              <a:rPr kumimoji="0" lang="en-US" sz="2400" b="1" i="0" u="none" strike="noStrike" kern="1200" cap="none" spc="0" normalizeH="0" baseline="0" noProof="0" dirty="0">
                <a:ln>
                  <a:noFill/>
                </a:ln>
                <a:solidFill>
                  <a:prstClr val="white"/>
                </a:solidFill>
                <a:effectLst/>
                <a:uLnTx/>
                <a:uFillTx/>
                <a:latin typeface="Segoe UI Bold"/>
                <a:ea typeface="+mn-ea"/>
                <a:cs typeface="+mn-cs"/>
              </a:rPr>
              <a:t>Pay</a:t>
            </a:r>
            <a:r>
              <a:rPr kumimoji="0" lang="en-US" sz="2400" b="0" i="0" u="none" strike="noStrike" kern="1200" cap="none" spc="0" normalizeH="0" baseline="0" noProof="0" dirty="0">
                <a:ln>
                  <a:noFill/>
                </a:ln>
                <a:solidFill>
                  <a:prstClr val="white"/>
                </a:solidFill>
                <a:effectLst/>
                <a:uLnTx/>
                <a:uFillTx/>
                <a:latin typeface="Segoe UI Bold"/>
                <a:ea typeface="+mn-ea"/>
                <a:cs typeface="+mn-cs"/>
              </a:rPr>
              <a:t> Service</a:t>
            </a:r>
          </a:p>
        </p:txBody>
      </p:sp>
      <p:grpSp>
        <p:nvGrpSpPr>
          <p:cNvPr id="21" name="Group 20">
            <a:extLst>
              <a:ext uri="{FF2B5EF4-FFF2-40B4-BE49-F238E27FC236}">
                <a16:creationId xmlns:a16="http://schemas.microsoft.com/office/drawing/2014/main" id="{54F878AC-9814-4B0D-CFE1-9FC562B91AC1}"/>
              </a:ext>
            </a:extLst>
          </p:cNvPr>
          <p:cNvGrpSpPr/>
          <p:nvPr/>
        </p:nvGrpSpPr>
        <p:grpSpPr>
          <a:xfrm>
            <a:off x="1105524" y="2607663"/>
            <a:ext cx="2729715" cy="1840760"/>
            <a:chOff x="452063" y="3429000"/>
            <a:chExt cx="2729715" cy="1840760"/>
          </a:xfrm>
        </p:grpSpPr>
        <p:sp>
          <p:nvSpPr>
            <p:cNvPr id="13" name="Rectangle: Rounded Corners 6">
              <a:extLst>
                <a:ext uri="{FF2B5EF4-FFF2-40B4-BE49-F238E27FC236}">
                  <a16:creationId xmlns:a16="http://schemas.microsoft.com/office/drawing/2014/main" id="{660720C2-3233-82FD-BC39-A182BB097C5F}"/>
                </a:ext>
              </a:extLst>
            </p:cNvPr>
            <p:cNvSpPr/>
            <p:nvPr/>
          </p:nvSpPr>
          <p:spPr>
            <a:xfrm>
              <a:off x="452063" y="3429000"/>
              <a:ext cx="2729715" cy="1840760"/>
            </a:xfrm>
            <a:prstGeom prst="roundRect">
              <a:avLst>
                <a:gd name="adj" fmla="val 9883"/>
              </a:avLst>
            </a:prstGeom>
            <a:solidFill>
              <a:srgbClr val="F7F5F9"/>
            </a:solidFill>
            <a:ln w="15875">
              <a:solidFill>
                <a:srgbClr val="5D813D"/>
              </a:solidFill>
            </a:ln>
            <a:effectLst>
              <a:outerShdw blurRad="469138" dist="38100" dir="2700000" algn="tl" rotWithShape="0">
                <a:prstClr val="black">
                  <a:alpha val="170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pic>
          <p:nvPicPr>
            <p:cNvPr id="14" name="Graphic 13">
              <a:extLst>
                <a:ext uri="{FF2B5EF4-FFF2-40B4-BE49-F238E27FC236}">
                  <a16:creationId xmlns:a16="http://schemas.microsoft.com/office/drawing/2014/main" id="{A03EE634-37C1-615D-EE57-E5FBDE73687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00141" y="3582605"/>
              <a:ext cx="1459333" cy="262469"/>
            </a:xfrm>
            <a:prstGeom prst="rect">
              <a:avLst/>
            </a:prstGeom>
          </p:spPr>
        </p:pic>
        <p:sp>
          <p:nvSpPr>
            <p:cNvPr id="15" name="Rectangle: Rounded Corners 6">
              <a:extLst>
                <a:ext uri="{FF2B5EF4-FFF2-40B4-BE49-F238E27FC236}">
                  <a16:creationId xmlns:a16="http://schemas.microsoft.com/office/drawing/2014/main" id="{3FE1A66E-E78A-4FF9-F943-B64529CC6DF4}"/>
                </a:ext>
              </a:extLst>
            </p:cNvPr>
            <p:cNvSpPr/>
            <p:nvPr/>
          </p:nvSpPr>
          <p:spPr>
            <a:xfrm>
              <a:off x="1816920" y="4092532"/>
              <a:ext cx="1045891" cy="766402"/>
            </a:xfrm>
            <a:prstGeom prst="roundRect">
              <a:avLst>
                <a:gd name="adj" fmla="val 9883"/>
              </a:avLst>
            </a:prstGeom>
            <a:solidFill>
              <a:srgbClr val="8EB857"/>
            </a:solidFill>
            <a:ln w="15875">
              <a:solidFill>
                <a:srgbClr val="5D813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Extension</a:t>
              </a:r>
            </a:p>
          </p:txBody>
        </p:sp>
        <p:sp>
          <p:nvSpPr>
            <p:cNvPr id="16" name="TextBox 15">
              <a:extLst>
                <a:ext uri="{FF2B5EF4-FFF2-40B4-BE49-F238E27FC236}">
                  <a16:creationId xmlns:a16="http://schemas.microsoft.com/office/drawing/2014/main" id="{00D41827-5E11-7976-CDE6-17F7CA4D0620}"/>
                </a:ext>
              </a:extLst>
            </p:cNvPr>
            <p:cNvSpPr txBox="1"/>
            <p:nvPr/>
          </p:nvSpPr>
          <p:spPr>
            <a:xfrm>
              <a:off x="452770" y="3998680"/>
              <a:ext cx="144142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Hotels</a:t>
              </a:r>
            </a:p>
          </p:txBody>
        </p:sp>
      </p:grpSp>
      <p:grpSp>
        <p:nvGrpSpPr>
          <p:cNvPr id="24" name="Group 23">
            <a:extLst>
              <a:ext uri="{FF2B5EF4-FFF2-40B4-BE49-F238E27FC236}">
                <a16:creationId xmlns:a16="http://schemas.microsoft.com/office/drawing/2014/main" id="{EAF166DC-BF23-B159-FC35-993C7D1C2B8F}"/>
              </a:ext>
            </a:extLst>
          </p:cNvPr>
          <p:cNvGrpSpPr/>
          <p:nvPr/>
        </p:nvGrpSpPr>
        <p:grpSpPr>
          <a:xfrm>
            <a:off x="4352400" y="2592457"/>
            <a:ext cx="2729715" cy="1840760"/>
            <a:chOff x="5459798" y="1741845"/>
            <a:chExt cx="2729715" cy="1840760"/>
          </a:xfrm>
        </p:grpSpPr>
        <p:sp>
          <p:nvSpPr>
            <p:cNvPr id="17" name="Rectangle: Rounded Corners 6">
              <a:extLst>
                <a:ext uri="{FF2B5EF4-FFF2-40B4-BE49-F238E27FC236}">
                  <a16:creationId xmlns:a16="http://schemas.microsoft.com/office/drawing/2014/main" id="{75CFE3BE-AFE6-60FF-527C-BE1970A2D36C}"/>
                </a:ext>
              </a:extLst>
            </p:cNvPr>
            <p:cNvSpPr/>
            <p:nvPr/>
          </p:nvSpPr>
          <p:spPr>
            <a:xfrm>
              <a:off x="5459798" y="1741845"/>
              <a:ext cx="2729715" cy="1840760"/>
            </a:xfrm>
            <a:prstGeom prst="roundRect">
              <a:avLst>
                <a:gd name="adj" fmla="val 9883"/>
              </a:avLst>
            </a:prstGeom>
            <a:solidFill>
              <a:srgbClr val="F7F5F9"/>
            </a:solidFill>
            <a:ln w="15875">
              <a:solidFill>
                <a:srgbClr val="5D813D"/>
              </a:solidFill>
            </a:ln>
            <a:effectLst>
              <a:outerShdw blurRad="469138" dist="38100" dir="2700000" algn="tl" rotWithShape="0">
                <a:prstClr val="black">
                  <a:alpha val="170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19" name="Rectangle: Rounded Corners 6">
              <a:extLst>
                <a:ext uri="{FF2B5EF4-FFF2-40B4-BE49-F238E27FC236}">
                  <a16:creationId xmlns:a16="http://schemas.microsoft.com/office/drawing/2014/main" id="{19D73BFA-5E40-A9B7-1B80-5AB7D47F761D}"/>
                </a:ext>
              </a:extLst>
            </p:cNvPr>
            <p:cNvSpPr/>
            <p:nvPr/>
          </p:nvSpPr>
          <p:spPr>
            <a:xfrm>
              <a:off x="6824655" y="2405377"/>
              <a:ext cx="1045891" cy="766402"/>
            </a:xfrm>
            <a:prstGeom prst="roundRect">
              <a:avLst>
                <a:gd name="adj" fmla="val 9883"/>
              </a:avLst>
            </a:prstGeom>
            <a:solidFill>
              <a:srgbClr val="8EB857"/>
            </a:solidFill>
            <a:ln w="15875">
              <a:solidFill>
                <a:srgbClr val="5D813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Extension</a:t>
              </a:r>
            </a:p>
          </p:txBody>
        </p:sp>
        <p:sp>
          <p:nvSpPr>
            <p:cNvPr id="20" name="TextBox 19">
              <a:extLst>
                <a:ext uri="{FF2B5EF4-FFF2-40B4-BE49-F238E27FC236}">
                  <a16:creationId xmlns:a16="http://schemas.microsoft.com/office/drawing/2014/main" id="{5FC50F68-FE48-078A-286D-57103A5416A4}"/>
                </a:ext>
              </a:extLst>
            </p:cNvPr>
            <p:cNvSpPr txBox="1"/>
            <p:nvPr/>
          </p:nvSpPr>
          <p:spPr>
            <a:xfrm>
              <a:off x="5459798" y="2504793"/>
              <a:ext cx="14414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BO</a:t>
              </a:r>
            </a:p>
          </p:txBody>
        </p:sp>
        <p:pic>
          <p:nvPicPr>
            <p:cNvPr id="22" name="Graphic 21">
              <a:extLst>
                <a:ext uri="{FF2B5EF4-FFF2-40B4-BE49-F238E27FC236}">
                  <a16:creationId xmlns:a16="http://schemas.microsoft.com/office/drawing/2014/main" id="{184B17A6-D426-9383-4F54-2BD1FDE81034}"/>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07876" y="1887946"/>
              <a:ext cx="1504816" cy="262468"/>
            </a:xfrm>
            <a:prstGeom prst="rect">
              <a:avLst/>
            </a:prstGeom>
          </p:spPr>
        </p:pic>
      </p:grpSp>
      <p:grpSp>
        <p:nvGrpSpPr>
          <p:cNvPr id="61" name="Group 60">
            <a:extLst>
              <a:ext uri="{FF2B5EF4-FFF2-40B4-BE49-F238E27FC236}">
                <a16:creationId xmlns:a16="http://schemas.microsoft.com/office/drawing/2014/main" id="{A43F9FCB-A0E5-59D3-341F-73AA2ACB25CC}"/>
              </a:ext>
            </a:extLst>
          </p:cNvPr>
          <p:cNvGrpSpPr/>
          <p:nvPr/>
        </p:nvGrpSpPr>
        <p:grpSpPr>
          <a:xfrm>
            <a:off x="7599278" y="2590375"/>
            <a:ext cx="2729715" cy="1840760"/>
            <a:chOff x="6460635" y="3403712"/>
            <a:chExt cx="2729715" cy="1840760"/>
          </a:xfrm>
        </p:grpSpPr>
        <p:sp>
          <p:nvSpPr>
            <p:cNvPr id="26" name="Rectangle: Rounded Corners 6">
              <a:extLst>
                <a:ext uri="{FF2B5EF4-FFF2-40B4-BE49-F238E27FC236}">
                  <a16:creationId xmlns:a16="http://schemas.microsoft.com/office/drawing/2014/main" id="{20C3410A-112E-AA59-A5F5-1863C9AD1419}"/>
                </a:ext>
              </a:extLst>
            </p:cNvPr>
            <p:cNvSpPr/>
            <p:nvPr/>
          </p:nvSpPr>
          <p:spPr>
            <a:xfrm>
              <a:off x="6460635" y="3403712"/>
              <a:ext cx="2729715" cy="1840760"/>
            </a:xfrm>
            <a:prstGeom prst="roundRect">
              <a:avLst>
                <a:gd name="adj" fmla="val 9883"/>
              </a:avLst>
            </a:prstGeom>
            <a:solidFill>
              <a:srgbClr val="F7F5F9"/>
            </a:solidFill>
            <a:ln w="15875">
              <a:solidFill>
                <a:srgbClr val="5D813D"/>
              </a:solidFill>
            </a:ln>
            <a:effectLst>
              <a:outerShdw blurRad="469138" dist="38100" dir="2700000" algn="tl" rotWithShape="0">
                <a:prstClr val="black">
                  <a:alpha val="170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34" name="Rectangle: Rounded Corners 6">
              <a:extLst>
                <a:ext uri="{FF2B5EF4-FFF2-40B4-BE49-F238E27FC236}">
                  <a16:creationId xmlns:a16="http://schemas.microsoft.com/office/drawing/2014/main" id="{BB20DE6D-B660-7C3F-B1BF-877D0EC49EF6}"/>
                </a:ext>
              </a:extLst>
            </p:cNvPr>
            <p:cNvSpPr/>
            <p:nvPr/>
          </p:nvSpPr>
          <p:spPr>
            <a:xfrm>
              <a:off x="6998970" y="3947160"/>
              <a:ext cx="1990618" cy="1035909"/>
            </a:xfrm>
            <a:prstGeom prst="roundRect">
              <a:avLst>
                <a:gd name="adj" fmla="val 9883"/>
              </a:avLst>
            </a:prstGeom>
            <a:solidFill>
              <a:srgbClr val="548532"/>
            </a:solidFill>
            <a:ln w="15875">
              <a:solidFill>
                <a:srgbClr val="5D813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27" name="Rectangle: Rounded Corners 6">
              <a:extLst>
                <a:ext uri="{FF2B5EF4-FFF2-40B4-BE49-F238E27FC236}">
                  <a16:creationId xmlns:a16="http://schemas.microsoft.com/office/drawing/2014/main" id="{D367D0BE-9E1B-4A5B-152F-D37FC0F44BFE}"/>
                </a:ext>
              </a:extLst>
            </p:cNvPr>
            <p:cNvSpPr/>
            <p:nvPr/>
          </p:nvSpPr>
          <p:spPr>
            <a:xfrm>
              <a:off x="7825492" y="4067244"/>
              <a:ext cx="1045891" cy="766402"/>
            </a:xfrm>
            <a:prstGeom prst="roundRect">
              <a:avLst>
                <a:gd name="adj" fmla="val 9883"/>
              </a:avLst>
            </a:prstGeom>
            <a:solidFill>
              <a:srgbClr val="8EB857"/>
            </a:solidFill>
            <a:ln w="15875">
              <a:solidFill>
                <a:srgbClr val="5D813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Extension</a:t>
              </a:r>
            </a:p>
          </p:txBody>
        </p:sp>
        <p:pic>
          <p:nvPicPr>
            <p:cNvPr id="30" name="Picture 29">
              <a:extLst>
                <a:ext uri="{FF2B5EF4-FFF2-40B4-BE49-F238E27FC236}">
                  <a16:creationId xmlns:a16="http://schemas.microsoft.com/office/drawing/2014/main" id="{3584BDE4-D3B5-7CDE-54D1-7A8CED16AD82}"/>
                </a:ext>
              </a:extLst>
            </p:cNvPr>
            <p:cNvPicPr>
              <a:picLocks noChangeAspect="1"/>
            </p:cNvPicPr>
            <p:nvPr/>
          </p:nvPicPr>
          <p:blipFill>
            <a:blip r:embed="rId8"/>
            <a:stretch>
              <a:fillRect/>
            </a:stretch>
          </p:blipFill>
          <p:spPr>
            <a:xfrm>
              <a:off x="6685853" y="3554903"/>
              <a:ext cx="272956" cy="272956"/>
            </a:xfrm>
            <a:prstGeom prst="rect">
              <a:avLst/>
            </a:prstGeom>
          </p:spPr>
        </p:pic>
        <p:sp>
          <p:nvSpPr>
            <p:cNvPr id="31" name="TextBox 30">
              <a:extLst>
                <a:ext uri="{FF2B5EF4-FFF2-40B4-BE49-F238E27FC236}">
                  <a16:creationId xmlns:a16="http://schemas.microsoft.com/office/drawing/2014/main" id="{F05A2F46-3A73-34E9-F51B-6A32C715B209}"/>
                </a:ext>
              </a:extLst>
            </p:cNvPr>
            <p:cNvSpPr txBox="1"/>
            <p:nvPr/>
          </p:nvSpPr>
          <p:spPr>
            <a:xfrm>
              <a:off x="6960538" y="3533090"/>
              <a:ext cx="2133932" cy="355738"/>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42C2F"/>
                  </a:solidFill>
                  <a:effectLst/>
                  <a:uLnTx/>
                  <a:uFillTx/>
                  <a:latin typeface="Aptos" panose="02110004020202020204"/>
                  <a:ea typeface="+mn-ea"/>
                  <a:cs typeface="+mn-cs"/>
                </a:rPr>
                <a:t>Business </a:t>
              </a:r>
              <a:r>
                <a:rPr kumimoji="0" lang="en-US" sz="2000" b="1" i="0" u="none" strike="noStrike" kern="1200" cap="none" spc="0" normalizeH="0" baseline="0" noProof="0" dirty="0">
                  <a:ln>
                    <a:noFill/>
                  </a:ln>
                  <a:solidFill>
                    <a:srgbClr val="242C2F"/>
                  </a:solidFill>
                  <a:effectLst/>
                  <a:uLnTx/>
                  <a:uFillTx/>
                  <a:latin typeface="Aptos" panose="02110004020202020204"/>
                  <a:ea typeface="+mn-ea"/>
                  <a:cs typeface="+mn-cs"/>
                </a:rPr>
                <a:t>Central</a:t>
              </a:r>
            </a:p>
          </p:txBody>
        </p:sp>
        <p:sp>
          <p:nvSpPr>
            <p:cNvPr id="42" name="TextBox 41">
              <a:extLst>
                <a:ext uri="{FF2B5EF4-FFF2-40B4-BE49-F238E27FC236}">
                  <a16:creationId xmlns:a16="http://schemas.microsoft.com/office/drawing/2014/main" id="{666E9489-B9B0-069F-ACB8-F4BD9745CBA0}"/>
                </a:ext>
              </a:extLst>
            </p:cNvPr>
            <p:cNvSpPr txBox="1"/>
            <p:nvPr/>
          </p:nvSpPr>
          <p:spPr>
            <a:xfrm>
              <a:off x="6685853" y="4188835"/>
              <a:ext cx="14414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LS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Pay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App</a:t>
              </a:r>
            </a:p>
          </p:txBody>
        </p:sp>
      </p:grpSp>
    </p:spTree>
    <p:extLst>
      <p:ext uri="{BB962C8B-B14F-4D97-AF65-F5344CB8AC3E}">
        <p14:creationId xmlns:p14="http://schemas.microsoft.com/office/powerpoint/2010/main" val="373999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74576D-8D0B-0D6D-B29B-889D3C8CEE24}"/>
              </a:ext>
            </a:extLst>
          </p:cNvPr>
          <p:cNvSpPr>
            <a:spLocks noGrp="1"/>
          </p:cNvSpPr>
          <p:nvPr>
            <p:ph type="body" sz="quarter" idx="10"/>
          </p:nvPr>
        </p:nvSpPr>
        <p:spPr>
          <a:xfrm>
            <a:off x="660391" y="1138958"/>
            <a:ext cx="4769826" cy="2016858"/>
          </a:xfrm>
        </p:spPr>
        <p:txBody>
          <a:bodyPr/>
          <a:lstStyle/>
          <a:p>
            <a:r>
              <a:rPr lang="en-US" sz="6000" dirty="0"/>
              <a:t>LS Pay</a:t>
            </a:r>
          </a:p>
          <a:p>
            <a:r>
              <a:rPr lang="en-US" sz="4000" dirty="0"/>
              <a:t>Secure payments for LS Central and Business Central</a:t>
            </a:r>
          </a:p>
          <a:p>
            <a:endParaRPr lang="en-US" sz="4400" dirty="0"/>
          </a:p>
        </p:txBody>
      </p:sp>
      <p:sp>
        <p:nvSpPr>
          <p:cNvPr id="3" name="Text Placeholder 2">
            <a:extLst>
              <a:ext uri="{FF2B5EF4-FFF2-40B4-BE49-F238E27FC236}">
                <a16:creationId xmlns:a16="http://schemas.microsoft.com/office/drawing/2014/main" id="{61C23A99-79F5-F459-DF20-9599088092D3}"/>
              </a:ext>
            </a:extLst>
          </p:cNvPr>
          <p:cNvSpPr>
            <a:spLocks noGrp="1"/>
          </p:cNvSpPr>
          <p:nvPr>
            <p:ph type="body" sz="quarter" idx="12"/>
          </p:nvPr>
        </p:nvSpPr>
        <p:spPr>
          <a:xfrm>
            <a:off x="1746494" y="4531081"/>
            <a:ext cx="2423825" cy="482341"/>
          </a:xfrm>
        </p:spPr>
        <p:txBody>
          <a:bodyPr/>
          <a:lstStyle/>
          <a:p>
            <a:r>
              <a:rPr lang="en-US" dirty="0"/>
              <a:t>Petur Thor</a:t>
            </a:r>
          </a:p>
        </p:txBody>
      </p:sp>
      <p:sp>
        <p:nvSpPr>
          <p:cNvPr id="4" name="Text Placeholder 3">
            <a:extLst>
              <a:ext uri="{FF2B5EF4-FFF2-40B4-BE49-F238E27FC236}">
                <a16:creationId xmlns:a16="http://schemas.microsoft.com/office/drawing/2014/main" id="{1B295856-164E-EAE3-90CB-2FF6BCFB9093}"/>
              </a:ext>
            </a:extLst>
          </p:cNvPr>
          <p:cNvSpPr>
            <a:spLocks noGrp="1"/>
          </p:cNvSpPr>
          <p:nvPr>
            <p:ph type="body" sz="quarter" idx="13"/>
          </p:nvPr>
        </p:nvSpPr>
        <p:spPr>
          <a:xfrm>
            <a:off x="1746494" y="4988708"/>
            <a:ext cx="2423825" cy="482341"/>
          </a:xfrm>
        </p:spPr>
        <p:txBody>
          <a:bodyPr/>
          <a:lstStyle/>
          <a:p>
            <a:r>
              <a:rPr lang="en-US" dirty="0"/>
              <a:t>Sigurdsson</a:t>
            </a:r>
          </a:p>
        </p:txBody>
      </p:sp>
    </p:spTree>
    <p:extLst>
      <p:ext uri="{BB962C8B-B14F-4D97-AF65-F5344CB8AC3E}">
        <p14:creationId xmlns:p14="http://schemas.microsoft.com/office/powerpoint/2010/main" val="2801081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8791F-BC17-D70C-B02A-6B891E53F04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47987BD4-015A-907F-6238-28B52CB6E9C9}"/>
              </a:ext>
            </a:extLst>
          </p:cNvPr>
          <p:cNvGrpSpPr/>
          <p:nvPr/>
        </p:nvGrpSpPr>
        <p:grpSpPr>
          <a:xfrm flipH="1">
            <a:off x="0" y="0"/>
            <a:ext cx="3171363" cy="6858000"/>
            <a:chOff x="9020637" y="0"/>
            <a:chExt cx="3171363" cy="6858000"/>
          </a:xfrm>
        </p:grpSpPr>
        <p:sp>
          <p:nvSpPr>
            <p:cNvPr id="4" name="Freeform 3">
              <a:extLst>
                <a:ext uri="{FF2B5EF4-FFF2-40B4-BE49-F238E27FC236}">
                  <a16:creationId xmlns:a16="http://schemas.microsoft.com/office/drawing/2014/main" id="{43CB5425-40D0-151E-9472-82595B0C8562}"/>
                </a:ext>
              </a:extLst>
            </p:cNvPr>
            <p:cNvSpPr/>
            <p:nvPr/>
          </p:nvSpPr>
          <p:spPr>
            <a:xfrm flipH="1">
              <a:off x="9020637" y="0"/>
              <a:ext cx="3171363" cy="1433104"/>
            </a:xfrm>
            <a:custGeom>
              <a:avLst/>
              <a:gdLst>
                <a:gd name="connsiteX0" fmla="*/ 3171363 w 3171363"/>
                <a:gd name="connsiteY0" fmla="*/ 0 h 1433104"/>
                <a:gd name="connsiteX1" fmla="*/ 0 w 3171363"/>
                <a:gd name="connsiteY1" fmla="*/ 0 h 1433104"/>
                <a:gd name="connsiteX2" fmla="*/ 0 w 3171363"/>
                <a:gd name="connsiteY2" fmla="*/ 1077333 h 1433104"/>
                <a:gd name="connsiteX3" fmla="*/ 180687 w 3171363"/>
                <a:gd name="connsiteY3" fmla="*/ 1190568 h 1433104"/>
                <a:gd name="connsiteX4" fmla="*/ 1216282 w 3171363"/>
                <a:gd name="connsiteY4" fmla="*/ 1426717 h 1433104"/>
                <a:gd name="connsiteX5" fmla="*/ 2063439 w 3171363"/>
                <a:gd name="connsiteY5" fmla="*/ 1133157 h 1433104"/>
                <a:gd name="connsiteX6" fmla="*/ 2640086 w 3171363"/>
                <a:gd name="connsiteY6" fmla="*/ 671829 h 1433104"/>
                <a:gd name="connsiteX7" fmla="*/ 3105119 w 3171363"/>
                <a:gd name="connsiteY7" fmla="*/ 112742 h 14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363" h="1433104">
                  <a:moveTo>
                    <a:pt x="3171363" y="0"/>
                  </a:moveTo>
                  <a:lnTo>
                    <a:pt x="0" y="0"/>
                  </a:lnTo>
                  <a:lnTo>
                    <a:pt x="0" y="1077333"/>
                  </a:lnTo>
                  <a:lnTo>
                    <a:pt x="180687" y="1190568"/>
                  </a:lnTo>
                  <a:cubicBezTo>
                    <a:pt x="521857" y="1380556"/>
                    <a:pt x="870285" y="1456880"/>
                    <a:pt x="1216282" y="1426717"/>
                  </a:cubicBezTo>
                  <a:cubicBezTo>
                    <a:pt x="1501462" y="1401572"/>
                    <a:pt x="1786642" y="1303019"/>
                    <a:pt x="2063439" y="1133157"/>
                  </a:cubicBezTo>
                  <a:cubicBezTo>
                    <a:pt x="2260545" y="1013650"/>
                    <a:pt x="2451427" y="860551"/>
                    <a:pt x="2640086" y="671829"/>
                  </a:cubicBezTo>
                  <a:cubicBezTo>
                    <a:pt x="2836683" y="473662"/>
                    <a:pt x="2991989" y="286138"/>
                    <a:pt x="3105119" y="112742"/>
                  </a:cubicBezTo>
                  <a:close/>
                </a:path>
              </a:pathLst>
            </a:custGeom>
            <a:solidFill>
              <a:srgbClr val="1C143D"/>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4">
              <a:extLst>
                <a:ext uri="{FF2B5EF4-FFF2-40B4-BE49-F238E27FC236}">
                  <a16:creationId xmlns:a16="http://schemas.microsoft.com/office/drawing/2014/main" id="{3EAF56E3-5809-AD2E-948B-6D79B5CFB873}"/>
                </a:ext>
              </a:extLst>
            </p:cNvPr>
            <p:cNvSpPr/>
            <p:nvPr/>
          </p:nvSpPr>
          <p:spPr>
            <a:xfrm flipH="1">
              <a:off x="9304146" y="230313"/>
              <a:ext cx="2887854" cy="6627687"/>
            </a:xfrm>
            <a:custGeom>
              <a:avLst/>
              <a:gdLst>
                <a:gd name="connsiteX0" fmla="*/ 2354399 w 2887854"/>
                <a:gd name="connsiteY0" fmla="*/ 0 h 6627687"/>
                <a:gd name="connsiteX1" fmla="*/ 0 w 2887854"/>
                <a:gd name="connsiteY1" fmla="*/ 0 h 6627687"/>
                <a:gd name="connsiteX2" fmla="*/ 0 w 2887854"/>
                <a:gd name="connsiteY2" fmla="*/ 6627687 h 6627687"/>
                <a:gd name="connsiteX3" fmla="*/ 2887854 w 2887854"/>
                <a:gd name="connsiteY3" fmla="*/ 6627687 h 6627687"/>
                <a:gd name="connsiteX4" fmla="*/ 1410721 w 2887854"/>
                <a:gd name="connsiteY4" fmla="*/ 4395217 h 6627687"/>
                <a:gd name="connsiteX5" fmla="*/ 366458 w 2887854"/>
                <a:gd name="connsiteY5" fmla="*/ 2816225 h 6627687"/>
                <a:gd name="connsiteX6" fmla="*/ 1001842 w 2887854"/>
                <a:gd name="connsiteY6" fmla="*/ 2484882 h 6627687"/>
                <a:gd name="connsiteX7" fmla="*/ 2167772 w 2887854"/>
                <a:gd name="connsiteY7" fmla="*/ 1012825 h 6627687"/>
                <a:gd name="connsiteX8" fmla="*/ 2354399 w 2887854"/>
                <a:gd name="connsiteY8" fmla="*/ 0 h 66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854" h="6627687">
                  <a:moveTo>
                    <a:pt x="2354399" y="0"/>
                  </a:moveTo>
                  <a:lnTo>
                    <a:pt x="0" y="0"/>
                  </a:lnTo>
                  <a:lnTo>
                    <a:pt x="0" y="6627687"/>
                  </a:lnTo>
                  <a:lnTo>
                    <a:pt x="2887854" y="6627687"/>
                  </a:lnTo>
                  <a:lnTo>
                    <a:pt x="1410721" y="4395217"/>
                  </a:lnTo>
                  <a:lnTo>
                    <a:pt x="366458" y="2816225"/>
                  </a:lnTo>
                  <a:cubicBezTo>
                    <a:pt x="592964" y="2728151"/>
                    <a:pt x="806833" y="2616963"/>
                    <a:pt x="1001842" y="2484882"/>
                  </a:cubicBezTo>
                  <a:cubicBezTo>
                    <a:pt x="1540770" y="2120011"/>
                    <a:pt x="1945520" y="1602042"/>
                    <a:pt x="2167772" y="1012825"/>
                  </a:cubicBezTo>
                  <a:cubicBezTo>
                    <a:pt x="2287279" y="694119"/>
                    <a:pt x="2352304" y="350203"/>
                    <a:pt x="2354399" y="0"/>
                  </a:cubicBezTo>
                  <a:close/>
                </a:path>
              </a:pathLst>
            </a:custGeom>
            <a:solidFill>
              <a:srgbClr val="351C5C"/>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B6ADAFB2-61EA-CD21-F8A8-A74E8B04731E}"/>
                </a:ext>
              </a:extLst>
            </p:cNvPr>
            <p:cNvSpPr/>
            <p:nvPr/>
          </p:nvSpPr>
          <p:spPr>
            <a:xfrm flipH="1">
              <a:off x="9711744" y="3046538"/>
              <a:ext cx="2480256" cy="3811462"/>
            </a:xfrm>
            <a:custGeom>
              <a:avLst/>
              <a:gdLst>
                <a:gd name="connsiteX0" fmla="*/ 2479325 w 2480256"/>
                <a:gd name="connsiteY0" fmla="*/ 64 h 3811462"/>
                <a:gd name="connsiteX1" fmla="*/ 0 w 2480256"/>
                <a:gd name="connsiteY1" fmla="*/ 64 h 3811462"/>
                <a:gd name="connsiteX2" fmla="*/ 0 w 2480256"/>
                <a:gd name="connsiteY2" fmla="*/ 3811462 h 3811462"/>
                <a:gd name="connsiteX3" fmla="*/ 172160 w 2480256"/>
                <a:gd name="connsiteY3" fmla="*/ 3811462 h 3811462"/>
                <a:gd name="connsiteX4" fmla="*/ 266206 w 2480256"/>
                <a:gd name="connsiteY4" fmla="*/ 3718287 h 3811462"/>
                <a:gd name="connsiteX5" fmla="*/ 1410784 w 2480256"/>
                <a:gd name="connsiteY5" fmla="*/ 1578991 h 3811462"/>
                <a:gd name="connsiteX6" fmla="*/ 1484191 w 2480256"/>
                <a:gd name="connsiteY6" fmla="*/ 1379792 h 3811462"/>
                <a:gd name="connsiteX7" fmla="*/ 2400254 w 2480256"/>
                <a:gd name="connsiteY7" fmla="*/ 5497 h 3811462"/>
                <a:gd name="connsiteX8" fmla="*/ 2480256 w 2480256"/>
                <a:gd name="connsiteY8" fmla="*/ 0 h 3811462"/>
                <a:gd name="connsiteX9" fmla="*/ 2479325 w 2480256"/>
                <a:gd name="connsiteY9" fmla="*/ 64 h 3811462"/>
                <a:gd name="connsiteX10" fmla="*/ 2480256 w 2480256"/>
                <a:gd name="connsiteY10" fmla="*/ 64 h 3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0256" h="3811462">
                  <a:moveTo>
                    <a:pt x="2479325" y="64"/>
                  </a:moveTo>
                  <a:lnTo>
                    <a:pt x="0" y="64"/>
                  </a:lnTo>
                  <a:lnTo>
                    <a:pt x="0" y="3811462"/>
                  </a:lnTo>
                  <a:lnTo>
                    <a:pt x="172160" y="3811462"/>
                  </a:lnTo>
                  <a:lnTo>
                    <a:pt x="266206" y="3718287"/>
                  </a:lnTo>
                  <a:cubicBezTo>
                    <a:pt x="819534" y="3136277"/>
                    <a:pt x="1139249" y="2323918"/>
                    <a:pt x="1410784" y="1578991"/>
                  </a:cubicBezTo>
                  <a:cubicBezTo>
                    <a:pt x="1435930" y="1511872"/>
                    <a:pt x="1461140" y="1444816"/>
                    <a:pt x="1484191" y="1379792"/>
                  </a:cubicBezTo>
                  <a:cubicBezTo>
                    <a:pt x="1804649" y="526590"/>
                    <a:pt x="2012648" y="60434"/>
                    <a:pt x="2400254" y="5497"/>
                  </a:cubicBezTo>
                  <a:close/>
                  <a:moveTo>
                    <a:pt x="2480256" y="0"/>
                  </a:moveTo>
                  <a:lnTo>
                    <a:pt x="2479325" y="64"/>
                  </a:lnTo>
                  <a:lnTo>
                    <a:pt x="2480256" y="64"/>
                  </a:lnTo>
                  <a:close/>
                </a:path>
              </a:pathLst>
            </a:custGeom>
            <a:solidFill>
              <a:srgbClr val="01ADCF"/>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73BED824-26A0-CB23-047A-EBCBFF513687}"/>
                </a:ext>
              </a:extLst>
            </p:cNvPr>
            <p:cNvSpPr/>
            <p:nvPr/>
          </p:nvSpPr>
          <p:spPr>
            <a:xfrm flipH="1">
              <a:off x="9837094" y="0"/>
              <a:ext cx="2354906" cy="2714244"/>
            </a:xfrm>
            <a:custGeom>
              <a:avLst/>
              <a:gdLst>
                <a:gd name="connsiteX0" fmla="*/ 2125782 w 2354906"/>
                <a:gd name="connsiteY0" fmla="*/ 0 h 2714244"/>
                <a:gd name="connsiteX1" fmla="*/ 0 w 2354906"/>
                <a:gd name="connsiteY1" fmla="*/ 0 h 2714244"/>
                <a:gd name="connsiteX2" fmla="*/ 0 w 2354906"/>
                <a:gd name="connsiteY2" fmla="*/ 1839633 h 2714244"/>
                <a:gd name="connsiteX3" fmla="*/ 114086 w 2354906"/>
                <a:gd name="connsiteY3" fmla="*/ 1978989 h 2714244"/>
                <a:gd name="connsiteX4" fmla="*/ 274763 w 2354906"/>
                <a:gd name="connsiteY4" fmla="*/ 2150173 h 2714244"/>
                <a:gd name="connsiteX5" fmla="*/ 1002413 w 2354906"/>
                <a:gd name="connsiteY5" fmla="*/ 2714244 h 2714244"/>
                <a:gd name="connsiteX6" fmla="*/ 2168279 w 2354906"/>
                <a:gd name="connsiteY6" fmla="*/ 1242186 h 2714244"/>
                <a:gd name="connsiteX7" fmla="*/ 2134751 w 2354906"/>
                <a:gd name="connsiteY7" fmla="*/ 1212849 h 2714244"/>
                <a:gd name="connsiteX8" fmla="*/ 2063439 w 2354906"/>
                <a:gd name="connsiteY8" fmla="*/ 1133157 h 2714244"/>
                <a:gd name="connsiteX9" fmla="*/ 2063439 w 2354906"/>
                <a:gd name="connsiteY9" fmla="*/ 1133221 h 2714244"/>
                <a:gd name="connsiteX10" fmla="*/ 2161992 w 2354906"/>
                <a:gd name="connsiteY10" fmla="*/ 424433 h 2714244"/>
                <a:gd name="connsiteX11" fmla="*/ 2354906 w 2354906"/>
                <a:gd name="connsiteY11" fmla="*/ 229425 h 271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4906" h="2714244">
                  <a:moveTo>
                    <a:pt x="2125782" y="0"/>
                  </a:moveTo>
                  <a:lnTo>
                    <a:pt x="0" y="0"/>
                  </a:lnTo>
                  <a:lnTo>
                    <a:pt x="0" y="1839633"/>
                  </a:lnTo>
                  <a:lnTo>
                    <a:pt x="114086" y="1978989"/>
                  </a:lnTo>
                  <a:cubicBezTo>
                    <a:pt x="164573" y="2036479"/>
                    <a:pt x="218144" y="2093555"/>
                    <a:pt x="274763" y="2150173"/>
                  </a:cubicBezTo>
                  <a:cubicBezTo>
                    <a:pt x="538988" y="2412301"/>
                    <a:pt x="784353" y="2601023"/>
                    <a:pt x="1002413" y="2714244"/>
                  </a:cubicBezTo>
                  <a:cubicBezTo>
                    <a:pt x="1541340" y="2349373"/>
                    <a:pt x="1946027" y="1831403"/>
                    <a:pt x="2168279" y="1242186"/>
                  </a:cubicBezTo>
                  <a:cubicBezTo>
                    <a:pt x="2155706" y="1233805"/>
                    <a:pt x="2145228" y="1223327"/>
                    <a:pt x="2134751" y="1212849"/>
                  </a:cubicBezTo>
                  <a:cubicBezTo>
                    <a:pt x="2107509" y="1185608"/>
                    <a:pt x="2084395" y="1160399"/>
                    <a:pt x="2063439" y="1133157"/>
                  </a:cubicBezTo>
                  <a:lnTo>
                    <a:pt x="2063439" y="1133221"/>
                  </a:lnTo>
                  <a:cubicBezTo>
                    <a:pt x="1860048" y="883665"/>
                    <a:pt x="1912436" y="673988"/>
                    <a:pt x="2161992" y="424433"/>
                  </a:cubicBezTo>
                  <a:lnTo>
                    <a:pt x="2354906" y="229425"/>
                  </a:lnTo>
                  <a:close/>
                </a:path>
              </a:pathLst>
            </a:custGeom>
            <a:solidFill>
              <a:srgbClr val="006793"/>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0" name="Picture 9">
            <a:extLst>
              <a:ext uri="{FF2B5EF4-FFF2-40B4-BE49-F238E27FC236}">
                <a16:creationId xmlns:a16="http://schemas.microsoft.com/office/drawing/2014/main" id="{5AE7CC01-630A-927E-774C-7B209BA9136D}"/>
              </a:ext>
            </a:extLst>
          </p:cNvPr>
          <p:cNvPicPr>
            <a:picLocks noChangeAspect="1"/>
          </p:cNvPicPr>
          <p:nvPr/>
        </p:nvPicPr>
        <p:blipFill>
          <a:blip r:embed="rId2" cstate="screen">
            <a:extLst>
              <a:ext uri="{28A0092B-C50C-407E-A947-70E740481C1C}">
                <a14:useLocalDpi xmlns:a14="http://schemas.microsoft.com/office/drawing/2010/main"/>
              </a:ext>
            </a:extLst>
          </a:blip>
          <a:srcRect r="-1631"/>
          <a:stretch>
            <a:fillRect/>
          </a:stretch>
        </p:blipFill>
        <p:spPr>
          <a:xfrm>
            <a:off x="0" y="1286540"/>
            <a:ext cx="3771813" cy="5571460"/>
          </a:xfrm>
          <a:prstGeom prst="rect">
            <a:avLst/>
          </a:prstGeom>
        </p:spPr>
      </p:pic>
      <p:sp>
        <p:nvSpPr>
          <p:cNvPr id="13" name="TextBox 12">
            <a:extLst>
              <a:ext uri="{FF2B5EF4-FFF2-40B4-BE49-F238E27FC236}">
                <a16:creationId xmlns:a16="http://schemas.microsoft.com/office/drawing/2014/main" id="{4792716D-B45C-8A0B-C89B-9D2CEFE82036}"/>
              </a:ext>
            </a:extLst>
          </p:cNvPr>
          <p:cNvSpPr txBox="1"/>
          <p:nvPr/>
        </p:nvSpPr>
        <p:spPr>
          <a:xfrm>
            <a:off x="3688558" y="697447"/>
            <a:ext cx="73530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rPr>
              <a:t>Two deployment options</a:t>
            </a:r>
            <a:endParaRPr kumimoji="0" lang="en-I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mn-cs"/>
            </a:endParaRPr>
          </a:p>
        </p:txBody>
      </p:sp>
      <p:sp>
        <p:nvSpPr>
          <p:cNvPr id="18" name="TextBox 17">
            <a:extLst>
              <a:ext uri="{FF2B5EF4-FFF2-40B4-BE49-F238E27FC236}">
                <a16:creationId xmlns:a16="http://schemas.microsoft.com/office/drawing/2014/main" id="{A89D48E8-FC6A-36BA-F919-EFBF0EEF9B5C}"/>
              </a:ext>
            </a:extLst>
          </p:cNvPr>
          <p:cNvSpPr txBox="1"/>
          <p:nvPr/>
        </p:nvSpPr>
        <p:spPr>
          <a:xfrm>
            <a:off x="3832828" y="5302725"/>
            <a:ext cx="70645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361D5C"/>
                </a:solidFill>
                <a:effectLst/>
                <a:uLnTx/>
                <a:uFillTx/>
                <a:latin typeface="Aptos Light" panose="020B0004020202020204" pitchFamily="34" charset="0"/>
                <a:ea typeface="+mn-ea"/>
                <a:cs typeface="Segoe UI Semibold" panose="020B0702040204020203" pitchFamily="34" charset="0"/>
              </a:rPr>
              <a:t>Available on the Microsoft AppSource</a:t>
            </a:r>
          </a:p>
        </p:txBody>
      </p:sp>
      <p:pic>
        <p:nvPicPr>
          <p:cNvPr id="31" name="Picture 30">
            <a:extLst>
              <a:ext uri="{FF2B5EF4-FFF2-40B4-BE49-F238E27FC236}">
                <a16:creationId xmlns:a16="http://schemas.microsoft.com/office/drawing/2014/main" id="{46F9B9DB-41BA-EEB7-BDCF-01C9A98B6750}"/>
              </a:ext>
            </a:extLst>
          </p:cNvPr>
          <p:cNvPicPr>
            <a:picLocks noChangeAspect="1"/>
          </p:cNvPicPr>
          <p:nvPr/>
        </p:nvPicPr>
        <p:blipFill>
          <a:blip r:embed="rId3"/>
          <a:stretch>
            <a:fillRect/>
          </a:stretch>
        </p:blipFill>
        <p:spPr>
          <a:xfrm>
            <a:off x="4463481" y="4201596"/>
            <a:ext cx="2729715" cy="908835"/>
          </a:xfrm>
          <a:prstGeom prst="rect">
            <a:avLst/>
          </a:prstGeom>
          <a:effectLst>
            <a:outerShdw blurRad="50800" dist="38100" dir="5400000" algn="t" rotWithShape="0">
              <a:prstClr val="black">
                <a:alpha val="40000"/>
              </a:prstClr>
            </a:outerShdw>
          </a:effectLst>
        </p:spPr>
      </p:pic>
      <p:pic>
        <p:nvPicPr>
          <p:cNvPr id="32" name="Picture 31">
            <a:extLst>
              <a:ext uri="{FF2B5EF4-FFF2-40B4-BE49-F238E27FC236}">
                <a16:creationId xmlns:a16="http://schemas.microsoft.com/office/drawing/2014/main" id="{B9B5549D-89FD-36E5-5891-AC0D809BE879}"/>
              </a:ext>
            </a:extLst>
          </p:cNvPr>
          <p:cNvPicPr>
            <a:picLocks noChangeAspect="1"/>
          </p:cNvPicPr>
          <p:nvPr/>
        </p:nvPicPr>
        <p:blipFill>
          <a:blip r:embed="rId4"/>
          <a:stretch>
            <a:fillRect/>
          </a:stretch>
        </p:blipFill>
        <p:spPr>
          <a:xfrm>
            <a:off x="7620242" y="4206364"/>
            <a:ext cx="2729715" cy="891250"/>
          </a:xfrm>
          <a:prstGeom prst="rect">
            <a:avLst/>
          </a:prstGeom>
          <a:effectLst>
            <a:outerShdw blurRad="50800" dist="38100" dir="5400000" algn="t" rotWithShape="0">
              <a:prstClr val="black">
                <a:alpha val="40000"/>
              </a:prstClr>
            </a:outerShdw>
          </a:effectLst>
        </p:spPr>
      </p:pic>
      <p:grpSp>
        <p:nvGrpSpPr>
          <p:cNvPr id="2" name="Group 1">
            <a:extLst>
              <a:ext uri="{FF2B5EF4-FFF2-40B4-BE49-F238E27FC236}">
                <a16:creationId xmlns:a16="http://schemas.microsoft.com/office/drawing/2014/main" id="{0C955769-115C-40DD-4811-C3AECBE11EFF}"/>
              </a:ext>
            </a:extLst>
          </p:cNvPr>
          <p:cNvGrpSpPr/>
          <p:nvPr/>
        </p:nvGrpSpPr>
        <p:grpSpPr>
          <a:xfrm>
            <a:off x="4463482" y="2065597"/>
            <a:ext cx="2729715" cy="1840760"/>
            <a:chOff x="6460635" y="3403712"/>
            <a:chExt cx="2729715" cy="1840760"/>
          </a:xfrm>
        </p:grpSpPr>
        <p:sp>
          <p:nvSpPr>
            <p:cNvPr id="8" name="Rectangle: Rounded Corners 6">
              <a:extLst>
                <a:ext uri="{FF2B5EF4-FFF2-40B4-BE49-F238E27FC236}">
                  <a16:creationId xmlns:a16="http://schemas.microsoft.com/office/drawing/2014/main" id="{B4E6DC07-1B9D-6481-E077-ED6367483F8A}"/>
                </a:ext>
              </a:extLst>
            </p:cNvPr>
            <p:cNvSpPr/>
            <p:nvPr/>
          </p:nvSpPr>
          <p:spPr>
            <a:xfrm>
              <a:off x="6460635" y="3403712"/>
              <a:ext cx="2729715" cy="1840760"/>
            </a:xfrm>
            <a:prstGeom prst="roundRect">
              <a:avLst>
                <a:gd name="adj" fmla="val 9883"/>
              </a:avLst>
            </a:prstGeom>
            <a:solidFill>
              <a:srgbClr val="F7F5F9"/>
            </a:solidFill>
            <a:ln w="15875">
              <a:solidFill>
                <a:srgbClr val="5D813D"/>
              </a:solidFill>
            </a:ln>
            <a:effectLst>
              <a:outerShdw blurRad="469138" dist="38100" dir="2700000" algn="tl" rotWithShape="0">
                <a:prstClr val="black">
                  <a:alpha val="170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9" name="Rectangle: Rounded Corners 6">
              <a:extLst>
                <a:ext uri="{FF2B5EF4-FFF2-40B4-BE49-F238E27FC236}">
                  <a16:creationId xmlns:a16="http://schemas.microsoft.com/office/drawing/2014/main" id="{7CC1D785-6F41-F1EA-A26A-BBCEA385AF5F}"/>
                </a:ext>
              </a:extLst>
            </p:cNvPr>
            <p:cNvSpPr/>
            <p:nvPr/>
          </p:nvSpPr>
          <p:spPr>
            <a:xfrm>
              <a:off x="6998970" y="3947160"/>
              <a:ext cx="1990618" cy="1035909"/>
            </a:xfrm>
            <a:prstGeom prst="roundRect">
              <a:avLst>
                <a:gd name="adj" fmla="val 9883"/>
              </a:avLst>
            </a:prstGeom>
            <a:solidFill>
              <a:srgbClr val="548532"/>
            </a:solidFill>
            <a:ln w="15875">
              <a:solidFill>
                <a:srgbClr val="5D813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11" name="Rectangle: Rounded Corners 6">
              <a:extLst>
                <a:ext uri="{FF2B5EF4-FFF2-40B4-BE49-F238E27FC236}">
                  <a16:creationId xmlns:a16="http://schemas.microsoft.com/office/drawing/2014/main" id="{383598A8-4531-ABCE-F658-6DC317473A5A}"/>
                </a:ext>
              </a:extLst>
            </p:cNvPr>
            <p:cNvSpPr/>
            <p:nvPr/>
          </p:nvSpPr>
          <p:spPr>
            <a:xfrm>
              <a:off x="7825492" y="4067244"/>
              <a:ext cx="1045891" cy="766402"/>
            </a:xfrm>
            <a:prstGeom prst="roundRect">
              <a:avLst>
                <a:gd name="adj" fmla="val 9883"/>
              </a:avLst>
            </a:prstGeom>
            <a:solidFill>
              <a:srgbClr val="8EB857"/>
            </a:solidFill>
            <a:ln w="15875">
              <a:solidFill>
                <a:srgbClr val="5D813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Extension</a:t>
              </a:r>
            </a:p>
          </p:txBody>
        </p:sp>
        <p:pic>
          <p:nvPicPr>
            <p:cNvPr id="12" name="Picture 11">
              <a:extLst>
                <a:ext uri="{FF2B5EF4-FFF2-40B4-BE49-F238E27FC236}">
                  <a16:creationId xmlns:a16="http://schemas.microsoft.com/office/drawing/2014/main" id="{DF7C5755-CD04-56ED-EF97-00EEA923A593}"/>
                </a:ext>
              </a:extLst>
            </p:cNvPr>
            <p:cNvPicPr>
              <a:picLocks noChangeAspect="1"/>
            </p:cNvPicPr>
            <p:nvPr/>
          </p:nvPicPr>
          <p:blipFill>
            <a:blip r:embed="rId5"/>
            <a:stretch>
              <a:fillRect/>
            </a:stretch>
          </p:blipFill>
          <p:spPr>
            <a:xfrm>
              <a:off x="6685853" y="3554903"/>
              <a:ext cx="272956" cy="272956"/>
            </a:xfrm>
            <a:prstGeom prst="rect">
              <a:avLst/>
            </a:prstGeom>
          </p:spPr>
        </p:pic>
        <p:sp>
          <p:nvSpPr>
            <p:cNvPr id="14" name="TextBox 13">
              <a:extLst>
                <a:ext uri="{FF2B5EF4-FFF2-40B4-BE49-F238E27FC236}">
                  <a16:creationId xmlns:a16="http://schemas.microsoft.com/office/drawing/2014/main" id="{33BFB7A8-3F8C-6352-5E02-ED81B1B21491}"/>
                </a:ext>
              </a:extLst>
            </p:cNvPr>
            <p:cNvSpPr txBox="1"/>
            <p:nvPr/>
          </p:nvSpPr>
          <p:spPr>
            <a:xfrm>
              <a:off x="6960538" y="3533090"/>
              <a:ext cx="2133932" cy="355738"/>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42C2F"/>
                  </a:solidFill>
                  <a:effectLst/>
                  <a:uLnTx/>
                  <a:uFillTx/>
                  <a:latin typeface="Aptos" panose="02110004020202020204"/>
                  <a:ea typeface="+mn-ea"/>
                  <a:cs typeface="+mn-cs"/>
                </a:rPr>
                <a:t>Business </a:t>
              </a:r>
              <a:r>
                <a:rPr kumimoji="0" lang="en-US" sz="2000" b="1" i="0" u="none" strike="noStrike" kern="1200" cap="none" spc="0" normalizeH="0" baseline="0" noProof="0" dirty="0">
                  <a:ln>
                    <a:noFill/>
                  </a:ln>
                  <a:solidFill>
                    <a:srgbClr val="242C2F"/>
                  </a:solidFill>
                  <a:effectLst/>
                  <a:uLnTx/>
                  <a:uFillTx/>
                  <a:latin typeface="Aptos" panose="02110004020202020204"/>
                  <a:ea typeface="+mn-ea"/>
                  <a:cs typeface="+mn-cs"/>
                </a:rPr>
                <a:t>Central</a:t>
              </a:r>
            </a:p>
          </p:txBody>
        </p:sp>
        <p:sp>
          <p:nvSpPr>
            <p:cNvPr id="15" name="TextBox 14">
              <a:extLst>
                <a:ext uri="{FF2B5EF4-FFF2-40B4-BE49-F238E27FC236}">
                  <a16:creationId xmlns:a16="http://schemas.microsoft.com/office/drawing/2014/main" id="{D834B978-ACD4-8CAB-2CD9-569B6ECB1B03}"/>
                </a:ext>
              </a:extLst>
            </p:cNvPr>
            <p:cNvSpPr txBox="1"/>
            <p:nvPr/>
          </p:nvSpPr>
          <p:spPr>
            <a:xfrm>
              <a:off x="6685853" y="4188835"/>
              <a:ext cx="14414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LS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Pay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App</a:t>
              </a:r>
            </a:p>
          </p:txBody>
        </p:sp>
      </p:grpSp>
      <p:grpSp>
        <p:nvGrpSpPr>
          <p:cNvPr id="16" name="Group 15">
            <a:extLst>
              <a:ext uri="{FF2B5EF4-FFF2-40B4-BE49-F238E27FC236}">
                <a16:creationId xmlns:a16="http://schemas.microsoft.com/office/drawing/2014/main" id="{A9CB7017-99FB-AE7A-C015-45531566A232}"/>
              </a:ext>
            </a:extLst>
          </p:cNvPr>
          <p:cNvGrpSpPr/>
          <p:nvPr/>
        </p:nvGrpSpPr>
        <p:grpSpPr>
          <a:xfrm>
            <a:off x="7597220" y="2065597"/>
            <a:ext cx="2729715" cy="1840760"/>
            <a:chOff x="5235736" y="1450201"/>
            <a:chExt cx="2729715" cy="1840760"/>
          </a:xfrm>
        </p:grpSpPr>
        <p:sp>
          <p:nvSpPr>
            <p:cNvPr id="17" name="Rectangle: Rounded Corners 6">
              <a:extLst>
                <a:ext uri="{FF2B5EF4-FFF2-40B4-BE49-F238E27FC236}">
                  <a16:creationId xmlns:a16="http://schemas.microsoft.com/office/drawing/2014/main" id="{364A007B-C6FA-7966-230D-CAC77A346CCB}"/>
                </a:ext>
              </a:extLst>
            </p:cNvPr>
            <p:cNvSpPr/>
            <p:nvPr/>
          </p:nvSpPr>
          <p:spPr>
            <a:xfrm>
              <a:off x="5235736" y="1450201"/>
              <a:ext cx="2729715" cy="1840760"/>
            </a:xfrm>
            <a:prstGeom prst="roundRect">
              <a:avLst>
                <a:gd name="adj" fmla="val 9883"/>
              </a:avLst>
            </a:prstGeom>
            <a:solidFill>
              <a:srgbClr val="F7F5F9"/>
            </a:solidFill>
            <a:ln w="15875">
              <a:solidFill>
                <a:srgbClr val="5D813D"/>
              </a:solidFill>
            </a:ln>
            <a:effectLst>
              <a:outerShdw blurRad="469138" dist="38100" dir="2700000" algn="tl" rotWithShape="0">
                <a:prstClr val="black">
                  <a:alpha val="170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33" name="Rectangle: Rounded Corners 6">
              <a:extLst>
                <a:ext uri="{FF2B5EF4-FFF2-40B4-BE49-F238E27FC236}">
                  <a16:creationId xmlns:a16="http://schemas.microsoft.com/office/drawing/2014/main" id="{B60BBF45-1E55-4752-7C11-EC192BE530A9}"/>
                </a:ext>
              </a:extLst>
            </p:cNvPr>
            <p:cNvSpPr/>
            <p:nvPr/>
          </p:nvSpPr>
          <p:spPr>
            <a:xfrm>
              <a:off x="5774071" y="1993649"/>
              <a:ext cx="1990618" cy="1035909"/>
            </a:xfrm>
            <a:prstGeom prst="roundRect">
              <a:avLst>
                <a:gd name="adj" fmla="val 9883"/>
              </a:avLst>
            </a:prstGeom>
            <a:solidFill>
              <a:srgbClr val="00706E"/>
            </a:solidFill>
            <a:ln w="15875">
              <a:solidFill>
                <a:srgbClr val="5D813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34" name="Rectangle: Rounded Corners 6">
              <a:extLst>
                <a:ext uri="{FF2B5EF4-FFF2-40B4-BE49-F238E27FC236}">
                  <a16:creationId xmlns:a16="http://schemas.microsoft.com/office/drawing/2014/main" id="{3E66C712-642E-078E-F1E5-AA4D80D6A922}"/>
                </a:ext>
              </a:extLst>
            </p:cNvPr>
            <p:cNvSpPr/>
            <p:nvPr/>
          </p:nvSpPr>
          <p:spPr>
            <a:xfrm>
              <a:off x="6600593" y="2113733"/>
              <a:ext cx="1045891" cy="766402"/>
            </a:xfrm>
            <a:prstGeom prst="roundRect">
              <a:avLst>
                <a:gd name="adj" fmla="val 9883"/>
              </a:avLst>
            </a:prstGeom>
            <a:solidFill>
              <a:srgbClr val="8EB857"/>
            </a:solidFill>
            <a:ln w="15875">
              <a:solidFill>
                <a:srgbClr val="5D813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Extension</a:t>
              </a:r>
            </a:p>
          </p:txBody>
        </p:sp>
        <p:pic>
          <p:nvPicPr>
            <p:cNvPr id="35" name="Picture 34">
              <a:extLst>
                <a:ext uri="{FF2B5EF4-FFF2-40B4-BE49-F238E27FC236}">
                  <a16:creationId xmlns:a16="http://schemas.microsoft.com/office/drawing/2014/main" id="{69A4A667-13D7-369D-2AFD-6A3369E60509}"/>
                </a:ext>
              </a:extLst>
            </p:cNvPr>
            <p:cNvPicPr>
              <a:picLocks noChangeAspect="1"/>
            </p:cNvPicPr>
            <p:nvPr/>
          </p:nvPicPr>
          <p:blipFill>
            <a:blip r:embed="rId5"/>
            <a:stretch>
              <a:fillRect/>
            </a:stretch>
          </p:blipFill>
          <p:spPr>
            <a:xfrm>
              <a:off x="5460954" y="1601392"/>
              <a:ext cx="272956" cy="272956"/>
            </a:xfrm>
            <a:prstGeom prst="rect">
              <a:avLst/>
            </a:prstGeom>
          </p:spPr>
        </p:pic>
        <p:sp>
          <p:nvSpPr>
            <p:cNvPr id="36" name="TextBox 35">
              <a:extLst>
                <a:ext uri="{FF2B5EF4-FFF2-40B4-BE49-F238E27FC236}">
                  <a16:creationId xmlns:a16="http://schemas.microsoft.com/office/drawing/2014/main" id="{5AC5C1DE-4D62-A024-A03C-0263110D08B2}"/>
                </a:ext>
              </a:extLst>
            </p:cNvPr>
            <p:cNvSpPr txBox="1"/>
            <p:nvPr/>
          </p:nvSpPr>
          <p:spPr>
            <a:xfrm>
              <a:off x="5735639" y="1579579"/>
              <a:ext cx="2133932" cy="355738"/>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42C2F"/>
                  </a:solidFill>
                  <a:effectLst/>
                  <a:uLnTx/>
                  <a:uFillTx/>
                  <a:latin typeface="Aptos" panose="02110004020202020204"/>
                  <a:ea typeface="+mn-ea"/>
                  <a:cs typeface="+mn-cs"/>
                </a:rPr>
                <a:t>Business </a:t>
              </a:r>
              <a:r>
                <a:rPr kumimoji="0" lang="en-US" sz="2000" b="1" i="0" u="none" strike="noStrike" kern="1200" cap="none" spc="0" normalizeH="0" baseline="0" noProof="0" dirty="0">
                  <a:ln>
                    <a:noFill/>
                  </a:ln>
                  <a:solidFill>
                    <a:srgbClr val="242C2F"/>
                  </a:solidFill>
                  <a:effectLst/>
                  <a:uLnTx/>
                  <a:uFillTx/>
                  <a:latin typeface="Aptos" panose="02110004020202020204"/>
                  <a:ea typeface="+mn-ea"/>
                  <a:cs typeface="+mn-cs"/>
                </a:rPr>
                <a:t>Central</a:t>
              </a:r>
            </a:p>
          </p:txBody>
        </p:sp>
        <p:sp>
          <p:nvSpPr>
            <p:cNvPr id="37" name="TextBox 36">
              <a:extLst>
                <a:ext uri="{FF2B5EF4-FFF2-40B4-BE49-F238E27FC236}">
                  <a16:creationId xmlns:a16="http://schemas.microsoft.com/office/drawing/2014/main" id="{BFD62534-F080-C1D1-E5DF-D4167F7E31DF}"/>
                </a:ext>
              </a:extLst>
            </p:cNvPr>
            <p:cNvSpPr txBox="1"/>
            <p:nvPr/>
          </p:nvSpPr>
          <p:spPr>
            <a:xfrm>
              <a:off x="5460954" y="2235324"/>
              <a:ext cx="14414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Partner</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App</a:t>
              </a:r>
            </a:p>
          </p:txBody>
        </p:sp>
      </p:grpSp>
    </p:spTree>
    <p:extLst>
      <p:ext uri="{BB962C8B-B14F-4D97-AF65-F5344CB8AC3E}">
        <p14:creationId xmlns:p14="http://schemas.microsoft.com/office/powerpoint/2010/main" val="6925762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1+#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8">
            <a:extLst>
              <a:ext uri="{FF2B5EF4-FFF2-40B4-BE49-F238E27FC236}">
                <a16:creationId xmlns:a16="http://schemas.microsoft.com/office/drawing/2014/main" id="{91480438-27D0-4717-66CF-DCBC17E90773}"/>
              </a:ext>
            </a:extLst>
          </p:cNvPr>
          <p:cNvSpPr/>
          <p:nvPr/>
        </p:nvSpPr>
        <p:spPr>
          <a:xfrm rot="19800000">
            <a:off x="412062" y="2299832"/>
            <a:ext cx="11219030" cy="7537626"/>
          </a:xfrm>
          <a:custGeom>
            <a:avLst/>
            <a:gdLst>
              <a:gd name="connsiteX0" fmla="*/ 7468246 w 11219030"/>
              <a:gd name="connsiteY0" fmla="*/ 2782805 h 7537626"/>
              <a:gd name="connsiteX1" fmla="*/ 10366836 w 11219030"/>
              <a:gd name="connsiteY1" fmla="*/ 5104679 h 7537626"/>
              <a:gd name="connsiteX2" fmla="*/ 11214681 w 11219030"/>
              <a:gd name="connsiteY2" fmla="*/ 6384791 h 7537626"/>
              <a:gd name="connsiteX3" fmla="*/ 11219030 w 11219030"/>
              <a:gd name="connsiteY3" fmla="*/ 6393695 h 7537626"/>
              <a:gd name="connsiteX4" fmla="*/ 10558581 w 11219030"/>
              <a:gd name="connsiteY4" fmla="*/ 7537626 h 7537626"/>
              <a:gd name="connsiteX5" fmla="*/ 0 w 11219030"/>
              <a:gd name="connsiteY5" fmla="*/ 1441626 h 7537626"/>
              <a:gd name="connsiteX6" fmla="*/ 832323 w 11219030"/>
              <a:gd name="connsiteY6" fmla="*/ 0 h 7537626"/>
              <a:gd name="connsiteX7" fmla="*/ 1039633 w 11219030"/>
              <a:gd name="connsiteY7" fmla="*/ 96039 h 7537626"/>
              <a:gd name="connsiteX8" fmla="*/ 2926009 w 11219030"/>
              <a:gd name="connsiteY8" fmla="*/ 853456 h 7537626"/>
              <a:gd name="connsiteX9" fmla="*/ 3502163 w 11219030"/>
              <a:gd name="connsiteY9" fmla="*/ 1065678 h 7537626"/>
              <a:gd name="connsiteX10" fmla="*/ 6522091 w 11219030"/>
              <a:gd name="connsiteY10" fmla="*/ 2296805 h 7537626"/>
              <a:gd name="connsiteX11" fmla="*/ 6989080 w 11219030"/>
              <a:gd name="connsiteY11" fmla="*/ 2527331 h 7537626"/>
              <a:gd name="connsiteX12" fmla="*/ 7468246 w 11219030"/>
              <a:gd name="connsiteY12" fmla="*/ 2782805 h 753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9030" h="7537626">
                <a:moveTo>
                  <a:pt x="7468246" y="2782805"/>
                </a:moveTo>
                <a:cubicBezTo>
                  <a:pt x="8573316" y="3397277"/>
                  <a:pt x="9581491" y="4144170"/>
                  <a:pt x="10366836" y="5104679"/>
                </a:cubicBezTo>
                <a:cubicBezTo>
                  <a:pt x="10689005" y="5495073"/>
                  <a:pt x="10974458" y="5919800"/>
                  <a:pt x="11214681" y="6384791"/>
                </a:cubicBezTo>
                <a:lnTo>
                  <a:pt x="11219030" y="6393695"/>
                </a:lnTo>
                <a:lnTo>
                  <a:pt x="10558581" y="7537626"/>
                </a:lnTo>
                <a:lnTo>
                  <a:pt x="0" y="1441626"/>
                </a:lnTo>
                <a:lnTo>
                  <a:pt x="832323" y="0"/>
                </a:lnTo>
                <a:lnTo>
                  <a:pt x="1039633" y="96039"/>
                </a:lnTo>
                <a:cubicBezTo>
                  <a:pt x="1569502" y="334829"/>
                  <a:pt x="2198317" y="580507"/>
                  <a:pt x="2926009" y="853456"/>
                </a:cubicBezTo>
                <a:cubicBezTo>
                  <a:pt x="3113993" y="920073"/>
                  <a:pt x="3308076" y="992961"/>
                  <a:pt x="3502163" y="1065678"/>
                </a:cubicBezTo>
                <a:cubicBezTo>
                  <a:pt x="4496656" y="1429610"/>
                  <a:pt x="5527595" y="1823711"/>
                  <a:pt x="6522091" y="2296805"/>
                </a:cubicBezTo>
                <a:cubicBezTo>
                  <a:pt x="6679731" y="2369693"/>
                  <a:pt x="6837373" y="2448344"/>
                  <a:pt x="6989080" y="2527331"/>
                </a:cubicBezTo>
                <a:cubicBezTo>
                  <a:pt x="7150535" y="2609944"/>
                  <a:pt x="7310379" y="2695023"/>
                  <a:pt x="7468246" y="2782805"/>
                </a:cubicBezTo>
                <a:close/>
              </a:path>
            </a:pathLst>
          </a:custGeom>
          <a:solidFill>
            <a:srgbClr val="BABAE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Rounded Rectangle 1">
            <a:extLst>
              <a:ext uri="{FF2B5EF4-FFF2-40B4-BE49-F238E27FC236}">
                <a16:creationId xmlns:a16="http://schemas.microsoft.com/office/drawing/2014/main" id="{255A217E-E8AB-9662-053F-C6EFBCE7D822}"/>
              </a:ext>
            </a:extLst>
          </p:cNvPr>
          <p:cNvSpPr/>
          <p:nvPr/>
        </p:nvSpPr>
        <p:spPr>
          <a:xfrm>
            <a:off x="1052333" y="2532719"/>
            <a:ext cx="3643200" cy="4048950"/>
          </a:xfrm>
          <a:prstGeom prst="roundRect">
            <a:avLst>
              <a:gd name="adj" fmla="val 4167"/>
            </a:avLst>
          </a:prstGeom>
          <a:solidFill>
            <a:srgbClr val="796899"/>
          </a:solidFill>
          <a:ln>
            <a:noFill/>
          </a:ln>
          <a:effectLst>
            <a:outerShdw blurRad="165100" dist="76200" dir="5400000" algn="ctr" rotWithShape="0">
              <a:srgbClr val="000000">
                <a:alpha val="2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ounded Rectangle 3">
            <a:extLst>
              <a:ext uri="{FF2B5EF4-FFF2-40B4-BE49-F238E27FC236}">
                <a16:creationId xmlns:a16="http://schemas.microsoft.com/office/drawing/2014/main" id="{D3BC67B8-6136-52D3-96BC-C628FA792B4C}"/>
              </a:ext>
            </a:extLst>
          </p:cNvPr>
          <p:cNvSpPr/>
          <p:nvPr/>
        </p:nvSpPr>
        <p:spPr>
          <a:xfrm>
            <a:off x="1259444" y="2607142"/>
            <a:ext cx="3232800" cy="425097"/>
          </a:xfrm>
          <a:prstGeom prst="roundRect">
            <a:avLst>
              <a:gd name="adj" fmla="val 1854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ExtraBold" panose="020B0004020202020204" pitchFamily="34" charset="0"/>
                <a:ea typeface="+mn-ea"/>
                <a:cs typeface="+mn-cs"/>
              </a:rPr>
              <a:t>Payment API</a:t>
            </a:r>
          </a:p>
        </p:txBody>
      </p:sp>
      <p:sp>
        <p:nvSpPr>
          <p:cNvPr id="5" name="Rounded Rectangle 4">
            <a:extLst>
              <a:ext uri="{FF2B5EF4-FFF2-40B4-BE49-F238E27FC236}">
                <a16:creationId xmlns:a16="http://schemas.microsoft.com/office/drawing/2014/main" id="{61816E60-D80D-6252-C9CF-54BD2F7DFF71}"/>
              </a:ext>
            </a:extLst>
          </p:cNvPr>
          <p:cNvSpPr/>
          <p:nvPr/>
        </p:nvSpPr>
        <p:spPr>
          <a:xfrm>
            <a:off x="1259445" y="3077252"/>
            <a:ext cx="3232800" cy="2517815"/>
          </a:xfrm>
          <a:prstGeom prst="roundRect">
            <a:avLst>
              <a:gd name="adj" fmla="val 5761"/>
            </a:avLst>
          </a:prstGeom>
          <a:solidFill>
            <a:schemeClr val="bg1">
              <a:alpha val="1491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91440" bIns="91440" rtlCol="0" anchor="t" anchorCtr="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Purchase</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Refund</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Void</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X &amp; Z reports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Settlement</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Payment links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Tokens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Etc.</a:t>
            </a:r>
            <a:endParaRPr kumimoji="0" lang="en-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endParaRPr>
          </a:p>
        </p:txBody>
      </p:sp>
      <p:sp>
        <p:nvSpPr>
          <p:cNvPr id="12" name="Rounded Rectangle 11">
            <a:extLst>
              <a:ext uri="{FF2B5EF4-FFF2-40B4-BE49-F238E27FC236}">
                <a16:creationId xmlns:a16="http://schemas.microsoft.com/office/drawing/2014/main" id="{CBFA9C6F-DFAB-908A-CF05-AC5FE473BC59}"/>
              </a:ext>
            </a:extLst>
          </p:cNvPr>
          <p:cNvSpPr/>
          <p:nvPr/>
        </p:nvSpPr>
        <p:spPr>
          <a:xfrm>
            <a:off x="7497774" y="2564310"/>
            <a:ext cx="3643934" cy="4017359"/>
          </a:xfrm>
          <a:prstGeom prst="roundRect">
            <a:avLst>
              <a:gd name="adj" fmla="val 4167"/>
            </a:avLst>
          </a:prstGeom>
          <a:solidFill>
            <a:srgbClr val="065979"/>
          </a:solidFill>
          <a:ln>
            <a:noFill/>
          </a:ln>
          <a:effectLst>
            <a:outerShdw blurRad="165100" dist="76200" dir="5400000" algn="ctr" rotWithShape="0">
              <a:srgbClr val="000000">
                <a:alpha val="2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ounded Rectangle 13">
            <a:extLst>
              <a:ext uri="{FF2B5EF4-FFF2-40B4-BE49-F238E27FC236}">
                <a16:creationId xmlns:a16="http://schemas.microsoft.com/office/drawing/2014/main" id="{4232EED3-220F-8C78-D0DC-4D58F135B008}"/>
              </a:ext>
            </a:extLst>
          </p:cNvPr>
          <p:cNvSpPr/>
          <p:nvPr/>
        </p:nvSpPr>
        <p:spPr>
          <a:xfrm>
            <a:off x="7700553" y="3103277"/>
            <a:ext cx="3233309" cy="2929533"/>
          </a:xfrm>
          <a:prstGeom prst="roundRect">
            <a:avLst>
              <a:gd name="adj" fmla="val 5761"/>
            </a:avLst>
          </a:prstGeom>
          <a:solidFill>
            <a:schemeClr val="bg1">
              <a:alpha val="1491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91440" bIns="91440" rtlCol="0" anchor="t" anchorCtr="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Card present payments and returns</a:t>
            </a: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Sales orders</a:t>
            </a: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Sales Invoices</a:t>
            </a:r>
            <a:endParaRPr kumimoji="0" lang="is-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endParaRP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Sales return orders</a:t>
            </a: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Sales credit memos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Card not-present payments</a:t>
            </a: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Online payment links</a:t>
            </a:r>
          </a:p>
          <a:p>
            <a:pPr marL="360000" marR="0" lvl="1"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2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Manual card number entry (MOTO)</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Multiple tender types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is-IS" sz="1400" b="0" i="0" u="none" strike="noStrike" kern="1200" cap="none" spc="0" normalizeH="0" baseline="0" noProof="0">
                <a:ln>
                  <a:noFill/>
                </a:ln>
                <a:solidFill>
                  <a:prstClr val="white"/>
                </a:solidFill>
                <a:effectLst/>
                <a:uLnTx/>
                <a:uFillTx/>
                <a:latin typeface="Aptos Light" panose="020B0004020202020204" pitchFamily="34" charset="0"/>
                <a:ea typeface="+mn-ea"/>
                <a:cs typeface="Segoe UI" panose="020B0502040204020203" pitchFamily="34" charset="0"/>
              </a:rPr>
              <a:t>Payment profiles</a:t>
            </a:r>
          </a:p>
        </p:txBody>
      </p:sp>
      <p:pic>
        <p:nvPicPr>
          <p:cNvPr id="9" name="Graphic 8">
            <a:extLst>
              <a:ext uri="{FF2B5EF4-FFF2-40B4-BE49-F238E27FC236}">
                <a16:creationId xmlns:a16="http://schemas.microsoft.com/office/drawing/2014/main" id="{1905F479-07B1-4E1E-9FBA-F7B0A41DDD34}"/>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00771" y="2845813"/>
            <a:ext cx="1191764" cy="1206662"/>
          </a:xfrm>
          <a:prstGeom prst="rect">
            <a:avLst/>
          </a:prstGeom>
        </p:spPr>
      </p:pic>
      <p:pic>
        <p:nvPicPr>
          <p:cNvPr id="16" name="Picture 15">
            <a:extLst>
              <a:ext uri="{FF2B5EF4-FFF2-40B4-BE49-F238E27FC236}">
                <a16:creationId xmlns:a16="http://schemas.microsoft.com/office/drawing/2014/main" id="{5BC04E9A-3F0B-5F62-C7D3-7699516D128B}"/>
              </a:ext>
            </a:extLst>
          </p:cNvPr>
          <p:cNvPicPr>
            <a:picLocks noChangeAspect="1"/>
          </p:cNvPicPr>
          <p:nvPr/>
        </p:nvPicPr>
        <p:blipFill>
          <a:blip r:embed="rId4"/>
          <a:stretch>
            <a:fillRect/>
          </a:stretch>
        </p:blipFill>
        <p:spPr>
          <a:xfrm>
            <a:off x="1052333" y="1052188"/>
            <a:ext cx="3655250" cy="1216944"/>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65A06772-54B9-7869-66F7-BA6CB06A5CBF}"/>
              </a:ext>
            </a:extLst>
          </p:cNvPr>
          <p:cNvPicPr>
            <a:picLocks noChangeAspect="1"/>
          </p:cNvPicPr>
          <p:nvPr/>
        </p:nvPicPr>
        <p:blipFill>
          <a:blip r:embed="rId5"/>
          <a:stretch>
            <a:fillRect/>
          </a:stretch>
        </p:blipFill>
        <p:spPr>
          <a:xfrm>
            <a:off x="7497772" y="1055916"/>
            <a:ext cx="3643936" cy="1213216"/>
          </a:xfrm>
          <a:prstGeom prst="rect">
            <a:avLst/>
          </a:prstGeom>
          <a:effectLst>
            <a:outerShdw blurRad="50800" dist="38100" dir="5400000" algn="t" rotWithShape="0">
              <a:prstClr val="black">
                <a:alpha val="40000"/>
              </a:prstClr>
            </a:outerShdw>
          </a:effectLst>
        </p:spPr>
      </p:pic>
      <p:sp>
        <p:nvSpPr>
          <p:cNvPr id="19" name="Rounded Rectangle 3">
            <a:extLst>
              <a:ext uri="{FF2B5EF4-FFF2-40B4-BE49-F238E27FC236}">
                <a16:creationId xmlns:a16="http://schemas.microsoft.com/office/drawing/2014/main" id="{03C508C8-83AF-9279-4DCB-18D7946BD3A2}"/>
              </a:ext>
            </a:extLst>
          </p:cNvPr>
          <p:cNvSpPr/>
          <p:nvPr/>
        </p:nvSpPr>
        <p:spPr>
          <a:xfrm>
            <a:off x="7700552" y="2647030"/>
            <a:ext cx="3233309" cy="397566"/>
          </a:xfrm>
          <a:prstGeom prst="roundRect">
            <a:avLst>
              <a:gd name="adj" fmla="val 1854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ExtraBold" panose="020B0004020202020204" pitchFamily="34" charset="0"/>
                <a:ea typeface="+mn-ea"/>
                <a:cs typeface="+mn-cs"/>
              </a:rPr>
              <a:t>BC Sales documents operations</a:t>
            </a:r>
          </a:p>
        </p:txBody>
      </p:sp>
      <p:sp>
        <p:nvSpPr>
          <p:cNvPr id="3" name="Rectangle 2">
            <a:extLst>
              <a:ext uri="{FF2B5EF4-FFF2-40B4-BE49-F238E27FC236}">
                <a16:creationId xmlns:a16="http://schemas.microsoft.com/office/drawing/2014/main" id="{FA7C0438-7FCA-8060-AE8F-99D01E015090}"/>
              </a:ext>
            </a:extLst>
          </p:cNvPr>
          <p:cNvSpPr/>
          <p:nvPr/>
        </p:nvSpPr>
        <p:spPr>
          <a:xfrm>
            <a:off x="10933861" y="589722"/>
            <a:ext cx="1019600" cy="171016"/>
          </a:xfrm>
          <a:prstGeom prst="rect">
            <a:avLst/>
          </a:prstGeom>
          <a:solidFill>
            <a:srgbClr val="F6F5F8"/>
          </a:solidFill>
          <a:ln>
            <a:solidFill>
              <a:srgbClr val="F6F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79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42" presetClass="entr" presetSubtype="0" fill="hold" grpId="0" nodeType="afterEffect">
                                  <p:stCondLst>
                                    <p:cond delay="0"/>
                                  </p:stCondLst>
                                  <p:childTnLst>
                                    <p:set>
                                      <p:cBhvr>
                                        <p:cTn id="37" dur="1" fill="hold">
                                          <p:stCondLst>
                                            <p:cond delay="0"/>
                                          </p:stCondLst>
                                        </p:cTn>
                                        <p:tgtEl>
                                          <p:spTgt spid="14">
                                            <p:bg/>
                                          </p:spTgt>
                                        </p:tgtEl>
                                        <p:attrNameLst>
                                          <p:attrName>style.visibility</p:attrName>
                                        </p:attrNameLst>
                                      </p:cBhvr>
                                      <p:to>
                                        <p:strVal val="visible"/>
                                      </p:to>
                                    </p:set>
                                    <p:animEffect transition="in" filter="fade">
                                      <p:cBhvr>
                                        <p:cTn id="38" dur="1000"/>
                                        <p:tgtEl>
                                          <p:spTgt spid="14">
                                            <p:bg/>
                                          </p:spTgt>
                                        </p:tgtEl>
                                      </p:cBhvr>
                                    </p:animEffect>
                                    <p:anim calcmode="lin" valueType="num">
                                      <p:cBhvr>
                                        <p:cTn id="39" dur="1000" fill="hold"/>
                                        <p:tgtEl>
                                          <p:spTgt spid="14">
                                            <p:bg/>
                                          </p:spTgt>
                                        </p:tgtEl>
                                        <p:attrNameLst>
                                          <p:attrName>ppt_x</p:attrName>
                                        </p:attrNameLst>
                                      </p:cBhvr>
                                      <p:tavLst>
                                        <p:tav tm="0">
                                          <p:val>
                                            <p:strVal val="#ppt_x"/>
                                          </p:val>
                                        </p:tav>
                                        <p:tav tm="100000">
                                          <p:val>
                                            <p:strVal val="#ppt_x"/>
                                          </p:val>
                                        </p:tav>
                                      </p:tavLst>
                                    </p:anim>
                                    <p:anim calcmode="lin" valueType="num">
                                      <p:cBhvr>
                                        <p:cTn id="40" dur="1000" fill="hold"/>
                                        <p:tgtEl>
                                          <p:spTgt spid="14">
                                            <p:bg/>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1000"/>
                                        <p:tgtEl>
                                          <p:spTgt spid="14">
                                            <p:txEl>
                                              <p:pRg st="0" end="0"/>
                                            </p:txEl>
                                          </p:spTgt>
                                        </p:tgtEl>
                                      </p:cBhvr>
                                    </p:animEffect>
                                    <p:anim calcmode="lin" valueType="num">
                                      <p:cBhvr>
                                        <p:cTn id="4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animEffect transition="in" filter="fade">
                                      <p:cBhvr>
                                        <p:cTn id="48" dur="1000"/>
                                        <p:tgtEl>
                                          <p:spTgt spid="14">
                                            <p:txEl>
                                              <p:pRg st="1" end="1"/>
                                            </p:txEl>
                                          </p:spTgt>
                                        </p:tgtEl>
                                      </p:cBhvr>
                                    </p:animEffect>
                                    <p:anim calcmode="lin" valueType="num">
                                      <p:cBhvr>
                                        <p:cTn id="49"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animEffect transition="in" filter="fade">
                                      <p:cBhvr>
                                        <p:cTn id="53" dur="1000"/>
                                        <p:tgtEl>
                                          <p:spTgt spid="14">
                                            <p:txEl>
                                              <p:pRg st="2" end="2"/>
                                            </p:txEl>
                                          </p:spTgt>
                                        </p:tgtEl>
                                      </p:cBhvr>
                                    </p:animEffect>
                                    <p:anim calcmode="lin" valueType="num">
                                      <p:cBhvr>
                                        <p:cTn id="5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
                                            <p:txEl>
                                              <p:pRg st="3" end="3"/>
                                            </p:txEl>
                                          </p:spTgt>
                                        </p:tgtEl>
                                        <p:attrNameLst>
                                          <p:attrName>style.visibility</p:attrName>
                                        </p:attrNameLst>
                                      </p:cBhvr>
                                      <p:to>
                                        <p:strVal val="visible"/>
                                      </p:to>
                                    </p:set>
                                    <p:animEffect transition="in" filter="fade">
                                      <p:cBhvr>
                                        <p:cTn id="58" dur="1000"/>
                                        <p:tgtEl>
                                          <p:spTgt spid="14">
                                            <p:txEl>
                                              <p:pRg st="3" end="3"/>
                                            </p:txEl>
                                          </p:spTgt>
                                        </p:tgtEl>
                                      </p:cBhvr>
                                    </p:animEffect>
                                    <p:anim calcmode="lin" valueType="num">
                                      <p:cBhvr>
                                        <p:cTn id="5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4">
                                            <p:txEl>
                                              <p:pRg st="4" end="4"/>
                                            </p:txEl>
                                          </p:spTgt>
                                        </p:tgtEl>
                                        <p:attrNameLst>
                                          <p:attrName>style.visibility</p:attrName>
                                        </p:attrNameLst>
                                      </p:cBhvr>
                                      <p:to>
                                        <p:strVal val="visible"/>
                                      </p:to>
                                    </p:set>
                                    <p:animEffect transition="in" filter="fade">
                                      <p:cBhvr>
                                        <p:cTn id="63" dur="1000"/>
                                        <p:tgtEl>
                                          <p:spTgt spid="14">
                                            <p:txEl>
                                              <p:pRg st="4" end="4"/>
                                            </p:txEl>
                                          </p:spTgt>
                                        </p:tgtEl>
                                      </p:cBhvr>
                                    </p:animEffect>
                                    <p:anim calcmode="lin" valueType="num">
                                      <p:cBhvr>
                                        <p:cTn id="64"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xEl>
                                              <p:pRg st="5" end="5"/>
                                            </p:txEl>
                                          </p:spTgt>
                                        </p:tgtEl>
                                        <p:attrNameLst>
                                          <p:attrName>style.visibility</p:attrName>
                                        </p:attrNameLst>
                                      </p:cBhvr>
                                      <p:to>
                                        <p:strVal val="visible"/>
                                      </p:to>
                                    </p:set>
                                    <p:animEffect transition="in" filter="fade">
                                      <p:cBhvr>
                                        <p:cTn id="70" dur="1000"/>
                                        <p:tgtEl>
                                          <p:spTgt spid="14">
                                            <p:txEl>
                                              <p:pRg st="5" end="5"/>
                                            </p:txEl>
                                          </p:spTgt>
                                        </p:tgtEl>
                                      </p:cBhvr>
                                    </p:animEffect>
                                    <p:anim calcmode="lin" valueType="num">
                                      <p:cBhvr>
                                        <p:cTn id="71"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4">
                                            <p:txEl>
                                              <p:pRg st="6" end="6"/>
                                            </p:txEl>
                                          </p:spTgt>
                                        </p:tgtEl>
                                        <p:attrNameLst>
                                          <p:attrName>style.visibility</p:attrName>
                                        </p:attrNameLst>
                                      </p:cBhvr>
                                      <p:to>
                                        <p:strVal val="visible"/>
                                      </p:to>
                                    </p:set>
                                    <p:animEffect transition="in" filter="fade">
                                      <p:cBhvr>
                                        <p:cTn id="75" dur="1000"/>
                                        <p:tgtEl>
                                          <p:spTgt spid="14">
                                            <p:txEl>
                                              <p:pRg st="6" end="6"/>
                                            </p:txEl>
                                          </p:spTgt>
                                        </p:tgtEl>
                                      </p:cBhvr>
                                    </p:animEffect>
                                    <p:anim calcmode="lin" valueType="num">
                                      <p:cBhvr>
                                        <p:cTn id="76"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77" dur="1000" fill="hold"/>
                                        <p:tgtEl>
                                          <p:spTgt spid="14">
                                            <p:txEl>
                                              <p:pRg st="6" end="6"/>
                                            </p:tx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4">
                                            <p:txEl>
                                              <p:pRg st="7" end="7"/>
                                            </p:txEl>
                                          </p:spTgt>
                                        </p:tgtEl>
                                        <p:attrNameLst>
                                          <p:attrName>style.visibility</p:attrName>
                                        </p:attrNameLst>
                                      </p:cBhvr>
                                      <p:to>
                                        <p:strVal val="visible"/>
                                      </p:to>
                                    </p:set>
                                    <p:animEffect transition="in" filter="fade">
                                      <p:cBhvr>
                                        <p:cTn id="80" dur="1000"/>
                                        <p:tgtEl>
                                          <p:spTgt spid="14">
                                            <p:txEl>
                                              <p:pRg st="7" end="7"/>
                                            </p:txEl>
                                          </p:spTgt>
                                        </p:tgtEl>
                                      </p:cBhvr>
                                    </p:animEffect>
                                    <p:anim calcmode="lin" valueType="num">
                                      <p:cBhvr>
                                        <p:cTn id="81"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82" dur="10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4">
                                            <p:txEl>
                                              <p:pRg st="8" end="8"/>
                                            </p:txEl>
                                          </p:spTgt>
                                        </p:tgtEl>
                                        <p:attrNameLst>
                                          <p:attrName>style.visibility</p:attrName>
                                        </p:attrNameLst>
                                      </p:cBhvr>
                                      <p:to>
                                        <p:strVal val="visible"/>
                                      </p:to>
                                    </p:set>
                                    <p:animEffect transition="in" filter="fade">
                                      <p:cBhvr>
                                        <p:cTn id="87" dur="1000"/>
                                        <p:tgtEl>
                                          <p:spTgt spid="14">
                                            <p:txEl>
                                              <p:pRg st="8" end="8"/>
                                            </p:txEl>
                                          </p:spTgt>
                                        </p:tgtEl>
                                      </p:cBhvr>
                                    </p:animEffect>
                                    <p:anim calcmode="lin" valueType="num">
                                      <p:cBhvr>
                                        <p:cTn id="88"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89" dur="1000" fill="hold"/>
                                        <p:tgtEl>
                                          <p:spTgt spid="1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4">
                                            <p:txEl>
                                              <p:pRg st="9" end="9"/>
                                            </p:txEl>
                                          </p:spTgt>
                                        </p:tgtEl>
                                        <p:attrNameLst>
                                          <p:attrName>style.visibility</p:attrName>
                                        </p:attrNameLst>
                                      </p:cBhvr>
                                      <p:to>
                                        <p:strVal val="visible"/>
                                      </p:to>
                                    </p:set>
                                    <p:animEffect transition="in" filter="fade">
                                      <p:cBhvr>
                                        <p:cTn id="94" dur="1000"/>
                                        <p:tgtEl>
                                          <p:spTgt spid="14">
                                            <p:txEl>
                                              <p:pRg st="9" end="9"/>
                                            </p:txEl>
                                          </p:spTgt>
                                        </p:tgtEl>
                                      </p:cBhvr>
                                    </p:animEffect>
                                    <p:anim calcmode="lin" valueType="num">
                                      <p:cBhvr>
                                        <p:cTn id="95"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96" dur="1000" fill="hold"/>
                                        <p:tgtEl>
                                          <p:spTgt spid="1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12" grpId="0" animBg="1"/>
      <p:bldP spid="14" grpId="0" uiExpand="1" build="allAtOnce"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4611BDB-F5E7-0241-0779-62C129D067F8}"/>
              </a:ext>
            </a:extLst>
          </p:cNvPr>
          <p:cNvSpPr>
            <a:spLocks noGrp="1"/>
          </p:cNvSpPr>
          <p:nvPr>
            <p:ph type="title"/>
          </p:nvPr>
        </p:nvSpPr>
        <p:spPr>
          <a:xfrm>
            <a:off x="4086383" y="1716522"/>
            <a:ext cx="7682830" cy="692589"/>
          </a:xfrm>
        </p:spPr>
        <p:txBody>
          <a:bodyPr>
            <a:noAutofit/>
          </a:bodyPr>
          <a:lstStyle/>
          <a:p>
            <a:pPr algn="ctr"/>
            <a:r>
              <a:rPr lang="en-US" sz="5400">
                <a:solidFill>
                  <a:schemeClr val="bg1"/>
                </a:solidFill>
              </a:rPr>
              <a:t>LS Pay for </a:t>
            </a:r>
            <a:br>
              <a:rPr lang="en-US" sz="5400">
                <a:solidFill>
                  <a:schemeClr val="bg1"/>
                </a:solidFill>
              </a:rPr>
            </a:br>
            <a:r>
              <a:rPr lang="en-US" sz="5400">
                <a:solidFill>
                  <a:schemeClr val="bg1"/>
                </a:solidFill>
              </a:rPr>
              <a:t>Business Central</a:t>
            </a:r>
            <a:br>
              <a:rPr lang="en-US">
                <a:solidFill>
                  <a:schemeClr val="bg1"/>
                </a:solidFill>
              </a:rPr>
            </a:br>
            <a:endParaRPr lang="en-US">
              <a:solidFill>
                <a:schemeClr val="bg1"/>
              </a:solidFill>
            </a:endParaRPr>
          </a:p>
        </p:txBody>
      </p:sp>
      <p:sp>
        <p:nvSpPr>
          <p:cNvPr id="5" name="TextBox 4">
            <a:extLst>
              <a:ext uri="{FF2B5EF4-FFF2-40B4-BE49-F238E27FC236}">
                <a16:creationId xmlns:a16="http://schemas.microsoft.com/office/drawing/2014/main" id="{5E03926F-0C2B-5DFA-BE7A-AB09F56DB440}"/>
              </a:ext>
            </a:extLst>
          </p:cNvPr>
          <p:cNvSpPr txBox="1"/>
          <p:nvPr/>
        </p:nvSpPr>
        <p:spPr>
          <a:xfrm>
            <a:off x="5541017" y="3788018"/>
            <a:ext cx="477356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rPr>
              <a:t>Demo</a:t>
            </a:r>
            <a:endParaRPr kumimoji="0" lang="en-US" sz="6000" b="1"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spTree>
    <p:extLst>
      <p:ext uri="{BB962C8B-B14F-4D97-AF65-F5344CB8AC3E}">
        <p14:creationId xmlns:p14="http://schemas.microsoft.com/office/powerpoint/2010/main" val="2797902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reeform 77">
            <a:extLst>
              <a:ext uri="{FF2B5EF4-FFF2-40B4-BE49-F238E27FC236}">
                <a16:creationId xmlns:a16="http://schemas.microsoft.com/office/drawing/2014/main" id="{98B74286-E890-4D9C-8533-B87AC2030A7D}"/>
              </a:ext>
            </a:extLst>
          </p:cNvPr>
          <p:cNvSpPr/>
          <p:nvPr/>
        </p:nvSpPr>
        <p:spPr>
          <a:xfrm rot="10800000">
            <a:off x="9073123" y="2171922"/>
            <a:ext cx="3136391" cy="4686077"/>
          </a:xfrm>
          <a:custGeom>
            <a:avLst/>
            <a:gdLst>
              <a:gd name="connsiteX0" fmla="*/ 3136298 w 3136391"/>
              <a:gd name="connsiteY0" fmla="*/ 4685937 h 4686077"/>
              <a:gd name="connsiteX1" fmla="*/ 651548 w 3136391"/>
              <a:gd name="connsiteY1" fmla="*/ 4685937 h 4686077"/>
              <a:gd name="connsiteX2" fmla="*/ 0 w 3136391"/>
              <a:gd name="connsiteY2" fmla="*/ 3629453 h 4686077"/>
              <a:gd name="connsiteX3" fmla="*/ 0 w 3136391"/>
              <a:gd name="connsiteY3" fmla="*/ 0 h 4686077"/>
              <a:gd name="connsiteX4" fmla="*/ 2404468 w 3136391"/>
              <a:gd name="connsiteY4" fmla="*/ 0 h 4686077"/>
              <a:gd name="connsiteX5" fmla="*/ 2379225 w 3136391"/>
              <a:gd name="connsiteY5" fmla="*/ 59727 h 4686077"/>
              <a:gd name="connsiteX6" fmla="*/ 1481045 w 3136391"/>
              <a:gd name="connsiteY6" fmla="*/ 1107722 h 4686077"/>
              <a:gd name="connsiteX7" fmla="*/ 949741 w 3136391"/>
              <a:gd name="connsiteY7" fmla="*/ 1384413 h 4686077"/>
              <a:gd name="connsiteX8" fmla="*/ 1822998 w 3136391"/>
              <a:gd name="connsiteY8" fmla="*/ 2703285 h 4686077"/>
              <a:gd name="connsiteX9" fmla="*/ 3136391 w 3136391"/>
              <a:gd name="connsiteY9" fmla="*/ 4686077 h 4686077"/>
              <a:gd name="connsiteX10" fmla="*/ 3136298 w 3136391"/>
              <a:gd name="connsiteY10" fmla="*/ 4685937 h 4686077"/>
              <a:gd name="connsiteX11" fmla="*/ 3136391 w 3136391"/>
              <a:gd name="connsiteY11" fmla="*/ 4685937 h 46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6391" h="4686077">
                <a:moveTo>
                  <a:pt x="3136298" y="4685937"/>
                </a:moveTo>
                <a:lnTo>
                  <a:pt x="651548" y="4685937"/>
                </a:lnTo>
                <a:lnTo>
                  <a:pt x="0" y="3629453"/>
                </a:lnTo>
                <a:lnTo>
                  <a:pt x="0" y="0"/>
                </a:lnTo>
                <a:lnTo>
                  <a:pt x="2404468" y="0"/>
                </a:lnTo>
                <a:lnTo>
                  <a:pt x="2379225" y="59727"/>
                </a:lnTo>
                <a:cubicBezTo>
                  <a:pt x="2183782" y="476411"/>
                  <a:pt x="1875368" y="840978"/>
                  <a:pt x="1481045" y="1107722"/>
                </a:cubicBezTo>
                <a:cubicBezTo>
                  <a:pt x="1317923" y="1218118"/>
                  <a:pt x="1139092" y="1310862"/>
                  <a:pt x="949741" y="1384413"/>
                </a:cubicBezTo>
                <a:lnTo>
                  <a:pt x="1822998" y="2703285"/>
                </a:lnTo>
                <a:close/>
                <a:moveTo>
                  <a:pt x="3136391" y="4686077"/>
                </a:moveTo>
                <a:lnTo>
                  <a:pt x="3136298" y="4685937"/>
                </a:lnTo>
                <a:lnTo>
                  <a:pt x="3136391" y="4685937"/>
                </a:lnTo>
                <a:close/>
              </a:path>
            </a:pathLst>
          </a:custGeom>
          <a:solidFill>
            <a:srgbClr val="35225E"/>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74">
            <a:extLst>
              <a:ext uri="{FF2B5EF4-FFF2-40B4-BE49-F238E27FC236}">
                <a16:creationId xmlns:a16="http://schemas.microsoft.com/office/drawing/2014/main" id="{D0981254-B37A-D2A2-3F57-1892836E77B4}"/>
              </a:ext>
            </a:extLst>
          </p:cNvPr>
          <p:cNvSpPr/>
          <p:nvPr/>
        </p:nvSpPr>
        <p:spPr>
          <a:xfrm rot="10800000">
            <a:off x="9492220" y="1807833"/>
            <a:ext cx="2717294" cy="3665892"/>
          </a:xfrm>
          <a:custGeom>
            <a:avLst/>
            <a:gdLst>
              <a:gd name="connsiteX0" fmla="*/ 2717154 w 2717294"/>
              <a:gd name="connsiteY0" fmla="*/ 140 h 3665892"/>
              <a:gd name="connsiteX1" fmla="*/ 2716303 w 2717294"/>
              <a:gd name="connsiteY1" fmla="*/ 140 h 3665892"/>
              <a:gd name="connsiteX2" fmla="*/ 2717294 w 2717294"/>
              <a:gd name="connsiteY2" fmla="*/ 0 h 3665892"/>
              <a:gd name="connsiteX3" fmla="*/ 0 w 2717294"/>
              <a:gd name="connsiteY3" fmla="*/ 3665892 h 3665892"/>
              <a:gd name="connsiteX4" fmla="*/ 0 w 2717294"/>
              <a:gd name="connsiteY4" fmla="*/ 465385 h 3665892"/>
              <a:gd name="connsiteX5" fmla="*/ 51494 w 2717294"/>
              <a:gd name="connsiteY5" fmla="*/ 368118 h 3665892"/>
              <a:gd name="connsiteX6" fmla="*/ 546212 w 2717294"/>
              <a:gd name="connsiteY6" fmla="*/ 140 h 3665892"/>
              <a:gd name="connsiteX7" fmla="*/ 2716303 w 2717294"/>
              <a:gd name="connsiteY7" fmla="*/ 140 h 3665892"/>
              <a:gd name="connsiteX8" fmla="*/ 2587476 w 2717294"/>
              <a:gd name="connsiteY8" fmla="*/ 18340 h 3665892"/>
              <a:gd name="connsiteX9" fmla="*/ 1884291 w 2717294"/>
              <a:gd name="connsiteY9" fmla="*/ 1152437 h 3665892"/>
              <a:gd name="connsiteX10" fmla="*/ 1822857 w 2717294"/>
              <a:gd name="connsiteY10" fmla="*/ 1318872 h 3665892"/>
              <a:gd name="connsiteX11" fmla="*/ 655054 w 2717294"/>
              <a:gd name="connsiteY11" fmla="*/ 3301664 h 3665892"/>
              <a:gd name="connsiteX12" fmla="*/ 29933 w 2717294"/>
              <a:gd name="connsiteY12" fmla="*/ 3656792 h 366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7294" h="3665892">
                <a:moveTo>
                  <a:pt x="2717154" y="140"/>
                </a:moveTo>
                <a:lnTo>
                  <a:pt x="2716303" y="140"/>
                </a:lnTo>
                <a:lnTo>
                  <a:pt x="2717294" y="0"/>
                </a:lnTo>
                <a:close/>
                <a:moveTo>
                  <a:pt x="0" y="3665892"/>
                </a:moveTo>
                <a:lnTo>
                  <a:pt x="0" y="465385"/>
                </a:lnTo>
                <a:lnTo>
                  <a:pt x="51494" y="368118"/>
                </a:lnTo>
                <a:cubicBezTo>
                  <a:pt x="191705" y="124258"/>
                  <a:pt x="338347" y="140"/>
                  <a:pt x="546212" y="140"/>
                </a:cubicBezTo>
                <a:lnTo>
                  <a:pt x="2716303" y="140"/>
                </a:lnTo>
                <a:lnTo>
                  <a:pt x="2587476" y="18340"/>
                </a:lnTo>
                <a:cubicBezTo>
                  <a:pt x="2302592" y="103816"/>
                  <a:pt x="2134409" y="487292"/>
                  <a:pt x="1884291" y="1152437"/>
                </a:cubicBezTo>
                <a:cubicBezTo>
                  <a:pt x="1864935" y="1206795"/>
                  <a:pt x="1843896" y="1262834"/>
                  <a:pt x="1822857" y="1318872"/>
                </a:cubicBezTo>
                <a:cubicBezTo>
                  <a:pt x="1563377" y="2030004"/>
                  <a:pt x="1251158" y="2814687"/>
                  <a:pt x="655054" y="3301664"/>
                </a:cubicBezTo>
                <a:cubicBezTo>
                  <a:pt x="474469" y="3450517"/>
                  <a:pt x="268428" y="3572261"/>
                  <a:pt x="29933" y="3656792"/>
                </a:cubicBezTo>
                <a:close/>
              </a:path>
            </a:pathLst>
          </a:custGeom>
          <a:solidFill>
            <a:srgbClr val="D14B74"/>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Freeform 76">
            <a:extLst>
              <a:ext uri="{FF2B5EF4-FFF2-40B4-BE49-F238E27FC236}">
                <a16:creationId xmlns:a16="http://schemas.microsoft.com/office/drawing/2014/main" id="{8283D417-5133-846C-DD86-BA9088FA5D47}"/>
              </a:ext>
            </a:extLst>
          </p:cNvPr>
          <p:cNvSpPr/>
          <p:nvPr/>
        </p:nvSpPr>
        <p:spPr>
          <a:xfrm rot="10800000">
            <a:off x="9802703" y="5751116"/>
            <a:ext cx="1991754" cy="1106883"/>
          </a:xfrm>
          <a:custGeom>
            <a:avLst/>
            <a:gdLst>
              <a:gd name="connsiteX0" fmla="*/ 1074359 w 1991754"/>
              <a:gd name="connsiteY0" fmla="*/ 1106883 h 1106883"/>
              <a:gd name="connsiteX1" fmla="*/ 465912 w 1991754"/>
              <a:gd name="connsiteY1" fmla="*/ 635737 h 1106883"/>
              <a:gd name="connsiteX2" fmla="*/ 21972 w 1991754"/>
              <a:gd name="connsiteY2" fmla="*/ 52287 h 1106883"/>
              <a:gd name="connsiteX3" fmla="*/ 0 w 1991754"/>
              <a:gd name="connsiteY3" fmla="*/ 0 h 1106883"/>
              <a:gd name="connsiteX4" fmla="*/ 1991754 w 1991754"/>
              <a:gd name="connsiteY4" fmla="*/ 0 h 1106883"/>
              <a:gd name="connsiteX5" fmla="*/ 1881939 w 1991754"/>
              <a:gd name="connsiteY5" fmla="*/ 234222 h 1106883"/>
              <a:gd name="connsiteX6" fmla="*/ 1074359 w 1991754"/>
              <a:gd name="connsiteY6" fmla="*/ 1106883 h 110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1754" h="1106883">
                <a:moveTo>
                  <a:pt x="1074359" y="1106883"/>
                </a:moveTo>
                <a:cubicBezTo>
                  <a:pt x="892021" y="1012318"/>
                  <a:pt x="686821" y="854709"/>
                  <a:pt x="465912" y="635737"/>
                </a:cubicBezTo>
                <a:cubicBezTo>
                  <a:pt x="276491" y="446607"/>
                  <a:pt x="127851" y="251312"/>
                  <a:pt x="21972" y="52287"/>
                </a:cubicBezTo>
                <a:lnTo>
                  <a:pt x="0" y="0"/>
                </a:lnTo>
                <a:lnTo>
                  <a:pt x="1991754" y="0"/>
                </a:lnTo>
                <a:lnTo>
                  <a:pt x="1881939" y="234222"/>
                </a:lnTo>
                <a:cubicBezTo>
                  <a:pt x="1687223" y="577868"/>
                  <a:pt x="1412349" y="878350"/>
                  <a:pt x="1074359" y="1106883"/>
                </a:cubicBezTo>
                <a:close/>
              </a:path>
            </a:pathLst>
          </a:custGeom>
          <a:solidFill>
            <a:srgbClr val="00BCB5"/>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6A4C991F-194F-5781-B16A-A1B0A801A927}"/>
              </a:ext>
            </a:extLst>
          </p:cNvPr>
          <p:cNvGrpSpPr/>
          <p:nvPr/>
        </p:nvGrpSpPr>
        <p:grpSpPr>
          <a:xfrm>
            <a:off x="1365995" y="1458035"/>
            <a:ext cx="7067981" cy="4525681"/>
            <a:chOff x="1953092" y="2063750"/>
            <a:chExt cx="2526442" cy="4003200"/>
          </a:xfrm>
          <a:solidFill>
            <a:srgbClr val="EFBC6E"/>
          </a:solidFill>
        </p:grpSpPr>
        <p:pic>
          <p:nvPicPr>
            <p:cNvPr id="3" name="Graphic 2">
              <a:extLst>
                <a:ext uri="{FF2B5EF4-FFF2-40B4-BE49-F238E27FC236}">
                  <a16:creationId xmlns:a16="http://schemas.microsoft.com/office/drawing/2014/main" id="{F000E361-AC19-74CD-1472-8D9B6B517DD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55223" y="2063750"/>
              <a:ext cx="2524311" cy="4003200"/>
            </a:xfrm>
            <a:prstGeom prst="rect">
              <a:avLst/>
            </a:prstGeom>
            <a:effectLst>
              <a:outerShdw blurRad="165100" dist="127000" dir="5400000" algn="ctr" rotWithShape="0">
                <a:srgbClr val="000000">
                  <a:alpha val="15000"/>
                </a:srgbClr>
              </a:outerShdw>
            </a:effectLst>
          </p:spPr>
        </p:pic>
        <p:sp>
          <p:nvSpPr>
            <p:cNvPr id="4" name="TextBox 3">
              <a:extLst>
                <a:ext uri="{FF2B5EF4-FFF2-40B4-BE49-F238E27FC236}">
                  <a16:creationId xmlns:a16="http://schemas.microsoft.com/office/drawing/2014/main" id="{5B73D5E6-F8BA-FD99-4452-B54ABAB7C939}"/>
                </a:ext>
              </a:extLst>
            </p:cNvPr>
            <p:cNvSpPr txBox="1"/>
            <p:nvPr/>
          </p:nvSpPr>
          <p:spPr>
            <a:xfrm>
              <a:off x="1953092" y="2173160"/>
              <a:ext cx="2524310" cy="78883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B4C19"/>
                  </a:solidFill>
                  <a:effectLst/>
                  <a:uLnTx/>
                  <a:uFillTx/>
                  <a:latin typeface="Aptos ExtraBold" panose="020B0004020202020204" pitchFamily="34" charset="0"/>
                  <a:ea typeface="+mn-ea"/>
                  <a:cs typeface="Segoe UI" panose="020B0502040204020203" pitchFamily="34" charset="0"/>
                </a:rPr>
                <a:t>Europe</a:t>
              </a:r>
              <a:endParaRPr kumimoji="0" lang="en-IS" sz="2800" b="1" i="0" u="none" strike="noStrike" kern="1200" cap="none" spc="0" normalizeH="0" baseline="0" noProof="0">
                <a:ln>
                  <a:noFill/>
                </a:ln>
                <a:solidFill>
                  <a:srgbClr val="6B4C19"/>
                </a:solidFill>
                <a:effectLst/>
                <a:uLnTx/>
                <a:uFillTx/>
                <a:latin typeface="Aptos ExtraBold" panose="020B0004020202020204"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2800" b="1" i="0" u="none" strike="noStrike" kern="1200" cap="none" spc="0" normalizeH="0" baseline="0" noProof="0">
                <a:ln>
                  <a:noFill/>
                </a:ln>
                <a:solidFill>
                  <a:srgbClr val="4040A4"/>
                </a:solidFill>
                <a:effectLst/>
                <a:uLnTx/>
                <a:uFillTx/>
                <a:latin typeface="Aptos ExtraBold" panose="020B0004020202020204" pitchFamily="34" charset="0"/>
                <a:ea typeface="+mn-ea"/>
                <a:cs typeface="Segoe UI" panose="020B0502040204020203" pitchFamily="34" charset="0"/>
              </a:endParaRPr>
            </a:p>
          </p:txBody>
        </p:sp>
      </p:grpSp>
      <p:sp>
        <p:nvSpPr>
          <p:cNvPr id="5" name="Rounded Rectangle 15">
            <a:extLst>
              <a:ext uri="{FF2B5EF4-FFF2-40B4-BE49-F238E27FC236}">
                <a16:creationId xmlns:a16="http://schemas.microsoft.com/office/drawing/2014/main" id="{D016B022-EDED-859E-0A78-00FC660021C2}"/>
              </a:ext>
            </a:extLst>
          </p:cNvPr>
          <p:cNvSpPr/>
          <p:nvPr/>
        </p:nvSpPr>
        <p:spPr>
          <a:xfrm>
            <a:off x="3486538" y="218451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France</a:t>
            </a:r>
          </a:p>
        </p:txBody>
      </p:sp>
      <p:sp>
        <p:nvSpPr>
          <p:cNvPr id="41" name="TextBox 40">
            <a:extLst>
              <a:ext uri="{FF2B5EF4-FFF2-40B4-BE49-F238E27FC236}">
                <a16:creationId xmlns:a16="http://schemas.microsoft.com/office/drawing/2014/main" id="{7C05CC32-7D8B-05B9-847F-88065F0FA6C5}"/>
              </a:ext>
            </a:extLst>
          </p:cNvPr>
          <p:cNvSpPr txBox="1"/>
          <p:nvPr/>
        </p:nvSpPr>
        <p:spPr>
          <a:xfrm>
            <a:off x="613453" y="154696"/>
            <a:ext cx="75933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Segoe UI" panose="020B0502040204020203" pitchFamily="34" charset="0"/>
              </a:rPr>
              <a:t>Supported countries</a:t>
            </a:r>
            <a:endParaRPr kumimoji="0" lang="en-I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Segoe UI" panose="020B0502040204020203" pitchFamily="34" charset="0"/>
            </a:endParaRPr>
          </a:p>
        </p:txBody>
      </p:sp>
      <p:sp>
        <p:nvSpPr>
          <p:cNvPr id="43" name="Rounded Rectangle 15">
            <a:extLst>
              <a:ext uri="{FF2B5EF4-FFF2-40B4-BE49-F238E27FC236}">
                <a16:creationId xmlns:a16="http://schemas.microsoft.com/office/drawing/2014/main" id="{A0DAE890-E823-3D86-9807-0C0E738231DF}"/>
              </a:ext>
            </a:extLst>
          </p:cNvPr>
          <p:cNvSpPr/>
          <p:nvPr/>
        </p:nvSpPr>
        <p:spPr>
          <a:xfrm>
            <a:off x="1806493" y="218451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Austria</a:t>
            </a:r>
          </a:p>
        </p:txBody>
      </p:sp>
      <p:sp>
        <p:nvSpPr>
          <p:cNvPr id="45" name="Rounded Rectangle 15">
            <a:extLst>
              <a:ext uri="{FF2B5EF4-FFF2-40B4-BE49-F238E27FC236}">
                <a16:creationId xmlns:a16="http://schemas.microsoft.com/office/drawing/2014/main" id="{0E8E39A0-CF88-5585-1725-6026421F5234}"/>
              </a:ext>
            </a:extLst>
          </p:cNvPr>
          <p:cNvSpPr/>
          <p:nvPr/>
        </p:nvSpPr>
        <p:spPr>
          <a:xfrm>
            <a:off x="1806493" y="261743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Belgium</a:t>
            </a:r>
          </a:p>
        </p:txBody>
      </p:sp>
      <p:sp>
        <p:nvSpPr>
          <p:cNvPr id="46" name="Rounded Rectangle 15">
            <a:extLst>
              <a:ext uri="{FF2B5EF4-FFF2-40B4-BE49-F238E27FC236}">
                <a16:creationId xmlns:a16="http://schemas.microsoft.com/office/drawing/2014/main" id="{AF73779E-D0F7-1F5C-0C4E-2659BE81A8AA}"/>
              </a:ext>
            </a:extLst>
          </p:cNvPr>
          <p:cNvSpPr/>
          <p:nvPr/>
        </p:nvSpPr>
        <p:spPr>
          <a:xfrm>
            <a:off x="1806493" y="3054447"/>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Bulgaria</a:t>
            </a:r>
          </a:p>
        </p:txBody>
      </p:sp>
      <p:sp>
        <p:nvSpPr>
          <p:cNvPr id="47" name="Rounded Rectangle 15">
            <a:extLst>
              <a:ext uri="{FF2B5EF4-FFF2-40B4-BE49-F238E27FC236}">
                <a16:creationId xmlns:a16="http://schemas.microsoft.com/office/drawing/2014/main" id="{DA17ECB7-7A0E-0695-267E-79A681F2DEFA}"/>
              </a:ext>
            </a:extLst>
          </p:cNvPr>
          <p:cNvSpPr/>
          <p:nvPr/>
        </p:nvSpPr>
        <p:spPr>
          <a:xfrm>
            <a:off x="1806493" y="3490146"/>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Croatia</a:t>
            </a:r>
          </a:p>
        </p:txBody>
      </p:sp>
      <p:sp>
        <p:nvSpPr>
          <p:cNvPr id="48" name="Rounded Rectangle 15">
            <a:extLst>
              <a:ext uri="{FF2B5EF4-FFF2-40B4-BE49-F238E27FC236}">
                <a16:creationId xmlns:a16="http://schemas.microsoft.com/office/drawing/2014/main" id="{7B005907-35DD-F37D-2242-5D7D388890C2}"/>
              </a:ext>
            </a:extLst>
          </p:cNvPr>
          <p:cNvSpPr/>
          <p:nvPr/>
        </p:nvSpPr>
        <p:spPr>
          <a:xfrm>
            <a:off x="1806493" y="3925845"/>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Cyprus</a:t>
            </a:r>
          </a:p>
        </p:txBody>
      </p:sp>
      <p:sp>
        <p:nvSpPr>
          <p:cNvPr id="49" name="Rounded Rectangle 15">
            <a:extLst>
              <a:ext uri="{FF2B5EF4-FFF2-40B4-BE49-F238E27FC236}">
                <a16:creationId xmlns:a16="http://schemas.microsoft.com/office/drawing/2014/main" id="{48515F89-AD75-B0DC-5B16-AE7B9F0FCE65}"/>
              </a:ext>
            </a:extLst>
          </p:cNvPr>
          <p:cNvSpPr/>
          <p:nvPr/>
        </p:nvSpPr>
        <p:spPr>
          <a:xfrm>
            <a:off x="1806493" y="4361544"/>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Czech Republic</a:t>
            </a:r>
          </a:p>
        </p:txBody>
      </p:sp>
      <p:sp>
        <p:nvSpPr>
          <p:cNvPr id="50" name="Rounded Rectangle 15">
            <a:extLst>
              <a:ext uri="{FF2B5EF4-FFF2-40B4-BE49-F238E27FC236}">
                <a16:creationId xmlns:a16="http://schemas.microsoft.com/office/drawing/2014/main" id="{F195891A-C351-ED7C-FE38-8190F4FBF357}"/>
              </a:ext>
            </a:extLst>
          </p:cNvPr>
          <p:cNvSpPr/>
          <p:nvPr/>
        </p:nvSpPr>
        <p:spPr>
          <a:xfrm>
            <a:off x="1828527" y="479724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Denmark</a:t>
            </a:r>
          </a:p>
        </p:txBody>
      </p:sp>
      <p:sp>
        <p:nvSpPr>
          <p:cNvPr id="51" name="Rounded Rectangle 15">
            <a:extLst>
              <a:ext uri="{FF2B5EF4-FFF2-40B4-BE49-F238E27FC236}">
                <a16:creationId xmlns:a16="http://schemas.microsoft.com/office/drawing/2014/main" id="{C314EE6D-029D-BA29-83C1-6B772D881362}"/>
              </a:ext>
            </a:extLst>
          </p:cNvPr>
          <p:cNvSpPr/>
          <p:nvPr/>
        </p:nvSpPr>
        <p:spPr>
          <a:xfrm>
            <a:off x="1817510" y="523016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Estonia</a:t>
            </a:r>
          </a:p>
        </p:txBody>
      </p:sp>
      <p:sp>
        <p:nvSpPr>
          <p:cNvPr id="52" name="Rounded Rectangle 15">
            <a:extLst>
              <a:ext uri="{FF2B5EF4-FFF2-40B4-BE49-F238E27FC236}">
                <a16:creationId xmlns:a16="http://schemas.microsoft.com/office/drawing/2014/main" id="{3CE9B55A-3420-8338-8F5D-D24622C50FE4}"/>
              </a:ext>
            </a:extLst>
          </p:cNvPr>
          <p:cNvSpPr/>
          <p:nvPr/>
        </p:nvSpPr>
        <p:spPr>
          <a:xfrm>
            <a:off x="5106937" y="2622830"/>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Lithuania</a:t>
            </a:r>
          </a:p>
        </p:txBody>
      </p:sp>
      <p:sp>
        <p:nvSpPr>
          <p:cNvPr id="53" name="Rounded Rectangle 15">
            <a:extLst>
              <a:ext uri="{FF2B5EF4-FFF2-40B4-BE49-F238E27FC236}">
                <a16:creationId xmlns:a16="http://schemas.microsoft.com/office/drawing/2014/main" id="{894F83D9-20FE-0011-19D0-22E87A9AEFEC}"/>
              </a:ext>
            </a:extLst>
          </p:cNvPr>
          <p:cNvSpPr/>
          <p:nvPr/>
        </p:nvSpPr>
        <p:spPr>
          <a:xfrm>
            <a:off x="3464504" y="261743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Finland</a:t>
            </a:r>
          </a:p>
        </p:txBody>
      </p:sp>
      <p:sp>
        <p:nvSpPr>
          <p:cNvPr id="54" name="Rounded Rectangle 15">
            <a:extLst>
              <a:ext uri="{FF2B5EF4-FFF2-40B4-BE49-F238E27FC236}">
                <a16:creationId xmlns:a16="http://schemas.microsoft.com/office/drawing/2014/main" id="{01D5122B-5E29-233B-6446-D08DBE718E05}"/>
              </a:ext>
            </a:extLst>
          </p:cNvPr>
          <p:cNvSpPr/>
          <p:nvPr/>
        </p:nvSpPr>
        <p:spPr>
          <a:xfrm>
            <a:off x="3464504" y="3050365"/>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Germany</a:t>
            </a:r>
          </a:p>
        </p:txBody>
      </p:sp>
      <p:sp>
        <p:nvSpPr>
          <p:cNvPr id="55" name="Rounded Rectangle 15">
            <a:extLst>
              <a:ext uri="{FF2B5EF4-FFF2-40B4-BE49-F238E27FC236}">
                <a16:creationId xmlns:a16="http://schemas.microsoft.com/office/drawing/2014/main" id="{AE8ACA1B-AE71-F066-9A31-78A0EE95E945}"/>
              </a:ext>
            </a:extLst>
          </p:cNvPr>
          <p:cNvSpPr/>
          <p:nvPr/>
        </p:nvSpPr>
        <p:spPr>
          <a:xfrm>
            <a:off x="3464504" y="348737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Greece</a:t>
            </a:r>
          </a:p>
        </p:txBody>
      </p:sp>
      <p:sp>
        <p:nvSpPr>
          <p:cNvPr id="56" name="Rounded Rectangle 15">
            <a:extLst>
              <a:ext uri="{FF2B5EF4-FFF2-40B4-BE49-F238E27FC236}">
                <a16:creationId xmlns:a16="http://schemas.microsoft.com/office/drawing/2014/main" id="{FCC3C2F3-9DDC-E7C0-7B64-3D7155FDBF39}"/>
              </a:ext>
            </a:extLst>
          </p:cNvPr>
          <p:cNvSpPr/>
          <p:nvPr/>
        </p:nvSpPr>
        <p:spPr>
          <a:xfrm>
            <a:off x="3464504" y="3923072"/>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Hungary</a:t>
            </a:r>
          </a:p>
        </p:txBody>
      </p:sp>
      <p:sp>
        <p:nvSpPr>
          <p:cNvPr id="57" name="Rounded Rectangle 15">
            <a:extLst>
              <a:ext uri="{FF2B5EF4-FFF2-40B4-BE49-F238E27FC236}">
                <a16:creationId xmlns:a16="http://schemas.microsoft.com/office/drawing/2014/main" id="{9D059AD6-A61E-9747-A4C5-2BA85AAA4319}"/>
              </a:ext>
            </a:extLst>
          </p:cNvPr>
          <p:cNvSpPr/>
          <p:nvPr/>
        </p:nvSpPr>
        <p:spPr>
          <a:xfrm>
            <a:off x="3464504" y="4358771"/>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Iceland</a:t>
            </a:r>
          </a:p>
        </p:txBody>
      </p:sp>
      <p:sp>
        <p:nvSpPr>
          <p:cNvPr id="58" name="Rounded Rectangle 15">
            <a:extLst>
              <a:ext uri="{FF2B5EF4-FFF2-40B4-BE49-F238E27FC236}">
                <a16:creationId xmlns:a16="http://schemas.microsoft.com/office/drawing/2014/main" id="{BE04F2B0-C8EB-6BDF-0B18-371EE7BD10B8}"/>
              </a:ext>
            </a:extLst>
          </p:cNvPr>
          <p:cNvSpPr/>
          <p:nvPr/>
        </p:nvSpPr>
        <p:spPr>
          <a:xfrm>
            <a:off x="3464504" y="4794470"/>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Ireland</a:t>
            </a:r>
          </a:p>
        </p:txBody>
      </p:sp>
      <p:sp>
        <p:nvSpPr>
          <p:cNvPr id="59" name="Rounded Rectangle 15">
            <a:extLst>
              <a:ext uri="{FF2B5EF4-FFF2-40B4-BE49-F238E27FC236}">
                <a16:creationId xmlns:a16="http://schemas.microsoft.com/office/drawing/2014/main" id="{F10D93B4-4849-3CF7-E113-4C917E401F75}"/>
              </a:ext>
            </a:extLst>
          </p:cNvPr>
          <p:cNvSpPr/>
          <p:nvPr/>
        </p:nvSpPr>
        <p:spPr>
          <a:xfrm>
            <a:off x="3486538" y="523016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Italy</a:t>
            </a:r>
          </a:p>
        </p:txBody>
      </p:sp>
      <p:sp>
        <p:nvSpPr>
          <p:cNvPr id="61" name="Rounded Rectangle 15">
            <a:extLst>
              <a:ext uri="{FF2B5EF4-FFF2-40B4-BE49-F238E27FC236}">
                <a16:creationId xmlns:a16="http://schemas.microsoft.com/office/drawing/2014/main" id="{BB347300-C5B0-9B79-3948-D3117A7D463B}"/>
              </a:ext>
            </a:extLst>
          </p:cNvPr>
          <p:cNvSpPr/>
          <p:nvPr/>
        </p:nvSpPr>
        <p:spPr>
          <a:xfrm>
            <a:off x="5106937" y="218304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Latvia</a:t>
            </a:r>
          </a:p>
        </p:txBody>
      </p:sp>
      <p:sp>
        <p:nvSpPr>
          <p:cNvPr id="62" name="Rounded Rectangle 15">
            <a:extLst>
              <a:ext uri="{FF2B5EF4-FFF2-40B4-BE49-F238E27FC236}">
                <a16:creationId xmlns:a16="http://schemas.microsoft.com/office/drawing/2014/main" id="{08BC55C7-5AF9-A839-AF7B-5533A63B13D9}"/>
              </a:ext>
            </a:extLst>
          </p:cNvPr>
          <p:cNvSpPr/>
          <p:nvPr/>
        </p:nvSpPr>
        <p:spPr>
          <a:xfrm>
            <a:off x="6724108" y="2619846"/>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Romania</a:t>
            </a:r>
          </a:p>
        </p:txBody>
      </p:sp>
      <p:sp>
        <p:nvSpPr>
          <p:cNvPr id="63" name="Rounded Rectangle 15">
            <a:extLst>
              <a:ext uri="{FF2B5EF4-FFF2-40B4-BE49-F238E27FC236}">
                <a16:creationId xmlns:a16="http://schemas.microsoft.com/office/drawing/2014/main" id="{FD0B730C-E745-6D90-7BEC-B678B55CA371}"/>
              </a:ext>
            </a:extLst>
          </p:cNvPr>
          <p:cNvSpPr/>
          <p:nvPr/>
        </p:nvSpPr>
        <p:spPr>
          <a:xfrm>
            <a:off x="6724108" y="3054814"/>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Slovakia</a:t>
            </a:r>
          </a:p>
        </p:txBody>
      </p:sp>
      <p:sp>
        <p:nvSpPr>
          <p:cNvPr id="64" name="Rounded Rectangle 15">
            <a:extLst>
              <a:ext uri="{FF2B5EF4-FFF2-40B4-BE49-F238E27FC236}">
                <a16:creationId xmlns:a16="http://schemas.microsoft.com/office/drawing/2014/main" id="{A4F50E6A-D2BE-74AE-E862-AF5071B01179}"/>
              </a:ext>
            </a:extLst>
          </p:cNvPr>
          <p:cNvSpPr/>
          <p:nvPr/>
        </p:nvSpPr>
        <p:spPr>
          <a:xfrm>
            <a:off x="6724108" y="349051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Slovenia</a:t>
            </a:r>
          </a:p>
        </p:txBody>
      </p:sp>
      <p:sp>
        <p:nvSpPr>
          <p:cNvPr id="65" name="Rounded Rectangle 15">
            <a:extLst>
              <a:ext uri="{FF2B5EF4-FFF2-40B4-BE49-F238E27FC236}">
                <a16:creationId xmlns:a16="http://schemas.microsoft.com/office/drawing/2014/main" id="{4C5579FC-9C75-3873-1B7C-41CDC7810A42}"/>
              </a:ext>
            </a:extLst>
          </p:cNvPr>
          <p:cNvSpPr/>
          <p:nvPr/>
        </p:nvSpPr>
        <p:spPr>
          <a:xfrm>
            <a:off x="6724108" y="3926212"/>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Spain</a:t>
            </a:r>
          </a:p>
        </p:txBody>
      </p:sp>
      <p:sp>
        <p:nvSpPr>
          <p:cNvPr id="66" name="Rounded Rectangle 15">
            <a:extLst>
              <a:ext uri="{FF2B5EF4-FFF2-40B4-BE49-F238E27FC236}">
                <a16:creationId xmlns:a16="http://schemas.microsoft.com/office/drawing/2014/main" id="{E05FCE5F-C568-5BB1-4DA1-49577558AD33}"/>
              </a:ext>
            </a:extLst>
          </p:cNvPr>
          <p:cNvSpPr/>
          <p:nvPr/>
        </p:nvSpPr>
        <p:spPr>
          <a:xfrm>
            <a:off x="6724108" y="4361911"/>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Sweden</a:t>
            </a:r>
          </a:p>
        </p:txBody>
      </p:sp>
      <p:sp>
        <p:nvSpPr>
          <p:cNvPr id="67" name="Rounded Rectangle 15">
            <a:extLst>
              <a:ext uri="{FF2B5EF4-FFF2-40B4-BE49-F238E27FC236}">
                <a16:creationId xmlns:a16="http://schemas.microsoft.com/office/drawing/2014/main" id="{E391517C-610C-1FF0-FB44-D1EB3B52EC81}"/>
              </a:ext>
            </a:extLst>
          </p:cNvPr>
          <p:cNvSpPr/>
          <p:nvPr/>
        </p:nvSpPr>
        <p:spPr>
          <a:xfrm>
            <a:off x="6724108" y="4797610"/>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Switzerland</a:t>
            </a:r>
          </a:p>
        </p:txBody>
      </p:sp>
      <p:sp>
        <p:nvSpPr>
          <p:cNvPr id="68" name="Rounded Rectangle 15">
            <a:extLst>
              <a:ext uri="{FF2B5EF4-FFF2-40B4-BE49-F238E27FC236}">
                <a16:creationId xmlns:a16="http://schemas.microsoft.com/office/drawing/2014/main" id="{C2020DB2-D53C-94D0-5E66-C3EA0F4AFD64}"/>
              </a:ext>
            </a:extLst>
          </p:cNvPr>
          <p:cNvSpPr/>
          <p:nvPr/>
        </p:nvSpPr>
        <p:spPr>
          <a:xfrm>
            <a:off x="6724108" y="523330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United Kingdom</a:t>
            </a:r>
          </a:p>
        </p:txBody>
      </p:sp>
      <p:sp>
        <p:nvSpPr>
          <p:cNvPr id="69" name="Rounded Rectangle 15">
            <a:extLst>
              <a:ext uri="{FF2B5EF4-FFF2-40B4-BE49-F238E27FC236}">
                <a16:creationId xmlns:a16="http://schemas.microsoft.com/office/drawing/2014/main" id="{688CD16F-8E39-F974-D77B-1024DEAA9B1F}"/>
              </a:ext>
            </a:extLst>
          </p:cNvPr>
          <p:cNvSpPr/>
          <p:nvPr/>
        </p:nvSpPr>
        <p:spPr>
          <a:xfrm>
            <a:off x="6724108" y="218451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Portugal</a:t>
            </a:r>
          </a:p>
        </p:txBody>
      </p:sp>
      <p:sp>
        <p:nvSpPr>
          <p:cNvPr id="70" name="Rounded Rectangle 15">
            <a:extLst>
              <a:ext uri="{FF2B5EF4-FFF2-40B4-BE49-F238E27FC236}">
                <a16:creationId xmlns:a16="http://schemas.microsoft.com/office/drawing/2014/main" id="{90E2CCBA-E581-506D-26B5-64027203B3E6}"/>
              </a:ext>
            </a:extLst>
          </p:cNvPr>
          <p:cNvSpPr/>
          <p:nvPr/>
        </p:nvSpPr>
        <p:spPr>
          <a:xfrm>
            <a:off x="5084903" y="4360080"/>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Netherlands</a:t>
            </a:r>
          </a:p>
        </p:txBody>
      </p:sp>
      <p:sp>
        <p:nvSpPr>
          <p:cNvPr id="71" name="Rounded Rectangle 15">
            <a:extLst>
              <a:ext uri="{FF2B5EF4-FFF2-40B4-BE49-F238E27FC236}">
                <a16:creationId xmlns:a16="http://schemas.microsoft.com/office/drawing/2014/main" id="{D53297F6-7438-E1E0-B4D4-76F1E380C82F}"/>
              </a:ext>
            </a:extLst>
          </p:cNvPr>
          <p:cNvSpPr/>
          <p:nvPr/>
        </p:nvSpPr>
        <p:spPr>
          <a:xfrm>
            <a:off x="5106937" y="4795779"/>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Norway</a:t>
            </a:r>
          </a:p>
        </p:txBody>
      </p:sp>
      <p:sp>
        <p:nvSpPr>
          <p:cNvPr id="72" name="Rounded Rectangle 15">
            <a:extLst>
              <a:ext uri="{FF2B5EF4-FFF2-40B4-BE49-F238E27FC236}">
                <a16:creationId xmlns:a16="http://schemas.microsoft.com/office/drawing/2014/main" id="{0AA4A0CD-D5CB-10F3-28E7-5E9905BF8A46}"/>
              </a:ext>
            </a:extLst>
          </p:cNvPr>
          <p:cNvSpPr/>
          <p:nvPr/>
        </p:nvSpPr>
        <p:spPr>
          <a:xfrm>
            <a:off x="5095920" y="5228705"/>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Poland</a:t>
            </a:r>
          </a:p>
        </p:txBody>
      </p:sp>
      <p:sp>
        <p:nvSpPr>
          <p:cNvPr id="73" name="Rounded Rectangle 15">
            <a:extLst>
              <a:ext uri="{FF2B5EF4-FFF2-40B4-BE49-F238E27FC236}">
                <a16:creationId xmlns:a16="http://schemas.microsoft.com/office/drawing/2014/main" id="{21DC25B2-33DD-1E2B-7702-310F4D16BC7F}"/>
              </a:ext>
            </a:extLst>
          </p:cNvPr>
          <p:cNvSpPr/>
          <p:nvPr/>
        </p:nvSpPr>
        <p:spPr>
          <a:xfrm>
            <a:off x="5102874" y="3054447"/>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Luxembourg</a:t>
            </a:r>
          </a:p>
        </p:txBody>
      </p:sp>
      <p:sp>
        <p:nvSpPr>
          <p:cNvPr id="74" name="Rounded Rectangle 15">
            <a:extLst>
              <a:ext uri="{FF2B5EF4-FFF2-40B4-BE49-F238E27FC236}">
                <a16:creationId xmlns:a16="http://schemas.microsoft.com/office/drawing/2014/main" id="{AE518720-7E63-EB04-AC41-B6E31CC290E5}"/>
              </a:ext>
            </a:extLst>
          </p:cNvPr>
          <p:cNvSpPr/>
          <p:nvPr/>
        </p:nvSpPr>
        <p:spPr>
          <a:xfrm>
            <a:off x="5102874" y="3487373"/>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Liechtenstein</a:t>
            </a:r>
          </a:p>
        </p:txBody>
      </p:sp>
      <p:sp>
        <p:nvSpPr>
          <p:cNvPr id="76" name="Rounded Rectangle 15">
            <a:extLst>
              <a:ext uri="{FF2B5EF4-FFF2-40B4-BE49-F238E27FC236}">
                <a16:creationId xmlns:a16="http://schemas.microsoft.com/office/drawing/2014/main" id="{106FD227-6043-9451-13DA-723661729623}"/>
              </a:ext>
            </a:extLst>
          </p:cNvPr>
          <p:cNvSpPr/>
          <p:nvPr/>
        </p:nvSpPr>
        <p:spPr>
          <a:xfrm>
            <a:off x="5102874" y="3924381"/>
            <a:ext cx="1314676" cy="359963"/>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Malta</a:t>
            </a:r>
          </a:p>
        </p:txBody>
      </p:sp>
    </p:spTree>
    <p:extLst>
      <p:ext uri="{BB962C8B-B14F-4D97-AF65-F5344CB8AC3E}">
        <p14:creationId xmlns:p14="http://schemas.microsoft.com/office/powerpoint/2010/main" val="776471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20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1+#ppt_w/2"/>
                                          </p:val>
                                        </p:tav>
                                        <p:tav tm="100000">
                                          <p:val>
                                            <p:strVal val="#ppt_x"/>
                                          </p:val>
                                        </p:tav>
                                      </p:tavLst>
                                    </p:anim>
                                    <p:anim calcmode="lin" valueType="num">
                                      <p:cBhvr additive="base">
                                        <p:cTn id="8" dur="500" fill="hold"/>
                                        <p:tgtEl>
                                          <p:spTgt spid="77"/>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1+#ppt_w/2"/>
                                          </p:val>
                                        </p:tav>
                                        <p:tav tm="100000">
                                          <p:val>
                                            <p:strVal val="#ppt_x"/>
                                          </p:val>
                                        </p:tav>
                                      </p:tavLst>
                                    </p:anim>
                                    <p:anim calcmode="lin" valueType="num">
                                      <p:cBhvr additive="base">
                                        <p:cTn id="12" dur="500" fill="hold"/>
                                        <p:tgtEl>
                                          <p:spTgt spid="78"/>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400"/>
                                  </p:stCondLst>
                                  <p:childTnLst>
                                    <p:set>
                                      <p:cBhvr>
                                        <p:cTn id="14" dur="1" fill="hold">
                                          <p:stCondLst>
                                            <p:cond delay="0"/>
                                          </p:stCondLst>
                                        </p:cTn>
                                        <p:tgtEl>
                                          <p:spTgt spid="75"/>
                                        </p:tgtEl>
                                        <p:attrNameLst>
                                          <p:attrName>style.visibility</p:attrName>
                                        </p:attrNameLst>
                                      </p:cBhvr>
                                      <p:to>
                                        <p:strVal val="visible"/>
                                      </p:to>
                                    </p:set>
                                    <p:anim calcmode="lin" valueType="num">
                                      <p:cBhvr additive="base">
                                        <p:cTn id="15" dur="500" fill="hold"/>
                                        <p:tgtEl>
                                          <p:spTgt spid="75"/>
                                        </p:tgtEl>
                                        <p:attrNameLst>
                                          <p:attrName>ppt_x</p:attrName>
                                        </p:attrNameLst>
                                      </p:cBhvr>
                                      <p:tavLst>
                                        <p:tav tm="0">
                                          <p:val>
                                            <p:strVal val="1+#ppt_w/2"/>
                                          </p:val>
                                        </p:tav>
                                        <p:tav tm="100000">
                                          <p:val>
                                            <p:strVal val="#ppt_x"/>
                                          </p:val>
                                        </p:tav>
                                      </p:tavLst>
                                    </p:anim>
                                    <p:anim calcmode="lin" valueType="num">
                                      <p:cBhvr additive="base">
                                        <p:cTn id="16" dur="500" fill="hold"/>
                                        <p:tgtEl>
                                          <p:spTgt spid="75"/>
                                        </p:tgtEl>
                                        <p:attrNameLst>
                                          <p:attrName>ppt_y</p:attrName>
                                        </p:attrNameLst>
                                      </p:cBhvr>
                                      <p:tavLst>
                                        <p:tav tm="0">
                                          <p:val>
                                            <p:strVal val="#ppt_y"/>
                                          </p:val>
                                        </p:tav>
                                        <p:tav tm="100000">
                                          <p:val>
                                            <p:strVal val="#ppt_y"/>
                                          </p:val>
                                        </p:tav>
                                      </p:tavLst>
                                    </p:anim>
                                  </p:childTnLst>
                                </p:cTn>
                              </p:par>
                            </p:childTnLst>
                          </p:cTn>
                        </p:par>
                        <p:par>
                          <p:cTn id="17" fill="hold">
                            <p:stCondLst>
                              <p:cond delay="9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anim calcmode="lin" valueType="num">
                                      <p:cBhvr>
                                        <p:cTn id="24" dur="1000" fill="hold"/>
                                        <p:tgtEl>
                                          <p:spTgt spid="43"/>
                                        </p:tgtEl>
                                        <p:attrNameLst>
                                          <p:attrName>ppt_x</p:attrName>
                                        </p:attrNameLst>
                                      </p:cBhvr>
                                      <p:tavLst>
                                        <p:tav tm="0">
                                          <p:val>
                                            <p:strVal val="#ppt_x"/>
                                          </p:val>
                                        </p:tav>
                                        <p:tav tm="100000">
                                          <p:val>
                                            <p:strVal val="#ppt_x"/>
                                          </p:val>
                                        </p:tav>
                                      </p:tavLst>
                                    </p:anim>
                                    <p:anim calcmode="lin" valueType="num">
                                      <p:cBhvr>
                                        <p:cTn id="25" dur="1000" fill="hold"/>
                                        <p:tgtEl>
                                          <p:spTgt spid="4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1000"/>
                                        <p:tgtEl>
                                          <p:spTgt spid="45"/>
                                        </p:tgtEl>
                                      </p:cBhvr>
                                    </p:animEffect>
                                    <p:anim calcmode="lin" valueType="num">
                                      <p:cBhvr>
                                        <p:cTn id="29" dur="1000" fill="hold"/>
                                        <p:tgtEl>
                                          <p:spTgt spid="45"/>
                                        </p:tgtEl>
                                        <p:attrNameLst>
                                          <p:attrName>ppt_x</p:attrName>
                                        </p:attrNameLst>
                                      </p:cBhvr>
                                      <p:tavLst>
                                        <p:tav tm="0">
                                          <p:val>
                                            <p:strVal val="#ppt_x"/>
                                          </p:val>
                                        </p:tav>
                                        <p:tav tm="100000">
                                          <p:val>
                                            <p:strVal val="#ppt_x"/>
                                          </p:val>
                                        </p:tav>
                                      </p:tavLst>
                                    </p:anim>
                                    <p:anim calcmode="lin" valueType="num">
                                      <p:cBhvr>
                                        <p:cTn id="30" dur="1000" fill="hold"/>
                                        <p:tgtEl>
                                          <p:spTgt spid="4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000"/>
                                        <p:tgtEl>
                                          <p:spTgt spid="47"/>
                                        </p:tgtEl>
                                      </p:cBhvr>
                                    </p:animEffect>
                                    <p:anim calcmode="lin" valueType="num">
                                      <p:cBhvr>
                                        <p:cTn id="39" dur="1000" fill="hold"/>
                                        <p:tgtEl>
                                          <p:spTgt spid="47"/>
                                        </p:tgtEl>
                                        <p:attrNameLst>
                                          <p:attrName>ppt_x</p:attrName>
                                        </p:attrNameLst>
                                      </p:cBhvr>
                                      <p:tavLst>
                                        <p:tav tm="0">
                                          <p:val>
                                            <p:strVal val="#ppt_x"/>
                                          </p:val>
                                        </p:tav>
                                        <p:tav tm="100000">
                                          <p:val>
                                            <p:strVal val="#ppt_x"/>
                                          </p:val>
                                        </p:tav>
                                      </p:tavLst>
                                    </p:anim>
                                    <p:anim calcmode="lin" valueType="num">
                                      <p:cBhvr>
                                        <p:cTn id="40" dur="1000" fill="hold"/>
                                        <p:tgtEl>
                                          <p:spTgt spid="4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1000"/>
                                        <p:tgtEl>
                                          <p:spTgt spid="48"/>
                                        </p:tgtEl>
                                      </p:cBhvr>
                                    </p:animEffect>
                                    <p:anim calcmode="lin" valueType="num">
                                      <p:cBhvr>
                                        <p:cTn id="44" dur="1000" fill="hold"/>
                                        <p:tgtEl>
                                          <p:spTgt spid="48"/>
                                        </p:tgtEl>
                                        <p:attrNameLst>
                                          <p:attrName>ppt_x</p:attrName>
                                        </p:attrNameLst>
                                      </p:cBhvr>
                                      <p:tavLst>
                                        <p:tav tm="0">
                                          <p:val>
                                            <p:strVal val="#ppt_x"/>
                                          </p:val>
                                        </p:tav>
                                        <p:tav tm="100000">
                                          <p:val>
                                            <p:strVal val="#ppt_x"/>
                                          </p:val>
                                        </p:tav>
                                      </p:tavLst>
                                    </p:anim>
                                    <p:anim calcmode="lin" valueType="num">
                                      <p:cBhvr>
                                        <p:cTn id="45" dur="1000" fill="hold"/>
                                        <p:tgtEl>
                                          <p:spTgt spid="4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1000"/>
                                        <p:tgtEl>
                                          <p:spTgt spid="49"/>
                                        </p:tgtEl>
                                      </p:cBhvr>
                                    </p:animEffect>
                                    <p:anim calcmode="lin" valueType="num">
                                      <p:cBhvr>
                                        <p:cTn id="49" dur="1000" fill="hold"/>
                                        <p:tgtEl>
                                          <p:spTgt spid="49"/>
                                        </p:tgtEl>
                                        <p:attrNameLst>
                                          <p:attrName>ppt_x</p:attrName>
                                        </p:attrNameLst>
                                      </p:cBhvr>
                                      <p:tavLst>
                                        <p:tav tm="0">
                                          <p:val>
                                            <p:strVal val="#ppt_x"/>
                                          </p:val>
                                        </p:tav>
                                        <p:tav tm="100000">
                                          <p:val>
                                            <p:strVal val="#ppt_x"/>
                                          </p:val>
                                        </p:tav>
                                      </p:tavLst>
                                    </p:anim>
                                    <p:anim calcmode="lin" valueType="num">
                                      <p:cBhvr>
                                        <p:cTn id="50" dur="1000" fill="hold"/>
                                        <p:tgtEl>
                                          <p:spTgt spid="4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1000"/>
                                        <p:tgtEl>
                                          <p:spTgt spid="50"/>
                                        </p:tgtEl>
                                      </p:cBhvr>
                                    </p:animEffect>
                                    <p:anim calcmode="lin" valueType="num">
                                      <p:cBhvr>
                                        <p:cTn id="54" dur="1000" fill="hold"/>
                                        <p:tgtEl>
                                          <p:spTgt spid="50"/>
                                        </p:tgtEl>
                                        <p:attrNameLst>
                                          <p:attrName>ppt_x</p:attrName>
                                        </p:attrNameLst>
                                      </p:cBhvr>
                                      <p:tavLst>
                                        <p:tav tm="0">
                                          <p:val>
                                            <p:strVal val="#ppt_x"/>
                                          </p:val>
                                        </p:tav>
                                        <p:tav tm="100000">
                                          <p:val>
                                            <p:strVal val="#ppt_x"/>
                                          </p:val>
                                        </p:tav>
                                      </p:tavLst>
                                    </p:anim>
                                    <p:anim calcmode="lin" valueType="num">
                                      <p:cBhvr>
                                        <p:cTn id="55" dur="1000" fill="hold"/>
                                        <p:tgtEl>
                                          <p:spTgt spid="5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1000"/>
                                        <p:tgtEl>
                                          <p:spTgt spid="51"/>
                                        </p:tgtEl>
                                      </p:cBhvr>
                                    </p:animEffect>
                                    <p:anim calcmode="lin" valueType="num">
                                      <p:cBhvr>
                                        <p:cTn id="59" dur="1000" fill="hold"/>
                                        <p:tgtEl>
                                          <p:spTgt spid="51"/>
                                        </p:tgtEl>
                                        <p:attrNameLst>
                                          <p:attrName>ppt_x</p:attrName>
                                        </p:attrNameLst>
                                      </p:cBhvr>
                                      <p:tavLst>
                                        <p:tav tm="0">
                                          <p:val>
                                            <p:strVal val="#ppt_x"/>
                                          </p:val>
                                        </p:tav>
                                        <p:tav tm="100000">
                                          <p:val>
                                            <p:strVal val="#ppt_x"/>
                                          </p:val>
                                        </p:tav>
                                      </p:tavLst>
                                    </p:anim>
                                    <p:anim calcmode="lin" valueType="num">
                                      <p:cBhvr>
                                        <p:cTn id="60" dur="1000" fill="hold"/>
                                        <p:tgtEl>
                                          <p:spTgt spid="5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1000"/>
                                        <p:tgtEl>
                                          <p:spTgt spid="53"/>
                                        </p:tgtEl>
                                      </p:cBhvr>
                                    </p:animEffect>
                                    <p:anim calcmode="lin" valueType="num">
                                      <p:cBhvr>
                                        <p:cTn id="69" dur="1000" fill="hold"/>
                                        <p:tgtEl>
                                          <p:spTgt spid="53"/>
                                        </p:tgtEl>
                                        <p:attrNameLst>
                                          <p:attrName>ppt_x</p:attrName>
                                        </p:attrNameLst>
                                      </p:cBhvr>
                                      <p:tavLst>
                                        <p:tav tm="0">
                                          <p:val>
                                            <p:strVal val="#ppt_x"/>
                                          </p:val>
                                        </p:tav>
                                        <p:tav tm="100000">
                                          <p:val>
                                            <p:strVal val="#ppt_x"/>
                                          </p:val>
                                        </p:tav>
                                      </p:tavLst>
                                    </p:anim>
                                    <p:anim calcmode="lin" valueType="num">
                                      <p:cBhvr>
                                        <p:cTn id="70" dur="1000" fill="hold"/>
                                        <p:tgtEl>
                                          <p:spTgt spid="5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1000"/>
                                        <p:tgtEl>
                                          <p:spTgt spid="54"/>
                                        </p:tgtEl>
                                      </p:cBhvr>
                                    </p:animEffect>
                                    <p:anim calcmode="lin" valueType="num">
                                      <p:cBhvr>
                                        <p:cTn id="74" dur="1000" fill="hold"/>
                                        <p:tgtEl>
                                          <p:spTgt spid="54"/>
                                        </p:tgtEl>
                                        <p:attrNameLst>
                                          <p:attrName>ppt_x</p:attrName>
                                        </p:attrNameLst>
                                      </p:cBhvr>
                                      <p:tavLst>
                                        <p:tav tm="0">
                                          <p:val>
                                            <p:strVal val="#ppt_x"/>
                                          </p:val>
                                        </p:tav>
                                        <p:tav tm="100000">
                                          <p:val>
                                            <p:strVal val="#ppt_x"/>
                                          </p:val>
                                        </p:tav>
                                      </p:tavLst>
                                    </p:anim>
                                    <p:anim calcmode="lin" valueType="num">
                                      <p:cBhvr>
                                        <p:cTn id="75" dur="1000" fill="hold"/>
                                        <p:tgtEl>
                                          <p:spTgt spid="54"/>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1000"/>
                                        <p:tgtEl>
                                          <p:spTgt spid="55"/>
                                        </p:tgtEl>
                                      </p:cBhvr>
                                    </p:animEffect>
                                    <p:anim calcmode="lin" valueType="num">
                                      <p:cBhvr>
                                        <p:cTn id="79" dur="1000" fill="hold"/>
                                        <p:tgtEl>
                                          <p:spTgt spid="55"/>
                                        </p:tgtEl>
                                        <p:attrNameLst>
                                          <p:attrName>ppt_x</p:attrName>
                                        </p:attrNameLst>
                                      </p:cBhvr>
                                      <p:tavLst>
                                        <p:tav tm="0">
                                          <p:val>
                                            <p:strVal val="#ppt_x"/>
                                          </p:val>
                                        </p:tav>
                                        <p:tav tm="100000">
                                          <p:val>
                                            <p:strVal val="#ppt_x"/>
                                          </p:val>
                                        </p:tav>
                                      </p:tavLst>
                                    </p:anim>
                                    <p:anim calcmode="lin" valueType="num">
                                      <p:cBhvr>
                                        <p:cTn id="80" dur="1000" fill="hold"/>
                                        <p:tgtEl>
                                          <p:spTgt spid="5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fade">
                                      <p:cBhvr>
                                        <p:cTn id="83" dur="1000"/>
                                        <p:tgtEl>
                                          <p:spTgt spid="56"/>
                                        </p:tgtEl>
                                      </p:cBhvr>
                                    </p:animEffect>
                                    <p:anim calcmode="lin" valueType="num">
                                      <p:cBhvr>
                                        <p:cTn id="84" dur="1000" fill="hold"/>
                                        <p:tgtEl>
                                          <p:spTgt spid="56"/>
                                        </p:tgtEl>
                                        <p:attrNameLst>
                                          <p:attrName>ppt_x</p:attrName>
                                        </p:attrNameLst>
                                      </p:cBhvr>
                                      <p:tavLst>
                                        <p:tav tm="0">
                                          <p:val>
                                            <p:strVal val="#ppt_x"/>
                                          </p:val>
                                        </p:tav>
                                        <p:tav tm="100000">
                                          <p:val>
                                            <p:strVal val="#ppt_x"/>
                                          </p:val>
                                        </p:tav>
                                      </p:tavLst>
                                    </p:anim>
                                    <p:anim calcmode="lin" valueType="num">
                                      <p:cBhvr>
                                        <p:cTn id="85" dur="1000" fill="hold"/>
                                        <p:tgtEl>
                                          <p:spTgt spid="5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fade">
                                      <p:cBhvr>
                                        <p:cTn id="88" dur="1000"/>
                                        <p:tgtEl>
                                          <p:spTgt spid="57"/>
                                        </p:tgtEl>
                                      </p:cBhvr>
                                    </p:animEffect>
                                    <p:anim calcmode="lin" valueType="num">
                                      <p:cBhvr>
                                        <p:cTn id="89" dur="1000" fill="hold"/>
                                        <p:tgtEl>
                                          <p:spTgt spid="57"/>
                                        </p:tgtEl>
                                        <p:attrNameLst>
                                          <p:attrName>ppt_x</p:attrName>
                                        </p:attrNameLst>
                                      </p:cBhvr>
                                      <p:tavLst>
                                        <p:tav tm="0">
                                          <p:val>
                                            <p:strVal val="#ppt_x"/>
                                          </p:val>
                                        </p:tav>
                                        <p:tav tm="100000">
                                          <p:val>
                                            <p:strVal val="#ppt_x"/>
                                          </p:val>
                                        </p:tav>
                                      </p:tavLst>
                                    </p:anim>
                                    <p:anim calcmode="lin" valueType="num">
                                      <p:cBhvr>
                                        <p:cTn id="90" dur="1000" fill="hold"/>
                                        <p:tgtEl>
                                          <p:spTgt spid="57"/>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fade">
                                      <p:cBhvr>
                                        <p:cTn id="93" dur="1000"/>
                                        <p:tgtEl>
                                          <p:spTgt spid="58"/>
                                        </p:tgtEl>
                                      </p:cBhvr>
                                    </p:animEffect>
                                    <p:anim calcmode="lin" valueType="num">
                                      <p:cBhvr>
                                        <p:cTn id="94" dur="1000" fill="hold"/>
                                        <p:tgtEl>
                                          <p:spTgt spid="58"/>
                                        </p:tgtEl>
                                        <p:attrNameLst>
                                          <p:attrName>ppt_x</p:attrName>
                                        </p:attrNameLst>
                                      </p:cBhvr>
                                      <p:tavLst>
                                        <p:tav tm="0">
                                          <p:val>
                                            <p:strVal val="#ppt_x"/>
                                          </p:val>
                                        </p:tav>
                                        <p:tav tm="100000">
                                          <p:val>
                                            <p:strVal val="#ppt_x"/>
                                          </p:val>
                                        </p:tav>
                                      </p:tavLst>
                                    </p:anim>
                                    <p:anim calcmode="lin" valueType="num">
                                      <p:cBhvr>
                                        <p:cTn id="95" dur="1000" fill="hold"/>
                                        <p:tgtEl>
                                          <p:spTgt spid="58"/>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fade">
                                      <p:cBhvr>
                                        <p:cTn id="98" dur="1000"/>
                                        <p:tgtEl>
                                          <p:spTgt spid="59"/>
                                        </p:tgtEl>
                                      </p:cBhvr>
                                    </p:animEffect>
                                    <p:anim calcmode="lin" valueType="num">
                                      <p:cBhvr>
                                        <p:cTn id="99" dur="1000" fill="hold"/>
                                        <p:tgtEl>
                                          <p:spTgt spid="59"/>
                                        </p:tgtEl>
                                        <p:attrNameLst>
                                          <p:attrName>ppt_x</p:attrName>
                                        </p:attrNameLst>
                                      </p:cBhvr>
                                      <p:tavLst>
                                        <p:tav tm="0">
                                          <p:val>
                                            <p:strVal val="#ppt_x"/>
                                          </p:val>
                                        </p:tav>
                                        <p:tav tm="100000">
                                          <p:val>
                                            <p:strVal val="#ppt_x"/>
                                          </p:val>
                                        </p:tav>
                                      </p:tavLst>
                                    </p:anim>
                                    <p:anim calcmode="lin" valueType="num">
                                      <p:cBhvr>
                                        <p:cTn id="100" dur="1000" fill="hold"/>
                                        <p:tgtEl>
                                          <p:spTgt spid="59"/>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1000"/>
                                        <p:tgtEl>
                                          <p:spTgt spid="52"/>
                                        </p:tgtEl>
                                      </p:cBhvr>
                                    </p:animEffect>
                                    <p:anim calcmode="lin" valueType="num">
                                      <p:cBhvr>
                                        <p:cTn id="109" dur="1000" fill="hold"/>
                                        <p:tgtEl>
                                          <p:spTgt spid="52"/>
                                        </p:tgtEl>
                                        <p:attrNameLst>
                                          <p:attrName>ppt_x</p:attrName>
                                        </p:attrNameLst>
                                      </p:cBhvr>
                                      <p:tavLst>
                                        <p:tav tm="0">
                                          <p:val>
                                            <p:strVal val="#ppt_x"/>
                                          </p:val>
                                        </p:tav>
                                        <p:tav tm="100000">
                                          <p:val>
                                            <p:strVal val="#ppt_x"/>
                                          </p:val>
                                        </p:tav>
                                      </p:tavLst>
                                    </p:anim>
                                    <p:anim calcmode="lin" valueType="num">
                                      <p:cBhvr>
                                        <p:cTn id="110" dur="1000" fill="hold"/>
                                        <p:tgtEl>
                                          <p:spTgt spid="52"/>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fade">
                                      <p:cBhvr>
                                        <p:cTn id="113" dur="1000"/>
                                        <p:tgtEl>
                                          <p:spTgt spid="62"/>
                                        </p:tgtEl>
                                      </p:cBhvr>
                                    </p:animEffect>
                                    <p:anim calcmode="lin" valueType="num">
                                      <p:cBhvr>
                                        <p:cTn id="114" dur="1000" fill="hold"/>
                                        <p:tgtEl>
                                          <p:spTgt spid="62"/>
                                        </p:tgtEl>
                                        <p:attrNameLst>
                                          <p:attrName>ppt_x</p:attrName>
                                        </p:attrNameLst>
                                      </p:cBhvr>
                                      <p:tavLst>
                                        <p:tav tm="0">
                                          <p:val>
                                            <p:strVal val="#ppt_x"/>
                                          </p:val>
                                        </p:tav>
                                        <p:tav tm="100000">
                                          <p:val>
                                            <p:strVal val="#ppt_x"/>
                                          </p:val>
                                        </p:tav>
                                      </p:tavLst>
                                    </p:anim>
                                    <p:anim calcmode="lin" valueType="num">
                                      <p:cBhvr>
                                        <p:cTn id="115" dur="1000" fill="hold"/>
                                        <p:tgtEl>
                                          <p:spTgt spid="62"/>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fade">
                                      <p:cBhvr>
                                        <p:cTn id="118" dur="1000"/>
                                        <p:tgtEl>
                                          <p:spTgt spid="63"/>
                                        </p:tgtEl>
                                      </p:cBhvr>
                                    </p:animEffect>
                                    <p:anim calcmode="lin" valueType="num">
                                      <p:cBhvr>
                                        <p:cTn id="119" dur="1000" fill="hold"/>
                                        <p:tgtEl>
                                          <p:spTgt spid="63"/>
                                        </p:tgtEl>
                                        <p:attrNameLst>
                                          <p:attrName>ppt_x</p:attrName>
                                        </p:attrNameLst>
                                      </p:cBhvr>
                                      <p:tavLst>
                                        <p:tav tm="0">
                                          <p:val>
                                            <p:strVal val="#ppt_x"/>
                                          </p:val>
                                        </p:tav>
                                        <p:tav tm="100000">
                                          <p:val>
                                            <p:strVal val="#ppt_x"/>
                                          </p:val>
                                        </p:tav>
                                      </p:tavLst>
                                    </p:anim>
                                    <p:anim calcmode="lin" valueType="num">
                                      <p:cBhvr>
                                        <p:cTn id="120" dur="1000" fill="hold"/>
                                        <p:tgtEl>
                                          <p:spTgt spid="63"/>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64"/>
                                        </p:tgtEl>
                                        <p:attrNameLst>
                                          <p:attrName>style.visibility</p:attrName>
                                        </p:attrNameLst>
                                      </p:cBhvr>
                                      <p:to>
                                        <p:strVal val="visible"/>
                                      </p:to>
                                    </p:set>
                                    <p:animEffect transition="in" filter="fade">
                                      <p:cBhvr>
                                        <p:cTn id="123" dur="1000"/>
                                        <p:tgtEl>
                                          <p:spTgt spid="64"/>
                                        </p:tgtEl>
                                      </p:cBhvr>
                                    </p:animEffect>
                                    <p:anim calcmode="lin" valueType="num">
                                      <p:cBhvr>
                                        <p:cTn id="124" dur="1000" fill="hold"/>
                                        <p:tgtEl>
                                          <p:spTgt spid="64"/>
                                        </p:tgtEl>
                                        <p:attrNameLst>
                                          <p:attrName>ppt_x</p:attrName>
                                        </p:attrNameLst>
                                      </p:cBhvr>
                                      <p:tavLst>
                                        <p:tav tm="0">
                                          <p:val>
                                            <p:strVal val="#ppt_x"/>
                                          </p:val>
                                        </p:tav>
                                        <p:tav tm="100000">
                                          <p:val>
                                            <p:strVal val="#ppt_x"/>
                                          </p:val>
                                        </p:tav>
                                      </p:tavLst>
                                    </p:anim>
                                    <p:anim calcmode="lin" valueType="num">
                                      <p:cBhvr>
                                        <p:cTn id="125" dur="1000" fill="hold"/>
                                        <p:tgtEl>
                                          <p:spTgt spid="64"/>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65"/>
                                        </p:tgtEl>
                                        <p:attrNameLst>
                                          <p:attrName>style.visibility</p:attrName>
                                        </p:attrNameLst>
                                      </p:cBhvr>
                                      <p:to>
                                        <p:strVal val="visible"/>
                                      </p:to>
                                    </p:set>
                                    <p:animEffect transition="in" filter="fade">
                                      <p:cBhvr>
                                        <p:cTn id="128" dur="1000"/>
                                        <p:tgtEl>
                                          <p:spTgt spid="65"/>
                                        </p:tgtEl>
                                      </p:cBhvr>
                                    </p:animEffect>
                                    <p:anim calcmode="lin" valueType="num">
                                      <p:cBhvr>
                                        <p:cTn id="129" dur="1000" fill="hold"/>
                                        <p:tgtEl>
                                          <p:spTgt spid="65"/>
                                        </p:tgtEl>
                                        <p:attrNameLst>
                                          <p:attrName>ppt_x</p:attrName>
                                        </p:attrNameLst>
                                      </p:cBhvr>
                                      <p:tavLst>
                                        <p:tav tm="0">
                                          <p:val>
                                            <p:strVal val="#ppt_x"/>
                                          </p:val>
                                        </p:tav>
                                        <p:tav tm="100000">
                                          <p:val>
                                            <p:strVal val="#ppt_x"/>
                                          </p:val>
                                        </p:tav>
                                      </p:tavLst>
                                    </p:anim>
                                    <p:anim calcmode="lin" valueType="num">
                                      <p:cBhvr>
                                        <p:cTn id="130" dur="1000" fill="hold"/>
                                        <p:tgtEl>
                                          <p:spTgt spid="65"/>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66"/>
                                        </p:tgtEl>
                                        <p:attrNameLst>
                                          <p:attrName>style.visibility</p:attrName>
                                        </p:attrNameLst>
                                      </p:cBhvr>
                                      <p:to>
                                        <p:strVal val="visible"/>
                                      </p:to>
                                    </p:set>
                                    <p:animEffect transition="in" filter="fade">
                                      <p:cBhvr>
                                        <p:cTn id="133" dur="1000"/>
                                        <p:tgtEl>
                                          <p:spTgt spid="66"/>
                                        </p:tgtEl>
                                      </p:cBhvr>
                                    </p:animEffect>
                                    <p:anim calcmode="lin" valueType="num">
                                      <p:cBhvr>
                                        <p:cTn id="134" dur="1000" fill="hold"/>
                                        <p:tgtEl>
                                          <p:spTgt spid="66"/>
                                        </p:tgtEl>
                                        <p:attrNameLst>
                                          <p:attrName>ppt_x</p:attrName>
                                        </p:attrNameLst>
                                      </p:cBhvr>
                                      <p:tavLst>
                                        <p:tav tm="0">
                                          <p:val>
                                            <p:strVal val="#ppt_x"/>
                                          </p:val>
                                        </p:tav>
                                        <p:tav tm="100000">
                                          <p:val>
                                            <p:strVal val="#ppt_x"/>
                                          </p:val>
                                        </p:tav>
                                      </p:tavLst>
                                    </p:anim>
                                    <p:anim calcmode="lin" valueType="num">
                                      <p:cBhvr>
                                        <p:cTn id="135" dur="1000" fill="hold"/>
                                        <p:tgtEl>
                                          <p:spTgt spid="66"/>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67"/>
                                        </p:tgtEl>
                                        <p:attrNameLst>
                                          <p:attrName>style.visibility</p:attrName>
                                        </p:attrNameLst>
                                      </p:cBhvr>
                                      <p:to>
                                        <p:strVal val="visible"/>
                                      </p:to>
                                    </p:set>
                                    <p:animEffect transition="in" filter="fade">
                                      <p:cBhvr>
                                        <p:cTn id="138" dur="1000"/>
                                        <p:tgtEl>
                                          <p:spTgt spid="67"/>
                                        </p:tgtEl>
                                      </p:cBhvr>
                                    </p:animEffect>
                                    <p:anim calcmode="lin" valueType="num">
                                      <p:cBhvr>
                                        <p:cTn id="139" dur="1000" fill="hold"/>
                                        <p:tgtEl>
                                          <p:spTgt spid="67"/>
                                        </p:tgtEl>
                                        <p:attrNameLst>
                                          <p:attrName>ppt_x</p:attrName>
                                        </p:attrNameLst>
                                      </p:cBhvr>
                                      <p:tavLst>
                                        <p:tav tm="0">
                                          <p:val>
                                            <p:strVal val="#ppt_x"/>
                                          </p:val>
                                        </p:tav>
                                        <p:tav tm="100000">
                                          <p:val>
                                            <p:strVal val="#ppt_x"/>
                                          </p:val>
                                        </p:tav>
                                      </p:tavLst>
                                    </p:anim>
                                    <p:anim calcmode="lin" valueType="num">
                                      <p:cBhvr>
                                        <p:cTn id="140" dur="1000" fill="hold"/>
                                        <p:tgtEl>
                                          <p:spTgt spid="67"/>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fade">
                                      <p:cBhvr>
                                        <p:cTn id="143" dur="1000"/>
                                        <p:tgtEl>
                                          <p:spTgt spid="68"/>
                                        </p:tgtEl>
                                      </p:cBhvr>
                                    </p:animEffect>
                                    <p:anim calcmode="lin" valueType="num">
                                      <p:cBhvr>
                                        <p:cTn id="144" dur="1000" fill="hold"/>
                                        <p:tgtEl>
                                          <p:spTgt spid="68"/>
                                        </p:tgtEl>
                                        <p:attrNameLst>
                                          <p:attrName>ppt_x</p:attrName>
                                        </p:attrNameLst>
                                      </p:cBhvr>
                                      <p:tavLst>
                                        <p:tav tm="0">
                                          <p:val>
                                            <p:strVal val="#ppt_x"/>
                                          </p:val>
                                        </p:tav>
                                        <p:tav tm="100000">
                                          <p:val>
                                            <p:strVal val="#ppt_x"/>
                                          </p:val>
                                        </p:tav>
                                      </p:tavLst>
                                    </p:anim>
                                    <p:anim calcmode="lin" valueType="num">
                                      <p:cBhvr>
                                        <p:cTn id="145" dur="1000" fill="hold"/>
                                        <p:tgtEl>
                                          <p:spTgt spid="68"/>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fade">
                                      <p:cBhvr>
                                        <p:cTn id="148" dur="1000"/>
                                        <p:tgtEl>
                                          <p:spTgt spid="70"/>
                                        </p:tgtEl>
                                      </p:cBhvr>
                                    </p:animEffect>
                                    <p:anim calcmode="lin" valueType="num">
                                      <p:cBhvr>
                                        <p:cTn id="149" dur="1000" fill="hold"/>
                                        <p:tgtEl>
                                          <p:spTgt spid="70"/>
                                        </p:tgtEl>
                                        <p:attrNameLst>
                                          <p:attrName>ppt_x</p:attrName>
                                        </p:attrNameLst>
                                      </p:cBhvr>
                                      <p:tavLst>
                                        <p:tav tm="0">
                                          <p:val>
                                            <p:strVal val="#ppt_x"/>
                                          </p:val>
                                        </p:tav>
                                        <p:tav tm="100000">
                                          <p:val>
                                            <p:strVal val="#ppt_x"/>
                                          </p:val>
                                        </p:tav>
                                      </p:tavLst>
                                    </p:anim>
                                    <p:anim calcmode="lin" valueType="num">
                                      <p:cBhvr>
                                        <p:cTn id="150" dur="1000" fill="hold"/>
                                        <p:tgtEl>
                                          <p:spTgt spid="70"/>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71"/>
                                        </p:tgtEl>
                                        <p:attrNameLst>
                                          <p:attrName>style.visibility</p:attrName>
                                        </p:attrNameLst>
                                      </p:cBhvr>
                                      <p:to>
                                        <p:strVal val="visible"/>
                                      </p:to>
                                    </p:set>
                                    <p:animEffect transition="in" filter="fade">
                                      <p:cBhvr>
                                        <p:cTn id="153" dur="1000"/>
                                        <p:tgtEl>
                                          <p:spTgt spid="71"/>
                                        </p:tgtEl>
                                      </p:cBhvr>
                                    </p:animEffect>
                                    <p:anim calcmode="lin" valueType="num">
                                      <p:cBhvr>
                                        <p:cTn id="154" dur="1000" fill="hold"/>
                                        <p:tgtEl>
                                          <p:spTgt spid="71"/>
                                        </p:tgtEl>
                                        <p:attrNameLst>
                                          <p:attrName>ppt_x</p:attrName>
                                        </p:attrNameLst>
                                      </p:cBhvr>
                                      <p:tavLst>
                                        <p:tav tm="0">
                                          <p:val>
                                            <p:strVal val="#ppt_x"/>
                                          </p:val>
                                        </p:tav>
                                        <p:tav tm="100000">
                                          <p:val>
                                            <p:strVal val="#ppt_x"/>
                                          </p:val>
                                        </p:tav>
                                      </p:tavLst>
                                    </p:anim>
                                    <p:anim calcmode="lin" valueType="num">
                                      <p:cBhvr>
                                        <p:cTn id="155" dur="1000" fill="hold"/>
                                        <p:tgtEl>
                                          <p:spTgt spid="71"/>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72"/>
                                        </p:tgtEl>
                                        <p:attrNameLst>
                                          <p:attrName>style.visibility</p:attrName>
                                        </p:attrNameLst>
                                      </p:cBhvr>
                                      <p:to>
                                        <p:strVal val="visible"/>
                                      </p:to>
                                    </p:set>
                                    <p:animEffect transition="in" filter="fade">
                                      <p:cBhvr>
                                        <p:cTn id="158" dur="1000"/>
                                        <p:tgtEl>
                                          <p:spTgt spid="72"/>
                                        </p:tgtEl>
                                      </p:cBhvr>
                                    </p:animEffect>
                                    <p:anim calcmode="lin" valueType="num">
                                      <p:cBhvr>
                                        <p:cTn id="159" dur="1000" fill="hold"/>
                                        <p:tgtEl>
                                          <p:spTgt spid="72"/>
                                        </p:tgtEl>
                                        <p:attrNameLst>
                                          <p:attrName>ppt_x</p:attrName>
                                        </p:attrNameLst>
                                      </p:cBhvr>
                                      <p:tavLst>
                                        <p:tav tm="0">
                                          <p:val>
                                            <p:strVal val="#ppt_x"/>
                                          </p:val>
                                        </p:tav>
                                        <p:tav tm="100000">
                                          <p:val>
                                            <p:strVal val="#ppt_x"/>
                                          </p:val>
                                        </p:tav>
                                      </p:tavLst>
                                    </p:anim>
                                    <p:anim calcmode="lin" valueType="num">
                                      <p:cBhvr>
                                        <p:cTn id="160" dur="1000" fill="hold"/>
                                        <p:tgtEl>
                                          <p:spTgt spid="72"/>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69"/>
                                        </p:tgtEl>
                                        <p:attrNameLst>
                                          <p:attrName>style.visibility</p:attrName>
                                        </p:attrNameLst>
                                      </p:cBhvr>
                                      <p:to>
                                        <p:strVal val="visible"/>
                                      </p:to>
                                    </p:set>
                                    <p:animEffect transition="in" filter="fade">
                                      <p:cBhvr>
                                        <p:cTn id="163" dur="1000"/>
                                        <p:tgtEl>
                                          <p:spTgt spid="69"/>
                                        </p:tgtEl>
                                      </p:cBhvr>
                                    </p:animEffect>
                                    <p:anim calcmode="lin" valueType="num">
                                      <p:cBhvr>
                                        <p:cTn id="164" dur="1000" fill="hold"/>
                                        <p:tgtEl>
                                          <p:spTgt spid="69"/>
                                        </p:tgtEl>
                                        <p:attrNameLst>
                                          <p:attrName>ppt_x</p:attrName>
                                        </p:attrNameLst>
                                      </p:cBhvr>
                                      <p:tavLst>
                                        <p:tav tm="0">
                                          <p:val>
                                            <p:strVal val="#ppt_x"/>
                                          </p:val>
                                        </p:tav>
                                        <p:tav tm="100000">
                                          <p:val>
                                            <p:strVal val="#ppt_x"/>
                                          </p:val>
                                        </p:tav>
                                      </p:tavLst>
                                    </p:anim>
                                    <p:anim calcmode="lin" valueType="num">
                                      <p:cBhvr>
                                        <p:cTn id="165" dur="1000" fill="hold"/>
                                        <p:tgtEl>
                                          <p:spTgt spid="69"/>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73"/>
                                        </p:tgtEl>
                                        <p:attrNameLst>
                                          <p:attrName>style.visibility</p:attrName>
                                        </p:attrNameLst>
                                      </p:cBhvr>
                                      <p:to>
                                        <p:strVal val="visible"/>
                                      </p:to>
                                    </p:set>
                                    <p:animEffect transition="in" filter="fade">
                                      <p:cBhvr>
                                        <p:cTn id="168" dur="1000"/>
                                        <p:tgtEl>
                                          <p:spTgt spid="73"/>
                                        </p:tgtEl>
                                      </p:cBhvr>
                                    </p:animEffect>
                                    <p:anim calcmode="lin" valueType="num">
                                      <p:cBhvr>
                                        <p:cTn id="169" dur="1000" fill="hold"/>
                                        <p:tgtEl>
                                          <p:spTgt spid="73"/>
                                        </p:tgtEl>
                                        <p:attrNameLst>
                                          <p:attrName>ppt_x</p:attrName>
                                        </p:attrNameLst>
                                      </p:cBhvr>
                                      <p:tavLst>
                                        <p:tav tm="0">
                                          <p:val>
                                            <p:strVal val="#ppt_x"/>
                                          </p:val>
                                        </p:tav>
                                        <p:tav tm="100000">
                                          <p:val>
                                            <p:strVal val="#ppt_x"/>
                                          </p:val>
                                        </p:tav>
                                      </p:tavLst>
                                    </p:anim>
                                    <p:anim calcmode="lin" valueType="num">
                                      <p:cBhvr>
                                        <p:cTn id="170" dur="1000" fill="hold"/>
                                        <p:tgtEl>
                                          <p:spTgt spid="73"/>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74"/>
                                        </p:tgtEl>
                                        <p:attrNameLst>
                                          <p:attrName>style.visibility</p:attrName>
                                        </p:attrNameLst>
                                      </p:cBhvr>
                                      <p:to>
                                        <p:strVal val="visible"/>
                                      </p:to>
                                    </p:set>
                                    <p:animEffect transition="in" filter="fade">
                                      <p:cBhvr>
                                        <p:cTn id="173" dur="1000"/>
                                        <p:tgtEl>
                                          <p:spTgt spid="74"/>
                                        </p:tgtEl>
                                      </p:cBhvr>
                                    </p:animEffect>
                                    <p:anim calcmode="lin" valueType="num">
                                      <p:cBhvr>
                                        <p:cTn id="174" dur="1000" fill="hold"/>
                                        <p:tgtEl>
                                          <p:spTgt spid="74"/>
                                        </p:tgtEl>
                                        <p:attrNameLst>
                                          <p:attrName>ppt_x</p:attrName>
                                        </p:attrNameLst>
                                      </p:cBhvr>
                                      <p:tavLst>
                                        <p:tav tm="0">
                                          <p:val>
                                            <p:strVal val="#ppt_x"/>
                                          </p:val>
                                        </p:tav>
                                        <p:tav tm="100000">
                                          <p:val>
                                            <p:strVal val="#ppt_x"/>
                                          </p:val>
                                        </p:tav>
                                      </p:tavLst>
                                    </p:anim>
                                    <p:anim calcmode="lin" valueType="num">
                                      <p:cBhvr>
                                        <p:cTn id="175" dur="1000" fill="hold"/>
                                        <p:tgtEl>
                                          <p:spTgt spid="74"/>
                                        </p:tgtEl>
                                        <p:attrNameLst>
                                          <p:attrName>ppt_y</p:attrName>
                                        </p:attrNameLst>
                                      </p:cBhvr>
                                      <p:tavLst>
                                        <p:tav tm="0">
                                          <p:val>
                                            <p:strVal val="#ppt_y+.1"/>
                                          </p:val>
                                        </p:tav>
                                        <p:tav tm="100000">
                                          <p:val>
                                            <p:strVal val="#ppt_y"/>
                                          </p:val>
                                        </p:tav>
                                      </p:tavLst>
                                    </p:anim>
                                  </p:childTnLst>
                                </p:cTn>
                              </p:par>
                              <p:par>
                                <p:cTn id="176" presetID="42" presetClass="entr" presetSubtype="0" fill="hold" grpId="0" nodeType="withEffect">
                                  <p:stCondLst>
                                    <p:cond delay="0"/>
                                  </p:stCondLst>
                                  <p:childTnLst>
                                    <p:set>
                                      <p:cBhvr>
                                        <p:cTn id="177" dur="1" fill="hold">
                                          <p:stCondLst>
                                            <p:cond delay="0"/>
                                          </p:stCondLst>
                                        </p:cTn>
                                        <p:tgtEl>
                                          <p:spTgt spid="76"/>
                                        </p:tgtEl>
                                        <p:attrNameLst>
                                          <p:attrName>style.visibility</p:attrName>
                                        </p:attrNameLst>
                                      </p:cBhvr>
                                      <p:to>
                                        <p:strVal val="visible"/>
                                      </p:to>
                                    </p:set>
                                    <p:animEffect transition="in" filter="fade">
                                      <p:cBhvr>
                                        <p:cTn id="178" dur="1000"/>
                                        <p:tgtEl>
                                          <p:spTgt spid="76"/>
                                        </p:tgtEl>
                                      </p:cBhvr>
                                    </p:animEffect>
                                    <p:anim calcmode="lin" valueType="num">
                                      <p:cBhvr>
                                        <p:cTn id="179" dur="1000" fill="hold"/>
                                        <p:tgtEl>
                                          <p:spTgt spid="76"/>
                                        </p:tgtEl>
                                        <p:attrNameLst>
                                          <p:attrName>ppt_x</p:attrName>
                                        </p:attrNameLst>
                                      </p:cBhvr>
                                      <p:tavLst>
                                        <p:tav tm="0">
                                          <p:val>
                                            <p:strVal val="#ppt_x"/>
                                          </p:val>
                                        </p:tav>
                                        <p:tav tm="100000">
                                          <p:val>
                                            <p:strVal val="#ppt_x"/>
                                          </p:val>
                                        </p:tav>
                                      </p:tavLst>
                                    </p:anim>
                                    <p:anim calcmode="lin" valueType="num">
                                      <p:cBhvr>
                                        <p:cTn id="180"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5" grpId="0" animBg="1"/>
      <p:bldP spid="77" grpId="0" animBg="1"/>
      <p:bldP spid="5"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4EA10-04FD-A2DA-ED65-FF7531CDF53E}"/>
            </a:ext>
          </a:extLst>
        </p:cNvPr>
        <p:cNvGrpSpPr/>
        <p:nvPr/>
      </p:nvGrpSpPr>
      <p:grpSpPr>
        <a:xfrm>
          <a:off x="0" y="0"/>
          <a:ext cx="0" cy="0"/>
          <a:chOff x="0" y="0"/>
          <a:chExt cx="0" cy="0"/>
        </a:xfrm>
      </p:grpSpPr>
      <p:sp>
        <p:nvSpPr>
          <p:cNvPr id="78" name="Freeform 77">
            <a:extLst>
              <a:ext uri="{FF2B5EF4-FFF2-40B4-BE49-F238E27FC236}">
                <a16:creationId xmlns:a16="http://schemas.microsoft.com/office/drawing/2014/main" id="{D49B725E-BC47-3368-5D5C-C4F121532522}"/>
              </a:ext>
            </a:extLst>
          </p:cNvPr>
          <p:cNvSpPr/>
          <p:nvPr/>
        </p:nvSpPr>
        <p:spPr>
          <a:xfrm rot="10800000">
            <a:off x="9073123" y="2171922"/>
            <a:ext cx="3136391" cy="4686077"/>
          </a:xfrm>
          <a:custGeom>
            <a:avLst/>
            <a:gdLst>
              <a:gd name="connsiteX0" fmla="*/ 3136298 w 3136391"/>
              <a:gd name="connsiteY0" fmla="*/ 4685937 h 4686077"/>
              <a:gd name="connsiteX1" fmla="*/ 651548 w 3136391"/>
              <a:gd name="connsiteY1" fmla="*/ 4685937 h 4686077"/>
              <a:gd name="connsiteX2" fmla="*/ 0 w 3136391"/>
              <a:gd name="connsiteY2" fmla="*/ 3629453 h 4686077"/>
              <a:gd name="connsiteX3" fmla="*/ 0 w 3136391"/>
              <a:gd name="connsiteY3" fmla="*/ 0 h 4686077"/>
              <a:gd name="connsiteX4" fmla="*/ 2404468 w 3136391"/>
              <a:gd name="connsiteY4" fmla="*/ 0 h 4686077"/>
              <a:gd name="connsiteX5" fmla="*/ 2379225 w 3136391"/>
              <a:gd name="connsiteY5" fmla="*/ 59727 h 4686077"/>
              <a:gd name="connsiteX6" fmla="*/ 1481045 w 3136391"/>
              <a:gd name="connsiteY6" fmla="*/ 1107722 h 4686077"/>
              <a:gd name="connsiteX7" fmla="*/ 949741 w 3136391"/>
              <a:gd name="connsiteY7" fmla="*/ 1384413 h 4686077"/>
              <a:gd name="connsiteX8" fmla="*/ 1822998 w 3136391"/>
              <a:gd name="connsiteY8" fmla="*/ 2703285 h 4686077"/>
              <a:gd name="connsiteX9" fmla="*/ 3136391 w 3136391"/>
              <a:gd name="connsiteY9" fmla="*/ 4686077 h 4686077"/>
              <a:gd name="connsiteX10" fmla="*/ 3136298 w 3136391"/>
              <a:gd name="connsiteY10" fmla="*/ 4685937 h 4686077"/>
              <a:gd name="connsiteX11" fmla="*/ 3136391 w 3136391"/>
              <a:gd name="connsiteY11" fmla="*/ 4685937 h 46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6391" h="4686077">
                <a:moveTo>
                  <a:pt x="3136298" y="4685937"/>
                </a:moveTo>
                <a:lnTo>
                  <a:pt x="651548" y="4685937"/>
                </a:lnTo>
                <a:lnTo>
                  <a:pt x="0" y="3629453"/>
                </a:lnTo>
                <a:lnTo>
                  <a:pt x="0" y="0"/>
                </a:lnTo>
                <a:lnTo>
                  <a:pt x="2404468" y="0"/>
                </a:lnTo>
                <a:lnTo>
                  <a:pt x="2379225" y="59727"/>
                </a:lnTo>
                <a:cubicBezTo>
                  <a:pt x="2183782" y="476411"/>
                  <a:pt x="1875368" y="840978"/>
                  <a:pt x="1481045" y="1107722"/>
                </a:cubicBezTo>
                <a:cubicBezTo>
                  <a:pt x="1317923" y="1218118"/>
                  <a:pt x="1139092" y="1310862"/>
                  <a:pt x="949741" y="1384413"/>
                </a:cubicBezTo>
                <a:lnTo>
                  <a:pt x="1822998" y="2703285"/>
                </a:lnTo>
                <a:close/>
                <a:moveTo>
                  <a:pt x="3136391" y="4686077"/>
                </a:moveTo>
                <a:lnTo>
                  <a:pt x="3136298" y="4685937"/>
                </a:lnTo>
                <a:lnTo>
                  <a:pt x="3136391" y="4685937"/>
                </a:lnTo>
                <a:close/>
              </a:path>
            </a:pathLst>
          </a:custGeom>
          <a:solidFill>
            <a:srgbClr val="35225E"/>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74">
            <a:extLst>
              <a:ext uri="{FF2B5EF4-FFF2-40B4-BE49-F238E27FC236}">
                <a16:creationId xmlns:a16="http://schemas.microsoft.com/office/drawing/2014/main" id="{1619173B-BB9D-4E7F-365D-C37770055DDA}"/>
              </a:ext>
            </a:extLst>
          </p:cNvPr>
          <p:cNvSpPr/>
          <p:nvPr/>
        </p:nvSpPr>
        <p:spPr>
          <a:xfrm rot="10800000">
            <a:off x="9492220" y="1807833"/>
            <a:ext cx="2717294" cy="3665892"/>
          </a:xfrm>
          <a:custGeom>
            <a:avLst/>
            <a:gdLst>
              <a:gd name="connsiteX0" fmla="*/ 2717154 w 2717294"/>
              <a:gd name="connsiteY0" fmla="*/ 140 h 3665892"/>
              <a:gd name="connsiteX1" fmla="*/ 2716303 w 2717294"/>
              <a:gd name="connsiteY1" fmla="*/ 140 h 3665892"/>
              <a:gd name="connsiteX2" fmla="*/ 2717294 w 2717294"/>
              <a:gd name="connsiteY2" fmla="*/ 0 h 3665892"/>
              <a:gd name="connsiteX3" fmla="*/ 0 w 2717294"/>
              <a:gd name="connsiteY3" fmla="*/ 3665892 h 3665892"/>
              <a:gd name="connsiteX4" fmla="*/ 0 w 2717294"/>
              <a:gd name="connsiteY4" fmla="*/ 465385 h 3665892"/>
              <a:gd name="connsiteX5" fmla="*/ 51494 w 2717294"/>
              <a:gd name="connsiteY5" fmla="*/ 368118 h 3665892"/>
              <a:gd name="connsiteX6" fmla="*/ 546212 w 2717294"/>
              <a:gd name="connsiteY6" fmla="*/ 140 h 3665892"/>
              <a:gd name="connsiteX7" fmla="*/ 2716303 w 2717294"/>
              <a:gd name="connsiteY7" fmla="*/ 140 h 3665892"/>
              <a:gd name="connsiteX8" fmla="*/ 2587476 w 2717294"/>
              <a:gd name="connsiteY8" fmla="*/ 18340 h 3665892"/>
              <a:gd name="connsiteX9" fmla="*/ 1884291 w 2717294"/>
              <a:gd name="connsiteY9" fmla="*/ 1152437 h 3665892"/>
              <a:gd name="connsiteX10" fmla="*/ 1822857 w 2717294"/>
              <a:gd name="connsiteY10" fmla="*/ 1318872 h 3665892"/>
              <a:gd name="connsiteX11" fmla="*/ 655054 w 2717294"/>
              <a:gd name="connsiteY11" fmla="*/ 3301664 h 3665892"/>
              <a:gd name="connsiteX12" fmla="*/ 29933 w 2717294"/>
              <a:gd name="connsiteY12" fmla="*/ 3656792 h 366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7294" h="3665892">
                <a:moveTo>
                  <a:pt x="2717154" y="140"/>
                </a:moveTo>
                <a:lnTo>
                  <a:pt x="2716303" y="140"/>
                </a:lnTo>
                <a:lnTo>
                  <a:pt x="2717294" y="0"/>
                </a:lnTo>
                <a:close/>
                <a:moveTo>
                  <a:pt x="0" y="3665892"/>
                </a:moveTo>
                <a:lnTo>
                  <a:pt x="0" y="465385"/>
                </a:lnTo>
                <a:lnTo>
                  <a:pt x="51494" y="368118"/>
                </a:lnTo>
                <a:cubicBezTo>
                  <a:pt x="191705" y="124258"/>
                  <a:pt x="338347" y="140"/>
                  <a:pt x="546212" y="140"/>
                </a:cubicBezTo>
                <a:lnTo>
                  <a:pt x="2716303" y="140"/>
                </a:lnTo>
                <a:lnTo>
                  <a:pt x="2587476" y="18340"/>
                </a:lnTo>
                <a:cubicBezTo>
                  <a:pt x="2302592" y="103816"/>
                  <a:pt x="2134409" y="487292"/>
                  <a:pt x="1884291" y="1152437"/>
                </a:cubicBezTo>
                <a:cubicBezTo>
                  <a:pt x="1864935" y="1206795"/>
                  <a:pt x="1843896" y="1262834"/>
                  <a:pt x="1822857" y="1318872"/>
                </a:cubicBezTo>
                <a:cubicBezTo>
                  <a:pt x="1563377" y="2030004"/>
                  <a:pt x="1251158" y="2814687"/>
                  <a:pt x="655054" y="3301664"/>
                </a:cubicBezTo>
                <a:cubicBezTo>
                  <a:pt x="474469" y="3450517"/>
                  <a:pt x="268428" y="3572261"/>
                  <a:pt x="29933" y="3656792"/>
                </a:cubicBezTo>
                <a:close/>
              </a:path>
            </a:pathLst>
          </a:custGeom>
          <a:solidFill>
            <a:srgbClr val="D14B74"/>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Freeform 76">
            <a:extLst>
              <a:ext uri="{FF2B5EF4-FFF2-40B4-BE49-F238E27FC236}">
                <a16:creationId xmlns:a16="http://schemas.microsoft.com/office/drawing/2014/main" id="{EE99DE20-344C-643B-D5B5-0D7BF768C9BF}"/>
              </a:ext>
            </a:extLst>
          </p:cNvPr>
          <p:cNvSpPr/>
          <p:nvPr/>
        </p:nvSpPr>
        <p:spPr>
          <a:xfrm rot="10800000">
            <a:off x="9802703" y="5751116"/>
            <a:ext cx="1991754" cy="1106883"/>
          </a:xfrm>
          <a:custGeom>
            <a:avLst/>
            <a:gdLst>
              <a:gd name="connsiteX0" fmla="*/ 1074359 w 1991754"/>
              <a:gd name="connsiteY0" fmla="*/ 1106883 h 1106883"/>
              <a:gd name="connsiteX1" fmla="*/ 465912 w 1991754"/>
              <a:gd name="connsiteY1" fmla="*/ 635737 h 1106883"/>
              <a:gd name="connsiteX2" fmla="*/ 21972 w 1991754"/>
              <a:gd name="connsiteY2" fmla="*/ 52287 h 1106883"/>
              <a:gd name="connsiteX3" fmla="*/ 0 w 1991754"/>
              <a:gd name="connsiteY3" fmla="*/ 0 h 1106883"/>
              <a:gd name="connsiteX4" fmla="*/ 1991754 w 1991754"/>
              <a:gd name="connsiteY4" fmla="*/ 0 h 1106883"/>
              <a:gd name="connsiteX5" fmla="*/ 1881939 w 1991754"/>
              <a:gd name="connsiteY5" fmla="*/ 234222 h 1106883"/>
              <a:gd name="connsiteX6" fmla="*/ 1074359 w 1991754"/>
              <a:gd name="connsiteY6" fmla="*/ 1106883 h 110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1754" h="1106883">
                <a:moveTo>
                  <a:pt x="1074359" y="1106883"/>
                </a:moveTo>
                <a:cubicBezTo>
                  <a:pt x="892021" y="1012318"/>
                  <a:pt x="686821" y="854709"/>
                  <a:pt x="465912" y="635737"/>
                </a:cubicBezTo>
                <a:cubicBezTo>
                  <a:pt x="276491" y="446607"/>
                  <a:pt x="127851" y="251312"/>
                  <a:pt x="21972" y="52287"/>
                </a:cubicBezTo>
                <a:lnTo>
                  <a:pt x="0" y="0"/>
                </a:lnTo>
                <a:lnTo>
                  <a:pt x="1991754" y="0"/>
                </a:lnTo>
                <a:lnTo>
                  <a:pt x="1881939" y="234222"/>
                </a:lnTo>
                <a:cubicBezTo>
                  <a:pt x="1687223" y="577868"/>
                  <a:pt x="1412349" y="878350"/>
                  <a:pt x="1074359" y="1106883"/>
                </a:cubicBezTo>
                <a:close/>
              </a:path>
            </a:pathLst>
          </a:custGeom>
          <a:solidFill>
            <a:srgbClr val="00BCB5"/>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TextBox 40">
            <a:extLst>
              <a:ext uri="{FF2B5EF4-FFF2-40B4-BE49-F238E27FC236}">
                <a16:creationId xmlns:a16="http://schemas.microsoft.com/office/drawing/2014/main" id="{E85E2FCB-EFD9-6080-85EB-E07F2DDC26D6}"/>
              </a:ext>
            </a:extLst>
          </p:cNvPr>
          <p:cNvSpPr txBox="1"/>
          <p:nvPr/>
        </p:nvSpPr>
        <p:spPr>
          <a:xfrm>
            <a:off x="613453" y="154696"/>
            <a:ext cx="75933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Segoe UI" panose="020B0502040204020203" pitchFamily="34" charset="0"/>
              </a:rPr>
              <a:t>Supported countries</a:t>
            </a:r>
            <a:endParaRPr kumimoji="0" lang="en-I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Segoe UI" panose="020B0502040204020203" pitchFamily="34" charset="0"/>
            </a:endParaRPr>
          </a:p>
        </p:txBody>
      </p:sp>
      <p:grpSp>
        <p:nvGrpSpPr>
          <p:cNvPr id="15" name="Group 14">
            <a:extLst>
              <a:ext uri="{FF2B5EF4-FFF2-40B4-BE49-F238E27FC236}">
                <a16:creationId xmlns:a16="http://schemas.microsoft.com/office/drawing/2014/main" id="{FD87A043-5C0A-DC63-8E15-03850CBA465A}"/>
              </a:ext>
            </a:extLst>
          </p:cNvPr>
          <p:cNvGrpSpPr/>
          <p:nvPr/>
        </p:nvGrpSpPr>
        <p:grpSpPr>
          <a:xfrm>
            <a:off x="3741447" y="1558844"/>
            <a:ext cx="2524310" cy="4511449"/>
            <a:chOff x="4833135" y="2063750"/>
            <a:chExt cx="2524310" cy="4002072"/>
          </a:xfrm>
          <a:solidFill>
            <a:srgbClr val="89D7EB"/>
          </a:solidFill>
        </p:grpSpPr>
        <p:pic>
          <p:nvPicPr>
            <p:cNvPr id="16" name="Graphic 15">
              <a:extLst>
                <a:ext uri="{FF2B5EF4-FFF2-40B4-BE49-F238E27FC236}">
                  <a16:creationId xmlns:a16="http://schemas.microsoft.com/office/drawing/2014/main" id="{A1B53FBB-0984-BA10-F11E-295C95407F2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33844" y="2063750"/>
              <a:ext cx="2523600" cy="4002072"/>
            </a:xfrm>
            <a:prstGeom prst="rect">
              <a:avLst/>
            </a:prstGeom>
            <a:effectLst>
              <a:outerShdw blurRad="165100" dist="127000" dir="5400000" algn="ctr" rotWithShape="0">
                <a:srgbClr val="000000">
                  <a:alpha val="15000"/>
                </a:srgbClr>
              </a:outerShdw>
            </a:effectLst>
          </p:spPr>
        </p:pic>
        <p:sp>
          <p:nvSpPr>
            <p:cNvPr id="17" name="TextBox 16">
              <a:extLst>
                <a:ext uri="{FF2B5EF4-FFF2-40B4-BE49-F238E27FC236}">
                  <a16:creationId xmlns:a16="http://schemas.microsoft.com/office/drawing/2014/main" id="{A2050A70-8E79-6B53-990B-07B75CA7DD68}"/>
                </a:ext>
              </a:extLst>
            </p:cNvPr>
            <p:cNvSpPr txBox="1"/>
            <p:nvPr/>
          </p:nvSpPr>
          <p:spPr>
            <a:xfrm>
              <a:off x="4833135" y="2173160"/>
              <a:ext cx="2524310" cy="115502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6793"/>
                  </a:solidFill>
                  <a:effectLst/>
                  <a:uLnTx/>
                  <a:uFillTx/>
                  <a:latin typeface="Aptos ExtraBold" panose="020B0004020202020204" pitchFamily="34" charset="0"/>
                  <a:ea typeface="+mn-ea"/>
                  <a:cs typeface="Segoe UI" panose="020B0502040204020203" pitchFamily="34" charset="0"/>
                </a:rPr>
                <a:t>APAC</a:t>
              </a:r>
              <a:endParaRPr kumimoji="0" lang="en-IS" sz="2800" b="1" i="0" u="none" strike="noStrike" kern="1200" cap="none" spc="0" normalizeH="0" baseline="0" noProof="0">
                <a:ln>
                  <a:noFill/>
                </a:ln>
                <a:solidFill>
                  <a:srgbClr val="006793"/>
                </a:solidFill>
                <a:effectLst/>
                <a:uLnTx/>
                <a:uFillTx/>
                <a:latin typeface="Aptos ExtraBold" panose="020B0004020202020204"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2800" b="1" i="0" u="none" strike="noStrike" kern="1200" cap="none" spc="0" normalizeH="0" baseline="0" noProof="0">
                <a:ln>
                  <a:noFill/>
                </a:ln>
                <a:solidFill>
                  <a:srgbClr val="00706E"/>
                </a:solidFill>
                <a:effectLst/>
                <a:uLnTx/>
                <a:uFillTx/>
                <a:latin typeface="Aptos ExtraBold" panose="020B0004020202020204" pitchFamily="34" charset="0"/>
                <a:ea typeface="+mn-ea"/>
                <a:cs typeface="Segoe UI" panose="020B0502040204020203" pitchFamily="34" charset="0"/>
              </a:endParaRPr>
            </a:p>
          </p:txBody>
        </p:sp>
      </p:grpSp>
      <p:grpSp>
        <p:nvGrpSpPr>
          <p:cNvPr id="18" name="Group 17">
            <a:extLst>
              <a:ext uri="{FF2B5EF4-FFF2-40B4-BE49-F238E27FC236}">
                <a16:creationId xmlns:a16="http://schemas.microsoft.com/office/drawing/2014/main" id="{05D07F61-7DF6-04D9-D6A2-B65412BB816A}"/>
              </a:ext>
            </a:extLst>
          </p:cNvPr>
          <p:cNvGrpSpPr/>
          <p:nvPr/>
        </p:nvGrpSpPr>
        <p:grpSpPr>
          <a:xfrm>
            <a:off x="861404" y="1558844"/>
            <a:ext cx="2526442" cy="4511449"/>
            <a:chOff x="1953092" y="2063750"/>
            <a:chExt cx="2526442" cy="4003200"/>
          </a:xfrm>
          <a:solidFill>
            <a:srgbClr val="F1AAB6"/>
          </a:solidFill>
        </p:grpSpPr>
        <p:pic>
          <p:nvPicPr>
            <p:cNvPr id="19" name="Graphic 18">
              <a:extLst>
                <a:ext uri="{FF2B5EF4-FFF2-40B4-BE49-F238E27FC236}">
                  <a16:creationId xmlns:a16="http://schemas.microsoft.com/office/drawing/2014/main" id="{6E8BC1FB-2368-C2D9-427E-9269350D4DE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55223" y="2063750"/>
              <a:ext cx="2524311" cy="4003200"/>
            </a:xfrm>
            <a:prstGeom prst="rect">
              <a:avLst/>
            </a:prstGeom>
            <a:effectLst>
              <a:outerShdw blurRad="165100" dist="127000" dir="5400000" algn="ctr" rotWithShape="0">
                <a:srgbClr val="000000">
                  <a:alpha val="15000"/>
                </a:srgbClr>
              </a:outerShdw>
            </a:effectLst>
          </p:spPr>
        </p:pic>
        <p:sp>
          <p:nvSpPr>
            <p:cNvPr id="20" name="TextBox 19">
              <a:extLst>
                <a:ext uri="{FF2B5EF4-FFF2-40B4-BE49-F238E27FC236}">
                  <a16:creationId xmlns:a16="http://schemas.microsoft.com/office/drawing/2014/main" id="{98BB094C-B895-19ED-E47B-4F6A5891DF1D}"/>
                </a:ext>
              </a:extLst>
            </p:cNvPr>
            <p:cNvSpPr txBox="1"/>
            <p:nvPr/>
          </p:nvSpPr>
          <p:spPr>
            <a:xfrm>
              <a:off x="1953092" y="2173160"/>
              <a:ext cx="2524310" cy="115534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B4C19"/>
                  </a:solidFill>
                  <a:effectLst/>
                  <a:uLnTx/>
                  <a:uFillTx/>
                  <a:latin typeface="Aptos ExtraBold" panose="020B0004020202020204" pitchFamily="34" charset="0"/>
                  <a:ea typeface="+mn-ea"/>
                  <a:cs typeface="Segoe UI" panose="020B0502040204020203" pitchFamily="34" charset="0"/>
                </a:rPr>
                <a:t>Americas</a:t>
              </a:r>
              <a:endParaRPr kumimoji="0" lang="en-IS" sz="2800" b="1" i="0" u="none" strike="noStrike" kern="1200" cap="none" spc="0" normalizeH="0" baseline="0" noProof="0">
                <a:ln>
                  <a:noFill/>
                </a:ln>
                <a:solidFill>
                  <a:srgbClr val="6B4C19"/>
                </a:solidFill>
                <a:effectLst/>
                <a:uLnTx/>
                <a:uFillTx/>
                <a:latin typeface="Aptos ExtraBold" panose="020B0004020202020204"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2800" b="1" i="0" u="none" strike="noStrike" kern="1200" cap="none" spc="0" normalizeH="0" baseline="0" noProof="0">
                <a:ln>
                  <a:noFill/>
                </a:ln>
                <a:solidFill>
                  <a:srgbClr val="4040A4"/>
                </a:solidFill>
                <a:effectLst/>
                <a:uLnTx/>
                <a:uFillTx/>
                <a:latin typeface="Aptos ExtraBold" panose="020B0004020202020204" pitchFamily="34" charset="0"/>
                <a:ea typeface="+mn-ea"/>
                <a:cs typeface="Segoe UI" panose="020B0502040204020203" pitchFamily="34" charset="0"/>
              </a:endParaRPr>
            </a:p>
          </p:txBody>
        </p:sp>
      </p:grpSp>
      <p:sp>
        <p:nvSpPr>
          <p:cNvPr id="21" name="Rounded Rectangle 15">
            <a:extLst>
              <a:ext uri="{FF2B5EF4-FFF2-40B4-BE49-F238E27FC236}">
                <a16:creationId xmlns:a16="http://schemas.microsoft.com/office/drawing/2014/main" id="{E0AFCD6C-940F-005E-735B-BDFB129C8885}"/>
              </a:ext>
            </a:extLst>
          </p:cNvPr>
          <p:cNvSpPr/>
          <p:nvPr/>
        </p:nvSpPr>
        <p:spPr>
          <a:xfrm>
            <a:off x="1135089" y="2372344"/>
            <a:ext cx="1981201" cy="383576"/>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Brazil</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22" name="Rounded Rectangle 16">
            <a:extLst>
              <a:ext uri="{FF2B5EF4-FFF2-40B4-BE49-F238E27FC236}">
                <a16:creationId xmlns:a16="http://schemas.microsoft.com/office/drawing/2014/main" id="{B0AAAF04-B69D-D1CC-5D6A-9578B5A6ECC7}"/>
              </a:ext>
            </a:extLst>
          </p:cNvPr>
          <p:cNvSpPr/>
          <p:nvPr/>
        </p:nvSpPr>
        <p:spPr>
          <a:xfrm>
            <a:off x="1141665" y="2924095"/>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Canada</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23" name="Rounded Rectangle 17">
            <a:extLst>
              <a:ext uri="{FF2B5EF4-FFF2-40B4-BE49-F238E27FC236}">
                <a16:creationId xmlns:a16="http://schemas.microsoft.com/office/drawing/2014/main" id="{C0348B48-8AD7-186B-03AB-17515F7498D0}"/>
              </a:ext>
            </a:extLst>
          </p:cNvPr>
          <p:cNvSpPr/>
          <p:nvPr/>
        </p:nvSpPr>
        <p:spPr>
          <a:xfrm>
            <a:off x="1135089" y="3516121"/>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Mexico</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24" name="Rounded Rectangle 17">
            <a:extLst>
              <a:ext uri="{FF2B5EF4-FFF2-40B4-BE49-F238E27FC236}">
                <a16:creationId xmlns:a16="http://schemas.microsoft.com/office/drawing/2014/main" id="{98C9BDC8-2657-7138-26CD-DB0E9F04FA6D}"/>
              </a:ext>
            </a:extLst>
          </p:cNvPr>
          <p:cNvSpPr/>
          <p:nvPr/>
        </p:nvSpPr>
        <p:spPr>
          <a:xfrm>
            <a:off x="1132958" y="4108147"/>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Puerto Rico</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25" name="Rounded Rectangle 17">
            <a:extLst>
              <a:ext uri="{FF2B5EF4-FFF2-40B4-BE49-F238E27FC236}">
                <a16:creationId xmlns:a16="http://schemas.microsoft.com/office/drawing/2014/main" id="{A008F92E-C1C4-1DB8-82E0-D4F09EADE2DE}"/>
              </a:ext>
            </a:extLst>
          </p:cNvPr>
          <p:cNvSpPr/>
          <p:nvPr/>
        </p:nvSpPr>
        <p:spPr>
          <a:xfrm>
            <a:off x="1132957" y="4700173"/>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United States of America</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26" name="Rounded Rectangle 15">
            <a:extLst>
              <a:ext uri="{FF2B5EF4-FFF2-40B4-BE49-F238E27FC236}">
                <a16:creationId xmlns:a16="http://schemas.microsoft.com/office/drawing/2014/main" id="{AAF5C4AD-2236-52D7-5879-FE28042A63DD}"/>
              </a:ext>
            </a:extLst>
          </p:cNvPr>
          <p:cNvSpPr/>
          <p:nvPr/>
        </p:nvSpPr>
        <p:spPr>
          <a:xfrm>
            <a:off x="4005976" y="2331601"/>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Australia</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27" name="Rounded Rectangle 16">
            <a:extLst>
              <a:ext uri="{FF2B5EF4-FFF2-40B4-BE49-F238E27FC236}">
                <a16:creationId xmlns:a16="http://schemas.microsoft.com/office/drawing/2014/main" id="{4054EF95-D45D-FDAC-53D0-F6CCF58B4A54}"/>
              </a:ext>
            </a:extLst>
          </p:cNvPr>
          <p:cNvSpPr/>
          <p:nvPr/>
        </p:nvSpPr>
        <p:spPr>
          <a:xfrm>
            <a:off x="4012552" y="2923627"/>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Hong Kong</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28" name="Rounded Rectangle 17">
            <a:extLst>
              <a:ext uri="{FF2B5EF4-FFF2-40B4-BE49-F238E27FC236}">
                <a16:creationId xmlns:a16="http://schemas.microsoft.com/office/drawing/2014/main" id="{833A45D9-A47C-55A4-08A7-0D832EE6C2D3}"/>
              </a:ext>
            </a:extLst>
          </p:cNvPr>
          <p:cNvSpPr/>
          <p:nvPr/>
        </p:nvSpPr>
        <p:spPr>
          <a:xfrm>
            <a:off x="4005976" y="3515653"/>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Japan</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29" name="Rounded Rectangle 17">
            <a:extLst>
              <a:ext uri="{FF2B5EF4-FFF2-40B4-BE49-F238E27FC236}">
                <a16:creationId xmlns:a16="http://schemas.microsoft.com/office/drawing/2014/main" id="{26255C7B-18CB-A091-BBD2-72735D33DEDF}"/>
              </a:ext>
            </a:extLst>
          </p:cNvPr>
          <p:cNvSpPr/>
          <p:nvPr/>
        </p:nvSpPr>
        <p:spPr>
          <a:xfrm>
            <a:off x="4003845" y="4107679"/>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Malaysia</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30" name="Rounded Rectangle 17">
            <a:extLst>
              <a:ext uri="{FF2B5EF4-FFF2-40B4-BE49-F238E27FC236}">
                <a16:creationId xmlns:a16="http://schemas.microsoft.com/office/drawing/2014/main" id="{E8D4A8CA-905F-075A-A656-781B3DE4F3D1}"/>
              </a:ext>
            </a:extLst>
          </p:cNvPr>
          <p:cNvSpPr/>
          <p:nvPr/>
        </p:nvSpPr>
        <p:spPr>
          <a:xfrm>
            <a:off x="4003844" y="4699705"/>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New Zealand</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
        <p:nvSpPr>
          <p:cNvPr id="31" name="Rounded Rectangle 17">
            <a:extLst>
              <a:ext uri="{FF2B5EF4-FFF2-40B4-BE49-F238E27FC236}">
                <a16:creationId xmlns:a16="http://schemas.microsoft.com/office/drawing/2014/main" id="{F10419FC-2980-AFDA-C85E-29500EC01A23}"/>
              </a:ext>
            </a:extLst>
          </p:cNvPr>
          <p:cNvSpPr/>
          <p:nvPr/>
        </p:nvSpPr>
        <p:spPr>
          <a:xfrm>
            <a:off x="4003843" y="5291731"/>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Singapore</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grpSp>
        <p:nvGrpSpPr>
          <p:cNvPr id="32" name="Group 31">
            <a:extLst>
              <a:ext uri="{FF2B5EF4-FFF2-40B4-BE49-F238E27FC236}">
                <a16:creationId xmlns:a16="http://schemas.microsoft.com/office/drawing/2014/main" id="{B4061C83-8D82-E113-32B1-26E66D57BC8D}"/>
              </a:ext>
            </a:extLst>
          </p:cNvPr>
          <p:cNvGrpSpPr/>
          <p:nvPr/>
        </p:nvGrpSpPr>
        <p:grpSpPr>
          <a:xfrm>
            <a:off x="6620407" y="1558844"/>
            <a:ext cx="2524310" cy="4511449"/>
            <a:chOff x="4833135" y="2063750"/>
            <a:chExt cx="2524310" cy="4002072"/>
          </a:xfrm>
          <a:solidFill>
            <a:srgbClr val="A9D18E"/>
          </a:solidFill>
        </p:grpSpPr>
        <p:pic>
          <p:nvPicPr>
            <p:cNvPr id="33" name="Graphic 32">
              <a:extLst>
                <a:ext uri="{FF2B5EF4-FFF2-40B4-BE49-F238E27FC236}">
                  <a16:creationId xmlns:a16="http://schemas.microsoft.com/office/drawing/2014/main" id="{4EBD9550-1ACC-D875-013A-0B227BCB7F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33844" y="2063750"/>
              <a:ext cx="2523600" cy="4002072"/>
            </a:xfrm>
            <a:prstGeom prst="rect">
              <a:avLst/>
            </a:prstGeom>
            <a:effectLst>
              <a:outerShdw blurRad="165100" dist="127000" dir="5400000" algn="ctr" rotWithShape="0">
                <a:srgbClr val="000000">
                  <a:alpha val="15000"/>
                </a:srgbClr>
              </a:outerShdw>
            </a:effectLst>
          </p:spPr>
        </p:pic>
        <p:sp>
          <p:nvSpPr>
            <p:cNvPr id="34" name="TextBox 33">
              <a:extLst>
                <a:ext uri="{FF2B5EF4-FFF2-40B4-BE49-F238E27FC236}">
                  <a16:creationId xmlns:a16="http://schemas.microsoft.com/office/drawing/2014/main" id="{78745F92-5220-E275-EBEC-C956AC8DBE59}"/>
                </a:ext>
              </a:extLst>
            </p:cNvPr>
            <p:cNvSpPr txBox="1"/>
            <p:nvPr/>
          </p:nvSpPr>
          <p:spPr>
            <a:xfrm>
              <a:off x="4833135" y="2173160"/>
              <a:ext cx="2524310" cy="84638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95959"/>
                  </a:solidFill>
                  <a:effectLst/>
                  <a:uLnTx/>
                  <a:uFillTx/>
                  <a:latin typeface="Aptos ExtraBold" panose="020B0004020202020204" pitchFamily="34" charset="0"/>
                  <a:ea typeface="+mn-ea"/>
                  <a:cs typeface="Segoe UI" panose="020B0502040204020203" pitchFamily="34" charset="0"/>
                </a:rPr>
                <a:t>MEA</a:t>
              </a:r>
              <a:endParaRPr kumimoji="0" lang="en-IS" sz="2800" b="1" i="0" u="none" strike="noStrike" kern="1200" cap="none" spc="0" normalizeH="0" baseline="0" noProof="0">
                <a:ln>
                  <a:noFill/>
                </a:ln>
                <a:solidFill>
                  <a:srgbClr val="595959"/>
                </a:solidFill>
                <a:effectLst/>
                <a:uLnTx/>
                <a:uFillTx/>
                <a:latin typeface="Aptos ExtraBold" panose="020B0004020202020204"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2800" b="1" i="0" u="none" strike="noStrike" kern="1200" cap="none" spc="0" normalizeH="0" baseline="0" noProof="0">
                <a:ln>
                  <a:noFill/>
                </a:ln>
                <a:solidFill>
                  <a:srgbClr val="00706E"/>
                </a:solidFill>
                <a:effectLst/>
                <a:uLnTx/>
                <a:uFillTx/>
                <a:latin typeface="Aptos ExtraBold" panose="020B0004020202020204" pitchFamily="34" charset="0"/>
                <a:ea typeface="+mn-ea"/>
                <a:cs typeface="Segoe UI" panose="020B0502040204020203" pitchFamily="34" charset="0"/>
              </a:endParaRPr>
            </a:p>
          </p:txBody>
        </p:sp>
      </p:grpSp>
      <p:sp>
        <p:nvSpPr>
          <p:cNvPr id="35" name="Rounded Rectangle 15">
            <a:extLst>
              <a:ext uri="{FF2B5EF4-FFF2-40B4-BE49-F238E27FC236}">
                <a16:creationId xmlns:a16="http://schemas.microsoft.com/office/drawing/2014/main" id="{1C494A7D-55FD-DFA2-0BC0-B28E6BB5E776}"/>
              </a:ext>
            </a:extLst>
          </p:cNvPr>
          <p:cNvSpPr/>
          <p:nvPr/>
        </p:nvSpPr>
        <p:spPr>
          <a:xfrm>
            <a:off x="6884936" y="2331601"/>
            <a:ext cx="1981201" cy="464127"/>
          </a:xfrm>
          <a:prstGeom prst="roundRect">
            <a:avLst/>
          </a:pr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rPr>
              <a:t>United Arab Emirates</a:t>
            </a:r>
            <a:endParaRPr kumimoji="0" lang="en-IS" sz="1200" b="0" i="0" u="none" strike="noStrike" kern="1200" cap="none" spc="0" normalizeH="0" baseline="0" noProof="0">
              <a:ln>
                <a:noFill/>
              </a:ln>
              <a:solidFill>
                <a:srgbClr val="351C5C"/>
              </a:solidFill>
              <a:effectLst/>
              <a:uLnTx/>
              <a:uFillTx/>
              <a:latin typeface="Aptos" panose="020B0004020202020204" pitchFamily="34" charset="0"/>
              <a:ea typeface="+mn-ea"/>
              <a:cs typeface="Segoe UI" panose="020B0502040204020203" pitchFamily="34" charset="0"/>
            </a:endParaRPr>
          </a:p>
        </p:txBody>
      </p:sp>
    </p:spTree>
    <p:extLst>
      <p:ext uri="{BB962C8B-B14F-4D97-AF65-F5344CB8AC3E}">
        <p14:creationId xmlns:p14="http://schemas.microsoft.com/office/powerpoint/2010/main" val="949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20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1+#ppt_w/2"/>
                                          </p:val>
                                        </p:tav>
                                        <p:tav tm="100000">
                                          <p:val>
                                            <p:strVal val="#ppt_x"/>
                                          </p:val>
                                        </p:tav>
                                      </p:tavLst>
                                    </p:anim>
                                    <p:anim calcmode="lin" valueType="num">
                                      <p:cBhvr additive="base">
                                        <p:cTn id="8" dur="500" fill="hold"/>
                                        <p:tgtEl>
                                          <p:spTgt spid="77"/>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1+#ppt_w/2"/>
                                          </p:val>
                                        </p:tav>
                                        <p:tav tm="100000">
                                          <p:val>
                                            <p:strVal val="#ppt_x"/>
                                          </p:val>
                                        </p:tav>
                                      </p:tavLst>
                                    </p:anim>
                                    <p:anim calcmode="lin" valueType="num">
                                      <p:cBhvr additive="base">
                                        <p:cTn id="12" dur="500" fill="hold"/>
                                        <p:tgtEl>
                                          <p:spTgt spid="78"/>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400"/>
                                  </p:stCondLst>
                                  <p:childTnLst>
                                    <p:set>
                                      <p:cBhvr>
                                        <p:cTn id="14" dur="1" fill="hold">
                                          <p:stCondLst>
                                            <p:cond delay="0"/>
                                          </p:stCondLst>
                                        </p:cTn>
                                        <p:tgtEl>
                                          <p:spTgt spid="75"/>
                                        </p:tgtEl>
                                        <p:attrNameLst>
                                          <p:attrName>style.visibility</p:attrName>
                                        </p:attrNameLst>
                                      </p:cBhvr>
                                      <p:to>
                                        <p:strVal val="visible"/>
                                      </p:to>
                                    </p:set>
                                    <p:anim calcmode="lin" valueType="num">
                                      <p:cBhvr additive="base">
                                        <p:cTn id="15" dur="500" fill="hold"/>
                                        <p:tgtEl>
                                          <p:spTgt spid="75"/>
                                        </p:tgtEl>
                                        <p:attrNameLst>
                                          <p:attrName>ppt_x</p:attrName>
                                        </p:attrNameLst>
                                      </p:cBhvr>
                                      <p:tavLst>
                                        <p:tav tm="0">
                                          <p:val>
                                            <p:strVal val="1+#ppt_w/2"/>
                                          </p:val>
                                        </p:tav>
                                        <p:tav tm="100000">
                                          <p:val>
                                            <p:strVal val="#ppt_x"/>
                                          </p:val>
                                        </p:tav>
                                      </p:tavLst>
                                    </p:anim>
                                    <p:anim calcmode="lin" valueType="num">
                                      <p:cBhvr additive="base">
                                        <p:cTn id="16" dur="500" fill="hold"/>
                                        <p:tgtEl>
                                          <p:spTgt spid="75"/>
                                        </p:tgtEl>
                                        <p:attrNameLst>
                                          <p:attrName>ppt_y</p:attrName>
                                        </p:attrNameLst>
                                      </p:cBhvr>
                                      <p:tavLst>
                                        <p:tav tm="0">
                                          <p:val>
                                            <p:strVal val="#ppt_y"/>
                                          </p:val>
                                        </p:tav>
                                        <p:tav tm="100000">
                                          <p:val>
                                            <p:strVal val="#ppt_y"/>
                                          </p:val>
                                        </p:tav>
                                      </p:tavLst>
                                    </p:anim>
                                  </p:childTnLst>
                                </p:cTn>
                              </p:par>
                            </p:childTnLst>
                          </p:cTn>
                        </p:par>
                        <p:par>
                          <p:cTn id="17" fill="hold">
                            <p:stCondLst>
                              <p:cond delay="9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anim calcmode="lin" valueType="num">
                                      <p:cBhvr>
                                        <p:cTn id="54" dur="1000" fill="hold"/>
                                        <p:tgtEl>
                                          <p:spTgt spid="26"/>
                                        </p:tgtEl>
                                        <p:attrNameLst>
                                          <p:attrName>ppt_x</p:attrName>
                                        </p:attrNameLst>
                                      </p:cBhvr>
                                      <p:tavLst>
                                        <p:tav tm="0">
                                          <p:val>
                                            <p:strVal val="#ppt_x"/>
                                          </p:val>
                                        </p:tav>
                                        <p:tav tm="100000">
                                          <p:val>
                                            <p:strVal val="#ppt_x"/>
                                          </p:val>
                                        </p:tav>
                                      </p:tavLst>
                                    </p:anim>
                                    <p:anim calcmode="lin" valueType="num">
                                      <p:cBhvr>
                                        <p:cTn id="55" dur="10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1000" fill="hold"/>
                                        <p:tgtEl>
                                          <p:spTgt spid="2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anim calcmode="lin" valueType="num">
                                      <p:cBhvr>
                                        <p:cTn id="69" dur="1000" fill="hold"/>
                                        <p:tgtEl>
                                          <p:spTgt spid="29"/>
                                        </p:tgtEl>
                                        <p:attrNameLst>
                                          <p:attrName>ppt_x</p:attrName>
                                        </p:attrNameLst>
                                      </p:cBhvr>
                                      <p:tavLst>
                                        <p:tav tm="0">
                                          <p:val>
                                            <p:strVal val="#ppt_x"/>
                                          </p:val>
                                        </p:tav>
                                        <p:tav tm="100000">
                                          <p:val>
                                            <p:strVal val="#ppt_x"/>
                                          </p:val>
                                        </p:tav>
                                      </p:tavLst>
                                    </p:anim>
                                    <p:anim calcmode="lin" valueType="num">
                                      <p:cBhvr>
                                        <p:cTn id="70" dur="1000" fill="hold"/>
                                        <p:tgtEl>
                                          <p:spTgt spid="2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42"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5" grpId="0" animBg="1"/>
      <p:bldP spid="77"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9BCBB-77C2-0120-5D0D-059717F8FB3D}"/>
            </a:ext>
          </a:extLst>
        </p:cNvPr>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4A5F84C3-12F5-D631-A2E0-D2BE73D54219}"/>
              </a:ext>
            </a:extLst>
          </p:cNvPr>
          <p:cNvPicPr>
            <a:picLocks noChangeAspect="1"/>
          </p:cNvPicPr>
          <p:nvPr/>
        </p:nvPicPr>
        <p:blipFill>
          <a:blip r:embed="rId3"/>
          <a:stretch>
            <a:fillRect/>
          </a:stretch>
        </p:blipFill>
        <p:spPr>
          <a:xfrm>
            <a:off x="-621220" y="0"/>
            <a:ext cx="12813220" cy="6858000"/>
          </a:xfrm>
          <a:prstGeom prst="rect">
            <a:avLst/>
          </a:prstGeom>
        </p:spPr>
      </p:pic>
      <p:sp>
        <p:nvSpPr>
          <p:cNvPr id="18" name="TextBox 17">
            <a:extLst>
              <a:ext uri="{FF2B5EF4-FFF2-40B4-BE49-F238E27FC236}">
                <a16:creationId xmlns:a16="http://schemas.microsoft.com/office/drawing/2014/main" id="{7A1E04BE-1F45-7AA5-A701-5F831312D504}"/>
              </a:ext>
            </a:extLst>
          </p:cNvPr>
          <p:cNvSpPr txBox="1"/>
          <p:nvPr/>
        </p:nvSpPr>
        <p:spPr>
          <a:xfrm>
            <a:off x="131805" y="2323109"/>
            <a:ext cx="38745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ptos ExtraBold" panose="020B0004020202020204" pitchFamily="34" charset="0"/>
                <a:ea typeface="+mn-ea"/>
                <a:cs typeface="Segoe UI" panose="020B0502040204020203" pitchFamily="34" charset="0"/>
              </a:rPr>
              <a:t>Supported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ptos ExtraBold" panose="020B0004020202020204" pitchFamily="34" charset="0"/>
                <a:ea typeface="+mn-ea"/>
                <a:cs typeface="Segoe UI" panose="020B0502040204020203" pitchFamily="34" charset="0"/>
              </a:rPr>
              <a:t>PSPs</a:t>
            </a:r>
            <a:endParaRPr kumimoji="0" lang="en-IS" sz="4400" b="1" i="0" u="none" strike="noStrike" kern="1200" cap="none" spc="0" normalizeH="0" baseline="0" noProof="0">
              <a:ln>
                <a:noFill/>
              </a:ln>
              <a:solidFill>
                <a:srgbClr val="FFFFFF"/>
              </a:solidFill>
              <a:effectLst/>
              <a:uLnTx/>
              <a:uFillTx/>
              <a:latin typeface="Aptos ExtraBold" panose="020B0004020202020204" pitchFamily="34" charset="0"/>
              <a:ea typeface="+mn-ea"/>
              <a:cs typeface="Segoe UI" panose="020B0502040204020203" pitchFamily="34" charset="0"/>
            </a:endParaRPr>
          </a:p>
        </p:txBody>
      </p:sp>
      <p:pic>
        <p:nvPicPr>
          <p:cNvPr id="25" name="Graphic 24">
            <a:extLst>
              <a:ext uri="{FF2B5EF4-FFF2-40B4-BE49-F238E27FC236}">
                <a16:creationId xmlns:a16="http://schemas.microsoft.com/office/drawing/2014/main" id="{7C1948DD-B6E3-FDDF-B159-4127931D6B61}"/>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83403" y="204230"/>
            <a:ext cx="1468192" cy="604550"/>
          </a:xfrm>
          <a:prstGeom prst="rect">
            <a:avLst/>
          </a:prstGeom>
        </p:spPr>
      </p:pic>
      <p:pic>
        <p:nvPicPr>
          <p:cNvPr id="4" name="Picture 6" descr="Image result for adyen logo transparent">
            <a:extLst>
              <a:ext uri="{FF2B5EF4-FFF2-40B4-BE49-F238E27FC236}">
                <a16:creationId xmlns:a16="http://schemas.microsoft.com/office/drawing/2014/main" id="{04F4FFE7-2686-BF2A-93AE-48E8681D6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972" y="700634"/>
            <a:ext cx="1869146" cy="604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ecure Payments with LS Pay | Microsoft Dynamics 365 Business Central">
            <a:extLst>
              <a:ext uri="{FF2B5EF4-FFF2-40B4-BE49-F238E27FC236}">
                <a16:creationId xmlns:a16="http://schemas.microsoft.com/office/drawing/2014/main" id="{97D21121-C1E8-0C78-586B-E0BBCC0C85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0024" y="4517208"/>
            <a:ext cx="23812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erifone Unveils New Logo and Brand Identity">
            <a:extLst>
              <a:ext uri="{FF2B5EF4-FFF2-40B4-BE49-F238E27FC236}">
                <a16:creationId xmlns:a16="http://schemas.microsoft.com/office/drawing/2014/main" id="{207AE4A9-DD72-3C84-983E-2B8BBFA128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8454" y="499498"/>
            <a:ext cx="2234627" cy="12569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FC83F30-0B8F-B8F7-EB2B-615BBAC274BD}"/>
              </a:ext>
            </a:extLst>
          </p:cNvPr>
          <p:cNvPicPr>
            <a:picLocks noChangeAspect="1"/>
          </p:cNvPicPr>
          <p:nvPr/>
        </p:nvPicPr>
        <p:blipFill>
          <a:blip r:embed="rId8"/>
          <a:stretch>
            <a:fillRect/>
          </a:stretch>
        </p:blipFill>
        <p:spPr>
          <a:xfrm>
            <a:off x="5694673" y="4387912"/>
            <a:ext cx="2086072" cy="2077698"/>
          </a:xfrm>
          <a:prstGeom prst="rect">
            <a:avLst/>
          </a:prstGeom>
        </p:spPr>
      </p:pic>
      <p:pic>
        <p:nvPicPr>
          <p:cNvPr id="9" name="Picture 6" descr="Teya Inside Sales Agent | SmartRecruiters">
            <a:extLst>
              <a:ext uri="{FF2B5EF4-FFF2-40B4-BE49-F238E27FC236}">
                <a16:creationId xmlns:a16="http://schemas.microsoft.com/office/drawing/2014/main" id="{4DFA9C7E-B56A-BE1C-BF1D-336BE45FC8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1836" y="5886486"/>
            <a:ext cx="1639840" cy="6045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domPay - Partner Integration | J.P. Morgan">
            <a:extLst>
              <a:ext uri="{FF2B5EF4-FFF2-40B4-BE49-F238E27FC236}">
                <a16:creationId xmlns:a16="http://schemas.microsoft.com/office/drawing/2014/main" id="{E52EA879-C2F5-96CE-8D5C-7E3D5C246C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44027" y="1953699"/>
            <a:ext cx="3130001" cy="6045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NA Payments acquires Active Merchant Services | Pressat">
            <a:extLst>
              <a:ext uri="{FF2B5EF4-FFF2-40B4-BE49-F238E27FC236}">
                <a16:creationId xmlns:a16="http://schemas.microsoft.com/office/drawing/2014/main" id="{AF88B3CC-476E-956F-4BB3-F9C994B956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2743" y="3853470"/>
            <a:ext cx="4033787" cy="8193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ets Online Payment - Intershop Communications AG">
            <a:extLst>
              <a:ext uri="{FF2B5EF4-FFF2-40B4-BE49-F238E27FC236}">
                <a16:creationId xmlns:a16="http://schemas.microsoft.com/office/drawing/2014/main" id="{9BF4D210-6722-28EE-0447-6931A26FF4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2743" y="2903737"/>
            <a:ext cx="1439725" cy="6170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451C3C9-191E-3D11-BCB5-CE9A1C2F7D0F}"/>
              </a:ext>
            </a:extLst>
          </p:cNvPr>
          <p:cNvSpPr/>
          <p:nvPr/>
        </p:nvSpPr>
        <p:spPr>
          <a:xfrm>
            <a:off x="10939670" y="596348"/>
            <a:ext cx="947530" cy="212432"/>
          </a:xfrm>
          <a:prstGeom prst="rect">
            <a:avLst/>
          </a:prstGeom>
          <a:solidFill>
            <a:srgbClr val="F6F5F8"/>
          </a:solidFill>
          <a:ln>
            <a:solidFill>
              <a:srgbClr val="F6F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D2A9B6F1-C3FF-AEDA-B12A-8464E8757B57}"/>
              </a:ext>
            </a:extLst>
          </p:cNvPr>
          <p:cNvPicPr>
            <a:picLocks noChangeAspect="1"/>
          </p:cNvPicPr>
          <p:nvPr/>
        </p:nvPicPr>
        <p:blipFill>
          <a:blip r:embed="rId13"/>
          <a:stretch>
            <a:fillRect/>
          </a:stretch>
        </p:blipFill>
        <p:spPr>
          <a:xfrm>
            <a:off x="9018627" y="2498711"/>
            <a:ext cx="2260234" cy="1446550"/>
          </a:xfrm>
          <a:prstGeom prst="rect">
            <a:avLst/>
          </a:prstGeom>
          <a:noFill/>
        </p:spPr>
      </p:pic>
      <p:pic>
        <p:nvPicPr>
          <p:cNvPr id="14" name="Graphic 13">
            <a:extLst>
              <a:ext uri="{FF2B5EF4-FFF2-40B4-BE49-F238E27FC236}">
                <a16:creationId xmlns:a16="http://schemas.microsoft.com/office/drawing/2014/main" id="{67AE52A8-1599-EC50-D283-366531F05134}"/>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5463211" y="1684858"/>
            <a:ext cx="2314168" cy="826489"/>
          </a:xfrm>
          <a:prstGeom prst="rect">
            <a:avLst/>
          </a:prstGeom>
        </p:spPr>
      </p:pic>
    </p:spTree>
    <p:extLst>
      <p:ext uri="{BB962C8B-B14F-4D97-AF65-F5344CB8AC3E}">
        <p14:creationId xmlns:p14="http://schemas.microsoft.com/office/powerpoint/2010/main" val="41445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fade">
                                      <p:cBhvr>
                                        <p:cTn id="42" dur="500"/>
                                        <p:tgtEl>
                                          <p:spTgt spid="1032"/>
                                        </p:tgtEl>
                                      </p:cBhvr>
                                    </p:animEffect>
                                    <p:anim calcmode="lin" valueType="num">
                                      <p:cBhvr>
                                        <p:cTn id="43" dur="500" fill="hold"/>
                                        <p:tgtEl>
                                          <p:spTgt spid="1032"/>
                                        </p:tgtEl>
                                        <p:attrNameLst>
                                          <p:attrName>ppt_x</p:attrName>
                                        </p:attrNameLst>
                                      </p:cBhvr>
                                      <p:tavLst>
                                        <p:tav tm="0">
                                          <p:val>
                                            <p:strVal val="#ppt_x"/>
                                          </p:val>
                                        </p:tav>
                                        <p:tav tm="100000">
                                          <p:val>
                                            <p:strVal val="#ppt_x"/>
                                          </p:val>
                                        </p:tav>
                                      </p:tavLst>
                                    </p:anim>
                                    <p:anim calcmode="lin" valueType="num">
                                      <p:cBhvr>
                                        <p:cTn id="44" dur="500" fill="hold"/>
                                        <p:tgtEl>
                                          <p:spTgt spid="10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anim calcmode="lin" valueType="num">
                                      <p:cBhvr>
                                        <p:cTn id="53" dur="500" fill="hold"/>
                                        <p:tgtEl>
                                          <p:spTgt spid="14"/>
                                        </p:tgtEl>
                                        <p:attrNameLst>
                                          <p:attrName>ppt_x</p:attrName>
                                        </p:attrNameLst>
                                      </p:cBhvr>
                                      <p:tavLst>
                                        <p:tav tm="0">
                                          <p:val>
                                            <p:strVal val="#ppt_x"/>
                                          </p:val>
                                        </p:tav>
                                        <p:tav tm="100000">
                                          <p:val>
                                            <p:strVal val="#ppt_x"/>
                                          </p:val>
                                        </p:tav>
                                      </p:tavLst>
                                    </p:anim>
                                    <p:anim calcmode="lin" valueType="num">
                                      <p:cBhvr>
                                        <p:cTn id="5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credit card and a card&#10;&#10;AI-generated content may be incorrect.">
            <a:extLst>
              <a:ext uri="{FF2B5EF4-FFF2-40B4-BE49-F238E27FC236}">
                <a16:creationId xmlns:a16="http://schemas.microsoft.com/office/drawing/2014/main" id="{0FD25495-0812-348C-7A43-C648F58FA6F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143905" y="2670933"/>
            <a:ext cx="2449286" cy="6858000"/>
          </a:xfrm>
          <a:prstGeom prst="rect">
            <a:avLst/>
          </a:prstGeom>
        </p:spPr>
      </p:pic>
      <p:sp>
        <p:nvSpPr>
          <p:cNvPr id="3" name="Freeform 2">
            <a:extLst>
              <a:ext uri="{FF2B5EF4-FFF2-40B4-BE49-F238E27FC236}">
                <a16:creationId xmlns:a16="http://schemas.microsoft.com/office/drawing/2014/main" id="{4BF0765C-9E26-EB33-20BB-3D246293D15B}"/>
              </a:ext>
            </a:extLst>
          </p:cNvPr>
          <p:cNvSpPr/>
          <p:nvPr/>
        </p:nvSpPr>
        <p:spPr>
          <a:xfrm flipH="1">
            <a:off x="6729983" y="733683"/>
            <a:ext cx="5462016" cy="6124317"/>
          </a:xfrm>
          <a:custGeom>
            <a:avLst/>
            <a:gdLst>
              <a:gd name="connsiteX0" fmla="*/ 150 w 5797763"/>
              <a:gd name="connsiteY0" fmla="*/ 0 h 6500775"/>
              <a:gd name="connsiteX1" fmla="*/ 150 w 5797763"/>
              <a:gd name="connsiteY1" fmla="*/ 1952 h 6500775"/>
              <a:gd name="connsiteX2" fmla="*/ 0 w 5797763"/>
              <a:gd name="connsiteY2" fmla="*/ 0 h 6500775"/>
              <a:gd name="connsiteX3" fmla="*/ 5797763 w 5797763"/>
              <a:gd name="connsiteY3" fmla="*/ 5360963 h 6500775"/>
              <a:gd name="connsiteX4" fmla="*/ 5658380 w 5797763"/>
              <a:gd name="connsiteY4" fmla="*/ 6466422 h 6500775"/>
              <a:gd name="connsiteX5" fmla="*/ 5648261 w 5797763"/>
              <a:gd name="connsiteY5" fmla="*/ 6500775 h 6500775"/>
              <a:gd name="connsiteX6" fmla="*/ 905951 w 5797763"/>
              <a:gd name="connsiteY6" fmla="*/ 6500774 h 6500775"/>
              <a:gd name="connsiteX7" fmla="*/ 1018094 w 5797763"/>
              <a:gd name="connsiteY7" fmla="*/ 6487283 h 6500775"/>
              <a:gd name="connsiteX8" fmla="*/ 1779870 w 5797763"/>
              <a:gd name="connsiteY8" fmla="*/ 6237410 h 6500775"/>
              <a:gd name="connsiteX9" fmla="*/ 2254282 w 5797763"/>
              <a:gd name="connsiteY9" fmla="*/ 5451993 h 6500775"/>
              <a:gd name="connsiteX10" fmla="*/ 2093497 w 5797763"/>
              <a:gd name="connsiteY10" fmla="*/ 4980279 h 6500775"/>
              <a:gd name="connsiteX11" fmla="*/ 1986283 w 5797763"/>
              <a:gd name="connsiteY11" fmla="*/ 4859653 h 6500775"/>
              <a:gd name="connsiteX12" fmla="*/ 1088331 w 5797763"/>
              <a:gd name="connsiteY12" fmla="*/ 4326276 h 6500775"/>
              <a:gd name="connsiteX13" fmla="*/ 997225 w 5797763"/>
              <a:gd name="connsiteY13" fmla="*/ 4288814 h 6500775"/>
              <a:gd name="connsiteX14" fmla="*/ 439724 w 5797763"/>
              <a:gd name="connsiteY14" fmla="*/ 3999312 h 6500775"/>
              <a:gd name="connsiteX15" fmla="*/ 150 w 5797763"/>
              <a:gd name="connsiteY15" fmla="*/ 3318486 h 6500775"/>
              <a:gd name="connsiteX16" fmla="*/ 150 w 5797763"/>
              <a:gd name="connsiteY16" fmla="*/ 1952 h 6500775"/>
              <a:gd name="connsiteX17" fmla="*/ 8784 w 5797763"/>
              <a:gd name="connsiteY17" fmla="*/ 114362 h 6500775"/>
              <a:gd name="connsiteX18" fmla="*/ 557502 w 5797763"/>
              <a:gd name="connsiteY18" fmla="*/ 750504 h 6500775"/>
              <a:gd name="connsiteX19" fmla="*/ 710270 w 5797763"/>
              <a:gd name="connsiteY19" fmla="*/ 833592 h 6500775"/>
              <a:gd name="connsiteX20" fmla="*/ 1763686 w 5797763"/>
              <a:gd name="connsiteY20" fmla="*/ 1273240 h 6500775"/>
              <a:gd name="connsiteX21" fmla="*/ 2018350 w 5797763"/>
              <a:gd name="connsiteY21" fmla="*/ 1367044 h 6500775"/>
              <a:gd name="connsiteX22" fmla="*/ 3353177 w 5797763"/>
              <a:gd name="connsiteY22" fmla="*/ 1911210 h 6500775"/>
              <a:gd name="connsiteX23" fmla="*/ 3559589 w 5797763"/>
              <a:gd name="connsiteY23" fmla="*/ 2013104 h 6500775"/>
              <a:gd name="connsiteX24" fmla="*/ 5052579 w 5797763"/>
              <a:gd name="connsiteY24" fmla="*/ 3152309 h 6500775"/>
              <a:gd name="connsiteX25" fmla="*/ 5797763 w 5797763"/>
              <a:gd name="connsiteY25" fmla="*/ 5360963 h 650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97763" h="6500775">
                <a:moveTo>
                  <a:pt x="150" y="0"/>
                </a:moveTo>
                <a:lnTo>
                  <a:pt x="150" y="1952"/>
                </a:lnTo>
                <a:lnTo>
                  <a:pt x="0" y="0"/>
                </a:lnTo>
                <a:close/>
                <a:moveTo>
                  <a:pt x="5797763" y="5360963"/>
                </a:moveTo>
                <a:cubicBezTo>
                  <a:pt x="5797763" y="5747940"/>
                  <a:pt x="5750643" y="6118176"/>
                  <a:pt x="5658380" y="6466422"/>
                </a:cubicBezTo>
                <a:lnTo>
                  <a:pt x="5648261" y="6500775"/>
                </a:lnTo>
                <a:lnTo>
                  <a:pt x="905951" y="6500774"/>
                </a:lnTo>
                <a:lnTo>
                  <a:pt x="1018094" y="6487283"/>
                </a:lnTo>
                <a:cubicBezTo>
                  <a:pt x="1327059" y="6442428"/>
                  <a:pt x="1582860" y="6357999"/>
                  <a:pt x="1779870" y="6237410"/>
                </a:cubicBezTo>
                <a:cubicBezTo>
                  <a:pt x="2090800" y="6052426"/>
                  <a:pt x="2254282" y="5784427"/>
                  <a:pt x="2254282" y="5451993"/>
                </a:cubicBezTo>
                <a:cubicBezTo>
                  <a:pt x="2254282" y="5275101"/>
                  <a:pt x="2198016" y="5119635"/>
                  <a:pt x="2093497" y="4980279"/>
                </a:cubicBezTo>
                <a:cubicBezTo>
                  <a:pt x="2061356" y="4937349"/>
                  <a:pt x="2026516" y="4897189"/>
                  <a:pt x="1986283" y="4859653"/>
                </a:cubicBezTo>
                <a:cubicBezTo>
                  <a:pt x="1782567" y="4658634"/>
                  <a:pt x="1471637" y="4492455"/>
                  <a:pt x="1088331" y="4326276"/>
                </a:cubicBezTo>
                <a:cubicBezTo>
                  <a:pt x="1058887" y="4312864"/>
                  <a:pt x="1026670" y="4299454"/>
                  <a:pt x="997225" y="4288814"/>
                </a:cubicBezTo>
                <a:cubicBezTo>
                  <a:pt x="774779" y="4189616"/>
                  <a:pt x="587097" y="4095813"/>
                  <a:pt x="439724" y="3999312"/>
                </a:cubicBezTo>
                <a:cubicBezTo>
                  <a:pt x="147524" y="3806310"/>
                  <a:pt x="150" y="3597276"/>
                  <a:pt x="150" y="3318486"/>
                </a:cubicBezTo>
                <a:lnTo>
                  <a:pt x="150" y="1952"/>
                </a:lnTo>
                <a:lnTo>
                  <a:pt x="8784" y="114362"/>
                </a:lnTo>
                <a:cubicBezTo>
                  <a:pt x="49750" y="371712"/>
                  <a:pt x="233844" y="565237"/>
                  <a:pt x="557502" y="750504"/>
                </a:cubicBezTo>
                <a:cubicBezTo>
                  <a:pt x="605753" y="779948"/>
                  <a:pt x="656700" y="806844"/>
                  <a:pt x="710270" y="833592"/>
                </a:cubicBezTo>
                <a:cubicBezTo>
                  <a:pt x="983664" y="972949"/>
                  <a:pt x="1334827" y="1112380"/>
                  <a:pt x="1763686" y="1273240"/>
                </a:cubicBezTo>
                <a:cubicBezTo>
                  <a:pt x="1846777" y="1302686"/>
                  <a:pt x="1932563" y="1334902"/>
                  <a:pt x="2018350" y="1367044"/>
                </a:cubicBezTo>
                <a:cubicBezTo>
                  <a:pt x="2457923" y="1527904"/>
                  <a:pt x="2913604" y="1702099"/>
                  <a:pt x="3353177" y="1911210"/>
                </a:cubicBezTo>
                <a:cubicBezTo>
                  <a:pt x="3422856" y="1943427"/>
                  <a:pt x="3492534" y="1978191"/>
                  <a:pt x="3559589" y="2013104"/>
                </a:cubicBezTo>
                <a:cubicBezTo>
                  <a:pt x="4130502" y="2305229"/>
                  <a:pt x="4655862" y="2667107"/>
                  <a:pt x="5052579" y="3152309"/>
                </a:cubicBezTo>
                <a:cubicBezTo>
                  <a:pt x="5508261" y="3704491"/>
                  <a:pt x="5797763" y="4412063"/>
                  <a:pt x="5797763" y="5360963"/>
                </a:cubicBezTo>
                <a:close/>
              </a:path>
            </a:pathLst>
          </a:custGeom>
          <a:solidFill>
            <a:srgbClr val="5D813D"/>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 name="Freeform 3">
            <a:extLst>
              <a:ext uri="{FF2B5EF4-FFF2-40B4-BE49-F238E27FC236}">
                <a16:creationId xmlns:a16="http://schemas.microsoft.com/office/drawing/2014/main" id="{0B4083B3-564C-F9F3-2EEF-72095390F61D}"/>
              </a:ext>
            </a:extLst>
          </p:cNvPr>
          <p:cNvSpPr/>
          <p:nvPr/>
        </p:nvSpPr>
        <p:spPr>
          <a:xfrm rot="10800000">
            <a:off x="6733183" y="-1"/>
            <a:ext cx="2775557" cy="1369334"/>
          </a:xfrm>
          <a:custGeom>
            <a:avLst/>
            <a:gdLst>
              <a:gd name="connsiteX0" fmla="*/ 2775557 w 2775557"/>
              <a:gd name="connsiteY0" fmla="*/ 1369334 h 1369334"/>
              <a:gd name="connsiteX1" fmla="*/ 0 w 2775557"/>
              <a:gd name="connsiteY1" fmla="*/ 1369334 h 1369334"/>
              <a:gd name="connsiteX2" fmla="*/ 3581 w 2775557"/>
              <a:gd name="connsiteY2" fmla="*/ 1288074 h 1369334"/>
              <a:gd name="connsiteX3" fmla="*/ 1395006 w 2775557"/>
              <a:gd name="connsiteY3" fmla="*/ 0 h 1369334"/>
              <a:gd name="connsiteX4" fmla="*/ 2772112 w 2775557"/>
              <a:gd name="connsiteY4" fmla="*/ 1290516 h 13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557" h="1369334">
                <a:moveTo>
                  <a:pt x="2775557" y="1369334"/>
                </a:moveTo>
                <a:lnTo>
                  <a:pt x="0" y="1369334"/>
                </a:lnTo>
                <a:lnTo>
                  <a:pt x="3581" y="1288074"/>
                </a:lnTo>
                <a:cubicBezTo>
                  <a:pt x="71217" y="530302"/>
                  <a:pt x="636030" y="0"/>
                  <a:pt x="1395006" y="0"/>
                </a:cubicBezTo>
                <a:cubicBezTo>
                  <a:pt x="2154086" y="0"/>
                  <a:pt x="2706079" y="543324"/>
                  <a:pt x="2772112" y="1290516"/>
                </a:cubicBezTo>
                <a:close/>
              </a:path>
            </a:pathLst>
          </a:custGeom>
          <a:solidFill>
            <a:srgbClr val="351C5C"/>
          </a:solidFill>
          <a:ln w="7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31ED24AF-A340-A77E-4110-936341B867A0}"/>
              </a:ext>
            </a:extLst>
          </p:cNvPr>
          <p:cNvSpPr txBox="1">
            <a:spLocks/>
          </p:cNvSpPr>
          <p:nvPr/>
        </p:nvSpPr>
        <p:spPr>
          <a:xfrm>
            <a:off x="340291" y="359036"/>
            <a:ext cx="11511418" cy="863949"/>
          </a:xfrm>
          <a:prstGeom prst="rect">
            <a:avLst/>
          </a:prstGeom>
        </p:spPr>
        <p:txBody>
          <a:bodyPr>
            <a:norm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351C5C"/>
                </a:solidFill>
                <a:effectLst/>
                <a:uLnTx/>
                <a:uFillTx/>
                <a:latin typeface="Aptos" panose="020B0004020202020204" pitchFamily="34" charset="0"/>
                <a:ea typeface="+mj-ea"/>
                <a:cs typeface="Segoe UI" panose="020B0502040204020203" pitchFamily="34" charset="0"/>
              </a:rPr>
              <a:t>Security</a:t>
            </a:r>
            <a:endParaRPr kumimoji="0" lang="en-IS" sz="4800" b="1" i="0" u="none" strike="noStrike" kern="1200" cap="none" spc="0" normalizeH="0" baseline="0" noProof="0">
              <a:ln>
                <a:noFill/>
              </a:ln>
              <a:solidFill>
                <a:srgbClr val="351C5C"/>
              </a:solidFill>
              <a:effectLst/>
              <a:uLnTx/>
              <a:uFillTx/>
              <a:latin typeface="Aptos" panose="020B0004020202020204" pitchFamily="34" charset="0"/>
              <a:ea typeface="+mj-ea"/>
              <a:cs typeface="Segoe UI" panose="020B0502040204020203" pitchFamily="34" charset="0"/>
            </a:endParaRPr>
          </a:p>
        </p:txBody>
      </p:sp>
      <p:pic>
        <p:nvPicPr>
          <p:cNvPr id="6" name="Picture 5" descr="A person wearing sunglasses and a hat&#10;&#10;AI-generated content may be incorrect.">
            <a:extLst>
              <a:ext uri="{FF2B5EF4-FFF2-40B4-BE49-F238E27FC236}">
                <a16:creationId xmlns:a16="http://schemas.microsoft.com/office/drawing/2014/main" id="{7C6CA4BB-EE80-E84C-798C-53DD86F3CD4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70068" y="1215736"/>
            <a:ext cx="4381640" cy="5642264"/>
          </a:xfrm>
          <a:prstGeom prst="rect">
            <a:avLst/>
          </a:prstGeom>
        </p:spPr>
      </p:pic>
      <p:sp>
        <p:nvSpPr>
          <p:cNvPr id="7" name="Rounded Rectangle 11">
            <a:extLst>
              <a:ext uri="{FF2B5EF4-FFF2-40B4-BE49-F238E27FC236}">
                <a16:creationId xmlns:a16="http://schemas.microsoft.com/office/drawing/2014/main" id="{5215F173-C8DD-6B9C-972D-E7EB239867D2}"/>
              </a:ext>
            </a:extLst>
          </p:cNvPr>
          <p:cNvSpPr/>
          <p:nvPr/>
        </p:nvSpPr>
        <p:spPr>
          <a:xfrm>
            <a:off x="520840" y="3141647"/>
            <a:ext cx="6048315" cy="1279820"/>
          </a:xfrm>
          <a:prstGeom prst="roundRect">
            <a:avLst>
              <a:gd name="adj" fmla="val 3816"/>
            </a:avLst>
          </a:prstGeom>
          <a:solidFill>
            <a:srgbClr val="5D813D"/>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a:ln>
                <a:noFill/>
              </a:ln>
              <a:solidFill>
                <a:srgbClr val="3A1B60"/>
              </a:solidFill>
              <a:effectLst/>
              <a:uLnTx/>
              <a:uFillTx/>
              <a:latin typeface="Aptos Light" panose="020B0004020202020204" pitchFamily="34" charset="0"/>
              <a:ea typeface="+mn-ea"/>
              <a:cs typeface="+mn-cs"/>
            </a:endParaRPr>
          </a:p>
        </p:txBody>
      </p:sp>
      <p:sp>
        <p:nvSpPr>
          <p:cNvPr id="8" name="Rounded Rectangle 7">
            <a:extLst>
              <a:ext uri="{FF2B5EF4-FFF2-40B4-BE49-F238E27FC236}">
                <a16:creationId xmlns:a16="http://schemas.microsoft.com/office/drawing/2014/main" id="{4D55A622-8B21-6E16-BE37-5876D882E00F}"/>
              </a:ext>
            </a:extLst>
          </p:cNvPr>
          <p:cNvSpPr/>
          <p:nvPr/>
        </p:nvSpPr>
        <p:spPr>
          <a:xfrm>
            <a:off x="520838" y="1582022"/>
            <a:ext cx="6036846" cy="1263712"/>
          </a:xfrm>
          <a:prstGeom prst="roundRect">
            <a:avLst>
              <a:gd name="adj" fmla="val 3816"/>
            </a:avLst>
          </a:prstGeom>
          <a:solidFill>
            <a:srgbClr val="5D813D"/>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a:ln>
                <a:noFill/>
              </a:ln>
              <a:solidFill>
                <a:srgbClr val="3A1B60"/>
              </a:solidFill>
              <a:effectLst/>
              <a:uLnTx/>
              <a:uFillTx/>
              <a:latin typeface="Aptos Light" panose="020B0004020202020204" pitchFamily="34" charset="0"/>
              <a:ea typeface="+mn-ea"/>
              <a:cs typeface="+mn-cs"/>
            </a:endParaRPr>
          </a:p>
        </p:txBody>
      </p:sp>
      <p:sp>
        <p:nvSpPr>
          <p:cNvPr id="9" name="Text Placeholder 2">
            <a:extLst>
              <a:ext uri="{FF2B5EF4-FFF2-40B4-BE49-F238E27FC236}">
                <a16:creationId xmlns:a16="http://schemas.microsoft.com/office/drawing/2014/main" id="{3CE388F8-9979-239F-D330-00C9C7169AB4}"/>
              </a:ext>
            </a:extLst>
          </p:cNvPr>
          <p:cNvSpPr txBox="1">
            <a:spLocks/>
          </p:cNvSpPr>
          <p:nvPr/>
        </p:nvSpPr>
        <p:spPr>
          <a:xfrm>
            <a:off x="520837" y="1780148"/>
            <a:ext cx="6048317" cy="9663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LS Pay is out of scope for PCI DSS certifications</a:t>
            </a:r>
          </a:p>
        </p:txBody>
      </p:sp>
      <p:sp>
        <p:nvSpPr>
          <p:cNvPr id="10" name="TextBox 9">
            <a:extLst>
              <a:ext uri="{FF2B5EF4-FFF2-40B4-BE49-F238E27FC236}">
                <a16:creationId xmlns:a16="http://schemas.microsoft.com/office/drawing/2014/main" id="{B49AA84B-4078-4A29-0780-051CA1F545DB}"/>
              </a:ext>
            </a:extLst>
          </p:cNvPr>
          <p:cNvSpPr txBox="1"/>
          <p:nvPr/>
        </p:nvSpPr>
        <p:spPr>
          <a:xfrm>
            <a:off x="520839" y="3370044"/>
            <a:ext cx="6036845" cy="87036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LS Pay is out of scope for PCI DSS related vulnerabilities</a:t>
            </a:r>
          </a:p>
        </p:txBody>
      </p:sp>
    </p:spTree>
    <p:extLst>
      <p:ext uri="{BB962C8B-B14F-4D97-AF65-F5344CB8AC3E}">
        <p14:creationId xmlns:p14="http://schemas.microsoft.com/office/powerpoint/2010/main" val="178248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5063626-DC0B-0203-699A-5E25AA51A4BE}"/>
              </a:ext>
            </a:extLst>
          </p:cNvPr>
          <p:cNvSpPr>
            <a:spLocks noGrp="1"/>
          </p:cNvSpPr>
          <p:nvPr>
            <p:ph type="title"/>
          </p:nvPr>
        </p:nvSpPr>
        <p:spPr/>
        <p:txBody>
          <a:bodyPr anchor="t">
            <a:normAutofit/>
          </a:bodyPr>
          <a:lstStyle/>
          <a:p>
            <a:r>
              <a:rPr lang="en-US" sz="3400"/>
              <a:t>Roadmap</a:t>
            </a:r>
          </a:p>
        </p:txBody>
      </p:sp>
      <p:pic>
        <p:nvPicPr>
          <p:cNvPr id="17" name="Picture Placeholder 18" descr="A road with mountains in the background&#10;&#10;AI-generated content may be incorrect.">
            <a:extLst>
              <a:ext uri="{FF2B5EF4-FFF2-40B4-BE49-F238E27FC236}">
                <a16:creationId xmlns:a16="http://schemas.microsoft.com/office/drawing/2014/main" id="{0058B3FA-ADAC-BA1B-250A-912A83E620AC}"/>
              </a:ext>
            </a:extLst>
          </p:cNvPr>
          <p:cNvPicPr>
            <a:picLocks noGrp="1" noChangeAspect="1"/>
          </p:cNvPicPr>
          <p:nvPr>
            <p:ph type="pic" sz="quarter" idx="12"/>
          </p:nvPr>
        </p:nvPicPr>
        <p:blipFill>
          <a:blip r:embed="rId2"/>
          <a:srcRect l="19128" r="19128"/>
          <a:stretch/>
        </p:blipFill>
        <p:spPr/>
      </p:pic>
      <p:sp>
        <p:nvSpPr>
          <p:cNvPr id="6" name="Text Placeholder 3">
            <a:extLst>
              <a:ext uri="{FF2B5EF4-FFF2-40B4-BE49-F238E27FC236}">
                <a16:creationId xmlns:a16="http://schemas.microsoft.com/office/drawing/2014/main" id="{C6055667-FB8C-98B5-671A-84A35113C82E}"/>
              </a:ext>
            </a:extLst>
          </p:cNvPr>
          <p:cNvSpPr>
            <a:spLocks noGrp="1"/>
          </p:cNvSpPr>
          <p:nvPr>
            <p:ph type="body" sz="quarter" idx="11"/>
          </p:nvPr>
        </p:nvSpPr>
        <p:spPr/>
        <p:txBody>
          <a:bodyPr>
            <a:normAutofit/>
          </a:bodyPr>
          <a:lstStyle/>
          <a:p>
            <a:r>
              <a:rPr lang="en-US"/>
              <a:t>Automatic reconciliation</a:t>
            </a:r>
          </a:p>
          <a:p>
            <a:r>
              <a:rPr lang="en-US"/>
              <a:t>Virtual terminal support</a:t>
            </a:r>
          </a:p>
          <a:p>
            <a:r>
              <a:rPr lang="en-US"/>
              <a:t>Service orders support</a:t>
            </a:r>
          </a:p>
          <a:p>
            <a:r>
              <a:rPr lang="en-US"/>
              <a:t>Tokenization / Token storage</a:t>
            </a:r>
          </a:p>
          <a:p>
            <a:pPr lvl="1"/>
            <a:r>
              <a:rPr lang="en-US"/>
              <a:t>Card on file</a:t>
            </a:r>
          </a:p>
          <a:p>
            <a:pPr lvl="1"/>
            <a:r>
              <a:rPr lang="en-US" err="1"/>
              <a:t>PreAuth</a:t>
            </a:r>
            <a:r>
              <a:rPr lang="en-US"/>
              <a:t> &amp; Full Capture</a:t>
            </a:r>
          </a:p>
        </p:txBody>
      </p:sp>
      <p:pic>
        <p:nvPicPr>
          <p:cNvPr id="7" name="Picture 6">
            <a:extLst>
              <a:ext uri="{FF2B5EF4-FFF2-40B4-BE49-F238E27FC236}">
                <a16:creationId xmlns:a16="http://schemas.microsoft.com/office/drawing/2014/main" id="{B5397096-0785-DFE5-2870-90CE1F262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703" y="4318661"/>
            <a:ext cx="1071078" cy="447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6ED54785-C9E3-ADC4-635B-56645BE80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80" y="4387719"/>
            <a:ext cx="1513327" cy="3095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network international dubai logo">
            <a:extLst>
              <a:ext uri="{FF2B5EF4-FFF2-40B4-BE49-F238E27FC236}">
                <a16:creationId xmlns:a16="http://schemas.microsoft.com/office/drawing/2014/main" id="{F3ECC2A8-42F9-F084-67ED-5C154D2C3F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959" y="3453277"/>
            <a:ext cx="2173708" cy="22505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Monri Payments">
            <a:extLst>
              <a:ext uri="{FF2B5EF4-FFF2-40B4-BE49-F238E27FC236}">
                <a16:creationId xmlns:a16="http://schemas.microsoft.com/office/drawing/2014/main" id="{A20AC349-AB4A-3664-67B8-413CB3D369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980" y="5086915"/>
            <a:ext cx="1067357" cy="5285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GitHub - paynl/payment-images: Hosts the various images we use for payment  methods and brands">
            <a:extLst>
              <a:ext uri="{FF2B5EF4-FFF2-40B4-BE49-F238E27FC236}">
                <a16:creationId xmlns:a16="http://schemas.microsoft.com/office/drawing/2014/main" id="{C0B98BF1-5321-2878-A30E-A84728506E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5857" y="4941316"/>
            <a:ext cx="1266210" cy="939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M Tickets Ticket Scanner - Apps on Google Play">
            <a:extLst>
              <a:ext uri="{FF2B5EF4-FFF2-40B4-BE49-F238E27FC236}">
                <a16:creationId xmlns:a16="http://schemas.microsoft.com/office/drawing/2014/main" id="{9A71D136-63B3-B306-3B97-3188D7B308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3198" y="5097547"/>
            <a:ext cx="1567899" cy="783950"/>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6" descr="Geidea | Lyve">
            <a:extLst>
              <a:ext uri="{FF2B5EF4-FFF2-40B4-BE49-F238E27FC236}">
                <a16:creationId xmlns:a16="http://schemas.microsoft.com/office/drawing/2014/main" id="{A2CEB6C4-BD3D-A2EC-3892-BEC230EBFE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4" name="AutoShape 18" descr="Geidea | Lyve">
            <a:extLst>
              <a:ext uri="{FF2B5EF4-FFF2-40B4-BE49-F238E27FC236}">
                <a16:creationId xmlns:a16="http://schemas.microsoft.com/office/drawing/2014/main" id="{7CF3733F-CAC4-A7C4-B45E-D69228E0348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5" name="AutoShape 20" descr="Geidea | Lyve">
            <a:extLst>
              <a:ext uri="{FF2B5EF4-FFF2-40B4-BE49-F238E27FC236}">
                <a16:creationId xmlns:a16="http://schemas.microsoft.com/office/drawing/2014/main" id="{69976488-6F53-9D37-9E47-3DE0F41D1F09}"/>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pic>
        <p:nvPicPr>
          <p:cNvPr id="16" name="Picture 22" descr="Mashreq repositions NEOPAY as UAE digital payments continue to soar -  Arabian Business: Latest News on the Middle East, Real Estate, Finance, and  More">
            <a:extLst>
              <a:ext uri="{FF2B5EF4-FFF2-40B4-BE49-F238E27FC236}">
                <a16:creationId xmlns:a16="http://schemas.microsoft.com/office/drawing/2014/main" id="{43154D92-A861-8DED-8090-CC14FAE881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654" y="6061029"/>
            <a:ext cx="1883978" cy="59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anim calcmode="lin" valueType="num">
                                      <p:cBhvr>
                                        <p:cTn id="34"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500"/>
                                        <p:tgtEl>
                                          <p:spTgt spid="6">
                                            <p:txEl>
                                              <p:pRg st="5" end="5"/>
                                            </p:txEl>
                                          </p:spTgt>
                                        </p:tgtEl>
                                      </p:cBhvr>
                                    </p:animEffect>
                                    <p:anim calcmode="lin" valueType="num">
                                      <p:cBhvr>
                                        <p:cTn id="3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1+#ppt_w/2"/>
                                          </p:val>
                                        </p:tav>
                                        <p:tav tm="100000">
                                          <p:val>
                                            <p:strVal val="#ppt_x"/>
                                          </p:val>
                                        </p:tav>
                                      </p:tavLst>
                                    </p:anim>
                                    <p:anim calcmode="lin" valueType="num">
                                      <p:cBhvr additive="base">
                                        <p:cTn id="50" dur="500" fill="hold"/>
                                        <p:tgtEl>
                                          <p:spTgt spid="7"/>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1+#ppt_w/2"/>
                                          </p:val>
                                        </p:tav>
                                        <p:tav tm="100000">
                                          <p:val>
                                            <p:strVal val="#ppt_x"/>
                                          </p:val>
                                        </p:tav>
                                      </p:tavLst>
                                    </p:anim>
                                    <p:anim calcmode="lin" valueType="num">
                                      <p:cBhvr additive="base">
                                        <p:cTn id="54" dur="500" fill="hold"/>
                                        <p:tgtEl>
                                          <p:spTgt spid="10"/>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1+#ppt_w/2"/>
                                          </p:val>
                                        </p:tav>
                                        <p:tav tm="100000">
                                          <p:val>
                                            <p:strVal val="#ppt_x"/>
                                          </p:val>
                                        </p:tav>
                                      </p:tavLst>
                                    </p:anim>
                                    <p:anim calcmode="lin" valueType="num">
                                      <p:cBhvr additive="base">
                                        <p:cTn id="62" dur="500" fill="hold"/>
                                        <p:tgtEl>
                                          <p:spTgt spid="11"/>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500" fill="hold"/>
                                        <p:tgtEl>
                                          <p:spTgt spid="9"/>
                                        </p:tgtEl>
                                        <p:attrNameLst>
                                          <p:attrName>ppt_x</p:attrName>
                                        </p:attrNameLst>
                                      </p:cBhvr>
                                      <p:tavLst>
                                        <p:tav tm="0">
                                          <p:val>
                                            <p:strVal val="1+#ppt_w/2"/>
                                          </p:val>
                                        </p:tav>
                                        <p:tav tm="100000">
                                          <p:val>
                                            <p:strVal val="#ppt_x"/>
                                          </p:val>
                                        </p:tav>
                                      </p:tavLst>
                                    </p:anim>
                                    <p:anim calcmode="lin" valueType="num">
                                      <p:cBhvr additive="base">
                                        <p:cTn id="66" dur="500" fill="hold"/>
                                        <p:tgtEl>
                                          <p:spTgt spid="9"/>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1+#ppt_w/2"/>
                                          </p:val>
                                        </p:tav>
                                        <p:tav tm="100000">
                                          <p:val>
                                            <p:strVal val="#ppt_x"/>
                                          </p:val>
                                        </p:tav>
                                      </p:tavLst>
                                    </p:anim>
                                    <p:anim calcmode="lin" valueType="num">
                                      <p:cBhvr additive="base">
                                        <p:cTn id="7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9DB-4983-2AF4-0184-2B935DAF5B01}"/>
              </a:ext>
            </a:extLst>
          </p:cNvPr>
          <p:cNvSpPr>
            <a:spLocks noGrp="1"/>
          </p:cNvSpPr>
          <p:nvPr>
            <p:ph type="title"/>
          </p:nvPr>
        </p:nvSpPr>
        <p:spPr>
          <a:xfrm>
            <a:off x="383970" y="1300480"/>
            <a:ext cx="4975988" cy="4866404"/>
          </a:xfrm>
        </p:spPr>
        <p:txBody>
          <a:bodyPr>
            <a:normAutofit/>
          </a:bodyPr>
          <a:lstStyle/>
          <a:p>
            <a:r>
              <a:rPr lang="en-US" sz="6000">
                <a:solidFill>
                  <a:schemeClr val="bg2"/>
                </a:solidFill>
                <a:latin typeface="Aptos ExtraBold"/>
              </a:rPr>
              <a:t>Integrations via our Professional Services</a:t>
            </a:r>
          </a:p>
        </p:txBody>
      </p:sp>
      <p:pic>
        <p:nvPicPr>
          <p:cNvPr id="3" name="Picture 2" descr="A person holding a computer&#10;&#10;Description automatically generated">
            <a:extLst>
              <a:ext uri="{FF2B5EF4-FFF2-40B4-BE49-F238E27FC236}">
                <a16:creationId xmlns:a16="http://schemas.microsoft.com/office/drawing/2014/main" id="{4F003A36-D35D-1B42-C684-669B58813B71}"/>
              </a:ext>
            </a:extLst>
          </p:cNvPr>
          <p:cNvPicPr>
            <a:picLocks noChangeAspect="1"/>
          </p:cNvPicPr>
          <p:nvPr/>
        </p:nvPicPr>
        <p:blipFill>
          <a:blip r:embed="rId3" cstate="hqprint">
            <a:extLst>
              <a:ext uri="{28A0092B-C50C-407E-A947-70E740481C1C}">
                <a14:useLocalDpi xmlns:a14="http://schemas.microsoft.com/office/drawing/2010/main"/>
              </a:ext>
            </a:extLst>
          </a:blip>
          <a:srcRect t="-1"/>
          <a:stretch/>
        </p:blipFill>
        <p:spPr>
          <a:xfrm>
            <a:off x="9035396" y="1197864"/>
            <a:ext cx="2957208" cy="3904361"/>
          </a:xfrm>
          <a:prstGeom prst="rect">
            <a:avLst/>
          </a:prstGeom>
        </p:spPr>
      </p:pic>
      <p:pic>
        <p:nvPicPr>
          <p:cNvPr id="4" name="Picture 3" descr="A person sitting on the floor holding a computer&#10;&#10;Description automatically generated">
            <a:extLst>
              <a:ext uri="{FF2B5EF4-FFF2-40B4-BE49-F238E27FC236}">
                <a16:creationId xmlns:a16="http://schemas.microsoft.com/office/drawing/2014/main" id="{00319B3B-7C3C-5D62-CD9A-E6190A0A70D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51451" y="2793233"/>
            <a:ext cx="2827993" cy="4064767"/>
          </a:xfrm>
          <a:prstGeom prst="rect">
            <a:avLst/>
          </a:prstGeom>
        </p:spPr>
      </p:pic>
    </p:spTree>
    <p:extLst>
      <p:ext uri="{BB962C8B-B14F-4D97-AF65-F5344CB8AC3E}">
        <p14:creationId xmlns:p14="http://schemas.microsoft.com/office/powerpoint/2010/main" val="43593825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6F08606-C21C-0B2A-AE14-C6EAFD045C31}"/>
              </a:ext>
            </a:extLst>
          </p:cNvPr>
          <p:cNvPicPr>
            <a:picLocks noGrp="1" noChangeAspect="1"/>
          </p:cNvPicPr>
          <p:nvPr>
            <p:ph type="pic" sz="quarter" idx="10"/>
          </p:nvPr>
        </p:nvPicPr>
        <p:blipFill>
          <a:blip r:embed="rId3"/>
          <a:srcRect l="9745" t="32122" r="9745"/>
          <a:stretch>
            <a:fillRect/>
          </a:stretch>
        </p:blipFill>
        <p:spPr>
          <a:xfrm>
            <a:off x="0" y="0"/>
            <a:ext cx="12192000" cy="6858000"/>
          </a:xfrm>
        </p:spPr>
      </p:pic>
      <p:sp>
        <p:nvSpPr>
          <p:cNvPr id="15" name="Rectangle 14">
            <a:extLst>
              <a:ext uri="{FF2B5EF4-FFF2-40B4-BE49-F238E27FC236}">
                <a16:creationId xmlns:a16="http://schemas.microsoft.com/office/drawing/2014/main" id="{A4F94099-9FA6-F822-9116-0F43EB9090F9}"/>
              </a:ext>
            </a:extLst>
          </p:cNvPr>
          <p:cNvSpPr/>
          <p:nvPr/>
        </p:nvSpPr>
        <p:spPr>
          <a:xfrm>
            <a:off x="0" y="0"/>
            <a:ext cx="12192000" cy="6858000"/>
          </a:xfrm>
          <a:prstGeom prst="rect">
            <a:avLst/>
          </a:prstGeom>
          <a:solidFill>
            <a:schemeClr val="tx1">
              <a:alpha val="37524"/>
            </a:schemeClr>
          </a:solidFill>
          <a:ln>
            <a:noFill/>
          </a:ln>
          <a:effectLst>
            <a:outerShdw blurRad="50800" dist="50800" dir="5400000" algn="ctr" rotWithShape="0">
              <a:srgbClr val="000000">
                <a:alpha val="2954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63B9F7BA-DAF9-EC87-F31C-8C16AC689A1C}"/>
              </a:ext>
            </a:extLst>
          </p:cNvPr>
          <p:cNvPicPr>
            <a:picLocks noChangeAspect="1"/>
          </p:cNvPicPr>
          <p:nvPr/>
        </p:nvPicPr>
        <p:blipFill>
          <a:blip r:embed="rId4"/>
          <a:srcRect r="3929"/>
          <a:stretch>
            <a:fillRect/>
          </a:stretch>
        </p:blipFill>
        <p:spPr>
          <a:xfrm>
            <a:off x="2962197" y="3429000"/>
            <a:ext cx="6613594" cy="2057745"/>
          </a:xfrm>
          <a:prstGeom prst="rect">
            <a:avLst/>
          </a:prstGeom>
        </p:spPr>
      </p:pic>
      <p:pic>
        <p:nvPicPr>
          <p:cNvPr id="17" name="Picture 16">
            <a:extLst>
              <a:ext uri="{FF2B5EF4-FFF2-40B4-BE49-F238E27FC236}">
                <a16:creationId xmlns:a16="http://schemas.microsoft.com/office/drawing/2014/main" id="{650873F0-7EC4-58DA-46B6-15EC9385679A}"/>
              </a:ext>
            </a:extLst>
          </p:cNvPr>
          <p:cNvPicPr>
            <a:picLocks noChangeAspect="1"/>
          </p:cNvPicPr>
          <p:nvPr/>
        </p:nvPicPr>
        <p:blipFill>
          <a:blip r:embed="rId5"/>
          <a:stretch>
            <a:fillRect/>
          </a:stretch>
        </p:blipFill>
        <p:spPr>
          <a:xfrm>
            <a:off x="5024963" y="1099332"/>
            <a:ext cx="2488062" cy="1655805"/>
          </a:xfrm>
          <a:prstGeom prst="rect">
            <a:avLst/>
          </a:prstGeom>
        </p:spPr>
      </p:pic>
    </p:spTree>
    <p:extLst>
      <p:ext uri="{BB962C8B-B14F-4D97-AF65-F5344CB8AC3E}">
        <p14:creationId xmlns:p14="http://schemas.microsoft.com/office/powerpoint/2010/main" val="349006772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87">
            <a:extLst>
              <a:ext uri="{FF2B5EF4-FFF2-40B4-BE49-F238E27FC236}">
                <a16:creationId xmlns:a16="http://schemas.microsoft.com/office/drawing/2014/main" id="{5B4D42BD-C9B3-DDF5-0436-329AA006F4EC}"/>
              </a:ext>
            </a:extLst>
          </p:cNvPr>
          <p:cNvGrpSpPr/>
          <p:nvPr/>
        </p:nvGrpSpPr>
        <p:grpSpPr>
          <a:xfrm>
            <a:off x="-7111" y="586814"/>
            <a:ext cx="4638997" cy="6273953"/>
            <a:chOff x="22385" y="586814"/>
            <a:chExt cx="4638997" cy="6273953"/>
          </a:xfrm>
        </p:grpSpPr>
        <p:sp>
          <p:nvSpPr>
            <p:cNvPr id="3" name="Freeform 2">
              <a:extLst>
                <a:ext uri="{FF2B5EF4-FFF2-40B4-BE49-F238E27FC236}">
                  <a16:creationId xmlns:a16="http://schemas.microsoft.com/office/drawing/2014/main" id="{ADC55D36-BA7B-9E16-446C-1C221FDF532F}"/>
                </a:ext>
              </a:extLst>
            </p:cNvPr>
            <p:cNvSpPr/>
            <p:nvPr/>
          </p:nvSpPr>
          <p:spPr>
            <a:xfrm>
              <a:off x="22385" y="5199044"/>
              <a:ext cx="4638997" cy="1661663"/>
            </a:xfrm>
            <a:custGeom>
              <a:avLst/>
              <a:gdLst>
                <a:gd name="csX0" fmla="*/ 4638998 w 4638997"/>
                <a:gd name="csY0" fmla="*/ 1661664 h 1661663"/>
                <a:gd name="csX1" fmla="*/ 4638998 w 4638997"/>
                <a:gd name="csY1" fmla="*/ 1661664 h 1661663"/>
                <a:gd name="csX2" fmla="*/ 0 w 4638997"/>
                <a:gd name="csY2" fmla="*/ 1661664 h 1661663"/>
                <a:gd name="csX3" fmla="*/ 0 w 4638997"/>
                <a:gd name="csY3" fmla="*/ 0 h 1661663"/>
                <a:gd name="csX4" fmla="*/ 2975806 w 4638997"/>
                <a:gd name="csY4" fmla="*/ 0 h 1661663"/>
                <a:gd name="csX5" fmla="*/ 4638998 w 4638997"/>
                <a:gd name="csY5" fmla="*/ 1661664 h 1661663"/>
              </a:gdLst>
              <a:ahLst/>
              <a:cxnLst>
                <a:cxn ang="0">
                  <a:pos x="csX0" y="csY0"/>
                </a:cxn>
                <a:cxn ang="0">
                  <a:pos x="csX1" y="csY1"/>
                </a:cxn>
                <a:cxn ang="0">
                  <a:pos x="csX2" y="csY2"/>
                </a:cxn>
                <a:cxn ang="0">
                  <a:pos x="csX3" y="csY3"/>
                </a:cxn>
                <a:cxn ang="0">
                  <a:pos x="csX4" y="csY4"/>
                </a:cxn>
                <a:cxn ang="0">
                  <a:pos x="csX5" y="csY5"/>
                </a:cxn>
              </a:cxnLst>
              <a:rect l="l" t="t" r="r" b="b"/>
              <a:pathLst>
                <a:path w="4638997" h="1661663">
                  <a:moveTo>
                    <a:pt x="4638998" y="1661664"/>
                  </a:moveTo>
                  <a:lnTo>
                    <a:pt x="4638998" y="1661664"/>
                  </a:lnTo>
                  <a:cubicBezTo>
                    <a:pt x="4638998" y="1661664"/>
                    <a:pt x="0" y="1661664"/>
                    <a:pt x="0" y="1661664"/>
                  </a:cubicBezTo>
                  <a:lnTo>
                    <a:pt x="0" y="0"/>
                  </a:lnTo>
                  <a:lnTo>
                    <a:pt x="2975806" y="0"/>
                  </a:lnTo>
                  <a:cubicBezTo>
                    <a:pt x="3894353" y="0"/>
                    <a:pt x="4638998" y="743960"/>
                    <a:pt x="4638998" y="1661664"/>
                  </a:cubicBezTo>
                  <a:close/>
                </a:path>
              </a:pathLst>
            </a:custGeom>
            <a:solidFill>
              <a:srgbClr val="361D5C"/>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 name="Freeform 3">
              <a:extLst>
                <a:ext uri="{FF2B5EF4-FFF2-40B4-BE49-F238E27FC236}">
                  <a16:creationId xmlns:a16="http://schemas.microsoft.com/office/drawing/2014/main" id="{5F0861AC-1C44-3C5F-1B3F-3FEAA5C2CCB4}"/>
                </a:ext>
              </a:extLst>
            </p:cNvPr>
            <p:cNvSpPr/>
            <p:nvPr/>
          </p:nvSpPr>
          <p:spPr>
            <a:xfrm>
              <a:off x="22385" y="586814"/>
              <a:ext cx="4138311" cy="6273953"/>
            </a:xfrm>
            <a:custGeom>
              <a:avLst/>
              <a:gdLst>
                <a:gd name="csX0" fmla="*/ 2287603 w 4138311"/>
                <a:gd name="csY0" fmla="*/ 5773186 h 6273953"/>
                <a:gd name="csX1" fmla="*/ 2619145 w 4138311"/>
                <a:gd name="csY1" fmla="*/ 6273953 h 6273953"/>
                <a:gd name="csX2" fmla="*/ 38973 w 4138311"/>
                <a:gd name="csY2" fmla="*/ 6273953 h 6273953"/>
                <a:gd name="csX3" fmla="*/ 1739571 w 4138311"/>
                <a:gd name="csY3" fmla="*/ 4072223 h 6273953"/>
                <a:gd name="csX4" fmla="*/ 1593317 w 4138311"/>
                <a:gd name="csY4" fmla="*/ 3261702 h 6273953"/>
                <a:gd name="csX5" fmla="*/ 1599160 w 4138311"/>
                <a:gd name="csY5" fmla="*/ 3156506 h 6273953"/>
                <a:gd name="csX6" fmla="*/ 1140880 w 4138311"/>
                <a:gd name="csY6" fmla="*/ 2266064 h 6273953"/>
                <a:gd name="csX7" fmla="*/ 475809 w 4138311"/>
                <a:gd name="csY7" fmla="*/ 2073183 h 6273953"/>
                <a:gd name="csX8" fmla="*/ 0 w 4138311"/>
                <a:gd name="csY8" fmla="*/ 2073183 h 6273953"/>
                <a:gd name="csX9" fmla="*/ 0 w 4138311"/>
                <a:gd name="csY9" fmla="*/ 0 h 6273953"/>
                <a:gd name="csX10" fmla="*/ 766390 w 4138311"/>
                <a:gd name="csY10" fmla="*/ 0 h 6273953"/>
                <a:gd name="csX11" fmla="*/ 1581631 w 4138311"/>
                <a:gd name="csY11" fmla="*/ 77935 h 6273953"/>
                <a:gd name="csX12" fmla="*/ 4138311 w 4138311"/>
                <a:gd name="csY12" fmla="*/ 3131109 h 6273953"/>
                <a:gd name="csX13" fmla="*/ 2287543 w 4138311"/>
                <a:gd name="csY13" fmla="*/ 5773186 h 62739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138311" h="6273953">
                  <a:moveTo>
                    <a:pt x="2287603" y="5773186"/>
                  </a:moveTo>
                  <a:lnTo>
                    <a:pt x="2619145" y="6273953"/>
                  </a:lnTo>
                  <a:lnTo>
                    <a:pt x="38973" y="6273953"/>
                  </a:lnTo>
                  <a:cubicBezTo>
                    <a:pt x="1041430" y="6170683"/>
                    <a:pt x="1739571" y="5284153"/>
                    <a:pt x="1739571" y="4072223"/>
                  </a:cubicBezTo>
                  <a:cubicBezTo>
                    <a:pt x="1739571" y="3776072"/>
                    <a:pt x="1686925" y="3505256"/>
                    <a:pt x="1593317" y="3261702"/>
                  </a:cubicBezTo>
                  <a:cubicBezTo>
                    <a:pt x="1597172" y="3226617"/>
                    <a:pt x="1599160" y="3191591"/>
                    <a:pt x="1599160" y="3156506"/>
                  </a:cubicBezTo>
                  <a:cubicBezTo>
                    <a:pt x="1599160" y="2778507"/>
                    <a:pt x="1427546" y="2457019"/>
                    <a:pt x="1140880" y="2266064"/>
                  </a:cubicBezTo>
                  <a:cubicBezTo>
                    <a:pt x="959508" y="2143294"/>
                    <a:pt x="733260" y="2073183"/>
                    <a:pt x="475809" y="2073183"/>
                  </a:cubicBezTo>
                  <a:lnTo>
                    <a:pt x="0" y="2073183"/>
                  </a:lnTo>
                  <a:lnTo>
                    <a:pt x="0" y="0"/>
                  </a:lnTo>
                  <a:lnTo>
                    <a:pt x="766390" y="0"/>
                  </a:lnTo>
                  <a:cubicBezTo>
                    <a:pt x="1053116" y="0"/>
                    <a:pt x="1324180" y="27262"/>
                    <a:pt x="1581631" y="77935"/>
                  </a:cubicBezTo>
                  <a:cubicBezTo>
                    <a:pt x="3143746" y="387748"/>
                    <a:pt x="4138311" y="1587942"/>
                    <a:pt x="4138311" y="3131109"/>
                  </a:cubicBezTo>
                  <a:cubicBezTo>
                    <a:pt x="4138311" y="4280691"/>
                    <a:pt x="3410895" y="5336691"/>
                    <a:pt x="2287543" y="5773186"/>
                  </a:cubicBezTo>
                  <a:close/>
                </a:path>
              </a:pathLst>
            </a:custGeom>
            <a:solidFill>
              <a:srgbClr val="94B465"/>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5" name="Freeform 4">
              <a:extLst>
                <a:ext uri="{FF2B5EF4-FFF2-40B4-BE49-F238E27FC236}">
                  <a16:creationId xmlns:a16="http://schemas.microsoft.com/office/drawing/2014/main" id="{14CC51E5-A7F6-421B-A20C-5DCB986F6AF1}"/>
                </a:ext>
              </a:extLst>
            </p:cNvPr>
            <p:cNvSpPr/>
            <p:nvPr/>
          </p:nvSpPr>
          <p:spPr>
            <a:xfrm>
              <a:off x="22385" y="3848517"/>
              <a:ext cx="1739631" cy="3012250"/>
            </a:xfrm>
            <a:custGeom>
              <a:avLst/>
              <a:gdLst>
                <a:gd name="csX0" fmla="*/ 1739571 w 1739631"/>
                <a:gd name="csY0" fmla="*/ 810521 h 3012250"/>
                <a:gd name="csX1" fmla="*/ 38973 w 1739631"/>
                <a:gd name="csY1" fmla="*/ 3012251 h 3012250"/>
                <a:gd name="csX2" fmla="*/ 0 w 1739631"/>
                <a:gd name="csY2" fmla="*/ 3012251 h 3012250"/>
                <a:gd name="csX3" fmla="*/ 0 w 1739631"/>
                <a:gd name="csY3" fmla="*/ 978126 h 3012250"/>
                <a:gd name="csX4" fmla="*/ 475869 w 1739631"/>
                <a:gd name="csY4" fmla="*/ 978126 h 3012250"/>
                <a:gd name="csX5" fmla="*/ 1593377 w 1739631"/>
                <a:gd name="csY5" fmla="*/ 0 h 3012250"/>
                <a:gd name="csX6" fmla="*/ 1739632 w 1739631"/>
                <a:gd name="csY6" fmla="*/ 810521 h 30122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39631" h="3012250">
                  <a:moveTo>
                    <a:pt x="1739571" y="810521"/>
                  </a:moveTo>
                  <a:cubicBezTo>
                    <a:pt x="1739571" y="2022450"/>
                    <a:pt x="1041430" y="2908981"/>
                    <a:pt x="38973" y="3012251"/>
                  </a:cubicBezTo>
                  <a:lnTo>
                    <a:pt x="0" y="3012251"/>
                  </a:lnTo>
                  <a:lnTo>
                    <a:pt x="0" y="978126"/>
                  </a:lnTo>
                  <a:lnTo>
                    <a:pt x="475869" y="978126"/>
                  </a:lnTo>
                  <a:cubicBezTo>
                    <a:pt x="1097992" y="978126"/>
                    <a:pt x="1544586" y="557278"/>
                    <a:pt x="1593377" y="0"/>
                  </a:cubicBezTo>
                  <a:cubicBezTo>
                    <a:pt x="1686985" y="243554"/>
                    <a:pt x="1739632" y="514369"/>
                    <a:pt x="1739632" y="810521"/>
                  </a:cubicBezTo>
                  <a:close/>
                </a:path>
              </a:pathLst>
            </a:custGeom>
            <a:solidFill>
              <a:srgbClr val="5E813E"/>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AF8BE5ED-0D77-D447-19E2-1AB61D031976}"/>
                </a:ext>
              </a:extLst>
            </p:cNvPr>
            <p:cNvSpPr/>
            <p:nvPr/>
          </p:nvSpPr>
          <p:spPr>
            <a:xfrm>
              <a:off x="22385" y="586814"/>
              <a:ext cx="1593317" cy="4239767"/>
            </a:xfrm>
            <a:custGeom>
              <a:avLst/>
              <a:gdLst>
                <a:gd name="csX0" fmla="*/ 1593317 w 1593317"/>
                <a:gd name="csY0" fmla="*/ 3261642 h 4239767"/>
                <a:gd name="csX1" fmla="*/ 475809 w 1593317"/>
                <a:gd name="csY1" fmla="*/ 4239768 h 4239767"/>
                <a:gd name="csX2" fmla="*/ 0 w 1593317"/>
                <a:gd name="csY2" fmla="*/ 4239768 h 4239767"/>
                <a:gd name="csX3" fmla="*/ 0 w 1593317"/>
                <a:gd name="csY3" fmla="*/ 0 h 4239767"/>
                <a:gd name="csX4" fmla="*/ 766390 w 1593317"/>
                <a:gd name="csY4" fmla="*/ 0 h 4239767"/>
                <a:gd name="csX5" fmla="*/ 1581631 w 1593317"/>
                <a:gd name="csY5" fmla="*/ 77935 h 4239767"/>
                <a:gd name="csX6" fmla="*/ 1581631 w 1593317"/>
                <a:gd name="csY6" fmla="*/ 2266004 h 4239767"/>
                <a:gd name="csX7" fmla="*/ 817109 w 1593317"/>
                <a:gd name="csY7" fmla="*/ 2266004 h 4239767"/>
                <a:gd name="csX8" fmla="*/ 1593317 w 1593317"/>
                <a:gd name="csY8" fmla="*/ 3261642 h 42397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93317" h="4239767">
                  <a:moveTo>
                    <a:pt x="1593317" y="3261642"/>
                  </a:moveTo>
                  <a:cubicBezTo>
                    <a:pt x="1544586" y="3818860"/>
                    <a:pt x="1097932" y="4239768"/>
                    <a:pt x="475809" y="4239768"/>
                  </a:cubicBezTo>
                  <a:lnTo>
                    <a:pt x="0" y="4239768"/>
                  </a:lnTo>
                  <a:lnTo>
                    <a:pt x="0" y="0"/>
                  </a:lnTo>
                  <a:lnTo>
                    <a:pt x="766390" y="0"/>
                  </a:lnTo>
                  <a:cubicBezTo>
                    <a:pt x="1053116" y="0"/>
                    <a:pt x="1324180" y="27262"/>
                    <a:pt x="1581631" y="77935"/>
                  </a:cubicBezTo>
                  <a:lnTo>
                    <a:pt x="1581631" y="2266004"/>
                  </a:lnTo>
                  <a:lnTo>
                    <a:pt x="817109" y="2266004"/>
                  </a:lnTo>
                  <a:cubicBezTo>
                    <a:pt x="1138893" y="2478383"/>
                    <a:pt x="1429474" y="2821296"/>
                    <a:pt x="1593317" y="3261642"/>
                  </a:cubicBezTo>
                  <a:close/>
                </a:path>
              </a:pathLst>
            </a:custGeom>
            <a:solidFill>
              <a:srgbClr val="361D5C"/>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7" name="Graphic 87">
            <a:extLst>
              <a:ext uri="{FF2B5EF4-FFF2-40B4-BE49-F238E27FC236}">
                <a16:creationId xmlns:a16="http://schemas.microsoft.com/office/drawing/2014/main" id="{21C65732-FC52-793E-AA03-4D3599A4D628}"/>
              </a:ext>
            </a:extLst>
          </p:cNvPr>
          <p:cNvGrpSpPr/>
          <p:nvPr/>
        </p:nvGrpSpPr>
        <p:grpSpPr>
          <a:xfrm>
            <a:off x="4818821" y="3168957"/>
            <a:ext cx="3170057" cy="2565449"/>
            <a:chOff x="4160696" y="2608242"/>
            <a:chExt cx="3907846" cy="3162523"/>
          </a:xfrm>
          <a:solidFill>
            <a:srgbClr val="5E813E"/>
          </a:solidFill>
        </p:grpSpPr>
        <p:sp>
          <p:nvSpPr>
            <p:cNvPr id="8" name="Freeform 7">
              <a:extLst>
                <a:ext uri="{FF2B5EF4-FFF2-40B4-BE49-F238E27FC236}">
                  <a16:creationId xmlns:a16="http://schemas.microsoft.com/office/drawing/2014/main" id="{2DC76F38-38BD-965D-2FED-6E081333473C}"/>
                </a:ext>
              </a:extLst>
            </p:cNvPr>
            <p:cNvSpPr/>
            <p:nvPr/>
          </p:nvSpPr>
          <p:spPr>
            <a:xfrm>
              <a:off x="4569822" y="4068900"/>
              <a:ext cx="1762159" cy="1697532"/>
            </a:xfrm>
            <a:custGeom>
              <a:avLst/>
              <a:gdLst>
                <a:gd name="csX0" fmla="*/ 0 w 1762159"/>
                <a:gd name="csY0" fmla="*/ 844343 h 1697532"/>
                <a:gd name="csX1" fmla="*/ 881020 w 1762159"/>
                <a:gd name="csY1" fmla="*/ 0 h 1697532"/>
                <a:gd name="csX2" fmla="*/ 1762160 w 1762159"/>
                <a:gd name="csY2" fmla="*/ 844343 h 1697532"/>
                <a:gd name="csX3" fmla="*/ 881020 w 1762159"/>
                <a:gd name="csY3" fmla="*/ 1697532 h 1697532"/>
                <a:gd name="csX4" fmla="*/ 0 w 1762159"/>
                <a:gd name="csY4" fmla="*/ 844343 h 1697532"/>
              </a:gdLst>
              <a:ahLst/>
              <a:cxnLst>
                <a:cxn ang="0">
                  <a:pos x="csX0" y="csY0"/>
                </a:cxn>
                <a:cxn ang="0">
                  <a:pos x="csX1" y="csY1"/>
                </a:cxn>
                <a:cxn ang="0">
                  <a:pos x="csX2" y="csY2"/>
                </a:cxn>
                <a:cxn ang="0">
                  <a:pos x="csX3" y="csY3"/>
                </a:cxn>
                <a:cxn ang="0">
                  <a:pos x="csX4" y="csY4"/>
                </a:cxn>
              </a:cxnLst>
              <a:rect l="l" t="t" r="r" b="b"/>
              <a:pathLst>
                <a:path w="1762159" h="1697532">
                  <a:moveTo>
                    <a:pt x="0" y="844343"/>
                  </a:moveTo>
                  <a:cubicBezTo>
                    <a:pt x="0" y="350315"/>
                    <a:pt x="377563" y="0"/>
                    <a:pt x="881020" y="0"/>
                  </a:cubicBezTo>
                  <a:cubicBezTo>
                    <a:pt x="1384477" y="0"/>
                    <a:pt x="1762160" y="350315"/>
                    <a:pt x="1762160" y="844343"/>
                  </a:cubicBezTo>
                  <a:cubicBezTo>
                    <a:pt x="1762160" y="1338371"/>
                    <a:pt x="1393573" y="1697532"/>
                    <a:pt x="881020" y="1697532"/>
                  </a:cubicBezTo>
                  <a:cubicBezTo>
                    <a:pt x="368467" y="1697532"/>
                    <a:pt x="0" y="1338371"/>
                    <a:pt x="0" y="844343"/>
                  </a:cubicBezTo>
                  <a:close/>
                </a:path>
              </a:pathLst>
            </a:custGeom>
            <a:solidFill>
              <a:srgbClr val="5E813E"/>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9" name="Graphic 87">
            <a:extLst>
              <a:ext uri="{FF2B5EF4-FFF2-40B4-BE49-F238E27FC236}">
                <a16:creationId xmlns:a16="http://schemas.microsoft.com/office/drawing/2014/main" id="{2E2DA23C-60B9-B1D7-3B11-2C731471CB8C}"/>
              </a:ext>
            </a:extLst>
          </p:cNvPr>
          <p:cNvGrpSpPr/>
          <p:nvPr/>
        </p:nvGrpSpPr>
        <p:grpSpPr>
          <a:xfrm>
            <a:off x="10500855" y="6241610"/>
            <a:ext cx="1413449" cy="354164"/>
            <a:chOff x="7090059" y="304264"/>
            <a:chExt cx="1868598" cy="468209"/>
          </a:xfrm>
        </p:grpSpPr>
        <p:grpSp>
          <p:nvGrpSpPr>
            <p:cNvPr id="10" name="Graphic 87">
              <a:extLst>
                <a:ext uri="{FF2B5EF4-FFF2-40B4-BE49-F238E27FC236}">
                  <a16:creationId xmlns:a16="http://schemas.microsoft.com/office/drawing/2014/main" id="{1779A876-66CB-B3AA-FE4D-4A6F3115F7F6}"/>
                </a:ext>
              </a:extLst>
            </p:cNvPr>
            <p:cNvGrpSpPr/>
            <p:nvPr/>
          </p:nvGrpSpPr>
          <p:grpSpPr>
            <a:xfrm>
              <a:off x="7760793" y="387073"/>
              <a:ext cx="1197863" cy="383053"/>
              <a:chOff x="7760793" y="387073"/>
              <a:chExt cx="1197863" cy="383053"/>
            </a:xfrm>
            <a:solidFill>
              <a:srgbClr val="232D2F"/>
            </a:solidFill>
          </p:grpSpPr>
          <p:sp>
            <p:nvSpPr>
              <p:cNvPr id="18" name="Freeform 17">
                <a:extLst>
                  <a:ext uri="{FF2B5EF4-FFF2-40B4-BE49-F238E27FC236}">
                    <a16:creationId xmlns:a16="http://schemas.microsoft.com/office/drawing/2014/main" id="{47B91F73-0EB9-C874-2037-09FB85B670E4}"/>
                  </a:ext>
                </a:extLst>
              </p:cNvPr>
              <p:cNvSpPr/>
              <p:nvPr/>
            </p:nvSpPr>
            <p:spPr>
              <a:xfrm>
                <a:off x="7760793" y="391948"/>
                <a:ext cx="169083" cy="290855"/>
              </a:xfrm>
              <a:custGeom>
                <a:avLst/>
                <a:gdLst>
                  <a:gd name="csX0" fmla="*/ 0 w 169083"/>
                  <a:gd name="csY0" fmla="*/ 0 h 290855"/>
                  <a:gd name="csX1" fmla="*/ 40840 w 169083"/>
                  <a:gd name="csY1" fmla="*/ 0 h 290855"/>
                  <a:gd name="csX2" fmla="*/ 40840 w 169083"/>
                  <a:gd name="csY2" fmla="*/ 253784 h 290855"/>
                  <a:gd name="csX3" fmla="*/ 169084 w 169083"/>
                  <a:gd name="csY3" fmla="*/ 253784 h 290855"/>
                  <a:gd name="csX4" fmla="*/ 169084 w 169083"/>
                  <a:gd name="csY4" fmla="*/ 290856 h 290855"/>
                  <a:gd name="csX5" fmla="*/ 0 w 169083"/>
                  <a:gd name="csY5" fmla="*/ 290856 h 290855"/>
                  <a:gd name="csX6" fmla="*/ 0 w 169083"/>
                  <a:gd name="csY6" fmla="*/ 0 h 29085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69083" h="290855">
                    <a:moveTo>
                      <a:pt x="0" y="0"/>
                    </a:moveTo>
                    <a:lnTo>
                      <a:pt x="40840" y="0"/>
                    </a:lnTo>
                    <a:lnTo>
                      <a:pt x="40840" y="253784"/>
                    </a:lnTo>
                    <a:lnTo>
                      <a:pt x="169084" y="253784"/>
                    </a:lnTo>
                    <a:lnTo>
                      <a:pt x="169084" y="290856"/>
                    </a:lnTo>
                    <a:lnTo>
                      <a:pt x="0" y="290856"/>
                    </a:lnTo>
                    <a:lnTo>
                      <a:pt x="0" y="0"/>
                    </a:lnTo>
                    <a:close/>
                  </a:path>
                </a:pathLst>
              </a:custGeom>
              <a:solidFill>
                <a:srgbClr val="232D2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9" name="Freeform 18">
                <a:extLst>
                  <a:ext uri="{FF2B5EF4-FFF2-40B4-BE49-F238E27FC236}">
                    <a16:creationId xmlns:a16="http://schemas.microsoft.com/office/drawing/2014/main" id="{D8F1DA40-D14D-9D2B-253C-6A327E0D31C8}"/>
                  </a:ext>
                </a:extLst>
              </p:cNvPr>
              <p:cNvSpPr/>
              <p:nvPr/>
            </p:nvSpPr>
            <p:spPr>
              <a:xfrm>
                <a:off x="7961140" y="387073"/>
                <a:ext cx="184745" cy="300304"/>
              </a:xfrm>
              <a:custGeom>
                <a:avLst/>
                <a:gdLst>
                  <a:gd name="csX0" fmla="*/ 169144 w 184745"/>
                  <a:gd name="csY0" fmla="*/ 18476 h 300304"/>
                  <a:gd name="csX1" fmla="*/ 169144 w 184745"/>
                  <a:gd name="csY1" fmla="*/ 60903 h 300304"/>
                  <a:gd name="csX2" fmla="*/ 98607 w 184745"/>
                  <a:gd name="csY2" fmla="*/ 38275 h 300304"/>
                  <a:gd name="csX3" fmla="*/ 44574 w 184745"/>
                  <a:gd name="csY3" fmla="*/ 77814 h 300304"/>
                  <a:gd name="csX4" fmla="*/ 102282 w 184745"/>
                  <a:gd name="csY4" fmla="*/ 128908 h 300304"/>
                  <a:gd name="csX5" fmla="*/ 184745 w 184745"/>
                  <a:gd name="csY5" fmla="*/ 215028 h 300304"/>
                  <a:gd name="csX6" fmla="*/ 83307 w 184745"/>
                  <a:gd name="csY6" fmla="*/ 300304 h 300304"/>
                  <a:gd name="csX7" fmla="*/ 0 w 184745"/>
                  <a:gd name="csY7" fmla="*/ 275991 h 300304"/>
                  <a:gd name="csX8" fmla="*/ 0 w 184745"/>
                  <a:gd name="csY8" fmla="*/ 229832 h 300304"/>
                  <a:gd name="csX9" fmla="*/ 81620 w 184745"/>
                  <a:gd name="csY9" fmla="*/ 261969 h 300304"/>
                  <a:gd name="csX10" fmla="*/ 140592 w 184745"/>
                  <a:gd name="csY10" fmla="*/ 216652 h 300304"/>
                  <a:gd name="csX11" fmla="*/ 76681 w 184745"/>
                  <a:gd name="csY11" fmla="*/ 161888 h 300304"/>
                  <a:gd name="csX12" fmla="*/ 1204 w 184745"/>
                  <a:gd name="csY12" fmla="*/ 80342 h 300304"/>
                  <a:gd name="csX13" fmla="*/ 97281 w 184745"/>
                  <a:gd name="csY13" fmla="*/ 0 h 300304"/>
                  <a:gd name="csX14" fmla="*/ 169023 w 184745"/>
                  <a:gd name="csY14" fmla="*/ 18536 h 3003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84745" h="300304">
                    <a:moveTo>
                      <a:pt x="169144" y="18476"/>
                    </a:moveTo>
                    <a:lnTo>
                      <a:pt x="169144" y="60903"/>
                    </a:lnTo>
                    <a:cubicBezTo>
                      <a:pt x="148965" y="46881"/>
                      <a:pt x="122159" y="38275"/>
                      <a:pt x="98607" y="38275"/>
                    </a:cubicBezTo>
                    <a:cubicBezTo>
                      <a:pt x="68910" y="38275"/>
                      <a:pt x="44574" y="51876"/>
                      <a:pt x="44574" y="77814"/>
                    </a:cubicBezTo>
                    <a:cubicBezTo>
                      <a:pt x="44574" y="101285"/>
                      <a:pt x="63971" y="112840"/>
                      <a:pt x="102282" y="128908"/>
                    </a:cubicBezTo>
                    <a:cubicBezTo>
                      <a:pt x="145591" y="147444"/>
                      <a:pt x="184745" y="165137"/>
                      <a:pt x="184745" y="215028"/>
                    </a:cubicBezTo>
                    <a:cubicBezTo>
                      <a:pt x="184745" y="267325"/>
                      <a:pt x="142279" y="300304"/>
                      <a:pt x="83307" y="300304"/>
                    </a:cubicBezTo>
                    <a:cubicBezTo>
                      <a:pt x="49936" y="300304"/>
                      <a:pt x="19396" y="289592"/>
                      <a:pt x="0" y="275991"/>
                    </a:cubicBezTo>
                    <a:lnTo>
                      <a:pt x="0" y="229832"/>
                    </a:lnTo>
                    <a:cubicBezTo>
                      <a:pt x="21022" y="247947"/>
                      <a:pt x="51984" y="261969"/>
                      <a:pt x="81620" y="261969"/>
                    </a:cubicBezTo>
                    <a:cubicBezTo>
                      <a:pt x="113786" y="261969"/>
                      <a:pt x="140592" y="245058"/>
                      <a:pt x="140592" y="216652"/>
                    </a:cubicBezTo>
                    <a:cubicBezTo>
                      <a:pt x="140592" y="191136"/>
                      <a:pt x="118304" y="180002"/>
                      <a:pt x="76681" y="161888"/>
                    </a:cubicBezTo>
                    <a:cubicBezTo>
                      <a:pt x="38732" y="145819"/>
                      <a:pt x="1204" y="127705"/>
                      <a:pt x="1204" y="80342"/>
                    </a:cubicBezTo>
                    <a:cubicBezTo>
                      <a:pt x="1204" y="32979"/>
                      <a:pt x="41623" y="0"/>
                      <a:pt x="97281" y="0"/>
                    </a:cubicBezTo>
                    <a:cubicBezTo>
                      <a:pt x="125292" y="0"/>
                      <a:pt x="150892" y="7824"/>
                      <a:pt x="169023" y="18536"/>
                    </a:cubicBezTo>
                    <a:close/>
                  </a:path>
                </a:pathLst>
              </a:custGeom>
              <a:solidFill>
                <a:srgbClr val="232D2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20" name="Freeform 19">
                <a:extLst>
                  <a:ext uri="{FF2B5EF4-FFF2-40B4-BE49-F238E27FC236}">
                    <a16:creationId xmlns:a16="http://schemas.microsoft.com/office/drawing/2014/main" id="{3425DE25-AA3A-9AB4-6CA3-5CCA2FA92003}"/>
                  </a:ext>
                </a:extLst>
              </p:cNvPr>
              <p:cNvSpPr/>
              <p:nvPr/>
            </p:nvSpPr>
            <p:spPr>
              <a:xfrm>
                <a:off x="8289851" y="388216"/>
                <a:ext cx="218116" cy="294587"/>
              </a:xfrm>
              <a:custGeom>
                <a:avLst/>
                <a:gdLst>
                  <a:gd name="csX0" fmla="*/ 72163 w 218116"/>
                  <a:gd name="csY0" fmla="*/ 294527 h 294587"/>
                  <a:gd name="csX1" fmla="*/ 0 w 218116"/>
                  <a:gd name="csY1" fmla="*/ 294527 h 294587"/>
                  <a:gd name="csX2" fmla="*/ 0 w 218116"/>
                  <a:gd name="csY2" fmla="*/ 0 h 294587"/>
                  <a:gd name="csX3" fmla="*/ 114208 w 218116"/>
                  <a:gd name="csY3" fmla="*/ 0 h 294587"/>
                  <a:gd name="csX4" fmla="*/ 218116 w 218116"/>
                  <a:gd name="csY4" fmla="*/ 101766 h 294587"/>
                  <a:gd name="csX5" fmla="*/ 114630 w 218116"/>
                  <a:gd name="csY5" fmla="*/ 203954 h 294587"/>
                  <a:gd name="csX6" fmla="*/ 72163 w 218116"/>
                  <a:gd name="csY6" fmla="*/ 203954 h 294587"/>
                  <a:gd name="csX7" fmla="*/ 72163 w 218116"/>
                  <a:gd name="csY7" fmla="*/ 294587 h 294587"/>
                  <a:gd name="csX8" fmla="*/ 104751 w 218116"/>
                  <a:gd name="csY8" fmla="*/ 142148 h 294587"/>
                  <a:gd name="csX9" fmla="*/ 143905 w 218116"/>
                  <a:gd name="csY9" fmla="*/ 101766 h 294587"/>
                  <a:gd name="csX10" fmla="*/ 104751 w 218116"/>
                  <a:gd name="csY10" fmla="*/ 62649 h 294587"/>
                  <a:gd name="csX11" fmla="*/ 72163 w 218116"/>
                  <a:gd name="csY11" fmla="*/ 62649 h 294587"/>
                  <a:gd name="csX12" fmla="*/ 72163 w 218116"/>
                  <a:gd name="csY12" fmla="*/ 142148 h 294587"/>
                  <a:gd name="csX13" fmla="*/ 104751 w 218116"/>
                  <a:gd name="csY13" fmla="*/ 142148 h 2945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18116" h="294587">
                    <a:moveTo>
                      <a:pt x="72163" y="294527"/>
                    </a:moveTo>
                    <a:lnTo>
                      <a:pt x="0" y="294527"/>
                    </a:lnTo>
                    <a:lnTo>
                      <a:pt x="0" y="0"/>
                    </a:lnTo>
                    <a:lnTo>
                      <a:pt x="114208" y="0"/>
                    </a:lnTo>
                    <a:cubicBezTo>
                      <a:pt x="173601" y="0"/>
                      <a:pt x="218116" y="43270"/>
                      <a:pt x="218116" y="101766"/>
                    </a:cubicBezTo>
                    <a:cubicBezTo>
                      <a:pt x="218116" y="160263"/>
                      <a:pt x="173601" y="203954"/>
                      <a:pt x="114630" y="203954"/>
                    </a:cubicBezTo>
                    <a:lnTo>
                      <a:pt x="72163" y="203954"/>
                    </a:lnTo>
                    <a:lnTo>
                      <a:pt x="72163" y="294587"/>
                    </a:lnTo>
                    <a:close/>
                    <a:moveTo>
                      <a:pt x="104751" y="142148"/>
                    </a:moveTo>
                    <a:cubicBezTo>
                      <a:pt x="127039" y="142148"/>
                      <a:pt x="143905" y="124816"/>
                      <a:pt x="143905" y="101766"/>
                    </a:cubicBezTo>
                    <a:cubicBezTo>
                      <a:pt x="143905" y="78717"/>
                      <a:pt x="126978" y="62649"/>
                      <a:pt x="104751" y="62649"/>
                    </a:cubicBezTo>
                    <a:lnTo>
                      <a:pt x="72163" y="62649"/>
                    </a:lnTo>
                    <a:lnTo>
                      <a:pt x="72163" y="142148"/>
                    </a:lnTo>
                    <a:lnTo>
                      <a:pt x="104751" y="142148"/>
                    </a:lnTo>
                    <a:close/>
                  </a:path>
                </a:pathLst>
              </a:custGeom>
              <a:solidFill>
                <a:srgbClr val="232D2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21" name="Freeform 20">
                <a:extLst>
                  <a:ext uri="{FF2B5EF4-FFF2-40B4-BE49-F238E27FC236}">
                    <a16:creationId xmlns:a16="http://schemas.microsoft.com/office/drawing/2014/main" id="{97180762-C809-9F39-1D94-DC59AB9EA942}"/>
                  </a:ext>
                </a:extLst>
              </p:cNvPr>
              <p:cNvSpPr/>
              <p:nvPr/>
            </p:nvSpPr>
            <p:spPr>
              <a:xfrm>
                <a:off x="8519111" y="466091"/>
                <a:ext cx="193359" cy="221647"/>
              </a:xfrm>
              <a:custGeom>
                <a:avLst/>
                <a:gdLst>
                  <a:gd name="csX0" fmla="*/ 92342 w 193359"/>
                  <a:gd name="csY0" fmla="*/ 0 h 221647"/>
                  <a:gd name="csX1" fmla="*/ 193359 w 193359"/>
                  <a:gd name="csY1" fmla="*/ 86541 h 221647"/>
                  <a:gd name="csX2" fmla="*/ 193359 w 193359"/>
                  <a:gd name="csY2" fmla="*/ 216713 h 221647"/>
                  <a:gd name="csX3" fmla="*/ 126556 w 193359"/>
                  <a:gd name="csY3" fmla="*/ 216713 h 221647"/>
                  <a:gd name="csX4" fmla="*/ 126556 w 193359"/>
                  <a:gd name="csY4" fmla="*/ 191557 h 221647"/>
                  <a:gd name="csX5" fmla="*/ 68850 w 193359"/>
                  <a:gd name="csY5" fmla="*/ 221647 h 221647"/>
                  <a:gd name="csX6" fmla="*/ 0 w 193359"/>
                  <a:gd name="csY6" fmla="*/ 162309 h 221647"/>
                  <a:gd name="csX7" fmla="*/ 73007 w 193359"/>
                  <a:gd name="csY7" fmla="*/ 96410 h 221647"/>
                  <a:gd name="csX8" fmla="*/ 124147 w 193359"/>
                  <a:gd name="csY8" fmla="*/ 89429 h 221647"/>
                  <a:gd name="csX9" fmla="*/ 124147 w 193359"/>
                  <a:gd name="csY9" fmla="*/ 86119 h 221647"/>
                  <a:gd name="csX10" fmla="*/ 86198 w 193359"/>
                  <a:gd name="csY10" fmla="*/ 60964 h 221647"/>
                  <a:gd name="csX11" fmla="*/ 15661 w 193359"/>
                  <a:gd name="csY11" fmla="*/ 83231 h 221647"/>
                  <a:gd name="csX12" fmla="*/ 15661 w 193359"/>
                  <a:gd name="csY12" fmla="*/ 18957 h 221647"/>
                  <a:gd name="csX13" fmla="*/ 92342 w 193359"/>
                  <a:gd name="csY13" fmla="*/ 0 h 221647"/>
                  <a:gd name="csX14" fmla="*/ 124508 w 193359"/>
                  <a:gd name="csY14" fmla="*/ 132639 h 221647"/>
                  <a:gd name="csX15" fmla="*/ 124508 w 193359"/>
                  <a:gd name="csY15" fmla="*/ 128547 h 221647"/>
                  <a:gd name="csX16" fmla="*/ 91137 w 193359"/>
                  <a:gd name="csY16" fmla="*/ 133061 h 221647"/>
                  <a:gd name="csX17" fmla="*/ 66380 w 193359"/>
                  <a:gd name="csY17" fmla="*/ 152860 h 221647"/>
                  <a:gd name="csX18" fmla="*/ 87825 w 193359"/>
                  <a:gd name="csY18" fmla="*/ 170193 h 221647"/>
                  <a:gd name="csX19" fmla="*/ 124508 w 193359"/>
                  <a:gd name="csY19" fmla="*/ 132700 h 2216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93359" h="221647">
                    <a:moveTo>
                      <a:pt x="92342" y="0"/>
                    </a:moveTo>
                    <a:cubicBezTo>
                      <a:pt x="146374" y="0"/>
                      <a:pt x="193359" y="26359"/>
                      <a:pt x="193359" y="86541"/>
                    </a:cubicBezTo>
                    <a:lnTo>
                      <a:pt x="193359" y="216713"/>
                    </a:lnTo>
                    <a:lnTo>
                      <a:pt x="126556" y="216713"/>
                    </a:lnTo>
                    <a:lnTo>
                      <a:pt x="126556" y="191557"/>
                    </a:lnTo>
                    <a:cubicBezTo>
                      <a:pt x="115835" y="208468"/>
                      <a:pt x="95234" y="221647"/>
                      <a:pt x="68850" y="221647"/>
                    </a:cubicBezTo>
                    <a:cubicBezTo>
                      <a:pt x="28853" y="221647"/>
                      <a:pt x="0" y="196492"/>
                      <a:pt x="0" y="162309"/>
                    </a:cubicBezTo>
                    <a:cubicBezTo>
                      <a:pt x="0" y="128126"/>
                      <a:pt x="26383" y="103391"/>
                      <a:pt x="73007" y="96410"/>
                    </a:cubicBezTo>
                    <a:lnTo>
                      <a:pt x="124147" y="89429"/>
                    </a:lnTo>
                    <a:lnTo>
                      <a:pt x="124147" y="86119"/>
                    </a:lnTo>
                    <a:cubicBezTo>
                      <a:pt x="124147" y="70051"/>
                      <a:pt x="108907" y="60964"/>
                      <a:pt x="86198" y="60964"/>
                    </a:cubicBezTo>
                    <a:cubicBezTo>
                      <a:pt x="57767" y="60964"/>
                      <a:pt x="31383" y="72097"/>
                      <a:pt x="15661" y="83231"/>
                    </a:cubicBezTo>
                    <a:lnTo>
                      <a:pt x="15661" y="18957"/>
                    </a:lnTo>
                    <a:cubicBezTo>
                      <a:pt x="35057" y="7402"/>
                      <a:pt x="63911" y="0"/>
                      <a:pt x="92342" y="0"/>
                    </a:cubicBezTo>
                    <a:close/>
                    <a:moveTo>
                      <a:pt x="124508" y="132639"/>
                    </a:moveTo>
                    <a:lnTo>
                      <a:pt x="124508" y="128547"/>
                    </a:lnTo>
                    <a:lnTo>
                      <a:pt x="91137" y="133061"/>
                    </a:lnTo>
                    <a:cubicBezTo>
                      <a:pt x="75476" y="135107"/>
                      <a:pt x="66380" y="142148"/>
                      <a:pt x="66380" y="152860"/>
                    </a:cubicBezTo>
                    <a:cubicBezTo>
                      <a:pt x="66380" y="163573"/>
                      <a:pt x="74632" y="170193"/>
                      <a:pt x="87825" y="170193"/>
                    </a:cubicBezTo>
                    <a:cubicBezTo>
                      <a:pt x="106377" y="170193"/>
                      <a:pt x="124508" y="154967"/>
                      <a:pt x="124508" y="132700"/>
                    </a:cubicBezTo>
                    <a:close/>
                  </a:path>
                </a:pathLst>
              </a:custGeom>
              <a:solidFill>
                <a:srgbClr val="232D2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22" name="Freeform 21">
                <a:extLst>
                  <a:ext uri="{FF2B5EF4-FFF2-40B4-BE49-F238E27FC236}">
                    <a16:creationId xmlns:a16="http://schemas.microsoft.com/office/drawing/2014/main" id="{244FD580-49A2-31F3-B9DA-C25E4D59A439}"/>
                  </a:ext>
                </a:extLst>
              </p:cNvPr>
              <p:cNvSpPr/>
              <p:nvPr/>
            </p:nvSpPr>
            <p:spPr>
              <a:xfrm>
                <a:off x="8724879" y="471026"/>
                <a:ext cx="233778" cy="299100"/>
              </a:xfrm>
              <a:custGeom>
                <a:avLst/>
                <a:gdLst>
                  <a:gd name="csX0" fmla="*/ 10301 w 233778"/>
                  <a:gd name="csY0" fmla="*/ 232360 h 299100"/>
                  <a:gd name="csX1" fmla="*/ 41624 w 233778"/>
                  <a:gd name="csY1" fmla="*/ 238920 h 299100"/>
                  <a:gd name="csX2" fmla="*/ 82886 w 233778"/>
                  <a:gd name="csY2" fmla="*/ 201848 h 299100"/>
                  <a:gd name="csX3" fmla="*/ 0 w 233778"/>
                  <a:gd name="csY3" fmla="*/ 0 h 299100"/>
                  <a:gd name="csX4" fmla="*/ 74212 w 233778"/>
                  <a:gd name="csY4" fmla="*/ 0 h 299100"/>
                  <a:gd name="csX5" fmla="*/ 118727 w 233778"/>
                  <a:gd name="csY5" fmla="*/ 132218 h 299100"/>
                  <a:gd name="csX6" fmla="*/ 161615 w 233778"/>
                  <a:gd name="csY6" fmla="*/ 0 h 299100"/>
                  <a:gd name="csX7" fmla="*/ 233778 w 233778"/>
                  <a:gd name="csY7" fmla="*/ 0 h 299100"/>
                  <a:gd name="csX8" fmla="*/ 145953 w 233778"/>
                  <a:gd name="csY8" fmla="*/ 221647 h 299100"/>
                  <a:gd name="csX9" fmla="*/ 51141 w 233778"/>
                  <a:gd name="csY9" fmla="*/ 299101 h 299100"/>
                  <a:gd name="csX10" fmla="*/ 10301 w 233778"/>
                  <a:gd name="csY10" fmla="*/ 291277 h 299100"/>
                  <a:gd name="csX11" fmla="*/ 10301 w 233778"/>
                  <a:gd name="csY11" fmla="*/ 232360 h 2991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33778" h="299100">
                    <a:moveTo>
                      <a:pt x="10301" y="232360"/>
                    </a:moveTo>
                    <a:cubicBezTo>
                      <a:pt x="21022" y="237295"/>
                      <a:pt x="32588" y="238920"/>
                      <a:pt x="41624" y="238920"/>
                    </a:cubicBezTo>
                    <a:cubicBezTo>
                      <a:pt x="63490" y="238920"/>
                      <a:pt x="76681" y="227365"/>
                      <a:pt x="82886" y="201848"/>
                    </a:cubicBezTo>
                    <a:lnTo>
                      <a:pt x="0" y="0"/>
                    </a:lnTo>
                    <a:lnTo>
                      <a:pt x="74212" y="0"/>
                    </a:lnTo>
                    <a:lnTo>
                      <a:pt x="118727" y="132218"/>
                    </a:lnTo>
                    <a:lnTo>
                      <a:pt x="161615" y="0"/>
                    </a:lnTo>
                    <a:lnTo>
                      <a:pt x="233778" y="0"/>
                    </a:lnTo>
                    <a:lnTo>
                      <a:pt x="145953" y="221647"/>
                    </a:lnTo>
                    <a:cubicBezTo>
                      <a:pt x="125353" y="274366"/>
                      <a:pt x="98126" y="299101"/>
                      <a:pt x="51141" y="299101"/>
                    </a:cubicBezTo>
                    <a:cubicBezTo>
                      <a:pt x="37949" y="299101"/>
                      <a:pt x="21866" y="296212"/>
                      <a:pt x="10301" y="291277"/>
                    </a:cubicBezTo>
                    <a:lnTo>
                      <a:pt x="10301" y="232360"/>
                    </a:lnTo>
                    <a:close/>
                  </a:path>
                </a:pathLst>
              </a:custGeom>
              <a:solidFill>
                <a:srgbClr val="232D2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11" name="Graphic 87">
              <a:extLst>
                <a:ext uri="{FF2B5EF4-FFF2-40B4-BE49-F238E27FC236}">
                  <a16:creationId xmlns:a16="http://schemas.microsoft.com/office/drawing/2014/main" id="{8A6E3FA1-ED34-C4DE-B1A2-4BF18A4C663D}"/>
                </a:ext>
              </a:extLst>
            </p:cNvPr>
            <p:cNvGrpSpPr/>
            <p:nvPr/>
          </p:nvGrpSpPr>
          <p:grpSpPr>
            <a:xfrm>
              <a:off x="7090059" y="304264"/>
              <a:ext cx="417078" cy="468209"/>
              <a:chOff x="7090059" y="304264"/>
              <a:chExt cx="417078" cy="468209"/>
            </a:xfrm>
          </p:grpSpPr>
          <p:grpSp>
            <p:nvGrpSpPr>
              <p:cNvPr id="12" name="Graphic 87">
                <a:extLst>
                  <a:ext uri="{FF2B5EF4-FFF2-40B4-BE49-F238E27FC236}">
                    <a16:creationId xmlns:a16="http://schemas.microsoft.com/office/drawing/2014/main" id="{C288B660-CD4F-6F95-31B7-4AA900725B58}"/>
                  </a:ext>
                </a:extLst>
              </p:cNvPr>
              <p:cNvGrpSpPr/>
              <p:nvPr/>
            </p:nvGrpSpPr>
            <p:grpSpPr>
              <a:xfrm>
                <a:off x="7090059" y="304264"/>
                <a:ext cx="417078" cy="347907"/>
                <a:chOff x="7090059" y="304264"/>
                <a:chExt cx="417078" cy="347907"/>
              </a:xfrm>
            </p:grpSpPr>
            <p:sp>
              <p:nvSpPr>
                <p:cNvPr id="16" name="Freeform 15">
                  <a:extLst>
                    <a:ext uri="{FF2B5EF4-FFF2-40B4-BE49-F238E27FC236}">
                      <a16:creationId xmlns:a16="http://schemas.microsoft.com/office/drawing/2014/main" id="{4579FD61-CD35-BF8E-9CE3-48D19F0FA47B}"/>
                    </a:ext>
                  </a:extLst>
                </p:cNvPr>
                <p:cNvSpPr/>
                <p:nvPr/>
              </p:nvSpPr>
              <p:spPr>
                <a:xfrm>
                  <a:off x="7090059" y="304264"/>
                  <a:ext cx="198298" cy="347907"/>
                </a:xfrm>
                <a:custGeom>
                  <a:avLst/>
                  <a:gdLst>
                    <a:gd name="csX0" fmla="*/ 198299 w 198298"/>
                    <a:gd name="csY0" fmla="*/ 233864 h 347907"/>
                    <a:gd name="csX1" fmla="*/ 198299 w 198298"/>
                    <a:gd name="csY1" fmla="*/ 199441 h 347907"/>
                    <a:gd name="csX2" fmla="*/ 198299 w 198298"/>
                    <a:gd name="csY2" fmla="*/ 0 h 347907"/>
                    <a:gd name="csX3" fmla="*/ 0 w 198298"/>
                    <a:gd name="csY3" fmla="*/ 114405 h 347907"/>
                    <a:gd name="csX4" fmla="*/ 0 w 198298"/>
                    <a:gd name="csY4" fmla="*/ 347908 h 347907"/>
                    <a:gd name="csX5" fmla="*/ 175469 w 198298"/>
                    <a:gd name="csY5" fmla="*/ 246683 h 347907"/>
                    <a:gd name="csX6" fmla="*/ 198299 w 198298"/>
                    <a:gd name="csY6" fmla="*/ 233864 h 347907"/>
                    <a:gd name="csX7" fmla="*/ 198299 w 198298"/>
                    <a:gd name="csY7" fmla="*/ 233864 h 3479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8298" h="347907">
                      <a:moveTo>
                        <a:pt x="198299" y="233864"/>
                      </a:moveTo>
                      <a:lnTo>
                        <a:pt x="198299" y="199441"/>
                      </a:lnTo>
                      <a:cubicBezTo>
                        <a:pt x="198299" y="199441"/>
                        <a:pt x="198299" y="0"/>
                        <a:pt x="198299" y="0"/>
                      </a:cubicBezTo>
                      <a:lnTo>
                        <a:pt x="0" y="114405"/>
                      </a:lnTo>
                      <a:lnTo>
                        <a:pt x="0" y="347908"/>
                      </a:lnTo>
                      <a:cubicBezTo>
                        <a:pt x="0" y="347908"/>
                        <a:pt x="175469" y="246683"/>
                        <a:pt x="175469" y="246683"/>
                      </a:cubicBezTo>
                      <a:lnTo>
                        <a:pt x="198299" y="233864"/>
                      </a:lnTo>
                      <a:cubicBezTo>
                        <a:pt x="196131" y="230133"/>
                        <a:pt x="189264" y="237836"/>
                        <a:pt x="198299" y="233864"/>
                      </a:cubicBezTo>
                      <a:close/>
                    </a:path>
                  </a:pathLst>
                </a:custGeom>
                <a:gradFill>
                  <a:gsLst>
                    <a:gs pos="0">
                      <a:srgbClr val="33670E"/>
                    </a:gs>
                    <a:gs pos="50000">
                      <a:srgbClr val="437520"/>
                    </a:gs>
                    <a:gs pos="100000">
                      <a:srgbClr val="538333"/>
                    </a:gs>
                  </a:gsLst>
                  <a:lin ang="18900000" scaled="1"/>
                </a:gra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7" name="Freeform 16">
                  <a:extLst>
                    <a:ext uri="{FF2B5EF4-FFF2-40B4-BE49-F238E27FC236}">
                      <a16:creationId xmlns:a16="http://schemas.microsoft.com/office/drawing/2014/main" id="{7DD4A74A-2124-BA6A-2F7E-33974491F9A0}"/>
                    </a:ext>
                  </a:extLst>
                </p:cNvPr>
                <p:cNvSpPr/>
                <p:nvPr/>
              </p:nvSpPr>
              <p:spPr>
                <a:xfrm>
                  <a:off x="7308838" y="304264"/>
                  <a:ext cx="198298" cy="347907"/>
                </a:xfrm>
                <a:custGeom>
                  <a:avLst/>
                  <a:gdLst>
                    <a:gd name="csX0" fmla="*/ 0 w 198298"/>
                    <a:gd name="csY0" fmla="*/ 0 h 347907"/>
                    <a:gd name="csX1" fmla="*/ 0 w 198298"/>
                    <a:gd name="csY1" fmla="*/ 233864 h 347907"/>
                    <a:gd name="csX2" fmla="*/ 0 w 198298"/>
                    <a:gd name="csY2" fmla="*/ 233864 h 347907"/>
                    <a:gd name="csX3" fmla="*/ 198299 w 198298"/>
                    <a:gd name="csY3" fmla="*/ 347908 h 347907"/>
                    <a:gd name="csX4" fmla="*/ 198299 w 198298"/>
                    <a:gd name="csY4" fmla="*/ 114405 h 347907"/>
                    <a:gd name="csX5" fmla="*/ 0 w 198298"/>
                    <a:gd name="csY5" fmla="*/ 0 h 347907"/>
                  </a:gdLst>
                  <a:ahLst/>
                  <a:cxnLst>
                    <a:cxn ang="0">
                      <a:pos x="csX0" y="csY0"/>
                    </a:cxn>
                    <a:cxn ang="0">
                      <a:pos x="csX1" y="csY1"/>
                    </a:cxn>
                    <a:cxn ang="0">
                      <a:pos x="csX2" y="csY2"/>
                    </a:cxn>
                    <a:cxn ang="0">
                      <a:pos x="csX3" y="csY3"/>
                    </a:cxn>
                    <a:cxn ang="0">
                      <a:pos x="csX4" y="csY4"/>
                    </a:cxn>
                    <a:cxn ang="0">
                      <a:pos x="csX5" y="csY5"/>
                    </a:cxn>
                  </a:cxnLst>
                  <a:rect l="l" t="t" r="r" b="b"/>
                  <a:pathLst>
                    <a:path w="198298" h="347907">
                      <a:moveTo>
                        <a:pt x="0" y="0"/>
                      </a:moveTo>
                      <a:lnTo>
                        <a:pt x="0" y="233864"/>
                      </a:lnTo>
                      <a:cubicBezTo>
                        <a:pt x="9035" y="237836"/>
                        <a:pt x="2168" y="230133"/>
                        <a:pt x="0" y="233864"/>
                      </a:cubicBezTo>
                      <a:lnTo>
                        <a:pt x="198299" y="347908"/>
                      </a:lnTo>
                      <a:lnTo>
                        <a:pt x="198299" y="114405"/>
                      </a:lnTo>
                      <a:cubicBezTo>
                        <a:pt x="198299" y="114405"/>
                        <a:pt x="0" y="0"/>
                        <a:pt x="0" y="0"/>
                      </a:cubicBezTo>
                      <a:close/>
                    </a:path>
                  </a:pathLst>
                </a:custGeom>
                <a:gradFill>
                  <a:gsLst>
                    <a:gs pos="0">
                      <a:srgbClr val="538333"/>
                    </a:gs>
                    <a:gs pos="50000">
                      <a:srgbClr val="5D8D3D"/>
                    </a:gs>
                    <a:gs pos="100000">
                      <a:srgbClr val="679748"/>
                    </a:gs>
                  </a:gsLst>
                  <a:lin ang="13500000" scaled="1"/>
                </a:gra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nvGrpSpPr>
              <p:cNvPr id="13" name="Graphic 87">
                <a:extLst>
                  <a:ext uri="{FF2B5EF4-FFF2-40B4-BE49-F238E27FC236}">
                    <a16:creationId xmlns:a16="http://schemas.microsoft.com/office/drawing/2014/main" id="{27852E09-581C-7C5E-CA6C-59F2178B194A}"/>
                  </a:ext>
                </a:extLst>
              </p:cNvPr>
              <p:cNvGrpSpPr/>
              <p:nvPr/>
            </p:nvGrpSpPr>
            <p:grpSpPr>
              <a:xfrm>
                <a:off x="7090119" y="418608"/>
                <a:ext cx="417018" cy="353865"/>
                <a:chOff x="7090119" y="418608"/>
                <a:chExt cx="417018" cy="353865"/>
              </a:xfrm>
            </p:grpSpPr>
            <p:sp>
              <p:nvSpPr>
                <p:cNvPr id="14" name="Freeform 13">
                  <a:extLst>
                    <a:ext uri="{FF2B5EF4-FFF2-40B4-BE49-F238E27FC236}">
                      <a16:creationId xmlns:a16="http://schemas.microsoft.com/office/drawing/2014/main" id="{ABEC8DEA-B6A4-6113-E7AD-EA17605B7DD7}"/>
                    </a:ext>
                  </a:extLst>
                </p:cNvPr>
                <p:cNvSpPr/>
                <p:nvPr/>
              </p:nvSpPr>
              <p:spPr>
                <a:xfrm>
                  <a:off x="7090119" y="418608"/>
                  <a:ext cx="208478" cy="353805"/>
                </a:xfrm>
                <a:custGeom>
                  <a:avLst/>
                  <a:gdLst>
                    <a:gd name="csX0" fmla="*/ 208479 w 208478"/>
                    <a:gd name="csY0" fmla="*/ 120122 h 353805"/>
                    <a:gd name="csX1" fmla="*/ 208479 w 208478"/>
                    <a:gd name="csY1" fmla="*/ 353805 h 353805"/>
                    <a:gd name="csX2" fmla="*/ 0 w 208478"/>
                    <a:gd name="csY2" fmla="*/ 233503 h 353805"/>
                    <a:gd name="csX3" fmla="*/ 0 w 208478"/>
                    <a:gd name="csY3" fmla="*/ 0 h 353805"/>
                    <a:gd name="csX4" fmla="*/ 175469 w 208478"/>
                    <a:gd name="csY4" fmla="*/ 101225 h 353805"/>
                    <a:gd name="csX5" fmla="*/ 196733 w 208478"/>
                    <a:gd name="csY5" fmla="*/ 113201 h 353805"/>
                    <a:gd name="csX6" fmla="*/ 208479 w 208478"/>
                    <a:gd name="csY6" fmla="*/ 120122 h 35380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08478" h="353805">
                      <a:moveTo>
                        <a:pt x="208479" y="120122"/>
                      </a:moveTo>
                      <a:lnTo>
                        <a:pt x="208479" y="353805"/>
                      </a:lnTo>
                      <a:lnTo>
                        <a:pt x="0" y="233503"/>
                      </a:lnTo>
                      <a:lnTo>
                        <a:pt x="0" y="0"/>
                      </a:lnTo>
                      <a:lnTo>
                        <a:pt x="175469" y="101225"/>
                      </a:lnTo>
                      <a:lnTo>
                        <a:pt x="196733" y="113201"/>
                      </a:lnTo>
                      <a:lnTo>
                        <a:pt x="208479" y="120122"/>
                      </a:lnTo>
                      <a:close/>
                    </a:path>
                  </a:pathLst>
                </a:custGeom>
                <a:gradFill>
                  <a:gsLst>
                    <a:gs pos="0">
                      <a:srgbClr val="8CB659"/>
                    </a:gs>
                    <a:gs pos="50000">
                      <a:srgbClr val="A7C967"/>
                    </a:gs>
                    <a:gs pos="100000">
                      <a:srgbClr val="C3DD75"/>
                    </a:gs>
                  </a:gsLst>
                  <a:lin ang="13499632" scaled="1"/>
                </a:gra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5" name="Freeform 14">
                  <a:extLst>
                    <a:ext uri="{FF2B5EF4-FFF2-40B4-BE49-F238E27FC236}">
                      <a16:creationId xmlns:a16="http://schemas.microsoft.com/office/drawing/2014/main" id="{6125AB25-2CFD-1452-B5EE-9CE851B69993}"/>
                    </a:ext>
                  </a:extLst>
                </p:cNvPr>
                <p:cNvSpPr/>
                <p:nvPr/>
              </p:nvSpPr>
              <p:spPr>
                <a:xfrm>
                  <a:off x="7298598" y="418668"/>
                  <a:ext cx="208539" cy="353805"/>
                </a:xfrm>
                <a:custGeom>
                  <a:avLst/>
                  <a:gdLst>
                    <a:gd name="csX0" fmla="*/ 0 w 208539"/>
                    <a:gd name="csY0" fmla="*/ 353745 h 353805"/>
                    <a:gd name="csX1" fmla="*/ 0 w 208539"/>
                    <a:gd name="csY1" fmla="*/ 120062 h 353805"/>
                    <a:gd name="csX2" fmla="*/ 19758 w 208539"/>
                    <a:gd name="csY2" fmla="*/ 108567 h 353805"/>
                    <a:gd name="csX3" fmla="*/ 208540 w 208539"/>
                    <a:gd name="csY3" fmla="*/ 0 h 353805"/>
                    <a:gd name="csX4" fmla="*/ 208540 w 208539"/>
                    <a:gd name="csY4" fmla="*/ 233503 h 353805"/>
                    <a:gd name="csX5" fmla="*/ 0 w 208539"/>
                    <a:gd name="csY5" fmla="*/ 353805 h 353805"/>
                  </a:gdLst>
                  <a:ahLst/>
                  <a:cxnLst>
                    <a:cxn ang="0">
                      <a:pos x="csX0" y="csY0"/>
                    </a:cxn>
                    <a:cxn ang="0">
                      <a:pos x="csX1" y="csY1"/>
                    </a:cxn>
                    <a:cxn ang="0">
                      <a:pos x="csX2" y="csY2"/>
                    </a:cxn>
                    <a:cxn ang="0">
                      <a:pos x="csX3" y="csY3"/>
                    </a:cxn>
                    <a:cxn ang="0">
                      <a:pos x="csX4" y="csY4"/>
                    </a:cxn>
                    <a:cxn ang="0">
                      <a:pos x="csX5" y="csY5"/>
                    </a:cxn>
                  </a:cxnLst>
                  <a:rect l="l" t="t" r="r" b="b"/>
                  <a:pathLst>
                    <a:path w="208539" h="353805">
                      <a:moveTo>
                        <a:pt x="0" y="353745"/>
                      </a:moveTo>
                      <a:lnTo>
                        <a:pt x="0" y="120062"/>
                      </a:lnTo>
                      <a:cubicBezTo>
                        <a:pt x="0" y="120062"/>
                        <a:pt x="19758" y="108567"/>
                        <a:pt x="19758" y="108567"/>
                      </a:cubicBezTo>
                      <a:lnTo>
                        <a:pt x="208540" y="0"/>
                      </a:lnTo>
                      <a:lnTo>
                        <a:pt x="208540" y="233503"/>
                      </a:lnTo>
                      <a:cubicBezTo>
                        <a:pt x="208540" y="233503"/>
                        <a:pt x="0" y="353805"/>
                        <a:pt x="0" y="353805"/>
                      </a:cubicBezTo>
                      <a:close/>
                    </a:path>
                  </a:pathLst>
                </a:custGeom>
                <a:gradFill>
                  <a:gsLst>
                    <a:gs pos="0">
                      <a:srgbClr val="79A244"/>
                    </a:gs>
                    <a:gs pos="50000">
                      <a:srgbClr val="82AC4E"/>
                    </a:gs>
                    <a:gs pos="100000">
                      <a:srgbClr val="8CB659"/>
                    </a:gs>
                  </a:gsLst>
                  <a:lin ang="13500000" scaled="1"/>
                </a:gra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grpSp>
      <p:pic>
        <p:nvPicPr>
          <p:cNvPr id="23" name="Picture 22">
            <a:extLst>
              <a:ext uri="{FF2B5EF4-FFF2-40B4-BE49-F238E27FC236}">
                <a16:creationId xmlns:a16="http://schemas.microsoft.com/office/drawing/2014/main" id="{E3BB336B-3DE3-E0C5-08CA-DB146A7A5BA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6949" y="1273663"/>
            <a:ext cx="3429146" cy="5225656"/>
          </a:xfrm>
          <a:custGeom>
            <a:avLst/>
            <a:gdLst>
              <a:gd name="csX0" fmla="*/ -819 w 3429146"/>
              <a:gd name="csY0" fmla="*/ -1214 h 5225656"/>
              <a:gd name="csX1" fmla="*/ 3428327 w 3429146"/>
              <a:gd name="csY1" fmla="*/ -1214 h 5225656"/>
              <a:gd name="csX2" fmla="*/ 3428327 w 3429146"/>
              <a:gd name="csY2" fmla="*/ 5224443 h 5225656"/>
              <a:gd name="csX3" fmla="*/ -819 w 3429146"/>
              <a:gd name="csY3" fmla="*/ 5224443 h 5225656"/>
            </a:gdLst>
            <a:ahLst/>
            <a:cxnLst>
              <a:cxn ang="0">
                <a:pos x="csX0" y="csY0"/>
              </a:cxn>
              <a:cxn ang="0">
                <a:pos x="csX1" y="csY1"/>
              </a:cxn>
              <a:cxn ang="0">
                <a:pos x="csX2" y="csY2"/>
              </a:cxn>
              <a:cxn ang="0">
                <a:pos x="csX3" y="csY3"/>
              </a:cxn>
            </a:cxnLst>
            <a:rect l="l" t="t" r="r" b="b"/>
            <a:pathLst>
              <a:path w="3429146" h="5225656">
                <a:moveTo>
                  <a:pt x="-819" y="-1214"/>
                </a:moveTo>
                <a:lnTo>
                  <a:pt x="3428327" y="-1214"/>
                </a:lnTo>
                <a:lnTo>
                  <a:pt x="3428327" y="5224443"/>
                </a:lnTo>
                <a:lnTo>
                  <a:pt x="-819" y="5224443"/>
                </a:lnTo>
                <a:close/>
              </a:path>
            </a:pathLst>
          </a:custGeom>
        </p:spPr>
      </p:pic>
      <p:grpSp>
        <p:nvGrpSpPr>
          <p:cNvPr id="24" name="Graphic 87">
            <a:extLst>
              <a:ext uri="{FF2B5EF4-FFF2-40B4-BE49-F238E27FC236}">
                <a16:creationId xmlns:a16="http://schemas.microsoft.com/office/drawing/2014/main" id="{4B0B88C5-AD6B-0C8A-210F-500D13F12405}"/>
              </a:ext>
            </a:extLst>
          </p:cNvPr>
          <p:cNvGrpSpPr/>
          <p:nvPr/>
        </p:nvGrpSpPr>
        <p:grpSpPr>
          <a:xfrm>
            <a:off x="7964294" y="3813750"/>
            <a:ext cx="1655124" cy="2252713"/>
            <a:chOff x="7709954" y="3348170"/>
            <a:chExt cx="2040332" cy="2777002"/>
          </a:xfrm>
        </p:grpSpPr>
        <p:pic>
          <p:nvPicPr>
            <p:cNvPr id="25" name="Picture 24">
              <a:extLst>
                <a:ext uri="{FF2B5EF4-FFF2-40B4-BE49-F238E27FC236}">
                  <a16:creationId xmlns:a16="http://schemas.microsoft.com/office/drawing/2014/main" id="{95A93255-91F4-0C62-3337-E05B6C6381F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09954" y="3348170"/>
              <a:ext cx="2040332" cy="2777002"/>
            </a:xfrm>
            <a:custGeom>
              <a:avLst/>
              <a:gdLst>
                <a:gd name="csX0" fmla="*/ 387 w 2040332"/>
                <a:gd name="csY0" fmla="*/ -705 h 2777002"/>
                <a:gd name="csX1" fmla="*/ 2040720 w 2040332"/>
                <a:gd name="csY1" fmla="*/ -705 h 2777002"/>
                <a:gd name="csX2" fmla="*/ 2040720 w 2040332"/>
                <a:gd name="csY2" fmla="*/ 2776297 h 2777002"/>
                <a:gd name="csX3" fmla="*/ 387 w 2040332"/>
                <a:gd name="csY3" fmla="*/ 2776297 h 2777002"/>
              </a:gdLst>
              <a:ahLst/>
              <a:cxnLst>
                <a:cxn ang="0">
                  <a:pos x="csX0" y="csY0"/>
                </a:cxn>
                <a:cxn ang="0">
                  <a:pos x="csX1" y="csY1"/>
                </a:cxn>
                <a:cxn ang="0">
                  <a:pos x="csX2" y="csY2"/>
                </a:cxn>
                <a:cxn ang="0">
                  <a:pos x="csX3" y="csY3"/>
                </a:cxn>
              </a:cxnLst>
              <a:rect l="l" t="t" r="r" b="b"/>
              <a:pathLst>
                <a:path w="2040332" h="2777002">
                  <a:moveTo>
                    <a:pt x="387" y="-705"/>
                  </a:moveTo>
                  <a:lnTo>
                    <a:pt x="2040720" y="-705"/>
                  </a:lnTo>
                  <a:lnTo>
                    <a:pt x="2040720" y="2776297"/>
                  </a:lnTo>
                  <a:lnTo>
                    <a:pt x="387" y="2776297"/>
                  </a:lnTo>
                  <a:close/>
                </a:path>
              </a:pathLst>
            </a:custGeom>
          </p:spPr>
        </p:pic>
        <p:sp>
          <p:nvSpPr>
            <p:cNvPr id="26" name="Freeform 25">
              <a:extLst>
                <a:ext uri="{FF2B5EF4-FFF2-40B4-BE49-F238E27FC236}">
                  <a16:creationId xmlns:a16="http://schemas.microsoft.com/office/drawing/2014/main" id="{E3EFFB70-33F9-6920-6090-7CACAF7D87CB}"/>
                </a:ext>
              </a:extLst>
            </p:cNvPr>
            <p:cNvSpPr/>
            <p:nvPr/>
          </p:nvSpPr>
          <p:spPr>
            <a:xfrm>
              <a:off x="8168414" y="4549929"/>
              <a:ext cx="504059" cy="330154"/>
            </a:xfrm>
            <a:custGeom>
              <a:avLst/>
              <a:gdLst>
                <a:gd name="csX0" fmla="*/ 0 w 504059"/>
                <a:gd name="csY0" fmla="*/ 148226 h 330154"/>
                <a:gd name="csX1" fmla="*/ 361600 w 504059"/>
                <a:gd name="csY1" fmla="*/ 330155 h 330154"/>
                <a:gd name="csX2" fmla="*/ 504060 w 504059"/>
                <a:gd name="csY2" fmla="*/ 146542 h 330154"/>
                <a:gd name="csX3" fmla="*/ 142460 w 504059"/>
                <a:gd name="csY3" fmla="*/ 0 h 330154"/>
                <a:gd name="csX4" fmla="*/ 27529 w 504059"/>
                <a:gd name="csY4" fmla="*/ 96410 h 330154"/>
                <a:gd name="csX5" fmla="*/ 0 w 504059"/>
                <a:gd name="csY5" fmla="*/ 148226 h 330154"/>
              </a:gdLst>
              <a:ahLst/>
              <a:cxnLst>
                <a:cxn ang="0">
                  <a:pos x="csX0" y="csY0"/>
                </a:cxn>
                <a:cxn ang="0">
                  <a:pos x="csX1" y="csY1"/>
                </a:cxn>
                <a:cxn ang="0">
                  <a:pos x="csX2" y="csY2"/>
                </a:cxn>
                <a:cxn ang="0">
                  <a:pos x="csX3" y="csY3"/>
                </a:cxn>
                <a:cxn ang="0">
                  <a:pos x="csX4" y="csY4"/>
                </a:cxn>
                <a:cxn ang="0">
                  <a:pos x="csX5" y="csY5"/>
                </a:cxn>
              </a:cxnLst>
              <a:rect l="l" t="t" r="r" b="b"/>
              <a:pathLst>
                <a:path w="504059" h="330154">
                  <a:moveTo>
                    <a:pt x="0" y="148226"/>
                  </a:moveTo>
                  <a:cubicBezTo>
                    <a:pt x="17950" y="161466"/>
                    <a:pt x="361600" y="330155"/>
                    <a:pt x="361600" y="330155"/>
                  </a:cubicBezTo>
                  <a:lnTo>
                    <a:pt x="504060" y="146542"/>
                  </a:lnTo>
                  <a:lnTo>
                    <a:pt x="142460" y="0"/>
                  </a:lnTo>
                  <a:cubicBezTo>
                    <a:pt x="142460" y="0"/>
                    <a:pt x="26323" y="91114"/>
                    <a:pt x="27529" y="96410"/>
                  </a:cubicBezTo>
                  <a:cubicBezTo>
                    <a:pt x="28733" y="101706"/>
                    <a:pt x="0" y="148226"/>
                    <a:pt x="0" y="148226"/>
                  </a:cubicBezTo>
                  <a:close/>
                </a:path>
              </a:pathLst>
            </a:custGeom>
            <a:solidFill>
              <a:srgbClr val="200C3B"/>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nvGrpSpPr>
            <p:cNvPr id="27" name="Graphic 87">
              <a:extLst>
                <a:ext uri="{FF2B5EF4-FFF2-40B4-BE49-F238E27FC236}">
                  <a16:creationId xmlns:a16="http://schemas.microsoft.com/office/drawing/2014/main" id="{FBF6C505-128F-1680-6DD9-2CBF22EF8F40}"/>
                </a:ext>
              </a:extLst>
            </p:cNvPr>
            <p:cNvGrpSpPr/>
            <p:nvPr/>
          </p:nvGrpSpPr>
          <p:grpSpPr>
            <a:xfrm>
              <a:off x="8237023" y="4587121"/>
              <a:ext cx="301423" cy="222429"/>
              <a:chOff x="8237023" y="4587121"/>
              <a:chExt cx="301423" cy="222429"/>
            </a:xfrm>
            <a:solidFill>
              <a:srgbClr val="FFFFFF"/>
            </a:solidFill>
          </p:grpSpPr>
          <p:sp>
            <p:nvSpPr>
              <p:cNvPr id="28" name="Freeform 27">
                <a:extLst>
                  <a:ext uri="{FF2B5EF4-FFF2-40B4-BE49-F238E27FC236}">
                    <a16:creationId xmlns:a16="http://schemas.microsoft.com/office/drawing/2014/main" id="{45C556E0-4B98-297E-FB99-C902C90C905D}"/>
                  </a:ext>
                </a:extLst>
              </p:cNvPr>
              <p:cNvSpPr/>
              <p:nvPr/>
            </p:nvSpPr>
            <p:spPr>
              <a:xfrm>
                <a:off x="8294188" y="4587121"/>
                <a:ext cx="42895" cy="38034"/>
              </a:xfrm>
              <a:custGeom>
                <a:avLst/>
                <a:gdLst>
                  <a:gd name="csX0" fmla="*/ 5000 w 42895"/>
                  <a:gd name="csY0" fmla="*/ 38035 h 38034"/>
                  <a:gd name="csX1" fmla="*/ 0 w 42895"/>
                  <a:gd name="csY1" fmla="*/ 35628 h 38034"/>
                  <a:gd name="csX2" fmla="*/ 23914 w 42895"/>
                  <a:gd name="csY2" fmla="*/ 0 h 38034"/>
                  <a:gd name="csX3" fmla="*/ 36624 w 42895"/>
                  <a:gd name="csY3" fmla="*/ 5778 h 38034"/>
                  <a:gd name="csX4" fmla="*/ 40720 w 42895"/>
                  <a:gd name="csY4" fmla="*/ 22267 h 38034"/>
                  <a:gd name="csX5" fmla="*/ 21625 w 42895"/>
                  <a:gd name="csY5" fmla="*/ 28345 h 38034"/>
                  <a:gd name="csX6" fmla="*/ 13915 w 42895"/>
                  <a:gd name="csY6" fmla="*/ 24735 h 38034"/>
                  <a:gd name="csX7" fmla="*/ 5000 w 42895"/>
                  <a:gd name="csY7" fmla="*/ 38035 h 38034"/>
                  <a:gd name="csX8" fmla="*/ 23734 w 42895"/>
                  <a:gd name="csY8" fmla="*/ 23591 h 38034"/>
                  <a:gd name="csX9" fmla="*/ 35479 w 42895"/>
                  <a:gd name="csY9" fmla="*/ 19800 h 38034"/>
                  <a:gd name="csX10" fmla="*/ 32829 w 42895"/>
                  <a:gd name="csY10" fmla="*/ 9930 h 38034"/>
                  <a:gd name="csX11" fmla="*/ 25902 w 42895"/>
                  <a:gd name="csY11" fmla="*/ 6801 h 38034"/>
                  <a:gd name="csX12" fmla="*/ 16806 w 42895"/>
                  <a:gd name="csY12" fmla="*/ 20341 h 38034"/>
                  <a:gd name="csX13" fmla="*/ 23673 w 42895"/>
                  <a:gd name="csY13" fmla="*/ 23531 h 380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2895" h="38034">
                    <a:moveTo>
                      <a:pt x="5000" y="38035"/>
                    </a:moveTo>
                    <a:lnTo>
                      <a:pt x="0" y="35628"/>
                    </a:lnTo>
                    <a:lnTo>
                      <a:pt x="23914" y="0"/>
                    </a:lnTo>
                    <a:lnTo>
                      <a:pt x="36624" y="5778"/>
                    </a:lnTo>
                    <a:cubicBezTo>
                      <a:pt x="42949" y="8666"/>
                      <a:pt x="44816" y="16069"/>
                      <a:pt x="40720" y="22267"/>
                    </a:cubicBezTo>
                    <a:cubicBezTo>
                      <a:pt x="36624" y="28466"/>
                      <a:pt x="27890" y="31294"/>
                      <a:pt x="21625" y="28345"/>
                    </a:cubicBezTo>
                    <a:lnTo>
                      <a:pt x="13915" y="24735"/>
                    </a:lnTo>
                    <a:lnTo>
                      <a:pt x="5000" y="38035"/>
                    </a:lnTo>
                    <a:close/>
                    <a:moveTo>
                      <a:pt x="23734" y="23591"/>
                    </a:moveTo>
                    <a:cubicBezTo>
                      <a:pt x="27529" y="25336"/>
                      <a:pt x="32829" y="23832"/>
                      <a:pt x="35479" y="19800"/>
                    </a:cubicBezTo>
                    <a:cubicBezTo>
                      <a:pt x="38010" y="16008"/>
                      <a:pt x="36685" y="11675"/>
                      <a:pt x="32829" y="9930"/>
                    </a:cubicBezTo>
                    <a:lnTo>
                      <a:pt x="25902" y="6801"/>
                    </a:lnTo>
                    <a:lnTo>
                      <a:pt x="16806" y="20341"/>
                    </a:lnTo>
                    <a:lnTo>
                      <a:pt x="23673" y="23531"/>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29" name="Freeform 28">
                <a:extLst>
                  <a:ext uri="{FF2B5EF4-FFF2-40B4-BE49-F238E27FC236}">
                    <a16:creationId xmlns:a16="http://schemas.microsoft.com/office/drawing/2014/main" id="{70A33724-55F9-7A16-E3EE-02E1B2FBC2AC}"/>
                  </a:ext>
                </a:extLst>
              </p:cNvPr>
              <p:cNvSpPr/>
              <p:nvPr/>
            </p:nvSpPr>
            <p:spPr>
              <a:xfrm>
                <a:off x="8324829" y="4612657"/>
                <a:ext cx="32152" cy="33622"/>
              </a:xfrm>
              <a:custGeom>
                <a:avLst/>
                <a:gdLst>
                  <a:gd name="csX0" fmla="*/ 25560 w 32152"/>
                  <a:gd name="csY0" fmla="*/ 1666 h 33622"/>
                  <a:gd name="csX1" fmla="*/ 30017 w 32152"/>
                  <a:gd name="csY1" fmla="*/ 16651 h 33622"/>
                  <a:gd name="csX2" fmla="*/ 18753 w 32152"/>
                  <a:gd name="csY2" fmla="*/ 33623 h 33622"/>
                  <a:gd name="csX3" fmla="*/ 13994 w 32152"/>
                  <a:gd name="csY3" fmla="*/ 31336 h 33622"/>
                  <a:gd name="csX4" fmla="*/ 16704 w 32152"/>
                  <a:gd name="csY4" fmla="*/ 27304 h 33622"/>
                  <a:gd name="csX5" fmla="*/ 4958 w 32152"/>
                  <a:gd name="csY5" fmla="*/ 27845 h 33622"/>
                  <a:gd name="csX6" fmla="*/ 1465 w 32152"/>
                  <a:gd name="csY6" fmla="*/ 16290 h 33622"/>
                  <a:gd name="csX7" fmla="*/ 16704 w 32152"/>
                  <a:gd name="csY7" fmla="*/ 12860 h 33622"/>
                  <a:gd name="csX8" fmla="*/ 24354 w 32152"/>
                  <a:gd name="csY8" fmla="*/ 15147 h 33622"/>
                  <a:gd name="csX9" fmla="*/ 25017 w 32152"/>
                  <a:gd name="csY9" fmla="*/ 14184 h 33622"/>
                  <a:gd name="csX10" fmla="*/ 22307 w 32152"/>
                  <a:gd name="csY10" fmla="*/ 6120 h 33622"/>
                  <a:gd name="csX11" fmla="*/ 11645 w 32152"/>
                  <a:gd name="csY11" fmla="*/ 5157 h 33622"/>
                  <a:gd name="csX12" fmla="*/ 14958 w 32152"/>
                  <a:gd name="csY12" fmla="*/ 162 h 33622"/>
                  <a:gd name="csX13" fmla="*/ 25679 w 32152"/>
                  <a:gd name="csY13" fmla="*/ 1727 h 33622"/>
                  <a:gd name="csX14" fmla="*/ 20921 w 32152"/>
                  <a:gd name="csY14" fmla="*/ 20443 h 33622"/>
                  <a:gd name="csX15" fmla="*/ 21825 w 32152"/>
                  <a:gd name="csY15" fmla="*/ 19119 h 33622"/>
                  <a:gd name="csX16" fmla="*/ 15018 w 32152"/>
                  <a:gd name="csY16" fmla="*/ 16952 h 33622"/>
                  <a:gd name="csX17" fmla="*/ 6585 w 32152"/>
                  <a:gd name="csY17" fmla="*/ 18397 h 33622"/>
                  <a:gd name="csX18" fmla="*/ 8633 w 32152"/>
                  <a:gd name="csY18" fmla="*/ 24114 h 33622"/>
                  <a:gd name="csX19" fmla="*/ 20982 w 32152"/>
                  <a:gd name="csY19" fmla="*/ 20503 h 336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2152" h="33622">
                    <a:moveTo>
                      <a:pt x="25560" y="1666"/>
                    </a:moveTo>
                    <a:cubicBezTo>
                      <a:pt x="32366" y="4796"/>
                      <a:pt x="33992" y="10633"/>
                      <a:pt x="30017" y="16651"/>
                    </a:cubicBezTo>
                    <a:lnTo>
                      <a:pt x="18753" y="33623"/>
                    </a:lnTo>
                    <a:lnTo>
                      <a:pt x="13994" y="31336"/>
                    </a:lnTo>
                    <a:lnTo>
                      <a:pt x="16704" y="27304"/>
                    </a:lnTo>
                    <a:cubicBezTo>
                      <a:pt x="12729" y="29530"/>
                      <a:pt x="8633" y="29590"/>
                      <a:pt x="4958" y="27845"/>
                    </a:cubicBezTo>
                    <a:cubicBezTo>
                      <a:pt x="79" y="25498"/>
                      <a:pt x="-1427" y="20624"/>
                      <a:pt x="1465" y="16290"/>
                    </a:cubicBezTo>
                    <a:cubicBezTo>
                      <a:pt x="4537" y="11657"/>
                      <a:pt x="9717" y="10754"/>
                      <a:pt x="16704" y="12860"/>
                    </a:cubicBezTo>
                    <a:lnTo>
                      <a:pt x="24354" y="15147"/>
                    </a:lnTo>
                    <a:lnTo>
                      <a:pt x="25017" y="14184"/>
                    </a:lnTo>
                    <a:cubicBezTo>
                      <a:pt x="27185" y="10934"/>
                      <a:pt x="26162" y="7865"/>
                      <a:pt x="22307" y="6120"/>
                    </a:cubicBezTo>
                    <a:cubicBezTo>
                      <a:pt x="18813" y="4495"/>
                      <a:pt x="14536" y="4615"/>
                      <a:pt x="11645" y="5157"/>
                    </a:cubicBezTo>
                    <a:lnTo>
                      <a:pt x="14958" y="162"/>
                    </a:lnTo>
                    <a:cubicBezTo>
                      <a:pt x="18030" y="-260"/>
                      <a:pt x="22126" y="102"/>
                      <a:pt x="25679" y="1727"/>
                    </a:cubicBezTo>
                    <a:close/>
                    <a:moveTo>
                      <a:pt x="20921" y="20443"/>
                    </a:moveTo>
                    <a:lnTo>
                      <a:pt x="21825" y="19119"/>
                    </a:lnTo>
                    <a:lnTo>
                      <a:pt x="15018" y="16952"/>
                    </a:lnTo>
                    <a:cubicBezTo>
                      <a:pt x="11042" y="15689"/>
                      <a:pt x="8091" y="16110"/>
                      <a:pt x="6585" y="18397"/>
                    </a:cubicBezTo>
                    <a:cubicBezTo>
                      <a:pt x="5079" y="20684"/>
                      <a:pt x="5983" y="22850"/>
                      <a:pt x="8633" y="24114"/>
                    </a:cubicBezTo>
                    <a:cubicBezTo>
                      <a:pt x="12909" y="26160"/>
                      <a:pt x="18512" y="24114"/>
                      <a:pt x="20982" y="20503"/>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0" name="Freeform 29">
                <a:extLst>
                  <a:ext uri="{FF2B5EF4-FFF2-40B4-BE49-F238E27FC236}">
                    <a16:creationId xmlns:a16="http://schemas.microsoft.com/office/drawing/2014/main" id="{E38F1F72-CD37-0CDF-26F7-F87C57F4D9C6}"/>
                  </a:ext>
                </a:extLst>
              </p:cNvPr>
              <p:cNvSpPr/>
              <p:nvPr/>
            </p:nvSpPr>
            <p:spPr>
              <a:xfrm>
                <a:off x="8342739" y="4621966"/>
                <a:ext cx="49755" cy="41190"/>
              </a:xfrm>
              <a:custGeom>
                <a:avLst/>
                <a:gdLst>
                  <a:gd name="csX0" fmla="*/ 2952 w 49755"/>
                  <a:gd name="csY0" fmla="*/ 33039 h 41190"/>
                  <a:gd name="csX1" fmla="*/ 5782 w 49755"/>
                  <a:gd name="csY1" fmla="*/ 35567 h 41190"/>
                  <a:gd name="csX2" fmla="*/ 13433 w 49755"/>
                  <a:gd name="csY2" fmla="*/ 33701 h 41190"/>
                  <a:gd name="csX3" fmla="*/ 16505 w 49755"/>
                  <a:gd name="csY3" fmla="*/ 31294 h 41190"/>
                  <a:gd name="csX4" fmla="*/ 22528 w 49755"/>
                  <a:gd name="csY4" fmla="*/ 0 h 41190"/>
                  <a:gd name="csX5" fmla="*/ 28371 w 49755"/>
                  <a:gd name="csY5" fmla="*/ 2708 h 41190"/>
                  <a:gd name="csX6" fmla="*/ 23010 w 49755"/>
                  <a:gd name="csY6" fmla="*/ 26359 h 41190"/>
                  <a:gd name="csX7" fmla="*/ 44033 w 49755"/>
                  <a:gd name="csY7" fmla="*/ 9870 h 41190"/>
                  <a:gd name="csX8" fmla="*/ 49755 w 49755"/>
                  <a:gd name="csY8" fmla="*/ 12518 h 41190"/>
                  <a:gd name="csX9" fmla="*/ 16565 w 49755"/>
                  <a:gd name="csY9" fmla="*/ 37493 h 41190"/>
                  <a:gd name="csX10" fmla="*/ 3433 w 49755"/>
                  <a:gd name="csY10" fmla="*/ 40081 h 41190"/>
                  <a:gd name="csX11" fmla="*/ 0 w 49755"/>
                  <a:gd name="csY11" fmla="*/ 37553 h 41190"/>
                  <a:gd name="csX12" fmla="*/ 3012 w 49755"/>
                  <a:gd name="csY12" fmla="*/ 32979 h 411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9755" h="41190">
                    <a:moveTo>
                      <a:pt x="2952" y="33039"/>
                    </a:moveTo>
                    <a:cubicBezTo>
                      <a:pt x="3795" y="34604"/>
                      <a:pt x="5120" y="35266"/>
                      <a:pt x="5782" y="35567"/>
                    </a:cubicBezTo>
                    <a:cubicBezTo>
                      <a:pt x="8132" y="36710"/>
                      <a:pt x="10361" y="36049"/>
                      <a:pt x="13433" y="33701"/>
                    </a:cubicBezTo>
                    <a:lnTo>
                      <a:pt x="16505" y="31294"/>
                    </a:lnTo>
                    <a:lnTo>
                      <a:pt x="22528" y="0"/>
                    </a:lnTo>
                    <a:lnTo>
                      <a:pt x="28371" y="2708"/>
                    </a:lnTo>
                    <a:lnTo>
                      <a:pt x="23010" y="26359"/>
                    </a:lnTo>
                    <a:lnTo>
                      <a:pt x="44033" y="9870"/>
                    </a:lnTo>
                    <a:lnTo>
                      <a:pt x="49755" y="12518"/>
                    </a:lnTo>
                    <a:lnTo>
                      <a:pt x="16565" y="37493"/>
                    </a:lnTo>
                    <a:cubicBezTo>
                      <a:pt x="12288" y="40683"/>
                      <a:pt x="8373" y="42488"/>
                      <a:pt x="3433" y="40081"/>
                    </a:cubicBezTo>
                    <a:cubicBezTo>
                      <a:pt x="2349" y="39539"/>
                      <a:pt x="1084" y="38877"/>
                      <a:pt x="0" y="37553"/>
                    </a:cubicBezTo>
                    <a:lnTo>
                      <a:pt x="3012" y="32979"/>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1" name="Freeform 30">
                <a:extLst>
                  <a:ext uri="{FF2B5EF4-FFF2-40B4-BE49-F238E27FC236}">
                    <a16:creationId xmlns:a16="http://schemas.microsoft.com/office/drawing/2014/main" id="{D1855837-F6C5-58CA-381B-5A94D6567149}"/>
                  </a:ext>
                </a:extLst>
              </p:cNvPr>
              <p:cNvSpPr/>
              <p:nvPr/>
            </p:nvSpPr>
            <p:spPr>
              <a:xfrm>
                <a:off x="8380145" y="4637011"/>
                <a:ext cx="58860" cy="48385"/>
              </a:xfrm>
              <a:custGeom>
                <a:avLst/>
                <a:gdLst>
                  <a:gd name="csX0" fmla="*/ 22890 w 58860"/>
                  <a:gd name="csY0" fmla="*/ 2407 h 48385"/>
                  <a:gd name="csX1" fmla="*/ 20239 w 58860"/>
                  <a:gd name="csY1" fmla="*/ 6439 h 48385"/>
                  <a:gd name="csX2" fmla="*/ 32407 w 58860"/>
                  <a:gd name="csY2" fmla="*/ 5958 h 48385"/>
                  <a:gd name="csX3" fmla="*/ 38491 w 58860"/>
                  <a:gd name="csY3" fmla="*/ 16068 h 48385"/>
                  <a:gd name="csX4" fmla="*/ 52526 w 58860"/>
                  <a:gd name="csY4" fmla="*/ 15226 h 48385"/>
                  <a:gd name="csX5" fmla="*/ 56200 w 58860"/>
                  <a:gd name="csY5" fmla="*/ 31836 h 48385"/>
                  <a:gd name="csX6" fmla="*/ 45358 w 58860"/>
                  <a:gd name="csY6" fmla="*/ 48386 h 48385"/>
                  <a:gd name="csX7" fmla="*/ 39816 w 58860"/>
                  <a:gd name="csY7" fmla="*/ 45738 h 48385"/>
                  <a:gd name="csX8" fmla="*/ 50478 w 58860"/>
                  <a:gd name="csY8" fmla="*/ 29429 h 48385"/>
                  <a:gd name="csX9" fmla="*/ 48189 w 58860"/>
                  <a:gd name="csY9" fmla="*/ 19438 h 48385"/>
                  <a:gd name="csX10" fmla="*/ 34154 w 58860"/>
                  <a:gd name="csY10" fmla="*/ 24915 h 48385"/>
                  <a:gd name="csX11" fmla="*/ 25119 w 58860"/>
                  <a:gd name="csY11" fmla="*/ 38696 h 48385"/>
                  <a:gd name="csX12" fmla="*/ 19697 w 58860"/>
                  <a:gd name="csY12" fmla="*/ 36109 h 48385"/>
                  <a:gd name="csX13" fmla="*/ 30299 w 58860"/>
                  <a:gd name="csY13" fmla="*/ 19980 h 48385"/>
                  <a:gd name="csX14" fmla="*/ 28131 w 58860"/>
                  <a:gd name="csY14" fmla="*/ 10110 h 48385"/>
                  <a:gd name="csX15" fmla="*/ 14276 w 58860"/>
                  <a:gd name="csY15" fmla="*/ 15587 h 48385"/>
                  <a:gd name="csX16" fmla="*/ 5301 w 58860"/>
                  <a:gd name="csY16" fmla="*/ 29248 h 48385"/>
                  <a:gd name="csX17" fmla="*/ 0 w 58860"/>
                  <a:gd name="csY17" fmla="*/ 26720 h 48385"/>
                  <a:gd name="csX18" fmla="*/ 17650 w 58860"/>
                  <a:gd name="csY18" fmla="*/ 0 h 48385"/>
                  <a:gd name="csX19" fmla="*/ 22890 w 58860"/>
                  <a:gd name="csY19" fmla="*/ 2407 h 483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58860" h="48385">
                    <a:moveTo>
                      <a:pt x="22890" y="2407"/>
                    </a:moveTo>
                    <a:lnTo>
                      <a:pt x="20239" y="6439"/>
                    </a:lnTo>
                    <a:cubicBezTo>
                      <a:pt x="23673" y="4393"/>
                      <a:pt x="27709" y="3852"/>
                      <a:pt x="32407" y="5958"/>
                    </a:cubicBezTo>
                    <a:cubicBezTo>
                      <a:pt x="37106" y="8064"/>
                      <a:pt x="39093" y="11675"/>
                      <a:pt x="38491" y="16068"/>
                    </a:cubicBezTo>
                    <a:cubicBezTo>
                      <a:pt x="43671" y="13420"/>
                      <a:pt x="47768" y="12999"/>
                      <a:pt x="52526" y="15226"/>
                    </a:cubicBezTo>
                    <a:cubicBezTo>
                      <a:pt x="59092" y="18235"/>
                      <a:pt x="60959" y="24554"/>
                      <a:pt x="56200" y="31836"/>
                    </a:cubicBezTo>
                    <a:lnTo>
                      <a:pt x="45358" y="48386"/>
                    </a:lnTo>
                    <a:lnTo>
                      <a:pt x="39816" y="45738"/>
                    </a:lnTo>
                    <a:lnTo>
                      <a:pt x="50478" y="29429"/>
                    </a:lnTo>
                    <a:cubicBezTo>
                      <a:pt x="53430" y="24915"/>
                      <a:pt x="51864" y="21184"/>
                      <a:pt x="48189" y="19438"/>
                    </a:cubicBezTo>
                    <a:cubicBezTo>
                      <a:pt x="42286" y="16670"/>
                      <a:pt x="36744" y="20943"/>
                      <a:pt x="34154" y="24915"/>
                    </a:cubicBezTo>
                    <a:lnTo>
                      <a:pt x="25119" y="38696"/>
                    </a:lnTo>
                    <a:lnTo>
                      <a:pt x="19697" y="36109"/>
                    </a:lnTo>
                    <a:lnTo>
                      <a:pt x="30299" y="19980"/>
                    </a:lnTo>
                    <a:cubicBezTo>
                      <a:pt x="33251" y="15527"/>
                      <a:pt x="31745" y="11795"/>
                      <a:pt x="28131" y="10110"/>
                    </a:cubicBezTo>
                    <a:cubicBezTo>
                      <a:pt x="22287" y="7402"/>
                      <a:pt x="16867" y="11615"/>
                      <a:pt x="14276" y="15587"/>
                    </a:cubicBezTo>
                    <a:lnTo>
                      <a:pt x="5301" y="29248"/>
                    </a:lnTo>
                    <a:lnTo>
                      <a:pt x="0" y="26720"/>
                    </a:lnTo>
                    <a:lnTo>
                      <a:pt x="17650" y="0"/>
                    </a:lnTo>
                    <a:lnTo>
                      <a:pt x="22890" y="2407"/>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2" name="Freeform 31">
                <a:extLst>
                  <a:ext uri="{FF2B5EF4-FFF2-40B4-BE49-F238E27FC236}">
                    <a16:creationId xmlns:a16="http://schemas.microsoft.com/office/drawing/2014/main" id="{CE2DCB99-B774-1D23-9521-622E641E65B9}"/>
                  </a:ext>
                </a:extLst>
              </p:cNvPr>
              <p:cNvSpPr/>
              <p:nvPr/>
            </p:nvSpPr>
            <p:spPr>
              <a:xfrm>
                <a:off x="8438460" y="4665598"/>
                <a:ext cx="34657" cy="33487"/>
              </a:xfrm>
              <a:custGeom>
                <a:avLst/>
                <a:gdLst>
                  <a:gd name="csX0" fmla="*/ 31980 w 34657"/>
                  <a:gd name="csY0" fmla="*/ 20762 h 33487"/>
                  <a:gd name="csX1" fmla="*/ 29691 w 34657"/>
                  <a:gd name="csY1" fmla="*/ 23651 h 33487"/>
                  <a:gd name="csX2" fmla="*/ 7946 w 34657"/>
                  <a:gd name="csY2" fmla="*/ 13420 h 33487"/>
                  <a:gd name="csX3" fmla="*/ 12765 w 34657"/>
                  <a:gd name="csY3" fmla="*/ 26419 h 33487"/>
                  <a:gd name="csX4" fmla="*/ 24873 w 34657"/>
                  <a:gd name="csY4" fmla="*/ 27803 h 33487"/>
                  <a:gd name="csX5" fmla="*/ 21258 w 34657"/>
                  <a:gd name="csY5" fmla="*/ 33340 h 33487"/>
                  <a:gd name="csX6" fmla="*/ 8729 w 34657"/>
                  <a:gd name="csY6" fmla="*/ 30992 h 33487"/>
                  <a:gd name="csX7" fmla="*/ 2947 w 34657"/>
                  <a:gd name="csY7" fmla="*/ 9388 h 33487"/>
                  <a:gd name="csX8" fmla="*/ 26921 w 34657"/>
                  <a:gd name="csY8" fmla="*/ 1684 h 33487"/>
                  <a:gd name="csX9" fmla="*/ 31980 w 34657"/>
                  <a:gd name="csY9" fmla="*/ 20762 h 33487"/>
                  <a:gd name="csX10" fmla="*/ 10958 w 34657"/>
                  <a:gd name="csY10" fmla="*/ 9207 h 33487"/>
                  <a:gd name="csX11" fmla="*/ 27221 w 34657"/>
                  <a:gd name="csY11" fmla="*/ 16790 h 33487"/>
                  <a:gd name="csX12" fmla="*/ 23728 w 34657"/>
                  <a:gd name="csY12" fmla="*/ 6318 h 33487"/>
                  <a:gd name="csX13" fmla="*/ 10958 w 34657"/>
                  <a:gd name="csY13" fmla="*/ 9207 h 334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4657" h="33487">
                    <a:moveTo>
                      <a:pt x="31980" y="20762"/>
                    </a:moveTo>
                    <a:cubicBezTo>
                      <a:pt x="31318" y="21785"/>
                      <a:pt x="30474" y="22868"/>
                      <a:pt x="29691" y="23651"/>
                    </a:cubicBezTo>
                    <a:lnTo>
                      <a:pt x="7946" y="13420"/>
                    </a:lnTo>
                    <a:cubicBezTo>
                      <a:pt x="4753" y="19558"/>
                      <a:pt x="7705" y="24012"/>
                      <a:pt x="12765" y="26419"/>
                    </a:cubicBezTo>
                    <a:cubicBezTo>
                      <a:pt x="16500" y="28164"/>
                      <a:pt x="21017" y="28646"/>
                      <a:pt x="24873" y="27803"/>
                    </a:cubicBezTo>
                    <a:lnTo>
                      <a:pt x="21258" y="33340"/>
                    </a:lnTo>
                    <a:cubicBezTo>
                      <a:pt x="15898" y="33942"/>
                      <a:pt x="12222" y="32617"/>
                      <a:pt x="8729" y="30992"/>
                    </a:cubicBezTo>
                    <a:cubicBezTo>
                      <a:pt x="-548" y="26599"/>
                      <a:pt x="-2354" y="17512"/>
                      <a:pt x="2947" y="9388"/>
                    </a:cubicBezTo>
                    <a:cubicBezTo>
                      <a:pt x="8247" y="1263"/>
                      <a:pt x="18126" y="-2408"/>
                      <a:pt x="26921" y="1684"/>
                    </a:cubicBezTo>
                    <a:cubicBezTo>
                      <a:pt x="35414" y="5596"/>
                      <a:pt x="36619" y="13660"/>
                      <a:pt x="31980" y="20762"/>
                    </a:cubicBezTo>
                    <a:close/>
                    <a:moveTo>
                      <a:pt x="10958" y="9207"/>
                    </a:moveTo>
                    <a:lnTo>
                      <a:pt x="27221" y="16790"/>
                    </a:lnTo>
                    <a:cubicBezTo>
                      <a:pt x="29510" y="12517"/>
                      <a:pt x="28185" y="8365"/>
                      <a:pt x="23728" y="6318"/>
                    </a:cubicBezTo>
                    <a:cubicBezTo>
                      <a:pt x="19270" y="4272"/>
                      <a:pt x="14572" y="5415"/>
                      <a:pt x="10958" y="9207"/>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3" name="Freeform 32">
                <a:extLst>
                  <a:ext uri="{FF2B5EF4-FFF2-40B4-BE49-F238E27FC236}">
                    <a16:creationId xmlns:a16="http://schemas.microsoft.com/office/drawing/2014/main" id="{ED9C66A6-5D72-4E71-9369-F31C4B5E698F}"/>
                  </a:ext>
                </a:extLst>
              </p:cNvPr>
              <p:cNvSpPr/>
              <p:nvPr/>
            </p:nvSpPr>
            <p:spPr>
              <a:xfrm>
                <a:off x="8467970" y="4677754"/>
                <a:ext cx="41023" cy="40863"/>
              </a:xfrm>
              <a:custGeom>
                <a:avLst/>
                <a:gdLst>
                  <a:gd name="csX0" fmla="*/ 34154 w 41023"/>
                  <a:gd name="csY0" fmla="*/ 6380 h 40863"/>
                  <a:gd name="csX1" fmla="*/ 38371 w 41023"/>
                  <a:gd name="csY1" fmla="*/ 23711 h 40863"/>
                  <a:gd name="csX2" fmla="*/ 27287 w 41023"/>
                  <a:gd name="csY2" fmla="*/ 40863 h 40863"/>
                  <a:gd name="csX3" fmla="*/ 21445 w 41023"/>
                  <a:gd name="csY3" fmla="*/ 38095 h 40863"/>
                  <a:gd name="csX4" fmla="*/ 32347 w 41023"/>
                  <a:gd name="csY4" fmla="*/ 21244 h 40863"/>
                  <a:gd name="csX5" fmla="*/ 29757 w 41023"/>
                  <a:gd name="csY5" fmla="*/ 10833 h 40863"/>
                  <a:gd name="csX6" fmla="*/ 15059 w 41023"/>
                  <a:gd name="csY6" fmla="*/ 16430 h 40863"/>
                  <a:gd name="csX7" fmla="*/ 5783 w 41023"/>
                  <a:gd name="csY7" fmla="*/ 30693 h 40863"/>
                  <a:gd name="csX8" fmla="*/ 0 w 41023"/>
                  <a:gd name="csY8" fmla="*/ 27924 h 40863"/>
                  <a:gd name="csX9" fmla="*/ 18192 w 41023"/>
                  <a:gd name="csY9" fmla="*/ 0 h 40863"/>
                  <a:gd name="csX10" fmla="*/ 23854 w 41023"/>
                  <a:gd name="csY10" fmla="*/ 2588 h 40863"/>
                  <a:gd name="csX11" fmla="*/ 21143 w 41023"/>
                  <a:gd name="csY11" fmla="*/ 6801 h 40863"/>
                  <a:gd name="csX12" fmla="*/ 34154 w 41023"/>
                  <a:gd name="csY12" fmla="*/ 6500 h 408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1023" h="40863">
                    <a:moveTo>
                      <a:pt x="34154" y="6380"/>
                    </a:moveTo>
                    <a:cubicBezTo>
                      <a:pt x="41142" y="9569"/>
                      <a:pt x="43250" y="16189"/>
                      <a:pt x="38371" y="23711"/>
                    </a:cubicBezTo>
                    <a:lnTo>
                      <a:pt x="27287" y="40863"/>
                    </a:lnTo>
                    <a:lnTo>
                      <a:pt x="21445" y="38095"/>
                    </a:lnTo>
                    <a:lnTo>
                      <a:pt x="32347" y="21244"/>
                    </a:lnTo>
                    <a:cubicBezTo>
                      <a:pt x="35359" y="16550"/>
                      <a:pt x="33673" y="12638"/>
                      <a:pt x="29757" y="10833"/>
                    </a:cubicBezTo>
                    <a:cubicBezTo>
                      <a:pt x="23432" y="7884"/>
                      <a:pt x="17770" y="12277"/>
                      <a:pt x="15059" y="16430"/>
                    </a:cubicBezTo>
                    <a:lnTo>
                      <a:pt x="5783" y="30693"/>
                    </a:lnTo>
                    <a:lnTo>
                      <a:pt x="0" y="27924"/>
                    </a:lnTo>
                    <a:lnTo>
                      <a:pt x="18192" y="0"/>
                    </a:lnTo>
                    <a:lnTo>
                      <a:pt x="23854" y="2588"/>
                    </a:lnTo>
                    <a:lnTo>
                      <a:pt x="21143" y="6801"/>
                    </a:lnTo>
                    <a:cubicBezTo>
                      <a:pt x="24758" y="4694"/>
                      <a:pt x="29095" y="4153"/>
                      <a:pt x="34154" y="6500"/>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4" name="Freeform 33">
                <a:extLst>
                  <a:ext uri="{FF2B5EF4-FFF2-40B4-BE49-F238E27FC236}">
                    <a16:creationId xmlns:a16="http://schemas.microsoft.com/office/drawing/2014/main" id="{A54584DD-5ED8-D6F0-9099-96A27987C01A}"/>
                  </a:ext>
                </a:extLst>
              </p:cNvPr>
              <p:cNvSpPr/>
              <p:nvPr/>
            </p:nvSpPr>
            <p:spPr>
              <a:xfrm>
                <a:off x="8509314" y="4688587"/>
                <a:ext cx="29133" cy="41830"/>
              </a:xfrm>
              <a:custGeom>
                <a:avLst/>
                <a:gdLst>
                  <a:gd name="csX0" fmla="*/ 11544 w 29133"/>
                  <a:gd name="csY0" fmla="*/ 41826 h 41830"/>
                  <a:gd name="csX1" fmla="*/ 5882 w 29133"/>
                  <a:gd name="csY1" fmla="*/ 40381 h 41830"/>
                  <a:gd name="csX2" fmla="*/ 2027 w 29133"/>
                  <a:gd name="csY2" fmla="*/ 26660 h 41830"/>
                  <a:gd name="csX3" fmla="*/ 12027 w 29133"/>
                  <a:gd name="csY3" fmla="*/ 11133 h 41830"/>
                  <a:gd name="csX4" fmla="*/ 7388 w 29133"/>
                  <a:gd name="csY4" fmla="*/ 8967 h 41830"/>
                  <a:gd name="csX5" fmla="*/ 10340 w 29133"/>
                  <a:gd name="csY5" fmla="*/ 4453 h 41830"/>
                  <a:gd name="csX6" fmla="*/ 15219 w 29133"/>
                  <a:gd name="csY6" fmla="*/ 6680 h 41830"/>
                  <a:gd name="csX7" fmla="*/ 19556 w 29133"/>
                  <a:gd name="csY7" fmla="*/ 0 h 41830"/>
                  <a:gd name="csX8" fmla="*/ 26483 w 29133"/>
                  <a:gd name="csY8" fmla="*/ 963 h 41830"/>
                  <a:gd name="csX9" fmla="*/ 21062 w 29133"/>
                  <a:gd name="csY9" fmla="*/ 9328 h 41830"/>
                  <a:gd name="csX10" fmla="*/ 29134 w 29133"/>
                  <a:gd name="csY10" fmla="*/ 13059 h 41830"/>
                  <a:gd name="csX11" fmla="*/ 26182 w 29133"/>
                  <a:gd name="csY11" fmla="*/ 17633 h 41830"/>
                  <a:gd name="csX12" fmla="*/ 18110 w 29133"/>
                  <a:gd name="csY12" fmla="*/ 13902 h 41830"/>
                  <a:gd name="csX13" fmla="*/ 8532 w 29133"/>
                  <a:gd name="csY13" fmla="*/ 28766 h 41830"/>
                  <a:gd name="csX14" fmla="*/ 10580 w 29133"/>
                  <a:gd name="csY14" fmla="*/ 35868 h 41830"/>
                  <a:gd name="csX15" fmla="*/ 14858 w 29133"/>
                  <a:gd name="csY15" fmla="*/ 36710 h 41830"/>
                  <a:gd name="csX16" fmla="*/ 11605 w 29133"/>
                  <a:gd name="csY16" fmla="*/ 41766 h 418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133" h="41830">
                    <a:moveTo>
                      <a:pt x="11544" y="41826"/>
                    </a:moveTo>
                    <a:cubicBezTo>
                      <a:pt x="9978" y="41886"/>
                      <a:pt x="8051" y="41405"/>
                      <a:pt x="5882" y="40381"/>
                    </a:cubicBezTo>
                    <a:cubicBezTo>
                      <a:pt x="-202" y="37493"/>
                      <a:pt x="-1708" y="32437"/>
                      <a:pt x="2027" y="26660"/>
                    </a:cubicBezTo>
                    <a:lnTo>
                      <a:pt x="12027" y="11133"/>
                    </a:lnTo>
                    <a:lnTo>
                      <a:pt x="7388" y="8967"/>
                    </a:lnTo>
                    <a:lnTo>
                      <a:pt x="10340" y="4453"/>
                    </a:lnTo>
                    <a:lnTo>
                      <a:pt x="15219" y="6680"/>
                    </a:lnTo>
                    <a:lnTo>
                      <a:pt x="19556" y="0"/>
                    </a:lnTo>
                    <a:lnTo>
                      <a:pt x="26483" y="963"/>
                    </a:lnTo>
                    <a:lnTo>
                      <a:pt x="21062" y="9328"/>
                    </a:lnTo>
                    <a:lnTo>
                      <a:pt x="29134" y="13059"/>
                    </a:lnTo>
                    <a:lnTo>
                      <a:pt x="26182" y="17633"/>
                    </a:lnTo>
                    <a:lnTo>
                      <a:pt x="18110" y="13902"/>
                    </a:lnTo>
                    <a:lnTo>
                      <a:pt x="8532" y="28766"/>
                    </a:lnTo>
                    <a:cubicBezTo>
                      <a:pt x="6485" y="31956"/>
                      <a:pt x="7087" y="34243"/>
                      <a:pt x="10580" y="35868"/>
                    </a:cubicBezTo>
                    <a:cubicBezTo>
                      <a:pt x="11243" y="36169"/>
                      <a:pt x="12869" y="36831"/>
                      <a:pt x="14858" y="36710"/>
                    </a:cubicBezTo>
                    <a:lnTo>
                      <a:pt x="11605" y="41766"/>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5" name="Freeform 34">
                <a:extLst>
                  <a:ext uri="{FF2B5EF4-FFF2-40B4-BE49-F238E27FC236}">
                    <a16:creationId xmlns:a16="http://schemas.microsoft.com/office/drawing/2014/main" id="{F1F1E9AE-86CA-9C10-8B41-42A0F689D453}"/>
                  </a:ext>
                </a:extLst>
              </p:cNvPr>
              <p:cNvSpPr/>
              <p:nvPr/>
            </p:nvSpPr>
            <p:spPr>
              <a:xfrm>
                <a:off x="8237023" y="4651643"/>
                <a:ext cx="31323" cy="29843"/>
              </a:xfrm>
              <a:custGeom>
                <a:avLst/>
                <a:gdLst>
                  <a:gd name="csX0" fmla="*/ 31323 w 31323"/>
                  <a:gd name="csY0" fmla="*/ 7695 h 29843"/>
                  <a:gd name="csX1" fmla="*/ 27890 w 31323"/>
                  <a:gd name="csY1" fmla="*/ 12811 h 29843"/>
                  <a:gd name="csX2" fmla="*/ 22468 w 31323"/>
                  <a:gd name="csY2" fmla="*/ 6010 h 29843"/>
                  <a:gd name="csX3" fmla="*/ 15782 w 31323"/>
                  <a:gd name="csY3" fmla="*/ 6793 h 29843"/>
                  <a:gd name="csX4" fmla="*/ 18372 w 31323"/>
                  <a:gd name="csY4" fmla="*/ 13232 h 29843"/>
                  <a:gd name="csX5" fmla="*/ 21384 w 31323"/>
                  <a:gd name="csY5" fmla="*/ 25148 h 29843"/>
                  <a:gd name="csX6" fmla="*/ 6746 w 31323"/>
                  <a:gd name="csY6" fmla="*/ 28277 h 29843"/>
                  <a:gd name="csX7" fmla="*/ 0 w 31323"/>
                  <a:gd name="csY7" fmla="*/ 20815 h 29843"/>
                  <a:gd name="csX8" fmla="*/ 3674 w 31323"/>
                  <a:gd name="csY8" fmla="*/ 15338 h 29843"/>
                  <a:gd name="csX9" fmla="*/ 9337 w 31323"/>
                  <a:gd name="csY9" fmla="*/ 23643 h 29843"/>
                  <a:gd name="csX10" fmla="*/ 16686 w 31323"/>
                  <a:gd name="csY10" fmla="*/ 22801 h 29843"/>
                  <a:gd name="csX11" fmla="*/ 13734 w 31323"/>
                  <a:gd name="csY11" fmla="*/ 16000 h 29843"/>
                  <a:gd name="csX12" fmla="*/ 10903 w 31323"/>
                  <a:gd name="csY12" fmla="*/ 4626 h 29843"/>
                  <a:gd name="csX13" fmla="*/ 25239 w 31323"/>
                  <a:gd name="csY13" fmla="*/ 1436 h 29843"/>
                  <a:gd name="csX14" fmla="*/ 31323 w 31323"/>
                  <a:gd name="csY14" fmla="*/ 7695 h 29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323" h="29843">
                    <a:moveTo>
                      <a:pt x="31323" y="7695"/>
                    </a:moveTo>
                    <a:lnTo>
                      <a:pt x="27890" y="12811"/>
                    </a:lnTo>
                    <a:cubicBezTo>
                      <a:pt x="26926" y="9741"/>
                      <a:pt x="25300" y="7394"/>
                      <a:pt x="22468" y="6010"/>
                    </a:cubicBezTo>
                    <a:cubicBezTo>
                      <a:pt x="19336" y="4445"/>
                      <a:pt x="16927" y="5047"/>
                      <a:pt x="15782" y="6793"/>
                    </a:cubicBezTo>
                    <a:cubicBezTo>
                      <a:pt x="14517" y="8658"/>
                      <a:pt x="15782" y="10524"/>
                      <a:pt x="18372" y="13232"/>
                    </a:cubicBezTo>
                    <a:cubicBezTo>
                      <a:pt x="21625" y="16421"/>
                      <a:pt x="24878" y="20033"/>
                      <a:pt x="21384" y="25148"/>
                    </a:cubicBezTo>
                    <a:cubicBezTo>
                      <a:pt x="18131" y="30022"/>
                      <a:pt x="12409" y="31166"/>
                      <a:pt x="6746" y="28277"/>
                    </a:cubicBezTo>
                    <a:cubicBezTo>
                      <a:pt x="3494" y="26592"/>
                      <a:pt x="1024" y="23944"/>
                      <a:pt x="0" y="20815"/>
                    </a:cubicBezTo>
                    <a:lnTo>
                      <a:pt x="3674" y="15338"/>
                    </a:lnTo>
                    <a:cubicBezTo>
                      <a:pt x="4337" y="19069"/>
                      <a:pt x="5963" y="21898"/>
                      <a:pt x="9337" y="23643"/>
                    </a:cubicBezTo>
                    <a:cubicBezTo>
                      <a:pt x="12710" y="25388"/>
                      <a:pt x="15300" y="24787"/>
                      <a:pt x="16686" y="22801"/>
                    </a:cubicBezTo>
                    <a:cubicBezTo>
                      <a:pt x="18071" y="20694"/>
                      <a:pt x="16565" y="19009"/>
                      <a:pt x="13734" y="16000"/>
                    </a:cubicBezTo>
                    <a:cubicBezTo>
                      <a:pt x="10662" y="12751"/>
                      <a:pt x="7831" y="9260"/>
                      <a:pt x="10903" y="4626"/>
                    </a:cubicBezTo>
                    <a:cubicBezTo>
                      <a:pt x="13975" y="-8"/>
                      <a:pt x="19697" y="-1332"/>
                      <a:pt x="25239" y="1436"/>
                    </a:cubicBezTo>
                    <a:cubicBezTo>
                      <a:pt x="28131" y="2881"/>
                      <a:pt x="30540" y="5288"/>
                      <a:pt x="31323" y="7695"/>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6" name="Freeform 35">
                <a:extLst>
                  <a:ext uri="{FF2B5EF4-FFF2-40B4-BE49-F238E27FC236}">
                    <a16:creationId xmlns:a16="http://schemas.microsoft.com/office/drawing/2014/main" id="{D408FA0F-6EFE-AEFC-A0B2-7B7CA9DF9A24}"/>
                  </a:ext>
                </a:extLst>
              </p:cNvPr>
              <p:cNvSpPr/>
              <p:nvPr/>
            </p:nvSpPr>
            <p:spPr>
              <a:xfrm>
                <a:off x="8263519" y="4661264"/>
                <a:ext cx="36331" cy="37793"/>
              </a:xfrm>
              <a:custGeom>
                <a:avLst/>
                <a:gdLst>
                  <a:gd name="csX0" fmla="*/ 5310 w 36331"/>
                  <a:gd name="csY0" fmla="*/ 31595 h 37793"/>
                  <a:gd name="csX1" fmla="*/ 2779 w 36331"/>
                  <a:gd name="csY1" fmla="*/ 15647 h 37793"/>
                  <a:gd name="csX2" fmla="*/ 13260 w 36331"/>
                  <a:gd name="csY2" fmla="*/ 0 h 37793"/>
                  <a:gd name="csX3" fmla="*/ 18140 w 36331"/>
                  <a:gd name="csY3" fmla="*/ 2468 h 37793"/>
                  <a:gd name="csX4" fmla="*/ 7779 w 36331"/>
                  <a:gd name="csY4" fmla="*/ 17994 h 37793"/>
                  <a:gd name="csX5" fmla="*/ 9405 w 36331"/>
                  <a:gd name="csY5" fmla="*/ 27623 h 37793"/>
                  <a:gd name="csX6" fmla="*/ 22537 w 36331"/>
                  <a:gd name="csY6" fmla="*/ 22388 h 37793"/>
                  <a:gd name="csX7" fmla="*/ 31392 w 36331"/>
                  <a:gd name="csY7" fmla="*/ 9087 h 37793"/>
                  <a:gd name="csX8" fmla="*/ 36332 w 36331"/>
                  <a:gd name="csY8" fmla="*/ 11555 h 37793"/>
                  <a:gd name="csX9" fmla="*/ 18802 w 36331"/>
                  <a:gd name="csY9" fmla="*/ 37794 h 37793"/>
                  <a:gd name="csX10" fmla="*/ 13983 w 36331"/>
                  <a:gd name="csY10" fmla="*/ 35266 h 37793"/>
                  <a:gd name="csX11" fmla="*/ 16634 w 36331"/>
                  <a:gd name="csY11" fmla="*/ 31355 h 37793"/>
                  <a:gd name="csX12" fmla="*/ 5310 w 36331"/>
                  <a:gd name="csY12" fmla="*/ 31655 h 377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6331" h="37793">
                    <a:moveTo>
                      <a:pt x="5310" y="31595"/>
                    </a:moveTo>
                    <a:cubicBezTo>
                      <a:pt x="-473" y="28586"/>
                      <a:pt x="-1859" y="22508"/>
                      <a:pt x="2779" y="15647"/>
                    </a:cubicBezTo>
                    <a:lnTo>
                      <a:pt x="13260" y="0"/>
                    </a:lnTo>
                    <a:lnTo>
                      <a:pt x="18140" y="2468"/>
                    </a:lnTo>
                    <a:lnTo>
                      <a:pt x="7779" y="17994"/>
                    </a:lnTo>
                    <a:cubicBezTo>
                      <a:pt x="4887" y="22327"/>
                      <a:pt x="6093" y="25938"/>
                      <a:pt x="9405" y="27623"/>
                    </a:cubicBezTo>
                    <a:cubicBezTo>
                      <a:pt x="14706" y="30332"/>
                      <a:pt x="19947" y="26299"/>
                      <a:pt x="22537" y="22388"/>
                    </a:cubicBezTo>
                    <a:lnTo>
                      <a:pt x="31392" y="9087"/>
                    </a:lnTo>
                    <a:lnTo>
                      <a:pt x="36332" y="11555"/>
                    </a:lnTo>
                    <a:lnTo>
                      <a:pt x="18802" y="37794"/>
                    </a:lnTo>
                    <a:lnTo>
                      <a:pt x="13983" y="35266"/>
                    </a:lnTo>
                    <a:lnTo>
                      <a:pt x="16634" y="31355"/>
                    </a:lnTo>
                    <a:cubicBezTo>
                      <a:pt x="13321" y="33341"/>
                      <a:pt x="9526" y="33822"/>
                      <a:pt x="5310" y="31655"/>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7EC24CF7-1597-F8B2-DA6B-02414BFE5B6F}"/>
                  </a:ext>
                </a:extLst>
              </p:cNvPr>
              <p:cNvSpPr/>
              <p:nvPr/>
            </p:nvSpPr>
            <p:spPr>
              <a:xfrm>
                <a:off x="8294831" y="4680599"/>
                <a:ext cx="32186" cy="31673"/>
              </a:xfrm>
              <a:custGeom>
                <a:avLst/>
                <a:gdLst>
                  <a:gd name="csX0" fmla="*/ 28752 w 32186"/>
                  <a:gd name="csY0" fmla="*/ 12320 h 31673"/>
                  <a:gd name="csX1" fmla="*/ 23151 w 32186"/>
                  <a:gd name="csY1" fmla="*/ 6784 h 31673"/>
                  <a:gd name="csX2" fmla="*/ 8031 w 32186"/>
                  <a:gd name="csY2" fmla="*/ 11297 h 31673"/>
                  <a:gd name="csX3" fmla="*/ 11103 w 32186"/>
                  <a:gd name="csY3" fmla="*/ 24959 h 31673"/>
                  <a:gd name="csX4" fmla="*/ 19536 w 32186"/>
                  <a:gd name="csY4" fmla="*/ 26463 h 31673"/>
                  <a:gd name="csX5" fmla="*/ 16103 w 32186"/>
                  <a:gd name="csY5" fmla="*/ 31639 h 31673"/>
                  <a:gd name="csX6" fmla="*/ 7488 w 32186"/>
                  <a:gd name="csY6" fmla="*/ 29592 h 31673"/>
                  <a:gd name="csX7" fmla="*/ 2971 w 32186"/>
                  <a:gd name="csY7" fmla="*/ 8710 h 31673"/>
                  <a:gd name="csX8" fmla="*/ 26042 w 32186"/>
                  <a:gd name="csY8" fmla="*/ 1789 h 31673"/>
                  <a:gd name="csX9" fmla="*/ 32186 w 32186"/>
                  <a:gd name="csY9" fmla="*/ 7205 h 31673"/>
                  <a:gd name="csX10" fmla="*/ 28812 w 32186"/>
                  <a:gd name="csY10" fmla="*/ 12320 h 316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2186" h="31673">
                    <a:moveTo>
                      <a:pt x="28752" y="12320"/>
                    </a:moveTo>
                    <a:cubicBezTo>
                      <a:pt x="27729" y="9973"/>
                      <a:pt x="25319" y="7867"/>
                      <a:pt x="23151" y="6784"/>
                    </a:cubicBezTo>
                    <a:cubicBezTo>
                      <a:pt x="17669" y="4015"/>
                      <a:pt x="11525" y="6062"/>
                      <a:pt x="8031" y="11297"/>
                    </a:cubicBezTo>
                    <a:cubicBezTo>
                      <a:pt x="4838" y="16112"/>
                      <a:pt x="5320" y="21950"/>
                      <a:pt x="11103" y="24959"/>
                    </a:cubicBezTo>
                    <a:cubicBezTo>
                      <a:pt x="13512" y="26222"/>
                      <a:pt x="16645" y="26944"/>
                      <a:pt x="19536" y="26463"/>
                    </a:cubicBezTo>
                    <a:lnTo>
                      <a:pt x="16103" y="31639"/>
                    </a:lnTo>
                    <a:cubicBezTo>
                      <a:pt x="13211" y="31879"/>
                      <a:pt x="9958" y="30856"/>
                      <a:pt x="7488" y="29592"/>
                    </a:cubicBezTo>
                    <a:cubicBezTo>
                      <a:pt x="-462" y="25500"/>
                      <a:pt x="-2270" y="16533"/>
                      <a:pt x="2971" y="8710"/>
                    </a:cubicBezTo>
                    <a:cubicBezTo>
                      <a:pt x="8211" y="886"/>
                      <a:pt x="17910" y="-2304"/>
                      <a:pt x="26042" y="1789"/>
                    </a:cubicBezTo>
                    <a:cubicBezTo>
                      <a:pt x="28571" y="3053"/>
                      <a:pt x="30921" y="4978"/>
                      <a:pt x="32186" y="7205"/>
                    </a:cubicBezTo>
                    <a:lnTo>
                      <a:pt x="28812" y="12320"/>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8" name="Freeform 37">
                <a:extLst>
                  <a:ext uri="{FF2B5EF4-FFF2-40B4-BE49-F238E27FC236}">
                    <a16:creationId xmlns:a16="http://schemas.microsoft.com/office/drawing/2014/main" id="{9F535629-C8B2-492E-33B5-A3D122BBECF5}"/>
                  </a:ext>
                </a:extLst>
              </p:cNvPr>
              <p:cNvSpPr/>
              <p:nvPr/>
            </p:nvSpPr>
            <p:spPr>
              <a:xfrm>
                <a:off x="8320601" y="4693583"/>
                <a:ext cx="32739" cy="32169"/>
              </a:xfrm>
              <a:custGeom>
                <a:avLst/>
                <a:gdLst>
                  <a:gd name="csX0" fmla="*/ 29306 w 32739"/>
                  <a:gd name="csY0" fmla="*/ 12577 h 32169"/>
                  <a:gd name="csX1" fmla="*/ 23584 w 32739"/>
                  <a:gd name="csY1" fmla="*/ 6920 h 32169"/>
                  <a:gd name="csX2" fmla="*/ 8163 w 32739"/>
                  <a:gd name="csY2" fmla="*/ 11433 h 32169"/>
                  <a:gd name="csX3" fmla="*/ 11416 w 32739"/>
                  <a:gd name="csY3" fmla="*/ 25335 h 32169"/>
                  <a:gd name="csX4" fmla="*/ 20030 w 32739"/>
                  <a:gd name="csY4" fmla="*/ 26900 h 32169"/>
                  <a:gd name="csX5" fmla="*/ 16536 w 32739"/>
                  <a:gd name="csY5" fmla="*/ 32135 h 32169"/>
                  <a:gd name="csX6" fmla="*/ 7741 w 32739"/>
                  <a:gd name="csY6" fmla="*/ 30029 h 32169"/>
                  <a:gd name="csX7" fmla="*/ 2922 w 32739"/>
                  <a:gd name="csY7" fmla="*/ 8785 h 32169"/>
                  <a:gd name="csX8" fmla="*/ 26415 w 32739"/>
                  <a:gd name="csY8" fmla="*/ 1864 h 32169"/>
                  <a:gd name="csX9" fmla="*/ 32740 w 32739"/>
                  <a:gd name="csY9" fmla="*/ 7401 h 32169"/>
                  <a:gd name="csX10" fmla="*/ 29306 w 32739"/>
                  <a:gd name="csY10" fmla="*/ 12577 h 321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2739" h="32169">
                    <a:moveTo>
                      <a:pt x="29306" y="12577"/>
                    </a:moveTo>
                    <a:cubicBezTo>
                      <a:pt x="28222" y="10169"/>
                      <a:pt x="25752" y="8003"/>
                      <a:pt x="23584" y="6920"/>
                    </a:cubicBezTo>
                    <a:cubicBezTo>
                      <a:pt x="17981" y="4091"/>
                      <a:pt x="11717" y="6137"/>
                      <a:pt x="8163" y="11433"/>
                    </a:cubicBezTo>
                    <a:cubicBezTo>
                      <a:pt x="4911" y="16308"/>
                      <a:pt x="5452" y="22266"/>
                      <a:pt x="11416" y="25335"/>
                    </a:cubicBezTo>
                    <a:cubicBezTo>
                      <a:pt x="13886" y="26599"/>
                      <a:pt x="17078" y="27381"/>
                      <a:pt x="20030" y="26900"/>
                    </a:cubicBezTo>
                    <a:lnTo>
                      <a:pt x="16536" y="32135"/>
                    </a:lnTo>
                    <a:cubicBezTo>
                      <a:pt x="13584" y="32376"/>
                      <a:pt x="10211" y="31293"/>
                      <a:pt x="7741" y="30029"/>
                    </a:cubicBezTo>
                    <a:cubicBezTo>
                      <a:pt x="-390" y="25817"/>
                      <a:pt x="-2318" y="16729"/>
                      <a:pt x="2922" y="8785"/>
                    </a:cubicBezTo>
                    <a:cubicBezTo>
                      <a:pt x="8223" y="841"/>
                      <a:pt x="18042" y="-2348"/>
                      <a:pt x="26415" y="1864"/>
                    </a:cubicBezTo>
                    <a:cubicBezTo>
                      <a:pt x="29005" y="3128"/>
                      <a:pt x="31414" y="5114"/>
                      <a:pt x="32740" y="7401"/>
                    </a:cubicBezTo>
                    <a:lnTo>
                      <a:pt x="29306" y="12577"/>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39" name="Freeform 38">
                <a:extLst>
                  <a:ext uri="{FF2B5EF4-FFF2-40B4-BE49-F238E27FC236}">
                    <a16:creationId xmlns:a16="http://schemas.microsoft.com/office/drawing/2014/main" id="{80C896F8-26C2-1F47-CD2D-0686DFA0C620}"/>
                  </a:ext>
                </a:extLst>
              </p:cNvPr>
              <p:cNvSpPr/>
              <p:nvPr/>
            </p:nvSpPr>
            <p:spPr>
              <a:xfrm>
                <a:off x="8346895" y="4706670"/>
                <a:ext cx="33428" cy="33310"/>
              </a:xfrm>
              <a:custGeom>
                <a:avLst/>
                <a:gdLst>
                  <a:gd name="csX0" fmla="*/ 30480 w 33428"/>
                  <a:gd name="csY0" fmla="*/ 20794 h 33310"/>
                  <a:gd name="csX1" fmla="*/ 28251 w 33428"/>
                  <a:gd name="csY1" fmla="*/ 23622 h 33310"/>
                  <a:gd name="csX2" fmla="*/ 7770 w 33428"/>
                  <a:gd name="csY2" fmla="*/ 13211 h 33310"/>
                  <a:gd name="csX3" fmla="*/ 11986 w 33428"/>
                  <a:gd name="csY3" fmla="*/ 26210 h 33310"/>
                  <a:gd name="csX4" fmla="*/ 23552 w 33428"/>
                  <a:gd name="csY4" fmla="*/ 27715 h 33310"/>
                  <a:gd name="csX5" fmla="*/ 19938 w 33428"/>
                  <a:gd name="csY5" fmla="*/ 33191 h 33310"/>
                  <a:gd name="csX6" fmla="*/ 8011 w 33428"/>
                  <a:gd name="csY6" fmla="*/ 30663 h 33310"/>
                  <a:gd name="csX7" fmla="*/ 3072 w 33428"/>
                  <a:gd name="csY7" fmla="*/ 9118 h 33310"/>
                  <a:gd name="csX8" fmla="*/ 26202 w 33428"/>
                  <a:gd name="csY8" fmla="*/ 1776 h 33310"/>
                  <a:gd name="csX9" fmla="*/ 30540 w 33428"/>
                  <a:gd name="csY9" fmla="*/ 20854 h 33310"/>
                  <a:gd name="csX10" fmla="*/ 10661 w 33428"/>
                  <a:gd name="csY10" fmla="*/ 9059 h 33310"/>
                  <a:gd name="csX11" fmla="*/ 25962 w 33428"/>
                  <a:gd name="csY11" fmla="*/ 16822 h 33310"/>
                  <a:gd name="csX12" fmla="*/ 22890 w 33428"/>
                  <a:gd name="csY12" fmla="*/ 6350 h 33310"/>
                  <a:gd name="csX13" fmla="*/ 10601 w 33428"/>
                  <a:gd name="csY13" fmla="*/ 9059 h 33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428" h="33310">
                    <a:moveTo>
                      <a:pt x="30480" y="20794"/>
                    </a:moveTo>
                    <a:cubicBezTo>
                      <a:pt x="29817" y="21817"/>
                      <a:pt x="28974" y="22840"/>
                      <a:pt x="28251" y="23622"/>
                    </a:cubicBezTo>
                    <a:lnTo>
                      <a:pt x="7770" y="13211"/>
                    </a:lnTo>
                    <a:cubicBezTo>
                      <a:pt x="4578" y="19289"/>
                      <a:pt x="7228" y="23742"/>
                      <a:pt x="11986" y="26210"/>
                    </a:cubicBezTo>
                    <a:cubicBezTo>
                      <a:pt x="15481" y="28015"/>
                      <a:pt x="19818" y="28557"/>
                      <a:pt x="23552" y="27715"/>
                    </a:cubicBezTo>
                    <a:lnTo>
                      <a:pt x="19938" y="33191"/>
                    </a:lnTo>
                    <a:cubicBezTo>
                      <a:pt x="14758" y="33733"/>
                      <a:pt x="11324" y="32349"/>
                      <a:pt x="8011" y="30663"/>
                    </a:cubicBezTo>
                    <a:cubicBezTo>
                      <a:pt x="-723" y="26150"/>
                      <a:pt x="-2229" y="17123"/>
                      <a:pt x="3072" y="9118"/>
                    </a:cubicBezTo>
                    <a:cubicBezTo>
                      <a:pt x="8312" y="1174"/>
                      <a:pt x="17830" y="-2436"/>
                      <a:pt x="26202" y="1776"/>
                    </a:cubicBezTo>
                    <a:cubicBezTo>
                      <a:pt x="34575" y="5989"/>
                      <a:pt x="35178" y="13813"/>
                      <a:pt x="30540" y="20854"/>
                    </a:cubicBezTo>
                    <a:close/>
                    <a:moveTo>
                      <a:pt x="10661" y="9059"/>
                    </a:moveTo>
                    <a:lnTo>
                      <a:pt x="25962" y="16822"/>
                    </a:lnTo>
                    <a:cubicBezTo>
                      <a:pt x="28251" y="12549"/>
                      <a:pt x="27106" y="8456"/>
                      <a:pt x="22890" y="6350"/>
                    </a:cubicBezTo>
                    <a:cubicBezTo>
                      <a:pt x="18673" y="4244"/>
                      <a:pt x="14155" y="5327"/>
                      <a:pt x="10601" y="9059"/>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0" name="Freeform 39">
                <a:extLst>
                  <a:ext uri="{FF2B5EF4-FFF2-40B4-BE49-F238E27FC236}">
                    <a16:creationId xmlns:a16="http://schemas.microsoft.com/office/drawing/2014/main" id="{0FABD6D9-84AD-2A22-3F28-FE5AF448B758}"/>
                  </a:ext>
                </a:extLst>
              </p:cNvPr>
              <p:cNvSpPr/>
              <p:nvPr/>
            </p:nvSpPr>
            <p:spPr>
              <a:xfrm>
                <a:off x="8374242" y="4720961"/>
                <a:ext cx="34455" cy="32364"/>
              </a:xfrm>
              <a:custGeom>
                <a:avLst/>
                <a:gdLst>
                  <a:gd name="csX0" fmla="*/ 34455 w 34455"/>
                  <a:gd name="csY0" fmla="*/ 8669 h 32364"/>
                  <a:gd name="csX1" fmla="*/ 30841 w 34455"/>
                  <a:gd name="csY1" fmla="*/ 14145 h 32364"/>
                  <a:gd name="csX2" fmla="*/ 24456 w 34455"/>
                  <a:gd name="csY2" fmla="*/ 6562 h 32364"/>
                  <a:gd name="csX3" fmla="*/ 16986 w 34455"/>
                  <a:gd name="csY3" fmla="*/ 7224 h 32364"/>
                  <a:gd name="csX4" fmla="*/ 20239 w 34455"/>
                  <a:gd name="csY4" fmla="*/ 14326 h 32364"/>
                  <a:gd name="csX5" fmla="*/ 24155 w 34455"/>
                  <a:gd name="csY5" fmla="*/ 27446 h 32364"/>
                  <a:gd name="csX6" fmla="*/ 7891 w 34455"/>
                  <a:gd name="csY6" fmla="*/ 30455 h 32364"/>
                  <a:gd name="csX7" fmla="*/ 0 w 34455"/>
                  <a:gd name="csY7" fmla="*/ 22150 h 32364"/>
                  <a:gd name="csX8" fmla="*/ 3855 w 34455"/>
                  <a:gd name="csY8" fmla="*/ 16252 h 32364"/>
                  <a:gd name="csX9" fmla="*/ 10602 w 34455"/>
                  <a:gd name="csY9" fmla="*/ 25459 h 32364"/>
                  <a:gd name="csX10" fmla="*/ 18733 w 34455"/>
                  <a:gd name="csY10" fmla="*/ 24737 h 32364"/>
                  <a:gd name="csX11" fmla="*/ 15119 w 34455"/>
                  <a:gd name="csY11" fmla="*/ 17275 h 32364"/>
                  <a:gd name="csX12" fmla="*/ 11445 w 34455"/>
                  <a:gd name="csY12" fmla="*/ 4817 h 32364"/>
                  <a:gd name="csX13" fmla="*/ 27287 w 34455"/>
                  <a:gd name="csY13" fmla="*/ 1688 h 32364"/>
                  <a:gd name="csX14" fmla="*/ 34395 w 34455"/>
                  <a:gd name="csY14" fmla="*/ 8669 h 323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455" h="32364">
                    <a:moveTo>
                      <a:pt x="34455" y="8669"/>
                    </a:moveTo>
                    <a:lnTo>
                      <a:pt x="30841" y="14145"/>
                    </a:lnTo>
                    <a:cubicBezTo>
                      <a:pt x="29637" y="10775"/>
                      <a:pt x="27648" y="8187"/>
                      <a:pt x="24456" y="6562"/>
                    </a:cubicBezTo>
                    <a:cubicBezTo>
                      <a:pt x="20842" y="4757"/>
                      <a:pt x="18192" y="5359"/>
                      <a:pt x="16986" y="7224"/>
                    </a:cubicBezTo>
                    <a:cubicBezTo>
                      <a:pt x="15661" y="9210"/>
                      <a:pt x="17107" y="11257"/>
                      <a:pt x="20239" y="14326"/>
                    </a:cubicBezTo>
                    <a:cubicBezTo>
                      <a:pt x="23974" y="17937"/>
                      <a:pt x="27829" y="21909"/>
                      <a:pt x="24155" y="27446"/>
                    </a:cubicBezTo>
                    <a:cubicBezTo>
                      <a:pt x="20721" y="32681"/>
                      <a:pt x="14397" y="33825"/>
                      <a:pt x="7891" y="30455"/>
                    </a:cubicBezTo>
                    <a:cubicBezTo>
                      <a:pt x="4216" y="28529"/>
                      <a:pt x="1265" y="25580"/>
                      <a:pt x="0" y="22150"/>
                    </a:cubicBezTo>
                    <a:lnTo>
                      <a:pt x="3855" y="16252"/>
                    </a:lnTo>
                    <a:cubicBezTo>
                      <a:pt x="4819" y="20404"/>
                      <a:pt x="6746" y="23473"/>
                      <a:pt x="10602" y="25459"/>
                    </a:cubicBezTo>
                    <a:cubicBezTo>
                      <a:pt x="14457" y="27446"/>
                      <a:pt x="17348" y="26904"/>
                      <a:pt x="18733" y="24737"/>
                    </a:cubicBezTo>
                    <a:cubicBezTo>
                      <a:pt x="20179" y="22511"/>
                      <a:pt x="18432" y="20585"/>
                      <a:pt x="15119" y="17275"/>
                    </a:cubicBezTo>
                    <a:cubicBezTo>
                      <a:pt x="11505" y="13604"/>
                      <a:pt x="8192" y="9752"/>
                      <a:pt x="11445" y="4817"/>
                    </a:cubicBezTo>
                    <a:cubicBezTo>
                      <a:pt x="14697" y="-118"/>
                      <a:pt x="21022" y="-1442"/>
                      <a:pt x="27287" y="1688"/>
                    </a:cubicBezTo>
                    <a:cubicBezTo>
                      <a:pt x="30600" y="3313"/>
                      <a:pt x="33371" y="6021"/>
                      <a:pt x="34395" y="8669"/>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1" name="Freeform 40">
                <a:extLst>
                  <a:ext uri="{FF2B5EF4-FFF2-40B4-BE49-F238E27FC236}">
                    <a16:creationId xmlns:a16="http://schemas.microsoft.com/office/drawing/2014/main" id="{A28902D3-F694-2390-4BC9-F974A5717268}"/>
                  </a:ext>
                </a:extLst>
              </p:cNvPr>
              <p:cNvSpPr/>
              <p:nvPr/>
            </p:nvSpPr>
            <p:spPr>
              <a:xfrm>
                <a:off x="8400204" y="4733994"/>
                <a:ext cx="35058" cy="32915"/>
              </a:xfrm>
              <a:custGeom>
                <a:avLst/>
                <a:gdLst>
                  <a:gd name="csX0" fmla="*/ 35058 w 35058"/>
                  <a:gd name="csY0" fmla="*/ 8936 h 32915"/>
                  <a:gd name="csX1" fmla="*/ 31444 w 35058"/>
                  <a:gd name="csY1" fmla="*/ 14473 h 32915"/>
                  <a:gd name="csX2" fmla="*/ 24817 w 35058"/>
                  <a:gd name="csY2" fmla="*/ 6709 h 32915"/>
                  <a:gd name="csX3" fmla="*/ 17168 w 35058"/>
                  <a:gd name="csY3" fmla="*/ 7371 h 32915"/>
                  <a:gd name="csX4" fmla="*/ 20541 w 35058"/>
                  <a:gd name="csY4" fmla="*/ 14593 h 32915"/>
                  <a:gd name="csX5" fmla="*/ 24698 w 35058"/>
                  <a:gd name="csY5" fmla="*/ 27954 h 32915"/>
                  <a:gd name="csX6" fmla="*/ 8133 w 35058"/>
                  <a:gd name="csY6" fmla="*/ 30963 h 32915"/>
                  <a:gd name="csX7" fmla="*/ 0 w 35058"/>
                  <a:gd name="csY7" fmla="*/ 22477 h 32915"/>
                  <a:gd name="csX8" fmla="*/ 3916 w 35058"/>
                  <a:gd name="csY8" fmla="*/ 16519 h 32915"/>
                  <a:gd name="csX9" fmla="*/ 10843 w 35058"/>
                  <a:gd name="csY9" fmla="*/ 25907 h 32915"/>
                  <a:gd name="csX10" fmla="*/ 19156 w 35058"/>
                  <a:gd name="csY10" fmla="*/ 25185 h 32915"/>
                  <a:gd name="csX11" fmla="*/ 15421 w 35058"/>
                  <a:gd name="csY11" fmla="*/ 17542 h 32915"/>
                  <a:gd name="csX12" fmla="*/ 11566 w 35058"/>
                  <a:gd name="csY12" fmla="*/ 4844 h 32915"/>
                  <a:gd name="csX13" fmla="*/ 27709 w 35058"/>
                  <a:gd name="csY13" fmla="*/ 1775 h 32915"/>
                  <a:gd name="csX14" fmla="*/ 34998 w 35058"/>
                  <a:gd name="csY14" fmla="*/ 8876 h 32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5058" h="32915">
                    <a:moveTo>
                      <a:pt x="35058" y="8936"/>
                    </a:moveTo>
                    <a:lnTo>
                      <a:pt x="31444" y="14473"/>
                    </a:lnTo>
                    <a:cubicBezTo>
                      <a:pt x="30179" y="11043"/>
                      <a:pt x="28131" y="8395"/>
                      <a:pt x="24817" y="6709"/>
                    </a:cubicBezTo>
                    <a:cubicBezTo>
                      <a:pt x="21143" y="4844"/>
                      <a:pt x="18433" y="5445"/>
                      <a:pt x="17168" y="7371"/>
                    </a:cubicBezTo>
                    <a:cubicBezTo>
                      <a:pt x="15842" y="9418"/>
                      <a:pt x="17288" y="11464"/>
                      <a:pt x="20541" y="14593"/>
                    </a:cubicBezTo>
                    <a:cubicBezTo>
                      <a:pt x="24396" y="18264"/>
                      <a:pt x="28312" y="22297"/>
                      <a:pt x="24698" y="27954"/>
                    </a:cubicBezTo>
                    <a:cubicBezTo>
                      <a:pt x="21264" y="33250"/>
                      <a:pt x="14758" y="34393"/>
                      <a:pt x="8133" y="30963"/>
                    </a:cubicBezTo>
                    <a:cubicBezTo>
                      <a:pt x="4338" y="28977"/>
                      <a:pt x="1326" y="25967"/>
                      <a:pt x="0" y="22477"/>
                    </a:cubicBezTo>
                    <a:lnTo>
                      <a:pt x="3916" y="16519"/>
                    </a:lnTo>
                    <a:cubicBezTo>
                      <a:pt x="4940" y="20732"/>
                      <a:pt x="6927" y="23861"/>
                      <a:pt x="10843" y="25907"/>
                    </a:cubicBezTo>
                    <a:cubicBezTo>
                      <a:pt x="14758" y="27954"/>
                      <a:pt x="17770" y="27352"/>
                      <a:pt x="19156" y="25185"/>
                    </a:cubicBezTo>
                    <a:cubicBezTo>
                      <a:pt x="20661" y="22898"/>
                      <a:pt x="18854" y="20972"/>
                      <a:pt x="15421" y="17542"/>
                    </a:cubicBezTo>
                    <a:cubicBezTo>
                      <a:pt x="11747" y="13811"/>
                      <a:pt x="8252" y="9839"/>
                      <a:pt x="11566" y="4844"/>
                    </a:cubicBezTo>
                    <a:cubicBezTo>
                      <a:pt x="14879" y="-151"/>
                      <a:pt x="21264" y="-1475"/>
                      <a:pt x="27709" y="1775"/>
                    </a:cubicBezTo>
                    <a:cubicBezTo>
                      <a:pt x="31082" y="3460"/>
                      <a:pt x="33974" y="6228"/>
                      <a:pt x="34998" y="8876"/>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2" name="Freeform 41">
                <a:extLst>
                  <a:ext uri="{FF2B5EF4-FFF2-40B4-BE49-F238E27FC236}">
                    <a16:creationId xmlns:a16="http://schemas.microsoft.com/office/drawing/2014/main" id="{4A3E75F1-4B6E-7CB1-C03E-C8CC14AE281B}"/>
                  </a:ext>
                </a:extLst>
              </p:cNvPr>
              <p:cNvSpPr/>
              <p:nvPr/>
            </p:nvSpPr>
            <p:spPr>
              <a:xfrm>
                <a:off x="8428636" y="4738011"/>
                <a:ext cx="40056" cy="39583"/>
              </a:xfrm>
              <a:custGeom>
                <a:avLst/>
                <a:gdLst>
                  <a:gd name="csX0" fmla="*/ 24155 w 40056"/>
                  <a:gd name="csY0" fmla="*/ 11118 h 39583"/>
                  <a:gd name="csX1" fmla="*/ 31323 w 40056"/>
                  <a:gd name="csY1" fmla="*/ 14729 h 39583"/>
                  <a:gd name="csX2" fmla="*/ 28371 w 40056"/>
                  <a:gd name="csY2" fmla="*/ 19303 h 39583"/>
                  <a:gd name="csX3" fmla="*/ 21203 w 40056"/>
                  <a:gd name="csY3" fmla="*/ 15692 h 39583"/>
                  <a:gd name="csX4" fmla="*/ 5722 w 40056"/>
                  <a:gd name="csY4" fmla="*/ 39584 h 39583"/>
                  <a:gd name="csX5" fmla="*/ 0 w 40056"/>
                  <a:gd name="csY5" fmla="*/ 36635 h 39583"/>
                  <a:gd name="csX6" fmla="*/ 15480 w 40056"/>
                  <a:gd name="csY6" fmla="*/ 12803 h 39583"/>
                  <a:gd name="csX7" fmla="*/ 11385 w 40056"/>
                  <a:gd name="csY7" fmla="*/ 10757 h 39583"/>
                  <a:gd name="csX8" fmla="*/ 14336 w 40056"/>
                  <a:gd name="csY8" fmla="*/ 6244 h 39583"/>
                  <a:gd name="csX9" fmla="*/ 18432 w 40056"/>
                  <a:gd name="csY9" fmla="*/ 8290 h 39583"/>
                  <a:gd name="csX10" fmla="*/ 20119 w 40056"/>
                  <a:gd name="csY10" fmla="*/ 5702 h 39583"/>
                  <a:gd name="csX11" fmla="*/ 36382 w 40056"/>
                  <a:gd name="csY11" fmla="*/ 1489 h 39583"/>
                  <a:gd name="csX12" fmla="*/ 40057 w 40056"/>
                  <a:gd name="csY12" fmla="*/ 4318 h 39583"/>
                  <a:gd name="csX13" fmla="*/ 36985 w 40056"/>
                  <a:gd name="csY13" fmla="*/ 9012 h 39583"/>
                  <a:gd name="csX14" fmla="*/ 34154 w 40056"/>
                  <a:gd name="csY14" fmla="*/ 6725 h 39583"/>
                  <a:gd name="csX15" fmla="*/ 25721 w 40056"/>
                  <a:gd name="csY15" fmla="*/ 8711 h 39583"/>
                  <a:gd name="csX16" fmla="*/ 24155 w 40056"/>
                  <a:gd name="csY16" fmla="*/ 11118 h 395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056" h="39583">
                    <a:moveTo>
                      <a:pt x="24155" y="11118"/>
                    </a:moveTo>
                    <a:lnTo>
                      <a:pt x="31323" y="14729"/>
                    </a:lnTo>
                    <a:lnTo>
                      <a:pt x="28371" y="19303"/>
                    </a:lnTo>
                    <a:lnTo>
                      <a:pt x="21203" y="15692"/>
                    </a:lnTo>
                    <a:lnTo>
                      <a:pt x="5722" y="39584"/>
                    </a:lnTo>
                    <a:lnTo>
                      <a:pt x="0" y="36635"/>
                    </a:lnTo>
                    <a:lnTo>
                      <a:pt x="15480" y="12803"/>
                    </a:lnTo>
                    <a:lnTo>
                      <a:pt x="11385" y="10757"/>
                    </a:lnTo>
                    <a:lnTo>
                      <a:pt x="14336" y="6244"/>
                    </a:lnTo>
                    <a:lnTo>
                      <a:pt x="18432" y="8290"/>
                    </a:lnTo>
                    <a:lnTo>
                      <a:pt x="20119" y="5702"/>
                    </a:lnTo>
                    <a:cubicBezTo>
                      <a:pt x="23793" y="-15"/>
                      <a:pt x="30419" y="-1460"/>
                      <a:pt x="36382" y="1489"/>
                    </a:cubicBezTo>
                    <a:cubicBezTo>
                      <a:pt x="37949" y="2271"/>
                      <a:pt x="39274" y="3114"/>
                      <a:pt x="40057" y="4318"/>
                    </a:cubicBezTo>
                    <a:lnTo>
                      <a:pt x="36985" y="9012"/>
                    </a:lnTo>
                    <a:cubicBezTo>
                      <a:pt x="36263" y="8049"/>
                      <a:pt x="35299" y="7267"/>
                      <a:pt x="34154" y="6725"/>
                    </a:cubicBezTo>
                    <a:cubicBezTo>
                      <a:pt x="31383" y="5341"/>
                      <a:pt x="27950" y="5281"/>
                      <a:pt x="25721" y="8711"/>
                    </a:cubicBezTo>
                    <a:lnTo>
                      <a:pt x="24155" y="11118"/>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3" name="Freeform 42">
                <a:extLst>
                  <a:ext uri="{FF2B5EF4-FFF2-40B4-BE49-F238E27FC236}">
                    <a16:creationId xmlns:a16="http://schemas.microsoft.com/office/drawing/2014/main" id="{B2488F64-728E-978C-5367-8BCC0DEBB7CA}"/>
                  </a:ext>
                </a:extLst>
              </p:cNvPr>
              <p:cNvSpPr/>
              <p:nvPr/>
            </p:nvSpPr>
            <p:spPr>
              <a:xfrm>
                <a:off x="8451798" y="4755568"/>
                <a:ext cx="41592" cy="42728"/>
              </a:xfrm>
              <a:custGeom>
                <a:avLst/>
                <a:gdLst>
                  <a:gd name="csX0" fmla="*/ 6715 w 41592"/>
                  <a:gd name="csY0" fmla="*/ 35326 h 42728"/>
                  <a:gd name="csX1" fmla="*/ 2739 w 41592"/>
                  <a:gd name="csY1" fmla="*/ 17272 h 42728"/>
                  <a:gd name="csX2" fmla="*/ 13943 w 41592"/>
                  <a:gd name="csY2" fmla="*/ 0 h 42728"/>
                  <a:gd name="csX3" fmla="*/ 19787 w 41592"/>
                  <a:gd name="csY3" fmla="*/ 2889 h 42728"/>
                  <a:gd name="csX4" fmla="*/ 8702 w 41592"/>
                  <a:gd name="csY4" fmla="*/ 19980 h 42728"/>
                  <a:gd name="csX5" fmla="*/ 11233 w 41592"/>
                  <a:gd name="csY5" fmla="*/ 30873 h 42728"/>
                  <a:gd name="csX6" fmla="*/ 26171 w 41592"/>
                  <a:gd name="csY6" fmla="*/ 25457 h 42728"/>
                  <a:gd name="csX7" fmla="*/ 35629 w 41592"/>
                  <a:gd name="csY7" fmla="*/ 10772 h 42728"/>
                  <a:gd name="csX8" fmla="*/ 41592 w 41592"/>
                  <a:gd name="csY8" fmla="*/ 13721 h 42728"/>
                  <a:gd name="csX9" fmla="*/ 22918 w 41592"/>
                  <a:gd name="csY9" fmla="*/ 42729 h 42728"/>
                  <a:gd name="csX10" fmla="*/ 17136 w 41592"/>
                  <a:gd name="csY10" fmla="*/ 39719 h 42728"/>
                  <a:gd name="csX11" fmla="*/ 19967 w 41592"/>
                  <a:gd name="csY11" fmla="*/ 35387 h 42728"/>
                  <a:gd name="csX12" fmla="*/ 6775 w 41592"/>
                  <a:gd name="csY12" fmla="*/ 35266 h 427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1592" h="42728">
                    <a:moveTo>
                      <a:pt x="6715" y="35326"/>
                    </a:moveTo>
                    <a:cubicBezTo>
                      <a:pt x="-212" y="31775"/>
                      <a:pt x="-2200" y="24855"/>
                      <a:pt x="2739" y="17272"/>
                    </a:cubicBezTo>
                    <a:lnTo>
                      <a:pt x="13943" y="0"/>
                    </a:lnTo>
                    <a:lnTo>
                      <a:pt x="19787" y="2889"/>
                    </a:lnTo>
                    <a:lnTo>
                      <a:pt x="8702" y="19980"/>
                    </a:lnTo>
                    <a:cubicBezTo>
                      <a:pt x="5630" y="24734"/>
                      <a:pt x="7257" y="28827"/>
                      <a:pt x="11233" y="30873"/>
                    </a:cubicBezTo>
                    <a:cubicBezTo>
                      <a:pt x="17618" y="34123"/>
                      <a:pt x="23401" y="29730"/>
                      <a:pt x="26171" y="25457"/>
                    </a:cubicBezTo>
                    <a:lnTo>
                      <a:pt x="35629" y="10772"/>
                    </a:lnTo>
                    <a:lnTo>
                      <a:pt x="41592" y="13721"/>
                    </a:lnTo>
                    <a:lnTo>
                      <a:pt x="22918" y="42729"/>
                    </a:lnTo>
                    <a:lnTo>
                      <a:pt x="17136" y="39719"/>
                    </a:lnTo>
                    <a:lnTo>
                      <a:pt x="19967" y="35387"/>
                    </a:lnTo>
                    <a:cubicBezTo>
                      <a:pt x="16232" y="37493"/>
                      <a:pt x="11895" y="37914"/>
                      <a:pt x="6775" y="35266"/>
                    </a:cubicBez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44" name="Freeform 43">
                <a:extLst>
                  <a:ext uri="{FF2B5EF4-FFF2-40B4-BE49-F238E27FC236}">
                    <a16:creationId xmlns:a16="http://schemas.microsoft.com/office/drawing/2014/main" id="{CC4F7E34-B19E-DBCD-5D62-E9062C6027F7}"/>
                  </a:ext>
                </a:extLst>
              </p:cNvPr>
              <p:cNvSpPr/>
              <p:nvPr/>
            </p:nvSpPr>
            <p:spPr>
              <a:xfrm>
                <a:off x="8487641" y="4763031"/>
                <a:ext cx="29361" cy="46519"/>
              </a:xfrm>
              <a:custGeom>
                <a:avLst/>
                <a:gdLst>
                  <a:gd name="csX0" fmla="*/ 23338 w 29361"/>
                  <a:gd name="csY0" fmla="*/ 0 h 46519"/>
                  <a:gd name="csX1" fmla="*/ 29362 w 29361"/>
                  <a:gd name="csY1" fmla="*/ 3009 h 46519"/>
                  <a:gd name="csX2" fmla="*/ 8520 w 29361"/>
                  <a:gd name="csY2" fmla="*/ 35447 h 46519"/>
                  <a:gd name="csX3" fmla="*/ 9002 w 29361"/>
                  <a:gd name="csY3" fmla="*/ 40742 h 46519"/>
                  <a:gd name="csX4" fmla="*/ 11291 w 29361"/>
                  <a:gd name="csY4" fmla="*/ 41465 h 46519"/>
                  <a:gd name="csX5" fmla="*/ 8039 w 29361"/>
                  <a:gd name="csY5" fmla="*/ 46520 h 46519"/>
                  <a:gd name="csX6" fmla="*/ 4966 w 29361"/>
                  <a:gd name="csY6" fmla="*/ 45557 h 46519"/>
                  <a:gd name="csX7" fmla="*/ 1894 w 29361"/>
                  <a:gd name="csY7" fmla="*/ 33401 h 46519"/>
                  <a:gd name="csX8" fmla="*/ 23338 w 29361"/>
                  <a:gd name="csY8" fmla="*/ 60 h 465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9361" h="46519">
                    <a:moveTo>
                      <a:pt x="23338" y="0"/>
                    </a:moveTo>
                    <a:lnTo>
                      <a:pt x="29362" y="3009"/>
                    </a:lnTo>
                    <a:lnTo>
                      <a:pt x="8520" y="35447"/>
                    </a:lnTo>
                    <a:cubicBezTo>
                      <a:pt x="7135" y="37613"/>
                      <a:pt x="6653" y="39539"/>
                      <a:pt x="9002" y="40742"/>
                    </a:cubicBezTo>
                    <a:cubicBezTo>
                      <a:pt x="9544" y="41044"/>
                      <a:pt x="10267" y="41344"/>
                      <a:pt x="11291" y="41465"/>
                    </a:cubicBezTo>
                    <a:lnTo>
                      <a:pt x="8039" y="46520"/>
                    </a:lnTo>
                    <a:cubicBezTo>
                      <a:pt x="6894" y="46399"/>
                      <a:pt x="5870" y="46038"/>
                      <a:pt x="4966" y="45557"/>
                    </a:cubicBezTo>
                    <a:cubicBezTo>
                      <a:pt x="810" y="43390"/>
                      <a:pt x="-2081" y="39539"/>
                      <a:pt x="1894" y="33401"/>
                    </a:cubicBezTo>
                    <a:lnTo>
                      <a:pt x="23338" y="60"/>
                    </a:lnTo>
                    <a:close/>
                  </a:path>
                </a:pathLst>
              </a:custGeom>
              <a:solidFill>
                <a:srgbClr val="FFFFFF"/>
              </a:solidFill>
              <a:ln w="602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grpSp>
      </p:grpSp>
      <p:sp>
        <p:nvSpPr>
          <p:cNvPr id="45" name="TextBox 44">
            <a:extLst>
              <a:ext uri="{FF2B5EF4-FFF2-40B4-BE49-F238E27FC236}">
                <a16:creationId xmlns:a16="http://schemas.microsoft.com/office/drawing/2014/main" id="{376B5382-6576-1E1E-69BD-A6637D9B929D}"/>
              </a:ext>
            </a:extLst>
          </p:cNvPr>
          <p:cNvSpPr txBox="1"/>
          <p:nvPr/>
        </p:nvSpPr>
        <p:spPr>
          <a:xfrm>
            <a:off x="4306051" y="1293076"/>
            <a:ext cx="7330175" cy="233910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1C5C"/>
                </a:solidFill>
                <a:effectLst/>
                <a:uLnTx/>
                <a:uFillTx/>
                <a:latin typeface="Aptos"/>
                <a:ea typeface="+mn-ea"/>
                <a:cs typeface="Segoe UI"/>
              </a:rPr>
              <a:t>Offering </a:t>
            </a:r>
            <a:r>
              <a:rPr kumimoji="0" lang="en-US" sz="3200" b="1" i="0" u="none" strike="noStrike" kern="1200" cap="none" spc="0" normalizeH="0" baseline="0" noProof="0" dirty="0">
                <a:ln>
                  <a:noFill/>
                </a:ln>
                <a:solidFill>
                  <a:srgbClr val="351C5C"/>
                </a:solidFill>
                <a:effectLst/>
                <a:uLnTx/>
                <a:uFillTx/>
                <a:latin typeface="Aptos"/>
                <a:ea typeface="+mn-ea"/>
                <a:cs typeface="Segoe UI"/>
              </a:rPr>
              <a:t>EFT integrations </a:t>
            </a:r>
            <a:r>
              <a:rPr kumimoji="0" lang="en-US" sz="3200" b="0" i="0" u="none" strike="noStrike" kern="1200" cap="none" spc="0" normalizeH="0" baseline="0" noProof="0" dirty="0">
                <a:ln>
                  <a:noFill/>
                </a:ln>
                <a:solidFill>
                  <a:srgbClr val="351C5C"/>
                </a:solidFill>
                <a:effectLst/>
                <a:uLnTx/>
                <a:uFillTx/>
                <a:latin typeface="Aptos"/>
                <a:ea typeface="+mn-ea"/>
                <a:cs typeface="Segoe UI"/>
              </a:rPr>
              <a:t>to the leading </a:t>
            </a:r>
            <a:r>
              <a:rPr kumimoji="0" lang="en-US" sz="3200" b="1" i="0" u="none" strike="noStrike" kern="1200" cap="none" spc="0" normalizeH="0" baseline="0" noProof="0" dirty="0">
                <a:ln>
                  <a:noFill/>
                </a:ln>
                <a:solidFill>
                  <a:srgbClr val="351C5C"/>
                </a:solidFill>
                <a:effectLst/>
                <a:uLnTx/>
                <a:uFillTx/>
                <a:latin typeface="Aptos"/>
                <a:ea typeface="+mn-ea"/>
                <a:cs typeface="Segoe UI"/>
              </a:rPr>
              <a:t>PSPs</a:t>
            </a:r>
            <a:r>
              <a:rPr kumimoji="0" lang="en-US" sz="3200" b="0" i="0" u="none" strike="noStrike" kern="1200" cap="none" spc="0" normalizeH="0" baseline="0" noProof="0" dirty="0">
                <a:ln>
                  <a:noFill/>
                </a:ln>
                <a:solidFill>
                  <a:srgbClr val="351C5C"/>
                </a:solidFill>
                <a:effectLst/>
                <a:uLnTx/>
                <a:uFillTx/>
                <a:latin typeface="Aptos"/>
                <a:ea typeface="+mn-ea"/>
                <a:cs typeface="Segoe UI"/>
              </a:rPr>
              <a:t> in all our main market regions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1C5C"/>
              </a:solidFill>
              <a:effectLst/>
              <a:uLnTx/>
              <a:uFillTx/>
              <a:latin typeface="Aptos" panose="020B0004020202020204"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1C5C"/>
                </a:solidFill>
                <a:effectLst/>
                <a:uLnTx/>
                <a:uFillTx/>
                <a:latin typeface="Aptos"/>
                <a:ea typeface="+mn-ea"/>
                <a:cs typeface="Segoe UI"/>
              </a:rPr>
              <a:t>Empowering our customers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1C5C"/>
                </a:solidFill>
                <a:effectLst/>
                <a:uLnTx/>
                <a:uFillTx/>
                <a:latin typeface="Aptos"/>
                <a:ea typeface="+mn-ea"/>
                <a:cs typeface="Segoe UI"/>
              </a:rPr>
              <a:t>to have a choice</a:t>
            </a:r>
            <a:endParaRPr kumimoji="0" lang="en-IS" sz="3200" b="0" i="0" u="none" strike="noStrike" kern="1200" cap="none" spc="0" normalizeH="0" baseline="0" noProof="0" dirty="0">
              <a:ln>
                <a:noFill/>
              </a:ln>
              <a:solidFill>
                <a:srgbClr val="351C5C"/>
              </a:solidFill>
              <a:effectLst/>
              <a:uLnTx/>
              <a:uFillTx/>
              <a:latin typeface="Aptos"/>
              <a:ea typeface="+mn-ea"/>
              <a:cs typeface="Segoe UI"/>
            </a:endParaRPr>
          </a:p>
        </p:txBody>
      </p:sp>
      <p:pic>
        <p:nvPicPr>
          <p:cNvPr id="46" name="Picture 45" descr="A hand holding a green card&#10;&#10;AI-generated content may be incorrect.">
            <a:extLst>
              <a:ext uri="{FF2B5EF4-FFF2-40B4-BE49-F238E27FC236}">
                <a16:creationId xmlns:a16="http://schemas.microsoft.com/office/drawing/2014/main" id="{E54EED48-5AEB-733E-F91B-96D68E1F2DEA}"/>
              </a:ext>
            </a:extLst>
          </p:cNvPr>
          <p:cNvPicPr>
            <a:picLocks noChangeAspect="1"/>
          </p:cNvPicPr>
          <p:nvPr/>
        </p:nvPicPr>
        <p:blipFill>
          <a:blip r:embed="rId4"/>
          <a:stretch>
            <a:fillRect/>
          </a:stretch>
        </p:blipFill>
        <p:spPr>
          <a:xfrm rot="441114">
            <a:off x="5204060" y="3760171"/>
            <a:ext cx="2402346" cy="2033105"/>
          </a:xfrm>
          <a:prstGeom prst="rect">
            <a:avLst/>
          </a:prstGeom>
        </p:spPr>
      </p:pic>
    </p:spTree>
    <p:extLst>
      <p:ext uri="{BB962C8B-B14F-4D97-AF65-F5344CB8AC3E}">
        <p14:creationId xmlns:p14="http://schemas.microsoft.com/office/powerpoint/2010/main" val="3558920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C8BE7-29C0-F2CF-40C6-6A40EBB68EB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FEFAB4-F16F-D2E3-1720-A688E7F4004D}"/>
              </a:ext>
            </a:extLst>
          </p:cNvPr>
          <p:cNvSpPr>
            <a:spLocks noGrp="1"/>
          </p:cNvSpPr>
          <p:nvPr>
            <p:ph type="body" sz="quarter" idx="11"/>
          </p:nvPr>
        </p:nvSpPr>
        <p:spPr/>
        <p:txBody>
          <a:bodyPr/>
          <a:lstStyle/>
          <a:p>
            <a:r>
              <a:rPr lang="en-US" b="1">
                <a:latin typeface="Aptos" panose="020B0004020202020204" pitchFamily="34" charset="0"/>
              </a:rPr>
              <a:t>Rapid integrations</a:t>
            </a:r>
          </a:p>
        </p:txBody>
      </p:sp>
      <p:sp>
        <p:nvSpPr>
          <p:cNvPr id="13" name="AutoShape 32" descr="File:Djurs Sommerland - Vi elsker legebørn (Official Logo ...">
            <a:extLst>
              <a:ext uri="{FF2B5EF4-FFF2-40B4-BE49-F238E27FC236}">
                <a16:creationId xmlns:a16="http://schemas.microsoft.com/office/drawing/2014/main" id="{646B5D0F-F962-1D87-C94C-112CBF723DDB}"/>
              </a:ext>
            </a:extLst>
          </p:cNvPr>
          <p:cNvSpPr>
            <a:spLocks noChangeAspect="1" noChangeArrowheads="1"/>
          </p:cNvSpPr>
          <p:nvPr/>
        </p:nvSpPr>
        <p:spPr bwMode="auto">
          <a:xfrm>
            <a:off x="13026601" y="2975174"/>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Calibri" panose="020F0502020204030204"/>
              <a:ea typeface="+mn-ea"/>
              <a:cs typeface="+mn-cs"/>
            </a:endParaRPr>
          </a:p>
        </p:txBody>
      </p:sp>
      <p:pic>
        <p:nvPicPr>
          <p:cNvPr id="5" name="Picture Placeholder 7" descr="A person typing on a computer&#10;&#10;AI-generated content may be incorrect.">
            <a:extLst>
              <a:ext uri="{FF2B5EF4-FFF2-40B4-BE49-F238E27FC236}">
                <a16:creationId xmlns:a16="http://schemas.microsoft.com/office/drawing/2014/main" id="{3F337942-E718-1007-DD84-872FB0E5147C}"/>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p:pic>
      <p:sp>
        <p:nvSpPr>
          <p:cNvPr id="6" name="Text Placeholder 2">
            <a:extLst>
              <a:ext uri="{FF2B5EF4-FFF2-40B4-BE49-F238E27FC236}">
                <a16:creationId xmlns:a16="http://schemas.microsoft.com/office/drawing/2014/main" id="{5B2EACB9-8FE5-0800-A696-F5F1A42455FC}"/>
              </a:ext>
            </a:extLst>
          </p:cNvPr>
          <p:cNvSpPr txBox="1">
            <a:spLocks/>
          </p:cNvSpPr>
          <p:nvPr/>
        </p:nvSpPr>
        <p:spPr>
          <a:xfrm>
            <a:off x="5285729" y="1112400"/>
            <a:ext cx="6347371" cy="500850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242C2F"/>
                </a:solidFill>
                <a:effectLst/>
                <a:uLnTx/>
                <a:uFillTx/>
                <a:latin typeface="Aptos" panose="020B0004020202020204" pitchFamily="34" charset="0"/>
                <a:ea typeface="+mn-ea"/>
                <a:cs typeface="Segoe UI Semibold"/>
              </a:rPr>
              <a:t>Statement of Work (SOW)</a:t>
            </a:r>
          </a:p>
          <a:p>
            <a:pPr marL="54864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42C2F"/>
                </a:solidFill>
                <a:effectLst/>
                <a:uLnTx/>
                <a:uFillTx/>
                <a:latin typeface="Aptos" panose="020B0004020202020204" pitchFamily="34" charset="0"/>
                <a:ea typeface="+mn-ea"/>
                <a:cs typeface="Segoe UI"/>
              </a:rPr>
              <a:t>Contract for delivery</a:t>
            </a:r>
          </a:p>
          <a:p>
            <a:pPr marL="54864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42C2F"/>
                </a:solidFill>
                <a:effectLst/>
                <a:uLnTx/>
                <a:uFillTx/>
                <a:latin typeface="Aptos" panose="020B0004020202020204" pitchFamily="34" charset="0"/>
                <a:ea typeface="+mn-ea"/>
                <a:cs typeface="Segoe UI"/>
              </a:rPr>
              <a:t>Time and material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242C2F"/>
                </a:solidFill>
                <a:effectLst/>
                <a:uLnTx/>
                <a:uFillTx/>
                <a:latin typeface="Aptos" panose="020B0004020202020204" pitchFamily="34" charset="0"/>
                <a:ea typeface="+mn-ea"/>
                <a:cs typeface="Segoe UI Semibold"/>
              </a:rPr>
              <a:t>Short lead time</a:t>
            </a:r>
          </a:p>
          <a:p>
            <a:pPr marL="54864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42C2F"/>
                </a:solidFill>
                <a:effectLst/>
                <a:uLnTx/>
                <a:uFillTx/>
                <a:latin typeface="Aptos" panose="020B0004020202020204" pitchFamily="34" charset="0"/>
                <a:ea typeface="+mn-ea"/>
                <a:cs typeface="Segoe UI"/>
              </a:rPr>
              <a:t>Next available consultant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242C2F"/>
                </a:solidFill>
                <a:effectLst/>
                <a:uLnTx/>
                <a:uFillTx/>
                <a:latin typeface="Aptos" panose="020B0004020202020204" pitchFamily="34" charset="0"/>
                <a:ea typeface="+mn-ea"/>
                <a:cs typeface="Segoe UI Semibold"/>
              </a:rPr>
              <a:t>Development</a:t>
            </a:r>
          </a:p>
          <a:p>
            <a:pPr marL="54864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42C2F"/>
                </a:solidFill>
                <a:effectLst/>
                <a:uLnTx/>
                <a:uFillTx/>
                <a:latin typeface="Aptos" panose="020B0004020202020204" pitchFamily="34" charset="0"/>
                <a:ea typeface="+mn-ea"/>
                <a:cs typeface="Segoe UI"/>
              </a:rPr>
              <a:t>Typical timeline is approximately 3 months</a:t>
            </a:r>
          </a:p>
          <a:p>
            <a:pPr marL="914400" marR="0" lvl="2" indent="-228600"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2000" b="0" i="0" u="none" strike="noStrike" kern="1200" cap="none" spc="0" normalizeH="0" baseline="0" noProof="0">
                <a:ln>
                  <a:noFill/>
                </a:ln>
                <a:solidFill>
                  <a:srgbClr val="242C2F"/>
                </a:solidFill>
                <a:effectLst/>
                <a:uLnTx/>
                <a:uFillTx/>
                <a:latin typeface="Aptos" panose="020B0004020202020204" pitchFamily="34" charset="0"/>
                <a:ea typeface="+mn-ea"/>
                <a:cs typeface="Segoe UI"/>
              </a:rPr>
              <a:t>Development and certification</a:t>
            </a:r>
          </a:p>
          <a:p>
            <a:pPr marL="54864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42C2F"/>
                </a:solidFill>
                <a:effectLst/>
                <a:uLnTx/>
                <a:uFillTx/>
                <a:latin typeface="Aptos" panose="020B0004020202020204" pitchFamily="34" charset="0"/>
                <a:ea typeface="+mn-ea"/>
                <a:cs typeface="Segoe UI"/>
              </a:rPr>
              <a:t>Full support from the LS Pay team</a:t>
            </a:r>
          </a:p>
          <a:p>
            <a:pPr marL="54864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42C2F"/>
                </a:solidFill>
                <a:effectLst/>
                <a:uLnTx/>
                <a:uFillTx/>
                <a:latin typeface="Aptos" panose="020B0004020202020204" pitchFamily="34" charset="0"/>
                <a:ea typeface="+mn-ea"/>
                <a:cs typeface="Segoe UI"/>
              </a:rPr>
              <a:t>Using LS Pay’s development processes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242C2F"/>
                </a:solidFill>
                <a:effectLst/>
                <a:uLnTx/>
                <a:uFillTx/>
                <a:latin typeface="Aptos" panose="020B0004020202020204" pitchFamily="34" charset="0"/>
                <a:ea typeface="+mn-ea"/>
                <a:cs typeface="Segoe UI Semibold"/>
              </a:rPr>
              <a:t>Deployment</a:t>
            </a:r>
          </a:p>
          <a:p>
            <a:pPr marL="54864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42C2F"/>
                </a:solidFill>
                <a:effectLst/>
                <a:uLnTx/>
                <a:uFillTx/>
                <a:latin typeface="Aptos" panose="020B0004020202020204" pitchFamily="34" charset="0"/>
                <a:ea typeface="+mn-ea"/>
                <a:cs typeface="Segoe UI"/>
              </a:rPr>
              <a:t>Integration is incorporated into standard LS Pay, with continuous maintenance and support provided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242C2F"/>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13663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6B0CF-7846-DF3F-5ECD-445FDD29051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B91AA7C-54AD-79C9-2CB7-0EA7666DBAC6}"/>
              </a:ext>
            </a:extLst>
          </p:cNvPr>
          <p:cNvGrpSpPr/>
          <p:nvPr/>
        </p:nvGrpSpPr>
        <p:grpSpPr>
          <a:xfrm>
            <a:off x="8646160" y="1598255"/>
            <a:ext cx="3541830" cy="5259744"/>
            <a:chOff x="1953092" y="2063750"/>
            <a:chExt cx="2526442" cy="4003200"/>
          </a:xfrm>
          <a:solidFill>
            <a:srgbClr val="EFBC6E"/>
          </a:solidFill>
        </p:grpSpPr>
        <p:pic>
          <p:nvPicPr>
            <p:cNvPr id="11" name="Graphic 10">
              <a:extLst>
                <a:ext uri="{FF2B5EF4-FFF2-40B4-BE49-F238E27FC236}">
                  <a16:creationId xmlns:a16="http://schemas.microsoft.com/office/drawing/2014/main" id="{2AADD80B-A76C-DAB4-1CFD-02816102B21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55223" y="2063750"/>
              <a:ext cx="2524311" cy="4003200"/>
            </a:xfrm>
            <a:prstGeom prst="rect">
              <a:avLst/>
            </a:prstGeom>
            <a:effectLst>
              <a:outerShdw blurRad="165100" dist="127000" dir="5400000" algn="ctr" rotWithShape="0">
                <a:srgbClr val="000000">
                  <a:alpha val="15000"/>
                </a:srgbClr>
              </a:outerShdw>
            </a:effectLst>
          </p:spPr>
        </p:pic>
        <p:sp>
          <p:nvSpPr>
            <p:cNvPr id="12" name="TextBox 11">
              <a:extLst>
                <a:ext uri="{FF2B5EF4-FFF2-40B4-BE49-F238E27FC236}">
                  <a16:creationId xmlns:a16="http://schemas.microsoft.com/office/drawing/2014/main" id="{D00F461D-C7EF-DC6F-5580-9D099CD09BCD}"/>
                </a:ext>
              </a:extLst>
            </p:cNvPr>
            <p:cNvSpPr txBox="1"/>
            <p:nvPr/>
          </p:nvSpPr>
          <p:spPr>
            <a:xfrm>
              <a:off x="1953092" y="2173160"/>
              <a:ext cx="2524310" cy="63357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2800" b="1" i="0" u="none" strike="noStrike" kern="1200" cap="none" spc="0" normalizeH="0" baseline="0" noProof="0" dirty="0">
                <a:ln>
                  <a:noFill/>
                </a:ln>
                <a:solidFill>
                  <a:srgbClr val="4040A4"/>
                </a:solidFill>
                <a:effectLst/>
                <a:uLnTx/>
                <a:uFillTx/>
                <a:latin typeface="Aptos ExtraBold" panose="020B0004020202020204" pitchFamily="34" charset="0"/>
                <a:ea typeface="+mn-ea"/>
                <a:cs typeface="Segoe UI" panose="020B0502040204020203" pitchFamily="34" charset="0"/>
              </a:endParaRPr>
            </a:p>
          </p:txBody>
        </p:sp>
      </p:grpSp>
      <p:sp>
        <p:nvSpPr>
          <p:cNvPr id="4" name="Freeform 77">
            <a:extLst>
              <a:ext uri="{FF2B5EF4-FFF2-40B4-BE49-F238E27FC236}">
                <a16:creationId xmlns:a16="http://schemas.microsoft.com/office/drawing/2014/main" id="{DEED565D-1910-3EEC-FF08-00686E0B0CAC}"/>
              </a:ext>
            </a:extLst>
          </p:cNvPr>
          <p:cNvSpPr/>
          <p:nvPr/>
        </p:nvSpPr>
        <p:spPr>
          <a:xfrm rot="10800000">
            <a:off x="9073123" y="2171922"/>
            <a:ext cx="3136391" cy="4686077"/>
          </a:xfrm>
          <a:custGeom>
            <a:avLst/>
            <a:gdLst>
              <a:gd name="connsiteX0" fmla="*/ 3136298 w 3136391"/>
              <a:gd name="connsiteY0" fmla="*/ 4685937 h 4686077"/>
              <a:gd name="connsiteX1" fmla="*/ 651548 w 3136391"/>
              <a:gd name="connsiteY1" fmla="*/ 4685937 h 4686077"/>
              <a:gd name="connsiteX2" fmla="*/ 0 w 3136391"/>
              <a:gd name="connsiteY2" fmla="*/ 3629453 h 4686077"/>
              <a:gd name="connsiteX3" fmla="*/ 0 w 3136391"/>
              <a:gd name="connsiteY3" fmla="*/ 0 h 4686077"/>
              <a:gd name="connsiteX4" fmla="*/ 2404468 w 3136391"/>
              <a:gd name="connsiteY4" fmla="*/ 0 h 4686077"/>
              <a:gd name="connsiteX5" fmla="*/ 2379225 w 3136391"/>
              <a:gd name="connsiteY5" fmla="*/ 59727 h 4686077"/>
              <a:gd name="connsiteX6" fmla="*/ 1481045 w 3136391"/>
              <a:gd name="connsiteY6" fmla="*/ 1107722 h 4686077"/>
              <a:gd name="connsiteX7" fmla="*/ 949741 w 3136391"/>
              <a:gd name="connsiteY7" fmla="*/ 1384413 h 4686077"/>
              <a:gd name="connsiteX8" fmla="*/ 1822998 w 3136391"/>
              <a:gd name="connsiteY8" fmla="*/ 2703285 h 4686077"/>
              <a:gd name="connsiteX9" fmla="*/ 3136391 w 3136391"/>
              <a:gd name="connsiteY9" fmla="*/ 4686077 h 4686077"/>
              <a:gd name="connsiteX10" fmla="*/ 3136298 w 3136391"/>
              <a:gd name="connsiteY10" fmla="*/ 4685937 h 4686077"/>
              <a:gd name="connsiteX11" fmla="*/ 3136391 w 3136391"/>
              <a:gd name="connsiteY11" fmla="*/ 4685937 h 46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6391" h="4686077">
                <a:moveTo>
                  <a:pt x="3136298" y="4685937"/>
                </a:moveTo>
                <a:lnTo>
                  <a:pt x="651548" y="4685937"/>
                </a:lnTo>
                <a:lnTo>
                  <a:pt x="0" y="3629453"/>
                </a:lnTo>
                <a:lnTo>
                  <a:pt x="0" y="0"/>
                </a:lnTo>
                <a:lnTo>
                  <a:pt x="2404468" y="0"/>
                </a:lnTo>
                <a:lnTo>
                  <a:pt x="2379225" y="59727"/>
                </a:lnTo>
                <a:cubicBezTo>
                  <a:pt x="2183782" y="476411"/>
                  <a:pt x="1875368" y="840978"/>
                  <a:pt x="1481045" y="1107722"/>
                </a:cubicBezTo>
                <a:cubicBezTo>
                  <a:pt x="1317923" y="1218118"/>
                  <a:pt x="1139092" y="1310862"/>
                  <a:pt x="949741" y="1384413"/>
                </a:cubicBezTo>
                <a:lnTo>
                  <a:pt x="1822998" y="2703285"/>
                </a:lnTo>
                <a:close/>
                <a:moveTo>
                  <a:pt x="3136391" y="4686077"/>
                </a:moveTo>
                <a:lnTo>
                  <a:pt x="3136298" y="4685937"/>
                </a:lnTo>
                <a:lnTo>
                  <a:pt x="3136391" y="4685937"/>
                </a:lnTo>
                <a:close/>
              </a:path>
            </a:pathLst>
          </a:custGeom>
          <a:solidFill>
            <a:srgbClr val="35225E"/>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74">
            <a:extLst>
              <a:ext uri="{FF2B5EF4-FFF2-40B4-BE49-F238E27FC236}">
                <a16:creationId xmlns:a16="http://schemas.microsoft.com/office/drawing/2014/main" id="{DCAD6270-7FDF-1647-78E4-8B0457A6ED64}"/>
              </a:ext>
            </a:extLst>
          </p:cNvPr>
          <p:cNvSpPr/>
          <p:nvPr/>
        </p:nvSpPr>
        <p:spPr>
          <a:xfrm rot="10800000">
            <a:off x="9492220" y="1807833"/>
            <a:ext cx="2717294" cy="3665892"/>
          </a:xfrm>
          <a:custGeom>
            <a:avLst/>
            <a:gdLst>
              <a:gd name="connsiteX0" fmla="*/ 2717154 w 2717294"/>
              <a:gd name="connsiteY0" fmla="*/ 140 h 3665892"/>
              <a:gd name="connsiteX1" fmla="*/ 2716303 w 2717294"/>
              <a:gd name="connsiteY1" fmla="*/ 140 h 3665892"/>
              <a:gd name="connsiteX2" fmla="*/ 2717294 w 2717294"/>
              <a:gd name="connsiteY2" fmla="*/ 0 h 3665892"/>
              <a:gd name="connsiteX3" fmla="*/ 0 w 2717294"/>
              <a:gd name="connsiteY3" fmla="*/ 3665892 h 3665892"/>
              <a:gd name="connsiteX4" fmla="*/ 0 w 2717294"/>
              <a:gd name="connsiteY4" fmla="*/ 465385 h 3665892"/>
              <a:gd name="connsiteX5" fmla="*/ 51494 w 2717294"/>
              <a:gd name="connsiteY5" fmla="*/ 368118 h 3665892"/>
              <a:gd name="connsiteX6" fmla="*/ 546212 w 2717294"/>
              <a:gd name="connsiteY6" fmla="*/ 140 h 3665892"/>
              <a:gd name="connsiteX7" fmla="*/ 2716303 w 2717294"/>
              <a:gd name="connsiteY7" fmla="*/ 140 h 3665892"/>
              <a:gd name="connsiteX8" fmla="*/ 2587476 w 2717294"/>
              <a:gd name="connsiteY8" fmla="*/ 18340 h 3665892"/>
              <a:gd name="connsiteX9" fmla="*/ 1884291 w 2717294"/>
              <a:gd name="connsiteY9" fmla="*/ 1152437 h 3665892"/>
              <a:gd name="connsiteX10" fmla="*/ 1822857 w 2717294"/>
              <a:gd name="connsiteY10" fmla="*/ 1318872 h 3665892"/>
              <a:gd name="connsiteX11" fmla="*/ 655054 w 2717294"/>
              <a:gd name="connsiteY11" fmla="*/ 3301664 h 3665892"/>
              <a:gd name="connsiteX12" fmla="*/ 29933 w 2717294"/>
              <a:gd name="connsiteY12" fmla="*/ 3656792 h 366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7294" h="3665892">
                <a:moveTo>
                  <a:pt x="2717154" y="140"/>
                </a:moveTo>
                <a:lnTo>
                  <a:pt x="2716303" y="140"/>
                </a:lnTo>
                <a:lnTo>
                  <a:pt x="2717294" y="0"/>
                </a:lnTo>
                <a:close/>
                <a:moveTo>
                  <a:pt x="0" y="3665892"/>
                </a:moveTo>
                <a:lnTo>
                  <a:pt x="0" y="465385"/>
                </a:lnTo>
                <a:lnTo>
                  <a:pt x="51494" y="368118"/>
                </a:lnTo>
                <a:cubicBezTo>
                  <a:pt x="191705" y="124258"/>
                  <a:pt x="338347" y="140"/>
                  <a:pt x="546212" y="140"/>
                </a:cubicBezTo>
                <a:lnTo>
                  <a:pt x="2716303" y="140"/>
                </a:lnTo>
                <a:lnTo>
                  <a:pt x="2587476" y="18340"/>
                </a:lnTo>
                <a:cubicBezTo>
                  <a:pt x="2302592" y="103816"/>
                  <a:pt x="2134409" y="487292"/>
                  <a:pt x="1884291" y="1152437"/>
                </a:cubicBezTo>
                <a:cubicBezTo>
                  <a:pt x="1864935" y="1206795"/>
                  <a:pt x="1843896" y="1262834"/>
                  <a:pt x="1822857" y="1318872"/>
                </a:cubicBezTo>
                <a:cubicBezTo>
                  <a:pt x="1563377" y="2030004"/>
                  <a:pt x="1251158" y="2814687"/>
                  <a:pt x="655054" y="3301664"/>
                </a:cubicBezTo>
                <a:cubicBezTo>
                  <a:pt x="474469" y="3450517"/>
                  <a:pt x="268428" y="3572261"/>
                  <a:pt x="29933" y="3656792"/>
                </a:cubicBezTo>
                <a:close/>
              </a:path>
            </a:pathLst>
          </a:custGeom>
          <a:solidFill>
            <a:srgbClr val="D14B74"/>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E050890E-01B2-F3E2-1A59-CB7D98951E56}"/>
              </a:ext>
            </a:extLst>
          </p:cNvPr>
          <p:cNvSpPr txBox="1"/>
          <p:nvPr/>
        </p:nvSpPr>
        <p:spPr>
          <a:xfrm>
            <a:off x="613453" y="154696"/>
            <a:ext cx="9419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51C5C"/>
                </a:solidFill>
                <a:effectLst/>
                <a:uLnTx/>
                <a:uFillTx/>
                <a:latin typeface="Aptos ExtraBold" panose="020B0004020202020204" pitchFamily="34" charset="0"/>
                <a:ea typeface="+mn-ea"/>
                <a:cs typeface="Segoe UI" panose="020B0502040204020203" pitchFamily="34" charset="0"/>
              </a:rPr>
              <a:t>How to get started?</a:t>
            </a:r>
            <a:endParaRPr kumimoji="0" lang="en-IS" sz="4000" b="1" i="0" u="none" strike="noStrike" kern="1200" cap="none" spc="0" normalizeH="0" baseline="0" noProof="0" dirty="0">
              <a:ln>
                <a:noFill/>
              </a:ln>
              <a:solidFill>
                <a:srgbClr val="351C5C"/>
              </a:solidFill>
              <a:effectLst/>
              <a:uLnTx/>
              <a:uFillTx/>
              <a:latin typeface="Aptos ExtraBold" panose="020B0004020202020204" pitchFamily="34" charset="0"/>
              <a:ea typeface="+mn-ea"/>
              <a:cs typeface="Segoe UI" panose="020B0502040204020203" pitchFamily="34" charset="0"/>
            </a:endParaRPr>
          </a:p>
        </p:txBody>
      </p:sp>
      <p:pic>
        <p:nvPicPr>
          <p:cNvPr id="13" name="Picture 12">
            <a:extLst>
              <a:ext uri="{FF2B5EF4-FFF2-40B4-BE49-F238E27FC236}">
                <a16:creationId xmlns:a16="http://schemas.microsoft.com/office/drawing/2014/main" id="{0EB8CC34-5708-0E9C-68ED-9CC494EB9D4B}"/>
              </a:ext>
            </a:extLst>
          </p:cNvPr>
          <p:cNvPicPr>
            <a:picLocks noChangeAspect="1"/>
          </p:cNvPicPr>
          <p:nvPr/>
        </p:nvPicPr>
        <p:blipFill>
          <a:blip r:embed="rId4"/>
          <a:stretch>
            <a:fillRect/>
          </a:stretch>
        </p:blipFill>
        <p:spPr>
          <a:xfrm>
            <a:off x="1628576" y="1805400"/>
            <a:ext cx="5397777" cy="1797142"/>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FD491C9B-A38E-48E2-0543-36909D461DA7}"/>
              </a:ext>
            </a:extLst>
          </p:cNvPr>
          <p:cNvPicPr>
            <a:picLocks noChangeAspect="1"/>
          </p:cNvPicPr>
          <p:nvPr/>
        </p:nvPicPr>
        <p:blipFill>
          <a:blip r:embed="rId5"/>
          <a:stretch>
            <a:fillRect/>
          </a:stretch>
        </p:blipFill>
        <p:spPr>
          <a:xfrm>
            <a:off x="1628576" y="3975433"/>
            <a:ext cx="5397777" cy="1791579"/>
          </a:xfrm>
          <a:prstGeom prst="rect">
            <a:avLst/>
          </a:prstGeom>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B53E3A83-45D3-EF18-3814-2582B93283F6}"/>
              </a:ext>
            </a:extLst>
          </p:cNvPr>
          <p:cNvSpPr txBox="1"/>
          <p:nvPr/>
        </p:nvSpPr>
        <p:spPr>
          <a:xfrm>
            <a:off x="773222" y="5909070"/>
            <a:ext cx="70645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361D5C"/>
                </a:solidFill>
                <a:effectLst/>
                <a:uLnTx/>
                <a:uFillTx/>
                <a:latin typeface="Aptos Light" panose="020B0004020202020204" pitchFamily="34" charset="0"/>
                <a:ea typeface="+mn-ea"/>
                <a:cs typeface="Segoe UI Semibold" panose="020B0702040204020203" pitchFamily="34" charset="0"/>
              </a:rPr>
              <a:t>Available on the Microsoft AppSource</a:t>
            </a:r>
          </a:p>
        </p:txBody>
      </p:sp>
      <p:sp>
        <p:nvSpPr>
          <p:cNvPr id="3" name="Rectangle 2">
            <a:extLst>
              <a:ext uri="{FF2B5EF4-FFF2-40B4-BE49-F238E27FC236}">
                <a16:creationId xmlns:a16="http://schemas.microsoft.com/office/drawing/2014/main" id="{9DBB8FA3-5CFE-59E8-48C1-FB4BF3A403C4}"/>
              </a:ext>
            </a:extLst>
          </p:cNvPr>
          <p:cNvSpPr/>
          <p:nvPr/>
        </p:nvSpPr>
        <p:spPr>
          <a:xfrm>
            <a:off x="10972800" y="569843"/>
            <a:ext cx="980661" cy="225287"/>
          </a:xfrm>
          <a:prstGeom prst="rect">
            <a:avLst/>
          </a:prstGeom>
          <a:solidFill>
            <a:srgbClr val="F6F5F8"/>
          </a:solidFill>
          <a:ln>
            <a:solidFill>
              <a:srgbClr val="F6F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52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4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9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4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900"/>
                            </p:stCondLst>
                            <p:childTnLst>
                              <p:par>
                                <p:cTn id="22" presetID="4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01395-F7D6-A6FB-BDDD-84F06E788BD5}"/>
              </a:ext>
            </a:extLst>
          </p:cNvPr>
          <p:cNvSpPr>
            <a:spLocks noGrp="1"/>
          </p:cNvSpPr>
          <p:nvPr>
            <p:ph type="title"/>
          </p:nvPr>
        </p:nvSpPr>
        <p:spPr>
          <a:xfrm>
            <a:off x="836463" y="760396"/>
            <a:ext cx="4979271" cy="5337208"/>
          </a:xfrm>
        </p:spPr>
        <p:txBody>
          <a:bodyPr/>
          <a:lstStyle/>
          <a:p>
            <a:r>
              <a:rPr lang="en-US" dirty="0"/>
              <a:t>Licensing</a:t>
            </a:r>
          </a:p>
        </p:txBody>
      </p:sp>
      <p:sp>
        <p:nvSpPr>
          <p:cNvPr id="5" name="Text Placeholder 2">
            <a:extLst>
              <a:ext uri="{FF2B5EF4-FFF2-40B4-BE49-F238E27FC236}">
                <a16:creationId xmlns:a16="http://schemas.microsoft.com/office/drawing/2014/main" id="{7E0A1BF1-B312-1063-E828-D884065FC1FC}"/>
              </a:ext>
            </a:extLst>
          </p:cNvPr>
          <p:cNvSpPr>
            <a:spLocks noGrp="1"/>
          </p:cNvSpPr>
          <p:nvPr>
            <p:ph type="body" sz="quarter" idx="10"/>
          </p:nvPr>
        </p:nvSpPr>
        <p:spPr>
          <a:xfrm>
            <a:off x="6224272" y="954931"/>
            <a:ext cx="5351462" cy="4948138"/>
          </a:xfrm>
        </p:spPr>
        <p:txBody>
          <a:bodyPr/>
          <a:lstStyle/>
          <a:p>
            <a:r>
              <a:rPr lang="en-US" dirty="0"/>
              <a:t>Same license model as with    LS Pay for LS Central</a:t>
            </a:r>
          </a:p>
          <a:p>
            <a:endParaRPr lang="en-US" sz="800" dirty="0"/>
          </a:p>
          <a:p>
            <a:r>
              <a:rPr lang="en-US" dirty="0"/>
              <a:t>The number of LS Pay licenses equals the number of connected pin pads (PEDs)</a:t>
            </a:r>
          </a:p>
          <a:p>
            <a:endParaRPr lang="en-US" sz="800" dirty="0"/>
          </a:p>
          <a:p>
            <a:r>
              <a:rPr lang="en-US" dirty="0"/>
              <a:t>SaaS, on prem subscription or on prem perpetual</a:t>
            </a:r>
          </a:p>
          <a:p>
            <a:endParaRPr lang="en-US" sz="800" dirty="0"/>
          </a:p>
          <a:p>
            <a:r>
              <a:rPr lang="en-US" dirty="0"/>
              <a:t>Pricelist available on the LS Retail portal or by demand</a:t>
            </a:r>
          </a:p>
        </p:txBody>
      </p:sp>
    </p:spTree>
    <p:extLst>
      <p:ext uri="{BB962C8B-B14F-4D97-AF65-F5344CB8AC3E}">
        <p14:creationId xmlns:p14="http://schemas.microsoft.com/office/powerpoint/2010/main" val="285799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1000"/>
                                        <p:tgtEl>
                                          <p:spTgt spid="5">
                                            <p:txEl>
                                              <p:pRg st="6" end="6"/>
                                            </p:txEl>
                                          </p:spTgt>
                                        </p:tgtEl>
                                      </p:cBhvr>
                                    </p:animEffect>
                                    <p:anim calcmode="lin" valueType="num">
                                      <p:cBhvr>
                                        <p:cTn id="2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91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E30F-806E-67DC-7BF5-78FF35D44331}"/>
              </a:ext>
            </a:extLst>
          </p:cNvPr>
          <p:cNvSpPr>
            <a:spLocks noGrp="1"/>
          </p:cNvSpPr>
          <p:nvPr>
            <p:ph type="title"/>
          </p:nvPr>
        </p:nvSpPr>
        <p:spPr>
          <a:xfrm>
            <a:off x="836463" y="1360340"/>
            <a:ext cx="4979271" cy="5337208"/>
          </a:xfrm>
        </p:spPr>
        <p:txBody>
          <a:bodyPr anchor="t" anchorCtr="0"/>
          <a:lstStyle/>
          <a:p>
            <a:r>
              <a:rPr lang="en-US"/>
              <a:t>Built on</a:t>
            </a:r>
            <a:br>
              <a:rPr lang="en-US"/>
            </a:br>
            <a:r>
              <a:rPr lang="en-US"/>
              <a:t>a solid base</a:t>
            </a:r>
          </a:p>
        </p:txBody>
      </p:sp>
      <p:sp>
        <p:nvSpPr>
          <p:cNvPr id="7" name="Text Placeholder 6">
            <a:extLst>
              <a:ext uri="{FF2B5EF4-FFF2-40B4-BE49-F238E27FC236}">
                <a16:creationId xmlns:a16="http://schemas.microsoft.com/office/drawing/2014/main" id="{CD05B77C-EA86-3CC5-9992-86B73EB0EE9F}"/>
              </a:ext>
            </a:extLst>
          </p:cNvPr>
          <p:cNvSpPr>
            <a:spLocks noGrp="1"/>
          </p:cNvSpPr>
          <p:nvPr>
            <p:ph type="body" sz="quarter" idx="10"/>
          </p:nvPr>
        </p:nvSpPr>
        <p:spPr>
          <a:xfrm>
            <a:off x="6224272" y="1749410"/>
            <a:ext cx="5351462" cy="4948138"/>
          </a:xfrm>
        </p:spPr>
        <p:txBody>
          <a:bodyPr/>
          <a:lstStyle/>
          <a:p>
            <a:pPr marL="0" indent="0" algn="ctr">
              <a:buNone/>
            </a:pPr>
            <a:r>
              <a:rPr lang="en-US" sz="2400" b="1">
                <a:latin typeface="Aptos ExtraBold" panose="020B0004020202020204" pitchFamily="34" charset="0"/>
              </a:rPr>
              <a:t>LS Central extends Microsoft Dynamics 365 Business Central ERP</a:t>
            </a:r>
          </a:p>
          <a:p>
            <a:pPr marL="0" indent="0" algn="ctr">
              <a:buNone/>
            </a:pPr>
            <a:r>
              <a:rPr lang="en-US" sz="2400">
                <a:latin typeface="Aptos Light" panose="020B0004020202020204" pitchFamily="34" charset="0"/>
              </a:rPr>
              <a:t>leveraging the Microsoft Dynamics 365 investment and ecosystem</a:t>
            </a:r>
            <a:endParaRPr lang="en-US" sz="2400"/>
          </a:p>
        </p:txBody>
      </p:sp>
      <p:grpSp>
        <p:nvGrpSpPr>
          <p:cNvPr id="6" name="Group 5">
            <a:extLst>
              <a:ext uri="{FF2B5EF4-FFF2-40B4-BE49-F238E27FC236}">
                <a16:creationId xmlns:a16="http://schemas.microsoft.com/office/drawing/2014/main" id="{FDDF2134-6099-52EB-42AC-5D18D2EE0D9D}"/>
              </a:ext>
            </a:extLst>
          </p:cNvPr>
          <p:cNvGrpSpPr/>
          <p:nvPr/>
        </p:nvGrpSpPr>
        <p:grpSpPr>
          <a:xfrm>
            <a:off x="974210" y="5071761"/>
            <a:ext cx="1671208" cy="366851"/>
            <a:chOff x="7766894" y="1142635"/>
            <a:chExt cx="2108035" cy="462740"/>
          </a:xfrm>
        </p:grpSpPr>
        <p:pic>
          <p:nvPicPr>
            <p:cNvPr id="4" name="Graphic 3">
              <a:extLst>
                <a:ext uri="{FF2B5EF4-FFF2-40B4-BE49-F238E27FC236}">
                  <a16:creationId xmlns:a16="http://schemas.microsoft.com/office/drawing/2014/main" id="{54AB86DC-A6F6-894B-74FB-71670EEE6F3C}"/>
                </a:ext>
              </a:extLst>
            </p:cNvPr>
            <p:cNvPicPr>
              <a:picLocks noChangeAspect="1"/>
            </p:cNvPicPr>
            <p:nvPr/>
          </p:nvPicPr>
          <p:blipFill>
            <a:blip>
              <a:extLst>
                <a:ext uri="{96DAC541-7B7A-43D3-8B79-37D633B846F1}">
                  <asvg:svgBlip xmlns:asvg="http://schemas.microsoft.com/office/drawing/2016/SVG/main" r:embed="rId2"/>
                </a:ext>
              </a:extLst>
            </a:blip>
            <a:srcRect r="74777"/>
            <a:stretch/>
          </p:blipFill>
          <p:spPr>
            <a:xfrm>
              <a:off x="7766894" y="1142635"/>
              <a:ext cx="531716" cy="462740"/>
            </a:xfrm>
            <a:prstGeom prst="rect">
              <a:avLst/>
            </a:prstGeom>
          </p:spPr>
        </p:pic>
        <p:pic>
          <p:nvPicPr>
            <p:cNvPr id="5" name="Graphic 4">
              <a:extLst>
                <a:ext uri="{FF2B5EF4-FFF2-40B4-BE49-F238E27FC236}">
                  <a16:creationId xmlns:a16="http://schemas.microsoft.com/office/drawing/2014/main" id="{D885C04A-9CA3-4090-F3FC-A9017427833D}"/>
                </a:ext>
              </a:extLst>
            </p:cNvPr>
            <p:cNvPicPr>
              <a:picLocks noChangeAspect="1"/>
            </p:cNvPicPr>
            <p:nvPr/>
          </p:nvPicPr>
          <p:blipFill>
            <a:blip>
              <a:extLst>
                <a:ext uri="{96DAC541-7B7A-43D3-8B79-37D633B846F1}">
                  <asvg:svgBlip xmlns:asvg="http://schemas.microsoft.com/office/drawing/2016/SVG/main" r:embed="rId3"/>
                </a:ext>
              </a:extLst>
            </a:blip>
            <a:srcRect l="25224"/>
            <a:stretch/>
          </p:blipFill>
          <p:spPr>
            <a:xfrm>
              <a:off x="8298610" y="1142635"/>
              <a:ext cx="1576319" cy="462740"/>
            </a:xfrm>
            <a:prstGeom prst="rect">
              <a:avLst/>
            </a:prstGeom>
          </p:spPr>
        </p:pic>
      </p:grpSp>
      <p:sp>
        <p:nvSpPr>
          <p:cNvPr id="8" name="Rounded Rectangle 7">
            <a:extLst>
              <a:ext uri="{FF2B5EF4-FFF2-40B4-BE49-F238E27FC236}">
                <a16:creationId xmlns:a16="http://schemas.microsoft.com/office/drawing/2014/main" id="{B11693A2-C499-A12E-8DAD-38EBEF2E2D0A}"/>
              </a:ext>
            </a:extLst>
          </p:cNvPr>
          <p:cNvSpPr/>
          <p:nvPr/>
        </p:nvSpPr>
        <p:spPr>
          <a:xfrm>
            <a:off x="6224273" y="3597993"/>
            <a:ext cx="2513328" cy="2209673"/>
          </a:xfrm>
          <a:prstGeom prst="roundRect">
            <a:avLst/>
          </a:pr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61C5C"/>
                </a:solidFill>
                <a:effectLst/>
                <a:uLnTx/>
                <a:uFillTx/>
                <a:latin typeface="Aptos"/>
                <a:ea typeface="+mn-ea"/>
                <a:cs typeface="Segoe UI Semibold"/>
              </a:rPr>
              <a:t>More than 50,000 businesses use Business Central as their ERP</a:t>
            </a:r>
          </a:p>
        </p:txBody>
      </p:sp>
      <p:sp>
        <p:nvSpPr>
          <p:cNvPr id="11" name="Rounded Rectangle 10">
            <a:extLst>
              <a:ext uri="{FF2B5EF4-FFF2-40B4-BE49-F238E27FC236}">
                <a16:creationId xmlns:a16="http://schemas.microsoft.com/office/drawing/2014/main" id="{8EC8E06C-FAF7-A260-F207-9B39D8CDD81A}"/>
              </a:ext>
            </a:extLst>
          </p:cNvPr>
          <p:cNvSpPr/>
          <p:nvPr/>
        </p:nvSpPr>
        <p:spPr>
          <a:xfrm>
            <a:off x="9062406" y="3597993"/>
            <a:ext cx="2513328" cy="2209673"/>
          </a:xfrm>
          <a:prstGeom prst="roundRect">
            <a:avLst/>
          </a:pr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61C5C"/>
                </a:solidFill>
                <a:effectLst/>
                <a:uLnTx/>
                <a:uFillTx/>
                <a:latin typeface="Aptos" panose="020B0004020202020204" pitchFamily="34" charset="0"/>
                <a:ea typeface="+mn-ea"/>
                <a:cs typeface="Segoe UI Semibold" panose="020B0702040204020203" pitchFamily="34" charset="0"/>
              </a:rPr>
              <a:t>Business Central was awarded best cloud ERP of 2024 according to Forbes</a:t>
            </a:r>
          </a:p>
        </p:txBody>
      </p:sp>
      <p:pic>
        <p:nvPicPr>
          <p:cNvPr id="12" name="Picture 11">
            <a:extLst>
              <a:ext uri="{FF2B5EF4-FFF2-40B4-BE49-F238E27FC236}">
                <a16:creationId xmlns:a16="http://schemas.microsoft.com/office/drawing/2014/main" id="{11B1094E-5B3E-4A4B-1451-6F2A363779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7029" y="1021927"/>
            <a:ext cx="2014026" cy="594953"/>
          </a:xfrm>
          <a:prstGeom prst="rect">
            <a:avLst/>
          </a:prstGeom>
        </p:spPr>
      </p:pic>
      <p:pic>
        <p:nvPicPr>
          <p:cNvPr id="13" name="Graphic 12">
            <a:extLst>
              <a:ext uri="{FF2B5EF4-FFF2-40B4-BE49-F238E27FC236}">
                <a16:creationId xmlns:a16="http://schemas.microsoft.com/office/drawing/2014/main" id="{7ADAB8A0-4A3D-7C0F-ABEA-4230E6DDA9AE}"/>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42236" y="1178279"/>
            <a:ext cx="1569308" cy="282249"/>
          </a:xfrm>
          <a:prstGeom prst="rect">
            <a:avLst/>
          </a:prstGeom>
        </p:spPr>
      </p:pic>
    </p:spTree>
    <p:extLst>
      <p:ext uri="{BB962C8B-B14F-4D97-AF65-F5344CB8AC3E}">
        <p14:creationId xmlns:p14="http://schemas.microsoft.com/office/powerpoint/2010/main" val="1301832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4" decel="50000"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2" decel="50000" fill="hold" nodeType="withEffect">
                                  <p:stCondLst>
                                    <p:cond delay="5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decel="50000" fill="hold" nodeType="withEffect">
                                  <p:stCondLst>
                                    <p:cond delay="8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16" presetClass="entr" presetSubtype="37" fill="hold" grpId="0" nodeType="withEffect">
                                  <p:stCondLst>
                                    <p:cond delay="30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barn(outVertical)">
                                      <p:cBhvr>
                                        <p:cTn id="31" dur="500"/>
                                        <p:tgtEl>
                                          <p:spTgt spid="7">
                                            <p:txEl>
                                              <p:pRg st="0" end="0"/>
                                            </p:txEl>
                                          </p:spTgt>
                                        </p:tgtEl>
                                      </p:cBhvr>
                                    </p:animEffect>
                                  </p:childTnLst>
                                </p:cTn>
                              </p:par>
                              <p:par>
                                <p:cTn id="32" presetID="16" presetClass="entr" presetSubtype="37" fill="hold" grpId="0" nodeType="withEffect">
                                  <p:stCondLst>
                                    <p:cond delay="30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barn(outVertical)">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P spid="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013E1-86A8-D0A0-F897-4CCABBC4E643}"/>
            </a:ext>
          </a:extLst>
        </p:cNvPr>
        <p:cNvGrpSpPr/>
        <p:nvPr/>
      </p:nvGrpSpPr>
      <p:grpSpPr>
        <a:xfrm>
          <a:off x="0" y="0"/>
          <a:ext cx="0" cy="0"/>
          <a:chOff x="0" y="0"/>
          <a:chExt cx="0" cy="0"/>
        </a:xfrm>
      </p:grpSpPr>
      <p:grpSp>
        <p:nvGrpSpPr>
          <p:cNvPr id="193" name="Group 192">
            <a:extLst>
              <a:ext uri="{FF2B5EF4-FFF2-40B4-BE49-F238E27FC236}">
                <a16:creationId xmlns:a16="http://schemas.microsoft.com/office/drawing/2014/main" id="{B6A48722-BE48-222F-6680-3A0F2A6F6ED5}"/>
              </a:ext>
            </a:extLst>
          </p:cNvPr>
          <p:cNvGrpSpPr/>
          <p:nvPr/>
        </p:nvGrpSpPr>
        <p:grpSpPr>
          <a:xfrm>
            <a:off x="1116812" y="3342317"/>
            <a:ext cx="10028962" cy="2077728"/>
            <a:chOff x="1085007" y="3341437"/>
            <a:chExt cx="10028962" cy="2077728"/>
          </a:xfrm>
          <a:solidFill>
            <a:srgbClr val="932B48"/>
          </a:solidFill>
        </p:grpSpPr>
        <p:sp>
          <p:nvSpPr>
            <p:cNvPr id="170" name="Freeform 169">
              <a:extLst>
                <a:ext uri="{FF2B5EF4-FFF2-40B4-BE49-F238E27FC236}">
                  <a16:creationId xmlns:a16="http://schemas.microsoft.com/office/drawing/2014/main" id="{1BE29907-A9F9-88AC-AF16-B3E8106FCC5C}"/>
                </a:ext>
              </a:extLst>
            </p:cNvPr>
            <p:cNvSpPr/>
            <p:nvPr/>
          </p:nvSpPr>
          <p:spPr>
            <a:xfrm>
              <a:off x="1085007" y="3341437"/>
              <a:ext cx="10028962" cy="2077728"/>
            </a:xfrm>
            <a:custGeom>
              <a:avLst/>
              <a:gdLst>
                <a:gd name="connsiteX0" fmla="*/ 238804 w 10028962"/>
                <a:gd name="connsiteY0" fmla="*/ 0 h 2077728"/>
                <a:gd name="connsiteX1" fmla="*/ 526634 w 10028962"/>
                <a:gd name="connsiteY1" fmla="*/ 0 h 2077728"/>
                <a:gd name="connsiteX2" fmla="*/ 603473 w 10028962"/>
                <a:gd name="connsiteY2" fmla="*/ 54245 h 2077728"/>
                <a:gd name="connsiteX3" fmla="*/ 603473 w 10028962"/>
                <a:gd name="connsiteY3" fmla="*/ 121707 h 2077728"/>
                <a:gd name="connsiteX4" fmla="*/ 1006572 w 10028962"/>
                <a:gd name="connsiteY4" fmla="*/ 121707 h 2077728"/>
                <a:gd name="connsiteX5" fmla="*/ 1006572 w 10028962"/>
                <a:gd name="connsiteY5" fmla="*/ 54245 h 2077728"/>
                <a:gd name="connsiteX6" fmla="*/ 1083411 w 10028962"/>
                <a:gd name="connsiteY6" fmla="*/ 0 h 2077728"/>
                <a:gd name="connsiteX7" fmla="*/ 1371240 w 10028962"/>
                <a:gd name="connsiteY7" fmla="*/ 0 h 2077728"/>
                <a:gd name="connsiteX8" fmla="*/ 1448079 w 10028962"/>
                <a:gd name="connsiteY8" fmla="*/ 54245 h 2077728"/>
                <a:gd name="connsiteX9" fmla="*/ 1448079 w 10028962"/>
                <a:gd name="connsiteY9" fmla="*/ 121707 h 2077728"/>
                <a:gd name="connsiteX10" fmla="*/ 1851179 w 10028962"/>
                <a:gd name="connsiteY10" fmla="*/ 121707 h 2077728"/>
                <a:gd name="connsiteX11" fmla="*/ 1851179 w 10028962"/>
                <a:gd name="connsiteY11" fmla="*/ 54245 h 2077728"/>
                <a:gd name="connsiteX12" fmla="*/ 1928018 w 10028962"/>
                <a:gd name="connsiteY12" fmla="*/ 0 h 2077728"/>
                <a:gd name="connsiteX13" fmla="*/ 2215848 w 10028962"/>
                <a:gd name="connsiteY13" fmla="*/ 0 h 2077728"/>
                <a:gd name="connsiteX14" fmla="*/ 2292687 w 10028962"/>
                <a:gd name="connsiteY14" fmla="*/ 54245 h 2077728"/>
                <a:gd name="connsiteX15" fmla="*/ 2292687 w 10028962"/>
                <a:gd name="connsiteY15" fmla="*/ 121707 h 2077728"/>
                <a:gd name="connsiteX16" fmla="*/ 2684410 w 10028962"/>
                <a:gd name="connsiteY16" fmla="*/ 121707 h 2077728"/>
                <a:gd name="connsiteX17" fmla="*/ 2684410 w 10028962"/>
                <a:gd name="connsiteY17" fmla="*/ 54245 h 2077728"/>
                <a:gd name="connsiteX18" fmla="*/ 2761249 w 10028962"/>
                <a:gd name="connsiteY18" fmla="*/ 0 h 2077728"/>
                <a:gd name="connsiteX19" fmla="*/ 3049079 w 10028962"/>
                <a:gd name="connsiteY19" fmla="*/ 0 h 2077728"/>
                <a:gd name="connsiteX20" fmla="*/ 3125917 w 10028962"/>
                <a:gd name="connsiteY20" fmla="*/ 54245 h 2077728"/>
                <a:gd name="connsiteX21" fmla="*/ 3125917 w 10028962"/>
                <a:gd name="connsiteY21" fmla="*/ 121707 h 2077728"/>
                <a:gd name="connsiteX22" fmla="*/ 3529015 w 10028962"/>
                <a:gd name="connsiteY22" fmla="*/ 121707 h 2077728"/>
                <a:gd name="connsiteX23" fmla="*/ 3529015 w 10028962"/>
                <a:gd name="connsiteY23" fmla="*/ 54245 h 2077728"/>
                <a:gd name="connsiteX24" fmla="*/ 3605854 w 10028962"/>
                <a:gd name="connsiteY24" fmla="*/ 0 h 2077728"/>
                <a:gd name="connsiteX25" fmla="*/ 3893684 w 10028962"/>
                <a:gd name="connsiteY25" fmla="*/ 0 h 2077728"/>
                <a:gd name="connsiteX26" fmla="*/ 3970523 w 10028962"/>
                <a:gd name="connsiteY26" fmla="*/ 54245 h 2077728"/>
                <a:gd name="connsiteX27" fmla="*/ 3970523 w 10028962"/>
                <a:gd name="connsiteY27" fmla="*/ 121707 h 2077728"/>
                <a:gd name="connsiteX28" fmla="*/ 4373623 w 10028962"/>
                <a:gd name="connsiteY28" fmla="*/ 121707 h 2077728"/>
                <a:gd name="connsiteX29" fmla="*/ 4373623 w 10028962"/>
                <a:gd name="connsiteY29" fmla="*/ 54245 h 2077728"/>
                <a:gd name="connsiteX30" fmla="*/ 4450462 w 10028962"/>
                <a:gd name="connsiteY30" fmla="*/ 0 h 2077728"/>
                <a:gd name="connsiteX31" fmla="*/ 4738292 w 10028962"/>
                <a:gd name="connsiteY31" fmla="*/ 0 h 2077728"/>
                <a:gd name="connsiteX32" fmla="*/ 4815130 w 10028962"/>
                <a:gd name="connsiteY32" fmla="*/ 54245 h 2077728"/>
                <a:gd name="connsiteX33" fmla="*/ 4815130 w 10028962"/>
                <a:gd name="connsiteY33" fmla="*/ 121707 h 2077728"/>
                <a:gd name="connsiteX34" fmla="*/ 5206854 w 10028962"/>
                <a:gd name="connsiteY34" fmla="*/ 121707 h 2077728"/>
                <a:gd name="connsiteX35" fmla="*/ 5206854 w 10028962"/>
                <a:gd name="connsiteY35" fmla="*/ 54245 h 2077728"/>
                <a:gd name="connsiteX36" fmla="*/ 5283693 w 10028962"/>
                <a:gd name="connsiteY36" fmla="*/ 0 h 2077728"/>
                <a:gd name="connsiteX37" fmla="*/ 5571523 w 10028962"/>
                <a:gd name="connsiteY37" fmla="*/ 0 h 2077728"/>
                <a:gd name="connsiteX38" fmla="*/ 5648362 w 10028962"/>
                <a:gd name="connsiteY38" fmla="*/ 54245 h 2077728"/>
                <a:gd name="connsiteX39" fmla="*/ 5648362 w 10028962"/>
                <a:gd name="connsiteY39" fmla="*/ 121707 h 2077728"/>
                <a:gd name="connsiteX40" fmla="*/ 6051460 w 10028962"/>
                <a:gd name="connsiteY40" fmla="*/ 121707 h 2077728"/>
                <a:gd name="connsiteX41" fmla="*/ 6051460 w 10028962"/>
                <a:gd name="connsiteY41" fmla="*/ 54245 h 2077728"/>
                <a:gd name="connsiteX42" fmla="*/ 6128299 w 10028962"/>
                <a:gd name="connsiteY42" fmla="*/ 0 h 2077728"/>
                <a:gd name="connsiteX43" fmla="*/ 6416129 w 10028962"/>
                <a:gd name="connsiteY43" fmla="*/ 0 h 2077728"/>
                <a:gd name="connsiteX44" fmla="*/ 6492968 w 10028962"/>
                <a:gd name="connsiteY44" fmla="*/ 54245 h 2077728"/>
                <a:gd name="connsiteX45" fmla="*/ 6492968 w 10028962"/>
                <a:gd name="connsiteY45" fmla="*/ 121707 h 2077728"/>
                <a:gd name="connsiteX46" fmla="*/ 6896068 w 10028962"/>
                <a:gd name="connsiteY46" fmla="*/ 121707 h 2077728"/>
                <a:gd name="connsiteX47" fmla="*/ 6896068 w 10028962"/>
                <a:gd name="connsiteY47" fmla="*/ 54245 h 2077728"/>
                <a:gd name="connsiteX48" fmla="*/ 6972907 w 10028962"/>
                <a:gd name="connsiteY48" fmla="*/ 0 h 2077728"/>
                <a:gd name="connsiteX49" fmla="*/ 7260737 w 10028962"/>
                <a:gd name="connsiteY49" fmla="*/ 0 h 2077728"/>
                <a:gd name="connsiteX50" fmla="*/ 7337575 w 10028962"/>
                <a:gd name="connsiteY50" fmla="*/ 54245 h 2077728"/>
                <a:gd name="connsiteX51" fmla="*/ 7337575 w 10028962"/>
                <a:gd name="connsiteY51" fmla="*/ 121707 h 2077728"/>
                <a:gd name="connsiteX52" fmla="*/ 7729300 w 10028962"/>
                <a:gd name="connsiteY52" fmla="*/ 121707 h 2077728"/>
                <a:gd name="connsiteX53" fmla="*/ 7729300 w 10028962"/>
                <a:gd name="connsiteY53" fmla="*/ 54245 h 2077728"/>
                <a:gd name="connsiteX54" fmla="*/ 7806139 w 10028962"/>
                <a:gd name="connsiteY54" fmla="*/ 0 h 2077728"/>
                <a:gd name="connsiteX55" fmla="*/ 8093969 w 10028962"/>
                <a:gd name="connsiteY55" fmla="*/ 0 h 2077728"/>
                <a:gd name="connsiteX56" fmla="*/ 8170808 w 10028962"/>
                <a:gd name="connsiteY56" fmla="*/ 54245 h 2077728"/>
                <a:gd name="connsiteX57" fmla="*/ 8170808 w 10028962"/>
                <a:gd name="connsiteY57" fmla="*/ 121707 h 2077728"/>
                <a:gd name="connsiteX58" fmla="*/ 8573907 w 10028962"/>
                <a:gd name="connsiteY58" fmla="*/ 121707 h 2077728"/>
                <a:gd name="connsiteX59" fmla="*/ 8573907 w 10028962"/>
                <a:gd name="connsiteY59" fmla="*/ 54245 h 2077728"/>
                <a:gd name="connsiteX60" fmla="*/ 8650745 w 10028962"/>
                <a:gd name="connsiteY60" fmla="*/ 0 h 2077728"/>
                <a:gd name="connsiteX61" fmla="*/ 8938575 w 10028962"/>
                <a:gd name="connsiteY61" fmla="*/ 0 h 2077728"/>
                <a:gd name="connsiteX62" fmla="*/ 9015414 w 10028962"/>
                <a:gd name="connsiteY62" fmla="*/ 54245 h 2077728"/>
                <a:gd name="connsiteX63" fmla="*/ 9015414 w 10028962"/>
                <a:gd name="connsiteY63" fmla="*/ 121707 h 2077728"/>
                <a:gd name="connsiteX64" fmla="*/ 9418514 w 10028962"/>
                <a:gd name="connsiteY64" fmla="*/ 121707 h 2077728"/>
                <a:gd name="connsiteX65" fmla="*/ 9418514 w 10028962"/>
                <a:gd name="connsiteY65" fmla="*/ 54245 h 2077728"/>
                <a:gd name="connsiteX66" fmla="*/ 9495353 w 10028962"/>
                <a:gd name="connsiteY66" fmla="*/ 0 h 2077728"/>
                <a:gd name="connsiteX67" fmla="*/ 9783183 w 10028962"/>
                <a:gd name="connsiteY67" fmla="*/ 0 h 2077728"/>
                <a:gd name="connsiteX68" fmla="*/ 9860021 w 10028962"/>
                <a:gd name="connsiteY68" fmla="*/ 54245 h 2077728"/>
                <a:gd name="connsiteX69" fmla="*/ 9860021 w 10028962"/>
                <a:gd name="connsiteY69" fmla="*/ 121707 h 2077728"/>
                <a:gd name="connsiteX70" fmla="*/ 9973294 w 10028962"/>
                <a:gd name="connsiteY70" fmla="*/ 121707 h 2077728"/>
                <a:gd name="connsiteX71" fmla="*/ 10028962 w 10028962"/>
                <a:gd name="connsiteY71" fmla="*/ 177375 h 2077728"/>
                <a:gd name="connsiteX72" fmla="*/ 10028962 w 10028962"/>
                <a:gd name="connsiteY72" fmla="*/ 2022060 h 2077728"/>
                <a:gd name="connsiteX73" fmla="*/ 9973294 w 10028962"/>
                <a:gd name="connsiteY73" fmla="*/ 2077728 h 2077728"/>
                <a:gd name="connsiteX74" fmla="*/ 55668 w 10028962"/>
                <a:gd name="connsiteY74" fmla="*/ 2077728 h 2077728"/>
                <a:gd name="connsiteX75" fmla="*/ 0 w 10028962"/>
                <a:gd name="connsiteY75" fmla="*/ 2022060 h 2077728"/>
                <a:gd name="connsiteX76" fmla="*/ 0 w 10028962"/>
                <a:gd name="connsiteY76" fmla="*/ 177375 h 2077728"/>
                <a:gd name="connsiteX77" fmla="*/ 55668 w 10028962"/>
                <a:gd name="connsiteY77" fmla="*/ 121707 h 2077728"/>
                <a:gd name="connsiteX78" fmla="*/ 161966 w 10028962"/>
                <a:gd name="connsiteY78" fmla="*/ 121707 h 2077728"/>
                <a:gd name="connsiteX79" fmla="*/ 161966 w 10028962"/>
                <a:gd name="connsiteY79" fmla="*/ 54245 h 2077728"/>
                <a:gd name="connsiteX80" fmla="*/ 238804 w 10028962"/>
                <a:gd name="connsiteY80" fmla="*/ 0 h 207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28962" h="2077728">
                  <a:moveTo>
                    <a:pt x="238804" y="0"/>
                  </a:moveTo>
                  <a:lnTo>
                    <a:pt x="526634" y="0"/>
                  </a:lnTo>
                  <a:cubicBezTo>
                    <a:pt x="569072" y="0"/>
                    <a:pt x="603473" y="24286"/>
                    <a:pt x="603473" y="54245"/>
                  </a:cubicBezTo>
                  <a:lnTo>
                    <a:pt x="603473" y="121707"/>
                  </a:lnTo>
                  <a:lnTo>
                    <a:pt x="1006572" y="121707"/>
                  </a:lnTo>
                  <a:lnTo>
                    <a:pt x="1006572" y="54245"/>
                  </a:lnTo>
                  <a:cubicBezTo>
                    <a:pt x="1006572" y="24286"/>
                    <a:pt x="1040973" y="0"/>
                    <a:pt x="1083411" y="0"/>
                  </a:cubicBezTo>
                  <a:lnTo>
                    <a:pt x="1371240" y="0"/>
                  </a:lnTo>
                  <a:cubicBezTo>
                    <a:pt x="1413678" y="0"/>
                    <a:pt x="1448079" y="24286"/>
                    <a:pt x="1448079" y="54245"/>
                  </a:cubicBezTo>
                  <a:lnTo>
                    <a:pt x="1448079" y="121707"/>
                  </a:lnTo>
                  <a:lnTo>
                    <a:pt x="1851179" y="121707"/>
                  </a:lnTo>
                  <a:lnTo>
                    <a:pt x="1851179" y="54245"/>
                  </a:lnTo>
                  <a:cubicBezTo>
                    <a:pt x="1851179" y="24286"/>
                    <a:pt x="1885581" y="0"/>
                    <a:pt x="1928018" y="0"/>
                  </a:cubicBezTo>
                  <a:lnTo>
                    <a:pt x="2215848" y="0"/>
                  </a:lnTo>
                  <a:cubicBezTo>
                    <a:pt x="2258285" y="0"/>
                    <a:pt x="2292687" y="24286"/>
                    <a:pt x="2292687" y="54245"/>
                  </a:cubicBezTo>
                  <a:lnTo>
                    <a:pt x="2292687" y="121707"/>
                  </a:lnTo>
                  <a:lnTo>
                    <a:pt x="2684410" y="121707"/>
                  </a:lnTo>
                  <a:lnTo>
                    <a:pt x="2684410" y="54245"/>
                  </a:lnTo>
                  <a:cubicBezTo>
                    <a:pt x="2684410" y="24286"/>
                    <a:pt x="2718811" y="0"/>
                    <a:pt x="2761249" y="0"/>
                  </a:cubicBezTo>
                  <a:lnTo>
                    <a:pt x="3049079" y="0"/>
                  </a:lnTo>
                  <a:cubicBezTo>
                    <a:pt x="3091515" y="0"/>
                    <a:pt x="3125917" y="24286"/>
                    <a:pt x="3125917" y="54245"/>
                  </a:cubicBezTo>
                  <a:lnTo>
                    <a:pt x="3125917" y="121707"/>
                  </a:lnTo>
                  <a:lnTo>
                    <a:pt x="3529015" y="121707"/>
                  </a:lnTo>
                  <a:lnTo>
                    <a:pt x="3529015" y="54245"/>
                  </a:lnTo>
                  <a:cubicBezTo>
                    <a:pt x="3529015" y="24286"/>
                    <a:pt x="3563417" y="0"/>
                    <a:pt x="3605854" y="0"/>
                  </a:cubicBezTo>
                  <a:lnTo>
                    <a:pt x="3893684" y="0"/>
                  </a:lnTo>
                  <a:cubicBezTo>
                    <a:pt x="3936121" y="0"/>
                    <a:pt x="3970523" y="24286"/>
                    <a:pt x="3970523" y="54245"/>
                  </a:cubicBezTo>
                  <a:lnTo>
                    <a:pt x="3970523" y="121707"/>
                  </a:lnTo>
                  <a:lnTo>
                    <a:pt x="4373623" y="121707"/>
                  </a:lnTo>
                  <a:lnTo>
                    <a:pt x="4373623" y="54245"/>
                  </a:lnTo>
                  <a:cubicBezTo>
                    <a:pt x="4373623" y="24286"/>
                    <a:pt x="4408024" y="0"/>
                    <a:pt x="4450462" y="0"/>
                  </a:cubicBezTo>
                  <a:lnTo>
                    <a:pt x="4738292" y="0"/>
                  </a:lnTo>
                  <a:cubicBezTo>
                    <a:pt x="4780729" y="0"/>
                    <a:pt x="4815130" y="24286"/>
                    <a:pt x="4815130" y="54245"/>
                  </a:cubicBezTo>
                  <a:lnTo>
                    <a:pt x="4815130" y="121707"/>
                  </a:lnTo>
                  <a:lnTo>
                    <a:pt x="5206854" y="121707"/>
                  </a:lnTo>
                  <a:lnTo>
                    <a:pt x="5206854" y="54245"/>
                  </a:lnTo>
                  <a:cubicBezTo>
                    <a:pt x="5206854" y="24286"/>
                    <a:pt x="5241256" y="0"/>
                    <a:pt x="5283693" y="0"/>
                  </a:cubicBezTo>
                  <a:lnTo>
                    <a:pt x="5571523" y="0"/>
                  </a:lnTo>
                  <a:cubicBezTo>
                    <a:pt x="5613960" y="0"/>
                    <a:pt x="5648362" y="24286"/>
                    <a:pt x="5648362" y="54245"/>
                  </a:cubicBezTo>
                  <a:lnTo>
                    <a:pt x="5648362" y="121707"/>
                  </a:lnTo>
                  <a:lnTo>
                    <a:pt x="6051460" y="121707"/>
                  </a:lnTo>
                  <a:lnTo>
                    <a:pt x="6051460" y="54245"/>
                  </a:lnTo>
                  <a:cubicBezTo>
                    <a:pt x="6051460" y="24286"/>
                    <a:pt x="6085862" y="0"/>
                    <a:pt x="6128299" y="0"/>
                  </a:cubicBezTo>
                  <a:lnTo>
                    <a:pt x="6416129" y="0"/>
                  </a:lnTo>
                  <a:cubicBezTo>
                    <a:pt x="6458566" y="0"/>
                    <a:pt x="6492968" y="24286"/>
                    <a:pt x="6492968" y="54245"/>
                  </a:cubicBezTo>
                  <a:lnTo>
                    <a:pt x="6492968" y="121707"/>
                  </a:lnTo>
                  <a:lnTo>
                    <a:pt x="6896068" y="121707"/>
                  </a:lnTo>
                  <a:lnTo>
                    <a:pt x="6896068" y="54245"/>
                  </a:lnTo>
                  <a:cubicBezTo>
                    <a:pt x="6896068" y="24286"/>
                    <a:pt x="6930469" y="0"/>
                    <a:pt x="6972907" y="0"/>
                  </a:cubicBezTo>
                  <a:lnTo>
                    <a:pt x="7260737" y="0"/>
                  </a:lnTo>
                  <a:cubicBezTo>
                    <a:pt x="7303174" y="0"/>
                    <a:pt x="7337575" y="24286"/>
                    <a:pt x="7337575" y="54245"/>
                  </a:cubicBezTo>
                  <a:lnTo>
                    <a:pt x="7337575" y="121707"/>
                  </a:lnTo>
                  <a:lnTo>
                    <a:pt x="7729300" y="121707"/>
                  </a:lnTo>
                  <a:lnTo>
                    <a:pt x="7729300" y="54245"/>
                  </a:lnTo>
                  <a:cubicBezTo>
                    <a:pt x="7729300" y="24286"/>
                    <a:pt x="7763702" y="0"/>
                    <a:pt x="7806139" y="0"/>
                  </a:cubicBezTo>
                  <a:lnTo>
                    <a:pt x="8093969" y="0"/>
                  </a:lnTo>
                  <a:cubicBezTo>
                    <a:pt x="8136406" y="0"/>
                    <a:pt x="8170808" y="24286"/>
                    <a:pt x="8170808" y="54245"/>
                  </a:cubicBezTo>
                  <a:lnTo>
                    <a:pt x="8170808" y="121707"/>
                  </a:lnTo>
                  <a:lnTo>
                    <a:pt x="8573907" y="121707"/>
                  </a:lnTo>
                  <a:lnTo>
                    <a:pt x="8573907" y="54245"/>
                  </a:lnTo>
                  <a:cubicBezTo>
                    <a:pt x="8573907" y="24286"/>
                    <a:pt x="8608308" y="0"/>
                    <a:pt x="8650745" y="0"/>
                  </a:cubicBezTo>
                  <a:lnTo>
                    <a:pt x="8938575" y="0"/>
                  </a:lnTo>
                  <a:cubicBezTo>
                    <a:pt x="8981013" y="0"/>
                    <a:pt x="9015414" y="24286"/>
                    <a:pt x="9015414" y="54245"/>
                  </a:cubicBezTo>
                  <a:lnTo>
                    <a:pt x="9015414" y="121707"/>
                  </a:lnTo>
                  <a:lnTo>
                    <a:pt x="9418514" y="121707"/>
                  </a:lnTo>
                  <a:lnTo>
                    <a:pt x="9418514" y="54245"/>
                  </a:lnTo>
                  <a:cubicBezTo>
                    <a:pt x="9418514" y="24286"/>
                    <a:pt x="9452915" y="0"/>
                    <a:pt x="9495353" y="0"/>
                  </a:cubicBezTo>
                  <a:lnTo>
                    <a:pt x="9783183" y="0"/>
                  </a:lnTo>
                  <a:cubicBezTo>
                    <a:pt x="9825620" y="0"/>
                    <a:pt x="9860021" y="24286"/>
                    <a:pt x="9860021" y="54245"/>
                  </a:cubicBezTo>
                  <a:lnTo>
                    <a:pt x="9860021" y="121707"/>
                  </a:lnTo>
                  <a:lnTo>
                    <a:pt x="9973294" y="121707"/>
                  </a:lnTo>
                  <a:cubicBezTo>
                    <a:pt x="10004039" y="121707"/>
                    <a:pt x="10028962" y="146630"/>
                    <a:pt x="10028962" y="177375"/>
                  </a:cubicBezTo>
                  <a:lnTo>
                    <a:pt x="10028962" y="2022060"/>
                  </a:lnTo>
                  <a:cubicBezTo>
                    <a:pt x="10028962" y="2052805"/>
                    <a:pt x="10004039" y="2077728"/>
                    <a:pt x="9973294" y="2077728"/>
                  </a:cubicBezTo>
                  <a:lnTo>
                    <a:pt x="55668" y="2077728"/>
                  </a:lnTo>
                  <a:cubicBezTo>
                    <a:pt x="24923" y="2077728"/>
                    <a:pt x="0" y="2052805"/>
                    <a:pt x="0" y="2022060"/>
                  </a:cubicBezTo>
                  <a:lnTo>
                    <a:pt x="0" y="177375"/>
                  </a:lnTo>
                  <a:cubicBezTo>
                    <a:pt x="0" y="146630"/>
                    <a:pt x="24923" y="121707"/>
                    <a:pt x="55668" y="121707"/>
                  </a:cubicBezTo>
                  <a:lnTo>
                    <a:pt x="161966" y="121707"/>
                  </a:lnTo>
                  <a:lnTo>
                    <a:pt x="161966" y="54245"/>
                  </a:lnTo>
                  <a:cubicBezTo>
                    <a:pt x="161966" y="24286"/>
                    <a:pt x="196367" y="0"/>
                    <a:pt x="238804" y="0"/>
                  </a:cubicBezTo>
                  <a:close/>
                </a:path>
              </a:pathLst>
            </a:custGeom>
            <a:grpFill/>
            <a:ln>
              <a:noFill/>
            </a:ln>
            <a:effectLst>
              <a:outerShdw blurRad="165100" dist="762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endParaRPr>
            </a:p>
          </p:txBody>
        </p:sp>
        <p:sp>
          <p:nvSpPr>
            <p:cNvPr id="181" name="TextBox 180">
              <a:extLst>
                <a:ext uri="{FF2B5EF4-FFF2-40B4-BE49-F238E27FC236}">
                  <a16:creationId xmlns:a16="http://schemas.microsoft.com/office/drawing/2014/main" id="{2CF217D1-D5CF-D225-62AC-9E33EE707A90}"/>
                </a:ext>
              </a:extLst>
            </p:cNvPr>
            <p:cNvSpPr txBox="1"/>
            <p:nvPr/>
          </p:nvSpPr>
          <p:spPr>
            <a:xfrm>
              <a:off x="1168841" y="3530581"/>
              <a:ext cx="1558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mn-ea"/>
                  <a:cs typeface="+mn-cs"/>
                </a:rPr>
                <a:t>HQ</a:t>
              </a:r>
            </a:p>
          </p:txBody>
        </p:sp>
        <p:sp>
          <p:nvSpPr>
            <p:cNvPr id="182" name="TextBox 181">
              <a:extLst>
                <a:ext uri="{FF2B5EF4-FFF2-40B4-BE49-F238E27FC236}">
                  <a16:creationId xmlns:a16="http://schemas.microsoft.com/office/drawing/2014/main" id="{D82D1AF8-4B48-302E-4043-5003372576EB}"/>
                </a:ext>
              </a:extLst>
            </p:cNvPr>
            <p:cNvSpPr txBox="1"/>
            <p:nvPr/>
          </p:nvSpPr>
          <p:spPr>
            <a:xfrm>
              <a:off x="3410343" y="3719725"/>
              <a:ext cx="15584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mn-ea"/>
                  <a:cs typeface="+mn-cs"/>
                </a:rPr>
                <a:t>Back office</a:t>
              </a:r>
            </a:p>
          </p:txBody>
        </p:sp>
        <p:sp>
          <p:nvSpPr>
            <p:cNvPr id="183" name="TextBox 182">
              <a:extLst>
                <a:ext uri="{FF2B5EF4-FFF2-40B4-BE49-F238E27FC236}">
                  <a16:creationId xmlns:a16="http://schemas.microsoft.com/office/drawing/2014/main" id="{D48C8108-7769-A2BA-7844-2A8BE5F2B250}"/>
                </a:ext>
              </a:extLst>
            </p:cNvPr>
            <p:cNvSpPr txBox="1"/>
            <p:nvPr/>
          </p:nvSpPr>
          <p:spPr>
            <a:xfrm>
              <a:off x="2419432" y="4026358"/>
              <a:ext cx="354027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Product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Prices, offers &amp; promotions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Inventory &amp; mobile inventory</a:t>
              </a:r>
              <a:b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Replenishment</a:t>
              </a:r>
            </a:p>
          </p:txBody>
        </p:sp>
        <p:sp>
          <p:nvSpPr>
            <p:cNvPr id="184" name="TextBox 183">
              <a:extLst>
                <a:ext uri="{FF2B5EF4-FFF2-40B4-BE49-F238E27FC236}">
                  <a16:creationId xmlns:a16="http://schemas.microsoft.com/office/drawing/2014/main" id="{4076FA55-F43D-D72C-6C68-C535A2399EA1}"/>
                </a:ext>
              </a:extLst>
            </p:cNvPr>
            <p:cNvSpPr txBox="1"/>
            <p:nvPr/>
          </p:nvSpPr>
          <p:spPr>
            <a:xfrm>
              <a:off x="7223202" y="3719725"/>
              <a:ext cx="15584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mn-ea"/>
                  <a:cs typeface="+mn-cs"/>
                </a:rPr>
                <a:t>Stores</a:t>
              </a:r>
            </a:p>
          </p:txBody>
        </p:sp>
        <p:sp>
          <p:nvSpPr>
            <p:cNvPr id="185" name="TextBox 184">
              <a:extLst>
                <a:ext uri="{FF2B5EF4-FFF2-40B4-BE49-F238E27FC236}">
                  <a16:creationId xmlns:a16="http://schemas.microsoft.com/office/drawing/2014/main" id="{04B1E817-5400-527E-045D-F68B49822D0B}"/>
                </a:ext>
              </a:extLst>
            </p:cNvPr>
            <p:cNvSpPr txBox="1"/>
            <p:nvPr/>
          </p:nvSpPr>
          <p:spPr>
            <a:xfrm>
              <a:off x="6232291" y="4026358"/>
              <a:ext cx="354027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POS management</a:t>
              </a:r>
              <a:b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Loyalty management</a:t>
              </a:r>
              <a:b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Store management</a:t>
              </a:r>
              <a:b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Chain management</a:t>
              </a:r>
            </a:p>
          </p:txBody>
        </p:sp>
      </p:grpSp>
      <p:grpSp>
        <p:nvGrpSpPr>
          <p:cNvPr id="192" name="Group 191">
            <a:extLst>
              <a:ext uri="{FF2B5EF4-FFF2-40B4-BE49-F238E27FC236}">
                <a16:creationId xmlns:a16="http://schemas.microsoft.com/office/drawing/2014/main" id="{497EC577-13D7-2C01-963B-4E2F308E9327}"/>
              </a:ext>
            </a:extLst>
          </p:cNvPr>
          <p:cNvGrpSpPr/>
          <p:nvPr/>
        </p:nvGrpSpPr>
        <p:grpSpPr>
          <a:xfrm>
            <a:off x="1109836" y="5503074"/>
            <a:ext cx="10035938" cy="1057819"/>
            <a:chOff x="1078031" y="5545943"/>
            <a:chExt cx="10035938" cy="1057819"/>
          </a:xfrm>
          <a:solidFill>
            <a:srgbClr val="B58214"/>
          </a:solidFill>
        </p:grpSpPr>
        <p:sp>
          <p:nvSpPr>
            <p:cNvPr id="189" name="Freeform 188">
              <a:extLst>
                <a:ext uri="{FF2B5EF4-FFF2-40B4-BE49-F238E27FC236}">
                  <a16:creationId xmlns:a16="http://schemas.microsoft.com/office/drawing/2014/main" id="{4ABCB525-92EB-7F2D-8F41-F5A5E354733B}"/>
                </a:ext>
              </a:extLst>
            </p:cNvPr>
            <p:cNvSpPr/>
            <p:nvPr/>
          </p:nvSpPr>
          <p:spPr>
            <a:xfrm>
              <a:off x="1085007" y="5545943"/>
              <a:ext cx="10028962" cy="1057819"/>
            </a:xfrm>
            <a:custGeom>
              <a:avLst/>
              <a:gdLst>
                <a:gd name="connsiteX0" fmla="*/ 238804 w 10028962"/>
                <a:gd name="connsiteY0" fmla="*/ 0 h 1057819"/>
                <a:gd name="connsiteX1" fmla="*/ 526634 w 10028962"/>
                <a:gd name="connsiteY1" fmla="*/ 0 h 1057819"/>
                <a:gd name="connsiteX2" fmla="*/ 603473 w 10028962"/>
                <a:gd name="connsiteY2" fmla="*/ 54245 h 1057819"/>
                <a:gd name="connsiteX3" fmla="*/ 603473 w 10028962"/>
                <a:gd name="connsiteY3" fmla="*/ 121707 h 1057819"/>
                <a:gd name="connsiteX4" fmla="*/ 1006572 w 10028962"/>
                <a:gd name="connsiteY4" fmla="*/ 121707 h 1057819"/>
                <a:gd name="connsiteX5" fmla="*/ 1006572 w 10028962"/>
                <a:gd name="connsiteY5" fmla="*/ 54245 h 1057819"/>
                <a:gd name="connsiteX6" fmla="*/ 1083411 w 10028962"/>
                <a:gd name="connsiteY6" fmla="*/ 0 h 1057819"/>
                <a:gd name="connsiteX7" fmla="*/ 1371240 w 10028962"/>
                <a:gd name="connsiteY7" fmla="*/ 0 h 1057819"/>
                <a:gd name="connsiteX8" fmla="*/ 1448079 w 10028962"/>
                <a:gd name="connsiteY8" fmla="*/ 54245 h 1057819"/>
                <a:gd name="connsiteX9" fmla="*/ 1448079 w 10028962"/>
                <a:gd name="connsiteY9" fmla="*/ 121707 h 1057819"/>
                <a:gd name="connsiteX10" fmla="*/ 1851179 w 10028962"/>
                <a:gd name="connsiteY10" fmla="*/ 121707 h 1057819"/>
                <a:gd name="connsiteX11" fmla="*/ 1851179 w 10028962"/>
                <a:gd name="connsiteY11" fmla="*/ 54245 h 1057819"/>
                <a:gd name="connsiteX12" fmla="*/ 1928018 w 10028962"/>
                <a:gd name="connsiteY12" fmla="*/ 0 h 1057819"/>
                <a:gd name="connsiteX13" fmla="*/ 2215848 w 10028962"/>
                <a:gd name="connsiteY13" fmla="*/ 0 h 1057819"/>
                <a:gd name="connsiteX14" fmla="*/ 2292687 w 10028962"/>
                <a:gd name="connsiteY14" fmla="*/ 54245 h 1057819"/>
                <a:gd name="connsiteX15" fmla="*/ 2292687 w 10028962"/>
                <a:gd name="connsiteY15" fmla="*/ 121707 h 1057819"/>
                <a:gd name="connsiteX16" fmla="*/ 2684410 w 10028962"/>
                <a:gd name="connsiteY16" fmla="*/ 121707 h 1057819"/>
                <a:gd name="connsiteX17" fmla="*/ 2684410 w 10028962"/>
                <a:gd name="connsiteY17" fmla="*/ 54245 h 1057819"/>
                <a:gd name="connsiteX18" fmla="*/ 2761249 w 10028962"/>
                <a:gd name="connsiteY18" fmla="*/ 0 h 1057819"/>
                <a:gd name="connsiteX19" fmla="*/ 3049079 w 10028962"/>
                <a:gd name="connsiteY19" fmla="*/ 0 h 1057819"/>
                <a:gd name="connsiteX20" fmla="*/ 3125917 w 10028962"/>
                <a:gd name="connsiteY20" fmla="*/ 54245 h 1057819"/>
                <a:gd name="connsiteX21" fmla="*/ 3125917 w 10028962"/>
                <a:gd name="connsiteY21" fmla="*/ 121707 h 1057819"/>
                <a:gd name="connsiteX22" fmla="*/ 3529015 w 10028962"/>
                <a:gd name="connsiteY22" fmla="*/ 121707 h 1057819"/>
                <a:gd name="connsiteX23" fmla="*/ 3529015 w 10028962"/>
                <a:gd name="connsiteY23" fmla="*/ 54245 h 1057819"/>
                <a:gd name="connsiteX24" fmla="*/ 3605854 w 10028962"/>
                <a:gd name="connsiteY24" fmla="*/ 0 h 1057819"/>
                <a:gd name="connsiteX25" fmla="*/ 3893684 w 10028962"/>
                <a:gd name="connsiteY25" fmla="*/ 0 h 1057819"/>
                <a:gd name="connsiteX26" fmla="*/ 3970523 w 10028962"/>
                <a:gd name="connsiteY26" fmla="*/ 54245 h 1057819"/>
                <a:gd name="connsiteX27" fmla="*/ 3970523 w 10028962"/>
                <a:gd name="connsiteY27" fmla="*/ 121707 h 1057819"/>
                <a:gd name="connsiteX28" fmla="*/ 4373623 w 10028962"/>
                <a:gd name="connsiteY28" fmla="*/ 121707 h 1057819"/>
                <a:gd name="connsiteX29" fmla="*/ 4373623 w 10028962"/>
                <a:gd name="connsiteY29" fmla="*/ 54245 h 1057819"/>
                <a:gd name="connsiteX30" fmla="*/ 4450462 w 10028962"/>
                <a:gd name="connsiteY30" fmla="*/ 0 h 1057819"/>
                <a:gd name="connsiteX31" fmla="*/ 4738292 w 10028962"/>
                <a:gd name="connsiteY31" fmla="*/ 0 h 1057819"/>
                <a:gd name="connsiteX32" fmla="*/ 4815130 w 10028962"/>
                <a:gd name="connsiteY32" fmla="*/ 54245 h 1057819"/>
                <a:gd name="connsiteX33" fmla="*/ 4815130 w 10028962"/>
                <a:gd name="connsiteY33" fmla="*/ 121707 h 1057819"/>
                <a:gd name="connsiteX34" fmla="*/ 5206854 w 10028962"/>
                <a:gd name="connsiteY34" fmla="*/ 121707 h 1057819"/>
                <a:gd name="connsiteX35" fmla="*/ 5206854 w 10028962"/>
                <a:gd name="connsiteY35" fmla="*/ 54245 h 1057819"/>
                <a:gd name="connsiteX36" fmla="*/ 5283693 w 10028962"/>
                <a:gd name="connsiteY36" fmla="*/ 0 h 1057819"/>
                <a:gd name="connsiteX37" fmla="*/ 5571523 w 10028962"/>
                <a:gd name="connsiteY37" fmla="*/ 0 h 1057819"/>
                <a:gd name="connsiteX38" fmla="*/ 5648362 w 10028962"/>
                <a:gd name="connsiteY38" fmla="*/ 54245 h 1057819"/>
                <a:gd name="connsiteX39" fmla="*/ 5648362 w 10028962"/>
                <a:gd name="connsiteY39" fmla="*/ 121707 h 1057819"/>
                <a:gd name="connsiteX40" fmla="*/ 6051460 w 10028962"/>
                <a:gd name="connsiteY40" fmla="*/ 121707 h 1057819"/>
                <a:gd name="connsiteX41" fmla="*/ 6051460 w 10028962"/>
                <a:gd name="connsiteY41" fmla="*/ 54245 h 1057819"/>
                <a:gd name="connsiteX42" fmla="*/ 6128299 w 10028962"/>
                <a:gd name="connsiteY42" fmla="*/ 0 h 1057819"/>
                <a:gd name="connsiteX43" fmla="*/ 6416129 w 10028962"/>
                <a:gd name="connsiteY43" fmla="*/ 0 h 1057819"/>
                <a:gd name="connsiteX44" fmla="*/ 6492968 w 10028962"/>
                <a:gd name="connsiteY44" fmla="*/ 54245 h 1057819"/>
                <a:gd name="connsiteX45" fmla="*/ 6492968 w 10028962"/>
                <a:gd name="connsiteY45" fmla="*/ 121707 h 1057819"/>
                <a:gd name="connsiteX46" fmla="*/ 6896068 w 10028962"/>
                <a:gd name="connsiteY46" fmla="*/ 121707 h 1057819"/>
                <a:gd name="connsiteX47" fmla="*/ 6896068 w 10028962"/>
                <a:gd name="connsiteY47" fmla="*/ 54245 h 1057819"/>
                <a:gd name="connsiteX48" fmla="*/ 6972907 w 10028962"/>
                <a:gd name="connsiteY48" fmla="*/ 0 h 1057819"/>
                <a:gd name="connsiteX49" fmla="*/ 7260737 w 10028962"/>
                <a:gd name="connsiteY49" fmla="*/ 0 h 1057819"/>
                <a:gd name="connsiteX50" fmla="*/ 7337575 w 10028962"/>
                <a:gd name="connsiteY50" fmla="*/ 54245 h 1057819"/>
                <a:gd name="connsiteX51" fmla="*/ 7337575 w 10028962"/>
                <a:gd name="connsiteY51" fmla="*/ 121707 h 1057819"/>
                <a:gd name="connsiteX52" fmla="*/ 7729300 w 10028962"/>
                <a:gd name="connsiteY52" fmla="*/ 121707 h 1057819"/>
                <a:gd name="connsiteX53" fmla="*/ 7729300 w 10028962"/>
                <a:gd name="connsiteY53" fmla="*/ 54245 h 1057819"/>
                <a:gd name="connsiteX54" fmla="*/ 7806139 w 10028962"/>
                <a:gd name="connsiteY54" fmla="*/ 0 h 1057819"/>
                <a:gd name="connsiteX55" fmla="*/ 8093969 w 10028962"/>
                <a:gd name="connsiteY55" fmla="*/ 0 h 1057819"/>
                <a:gd name="connsiteX56" fmla="*/ 8170808 w 10028962"/>
                <a:gd name="connsiteY56" fmla="*/ 54245 h 1057819"/>
                <a:gd name="connsiteX57" fmla="*/ 8170808 w 10028962"/>
                <a:gd name="connsiteY57" fmla="*/ 121707 h 1057819"/>
                <a:gd name="connsiteX58" fmla="*/ 8573907 w 10028962"/>
                <a:gd name="connsiteY58" fmla="*/ 121707 h 1057819"/>
                <a:gd name="connsiteX59" fmla="*/ 8573907 w 10028962"/>
                <a:gd name="connsiteY59" fmla="*/ 54245 h 1057819"/>
                <a:gd name="connsiteX60" fmla="*/ 8650745 w 10028962"/>
                <a:gd name="connsiteY60" fmla="*/ 0 h 1057819"/>
                <a:gd name="connsiteX61" fmla="*/ 8938575 w 10028962"/>
                <a:gd name="connsiteY61" fmla="*/ 0 h 1057819"/>
                <a:gd name="connsiteX62" fmla="*/ 9015414 w 10028962"/>
                <a:gd name="connsiteY62" fmla="*/ 54245 h 1057819"/>
                <a:gd name="connsiteX63" fmla="*/ 9015414 w 10028962"/>
                <a:gd name="connsiteY63" fmla="*/ 121707 h 1057819"/>
                <a:gd name="connsiteX64" fmla="*/ 9418514 w 10028962"/>
                <a:gd name="connsiteY64" fmla="*/ 121707 h 1057819"/>
                <a:gd name="connsiteX65" fmla="*/ 9418514 w 10028962"/>
                <a:gd name="connsiteY65" fmla="*/ 54245 h 1057819"/>
                <a:gd name="connsiteX66" fmla="*/ 9495353 w 10028962"/>
                <a:gd name="connsiteY66" fmla="*/ 0 h 1057819"/>
                <a:gd name="connsiteX67" fmla="*/ 9783183 w 10028962"/>
                <a:gd name="connsiteY67" fmla="*/ 0 h 1057819"/>
                <a:gd name="connsiteX68" fmla="*/ 9860021 w 10028962"/>
                <a:gd name="connsiteY68" fmla="*/ 54245 h 1057819"/>
                <a:gd name="connsiteX69" fmla="*/ 9860021 w 10028962"/>
                <a:gd name="connsiteY69" fmla="*/ 121707 h 1057819"/>
                <a:gd name="connsiteX70" fmla="*/ 9973294 w 10028962"/>
                <a:gd name="connsiteY70" fmla="*/ 121707 h 1057819"/>
                <a:gd name="connsiteX71" fmla="*/ 10028962 w 10028962"/>
                <a:gd name="connsiteY71" fmla="*/ 177375 h 1057819"/>
                <a:gd name="connsiteX72" fmla="*/ 10028962 w 10028962"/>
                <a:gd name="connsiteY72" fmla="*/ 357230 h 1057819"/>
                <a:gd name="connsiteX73" fmla="*/ 10028962 w 10028962"/>
                <a:gd name="connsiteY73" fmla="*/ 363871 h 1057819"/>
                <a:gd name="connsiteX74" fmla="*/ 10028962 w 10028962"/>
                <a:gd name="connsiteY74" fmla="*/ 543726 h 1057819"/>
                <a:gd name="connsiteX75" fmla="*/ 10028962 w 10028962"/>
                <a:gd name="connsiteY75" fmla="*/ 822296 h 1057819"/>
                <a:gd name="connsiteX76" fmla="*/ 10028962 w 10028962"/>
                <a:gd name="connsiteY76" fmla="*/ 1002151 h 1057819"/>
                <a:gd name="connsiteX77" fmla="*/ 9973294 w 10028962"/>
                <a:gd name="connsiteY77" fmla="*/ 1057819 h 1057819"/>
                <a:gd name="connsiteX78" fmla="*/ 55668 w 10028962"/>
                <a:gd name="connsiteY78" fmla="*/ 1057819 h 1057819"/>
                <a:gd name="connsiteX79" fmla="*/ 0 w 10028962"/>
                <a:gd name="connsiteY79" fmla="*/ 1002151 h 1057819"/>
                <a:gd name="connsiteX80" fmla="*/ 0 w 10028962"/>
                <a:gd name="connsiteY80" fmla="*/ 822296 h 1057819"/>
                <a:gd name="connsiteX81" fmla="*/ 0 w 10028962"/>
                <a:gd name="connsiteY81" fmla="*/ 543726 h 1057819"/>
                <a:gd name="connsiteX82" fmla="*/ 0 w 10028962"/>
                <a:gd name="connsiteY82" fmla="*/ 363871 h 1057819"/>
                <a:gd name="connsiteX83" fmla="*/ 0 w 10028962"/>
                <a:gd name="connsiteY83" fmla="*/ 357230 h 1057819"/>
                <a:gd name="connsiteX84" fmla="*/ 0 w 10028962"/>
                <a:gd name="connsiteY84" fmla="*/ 177375 h 1057819"/>
                <a:gd name="connsiteX85" fmla="*/ 55668 w 10028962"/>
                <a:gd name="connsiteY85" fmla="*/ 121707 h 1057819"/>
                <a:gd name="connsiteX86" fmla="*/ 161966 w 10028962"/>
                <a:gd name="connsiteY86" fmla="*/ 121707 h 1057819"/>
                <a:gd name="connsiteX87" fmla="*/ 161966 w 10028962"/>
                <a:gd name="connsiteY87" fmla="*/ 54245 h 1057819"/>
                <a:gd name="connsiteX88" fmla="*/ 238804 w 10028962"/>
                <a:gd name="connsiteY88" fmla="*/ 0 h 105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028962" h="1057819">
                  <a:moveTo>
                    <a:pt x="238804" y="0"/>
                  </a:moveTo>
                  <a:lnTo>
                    <a:pt x="526634" y="0"/>
                  </a:lnTo>
                  <a:cubicBezTo>
                    <a:pt x="569072" y="0"/>
                    <a:pt x="603473" y="24286"/>
                    <a:pt x="603473" y="54245"/>
                  </a:cubicBezTo>
                  <a:lnTo>
                    <a:pt x="603473" y="121707"/>
                  </a:lnTo>
                  <a:lnTo>
                    <a:pt x="1006572" y="121707"/>
                  </a:lnTo>
                  <a:lnTo>
                    <a:pt x="1006572" y="54245"/>
                  </a:lnTo>
                  <a:cubicBezTo>
                    <a:pt x="1006572" y="24286"/>
                    <a:pt x="1040973" y="0"/>
                    <a:pt x="1083411" y="0"/>
                  </a:cubicBezTo>
                  <a:lnTo>
                    <a:pt x="1371240" y="0"/>
                  </a:lnTo>
                  <a:cubicBezTo>
                    <a:pt x="1413678" y="0"/>
                    <a:pt x="1448079" y="24286"/>
                    <a:pt x="1448079" y="54245"/>
                  </a:cubicBezTo>
                  <a:lnTo>
                    <a:pt x="1448079" y="121707"/>
                  </a:lnTo>
                  <a:lnTo>
                    <a:pt x="1851179" y="121707"/>
                  </a:lnTo>
                  <a:lnTo>
                    <a:pt x="1851179" y="54245"/>
                  </a:lnTo>
                  <a:cubicBezTo>
                    <a:pt x="1851179" y="24286"/>
                    <a:pt x="1885581" y="0"/>
                    <a:pt x="1928018" y="0"/>
                  </a:cubicBezTo>
                  <a:lnTo>
                    <a:pt x="2215848" y="0"/>
                  </a:lnTo>
                  <a:cubicBezTo>
                    <a:pt x="2258285" y="0"/>
                    <a:pt x="2292687" y="24286"/>
                    <a:pt x="2292687" y="54245"/>
                  </a:cubicBezTo>
                  <a:lnTo>
                    <a:pt x="2292687" y="121707"/>
                  </a:lnTo>
                  <a:lnTo>
                    <a:pt x="2684410" y="121707"/>
                  </a:lnTo>
                  <a:lnTo>
                    <a:pt x="2684410" y="54245"/>
                  </a:lnTo>
                  <a:cubicBezTo>
                    <a:pt x="2684410" y="24286"/>
                    <a:pt x="2718811" y="0"/>
                    <a:pt x="2761249" y="0"/>
                  </a:cubicBezTo>
                  <a:lnTo>
                    <a:pt x="3049079" y="0"/>
                  </a:lnTo>
                  <a:cubicBezTo>
                    <a:pt x="3091515" y="0"/>
                    <a:pt x="3125917" y="24286"/>
                    <a:pt x="3125917" y="54245"/>
                  </a:cubicBezTo>
                  <a:lnTo>
                    <a:pt x="3125917" y="121707"/>
                  </a:lnTo>
                  <a:lnTo>
                    <a:pt x="3529015" y="121707"/>
                  </a:lnTo>
                  <a:lnTo>
                    <a:pt x="3529015" y="54245"/>
                  </a:lnTo>
                  <a:cubicBezTo>
                    <a:pt x="3529015" y="24286"/>
                    <a:pt x="3563417" y="0"/>
                    <a:pt x="3605854" y="0"/>
                  </a:cubicBezTo>
                  <a:lnTo>
                    <a:pt x="3893684" y="0"/>
                  </a:lnTo>
                  <a:cubicBezTo>
                    <a:pt x="3936121" y="0"/>
                    <a:pt x="3970523" y="24286"/>
                    <a:pt x="3970523" y="54245"/>
                  </a:cubicBezTo>
                  <a:lnTo>
                    <a:pt x="3970523" y="121707"/>
                  </a:lnTo>
                  <a:lnTo>
                    <a:pt x="4373623" y="121707"/>
                  </a:lnTo>
                  <a:lnTo>
                    <a:pt x="4373623" y="54245"/>
                  </a:lnTo>
                  <a:cubicBezTo>
                    <a:pt x="4373623" y="24286"/>
                    <a:pt x="4408024" y="0"/>
                    <a:pt x="4450462" y="0"/>
                  </a:cubicBezTo>
                  <a:lnTo>
                    <a:pt x="4738292" y="0"/>
                  </a:lnTo>
                  <a:cubicBezTo>
                    <a:pt x="4780729" y="0"/>
                    <a:pt x="4815130" y="24286"/>
                    <a:pt x="4815130" y="54245"/>
                  </a:cubicBezTo>
                  <a:lnTo>
                    <a:pt x="4815130" y="121707"/>
                  </a:lnTo>
                  <a:lnTo>
                    <a:pt x="5206854" y="121707"/>
                  </a:lnTo>
                  <a:lnTo>
                    <a:pt x="5206854" y="54245"/>
                  </a:lnTo>
                  <a:cubicBezTo>
                    <a:pt x="5206854" y="24286"/>
                    <a:pt x="5241256" y="0"/>
                    <a:pt x="5283693" y="0"/>
                  </a:cubicBezTo>
                  <a:lnTo>
                    <a:pt x="5571523" y="0"/>
                  </a:lnTo>
                  <a:cubicBezTo>
                    <a:pt x="5613960" y="0"/>
                    <a:pt x="5648362" y="24286"/>
                    <a:pt x="5648362" y="54245"/>
                  </a:cubicBezTo>
                  <a:lnTo>
                    <a:pt x="5648362" y="121707"/>
                  </a:lnTo>
                  <a:lnTo>
                    <a:pt x="6051460" y="121707"/>
                  </a:lnTo>
                  <a:lnTo>
                    <a:pt x="6051460" y="54245"/>
                  </a:lnTo>
                  <a:cubicBezTo>
                    <a:pt x="6051460" y="24286"/>
                    <a:pt x="6085862" y="0"/>
                    <a:pt x="6128299" y="0"/>
                  </a:cubicBezTo>
                  <a:lnTo>
                    <a:pt x="6416129" y="0"/>
                  </a:lnTo>
                  <a:cubicBezTo>
                    <a:pt x="6458566" y="0"/>
                    <a:pt x="6492968" y="24286"/>
                    <a:pt x="6492968" y="54245"/>
                  </a:cubicBezTo>
                  <a:lnTo>
                    <a:pt x="6492968" y="121707"/>
                  </a:lnTo>
                  <a:lnTo>
                    <a:pt x="6896068" y="121707"/>
                  </a:lnTo>
                  <a:lnTo>
                    <a:pt x="6896068" y="54245"/>
                  </a:lnTo>
                  <a:cubicBezTo>
                    <a:pt x="6896068" y="24286"/>
                    <a:pt x="6930469" y="0"/>
                    <a:pt x="6972907" y="0"/>
                  </a:cubicBezTo>
                  <a:lnTo>
                    <a:pt x="7260737" y="0"/>
                  </a:lnTo>
                  <a:cubicBezTo>
                    <a:pt x="7303174" y="0"/>
                    <a:pt x="7337575" y="24286"/>
                    <a:pt x="7337575" y="54245"/>
                  </a:cubicBezTo>
                  <a:lnTo>
                    <a:pt x="7337575" y="121707"/>
                  </a:lnTo>
                  <a:lnTo>
                    <a:pt x="7729300" y="121707"/>
                  </a:lnTo>
                  <a:lnTo>
                    <a:pt x="7729300" y="54245"/>
                  </a:lnTo>
                  <a:cubicBezTo>
                    <a:pt x="7729300" y="24286"/>
                    <a:pt x="7763702" y="0"/>
                    <a:pt x="7806139" y="0"/>
                  </a:cubicBezTo>
                  <a:lnTo>
                    <a:pt x="8093969" y="0"/>
                  </a:lnTo>
                  <a:cubicBezTo>
                    <a:pt x="8136406" y="0"/>
                    <a:pt x="8170808" y="24286"/>
                    <a:pt x="8170808" y="54245"/>
                  </a:cubicBezTo>
                  <a:lnTo>
                    <a:pt x="8170808" y="121707"/>
                  </a:lnTo>
                  <a:lnTo>
                    <a:pt x="8573907" y="121707"/>
                  </a:lnTo>
                  <a:lnTo>
                    <a:pt x="8573907" y="54245"/>
                  </a:lnTo>
                  <a:cubicBezTo>
                    <a:pt x="8573907" y="24286"/>
                    <a:pt x="8608308" y="0"/>
                    <a:pt x="8650745" y="0"/>
                  </a:cubicBezTo>
                  <a:lnTo>
                    <a:pt x="8938575" y="0"/>
                  </a:lnTo>
                  <a:cubicBezTo>
                    <a:pt x="8981013" y="0"/>
                    <a:pt x="9015414" y="24286"/>
                    <a:pt x="9015414" y="54245"/>
                  </a:cubicBezTo>
                  <a:lnTo>
                    <a:pt x="9015414" y="121707"/>
                  </a:lnTo>
                  <a:lnTo>
                    <a:pt x="9418514" y="121707"/>
                  </a:lnTo>
                  <a:lnTo>
                    <a:pt x="9418514" y="54245"/>
                  </a:lnTo>
                  <a:cubicBezTo>
                    <a:pt x="9418514" y="24286"/>
                    <a:pt x="9452915" y="0"/>
                    <a:pt x="9495353" y="0"/>
                  </a:cubicBezTo>
                  <a:lnTo>
                    <a:pt x="9783183" y="0"/>
                  </a:lnTo>
                  <a:cubicBezTo>
                    <a:pt x="9825620" y="0"/>
                    <a:pt x="9860021" y="24286"/>
                    <a:pt x="9860021" y="54245"/>
                  </a:cubicBezTo>
                  <a:lnTo>
                    <a:pt x="9860021" y="121707"/>
                  </a:lnTo>
                  <a:lnTo>
                    <a:pt x="9973294" y="121707"/>
                  </a:lnTo>
                  <a:cubicBezTo>
                    <a:pt x="10004039" y="121707"/>
                    <a:pt x="10028962" y="146630"/>
                    <a:pt x="10028962" y="177375"/>
                  </a:cubicBezTo>
                  <a:lnTo>
                    <a:pt x="10028962" y="357230"/>
                  </a:lnTo>
                  <a:lnTo>
                    <a:pt x="10028962" y="363871"/>
                  </a:lnTo>
                  <a:lnTo>
                    <a:pt x="10028962" y="543726"/>
                  </a:lnTo>
                  <a:lnTo>
                    <a:pt x="10028962" y="822296"/>
                  </a:lnTo>
                  <a:lnTo>
                    <a:pt x="10028962" y="1002151"/>
                  </a:lnTo>
                  <a:cubicBezTo>
                    <a:pt x="10028962" y="1032896"/>
                    <a:pt x="10004039" y="1057819"/>
                    <a:pt x="9973294" y="1057819"/>
                  </a:cubicBezTo>
                  <a:lnTo>
                    <a:pt x="55668" y="1057819"/>
                  </a:lnTo>
                  <a:cubicBezTo>
                    <a:pt x="24923" y="1057819"/>
                    <a:pt x="0" y="1032896"/>
                    <a:pt x="0" y="1002151"/>
                  </a:cubicBezTo>
                  <a:lnTo>
                    <a:pt x="0" y="822296"/>
                  </a:lnTo>
                  <a:lnTo>
                    <a:pt x="0" y="543726"/>
                  </a:lnTo>
                  <a:lnTo>
                    <a:pt x="0" y="363871"/>
                  </a:lnTo>
                  <a:lnTo>
                    <a:pt x="0" y="357230"/>
                  </a:lnTo>
                  <a:lnTo>
                    <a:pt x="0" y="177375"/>
                  </a:lnTo>
                  <a:cubicBezTo>
                    <a:pt x="0" y="146630"/>
                    <a:pt x="24923" y="121707"/>
                    <a:pt x="55668" y="121707"/>
                  </a:cubicBezTo>
                  <a:lnTo>
                    <a:pt x="161966" y="121707"/>
                  </a:lnTo>
                  <a:lnTo>
                    <a:pt x="161966" y="54245"/>
                  </a:lnTo>
                  <a:cubicBezTo>
                    <a:pt x="161966" y="24286"/>
                    <a:pt x="196367" y="0"/>
                    <a:pt x="238804" y="0"/>
                  </a:cubicBezTo>
                  <a:close/>
                </a:path>
              </a:pathLst>
            </a:custGeom>
            <a:grpFill/>
            <a:ln>
              <a:noFill/>
            </a:ln>
            <a:effectLst>
              <a:outerShdw blurRad="165100" dist="762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186" name="TextBox 185">
              <a:extLst>
                <a:ext uri="{FF2B5EF4-FFF2-40B4-BE49-F238E27FC236}">
                  <a16:creationId xmlns:a16="http://schemas.microsoft.com/office/drawing/2014/main" id="{9B922801-7829-5AB9-C88E-60369801C64E}"/>
                </a:ext>
              </a:extLst>
            </p:cNvPr>
            <p:cNvSpPr txBox="1"/>
            <p:nvPr/>
          </p:nvSpPr>
          <p:spPr>
            <a:xfrm>
              <a:off x="1078031" y="6141014"/>
              <a:ext cx="100289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Financials </a:t>
              </a:r>
              <a:r>
                <a:rPr kumimoji="0" lang="is-I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 Purchasing · Warehouse · </a:t>
              </a: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Supply chain </a:t>
              </a:r>
              <a:r>
                <a:rPr kumimoji="0" lang="is-I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  </a:t>
              </a:r>
              <a:r>
                <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Sales &amp; marketing</a:t>
              </a:r>
            </a:p>
          </p:txBody>
        </p:sp>
        <p:sp>
          <p:nvSpPr>
            <p:cNvPr id="190" name="TextBox 189">
              <a:extLst>
                <a:ext uri="{FF2B5EF4-FFF2-40B4-BE49-F238E27FC236}">
                  <a16:creationId xmlns:a16="http://schemas.microsoft.com/office/drawing/2014/main" id="{4F647E6C-8E3C-8B65-3F74-89A3222AB218}"/>
                </a:ext>
              </a:extLst>
            </p:cNvPr>
            <p:cNvSpPr txBox="1"/>
            <p:nvPr/>
          </p:nvSpPr>
          <p:spPr>
            <a:xfrm>
              <a:off x="1078031" y="5797453"/>
              <a:ext cx="100289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800" b="1" i="0" u="none" strike="noStrike" kern="1200" cap="none" spc="0" normalizeH="0" baseline="0" noProof="0">
                  <a:ln>
                    <a:noFill/>
                  </a:ln>
                  <a:solidFill>
                    <a:prstClr val="white"/>
                  </a:solidFill>
                  <a:effectLst/>
                  <a:uLnTx/>
                  <a:uFillTx/>
                  <a:latin typeface="Aptos" panose="020B0004020202020204" pitchFamily="34" charset="0"/>
                  <a:ea typeface="+mn-ea"/>
                  <a:cs typeface="+mn-cs"/>
                </a:rPr>
                <a:t>ERP</a:t>
              </a:r>
              <a:endParaRPr kumimoji="0" lang="en-US" sz="18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grpSp>
      <p:sp>
        <p:nvSpPr>
          <p:cNvPr id="191" name="TextBox 190">
            <a:extLst>
              <a:ext uri="{FF2B5EF4-FFF2-40B4-BE49-F238E27FC236}">
                <a16:creationId xmlns:a16="http://schemas.microsoft.com/office/drawing/2014/main" id="{30D21FA4-6C4F-8F3C-F77C-71965521D2A2}"/>
              </a:ext>
            </a:extLst>
          </p:cNvPr>
          <p:cNvSpPr txBox="1"/>
          <p:nvPr/>
        </p:nvSpPr>
        <p:spPr>
          <a:xfrm>
            <a:off x="294241" y="179146"/>
            <a:ext cx="92234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22472"/>
                </a:solidFill>
                <a:effectLst/>
                <a:uLnTx/>
                <a:uFillTx/>
                <a:latin typeface="Aptos ExtraBold" panose="020B0004020202020204" pitchFamily="34" charset="0"/>
                <a:ea typeface="+mn-ea"/>
                <a:cs typeface="+mn-cs"/>
              </a:rPr>
              <a:t>An enhancer to LS Central since 2017</a:t>
            </a:r>
            <a:br>
              <a:rPr kumimoji="0" lang="en-US" sz="3600" b="1" i="0" u="none" strike="noStrike" kern="1200" cap="none" spc="0" normalizeH="0" baseline="0" noProof="0" dirty="0">
                <a:ln>
                  <a:noFill/>
                </a:ln>
                <a:solidFill>
                  <a:srgbClr val="351C5C"/>
                </a:solidFill>
                <a:effectLst/>
                <a:uLnTx/>
                <a:uFillTx/>
                <a:latin typeface="Aptos ExtraBold" panose="020B0004020202020204" pitchFamily="34" charset="0"/>
                <a:ea typeface="+mn-ea"/>
                <a:cs typeface="+mn-cs"/>
              </a:rPr>
            </a:br>
            <a:r>
              <a:rPr kumimoji="0" lang="en-US" sz="2400" b="0" i="0" u="none" strike="noStrike" kern="1200" cap="none" spc="0" normalizeH="0" baseline="0" noProof="0" dirty="0">
                <a:ln>
                  <a:noFill/>
                </a:ln>
                <a:solidFill>
                  <a:srgbClr val="351C5C"/>
                </a:solidFill>
                <a:effectLst/>
                <a:uLnTx/>
                <a:uFillTx/>
                <a:latin typeface="Aptos Light" panose="020B0004020202020204" pitchFamily="34" charset="0"/>
                <a:ea typeface="+mn-ea"/>
                <a:cs typeface="+mn-cs"/>
              </a:rPr>
              <a:t>A part of LS Central’s modular architecture</a:t>
            </a:r>
            <a:endParaRPr kumimoji="0" lang="en-US" sz="3600" b="0" i="0" u="none" strike="noStrike" kern="1200" cap="none" spc="0" normalizeH="0" baseline="0" noProof="0" dirty="0">
              <a:ln>
                <a:noFill/>
              </a:ln>
              <a:solidFill>
                <a:srgbClr val="351C5C"/>
              </a:solidFill>
              <a:effectLst/>
              <a:uLnTx/>
              <a:uFillTx/>
              <a:latin typeface="Aptos Light" panose="020B0004020202020204" pitchFamily="34" charset="0"/>
              <a:ea typeface="+mn-ea"/>
              <a:cs typeface="+mn-cs"/>
            </a:endParaRPr>
          </a:p>
        </p:txBody>
      </p:sp>
      <p:grpSp>
        <p:nvGrpSpPr>
          <p:cNvPr id="4" name="Group 3">
            <a:extLst>
              <a:ext uri="{FF2B5EF4-FFF2-40B4-BE49-F238E27FC236}">
                <a16:creationId xmlns:a16="http://schemas.microsoft.com/office/drawing/2014/main" id="{EE76BB71-69B8-90FC-CB1D-4B3BE9110414}"/>
              </a:ext>
            </a:extLst>
          </p:cNvPr>
          <p:cNvGrpSpPr/>
          <p:nvPr/>
        </p:nvGrpSpPr>
        <p:grpSpPr>
          <a:xfrm>
            <a:off x="1109836" y="2363407"/>
            <a:ext cx="10968195" cy="899400"/>
            <a:chOff x="1109836" y="2363407"/>
            <a:chExt cx="10968195" cy="899400"/>
          </a:xfrm>
        </p:grpSpPr>
        <p:grpSp>
          <p:nvGrpSpPr>
            <p:cNvPr id="2" name="Group 1">
              <a:extLst>
                <a:ext uri="{FF2B5EF4-FFF2-40B4-BE49-F238E27FC236}">
                  <a16:creationId xmlns:a16="http://schemas.microsoft.com/office/drawing/2014/main" id="{9849E53F-50F9-FC5B-BA5D-38028A6B2184}"/>
                </a:ext>
              </a:extLst>
            </p:cNvPr>
            <p:cNvGrpSpPr/>
            <p:nvPr/>
          </p:nvGrpSpPr>
          <p:grpSpPr>
            <a:xfrm>
              <a:off x="1109836" y="2363407"/>
              <a:ext cx="10035938" cy="899400"/>
              <a:chOff x="1109836" y="2363407"/>
              <a:chExt cx="10035938" cy="899400"/>
            </a:xfrm>
          </p:grpSpPr>
          <p:sp>
            <p:nvSpPr>
              <p:cNvPr id="120" name="Freeform 119">
                <a:extLst>
                  <a:ext uri="{FF2B5EF4-FFF2-40B4-BE49-F238E27FC236}">
                    <a16:creationId xmlns:a16="http://schemas.microsoft.com/office/drawing/2014/main" id="{FD69AD27-491D-C5C8-D7BD-564F5C67A9D2}"/>
                  </a:ext>
                </a:extLst>
              </p:cNvPr>
              <p:cNvSpPr/>
              <p:nvPr/>
            </p:nvSpPr>
            <p:spPr>
              <a:xfrm>
                <a:off x="1109836" y="2363407"/>
                <a:ext cx="2468602" cy="899400"/>
              </a:xfrm>
              <a:custGeom>
                <a:avLst/>
                <a:gdLst>
                  <a:gd name="connsiteX0" fmla="*/ 173510 w 1742731"/>
                  <a:gd name="connsiteY0" fmla="*/ 0 h 899400"/>
                  <a:gd name="connsiteX1" fmla="*/ 376706 w 1742731"/>
                  <a:gd name="connsiteY1" fmla="*/ 0 h 899400"/>
                  <a:gd name="connsiteX2" fmla="*/ 430951 w 1742731"/>
                  <a:gd name="connsiteY2" fmla="*/ 54245 h 899400"/>
                  <a:gd name="connsiteX3" fmla="*/ 430951 w 1742731"/>
                  <a:gd name="connsiteY3" fmla="*/ 126875 h 899400"/>
                  <a:gd name="connsiteX4" fmla="*/ 715522 w 1742731"/>
                  <a:gd name="connsiteY4" fmla="*/ 126875 h 899400"/>
                  <a:gd name="connsiteX5" fmla="*/ 715522 w 1742731"/>
                  <a:gd name="connsiteY5" fmla="*/ 54245 h 899400"/>
                  <a:gd name="connsiteX6" fmla="*/ 769767 w 1742731"/>
                  <a:gd name="connsiteY6" fmla="*/ 0 h 899400"/>
                  <a:gd name="connsiteX7" fmla="*/ 972963 w 1742731"/>
                  <a:gd name="connsiteY7" fmla="*/ 0 h 899400"/>
                  <a:gd name="connsiteX8" fmla="*/ 1027208 w 1742731"/>
                  <a:gd name="connsiteY8" fmla="*/ 54245 h 899400"/>
                  <a:gd name="connsiteX9" fmla="*/ 1027208 w 1742731"/>
                  <a:gd name="connsiteY9" fmla="*/ 126875 h 899400"/>
                  <a:gd name="connsiteX10" fmla="*/ 1311780 w 1742731"/>
                  <a:gd name="connsiteY10" fmla="*/ 126875 h 899400"/>
                  <a:gd name="connsiteX11" fmla="*/ 1311780 w 1742731"/>
                  <a:gd name="connsiteY11" fmla="*/ 54245 h 899400"/>
                  <a:gd name="connsiteX12" fmla="*/ 1366025 w 1742731"/>
                  <a:gd name="connsiteY12" fmla="*/ 0 h 899400"/>
                  <a:gd name="connsiteX13" fmla="*/ 1569221 w 1742731"/>
                  <a:gd name="connsiteY13" fmla="*/ 0 h 899400"/>
                  <a:gd name="connsiteX14" fmla="*/ 1623466 w 1742731"/>
                  <a:gd name="connsiteY14" fmla="*/ 54245 h 899400"/>
                  <a:gd name="connsiteX15" fmla="*/ 1623466 w 1742731"/>
                  <a:gd name="connsiteY15" fmla="*/ 126875 h 899400"/>
                  <a:gd name="connsiteX16" fmla="*/ 1716357 w 1742731"/>
                  <a:gd name="connsiteY16" fmla="*/ 126875 h 899400"/>
                  <a:gd name="connsiteX17" fmla="*/ 1742731 w 1742731"/>
                  <a:gd name="connsiteY17" fmla="*/ 153249 h 899400"/>
                  <a:gd name="connsiteX18" fmla="*/ 1742731 w 1742731"/>
                  <a:gd name="connsiteY18" fmla="*/ 873026 h 899400"/>
                  <a:gd name="connsiteX19" fmla="*/ 1716357 w 1742731"/>
                  <a:gd name="connsiteY19" fmla="*/ 899400 h 899400"/>
                  <a:gd name="connsiteX20" fmla="*/ 26374 w 1742731"/>
                  <a:gd name="connsiteY20" fmla="*/ 899400 h 899400"/>
                  <a:gd name="connsiteX21" fmla="*/ 0 w 1742731"/>
                  <a:gd name="connsiteY21" fmla="*/ 873026 h 899400"/>
                  <a:gd name="connsiteX22" fmla="*/ 0 w 1742731"/>
                  <a:gd name="connsiteY22" fmla="*/ 153249 h 899400"/>
                  <a:gd name="connsiteX23" fmla="*/ 26374 w 1742731"/>
                  <a:gd name="connsiteY23" fmla="*/ 126875 h 899400"/>
                  <a:gd name="connsiteX24" fmla="*/ 119265 w 1742731"/>
                  <a:gd name="connsiteY24" fmla="*/ 126875 h 899400"/>
                  <a:gd name="connsiteX25" fmla="*/ 119265 w 1742731"/>
                  <a:gd name="connsiteY25" fmla="*/ 54245 h 899400"/>
                  <a:gd name="connsiteX26" fmla="*/ 173510 w 1742731"/>
                  <a:gd name="connsiteY26" fmla="*/ 0 h 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2731" h="899400">
                    <a:moveTo>
                      <a:pt x="173510" y="0"/>
                    </a:moveTo>
                    <a:lnTo>
                      <a:pt x="376706" y="0"/>
                    </a:lnTo>
                    <a:cubicBezTo>
                      <a:pt x="406665" y="0"/>
                      <a:pt x="430951" y="24286"/>
                      <a:pt x="430951" y="54245"/>
                    </a:cubicBezTo>
                    <a:lnTo>
                      <a:pt x="430951" y="126875"/>
                    </a:lnTo>
                    <a:lnTo>
                      <a:pt x="715522" y="126875"/>
                    </a:lnTo>
                    <a:lnTo>
                      <a:pt x="715522" y="54245"/>
                    </a:lnTo>
                    <a:cubicBezTo>
                      <a:pt x="715522" y="24286"/>
                      <a:pt x="739808" y="0"/>
                      <a:pt x="769767" y="0"/>
                    </a:cubicBezTo>
                    <a:lnTo>
                      <a:pt x="972963" y="0"/>
                    </a:lnTo>
                    <a:cubicBezTo>
                      <a:pt x="1002922" y="0"/>
                      <a:pt x="1027208" y="24286"/>
                      <a:pt x="1027208" y="54245"/>
                    </a:cubicBezTo>
                    <a:lnTo>
                      <a:pt x="1027208" y="126875"/>
                    </a:lnTo>
                    <a:lnTo>
                      <a:pt x="1311780" y="126875"/>
                    </a:lnTo>
                    <a:lnTo>
                      <a:pt x="1311780" y="54245"/>
                    </a:lnTo>
                    <a:cubicBezTo>
                      <a:pt x="1311780" y="24286"/>
                      <a:pt x="1336066" y="0"/>
                      <a:pt x="1366025" y="0"/>
                    </a:cubicBezTo>
                    <a:lnTo>
                      <a:pt x="1569221" y="0"/>
                    </a:lnTo>
                    <a:cubicBezTo>
                      <a:pt x="1599180" y="0"/>
                      <a:pt x="1623466" y="24286"/>
                      <a:pt x="1623466" y="54245"/>
                    </a:cubicBezTo>
                    <a:lnTo>
                      <a:pt x="1623466" y="126875"/>
                    </a:lnTo>
                    <a:lnTo>
                      <a:pt x="1716357" y="126875"/>
                    </a:lnTo>
                    <a:cubicBezTo>
                      <a:pt x="1730923" y="126875"/>
                      <a:pt x="1742731" y="138683"/>
                      <a:pt x="1742731" y="153249"/>
                    </a:cubicBezTo>
                    <a:lnTo>
                      <a:pt x="1742731" y="873026"/>
                    </a:lnTo>
                    <a:cubicBezTo>
                      <a:pt x="1742731" y="887592"/>
                      <a:pt x="1730923" y="899400"/>
                      <a:pt x="1716357" y="899400"/>
                    </a:cubicBezTo>
                    <a:lnTo>
                      <a:pt x="26374" y="899400"/>
                    </a:lnTo>
                    <a:cubicBezTo>
                      <a:pt x="11808" y="899400"/>
                      <a:pt x="0" y="887592"/>
                      <a:pt x="0" y="873026"/>
                    </a:cubicBezTo>
                    <a:lnTo>
                      <a:pt x="0" y="153249"/>
                    </a:lnTo>
                    <a:cubicBezTo>
                      <a:pt x="0" y="138683"/>
                      <a:pt x="11808" y="126875"/>
                      <a:pt x="26374" y="126875"/>
                    </a:cubicBezTo>
                    <a:lnTo>
                      <a:pt x="119265" y="126875"/>
                    </a:lnTo>
                    <a:lnTo>
                      <a:pt x="119265" y="54245"/>
                    </a:lnTo>
                    <a:cubicBezTo>
                      <a:pt x="119265" y="24286"/>
                      <a:pt x="143551" y="0"/>
                      <a:pt x="173510" y="0"/>
                    </a:cubicBezTo>
                    <a:close/>
                  </a:path>
                </a:pathLst>
              </a:custGeom>
              <a:solidFill>
                <a:srgbClr val="00706E"/>
              </a:solidFill>
              <a:ln>
                <a:noFill/>
              </a:ln>
              <a:effectLst>
                <a:outerShdw blurRad="165100" dist="762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Restaurants</a:t>
                </a:r>
                <a:b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Kitchen &amp; menu management</a:t>
                </a:r>
                <a:endPar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endParaRPr>
              </a:p>
            </p:txBody>
          </p:sp>
          <p:sp>
            <p:nvSpPr>
              <p:cNvPr id="145" name="Freeform 144">
                <a:extLst>
                  <a:ext uri="{FF2B5EF4-FFF2-40B4-BE49-F238E27FC236}">
                    <a16:creationId xmlns:a16="http://schemas.microsoft.com/office/drawing/2014/main" id="{8CD25A1A-F355-5DAF-C03B-BB14D351ECDD}"/>
                  </a:ext>
                </a:extLst>
              </p:cNvPr>
              <p:cNvSpPr/>
              <p:nvPr/>
            </p:nvSpPr>
            <p:spPr>
              <a:xfrm>
                <a:off x="3632281" y="2363407"/>
                <a:ext cx="2468602" cy="899400"/>
              </a:xfrm>
              <a:custGeom>
                <a:avLst/>
                <a:gdLst>
                  <a:gd name="connsiteX0" fmla="*/ 173510 w 1742731"/>
                  <a:gd name="connsiteY0" fmla="*/ 0 h 899400"/>
                  <a:gd name="connsiteX1" fmla="*/ 376706 w 1742731"/>
                  <a:gd name="connsiteY1" fmla="*/ 0 h 899400"/>
                  <a:gd name="connsiteX2" fmla="*/ 430951 w 1742731"/>
                  <a:gd name="connsiteY2" fmla="*/ 54245 h 899400"/>
                  <a:gd name="connsiteX3" fmla="*/ 430951 w 1742731"/>
                  <a:gd name="connsiteY3" fmla="*/ 126875 h 899400"/>
                  <a:gd name="connsiteX4" fmla="*/ 715522 w 1742731"/>
                  <a:gd name="connsiteY4" fmla="*/ 126875 h 899400"/>
                  <a:gd name="connsiteX5" fmla="*/ 715522 w 1742731"/>
                  <a:gd name="connsiteY5" fmla="*/ 54245 h 899400"/>
                  <a:gd name="connsiteX6" fmla="*/ 769767 w 1742731"/>
                  <a:gd name="connsiteY6" fmla="*/ 0 h 899400"/>
                  <a:gd name="connsiteX7" fmla="*/ 972963 w 1742731"/>
                  <a:gd name="connsiteY7" fmla="*/ 0 h 899400"/>
                  <a:gd name="connsiteX8" fmla="*/ 1027208 w 1742731"/>
                  <a:gd name="connsiteY8" fmla="*/ 54245 h 899400"/>
                  <a:gd name="connsiteX9" fmla="*/ 1027208 w 1742731"/>
                  <a:gd name="connsiteY9" fmla="*/ 126875 h 899400"/>
                  <a:gd name="connsiteX10" fmla="*/ 1311780 w 1742731"/>
                  <a:gd name="connsiteY10" fmla="*/ 126875 h 899400"/>
                  <a:gd name="connsiteX11" fmla="*/ 1311780 w 1742731"/>
                  <a:gd name="connsiteY11" fmla="*/ 54245 h 899400"/>
                  <a:gd name="connsiteX12" fmla="*/ 1366025 w 1742731"/>
                  <a:gd name="connsiteY12" fmla="*/ 0 h 899400"/>
                  <a:gd name="connsiteX13" fmla="*/ 1569221 w 1742731"/>
                  <a:gd name="connsiteY13" fmla="*/ 0 h 899400"/>
                  <a:gd name="connsiteX14" fmla="*/ 1623466 w 1742731"/>
                  <a:gd name="connsiteY14" fmla="*/ 54245 h 899400"/>
                  <a:gd name="connsiteX15" fmla="*/ 1623466 w 1742731"/>
                  <a:gd name="connsiteY15" fmla="*/ 126875 h 899400"/>
                  <a:gd name="connsiteX16" fmla="*/ 1716357 w 1742731"/>
                  <a:gd name="connsiteY16" fmla="*/ 126875 h 899400"/>
                  <a:gd name="connsiteX17" fmla="*/ 1742731 w 1742731"/>
                  <a:gd name="connsiteY17" fmla="*/ 153249 h 899400"/>
                  <a:gd name="connsiteX18" fmla="*/ 1742731 w 1742731"/>
                  <a:gd name="connsiteY18" fmla="*/ 873026 h 899400"/>
                  <a:gd name="connsiteX19" fmla="*/ 1716357 w 1742731"/>
                  <a:gd name="connsiteY19" fmla="*/ 899400 h 899400"/>
                  <a:gd name="connsiteX20" fmla="*/ 26374 w 1742731"/>
                  <a:gd name="connsiteY20" fmla="*/ 899400 h 899400"/>
                  <a:gd name="connsiteX21" fmla="*/ 0 w 1742731"/>
                  <a:gd name="connsiteY21" fmla="*/ 873026 h 899400"/>
                  <a:gd name="connsiteX22" fmla="*/ 0 w 1742731"/>
                  <a:gd name="connsiteY22" fmla="*/ 153249 h 899400"/>
                  <a:gd name="connsiteX23" fmla="*/ 26374 w 1742731"/>
                  <a:gd name="connsiteY23" fmla="*/ 126875 h 899400"/>
                  <a:gd name="connsiteX24" fmla="*/ 119265 w 1742731"/>
                  <a:gd name="connsiteY24" fmla="*/ 126875 h 899400"/>
                  <a:gd name="connsiteX25" fmla="*/ 119265 w 1742731"/>
                  <a:gd name="connsiteY25" fmla="*/ 54245 h 899400"/>
                  <a:gd name="connsiteX26" fmla="*/ 173510 w 1742731"/>
                  <a:gd name="connsiteY26" fmla="*/ 0 h 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2731" h="899400">
                    <a:moveTo>
                      <a:pt x="173510" y="0"/>
                    </a:moveTo>
                    <a:lnTo>
                      <a:pt x="376706" y="0"/>
                    </a:lnTo>
                    <a:cubicBezTo>
                      <a:pt x="406665" y="0"/>
                      <a:pt x="430951" y="24286"/>
                      <a:pt x="430951" y="54245"/>
                    </a:cubicBezTo>
                    <a:lnTo>
                      <a:pt x="430951" y="126875"/>
                    </a:lnTo>
                    <a:lnTo>
                      <a:pt x="715522" y="126875"/>
                    </a:lnTo>
                    <a:lnTo>
                      <a:pt x="715522" y="54245"/>
                    </a:lnTo>
                    <a:cubicBezTo>
                      <a:pt x="715522" y="24286"/>
                      <a:pt x="739808" y="0"/>
                      <a:pt x="769767" y="0"/>
                    </a:cubicBezTo>
                    <a:lnTo>
                      <a:pt x="972963" y="0"/>
                    </a:lnTo>
                    <a:cubicBezTo>
                      <a:pt x="1002922" y="0"/>
                      <a:pt x="1027208" y="24286"/>
                      <a:pt x="1027208" y="54245"/>
                    </a:cubicBezTo>
                    <a:lnTo>
                      <a:pt x="1027208" y="126875"/>
                    </a:lnTo>
                    <a:lnTo>
                      <a:pt x="1311780" y="126875"/>
                    </a:lnTo>
                    <a:lnTo>
                      <a:pt x="1311780" y="54245"/>
                    </a:lnTo>
                    <a:cubicBezTo>
                      <a:pt x="1311780" y="24286"/>
                      <a:pt x="1336066" y="0"/>
                      <a:pt x="1366025" y="0"/>
                    </a:cubicBezTo>
                    <a:lnTo>
                      <a:pt x="1569221" y="0"/>
                    </a:lnTo>
                    <a:cubicBezTo>
                      <a:pt x="1599180" y="0"/>
                      <a:pt x="1623466" y="24286"/>
                      <a:pt x="1623466" y="54245"/>
                    </a:cubicBezTo>
                    <a:lnTo>
                      <a:pt x="1623466" y="126875"/>
                    </a:lnTo>
                    <a:lnTo>
                      <a:pt x="1716357" y="126875"/>
                    </a:lnTo>
                    <a:cubicBezTo>
                      <a:pt x="1730923" y="126875"/>
                      <a:pt x="1742731" y="138683"/>
                      <a:pt x="1742731" y="153249"/>
                    </a:cubicBezTo>
                    <a:lnTo>
                      <a:pt x="1742731" y="873026"/>
                    </a:lnTo>
                    <a:cubicBezTo>
                      <a:pt x="1742731" y="887592"/>
                      <a:pt x="1730923" y="899400"/>
                      <a:pt x="1716357" y="899400"/>
                    </a:cubicBezTo>
                    <a:lnTo>
                      <a:pt x="26374" y="899400"/>
                    </a:lnTo>
                    <a:cubicBezTo>
                      <a:pt x="11808" y="899400"/>
                      <a:pt x="0" y="887592"/>
                      <a:pt x="0" y="873026"/>
                    </a:cubicBezTo>
                    <a:lnTo>
                      <a:pt x="0" y="153249"/>
                    </a:lnTo>
                    <a:cubicBezTo>
                      <a:pt x="0" y="138683"/>
                      <a:pt x="11808" y="126875"/>
                      <a:pt x="26374" y="126875"/>
                    </a:cubicBezTo>
                    <a:lnTo>
                      <a:pt x="119265" y="126875"/>
                    </a:lnTo>
                    <a:lnTo>
                      <a:pt x="119265" y="54245"/>
                    </a:lnTo>
                    <a:cubicBezTo>
                      <a:pt x="119265" y="24286"/>
                      <a:pt x="143551" y="0"/>
                      <a:pt x="173510" y="0"/>
                    </a:cubicBezTo>
                    <a:close/>
                  </a:path>
                </a:pathLst>
              </a:custGeom>
              <a:solidFill>
                <a:srgbClr val="00706E"/>
              </a:solidFill>
              <a:ln>
                <a:noFill/>
              </a:ln>
              <a:effectLst>
                <a:outerShdw blurRad="165100" dist="762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Pharmacies</a:t>
                </a:r>
                <a:b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Dispensing and retail items</a:t>
                </a:r>
                <a:endPar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endParaRPr>
              </a:p>
            </p:txBody>
          </p:sp>
          <p:sp>
            <p:nvSpPr>
              <p:cNvPr id="146" name="Freeform 145">
                <a:extLst>
                  <a:ext uri="{FF2B5EF4-FFF2-40B4-BE49-F238E27FC236}">
                    <a16:creationId xmlns:a16="http://schemas.microsoft.com/office/drawing/2014/main" id="{17C0DEE9-80CB-2789-F409-1E2B43629DC8}"/>
                  </a:ext>
                </a:extLst>
              </p:cNvPr>
              <p:cNvSpPr/>
              <p:nvPr/>
            </p:nvSpPr>
            <p:spPr>
              <a:xfrm>
                <a:off x="6154726" y="2363407"/>
                <a:ext cx="2468602" cy="899400"/>
              </a:xfrm>
              <a:custGeom>
                <a:avLst/>
                <a:gdLst>
                  <a:gd name="connsiteX0" fmla="*/ 173510 w 1742731"/>
                  <a:gd name="connsiteY0" fmla="*/ 0 h 899400"/>
                  <a:gd name="connsiteX1" fmla="*/ 376706 w 1742731"/>
                  <a:gd name="connsiteY1" fmla="*/ 0 h 899400"/>
                  <a:gd name="connsiteX2" fmla="*/ 430951 w 1742731"/>
                  <a:gd name="connsiteY2" fmla="*/ 54245 h 899400"/>
                  <a:gd name="connsiteX3" fmla="*/ 430951 w 1742731"/>
                  <a:gd name="connsiteY3" fmla="*/ 126875 h 899400"/>
                  <a:gd name="connsiteX4" fmla="*/ 715522 w 1742731"/>
                  <a:gd name="connsiteY4" fmla="*/ 126875 h 899400"/>
                  <a:gd name="connsiteX5" fmla="*/ 715522 w 1742731"/>
                  <a:gd name="connsiteY5" fmla="*/ 54245 h 899400"/>
                  <a:gd name="connsiteX6" fmla="*/ 769767 w 1742731"/>
                  <a:gd name="connsiteY6" fmla="*/ 0 h 899400"/>
                  <a:gd name="connsiteX7" fmla="*/ 972963 w 1742731"/>
                  <a:gd name="connsiteY7" fmla="*/ 0 h 899400"/>
                  <a:gd name="connsiteX8" fmla="*/ 1027208 w 1742731"/>
                  <a:gd name="connsiteY8" fmla="*/ 54245 h 899400"/>
                  <a:gd name="connsiteX9" fmla="*/ 1027208 w 1742731"/>
                  <a:gd name="connsiteY9" fmla="*/ 126875 h 899400"/>
                  <a:gd name="connsiteX10" fmla="*/ 1311780 w 1742731"/>
                  <a:gd name="connsiteY10" fmla="*/ 126875 h 899400"/>
                  <a:gd name="connsiteX11" fmla="*/ 1311780 w 1742731"/>
                  <a:gd name="connsiteY11" fmla="*/ 54245 h 899400"/>
                  <a:gd name="connsiteX12" fmla="*/ 1366025 w 1742731"/>
                  <a:gd name="connsiteY12" fmla="*/ 0 h 899400"/>
                  <a:gd name="connsiteX13" fmla="*/ 1569221 w 1742731"/>
                  <a:gd name="connsiteY13" fmla="*/ 0 h 899400"/>
                  <a:gd name="connsiteX14" fmla="*/ 1623466 w 1742731"/>
                  <a:gd name="connsiteY14" fmla="*/ 54245 h 899400"/>
                  <a:gd name="connsiteX15" fmla="*/ 1623466 w 1742731"/>
                  <a:gd name="connsiteY15" fmla="*/ 126875 h 899400"/>
                  <a:gd name="connsiteX16" fmla="*/ 1716357 w 1742731"/>
                  <a:gd name="connsiteY16" fmla="*/ 126875 h 899400"/>
                  <a:gd name="connsiteX17" fmla="*/ 1742731 w 1742731"/>
                  <a:gd name="connsiteY17" fmla="*/ 153249 h 899400"/>
                  <a:gd name="connsiteX18" fmla="*/ 1742731 w 1742731"/>
                  <a:gd name="connsiteY18" fmla="*/ 873026 h 899400"/>
                  <a:gd name="connsiteX19" fmla="*/ 1716357 w 1742731"/>
                  <a:gd name="connsiteY19" fmla="*/ 899400 h 899400"/>
                  <a:gd name="connsiteX20" fmla="*/ 26374 w 1742731"/>
                  <a:gd name="connsiteY20" fmla="*/ 899400 h 899400"/>
                  <a:gd name="connsiteX21" fmla="*/ 0 w 1742731"/>
                  <a:gd name="connsiteY21" fmla="*/ 873026 h 899400"/>
                  <a:gd name="connsiteX22" fmla="*/ 0 w 1742731"/>
                  <a:gd name="connsiteY22" fmla="*/ 153249 h 899400"/>
                  <a:gd name="connsiteX23" fmla="*/ 26374 w 1742731"/>
                  <a:gd name="connsiteY23" fmla="*/ 126875 h 899400"/>
                  <a:gd name="connsiteX24" fmla="*/ 119265 w 1742731"/>
                  <a:gd name="connsiteY24" fmla="*/ 126875 h 899400"/>
                  <a:gd name="connsiteX25" fmla="*/ 119265 w 1742731"/>
                  <a:gd name="connsiteY25" fmla="*/ 54245 h 899400"/>
                  <a:gd name="connsiteX26" fmla="*/ 173510 w 1742731"/>
                  <a:gd name="connsiteY26" fmla="*/ 0 h 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2731" h="899400">
                    <a:moveTo>
                      <a:pt x="173510" y="0"/>
                    </a:moveTo>
                    <a:lnTo>
                      <a:pt x="376706" y="0"/>
                    </a:lnTo>
                    <a:cubicBezTo>
                      <a:pt x="406665" y="0"/>
                      <a:pt x="430951" y="24286"/>
                      <a:pt x="430951" y="54245"/>
                    </a:cubicBezTo>
                    <a:lnTo>
                      <a:pt x="430951" y="126875"/>
                    </a:lnTo>
                    <a:lnTo>
                      <a:pt x="715522" y="126875"/>
                    </a:lnTo>
                    <a:lnTo>
                      <a:pt x="715522" y="54245"/>
                    </a:lnTo>
                    <a:cubicBezTo>
                      <a:pt x="715522" y="24286"/>
                      <a:pt x="739808" y="0"/>
                      <a:pt x="769767" y="0"/>
                    </a:cubicBezTo>
                    <a:lnTo>
                      <a:pt x="972963" y="0"/>
                    </a:lnTo>
                    <a:cubicBezTo>
                      <a:pt x="1002922" y="0"/>
                      <a:pt x="1027208" y="24286"/>
                      <a:pt x="1027208" y="54245"/>
                    </a:cubicBezTo>
                    <a:lnTo>
                      <a:pt x="1027208" y="126875"/>
                    </a:lnTo>
                    <a:lnTo>
                      <a:pt x="1311780" y="126875"/>
                    </a:lnTo>
                    <a:lnTo>
                      <a:pt x="1311780" y="54245"/>
                    </a:lnTo>
                    <a:cubicBezTo>
                      <a:pt x="1311780" y="24286"/>
                      <a:pt x="1336066" y="0"/>
                      <a:pt x="1366025" y="0"/>
                    </a:cubicBezTo>
                    <a:lnTo>
                      <a:pt x="1569221" y="0"/>
                    </a:lnTo>
                    <a:cubicBezTo>
                      <a:pt x="1599180" y="0"/>
                      <a:pt x="1623466" y="24286"/>
                      <a:pt x="1623466" y="54245"/>
                    </a:cubicBezTo>
                    <a:lnTo>
                      <a:pt x="1623466" y="126875"/>
                    </a:lnTo>
                    <a:lnTo>
                      <a:pt x="1716357" y="126875"/>
                    </a:lnTo>
                    <a:cubicBezTo>
                      <a:pt x="1730923" y="126875"/>
                      <a:pt x="1742731" y="138683"/>
                      <a:pt x="1742731" y="153249"/>
                    </a:cubicBezTo>
                    <a:lnTo>
                      <a:pt x="1742731" y="873026"/>
                    </a:lnTo>
                    <a:cubicBezTo>
                      <a:pt x="1742731" y="887592"/>
                      <a:pt x="1730923" y="899400"/>
                      <a:pt x="1716357" y="899400"/>
                    </a:cubicBezTo>
                    <a:lnTo>
                      <a:pt x="26374" y="899400"/>
                    </a:lnTo>
                    <a:cubicBezTo>
                      <a:pt x="11808" y="899400"/>
                      <a:pt x="0" y="887592"/>
                      <a:pt x="0" y="873026"/>
                    </a:cubicBezTo>
                    <a:lnTo>
                      <a:pt x="0" y="153249"/>
                    </a:lnTo>
                    <a:cubicBezTo>
                      <a:pt x="0" y="138683"/>
                      <a:pt x="11808" y="126875"/>
                      <a:pt x="26374" y="126875"/>
                    </a:cubicBezTo>
                    <a:lnTo>
                      <a:pt x="119265" y="126875"/>
                    </a:lnTo>
                    <a:lnTo>
                      <a:pt x="119265" y="54245"/>
                    </a:lnTo>
                    <a:cubicBezTo>
                      <a:pt x="119265" y="24286"/>
                      <a:pt x="143551" y="0"/>
                      <a:pt x="173510" y="0"/>
                    </a:cubicBezTo>
                    <a:close/>
                  </a:path>
                </a:pathLst>
              </a:custGeom>
              <a:solidFill>
                <a:srgbClr val="00706E"/>
              </a:solidFill>
              <a:ln>
                <a:noFill/>
              </a:ln>
              <a:effectLst>
                <a:outerShdw blurRad="165100" dist="762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Hotels</a:t>
                </a:r>
                <a:b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Property management system</a:t>
                </a:r>
                <a:endPar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endParaRPr>
              </a:p>
            </p:txBody>
          </p:sp>
          <p:sp>
            <p:nvSpPr>
              <p:cNvPr id="147" name="Freeform 146">
                <a:extLst>
                  <a:ext uri="{FF2B5EF4-FFF2-40B4-BE49-F238E27FC236}">
                    <a16:creationId xmlns:a16="http://schemas.microsoft.com/office/drawing/2014/main" id="{33734781-8FDF-122E-4FF8-18AA76EAA409}"/>
                  </a:ext>
                </a:extLst>
              </p:cNvPr>
              <p:cNvSpPr/>
              <p:nvPr/>
            </p:nvSpPr>
            <p:spPr>
              <a:xfrm>
                <a:off x="8677172" y="2363407"/>
                <a:ext cx="2468602" cy="899400"/>
              </a:xfrm>
              <a:custGeom>
                <a:avLst/>
                <a:gdLst>
                  <a:gd name="connsiteX0" fmla="*/ 173510 w 1742731"/>
                  <a:gd name="connsiteY0" fmla="*/ 0 h 899400"/>
                  <a:gd name="connsiteX1" fmla="*/ 376706 w 1742731"/>
                  <a:gd name="connsiteY1" fmla="*/ 0 h 899400"/>
                  <a:gd name="connsiteX2" fmla="*/ 430951 w 1742731"/>
                  <a:gd name="connsiteY2" fmla="*/ 54245 h 899400"/>
                  <a:gd name="connsiteX3" fmla="*/ 430951 w 1742731"/>
                  <a:gd name="connsiteY3" fmla="*/ 126875 h 899400"/>
                  <a:gd name="connsiteX4" fmla="*/ 715522 w 1742731"/>
                  <a:gd name="connsiteY4" fmla="*/ 126875 h 899400"/>
                  <a:gd name="connsiteX5" fmla="*/ 715522 w 1742731"/>
                  <a:gd name="connsiteY5" fmla="*/ 54245 h 899400"/>
                  <a:gd name="connsiteX6" fmla="*/ 769767 w 1742731"/>
                  <a:gd name="connsiteY6" fmla="*/ 0 h 899400"/>
                  <a:gd name="connsiteX7" fmla="*/ 972963 w 1742731"/>
                  <a:gd name="connsiteY7" fmla="*/ 0 h 899400"/>
                  <a:gd name="connsiteX8" fmla="*/ 1027208 w 1742731"/>
                  <a:gd name="connsiteY8" fmla="*/ 54245 h 899400"/>
                  <a:gd name="connsiteX9" fmla="*/ 1027208 w 1742731"/>
                  <a:gd name="connsiteY9" fmla="*/ 126875 h 899400"/>
                  <a:gd name="connsiteX10" fmla="*/ 1311780 w 1742731"/>
                  <a:gd name="connsiteY10" fmla="*/ 126875 h 899400"/>
                  <a:gd name="connsiteX11" fmla="*/ 1311780 w 1742731"/>
                  <a:gd name="connsiteY11" fmla="*/ 54245 h 899400"/>
                  <a:gd name="connsiteX12" fmla="*/ 1366025 w 1742731"/>
                  <a:gd name="connsiteY12" fmla="*/ 0 h 899400"/>
                  <a:gd name="connsiteX13" fmla="*/ 1569221 w 1742731"/>
                  <a:gd name="connsiteY13" fmla="*/ 0 h 899400"/>
                  <a:gd name="connsiteX14" fmla="*/ 1623466 w 1742731"/>
                  <a:gd name="connsiteY14" fmla="*/ 54245 h 899400"/>
                  <a:gd name="connsiteX15" fmla="*/ 1623466 w 1742731"/>
                  <a:gd name="connsiteY15" fmla="*/ 126875 h 899400"/>
                  <a:gd name="connsiteX16" fmla="*/ 1716357 w 1742731"/>
                  <a:gd name="connsiteY16" fmla="*/ 126875 h 899400"/>
                  <a:gd name="connsiteX17" fmla="*/ 1742731 w 1742731"/>
                  <a:gd name="connsiteY17" fmla="*/ 153249 h 899400"/>
                  <a:gd name="connsiteX18" fmla="*/ 1742731 w 1742731"/>
                  <a:gd name="connsiteY18" fmla="*/ 873026 h 899400"/>
                  <a:gd name="connsiteX19" fmla="*/ 1716357 w 1742731"/>
                  <a:gd name="connsiteY19" fmla="*/ 899400 h 899400"/>
                  <a:gd name="connsiteX20" fmla="*/ 26374 w 1742731"/>
                  <a:gd name="connsiteY20" fmla="*/ 899400 h 899400"/>
                  <a:gd name="connsiteX21" fmla="*/ 0 w 1742731"/>
                  <a:gd name="connsiteY21" fmla="*/ 873026 h 899400"/>
                  <a:gd name="connsiteX22" fmla="*/ 0 w 1742731"/>
                  <a:gd name="connsiteY22" fmla="*/ 153249 h 899400"/>
                  <a:gd name="connsiteX23" fmla="*/ 26374 w 1742731"/>
                  <a:gd name="connsiteY23" fmla="*/ 126875 h 899400"/>
                  <a:gd name="connsiteX24" fmla="*/ 119265 w 1742731"/>
                  <a:gd name="connsiteY24" fmla="*/ 126875 h 899400"/>
                  <a:gd name="connsiteX25" fmla="*/ 119265 w 1742731"/>
                  <a:gd name="connsiteY25" fmla="*/ 54245 h 899400"/>
                  <a:gd name="connsiteX26" fmla="*/ 173510 w 1742731"/>
                  <a:gd name="connsiteY26" fmla="*/ 0 h 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2731" h="899400">
                    <a:moveTo>
                      <a:pt x="173510" y="0"/>
                    </a:moveTo>
                    <a:lnTo>
                      <a:pt x="376706" y="0"/>
                    </a:lnTo>
                    <a:cubicBezTo>
                      <a:pt x="406665" y="0"/>
                      <a:pt x="430951" y="24286"/>
                      <a:pt x="430951" y="54245"/>
                    </a:cubicBezTo>
                    <a:lnTo>
                      <a:pt x="430951" y="126875"/>
                    </a:lnTo>
                    <a:lnTo>
                      <a:pt x="715522" y="126875"/>
                    </a:lnTo>
                    <a:lnTo>
                      <a:pt x="715522" y="54245"/>
                    </a:lnTo>
                    <a:cubicBezTo>
                      <a:pt x="715522" y="24286"/>
                      <a:pt x="739808" y="0"/>
                      <a:pt x="769767" y="0"/>
                    </a:cubicBezTo>
                    <a:lnTo>
                      <a:pt x="972963" y="0"/>
                    </a:lnTo>
                    <a:cubicBezTo>
                      <a:pt x="1002922" y="0"/>
                      <a:pt x="1027208" y="24286"/>
                      <a:pt x="1027208" y="54245"/>
                    </a:cubicBezTo>
                    <a:lnTo>
                      <a:pt x="1027208" y="126875"/>
                    </a:lnTo>
                    <a:lnTo>
                      <a:pt x="1311780" y="126875"/>
                    </a:lnTo>
                    <a:lnTo>
                      <a:pt x="1311780" y="54245"/>
                    </a:lnTo>
                    <a:cubicBezTo>
                      <a:pt x="1311780" y="24286"/>
                      <a:pt x="1336066" y="0"/>
                      <a:pt x="1366025" y="0"/>
                    </a:cubicBezTo>
                    <a:lnTo>
                      <a:pt x="1569221" y="0"/>
                    </a:lnTo>
                    <a:cubicBezTo>
                      <a:pt x="1599180" y="0"/>
                      <a:pt x="1623466" y="24286"/>
                      <a:pt x="1623466" y="54245"/>
                    </a:cubicBezTo>
                    <a:lnTo>
                      <a:pt x="1623466" y="126875"/>
                    </a:lnTo>
                    <a:lnTo>
                      <a:pt x="1716357" y="126875"/>
                    </a:lnTo>
                    <a:cubicBezTo>
                      <a:pt x="1730923" y="126875"/>
                      <a:pt x="1742731" y="138683"/>
                      <a:pt x="1742731" y="153249"/>
                    </a:cubicBezTo>
                    <a:lnTo>
                      <a:pt x="1742731" y="873026"/>
                    </a:lnTo>
                    <a:cubicBezTo>
                      <a:pt x="1742731" y="887592"/>
                      <a:pt x="1730923" y="899400"/>
                      <a:pt x="1716357" y="899400"/>
                    </a:cubicBezTo>
                    <a:lnTo>
                      <a:pt x="26374" y="899400"/>
                    </a:lnTo>
                    <a:cubicBezTo>
                      <a:pt x="11808" y="899400"/>
                      <a:pt x="0" y="887592"/>
                      <a:pt x="0" y="873026"/>
                    </a:cubicBezTo>
                    <a:lnTo>
                      <a:pt x="0" y="153249"/>
                    </a:lnTo>
                    <a:cubicBezTo>
                      <a:pt x="0" y="138683"/>
                      <a:pt x="11808" y="126875"/>
                      <a:pt x="26374" y="126875"/>
                    </a:cubicBezTo>
                    <a:lnTo>
                      <a:pt x="119265" y="126875"/>
                    </a:lnTo>
                    <a:lnTo>
                      <a:pt x="119265" y="54245"/>
                    </a:lnTo>
                    <a:cubicBezTo>
                      <a:pt x="119265" y="24286"/>
                      <a:pt x="143551" y="0"/>
                      <a:pt x="173510" y="0"/>
                    </a:cubicBezTo>
                    <a:close/>
                  </a:path>
                </a:pathLst>
              </a:custGeom>
              <a:solidFill>
                <a:srgbClr val="00706E"/>
              </a:solidFill>
              <a:ln>
                <a:noFill/>
              </a:ln>
              <a:effectLst>
                <a:outerShdw blurRad="165100" dist="762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Forecourt</a:t>
                </a:r>
                <a:b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Gas stations and c-stores</a:t>
                </a:r>
                <a:endPar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endParaRPr>
              </a:p>
            </p:txBody>
          </p:sp>
        </p:grpSp>
        <p:sp>
          <p:nvSpPr>
            <p:cNvPr id="194" name="TextBox 193">
              <a:extLst>
                <a:ext uri="{FF2B5EF4-FFF2-40B4-BE49-F238E27FC236}">
                  <a16:creationId xmlns:a16="http://schemas.microsoft.com/office/drawing/2014/main" id="{F864AA0F-6AD6-25F6-63E8-6050C339F2A4}"/>
                </a:ext>
              </a:extLst>
            </p:cNvPr>
            <p:cNvSpPr txBox="1"/>
            <p:nvPr/>
          </p:nvSpPr>
          <p:spPr>
            <a:xfrm>
              <a:off x="11199618" y="2631882"/>
              <a:ext cx="8784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6E"/>
                  </a:solidFill>
                  <a:effectLst/>
                  <a:uLnTx/>
                  <a:uFillTx/>
                  <a:latin typeface="Aptos Light" panose="020B0004020202020204" pitchFamily="34" charset="0"/>
                  <a:ea typeface="+mn-ea"/>
                  <a:cs typeface="+mn-cs"/>
                </a:rPr>
                <a:t>&amp; more</a:t>
              </a:r>
            </a:p>
          </p:txBody>
        </p:sp>
      </p:grpSp>
      <p:grpSp>
        <p:nvGrpSpPr>
          <p:cNvPr id="5" name="Group 4">
            <a:extLst>
              <a:ext uri="{FF2B5EF4-FFF2-40B4-BE49-F238E27FC236}">
                <a16:creationId xmlns:a16="http://schemas.microsoft.com/office/drawing/2014/main" id="{2C5D3203-4CBF-C59E-3B27-A70BB8C2E4A2}"/>
              </a:ext>
            </a:extLst>
          </p:cNvPr>
          <p:cNvGrpSpPr/>
          <p:nvPr/>
        </p:nvGrpSpPr>
        <p:grpSpPr>
          <a:xfrm>
            <a:off x="1109836" y="1384497"/>
            <a:ext cx="10968195" cy="899400"/>
            <a:chOff x="1109836" y="1384497"/>
            <a:chExt cx="10968195" cy="899400"/>
          </a:xfrm>
        </p:grpSpPr>
        <p:grpSp>
          <p:nvGrpSpPr>
            <p:cNvPr id="3" name="Group 2">
              <a:extLst>
                <a:ext uri="{FF2B5EF4-FFF2-40B4-BE49-F238E27FC236}">
                  <a16:creationId xmlns:a16="http://schemas.microsoft.com/office/drawing/2014/main" id="{F79EE1C9-0C42-2433-272F-79FE48EDBD49}"/>
                </a:ext>
              </a:extLst>
            </p:cNvPr>
            <p:cNvGrpSpPr/>
            <p:nvPr/>
          </p:nvGrpSpPr>
          <p:grpSpPr>
            <a:xfrm>
              <a:off x="1109836" y="1384497"/>
              <a:ext cx="10035938" cy="899400"/>
              <a:chOff x="1109836" y="1384497"/>
              <a:chExt cx="10035938" cy="899400"/>
            </a:xfrm>
          </p:grpSpPr>
          <p:sp>
            <p:nvSpPr>
              <p:cNvPr id="151" name="Freeform 150">
                <a:extLst>
                  <a:ext uri="{FF2B5EF4-FFF2-40B4-BE49-F238E27FC236}">
                    <a16:creationId xmlns:a16="http://schemas.microsoft.com/office/drawing/2014/main" id="{BD327A2D-AFA6-F2EA-7B98-BC4464CD3CFD}"/>
                  </a:ext>
                </a:extLst>
              </p:cNvPr>
              <p:cNvSpPr/>
              <p:nvPr/>
            </p:nvSpPr>
            <p:spPr>
              <a:xfrm>
                <a:off x="1109836" y="1384497"/>
                <a:ext cx="2468602" cy="899400"/>
              </a:xfrm>
              <a:custGeom>
                <a:avLst/>
                <a:gdLst>
                  <a:gd name="connsiteX0" fmla="*/ 173510 w 1742731"/>
                  <a:gd name="connsiteY0" fmla="*/ 0 h 899400"/>
                  <a:gd name="connsiteX1" fmla="*/ 376706 w 1742731"/>
                  <a:gd name="connsiteY1" fmla="*/ 0 h 899400"/>
                  <a:gd name="connsiteX2" fmla="*/ 430951 w 1742731"/>
                  <a:gd name="connsiteY2" fmla="*/ 54245 h 899400"/>
                  <a:gd name="connsiteX3" fmla="*/ 430951 w 1742731"/>
                  <a:gd name="connsiteY3" fmla="*/ 126875 h 899400"/>
                  <a:gd name="connsiteX4" fmla="*/ 715522 w 1742731"/>
                  <a:gd name="connsiteY4" fmla="*/ 126875 h 899400"/>
                  <a:gd name="connsiteX5" fmla="*/ 715522 w 1742731"/>
                  <a:gd name="connsiteY5" fmla="*/ 54245 h 899400"/>
                  <a:gd name="connsiteX6" fmla="*/ 769767 w 1742731"/>
                  <a:gd name="connsiteY6" fmla="*/ 0 h 899400"/>
                  <a:gd name="connsiteX7" fmla="*/ 972963 w 1742731"/>
                  <a:gd name="connsiteY7" fmla="*/ 0 h 899400"/>
                  <a:gd name="connsiteX8" fmla="*/ 1027208 w 1742731"/>
                  <a:gd name="connsiteY8" fmla="*/ 54245 h 899400"/>
                  <a:gd name="connsiteX9" fmla="*/ 1027208 w 1742731"/>
                  <a:gd name="connsiteY9" fmla="*/ 126875 h 899400"/>
                  <a:gd name="connsiteX10" fmla="*/ 1311780 w 1742731"/>
                  <a:gd name="connsiteY10" fmla="*/ 126875 h 899400"/>
                  <a:gd name="connsiteX11" fmla="*/ 1311780 w 1742731"/>
                  <a:gd name="connsiteY11" fmla="*/ 54245 h 899400"/>
                  <a:gd name="connsiteX12" fmla="*/ 1366025 w 1742731"/>
                  <a:gd name="connsiteY12" fmla="*/ 0 h 899400"/>
                  <a:gd name="connsiteX13" fmla="*/ 1569221 w 1742731"/>
                  <a:gd name="connsiteY13" fmla="*/ 0 h 899400"/>
                  <a:gd name="connsiteX14" fmla="*/ 1623466 w 1742731"/>
                  <a:gd name="connsiteY14" fmla="*/ 54245 h 899400"/>
                  <a:gd name="connsiteX15" fmla="*/ 1623466 w 1742731"/>
                  <a:gd name="connsiteY15" fmla="*/ 126875 h 899400"/>
                  <a:gd name="connsiteX16" fmla="*/ 1716357 w 1742731"/>
                  <a:gd name="connsiteY16" fmla="*/ 126875 h 899400"/>
                  <a:gd name="connsiteX17" fmla="*/ 1742731 w 1742731"/>
                  <a:gd name="connsiteY17" fmla="*/ 153249 h 899400"/>
                  <a:gd name="connsiteX18" fmla="*/ 1742731 w 1742731"/>
                  <a:gd name="connsiteY18" fmla="*/ 873026 h 899400"/>
                  <a:gd name="connsiteX19" fmla="*/ 1716357 w 1742731"/>
                  <a:gd name="connsiteY19" fmla="*/ 899400 h 899400"/>
                  <a:gd name="connsiteX20" fmla="*/ 26374 w 1742731"/>
                  <a:gd name="connsiteY20" fmla="*/ 899400 h 899400"/>
                  <a:gd name="connsiteX21" fmla="*/ 0 w 1742731"/>
                  <a:gd name="connsiteY21" fmla="*/ 873026 h 899400"/>
                  <a:gd name="connsiteX22" fmla="*/ 0 w 1742731"/>
                  <a:gd name="connsiteY22" fmla="*/ 153249 h 899400"/>
                  <a:gd name="connsiteX23" fmla="*/ 26374 w 1742731"/>
                  <a:gd name="connsiteY23" fmla="*/ 126875 h 899400"/>
                  <a:gd name="connsiteX24" fmla="*/ 119265 w 1742731"/>
                  <a:gd name="connsiteY24" fmla="*/ 126875 h 899400"/>
                  <a:gd name="connsiteX25" fmla="*/ 119265 w 1742731"/>
                  <a:gd name="connsiteY25" fmla="*/ 54245 h 899400"/>
                  <a:gd name="connsiteX26" fmla="*/ 173510 w 1742731"/>
                  <a:gd name="connsiteY26" fmla="*/ 0 h 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2731" h="899400">
                    <a:moveTo>
                      <a:pt x="173510" y="0"/>
                    </a:moveTo>
                    <a:lnTo>
                      <a:pt x="376706" y="0"/>
                    </a:lnTo>
                    <a:cubicBezTo>
                      <a:pt x="406665" y="0"/>
                      <a:pt x="430951" y="24286"/>
                      <a:pt x="430951" y="54245"/>
                    </a:cubicBezTo>
                    <a:lnTo>
                      <a:pt x="430951" y="126875"/>
                    </a:lnTo>
                    <a:lnTo>
                      <a:pt x="715522" y="126875"/>
                    </a:lnTo>
                    <a:lnTo>
                      <a:pt x="715522" y="54245"/>
                    </a:lnTo>
                    <a:cubicBezTo>
                      <a:pt x="715522" y="24286"/>
                      <a:pt x="739808" y="0"/>
                      <a:pt x="769767" y="0"/>
                    </a:cubicBezTo>
                    <a:lnTo>
                      <a:pt x="972963" y="0"/>
                    </a:lnTo>
                    <a:cubicBezTo>
                      <a:pt x="1002922" y="0"/>
                      <a:pt x="1027208" y="24286"/>
                      <a:pt x="1027208" y="54245"/>
                    </a:cubicBezTo>
                    <a:lnTo>
                      <a:pt x="1027208" y="126875"/>
                    </a:lnTo>
                    <a:lnTo>
                      <a:pt x="1311780" y="126875"/>
                    </a:lnTo>
                    <a:lnTo>
                      <a:pt x="1311780" y="54245"/>
                    </a:lnTo>
                    <a:cubicBezTo>
                      <a:pt x="1311780" y="24286"/>
                      <a:pt x="1336066" y="0"/>
                      <a:pt x="1366025" y="0"/>
                    </a:cubicBezTo>
                    <a:lnTo>
                      <a:pt x="1569221" y="0"/>
                    </a:lnTo>
                    <a:cubicBezTo>
                      <a:pt x="1599180" y="0"/>
                      <a:pt x="1623466" y="24286"/>
                      <a:pt x="1623466" y="54245"/>
                    </a:cubicBezTo>
                    <a:lnTo>
                      <a:pt x="1623466" y="126875"/>
                    </a:lnTo>
                    <a:lnTo>
                      <a:pt x="1716357" y="126875"/>
                    </a:lnTo>
                    <a:cubicBezTo>
                      <a:pt x="1730923" y="126875"/>
                      <a:pt x="1742731" y="138683"/>
                      <a:pt x="1742731" y="153249"/>
                    </a:cubicBezTo>
                    <a:lnTo>
                      <a:pt x="1742731" y="873026"/>
                    </a:lnTo>
                    <a:cubicBezTo>
                      <a:pt x="1742731" y="887592"/>
                      <a:pt x="1730923" y="899400"/>
                      <a:pt x="1716357" y="899400"/>
                    </a:cubicBezTo>
                    <a:lnTo>
                      <a:pt x="26374" y="899400"/>
                    </a:lnTo>
                    <a:cubicBezTo>
                      <a:pt x="11808" y="899400"/>
                      <a:pt x="0" y="887592"/>
                      <a:pt x="0" y="873026"/>
                    </a:cubicBezTo>
                    <a:lnTo>
                      <a:pt x="0" y="153249"/>
                    </a:lnTo>
                    <a:cubicBezTo>
                      <a:pt x="0" y="138683"/>
                      <a:pt x="11808" y="126875"/>
                      <a:pt x="26374" y="126875"/>
                    </a:cubicBezTo>
                    <a:lnTo>
                      <a:pt x="119265" y="126875"/>
                    </a:lnTo>
                    <a:lnTo>
                      <a:pt x="119265" y="54245"/>
                    </a:lnTo>
                    <a:cubicBezTo>
                      <a:pt x="119265" y="24286"/>
                      <a:pt x="143551" y="0"/>
                      <a:pt x="173510" y="0"/>
                    </a:cubicBezTo>
                    <a:close/>
                  </a:path>
                </a:pathLst>
              </a:custGeom>
              <a:solidFill>
                <a:srgbClr val="006793"/>
              </a:solidFill>
              <a:ln>
                <a:noFill/>
              </a:ln>
              <a:effectLst>
                <a:outerShdw blurRad="165100" dist="762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LS Pay</a:t>
                </a:r>
                <a:b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11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rPr>
                  <a:t>Integration to payment providers</a:t>
                </a:r>
                <a:endParaRPr kumimoji="0" lang="en-US" sz="16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endParaRPr>
              </a:p>
            </p:txBody>
          </p:sp>
          <p:sp>
            <p:nvSpPr>
              <p:cNvPr id="152" name="Freeform 151">
                <a:extLst>
                  <a:ext uri="{FF2B5EF4-FFF2-40B4-BE49-F238E27FC236}">
                    <a16:creationId xmlns:a16="http://schemas.microsoft.com/office/drawing/2014/main" id="{6D049F81-072E-9788-A475-1AD28F7BA266}"/>
                  </a:ext>
                </a:extLst>
              </p:cNvPr>
              <p:cNvSpPr/>
              <p:nvPr/>
            </p:nvSpPr>
            <p:spPr>
              <a:xfrm>
                <a:off x="3632281" y="1384497"/>
                <a:ext cx="2468602" cy="899400"/>
              </a:xfrm>
              <a:custGeom>
                <a:avLst/>
                <a:gdLst>
                  <a:gd name="connsiteX0" fmla="*/ 173510 w 1742731"/>
                  <a:gd name="connsiteY0" fmla="*/ 0 h 899400"/>
                  <a:gd name="connsiteX1" fmla="*/ 376706 w 1742731"/>
                  <a:gd name="connsiteY1" fmla="*/ 0 h 899400"/>
                  <a:gd name="connsiteX2" fmla="*/ 430951 w 1742731"/>
                  <a:gd name="connsiteY2" fmla="*/ 54245 h 899400"/>
                  <a:gd name="connsiteX3" fmla="*/ 430951 w 1742731"/>
                  <a:gd name="connsiteY3" fmla="*/ 126875 h 899400"/>
                  <a:gd name="connsiteX4" fmla="*/ 715522 w 1742731"/>
                  <a:gd name="connsiteY4" fmla="*/ 126875 h 899400"/>
                  <a:gd name="connsiteX5" fmla="*/ 715522 w 1742731"/>
                  <a:gd name="connsiteY5" fmla="*/ 54245 h 899400"/>
                  <a:gd name="connsiteX6" fmla="*/ 769767 w 1742731"/>
                  <a:gd name="connsiteY6" fmla="*/ 0 h 899400"/>
                  <a:gd name="connsiteX7" fmla="*/ 972963 w 1742731"/>
                  <a:gd name="connsiteY7" fmla="*/ 0 h 899400"/>
                  <a:gd name="connsiteX8" fmla="*/ 1027208 w 1742731"/>
                  <a:gd name="connsiteY8" fmla="*/ 54245 h 899400"/>
                  <a:gd name="connsiteX9" fmla="*/ 1027208 w 1742731"/>
                  <a:gd name="connsiteY9" fmla="*/ 126875 h 899400"/>
                  <a:gd name="connsiteX10" fmla="*/ 1311780 w 1742731"/>
                  <a:gd name="connsiteY10" fmla="*/ 126875 h 899400"/>
                  <a:gd name="connsiteX11" fmla="*/ 1311780 w 1742731"/>
                  <a:gd name="connsiteY11" fmla="*/ 54245 h 899400"/>
                  <a:gd name="connsiteX12" fmla="*/ 1366025 w 1742731"/>
                  <a:gd name="connsiteY12" fmla="*/ 0 h 899400"/>
                  <a:gd name="connsiteX13" fmla="*/ 1569221 w 1742731"/>
                  <a:gd name="connsiteY13" fmla="*/ 0 h 899400"/>
                  <a:gd name="connsiteX14" fmla="*/ 1623466 w 1742731"/>
                  <a:gd name="connsiteY14" fmla="*/ 54245 h 899400"/>
                  <a:gd name="connsiteX15" fmla="*/ 1623466 w 1742731"/>
                  <a:gd name="connsiteY15" fmla="*/ 126875 h 899400"/>
                  <a:gd name="connsiteX16" fmla="*/ 1716357 w 1742731"/>
                  <a:gd name="connsiteY16" fmla="*/ 126875 h 899400"/>
                  <a:gd name="connsiteX17" fmla="*/ 1742731 w 1742731"/>
                  <a:gd name="connsiteY17" fmla="*/ 153249 h 899400"/>
                  <a:gd name="connsiteX18" fmla="*/ 1742731 w 1742731"/>
                  <a:gd name="connsiteY18" fmla="*/ 873026 h 899400"/>
                  <a:gd name="connsiteX19" fmla="*/ 1716357 w 1742731"/>
                  <a:gd name="connsiteY19" fmla="*/ 899400 h 899400"/>
                  <a:gd name="connsiteX20" fmla="*/ 26374 w 1742731"/>
                  <a:gd name="connsiteY20" fmla="*/ 899400 h 899400"/>
                  <a:gd name="connsiteX21" fmla="*/ 0 w 1742731"/>
                  <a:gd name="connsiteY21" fmla="*/ 873026 h 899400"/>
                  <a:gd name="connsiteX22" fmla="*/ 0 w 1742731"/>
                  <a:gd name="connsiteY22" fmla="*/ 153249 h 899400"/>
                  <a:gd name="connsiteX23" fmla="*/ 26374 w 1742731"/>
                  <a:gd name="connsiteY23" fmla="*/ 126875 h 899400"/>
                  <a:gd name="connsiteX24" fmla="*/ 119265 w 1742731"/>
                  <a:gd name="connsiteY24" fmla="*/ 126875 h 899400"/>
                  <a:gd name="connsiteX25" fmla="*/ 119265 w 1742731"/>
                  <a:gd name="connsiteY25" fmla="*/ 54245 h 899400"/>
                  <a:gd name="connsiteX26" fmla="*/ 173510 w 1742731"/>
                  <a:gd name="connsiteY26" fmla="*/ 0 h 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2731" h="899400">
                    <a:moveTo>
                      <a:pt x="173510" y="0"/>
                    </a:moveTo>
                    <a:lnTo>
                      <a:pt x="376706" y="0"/>
                    </a:lnTo>
                    <a:cubicBezTo>
                      <a:pt x="406665" y="0"/>
                      <a:pt x="430951" y="24286"/>
                      <a:pt x="430951" y="54245"/>
                    </a:cubicBezTo>
                    <a:lnTo>
                      <a:pt x="430951" y="126875"/>
                    </a:lnTo>
                    <a:lnTo>
                      <a:pt x="715522" y="126875"/>
                    </a:lnTo>
                    <a:lnTo>
                      <a:pt x="715522" y="54245"/>
                    </a:lnTo>
                    <a:cubicBezTo>
                      <a:pt x="715522" y="24286"/>
                      <a:pt x="739808" y="0"/>
                      <a:pt x="769767" y="0"/>
                    </a:cubicBezTo>
                    <a:lnTo>
                      <a:pt x="972963" y="0"/>
                    </a:lnTo>
                    <a:cubicBezTo>
                      <a:pt x="1002922" y="0"/>
                      <a:pt x="1027208" y="24286"/>
                      <a:pt x="1027208" y="54245"/>
                    </a:cubicBezTo>
                    <a:lnTo>
                      <a:pt x="1027208" y="126875"/>
                    </a:lnTo>
                    <a:lnTo>
                      <a:pt x="1311780" y="126875"/>
                    </a:lnTo>
                    <a:lnTo>
                      <a:pt x="1311780" y="54245"/>
                    </a:lnTo>
                    <a:cubicBezTo>
                      <a:pt x="1311780" y="24286"/>
                      <a:pt x="1336066" y="0"/>
                      <a:pt x="1366025" y="0"/>
                    </a:cubicBezTo>
                    <a:lnTo>
                      <a:pt x="1569221" y="0"/>
                    </a:lnTo>
                    <a:cubicBezTo>
                      <a:pt x="1599180" y="0"/>
                      <a:pt x="1623466" y="24286"/>
                      <a:pt x="1623466" y="54245"/>
                    </a:cubicBezTo>
                    <a:lnTo>
                      <a:pt x="1623466" y="126875"/>
                    </a:lnTo>
                    <a:lnTo>
                      <a:pt x="1716357" y="126875"/>
                    </a:lnTo>
                    <a:cubicBezTo>
                      <a:pt x="1730923" y="126875"/>
                      <a:pt x="1742731" y="138683"/>
                      <a:pt x="1742731" y="153249"/>
                    </a:cubicBezTo>
                    <a:lnTo>
                      <a:pt x="1742731" y="873026"/>
                    </a:lnTo>
                    <a:cubicBezTo>
                      <a:pt x="1742731" y="887592"/>
                      <a:pt x="1730923" y="899400"/>
                      <a:pt x="1716357" y="899400"/>
                    </a:cubicBezTo>
                    <a:lnTo>
                      <a:pt x="26374" y="899400"/>
                    </a:lnTo>
                    <a:cubicBezTo>
                      <a:pt x="11808" y="899400"/>
                      <a:pt x="0" y="887592"/>
                      <a:pt x="0" y="873026"/>
                    </a:cubicBezTo>
                    <a:lnTo>
                      <a:pt x="0" y="153249"/>
                    </a:lnTo>
                    <a:cubicBezTo>
                      <a:pt x="0" y="138683"/>
                      <a:pt x="11808" y="126875"/>
                      <a:pt x="26374" y="126875"/>
                    </a:cubicBezTo>
                    <a:lnTo>
                      <a:pt x="119265" y="126875"/>
                    </a:lnTo>
                    <a:lnTo>
                      <a:pt x="119265" y="54245"/>
                    </a:lnTo>
                    <a:cubicBezTo>
                      <a:pt x="119265" y="24286"/>
                      <a:pt x="143551" y="0"/>
                      <a:pt x="173510" y="0"/>
                    </a:cubicBezTo>
                    <a:close/>
                  </a:path>
                </a:pathLst>
              </a:custGeom>
              <a:solidFill>
                <a:srgbClr val="006793"/>
              </a:solidFill>
              <a:ln>
                <a:noFill/>
              </a:ln>
              <a:effectLst>
                <a:outerShdw blurRad="165100" dist="762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eCommerce</a:t>
                </a:r>
                <a:b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11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rPr>
                  <a:t>Integration</a:t>
                </a:r>
                <a:endParaRPr kumimoji="0" lang="en-US" sz="16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endParaRPr>
              </a:p>
            </p:txBody>
          </p:sp>
          <p:sp>
            <p:nvSpPr>
              <p:cNvPr id="153" name="Freeform 152">
                <a:extLst>
                  <a:ext uri="{FF2B5EF4-FFF2-40B4-BE49-F238E27FC236}">
                    <a16:creationId xmlns:a16="http://schemas.microsoft.com/office/drawing/2014/main" id="{3B66E0E4-B20F-0A48-0A6F-A5C98F16F953}"/>
                  </a:ext>
                </a:extLst>
              </p:cNvPr>
              <p:cNvSpPr/>
              <p:nvPr/>
            </p:nvSpPr>
            <p:spPr>
              <a:xfrm>
                <a:off x="6154726" y="1384497"/>
                <a:ext cx="2468602" cy="899400"/>
              </a:xfrm>
              <a:custGeom>
                <a:avLst/>
                <a:gdLst>
                  <a:gd name="connsiteX0" fmla="*/ 173510 w 1742731"/>
                  <a:gd name="connsiteY0" fmla="*/ 0 h 899400"/>
                  <a:gd name="connsiteX1" fmla="*/ 376706 w 1742731"/>
                  <a:gd name="connsiteY1" fmla="*/ 0 h 899400"/>
                  <a:gd name="connsiteX2" fmla="*/ 430951 w 1742731"/>
                  <a:gd name="connsiteY2" fmla="*/ 54245 h 899400"/>
                  <a:gd name="connsiteX3" fmla="*/ 430951 w 1742731"/>
                  <a:gd name="connsiteY3" fmla="*/ 126875 h 899400"/>
                  <a:gd name="connsiteX4" fmla="*/ 715522 w 1742731"/>
                  <a:gd name="connsiteY4" fmla="*/ 126875 h 899400"/>
                  <a:gd name="connsiteX5" fmla="*/ 715522 w 1742731"/>
                  <a:gd name="connsiteY5" fmla="*/ 54245 h 899400"/>
                  <a:gd name="connsiteX6" fmla="*/ 769767 w 1742731"/>
                  <a:gd name="connsiteY6" fmla="*/ 0 h 899400"/>
                  <a:gd name="connsiteX7" fmla="*/ 972963 w 1742731"/>
                  <a:gd name="connsiteY7" fmla="*/ 0 h 899400"/>
                  <a:gd name="connsiteX8" fmla="*/ 1027208 w 1742731"/>
                  <a:gd name="connsiteY8" fmla="*/ 54245 h 899400"/>
                  <a:gd name="connsiteX9" fmla="*/ 1027208 w 1742731"/>
                  <a:gd name="connsiteY9" fmla="*/ 126875 h 899400"/>
                  <a:gd name="connsiteX10" fmla="*/ 1311780 w 1742731"/>
                  <a:gd name="connsiteY10" fmla="*/ 126875 h 899400"/>
                  <a:gd name="connsiteX11" fmla="*/ 1311780 w 1742731"/>
                  <a:gd name="connsiteY11" fmla="*/ 54245 h 899400"/>
                  <a:gd name="connsiteX12" fmla="*/ 1366025 w 1742731"/>
                  <a:gd name="connsiteY12" fmla="*/ 0 h 899400"/>
                  <a:gd name="connsiteX13" fmla="*/ 1569221 w 1742731"/>
                  <a:gd name="connsiteY13" fmla="*/ 0 h 899400"/>
                  <a:gd name="connsiteX14" fmla="*/ 1623466 w 1742731"/>
                  <a:gd name="connsiteY14" fmla="*/ 54245 h 899400"/>
                  <a:gd name="connsiteX15" fmla="*/ 1623466 w 1742731"/>
                  <a:gd name="connsiteY15" fmla="*/ 126875 h 899400"/>
                  <a:gd name="connsiteX16" fmla="*/ 1716357 w 1742731"/>
                  <a:gd name="connsiteY16" fmla="*/ 126875 h 899400"/>
                  <a:gd name="connsiteX17" fmla="*/ 1742731 w 1742731"/>
                  <a:gd name="connsiteY17" fmla="*/ 153249 h 899400"/>
                  <a:gd name="connsiteX18" fmla="*/ 1742731 w 1742731"/>
                  <a:gd name="connsiteY18" fmla="*/ 873026 h 899400"/>
                  <a:gd name="connsiteX19" fmla="*/ 1716357 w 1742731"/>
                  <a:gd name="connsiteY19" fmla="*/ 899400 h 899400"/>
                  <a:gd name="connsiteX20" fmla="*/ 26374 w 1742731"/>
                  <a:gd name="connsiteY20" fmla="*/ 899400 h 899400"/>
                  <a:gd name="connsiteX21" fmla="*/ 0 w 1742731"/>
                  <a:gd name="connsiteY21" fmla="*/ 873026 h 899400"/>
                  <a:gd name="connsiteX22" fmla="*/ 0 w 1742731"/>
                  <a:gd name="connsiteY22" fmla="*/ 153249 h 899400"/>
                  <a:gd name="connsiteX23" fmla="*/ 26374 w 1742731"/>
                  <a:gd name="connsiteY23" fmla="*/ 126875 h 899400"/>
                  <a:gd name="connsiteX24" fmla="*/ 119265 w 1742731"/>
                  <a:gd name="connsiteY24" fmla="*/ 126875 h 899400"/>
                  <a:gd name="connsiteX25" fmla="*/ 119265 w 1742731"/>
                  <a:gd name="connsiteY25" fmla="*/ 54245 h 899400"/>
                  <a:gd name="connsiteX26" fmla="*/ 173510 w 1742731"/>
                  <a:gd name="connsiteY26" fmla="*/ 0 h 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2731" h="899400">
                    <a:moveTo>
                      <a:pt x="173510" y="0"/>
                    </a:moveTo>
                    <a:lnTo>
                      <a:pt x="376706" y="0"/>
                    </a:lnTo>
                    <a:cubicBezTo>
                      <a:pt x="406665" y="0"/>
                      <a:pt x="430951" y="24286"/>
                      <a:pt x="430951" y="54245"/>
                    </a:cubicBezTo>
                    <a:lnTo>
                      <a:pt x="430951" y="126875"/>
                    </a:lnTo>
                    <a:lnTo>
                      <a:pt x="715522" y="126875"/>
                    </a:lnTo>
                    <a:lnTo>
                      <a:pt x="715522" y="54245"/>
                    </a:lnTo>
                    <a:cubicBezTo>
                      <a:pt x="715522" y="24286"/>
                      <a:pt x="739808" y="0"/>
                      <a:pt x="769767" y="0"/>
                    </a:cubicBezTo>
                    <a:lnTo>
                      <a:pt x="972963" y="0"/>
                    </a:lnTo>
                    <a:cubicBezTo>
                      <a:pt x="1002922" y="0"/>
                      <a:pt x="1027208" y="24286"/>
                      <a:pt x="1027208" y="54245"/>
                    </a:cubicBezTo>
                    <a:lnTo>
                      <a:pt x="1027208" y="126875"/>
                    </a:lnTo>
                    <a:lnTo>
                      <a:pt x="1311780" y="126875"/>
                    </a:lnTo>
                    <a:lnTo>
                      <a:pt x="1311780" y="54245"/>
                    </a:lnTo>
                    <a:cubicBezTo>
                      <a:pt x="1311780" y="24286"/>
                      <a:pt x="1336066" y="0"/>
                      <a:pt x="1366025" y="0"/>
                    </a:cubicBezTo>
                    <a:lnTo>
                      <a:pt x="1569221" y="0"/>
                    </a:lnTo>
                    <a:cubicBezTo>
                      <a:pt x="1599180" y="0"/>
                      <a:pt x="1623466" y="24286"/>
                      <a:pt x="1623466" y="54245"/>
                    </a:cubicBezTo>
                    <a:lnTo>
                      <a:pt x="1623466" y="126875"/>
                    </a:lnTo>
                    <a:lnTo>
                      <a:pt x="1716357" y="126875"/>
                    </a:lnTo>
                    <a:cubicBezTo>
                      <a:pt x="1730923" y="126875"/>
                      <a:pt x="1742731" y="138683"/>
                      <a:pt x="1742731" y="153249"/>
                    </a:cubicBezTo>
                    <a:lnTo>
                      <a:pt x="1742731" y="873026"/>
                    </a:lnTo>
                    <a:cubicBezTo>
                      <a:pt x="1742731" y="887592"/>
                      <a:pt x="1730923" y="899400"/>
                      <a:pt x="1716357" y="899400"/>
                    </a:cubicBezTo>
                    <a:lnTo>
                      <a:pt x="26374" y="899400"/>
                    </a:lnTo>
                    <a:cubicBezTo>
                      <a:pt x="11808" y="899400"/>
                      <a:pt x="0" y="887592"/>
                      <a:pt x="0" y="873026"/>
                    </a:cubicBezTo>
                    <a:lnTo>
                      <a:pt x="0" y="153249"/>
                    </a:lnTo>
                    <a:cubicBezTo>
                      <a:pt x="0" y="138683"/>
                      <a:pt x="11808" y="126875"/>
                      <a:pt x="26374" y="126875"/>
                    </a:cubicBezTo>
                    <a:lnTo>
                      <a:pt x="119265" y="126875"/>
                    </a:lnTo>
                    <a:lnTo>
                      <a:pt x="119265" y="54245"/>
                    </a:lnTo>
                    <a:cubicBezTo>
                      <a:pt x="119265" y="24286"/>
                      <a:pt x="143551" y="0"/>
                      <a:pt x="173510" y="0"/>
                    </a:cubicBezTo>
                    <a:close/>
                  </a:path>
                </a:pathLst>
              </a:custGeom>
              <a:solidFill>
                <a:srgbClr val="006793"/>
              </a:solidFill>
              <a:ln>
                <a:noFill/>
              </a:ln>
              <a:effectLst>
                <a:outerShdw blurRad="165100" dist="762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Staff Management</a:t>
                </a:r>
                <a:b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Staff rosters &amp; timetables</a:t>
                </a:r>
                <a:endPar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endParaRPr>
              </a:p>
            </p:txBody>
          </p:sp>
          <p:sp>
            <p:nvSpPr>
              <p:cNvPr id="154" name="Freeform 153">
                <a:extLst>
                  <a:ext uri="{FF2B5EF4-FFF2-40B4-BE49-F238E27FC236}">
                    <a16:creationId xmlns:a16="http://schemas.microsoft.com/office/drawing/2014/main" id="{F5D97AD1-ADEF-DA14-FBBB-84D0A92A8696}"/>
                  </a:ext>
                </a:extLst>
              </p:cNvPr>
              <p:cNvSpPr/>
              <p:nvPr/>
            </p:nvSpPr>
            <p:spPr>
              <a:xfrm>
                <a:off x="8677172" y="1384497"/>
                <a:ext cx="2468602" cy="899400"/>
              </a:xfrm>
              <a:custGeom>
                <a:avLst/>
                <a:gdLst>
                  <a:gd name="connsiteX0" fmla="*/ 173510 w 1742731"/>
                  <a:gd name="connsiteY0" fmla="*/ 0 h 899400"/>
                  <a:gd name="connsiteX1" fmla="*/ 376706 w 1742731"/>
                  <a:gd name="connsiteY1" fmla="*/ 0 h 899400"/>
                  <a:gd name="connsiteX2" fmla="*/ 430951 w 1742731"/>
                  <a:gd name="connsiteY2" fmla="*/ 54245 h 899400"/>
                  <a:gd name="connsiteX3" fmla="*/ 430951 w 1742731"/>
                  <a:gd name="connsiteY3" fmla="*/ 126875 h 899400"/>
                  <a:gd name="connsiteX4" fmla="*/ 715522 w 1742731"/>
                  <a:gd name="connsiteY4" fmla="*/ 126875 h 899400"/>
                  <a:gd name="connsiteX5" fmla="*/ 715522 w 1742731"/>
                  <a:gd name="connsiteY5" fmla="*/ 54245 h 899400"/>
                  <a:gd name="connsiteX6" fmla="*/ 769767 w 1742731"/>
                  <a:gd name="connsiteY6" fmla="*/ 0 h 899400"/>
                  <a:gd name="connsiteX7" fmla="*/ 972963 w 1742731"/>
                  <a:gd name="connsiteY7" fmla="*/ 0 h 899400"/>
                  <a:gd name="connsiteX8" fmla="*/ 1027208 w 1742731"/>
                  <a:gd name="connsiteY8" fmla="*/ 54245 h 899400"/>
                  <a:gd name="connsiteX9" fmla="*/ 1027208 w 1742731"/>
                  <a:gd name="connsiteY9" fmla="*/ 126875 h 899400"/>
                  <a:gd name="connsiteX10" fmla="*/ 1311780 w 1742731"/>
                  <a:gd name="connsiteY10" fmla="*/ 126875 h 899400"/>
                  <a:gd name="connsiteX11" fmla="*/ 1311780 w 1742731"/>
                  <a:gd name="connsiteY11" fmla="*/ 54245 h 899400"/>
                  <a:gd name="connsiteX12" fmla="*/ 1366025 w 1742731"/>
                  <a:gd name="connsiteY12" fmla="*/ 0 h 899400"/>
                  <a:gd name="connsiteX13" fmla="*/ 1569221 w 1742731"/>
                  <a:gd name="connsiteY13" fmla="*/ 0 h 899400"/>
                  <a:gd name="connsiteX14" fmla="*/ 1623466 w 1742731"/>
                  <a:gd name="connsiteY14" fmla="*/ 54245 h 899400"/>
                  <a:gd name="connsiteX15" fmla="*/ 1623466 w 1742731"/>
                  <a:gd name="connsiteY15" fmla="*/ 126875 h 899400"/>
                  <a:gd name="connsiteX16" fmla="*/ 1716357 w 1742731"/>
                  <a:gd name="connsiteY16" fmla="*/ 126875 h 899400"/>
                  <a:gd name="connsiteX17" fmla="*/ 1742731 w 1742731"/>
                  <a:gd name="connsiteY17" fmla="*/ 153249 h 899400"/>
                  <a:gd name="connsiteX18" fmla="*/ 1742731 w 1742731"/>
                  <a:gd name="connsiteY18" fmla="*/ 873026 h 899400"/>
                  <a:gd name="connsiteX19" fmla="*/ 1716357 w 1742731"/>
                  <a:gd name="connsiteY19" fmla="*/ 899400 h 899400"/>
                  <a:gd name="connsiteX20" fmla="*/ 26374 w 1742731"/>
                  <a:gd name="connsiteY20" fmla="*/ 899400 h 899400"/>
                  <a:gd name="connsiteX21" fmla="*/ 0 w 1742731"/>
                  <a:gd name="connsiteY21" fmla="*/ 873026 h 899400"/>
                  <a:gd name="connsiteX22" fmla="*/ 0 w 1742731"/>
                  <a:gd name="connsiteY22" fmla="*/ 153249 h 899400"/>
                  <a:gd name="connsiteX23" fmla="*/ 26374 w 1742731"/>
                  <a:gd name="connsiteY23" fmla="*/ 126875 h 899400"/>
                  <a:gd name="connsiteX24" fmla="*/ 119265 w 1742731"/>
                  <a:gd name="connsiteY24" fmla="*/ 126875 h 899400"/>
                  <a:gd name="connsiteX25" fmla="*/ 119265 w 1742731"/>
                  <a:gd name="connsiteY25" fmla="*/ 54245 h 899400"/>
                  <a:gd name="connsiteX26" fmla="*/ 173510 w 1742731"/>
                  <a:gd name="connsiteY26" fmla="*/ 0 h 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2731" h="899400">
                    <a:moveTo>
                      <a:pt x="173510" y="0"/>
                    </a:moveTo>
                    <a:lnTo>
                      <a:pt x="376706" y="0"/>
                    </a:lnTo>
                    <a:cubicBezTo>
                      <a:pt x="406665" y="0"/>
                      <a:pt x="430951" y="24286"/>
                      <a:pt x="430951" y="54245"/>
                    </a:cubicBezTo>
                    <a:lnTo>
                      <a:pt x="430951" y="126875"/>
                    </a:lnTo>
                    <a:lnTo>
                      <a:pt x="715522" y="126875"/>
                    </a:lnTo>
                    <a:lnTo>
                      <a:pt x="715522" y="54245"/>
                    </a:lnTo>
                    <a:cubicBezTo>
                      <a:pt x="715522" y="24286"/>
                      <a:pt x="739808" y="0"/>
                      <a:pt x="769767" y="0"/>
                    </a:cubicBezTo>
                    <a:lnTo>
                      <a:pt x="972963" y="0"/>
                    </a:lnTo>
                    <a:cubicBezTo>
                      <a:pt x="1002922" y="0"/>
                      <a:pt x="1027208" y="24286"/>
                      <a:pt x="1027208" y="54245"/>
                    </a:cubicBezTo>
                    <a:lnTo>
                      <a:pt x="1027208" y="126875"/>
                    </a:lnTo>
                    <a:lnTo>
                      <a:pt x="1311780" y="126875"/>
                    </a:lnTo>
                    <a:lnTo>
                      <a:pt x="1311780" y="54245"/>
                    </a:lnTo>
                    <a:cubicBezTo>
                      <a:pt x="1311780" y="24286"/>
                      <a:pt x="1336066" y="0"/>
                      <a:pt x="1366025" y="0"/>
                    </a:cubicBezTo>
                    <a:lnTo>
                      <a:pt x="1569221" y="0"/>
                    </a:lnTo>
                    <a:cubicBezTo>
                      <a:pt x="1599180" y="0"/>
                      <a:pt x="1623466" y="24286"/>
                      <a:pt x="1623466" y="54245"/>
                    </a:cubicBezTo>
                    <a:lnTo>
                      <a:pt x="1623466" y="126875"/>
                    </a:lnTo>
                    <a:lnTo>
                      <a:pt x="1716357" y="126875"/>
                    </a:lnTo>
                    <a:cubicBezTo>
                      <a:pt x="1730923" y="126875"/>
                      <a:pt x="1742731" y="138683"/>
                      <a:pt x="1742731" y="153249"/>
                    </a:cubicBezTo>
                    <a:lnTo>
                      <a:pt x="1742731" y="873026"/>
                    </a:lnTo>
                    <a:cubicBezTo>
                      <a:pt x="1742731" y="887592"/>
                      <a:pt x="1730923" y="899400"/>
                      <a:pt x="1716357" y="899400"/>
                    </a:cubicBezTo>
                    <a:lnTo>
                      <a:pt x="26374" y="899400"/>
                    </a:lnTo>
                    <a:cubicBezTo>
                      <a:pt x="11808" y="899400"/>
                      <a:pt x="0" y="887592"/>
                      <a:pt x="0" y="873026"/>
                    </a:cubicBezTo>
                    <a:lnTo>
                      <a:pt x="0" y="153249"/>
                    </a:lnTo>
                    <a:cubicBezTo>
                      <a:pt x="0" y="138683"/>
                      <a:pt x="11808" y="126875"/>
                      <a:pt x="26374" y="126875"/>
                    </a:cubicBezTo>
                    <a:lnTo>
                      <a:pt x="119265" y="126875"/>
                    </a:lnTo>
                    <a:lnTo>
                      <a:pt x="119265" y="54245"/>
                    </a:lnTo>
                    <a:cubicBezTo>
                      <a:pt x="119265" y="24286"/>
                      <a:pt x="143551" y="0"/>
                      <a:pt x="173510" y="0"/>
                    </a:cubicBezTo>
                    <a:close/>
                  </a:path>
                </a:pathLst>
              </a:custGeom>
              <a:solidFill>
                <a:srgbClr val="006793"/>
              </a:solidFill>
              <a:ln>
                <a:noFill/>
              </a:ln>
              <a:effectLst>
                <a:outerShdw blurRad="165100" dist="762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Analytics</a:t>
                </a:r>
                <a:b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white"/>
                    </a:solidFill>
                    <a:effectLst/>
                    <a:uLnTx/>
                    <a:uFillTx/>
                    <a:latin typeface="Aptos Light" panose="020B0004020202020204" pitchFamily="34" charset="0"/>
                    <a:ea typeface="+mn-ea"/>
                    <a:cs typeface="+mn-cs"/>
                  </a:rPr>
                  <a:t>Reporting and data analytics</a:t>
                </a:r>
                <a:endParaRPr kumimoji="0" lang="en-US" sz="1600" b="0" i="0" u="none" strike="noStrike" kern="1200" cap="none" spc="0" normalizeH="0" baseline="0" noProof="0">
                  <a:ln>
                    <a:noFill/>
                  </a:ln>
                  <a:solidFill>
                    <a:prstClr val="white"/>
                  </a:solidFill>
                  <a:effectLst/>
                  <a:uLnTx/>
                  <a:uFillTx/>
                  <a:latin typeface="Aptos Light" panose="020B0004020202020204" pitchFamily="34" charset="0"/>
                  <a:ea typeface="+mn-ea"/>
                  <a:cs typeface="+mn-cs"/>
                </a:endParaRPr>
              </a:p>
            </p:txBody>
          </p:sp>
        </p:grpSp>
        <p:sp>
          <p:nvSpPr>
            <p:cNvPr id="195" name="TextBox 194">
              <a:extLst>
                <a:ext uri="{FF2B5EF4-FFF2-40B4-BE49-F238E27FC236}">
                  <a16:creationId xmlns:a16="http://schemas.microsoft.com/office/drawing/2014/main" id="{E376B177-B715-E3BF-6F21-892F97802412}"/>
                </a:ext>
              </a:extLst>
            </p:cNvPr>
            <p:cNvSpPr txBox="1"/>
            <p:nvPr/>
          </p:nvSpPr>
          <p:spPr>
            <a:xfrm>
              <a:off x="11199618" y="1649531"/>
              <a:ext cx="8784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793"/>
                  </a:solidFill>
                  <a:effectLst/>
                  <a:uLnTx/>
                  <a:uFillTx/>
                  <a:latin typeface="Aptos Light" panose="020B0004020202020204" pitchFamily="34" charset="0"/>
                  <a:ea typeface="+mn-ea"/>
                  <a:cs typeface="+mn-cs"/>
                </a:rPr>
                <a:t>&amp; more</a:t>
              </a:r>
            </a:p>
          </p:txBody>
        </p:sp>
      </p:grpSp>
    </p:spTree>
    <p:extLst>
      <p:ext uri="{BB962C8B-B14F-4D97-AF65-F5344CB8AC3E}">
        <p14:creationId xmlns:p14="http://schemas.microsoft.com/office/powerpoint/2010/main" val="212736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4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200"/>
                                  </p:stCondLst>
                                  <p:childTnLst>
                                    <p:set>
                                      <p:cBhvr>
                                        <p:cTn id="12" dur="1" fill="hold">
                                          <p:stCondLst>
                                            <p:cond delay="0"/>
                                          </p:stCondLst>
                                        </p:cTn>
                                        <p:tgtEl>
                                          <p:spTgt spid="193"/>
                                        </p:tgtEl>
                                        <p:attrNameLst>
                                          <p:attrName>style.visibility</p:attrName>
                                        </p:attrNameLst>
                                      </p:cBhvr>
                                      <p:to>
                                        <p:strVal val="visible"/>
                                      </p:to>
                                    </p:set>
                                    <p:animEffect transition="in" filter="wipe(down)">
                                      <p:cBhvr>
                                        <p:cTn id="13" dur="500"/>
                                        <p:tgtEl>
                                          <p:spTgt spid="193"/>
                                        </p:tgtEl>
                                      </p:cBhvr>
                                    </p:animEffect>
                                  </p:childTnLst>
                                </p:cTn>
                              </p:par>
                              <p:par>
                                <p:cTn id="14" presetID="22" presetClass="entr" presetSubtype="4" fill="hold" nodeType="withEffect">
                                  <p:stCondLst>
                                    <p:cond delay="0"/>
                                  </p:stCondLst>
                                  <p:childTnLst>
                                    <p:set>
                                      <p:cBhvr>
                                        <p:cTn id="15" dur="1" fill="hold">
                                          <p:stCondLst>
                                            <p:cond delay="0"/>
                                          </p:stCondLst>
                                        </p:cTn>
                                        <p:tgtEl>
                                          <p:spTgt spid="192"/>
                                        </p:tgtEl>
                                        <p:attrNameLst>
                                          <p:attrName>style.visibility</p:attrName>
                                        </p:attrNameLst>
                                      </p:cBhvr>
                                      <p:to>
                                        <p:strVal val="visible"/>
                                      </p:to>
                                    </p:set>
                                    <p:animEffect transition="in" filter="wipe(down)">
                                      <p:cBhvr>
                                        <p:cTn id="16"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F35808-C05C-D573-54B5-0DC81F1F1788}"/>
              </a:ext>
            </a:extLst>
          </p:cNvPr>
          <p:cNvSpPr txBox="1"/>
          <p:nvPr/>
        </p:nvSpPr>
        <p:spPr>
          <a:xfrm>
            <a:off x="588398" y="555572"/>
            <a:ext cx="28010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403FA4"/>
                </a:solidFill>
                <a:latin typeface="Aptos Black" panose="020B0004020202020204" pitchFamily="34" charset="0"/>
                <a:cs typeface="Segoe UI" panose="020B0502040204020203" pitchFamily="34" charset="0"/>
              </a:rPr>
              <a:t>80</a:t>
            </a:r>
            <a:r>
              <a:rPr kumimoji="0" lang="en-US" sz="7200" b="1" i="0" u="none" strike="noStrike" kern="1200" cap="none" spc="0" normalizeH="0" baseline="0" noProof="0" dirty="0">
                <a:ln>
                  <a:noFill/>
                </a:ln>
                <a:solidFill>
                  <a:srgbClr val="403FA4"/>
                </a:solidFill>
                <a:effectLst/>
                <a:uLnTx/>
                <a:uFillTx/>
                <a:latin typeface="Aptos Black" panose="020B0004020202020204" pitchFamily="34" charset="0"/>
                <a:ea typeface="+mn-ea"/>
                <a:cs typeface="Segoe UI" panose="020B0502040204020203" pitchFamily="34" charset="0"/>
              </a:rPr>
              <a:t>+</a:t>
            </a:r>
            <a:endParaRPr kumimoji="0" lang="en-IS" sz="7200" b="1" i="0" u="none" strike="noStrike" kern="1200" cap="none" spc="0" normalizeH="0" baseline="0" noProof="0" dirty="0">
              <a:ln>
                <a:noFill/>
              </a:ln>
              <a:solidFill>
                <a:srgbClr val="403FA4"/>
              </a:solidFill>
              <a:effectLst/>
              <a:uLnTx/>
              <a:uFillTx/>
              <a:latin typeface="Aptos Black" panose="020B0004020202020204" pitchFamily="34" charset="0"/>
              <a:ea typeface="+mn-ea"/>
              <a:cs typeface="Segoe UI" panose="020B0502040204020203" pitchFamily="34" charset="0"/>
            </a:endParaRPr>
          </a:p>
        </p:txBody>
      </p:sp>
      <p:pic>
        <p:nvPicPr>
          <p:cNvPr id="3" name="Graphic 2">
            <a:extLst>
              <a:ext uri="{FF2B5EF4-FFF2-40B4-BE49-F238E27FC236}">
                <a16:creationId xmlns:a16="http://schemas.microsoft.com/office/drawing/2014/main" id="{53400782-4D1A-DF93-FAC0-66D5DF97517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537996" y="1532109"/>
            <a:ext cx="6031993" cy="3569991"/>
          </a:xfrm>
          <a:prstGeom prst="rect">
            <a:avLst/>
          </a:prstGeom>
        </p:spPr>
      </p:pic>
      <p:sp>
        <p:nvSpPr>
          <p:cNvPr id="4" name="TextBox 3">
            <a:extLst>
              <a:ext uri="{FF2B5EF4-FFF2-40B4-BE49-F238E27FC236}">
                <a16:creationId xmlns:a16="http://schemas.microsoft.com/office/drawing/2014/main" id="{8F1C7FA2-D250-C09E-BE23-2922CA9CF3D2}"/>
              </a:ext>
            </a:extLst>
          </p:cNvPr>
          <p:cNvSpPr txBox="1"/>
          <p:nvPr/>
        </p:nvSpPr>
        <p:spPr>
          <a:xfrm>
            <a:off x="741520" y="1572125"/>
            <a:ext cx="249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51C5C"/>
                </a:solidFill>
                <a:effectLst/>
                <a:uLnTx/>
                <a:uFillTx/>
                <a:latin typeface="Aptos" panose="020B0004020202020204" pitchFamily="34" charset="0"/>
                <a:ea typeface="+mn-ea"/>
                <a:cs typeface="Segoe UI"/>
              </a:rPr>
              <a:t>PSP Integrations</a:t>
            </a:r>
            <a:endParaRPr kumimoji="0" lang="en-IS" sz="2400" b="1" i="0" u="none" strike="noStrike" kern="1200" cap="none" spc="0" normalizeH="0" baseline="0" noProof="0">
              <a:ln>
                <a:noFill/>
              </a:ln>
              <a:solidFill>
                <a:srgbClr val="351C5C"/>
              </a:solidFill>
              <a:effectLst/>
              <a:uLnTx/>
              <a:uFillTx/>
              <a:latin typeface="Aptos" panose="020B0004020202020204" pitchFamily="34" charset="0"/>
              <a:ea typeface="+mn-ea"/>
              <a:cs typeface="+mn-cs"/>
            </a:endParaRPr>
          </a:p>
        </p:txBody>
      </p:sp>
      <p:sp>
        <p:nvSpPr>
          <p:cNvPr id="5" name="TextBox 4">
            <a:extLst>
              <a:ext uri="{FF2B5EF4-FFF2-40B4-BE49-F238E27FC236}">
                <a16:creationId xmlns:a16="http://schemas.microsoft.com/office/drawing/2014/main" id="{C7F69422-CB70-C4E6-A5D0-48C70B85F58D}"/>
              </a:ext>
            </a:extLst>
          </p:cNvPr>
          <p:cNvSpPr txBox="1"/>
          <p:nvPr/>
        </p:nvSpPr>
        <p:spPr>
          <a:xfrm>
            <a:off x="587675" y="2450178"/>
            <a:ext cx="28010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403FA4"/>
                </a:solidFill>
                <a:latin typeface="Aptos Black" panose="020B0004020202020204" pitchFamily="34" charset="0"/>
                <a:cs typeface="Segoe UI" panose="020B0502040204020203" pitchFamily="34" charset="0"/>
              </a:rPr>
              <a:t>40</a:t>
            </a:r>
            <a:r>
              <a:rPr kumimoji="0" lang="en-US" sz="7200" b="1" i="0" u="none" strike="noStrike" kern="1200" cap="none" spc="0" normalizeH="0" baseline="0" noProof="0" dirty="0">
                <a:ln>
                  <a:noFill/>
                </a:ln>
                <a:solidFill>
                  <a:srgbClr val="403FA4"/>
                </a:solidFill>
                <a:effectLst/>
                <a:uLnTx/>
                <a:uFillTx/>
                <a:latin typeface="Aptos Black" panose="020B0004020202020204" pitchFamily="34" charset="0"/>
                <a:ea typeface="+mn-ea"/>
                <a:cs typeface="Segoe UI" panose="020B0502040204020203" pitchFamily="34" charset="0"/>
              </a:rPr>
              <a:t>+</a:t>
            </a:r>
            <a:endParaRPr kumimoji="0" lang="en-IS" sz="7200" b="1" i="0" u="none" strike="noStrike" kern="1200" cap="none" spc="0" normalizeH="0" baseline="0" noProof="0" dirty="0">
              <a:ln>
                <a:noFill/>
              </a:ln>
              <a:solidFill>
                <a:srgbClr val="403FA4"/>
              </a:solidFill>
              <a:effectLst/>
              <a:uLnTx/>
              <a:uFillTx/>
              <a:latin typeface="Aptos Black" panose="020B0004020202020204"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88D87DE2-3460-5328-A8E1-3E47C8C20B5F}"/>
              </a:ext>
            </a:extLst>
          </p:cNvPr>
          <p:cNvSpPr txBox="1"/>
          <p:nvPr/>
        </p:nvSpPr>
        <p:spPr>
          <a:xfrm>
            <a:off x="740797" y="3466731"/>
            <a:ext cx="249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51C5C"/>
                </a:solidFill>
                <a:effectLst/>
                <a:uLnTx/>
                <a:uFillTx/>
                <a:latin typeface="Aptos" panose="020B0004020202020204" pitchFamily="34" charset="0"/>
                <a:ea typeface="+mn-ea"/>
                <a:cs typeface="Segoe UI"/>
              </a:rPr>
              <a:t>Active PSPs</a:t>
            </a:r>
            <a:endParaRPr kumimoji="0" lang="en-IS" sz="2400" b="1" i="0" u="none" strike="noStrike" kern="1200" cap="none" spc="0" normalizeH="0" baseline="0" noProof="0">
              <a:ln>
                <a:noFill/>
              </a:ln>
              <a:solidFill>
                <a:srgbClr val="351C5C"/>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B68527B7-17D9-781E-F2AC-D1FA16A1FF13}"/>
              </a:ext>
            </a:extLst>
          </p:cNvPr>
          <p:cNvSpPr txBox="1"/>
          <p:nvPr/>
        </p:nvSpPr>
        <p:spPr>
          <a:xfrm>
            <a:off x="574799" y="4344784"/>
            <a:ext cx="28010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403FA4"/>
                </a:solidFill>
                <a:effectLst/>
                <a:uLnTx/>
                <a:uFillTx/>
                <a:latin typeface="Aptos Black" panose="020B0004020202020204" pitchFamily="34" charset="0"/>
                <a:ea typeface="+mn-ea"/>
                <a:cs typeface="Segoe UI" panose="020B0502040204020203" pitchFamily="34" charset="0"/>
              </a:rPr>
              <a:t>50+</a:t>
            </a:r>
            <a:endParaRPr kumimoji="0" lang="en-IS" sz="7200" b="1" i="0" u="none" strike="noStrike" kern="1200" cap="none" spc="0" normalizeH="0" baseline="0" noProof="0">
              <a:ln>
                <a:noFill/>
              </a:ln>
              <a:solidFill>
                <a:srgbClr val="403FA4"/>
              </a:solidFill>
              <a:effectLst/>
              <a:uLnTx/>
              <a:uFillTx/>
              <a:latin typeface="Aptos Black" panose="020B0004020202020204"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C9120B6D-3A70-FBDA-43DA-18AE51F8C975}"/>
              </a:ext>
            </a:extLst>
          </p:cNvPr>
          <p:cNvSpPr txBox="1"/>
          <p:nvPr/>
        </p:nvSpPr>
        <p:spPr>
          <a:xfrm>
            <a:off x="727921" y="5361337"/>
            <a:ext cx="249479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51C5C"/>
                </a:solidFill>
                <a:effectLst/>
                <a:uLnTx/>
                <a:uFillTx/>
                <a:latin typeface="Aptos" panose="020B0004020202020204" pitchFamily="34" charset="0"/>
                <a:ea typeface="+mn-ea"/>
                <a:cs typeface="Segoe UI"/>
              </a:rPr>
              <a:t>Supported countries</a:t>
            </a:r>
            <a:endParaRPr kumimoji="0" lang="en-IS" sz="2400" b="1" i="0" u="none" strike="noStrike" kern="1200" cap="none" spc="0" normalizeH="0" baseline="0" noProof="0">
              <a:ln>
                <a:noFill/>
              </a:ln>
              <a:solidFill>
                <a:srgbClr val="351C5C"/>
              </a:solidFill>
              <a:effectLst/>
              <a:uLnTx/>
              <a:uFillTx/>
              <a:latin typeface="Aptos" panose="020B0004020202020204" pitchFamily="34" charset="0"/>
              <a:ea typeface="+mn-ea"/>
              <a:cs typeface="+mn-cs"/>
            </a:endParaRPr>
          </a:p>
        </p:txBody>
      </p:sp>
      <p:pic>
        <p:nvPicPr>
          <p:cNvPr id="9" name="Graphic 8">
            <a:extLst>
              <a:ext uri="{FF2B5EF4-FFF2-40B4-BE49-F238E27FC236}">
                <a16:creationId xmlns:a16="http://schemas.microsoft.com/office/drawing/2014/main" id="{5CAF4ACD-06F8-6CBA-B145-679B72B7B0D6}"/>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61766" y="5201105"/>
            <a:ext cx="2630786" cy="659897"/>
          </a:xfrm>
          <a:prstGeom prst="rect">
            <a:avLst/>
          </a:prstGeom>
        </p:spPr>
      </p:pic>
      <p:grpSp>
        <p:nvGrpSpPr>
          <p:cNvPr id="10" name="Group 9">
            <a:extLst>
              <a:ext uri="{FF2B5EF4-FFF2-40B4-BE49-F238E27FC236}">
                <a16:creationId xmlns:a16="http://schemas.microsoft.com/office/drawing/2014/main" id="{51221C5A-75FB-9B3E-9747-37C780F24A5A}"/>
              </a:ext>
            </a:extLst>
          </p:cNvPr>
          <p:cNvGrpSpPr/>
          <p:nvPr/>
        </p:nvGrpSpPr>
        <p:grpSpPr>
          <a:xfrm>
            <a:off x="9020637" y="0"/>
            <a:ext cx="3171363" cy="6858000"/>
            <a:chOff x="9020637" y="0"/>
            <a:chExt cx="3171363" cy="6858000"/>
          </a:xfrm>
        </p:grpSpPr>
        <p:sp>
          <p:nvSpPr>
            <p:cNvPr id="11" name="Freeform 10">
              <a:extLst>
                <a:ext uri="{FF2B5EF4-FFF2-40B4-BE49-F238E27FC236}">
                  <a16:creationId xmlns:a16="http://schemas.microsoft.com/office/drawing/2014/main" id="{1060A988-FD47-A207-5895-E8B460E09276}"/>
                </a:ext>
              </a:extLst>
            </p:cNvPr>
            <p:cNvSpPr/>
            <p:nvPr/>
          </p:nvSpPr>
          <p:spPr>
            <a:xfrm flipH="1">
              <a:off x="9020637" y="0"/>
              <a:ext cx="3171363" cy="1433104"/>
            </a:xfrm>
            <a:custGeom>
              <a:avLst/>
              <a:gdLst>
                <a:gd name="connsiteX0" fmla="*/ 3171363 w 3171363"/>
                <a:gd name="connsiteY0" fmla="*/ 0 h 1433104"/>
                <a:gd name="connsiteX1" fmla="*/ 0 w 3171363"/>
                <a:gd name="connsiteY1" fmla="*/ 0 h 1433104"/>
                <a:gd name="connsiteX2" fmla="*/ 0 w 3171363"/>
                <a:gd name="connsiteY2" fmla="*/ 1077333 h 1433104"/>
                <a:gd name="connsiteX3" fmla="*/ 180687 w 3171363"/>
                <a:gd name="connsiteY3" fmla="*/ 1190568 h 1433104"/>
                <a:gd name="connsiteX4" fmla="*/ 1216282 w 3171363"/>
                <a:gd name="connsiteY4" fmla="*/ 1426717 h 1433104"/>
                <a:gd name="connsiteX5" fmla="*/ 2063439 w 3171363"/>
                <a:gd name="connsiteY5" fmla="*/ 1133157 h 1433104"/>
                <a:gd name="connsiteX6" fmla="*/ 2640086 w 3171363"/>
                <a:gd name="connsiteY6" fmla="*/ 671829 h 1433104"/>
                <a:gd name="connsiteX7" fmla="*/ 3105119 w 3171363"/>
                <a:gd name="connsiteY7" fmla="*/ 112742 h 14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363" h="1433104">
                  <a:moveTo>
                    <a:pt x="3171363" y="0"/>
                  </a:moveTo>
                  <a:lnTo>
                    <a:pt x="0" y="0"/>
                  </a:lnTo>
                  <a:lnTo>
                    <a:pt x="0" y="1077333"/>
                  </a:lnTo>
                  <a:lnTo>
                    <a:pt x="180687" y="1190568"/>
                  </a:lnTo>
                  <a:cubicBezTo>
                    <a:pt x="521857" y="1380556"/>
                    <a:pt x="870285" y="1456880"/>
                    <a:pt x="1216282" y="1426717"/>
                  </a:cubicBezTo>
                  <a:cubicBezTo>
                    <a:pt x="1501462" y="1401572"/>
                    <a:pt x="1786642" y="1303019"/>
                    <a:pt x="2063439" y="1133157"/>
                  </a:cubicBezTo>
                  <a:cubicBezTo>
                    <a:pt x="2260545" y="1013650"/>
                    <a:pt x="2451427" y="860551"/>
                    <a:pt x="2640086" y="671829"/>
                  </a:cubicBezTo>
                  <a:cubicBezTo>
                    <a:pt x="2836683" y="473662"/>
                    <a:pt x="2991989" y="286138"/>
                    <a:pt x="3105119" y="112742"/>
                  </a:cubicBezTo>
                  <a:close/>
                </a:path>
              </a:pathLst>
            </a:custGeom>
            <a:solidFill>
              <a:srgbClr val="1C143D"/>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11">
              <a:extLst>
                <a:ext uri="{FF2B5EF4-FFF2-40B4-BE49-F238E27FC236}">
                  <a16:creationId xmlns:a16="http://schemas.microsoft.com/office/drawing/2014/main" id="{ACE3883F-36B1-3959-7B48-BF8EA70DD72D}"/>
                </a:ext>
              </a:extLst>
            </p:cNvPr>
            <p:cNvSpPr/>
            <p:nvPr/>
          </p:nvSpPr>
          <p:spPr>
            <a:xfrm flipH="1">
              <a:off x="9304146" y="230313"/>
              <a:ext cx="2887854" cy="6627687"/>
            </a:xfrm>
            <a:custGeom>
              <a:avLst/>
              <a:gdLst>
                <a:gd name="connsiteX0" fmla="*/ 2354399 w 2887854"/>
                <a:gd name="connsiteY0" fmla="*/ 0 h 6627687"/>
                <a:gd name="connsiteX1" fmla="*/ 0 w 2887854"/>
                <a:gd name="connsiteY1" fmla="*/ 0 h 6627687"/>
                <a:gd name="connsiteX2" fmla="*/ 0 w 2887854"/>
                <a:gd name="connsiteY2" fmla="*/ 6627687 h 6627687"/>
                <a:gd name="connsiteX3" fmla="*/ 2887854 w 2887854"/>
                <a:gd name="connsiteY3" fmla="*/ 6627687 h 6627687"/>
                <a:gd name="connsiteX4" fmla="*/ 1410721 w 2887854"/>
                <a:gd name="connsiteY4" fmla="*/ 4395217 h 6627687"/>
                <a:gd name="connsiteX5" fmla="*/ 366458 w 2887854"/>
                <a:gd name="connsiteY5" fmla="*/ 2816225 h 6627687"/>
                <a:gd name="connsiteX6" fmla="*/ 1001842 w 2887854"/>
                <a:gd name="connsiteY6" fmla="*/ 2484882 h 6627687"/>
                <a:gd name="connsiteX7" fmla="*/ 2167772 w 2887854"/>
                <a:gd name="connsiteY7" fmla="*/ 1012825 h 6627687"/>
                <a:gd name="connsiteX8" fmla="*/ 2354399 w 2887854"/>
                <a:gd name="connsiteY8" fmla="*/ 0 h 66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854" h="6627687">
                  <a:moveTo>
                    <a:pt x="2354399" y="0"/>
                  </a:moveTo>
                  <a:lnTo>
                    <a:pt x="0" y="0"/>
                  </a:lnTo>
                  <a:lnTo>
                    <a:pt x="0" y="6627687"/>
                  </a:lnTo>
                  <a:lnTo>
                    <a:pt x="2887854" y="6627687"/>
                  </a:lnTo>
                  <a:lnTo>
                    <a:pt x="1410721" y="4395217"/>
                  </a:lnTo>
                  <a:lnTo>
                    <a:pt x="366458" y="2816225"/>
                  </a:lnTo>
                  <a:cubicBezTo>
                    <a:pt x="592964" y="2728151"/>
                    <a:pt x="806833" y="2616963"/>
                    <a:pt x="1001842" y="2484882"/>
                  </a:cubicBezTo>
                  <a:cubicBezTo>
                    <a:pt x="1540770" y="2120011"/>
                    <a:pt x="1945520" y="1602042"/>
                    <a:pt x="2167772" y="1012825"/>
                  </a:cubicBezTo>
                  <a:cubicBezTo>
                    <a:pt x="2287279" y="694119"/>
                    <a:pt x="2352304" y="350203"/>
                    <a:pt x="2354399" y="0"/>
                  </a:cubicBezTo>
                  <a:close/>
                </a:path>
              </a:pathLst>
            </a:custGeom>
            <a:solidFill>
              <a:srgbClr val="351C5C"/>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12">
              <a:extLst>
                <a:ext uri="{FF2B5EF4-FFF2-40B4-BE49-F238E27FC236}">
                  <a16:creationId xmlns:a16="http://schemas.microsoft.com/office/drawing/2014/main" id="{511E6F70-691B-3CE0-1CF4-CD8EF347F4D0}"/>
                </a:ext>
              </a:extLst>
            </p:cNvPr>
            <p:cNvSpPr/>
            <p:nvPr/>
          </p:nvSpPr>
          <p:spPr>
            <a:xfrm flipH="1">
              <a:off x="9711744" y="3046538"/>
              <a:ext cx="2480256" cy="3811462"/>
            </a:xfrm>
            <a:custGeom>
              <a:avLst/>
              <a:gdLst>
                <a:gd name="connsiteX0" fmla="*/ 2479325 w 2480256"/>
                <a:gd name="connsiteY0" fmla="*/ 64 h 3811462"/>
                <a:gd name="connsiteX1" fmla="*/ 0 w 2480256"/>
                <a:gd name="connsiteY1" fmla="*/ 64 h 3811462"/>
                <a:gd name="connsiteX2" fmla="*/ 0 w 2480256"/>
                <a:gd name="connsiteY2" fmla="*/ 3811462 h 3811462"/>
                <a:gd name="connsiteX3" fmla="*/ 172160 w 2480256"/>
                <a:gd name="connsiteY3" fmla="*/ 3811462 h 3811462"/>
                <a:gd name="connsiteX4" fmla="*/ 266206 w 2480256"/>
                <a:gd name="connsiteY4" fmla="*/ 3718287 h 3811462"/>
                <a:gd name="connsiteX5" fmla="*/ 1410784 w 2480256"/>
                <a:gd name="connsiteY5" fmla="*/ 1578991 h 3811462"/>
                <a:gd name="connsiteX6" fmla="*/ 1484191 w 2480256"/>
                <a:gd name="connsiteY6" fmla="*/ 1379792 h 3811462"/>
                <a:gd name="connsiteX7" fmla="*/ 2400254 w 2480256"/>
                <a:gd name="connsiteY7" fmla="*/ 5497 h 3811462"/>
                <a:gd name="connsiteX8" fmla="*/ 2480256 w 2480256"/>
                <a:gd name="connsiteY8" fmla="*/ 0 h 3811462"/>
                <a:gd name="connsiteX9" fmla="*/ 2479325 w 2480256"/>
                <a:gd name="connsiteY9" fmla="*/ 64 h 3811462"/>
                <a:gd name="connsiteX10" fmla="*/ 2480256 w 2480256"/>
                <a:gd name="connsiteY10" fmla="*/ 64 h 3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0256" h="3811462">
                  <a:moveTo>
                    <a:pt x="2479325" y="64"/>
                  </a:moveTo>
                  <a:lnTo>
                    <a:pt x="0" y="64"/>
                  </a:lnTo>
                  <a:lnTo>
                    <a:pt x="0" y="3811462"/>
                  </a:lnTo>
                  <a:lnTo>
                    <a:pt x="172160" y="3811462"/>
                  </a:lnTo>
                  <a:lnTo>
                    <a:pt x="266206" y="3718287"/>
                  </a:lnTo>
                  <a:cubicBezTo>
                    <a:pt x="819534" y="3136277"/>
                    <a:pt x="1139249" y="2323918"/>
                    <a:pt x="1410784" y="1578991"/>
                  </a:cubicBezTo>
                  <a:cubicBezTo>
                    <a:pt x="1435930" y="1511872"/>
                    <a:pt x="1461140" y="1444816"/>
                    <a:pt x="1484191" y="1379792"/>
                  </a:cubicBezTo>
                  <a:cubicBezTo>
                    <a:pt x="1804649" y="526590"/>
                    <a:pt x="2012648" y="60434"/>
                    <a:pt x="2400254" y="5497"/>
                  </a:cubicBezTo>
                  <a:close/>
                  <a:moveTo>
                    <a:pt x="2480256" y="0"/>
                  </a:moveTo>
                  <a:lnTo>
                    <a:pt x="2479325" y="64"/>
                  </a:lnTo>
                  <a:lnTo>
                    <a:pt x="2480256" y="64"/>
                  </a:lnTo>
                  <a:close/>
                </a:path>
              </a:pathLst>
            </a:custGeom>
            <a:solidFill>
              <a:srgbClr val="00BCB5"/>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Freeform 13">
              <a:extLst>
                <a:ext uri="{FF2B5EF4-FFF2-40B4-BE49-F238E27FC236}">
                  <a16:creationId xmlns:a16="http://schemas.microsoft.com/office/drawing/2014/main" id="{6B58C576-1B3B-61A7-0C00-8C51651AC2A0}"/>
                </a:ext>
              </a:extLst>
            </p:cNvPr>
            <p:cNvSpPr/>
            <p:nvPr/>
          </p:nvSpPr>
          <p:spPr>
            <a:xfrm flipH="1">
              <a:off x="9837094" y="0"/>
              <a:ext cx="2354906" cy="2714244"/>
            </a:xfrm>
            <a:custGeom>
              <a:avLst/>
              <a:gdLst>
                <a:gd name="connsiteX0" fmla="*/ 2125782 w 2354906"/>
                <a:gd name="connsiteY0" fmla="*/ 0 h 2714244"/>
                <a:gd name="connsiteX1" fmla="*/ 0 w 2354906"/>
                <a:gd name="connsiteY1" fmla="*/ 0 h 2714244"/>
                <a:gd name="connsiteX2" fmla="*/ 0 w 2354906"/>
                <a:gd name="connsiteY2" fmla="*/ 1839633 h 2714244"/>
                <a:gd name="connsiteX3" fmla="*/ 114086 w 2354906"/>
                <a:gd name="connsiteY3" fmla="*/ 1978989 h 2714244"/>
                <a:gd name="connsiteX4" fmla="*/ 274763 w 2354906"/>
                <a:gd name="connsiteY4" fmla="*/ 2150173 h 2714244"/>
                <a:gd name="connsiteX5" fmla="*/ 1002413 w 2354906"/>
                <a:gd name="connsiteY5" fmla="*/ 2714244 h 2714244"/>
                <a:gd name="connsiteX6" fmla="*/ 2168279 w 2354906"/>
                <a:gd name="connsiteY6" fmla="*/ 1242186 h 2714244"/>
                <a:gd name="connsiteX7" fmla="*/ 2134751 w 2354906"/>
                <a:gd name="connsiteY7" fmla="*/ 1212849 h 2714244"/>
                <a:gd name="connsiteX8" fmla="*/ 2063439 w 2354906"/>
                <a:gd name="connsiteY8" fmla="*/ 1133157 h 2714244"/>
                <a:gd name="connsiteX9" fmla="*/ 2063439 w 2354906"/>
                <a:gd name="connsiteY9" fmla="*/ 1133221 h 2714244"/>
                <a:gd name="connsiteX10" fmla="*/ 2161992 w 2354906"/>
                <a:gd name="connsiteY10" fmla="*/ 424433 h 2714244"/>
                <a:gd name="connsiteX11" fmla="*/ 2354906 w 2354906"/>
                <a:gd name="connsiteY11" fmla="*/ 229425 h 271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4906" h="2714244">
                  <a:moveTo>
                    <a:pt x="2125782" y="0"/>
                  </a:moveTo>
                  <a:lnTo>
                    <a:pt x="0" y="0"/>
                  </a:lnTo>
                  <a:lnTo>
                    <a:pt x="0" y="1839633"/>
                  </a:lnTo>
                  <a:lnTo>
                    <a:pt x="114086" y="1978989"/>
                  </a:lnTo>
                  <a:cubicBezTo>
                    <a:pt x="164573" y="2036479"/>
                    <a:pt x="218144" y="2093555"/>
                    <a:pt x="274763" y="2150173"/>
                  </a:cubicBezTo>
                  <a:cubicBezTo>
                    <a:pt x="538988" y="2412301"/>
                    <a:pt x="784353" y="2601023"/>
                    <a:pt x="1002413" y="2714244"/>
                  </a:cubicBezTo>
                  <a:cubicBezTo>
                    <a:pt x="1541340" y="2349373"/>
                    <a:pt x="1946027" y="1831403"/>
                    <a:pt x="2168279" y="1242186"/>
                  </a:cubicBezTo>
                  <a:cubicBezTo>
                    <a:pt x="2155706" y="1233805"/>
                    <a:pt x="2145228" y="1223327"/>
                    <a:pt x="2134751" y="1212849"/>
                  </a:cubicBezTo>
                  <a:cubicBezTo>
                    <a:pt x="2107509" y="1185608"/>
                    <a:pt x="2084395" y="1160399"/>
                    <a:pt x="2063439" y="1133157"/>
                  </a:cubicBezTo>
                  <a:lnTo>
                    <a:pt x="2063439" y="1133221"/>
                  </a:lnTo>
                  <a:cubicBezTo>
                    <a:pt x="1860048" y="883665"/>
                    <a:pt x="1912436" y="673988"/>
                    <a:pt x="2161992" y="424433"/>
                  </a:cubicBezTo>
                  <a:lnTo>
                    <a:pt x="2354906" y="229425"/>
                  </a:lnTo>
                  <a:close/>
                </a:path>
              </a:pathLst>
            </a:custGeom>
            <a:solidFill>
              <a:srgbClr val="00706E"/>
            </a:solidFill>
            <a:ln w="5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15787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4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4D434-4D99-C3B5-1160-106EF8811A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324" t="54975" r="7007"/>
          <a:stretch/>
        </p:blipFill>
        <p:spPr>
          <a:xfrm rot="5400000">
            <a:off x="7058977" y="1724980"/>
            <a:ext cx="6858002" cy="3408044"/>
          </a:xfrm>
          <a:prstGeom prst="rect">
            <a:avLst/>
          </a:prstGeom>
        </p:spPr>
      </p:pic>
      <p:pic>
        <p:nvPicPr>
          <p:cNvPr id="3" name="Picture 2" descr="A low poly globe with continents">
            <a:extLst>
              <a:ext uri="{FF2B5EF4-FFF2-40B4-BE49-F238E27FC236}">
                <a16:creationId xmlns:a16="http://schemas.microsoft.com/office/drawing/2014/main" id="{F4AE1F91-FADC-C60F-D0F8-973BDCF775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1502" y="1775417"/>
            <a:ext cx="4013660" cy="4512333"/>
          </a:xfrm>
          <a:prstGeom prst="rect">
            <a:avLst/>
          </a:prstGeom>
        </p:spPr>
      </p:pic>
      <p:sp>
        <p:nvSpPr>
          <p:cNvPr id="4" name="Title 1">
            <a:extLst>
              <a:ext uri="{FF2B5EF4-FFF2-40B4-BE49-F238E27FC236}">
                <a16:creationId xmlns:a16="http://schemas.microsoft.com/office/drawing/2014/main" id="{6708FE29-17BB-452A-F63A-238F3231E822}"/>
              </a:ext>
            </a:extLst>
          </p:cNvPr>
          <p:cNvSpPr txBox="1">
            <a:spLocks/>
          </p:cNvSpPr>
          <p:nvPr/>
        </p:nvSpPr>
        <p:spPr>
          <a:xfrm>
            <a:off x="243840" y="212725"/>
            <a:ext cx="11241723" cy="587375"/>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351C5C"/>
                </a:solidFill>
                <a:effectLst/>
                <a:uLnTx/>
                <a:uFillTx/>
                <a:latin typeface="Aptos" panose="020B0004020202020204" pitchFamily="34" charset="0"/>
                <a:ea typeface="+mj-ea"/>
                <a:cs typeface="Segoe UI" panose="020B0502040204020203" pitchFamily="34" charset="0"/>
              </a:rPr>
              <a:t>Supported countries </a:t>
            </a:r>
          </a:p>
        </p:txBody>
      </p:sp>
      <p:sp>
        <p:nvSpPr>
          <p:cNvPr id="5" name="Text Placeholder 2">
            <a:extLst>
              <a:ext uri="{FF2B5EF4-FFF2-40B4-BE49-F238E27FC236}">
                <a16:creationId xmlns:a16="http://schemas.microsoft.com/office/drawing/2014/main" id="{0D406D75-1713-6738-8FC9-064D69F9C3C4}"/>
              </a:ext>
            </a:extLst>
          </p:cNvPr>
          <p:cNvSpPr txBox="1">
            <a:spLocks/>
          </p:cNvSpPr>
          <p:nvPr/>
        </p:nvSpPr>
        <p:spPr>
          <a:xfrm>
            <a:off x="310303" y="1336977"/>
            <a:ext cx="7437438" cy="5497512"/>
          </a:xfrm>
          <a:prstGeom prst="rect">
            <a:avLst/>
          </a:prstGeom>
        </p:spPr>
        <p:txBody>
          <a:bodyPr numCol="3"/>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Australia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Austria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Belgium</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Brazil</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Bulgaria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Canada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Chile</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China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Colombia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Croatia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Cyprus</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Czech Republic</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Denmark</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Estonia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Faroe Islands</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Finland</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France</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Germany</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242C2F"/>
              </a:solidFill>
              <a:effectLst/>
              <a:uLnTx/>
              <a:uFillTx/>
              <a:latin typeface="Aptos" panose="02110004020202020204"/>
              <a:ea typeface="+mn-ea"/>
              <a:cs typeface="+mn-cs"/>
            </a:endParaRP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242C2F"/>
              </a:solidFill>
              <a:effectLst/>
              <a:uLnTx/>
              <a:uFillTx/>
              <a:latin typeface="Aptos" panose="02110004020202020204"/>
              <a:ea typeface="+mn-ea"/>
              <a:cs typeface="+mn-cs"/>
            </a:endParaRP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Greece</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Hong Kong</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Hungary</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Iceland</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India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Ireland</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Israel</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Italy</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Japan</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Latvia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Liechtenstein</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Lithuania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Luxembourg</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Malaysia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Malta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Mexico</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Monaco</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Netherlands</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242C2F"/>
              </a:solidFill>
              <a:effectLst/>
              <a:uLnTx/>
              <a:uFillTx/>
              <a:latin typeface="Aptos" panose="02110004020202020204"/>
              <a:ea typeface="+mn-ea"/>
              <a:cs typeface="+mn-cs"/>
            </a:endParaRPr>
          </a:p>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242C2F"/>
              </a:solidFill>
              <a:effectLst/>
              <a:uLnTx/>
              <a:uFillTx/>
              <a:latin typeface="Aptos" panose="02110004020202020204"/>
              <a:ea typeface="+mn-ea"/>
              <a:cs typeface="+mn-cs"/>
            </a:endParaRP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New Zealand</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Norway</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Poland</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Portugal</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Romania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Saudi Arabia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Singapore</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Slovakia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Slovenia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South Africa</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Spain</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Sweden</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Switzerland</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Turkey</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United Arab Emirates</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United Kingdom</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42C2F"/>
                </a:solidFill>
                <a:effectLst/>
                <a:uLnTx/>
                <a:uFillTx/>
                <a:latin typeface="Aptos" panose="02110004020202020204"/>
                <a:ea typeface="+mn-ea"/>
                <a:cs typeface="+mn-cs"/>
              </a:rPr>
              <a:t>United States</a:t>
            </a:r>
          </a:p>
          <a:p>
            <a:pPr marL="0" marR="0" lvl="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pic>
        <p:nvPicPr>
          <p:cNvPr id="6" name="Graphic 5">
            <a:extLst>
              <a:ext uri="{FF2B5EF4-FFF2-40B4-BE49-F238E27FC236}">
                <a16:creationId xmlns:a16="http://schemas.microsoft.com/office/drawing/2014/main" id="{FEE89021-FF3C-B271-B75E-21B96BEF76A5}"/>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41941" y="327900"/>
            <a:ext cx="1747913" cy="438440"/>
          </a:xfrm>
          <a:prstGeom prst="rect">
            <a:avLst/>
          </a:prstGeom>
        </p:spPr>
      </p:pic>
      <p:grpSp>
        <p:nvGrpSpPr>
          <p:cNvPr id="7" name="Group 6">
            <a:extLst>
              <a:ext uri="{FF2B5EF4-FFF2-40B4-BE49-F238E27FC236}">
                <a16:creationId xmlns:a16="http://schemas.microsoft.com/office/drawing/2014/main" id="{0B7A72DD-549F-3158-C6A3-D2D1496A22BC}"/>
              </a:ext>
            </a:extLst>
          </p:cNvPr>
          <p:cNvGrpSpPr/>
          <p:nvPr/>
        </p:nvGrpSpPr>
        <p:grpSpPr>
          <a:xfrm>
            <a:off x="10610584" y="331617"/>
            <a:ext cx="1231126" cy="378552"/>
            <a:chOff x="10610584" y="331617"/>
            <a:chExt cx="1231126" cy="378552"/>
          </a:xfrm>
        </p:grpSpPr>
        <p:grpSp>
          <p:nvGrpSpPr>
            <p:cNvPr id="8" name="Graphic 1">
              <a:extLst>
                <a:ext uri="{FF2B5EF4-FFF2-40B4-BE49-F238E27FC236}">
                  <a16:creationId xmlns:a16="http://schemas.microsoft.com/office/drawing/2014/main" id="{AC42DBC0-104F-1A1F-D2AF-39867682D347}"/>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973990F7-E2E7-5155-8F5E-86A4A4133E21}"/>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CD094A5B-916A-8D6D-86EA-5E1D8F6D4306}"/>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Freeform 33">
                  <a:extLst>
                    <a:ext uri="{FF2B5EF4-FFF2-40B4-BE49-F238E27FC236}">
                      <a16:creationId xmlns:a16="http://schemas.microsoft.com/office/drawing/2014/main" id="{38961F5D-0E27-1A95-0599-6AE72A25E56C}"/>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Freeform 34">
                  <a:extLst>
                    <a:ext uri="{FF2B5EF4-FFF2-40B4-BE49-F238E27FC236}">
                      <a16:creationId xmlns:a16="http://schemas.microsoft.com/office/drawing/2014/main" id="{04C1941F-6646-8ACB-D775-3E48B11C7E1F}"/>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Freeform 35">
                  <a:extLst>
                    <a:ext uri="{FF2B5EF4-FFF2-40B4-BE49-F238E27FC236}">
                      <a16:creationId xmlns:a16="http://schemas.microsoft.com/office/drawing/2014/main" id="{09F01548-4FF5-649D-C535-A7C68E06400B}"/>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94AE8A87-77BC-311D-8D69-50A99D09E528}"/>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Freeform 37">
                  <a:extLst>
                    <a:ext uri="{FF2B5EF4-FFF2-40B4-BE49-F238E27FC236}">
                      <a16:creationId xmlns:a16="http://schemas.microsoft.com/office/drawing/2014/main" id="{8D160F6D-3A9F-5B55-AA3D-32717AFA5515}"/>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Freeform 38">
                  <a:extLst>
                    <a:ext uri="{FF2B5EF4-FFF2-40B4-BE49-F238E27FC236}">
                      <a16:creationId xmlns:a16="http://schemas.microsoft.com/office/drawing/2014/main" id="{1DC912C3-2A78-1C3C-2259-4CC06DF8B812}"/>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39">
                  <a:extLst>
                    <a:ext uri="{FF2B5EF4-FFF2-40B4-BE49-F238E27FC236}">
                      <a16:creationId xmlns:a16="http://schemas.microsoft.com/office/drawing/2014/main" id="{D23D0D17-F6A6-13E8-8A01-8676D5014876}"/>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0" name="Graphic 1">
                <a:extLst>
                  <a:ext uri="{FF2B5EF4-FFF2-40B4-BE49-F238E27FC236}">
                    <a16:creationId xmlns:a16="http://schemas.microsoft.com/office/drawing/2014/main" id="{0C2CAA9E-83EF-B97B-0A2B-BFAD5935AC48}"/>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109AB188-1EBE-C6F1-11E9-EAFB1879AC8D}"/>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31">
                  <a:extLst>
                    <a:ext uri="{FF2B5EF4-FFF2-40B4-BE49-F238E27FC236}">
                      <a16:creationId xmlns:a16="http://schemas.microsoft.com/office/drawing/2014/main" id="{A0D59CDE-F68D-2F4E-5A0A-126B3F9D28C3}"/>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nvGrpSpPr>
            <p:cNvPr id="9" name="Graphic 1">
              <a:extLst>
                <a:ext uri="{FF2B5EF4-FFF2-40B4-BE49-F238E27FC236}">
                  <a16:creationId xmlns:a16="http://schemas.microsoft.com/office/drawing/2014/main" id="{AB6A97C6-B11A-E576-22A0-A70952440489}"/>
                </a:ext>
              </a:extLst>
            </p:cNvPr>
            <p:cNvGrpSpPr/>
            <p:nvPr/>
          </p:nvGrpSpPr>
          <p:grpSpPr>
            <a:xfrm>
              <a:off x="10977294" y="598174"/>
              <a:ext cx="847919" cy="111995"/>
              <a:chOff x="10977294" y="598174"/>
              <a:chExt cx="847919" cy="111995"/>
            </a:xfrm>
            <a:solidFill>
              <a:schemeClr val="bg1"/>
            </a:solidFill>
          </p:grpSpPr>
          <p:grpSp>
            <p:nvGrpSpPr>
              <p:cNvPr id="10" name="Graphic 1">
                <a:extLst>
                  <a:ext uri="{FF2B5EF4-FFF2-40B4-BE49-F238E27FC236}">
                    <a16:creationId xmlns:a16="http://schemas.microsoft.com/office/drawing/2014/main" id="{E9FDB6E4-CF3B-FE34-9828-01E4140523E8}"/>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9042971-293A-A54F-285D-A788ACDCFE8F}"/>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19">
                  <a:extLst>
                    <a:ext uri="{FF2B5EF4-FFF2-40B4-BE49-F238E27FC236}">
                      <a16:creationId xmlns:a16="http://schemas.microsoft.com/office/drawing/2014/main" id="{D1ED0777-0D90-0526-4416-761EA9199DD7}"/>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20">
                  <a:extLst>
                    <a:ext uri="{FF2B5EF4-FFF2-40B4-BE49-F238E27FC236}">
                      <a16:creationId xmlns:a16="http://schemas.microsoft.com/office/drawing/2014/main" id="{65F1A067-231C-63AE-738E-FC2EE4055835}"/>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21">
                  <a:extLst>
                    <a:ext uri="{FF2B5EF4-FFF2-40B4-BE49-F238E27FC236}">
                      <a16:creationId xmlns:a16="http://schemas.microsoft.com/office/drawing/2014/main" id="{E2D773B8-CFC0-D7E8-4137-10B94305283D}"/>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22">
                  <a:extLst>
                    <a:ext uri="{FF2B5EF4-FFF2-40B4-BE49-F238E27FC236}">
                      <a16:creationId xmlns:a16="http://schemas.microsoft.com/office/drawing/2014/main" id="{B9ACDCCC-6862-B927-0DD6-24E2ADCAFE9C}"/>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23">
                  <a:extLst>
                    <a:ext uri="{FF2B5EF4-FFF2-40B4-BE49-F238E27FC236}">
                      <a16:creationId xmlns:a16="http://schemas.microsoft.com/office/drawing/2014/main" id="{DA7319EC-1314-F948-8162-FDB6AA8C757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5" name="Graphic 1">
                  <a:extLst>
                    <a:ext uri="{FF2B5EF4-FFF2-40B4-BE49-F238E27FC236}">
                      <a16:creationId xmlns:a16="http://schemas.microsoft.com/office/drawing/2014/main" id="{8D6D2322-C612-E8DD-D1FF-5F924202F8FD}"/>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8B39B26E-5823-EE7A-7FBC-FFE71161E66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27">
                    <a:extLst>
                      <a:ext uri="{FF2B5EF4-FFF2-40B4-BE49-F238E27FC236}">
                        <a16:creationId xmlns:a16="http://schemas.microsoft.com/office/drawing/2014/main" id="{E2C3BC65-7CD8-745E-BF23-145DD294821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6" name="Freeform 25">
                  <a:extLst>
                    <a:ext uri="{FF2B5EF4-FFF2-40B4-BE49-F238E27FC236}">
                      <a16:creationId xmlns:a16="http://schemas.microsoft.com/office/drawing/2014/main" id="{192BD293-3771-CC7F-6CBD-E9FCB81A1A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1" name="Graphic 1">
                <a:extLst>
                  <a:ext uri="{FF2B5EF4-FFF2-40B4-BE49-F238E27FC236}">
                    <a16:creationId xmlns:a16="http://schemas.microsoft.com/office/drawing/2014/main" id="{8BD15455-2313-DC95-5A8A-20740A04F21F}"/>
                  </a:ext>
                </a:extLst>
              </p:cNvPr>
              <p:cNvGrpSpPr/>
              <p:nvPr/>
            </p:nvGrpSpPr>
            <p:grpSpPr>
              <a:xfrm>
                <a:off x="11115341" y="598174"/>
                <a:ext cx="267660" cy="111995"/>
                <a:chOff x="11115341" y="598174"/>
                <a:chExt cx="267660" cy="111995"/>
              </a:xfrm>
              <a:grpFill/>
            </p:grpSpPr>
            <p:grpSp>
              <p:nvGrpSpPr>
                <p:cNvPr id="12" name="Graphic 1">
                  <a:extLst>
                    <a:ext uri="{FF2B5EF4-FFF2-40B4-BE49-F238E27FC236}">
                      <a16:creationId xmlns:a16="http://schemas.microsoft.com/office/drawing/2014/main" id="{F80589C1-1690-ACA1-03E7-4C57E2B6DD7F}"/>
                    </a:ext>
                  </a:extLst>
                </p:cNvPr>
                <p:cNvGrpSpPr/>
                <p:nvPr/>
              </p:nvGrpSpPr>
              <p:grpSpPr>
                <a:xfrm>
                  <a:off x="11115341" y="598174"/>
                  <a:ext cx="267660" cy="111995"/>
                  <a:chOff x="11115341" y="598174"/>
                  <a:chExt cx="267660" cy="111995"/>
                </a:xfrm>
                <a:grpFill/>
              </p:grpSpPr>
              <p:sp>
                <p:nvSpPr>
                  <p:cNvPr id="14" name="Freeform 13">
                    <a:extLst>
                      <a:ext uri="{FF2B5EF4-FFF2-40B4-BE49-F238E27FC236}">
                        <a16:creationId xmlns:a16="http://schemas.microsoft.com/office/drawing/2014/main" id="{3BF7DB37-2603-D277-16C6-C1E63711A2E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14">
                    <a:extLst>
                      <a:ext uri="{FF2B5EF4-FFF2-40B4-BE49-F238E27FC236}">
                        <a16:creationId xmlns:a16="http://schemas.microsoft.com/office/drawing/2014/main" id="{FEAB5C09-3294-D696-DBE9-6851AFDB6CCA}"/>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15">
                    <a:extLst>
                      <a:ext uri="{FF2B5EF4-FFF2-40B4-BE49-F238E27FC236}">
                        <a16:creationId xmlns:a16="http://schemas.microsoft.com/office/drawing/2014/main" id="{DE3CE883-1B26-44C0-31B7-9BFAFE1EC1C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16">
                    <a:extLst>
                      <a:ext uri="{FF2B5EF4-FFF2-40B4-BE49-F238E27FC236}">
                        <a16:creationId xmlns:a16="http://schemas.microsoft.com/office/drawing/2014/main" id="{B90721EA-C864-1938-3A66-F4C13DB61B50}"/>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17">
                    <a:extLst>
                      <a:ext uri="{FF2B5EF4-FFF2-40B4-BE49-F238E27FC236}">
                        <a16:creationId xmlns:a16="http://schemas.microsoft.com/office/drawing/2014/main" id="{7AA1FA60-D36B-E1EF-9CD8-AC8F9B5BC095}"/>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3" name="Freeform 12">
                  <a:extLst>
                    <a:ext uri="{FF2B5EF4-FFF2-40B4-BE49-F238E27FC236}">
                      <a16:creationId xmlns:a16="http://schemas.microsoft.com/office/drawing/2014/main" id="{9F44A948-2800-445C-7DA0-395CEB5E580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spTree>
    <p:extLst>
      <p:ext uri="{BB962C8B-B14F-4D97-AF65-F5344CB8AC3E}">
        <p14:creationId xmlns:p14="http://schemas.microsoft.com/office/powerpoint/2010/main" val="373344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500"/>
                                        <p:tgtEl>
                                          <p:spTgt spid="5">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fade">
                                      <p:cBhvr>
                                        <p:cTn id="34" dur="500"/>
                                        <p:tgtEl>
                                          <p:spTgt spid="5">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11" end="11"/>
                                            </p:txEl>
                                          </p:spTgt>
                                        </p:tgtEl>
                                        <p:attrNameLst>
                                          <p:attrName>style.visibility</p:attrName>
                                        </p:attrNameLst>
                                      </p:cBhvr>
                                      <p:to>
                                        <p:strVal val="visible"/>
                                      </p:to>
                                    </p:set>
                                    <p:animEffect transition="in" filter="fade">
                                      <p:cBhvr>
                                        <p:cTn id="40" dur="500"/>
                                        <p:tgtEl>
                                          <p:spTgt spid="5">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animEffect transition="in" filter="fade">
                                      <p:cBhvr>
                                        <p:cTn id="43" dur="500"/>
                                        <p:tgtEl>
                                          <p:spTgt spid="5">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
                                            <p:txEl>
                                              <p:pRg st="13" end="13"/>
                                            </p:txEl>
                                          </p:spTgt>
                                        </p:tgtEl>
                                        <p:attrNameLst>
                                          <p:attrName>style.visibility</p:attrName>
                                        </p:attrNameLst>
                                      </p:cBhvr>
                                      <p:to>
                                        <p:strVal val="visible"/>
                                      </p:to>
                                    </p:set>
                                    <p:animEffect transition="in" filter="fade">
                                      <p:cBhvr>
                                        <p:cTn id="46" dur="500"/>
                                        <p:tgtEl>
                                          <p:spTgt spid="5">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5">
                                            <p:txEl>
                                              <p:pRg st="14" end="14"/>
                                            </p:txEl>
                                          </p:spTgt>
                                        </p:tgtEl>
                                        <p:attrNameLst>
                                          <p:attrName>style.visibility</p:attrName>
                                        </p:attrNameLst>
                                      </p:cBhvr>
                                      <p:to>
                                        <p:strVal val="visible"/>
                                      </p:to>
                                    </p:set>
                                    <p:animEffect transition="in" filter="fade">
                                      <p:cBhvr>
                                        <p:cTn id="49" dur="500"/>
                                        <p:tgtEl>
                                          <p:spTgt spid="5">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5">
                                            <p:txEl>
                                              <p:pRg st="15" end="15"/>
                                            </p:txEl>
                                          </p:spTgt>
                                        </p:tgtEl>
                                        <p:attrNameLst>
                                          <p:attrName>style.visibility</p:attrName>
                                        </p:attrNameLst>
                                      </p:cBhvr>
                                      <p:to>
                                        <p:strVal val="visible"/>
                                      </p:to>
                                    </p:set>
                                    <p:animEffect transition="in" filter="fade">
                                      <p:cBhvr>
                                        <p:cTn id="52" dur="500"/>
                                        <p:tgtEl>
                                          <p:spTgt spid="5">
                                            <p:txEl>
                                              <p:pRg st="15" end="1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5">
                                            <p:txEl>
                                              <p:pRg st="16" end="16"/>
                                            </p:txEl>
                                          </p:spTgt>
                                        </p:tgtEl>
                                        <p:attrNameLst>
                                          <p:attrName>style.visibility</p:attrName>
                                        </p:attrNameLst>
                                      </p:cBhvr>
                                      <p:to>
                                        <p:strVal val="visible"/>
                                      </p:to>
                                    </p:set>
                                    <p:animEffect transition="in" filter="fade">
                                      <p:cBhvr>
                                        <p:cTn id="55" dur="500"/>
                                        <p:tgtEl>
                                          <p:spTgt spid="5">
                                            <p:txEl>
                                              <p:pRg st="16" end="1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5">
                                            <p:txEl>
                                              <p:pRg st="17" end="17"/>
                                            </p:txEl>
                                          </p:spTgt>
                                        </p:tgtEl>
                                        <p:attrNameLst>
                                          <p:attrName>style.visibility</p:attrName>
                                        </p:attrNameLst>
                                      </p:cBhvr>
                                      <p:to>
                                        <p:strVal val="visible"/>
                                      </p:to>
                                    </p:set>
                                    <p:animEffect transition="in" filter="fade">
                                      <p:cBhvr>
                                        <p:cTn id="58" dur="500"/>
                                        <p:tgtEl>
                                          <p:spTgt spid="5">
                                            <p:txEl>
                                              <p:pRg st="17" end="1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5">
                                            <p:txEl>
                                              <p:pRg st="20" end="20"/>
                                            </p:txEl>
                                          </p:spTgt>
                                        </p:tgtEl>
                                        <p:attrNameLst>
                                          <p:attrName>style.visibility</p:attrName>
                                        </p:attrNameLst>
                                      </p:cBhvr>
                                      <p:to>
                                        <p:strVal val="visible"/>
                                      </p:to>
                                    </p:set>
                                    <p:animEffect transition="in" filter="fade">
                                      <p:cBhvr>
                                        <p:cTn id="61" dur="500"/>
                                        <p:tgtEl>
                                          <p:spTgt spid="5">
                                            <p:txEl>
                                              <p:pRg st="20" end="2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5">
                                            <p:txEl>
                                              <p:pRg st="21" end="21"/>
                                            </p:txEl>
                                          </p:spTgt>
                                        </p:tgtEl>
                                        <p:attrNameLst>
                                          <p:attrName>style.visibility</p:attrName>
                                        </p:attrNameLst>
                                      </p:cBhvr>
                                      <p:to>
                                        <p:strVal val="visible"/>
                                      </p:to>
                                    </p:set>
                                    <p:animEffect transition="in" filter="fade">
                                      <p:cBhvr>
                                        <p:cTn id="64" dur="500"/>
                                        <p:tgtEl>
                                          <p:spTgt spid="5">
                                            <p:txEl>
                                              <p:pRg st="21" end="2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5">
                                            <p:txEl>
                                              <p:pRg st="22" end="22"/>
                                            </p:txEl>
                                          </p:spTgt>
                                        </p:tgtEl>
                                        <p:attrNameLst>
                                          <p:attrName>style.visibility</p:attrName>
                                        </p:attrNameLst>
                                      </p:cBhvr>
                                      <p:to>
                                        <p:strVal val="visible"/>
                                      </p:to>
                                    </p:set>
                                    <p:animEffect transition="in" filter="fade">
                                      <p:cBhvr>
                                        <p:cTn id="67" dur="500"/>
                                        <p:tgtEl>
                                          <p:spTgt spid="5">
                                            <p:txEl>
                                              <p:pRg st="22" end="2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5">
                                            <p:txEl>
                                              <p:pRg st="23" end="23"/>
                                            </p:txEl>
                                          </p:spTgt>
                                        </p:tgtEl>
                                        <p:attrNameLst>
                                          <p:attrName>style.visibility</p:attrName>
                                        </p:attrNameLst>
                                      </p:cBhvr>
                                      <p:to>
                                        <p:strVal val="visible"/>
                                      </p:to>
                                    </p:set>
                                    <p:animEffect transition="in" filter="fade">
                                      <p:cBhvr>
                                        <p:cTn id="70" dur="500"/>
                                        <p:tgtEl>
                                          <p:spTgt spid="5">
                                            <p:txEl>
                                              <p:pRg st="23" end="23"/>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5">
                                            <p:txEl>
                                              <p:pRg st="24" end="24"/>
                                            </p:txEl>
                                          </p:spTgt>
                                        </p:tgtEl>
                                        <p:attrNameLst>
                                          <p:attrName>style.visibility</p:attrName>
                                        </p:attrNameLst>
                                      </p:cBhvr>
                                      <p:to>
                                        <p:strVal val="visible"/>
                                      </p:to>
                                    </p:set>
                                    <p:animEffect transition="in" filter="fade">
                                      <p:cBhvr>
                                        <p:cTn id="73" dur="500"/>
                                        <p:tgtEl>
                                          <p:spTgt spid="5">
                                            <p:txEl>
                                              <p:pRg st="24" end="24"/>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5">
                                            <p:txEl>
                                              <p:pRg st="25" end="25"/>
                                            </p:txEl>
                                          </p:spTgt>
                                        </p:tgtEl>
                                        <p:attrNameLst>
                                          <p:attrName>style.visibility</p:attrName>
                                        </p:attrNameLst>
                                      </p:cBhvr>
                                      <p:to>
                                        <p:strVal val="visible"/>
                                      </p:to>
                                    </p:set>
                                    <p:animEffect transition="in" filter="fade">
                                      <p:cBhvr>
                                        <p:cTn id="76" dur="500"/>
                                        <p:tgtEl>
                                          <p:spTgt spid="5">
                                            <p:txEl>
                                              <p:pRg st="25" end="25"/>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5">
                                            <p:txEl>
                                              <p:pRg st="26" end="26"/>
                                            </p:txEl>
                                          </p:spTgt>
                                        </p:tgtEl>
                                        <p:attrNameLst>
                                          <p:attrName>style.visibility</p:attrName>
                                        </p:attrNameLst>
                                      </p:cBhvr>
                                      <p:to>
                                        <p:strVal val="visible"/>
                                      </p:to>
                                    </p:set>
                                    <p:animEffect transition="in" filter="fade">
                                      <p:cBhvr>
                                        <p:cTn id="79" dur="500"/>
                                        <p:tgtEl>
                                          <p:spTgt spid="5">
                                            <p:txEl>
                                              <p:pRg st="26" end="26"/>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5">
                                            <p:txEl>
                                              <p:pRg st="27" end="27"/>
                                            </p:txEl>
                                          </p:spTgt>
                                        </p:tgtEl>
                                        <p:attrNameLst>
                                          <p:attrName>style.visibility</p:attrName>
                                        </p:attrNameLst>
                                      </p:cBhvr>
                                      <p:to>
                                        <p:strVal val="visible"/>
                                      </p:to>
                                    </p:set>
                                    <p:animEffect transition="in" filter="fade">
                                      <p:cBhvr>
                                        <p:cTn id="82" dur="500"/>
                                        <p:tgtEl>
                                          <p:spTgt spid="5">
                                            <p:txEl>
                                              <p:pRg st="27" end="27"/>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5">
                                            <p:txEl>
                                              <p:pRg st="28" end="28"/>
                                            </p:txEl>
                                          </p:spTgt>
                                        </p:tgtEl>
                                        <p:attrNameLst>
                                          <p:attrName>style.visibility</p:attrName>
                                        </p:attrNameLst>
                                      </p:cBhvr>
                                      <p:to>
                                        <p:strVal val="visible"/>
                                      </p:to>
                                    </p:set>
                                    <p:animEffect transition="in" filter="fade">
                                      <p:cBhvr>
                                        <p:cTn id="85" dur="500"/>
                                        <p:tgtEl>
                                          <p:spTgt spid="5">
                                            <p:txEl>
                                              <p:pRg st="28" end="28"/>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5">
                                            <p:txEl>
                                              <p:pRg st="29" end="29"/>
                                            </p:txEl>
                                          </p:spTgt>
                                        </p:tgtEl>
                                        <p:attrNameLst>
                                          <p:attrName>style.visibility</p:attrName>
                                        </p:attrNameLst>
                                      </p:cBhvr>
                                      <p:to>
                                        <p:strVal val="visible"/>
                                      </p:to>
                                    </p:set>
                                    <p:animEffect transition="in" filter="fade">
                                      <p:cBhvr>
                                        <p:cTn id="88" dur="500"/>
                                        <p:tgtEl>
                                          <p:spTgt spid="5">
                                            <p:txEl>
                                              <p:pRg st="29" end="29"/>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5">
                                            <p:txEl>
                                              <p:pRg st="30" end="30"/>
                                            </p:txEl>
                                          </p:spTgt>
                                        </p:tgtEl>
                                        <p:attrNameLst>
                                          <p:attrName>style.visibility</p:attrName>
                                        </p:attrNameLst>
                                      </p:cBhvr>
                                      <p:to>
                                        <p:strVal val="visible"/>
                                      </p:to>
                                    </p:set>
                                    <p:animEffect transition="in" filter="fade">
                                      <p:cBhvr>
                                        <p:cTn id="91" dur="500"/>
                                        <p:tgtEl>
                                          <p:spTgt spid="5">
                                            <p:txEl>
                                              <p:pRg st="30" end="30"/>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5">
                                            <p:txEl>
                                              <p:pRg st="31" end="31"/>
                                            </p:txEl>
                                          </p:spTgt>
                                        </p:tgtEl>
                                        <p:attrNameLst>
                                          <p:attrName>style.visibility</p:attrName>
                                        </p:attrNameLst>
                                      </p:cBhvr>
                                      <p:to>
                                        <p:strVal val="visible"/>
                                      </p:to>
                                    </p:set>
                                    <p:animEffect transition="in" filter="fade">
                                      <p:cBhvr>
                                        <p:cTn id="94" dur="500"/>
                                        <p:tgtEl>
                                          <p:spTgt spid="5">
                                            <p:txEl>
                                              <p:pRg st="31" end="31"/>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5">
                                            <p:txEl>
                                              <p:pRg st="32" end="32"/>
                                            </p:txEl>
                                          </p:spTgt>
                                        </p:tgtEl>
                                        <p:attrNameLst>
                                          <p:attrName>style.visibility</p:attrName>
                                        </p:attrNameLst>
                                      </p:cBhvr>
                                      <p:to>
                                        <p:strVal val="visible"/>
                                      </p:to>
                                    </p:set>
                                    <p:animEffect transition="in" filter="fade">
                                      <p:cBhvr>
                                        <p:cTn id="97" dur="500"/>
                                        <p:tgtEl>
                                          <p:spTgt spid="5">
                                            <p:txEl>
                                              <p:pRg st="32" end="32"/>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5">
                                            <p:txEl>
                                              <p:pRg st="33" end="33"/>
                                            </p:txEl>
                                          </p:spTgt>
                                        </p:tgtEl>
                                        <p:attrNameLst>
                                          <p:attrName>style.visibility</p:attrName>
                                        </p:attrNameLst>
                                      </p:cBhvr>
                                      <p:to>
                                        <p:strVal val="visible"/>
                                      </p:to>
                                    </p:set>
                                    <p:animEffect transition="in" filter="fade">
                                      <p:cBhvr>
                                        <p:cTn id="100" dur="500"/>
                                        <p:tgtEl>
                                          <p:spTgt spid="5">
                                            <p:txEl>
                                              <p:pRg st="33" end="33"/>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5">
                                            <p:txEl>
                                              <p:pRg st="34" end="34"/>
                                            </p:txEl>
                                          </p:spTgt>
                                        </p:tgtEl>
                                        <p:attrNameLst>
                                          <p:attrName>style.visibility</p:attrName>
                                        </p:attrNameLst>
                                      </p:cBhvr>
                                      <p:to>
                                        <p:strVal val="visible"/>
                                      </p:to>
                                    </p:set>
                                    <p:animEffect transition="in" filter="fade">
                                      <p:cBhvr>
                                        <p:cTn id="103" dur="500"/>
                                        <p:tgtEl>
                                          <p:spTgt spid="5">
                                            <p:txEl>
                                              <p:pRg st="34" end="34"/>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5">
                                            <p:txEl>
                                              <p:pRg st="35" end="35"/>
                                            </p:txEl>
                                          </p:spTgt>
                                        </p:tgtEl>
                                        <p:attrNameLst>
                                          <p:attrName>style.visibility</p:attrName>
                                        </p:attrNameLst>
                                      </p:cBhvr>
                                      <p:to>
                                        <p:strVal val="visible"/>
                                      </p:to>
                                    </p:set>
                                    <p:animEffect transition="in" filter="fade">
                                      <p:cBhvr>
                                        <p:cTn id="106" dur="500"/>
                                        <p:tgtEl>
                                          <p:spTgt spid="5">
                                            <p:txEl>
                                              <p:pRg st="35" end="35"/>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5">
                                            <p:txEl>
                                              <p:pRg st="36" end="36"/>
                                            </p:txEl>
                                          </p:spTgt>
                                        </p:tgtEl>
                                        <p:attrNameLst>
                                          <p:attrName>style.visibility</p:attrName>
                                        </p:attrNameLst>
                                      </p:cBhvr>
                                      <p:to>
                                        <p:strVal val="visible"/>
                                      </p:to>
                                    </p:set>
                                    <p:animEffect transition="in" filter="fade">
                                      <p:cBhvr>
                                        <p:cTn id="109" dur="500"/>
                                        <p:tgtEl>
                                          <p:spTgt spid="5">
                                            <p:txEl>
                                              <p:pRg st="36" end="36"/>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5">
                                            <p:txEl>
                                              <p:pRg st="37" end="37"/>
                                            </p:txEl>
                                          </p:spTgt>
                                        </p:tgtEl>
                                        <p:attrNameLst>
                                          <p:attrName>style.visibility</p:attrName>
                                        </p:attrNameLst>
                                      </p:cBhvr>
                                      <p:to>
                                        <p:strVal val="visible"/>
                                      </p:to>
                                    </p:set>
                                    <p:animEffect transition="in" filter="fade">
                                      <p:cBhvr>
                                        <p:cTn id="112" dur="500"/>
                                        <p:tgtEl>
                                          <p:spTgt spid="5">
                                            <p:txEl>
                                              <p:pRg st="37" end="37"/>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5">
                                            <p:txEl>
                                              <p:pRg st="40" end="40"/>
                                            </p:txEl>
                                          </p:spTgt>
                                        </p:tgtEl>
                                        <p:attrNameLst>
                                          <p:attrName>style.visibility</p:attrName>
                                        </p:attrNameLst>
                                      </p:cBhvr>
                                      <p:to>
                                        <p:strVal val="visible"/>
                                      </p:to>
                                    </p:set>
                                    <p:animEffect transition="in" filter="fade">
                                      <p:cBhvr>
                                        <p:cTn id="115" dur="500"/>
                                        <p:tgtEl>
                                          <p:spTgt spid="5">
                                            <p:txEl>
                                              <p:pRg st="40" end="40"/>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5">
                                            <p:txEl>
                                              <p:pRg st="41" end="41"/>
                                            </p:txEl>
                                          </p:spTgt>
                                        </p:tgtEl>
                                        <p:attrNameLst>
                                          <p:attrName>style.visibility</p:attrName>
                                        </p:attrNameLst>
                                      </p:cBhvr>
                                      <p:to>
                                        <p:strVal val="visible"/>
                                      </p:to>
                                    </p:set>
                                    <p:animEffect transition="in" filter="fade">
                                      <p:cBhvr>
                                        <p:cTn id="118" dur="500"/>
                                        <p:tgtEl>
                                          <p:spTgt spid="5">
                                            <p:txEl>
                                              <p:pRg st="41" end="41"/>
                                            </p:txEl>
                                          </p:spTgt>
                                        </p:tgtEl>
                                      </p:cBhvr>
                                    </p:animEffect>
                                  </p:childTnLst>
                                </p:cTn>
                              </p:par>
                              <p:par>
                                <p:cTn id="119" presetID="10" presetClass="entr" presetSubtype="0" fill="hold" nodeType="withEffect">
                                  <p:stCondLst>
                                    <p:cond delay="0"/>
                                  </p:stCondLst>
                                  <p:childTnLst>
                                    <p:set>
                                      <p:cBhvr>
                                        <p:cTn id="120" dur="1" fill="hold">
                                          <p:stCondLst>
                                            <p:cond delay="0"/>
                                          </p:stCondLst>
                                        </p:cTn>
                                        <p:tgtEl>
                                          <p:spTgt spid="5">
                                            <p:txEl>
                                              <p:pRg st="42" end="42"/>
                                            </p:txEl>
                                          </p:spTgt>
                                        </p:tgtEl>
                                        <p:attrNameLst>
                                          <p:attrName>style.visibility</p:attrName>
                                        </p:attrNameLst>
                                      </p:cBhvr>
                                      <p:to>
                                        <p:strVal val="visible"/>
                                      </p:to>
                                    </p:set>
                                    <p:animEffect transition="in" filter="fade">
                                      <p:cBhvr>
                                        <p:cTn id="121" dur="500"/>
                                        <p:tgtEl>
                                          <p:spTgt spid="5">
                                            <p:txEl>
                                              <p:pRg st="42" end="42"/>
                                            </p:txEl>
                                          </p:spTgt>
                                        </p:tgtEl>
                                      </p:cBhvr>
                                    </p:animEffect>
                                  </p:childTnLst>
                                </p:cTn>
                              </p:par>
                              <p:par>
                                <p:cTn id="122" presetID="10" presetClass="entr" presetSubtype="0" fill="hold" nodeType="withEffect">
                                  <p:stCondLst>
                                    <p:cond delay="0"/>
                                  </p:stCondLst>
                                  <p:childTnLst>
                                    <p:set>
                                      <p:cBhvr>
                                        <p:cTn id="123" dur="1" fill="hold">
                                          <p:stCondLst>
                                            <p:cond delay="0"/>
                                          </p:stCondLst>
                                        </p:cTn>
                                        <p:tgtEl>
                                          <p:spTgt spid="5">
                                            <p:txEl>
                                              <p:pRg st="43" end="43"/>
                                            </p:txEl>
                                          </p:spTgt>
                                        </p:tgtEl>
                                        <p:attrNameLst>
                                          <p:attrName>style.visibility</p:attrName>
                                        </p:attrNameLst>
                                      </p:cBhvr>
                                      <p:to>
                                        <p:strVal val="visible"/>
                                      </p:to>
                                    </p:set>
                                    <p:animEffect transition="in" filter="fade">
                                      <p:cBhvr>
                                        <p:cTn id="124" dur="500"/>
                                        <p:tgtEl>
                                          <p:spTgt spid="5">
                                            <p:txEl>
                                              <p:pRg st="43" end="43"/>
                                            </p:txEl>
                                          </p:spTgt>
                                        </p:tgtEl>
                                      </p:cBhvr>
                                    </p:animEffect>
                                  </p:childTnLst>
                                </p:cTn>
                              </p:par>
                              <p:par>
                                <p:cTn id="125" presetID="10" presetClass="entr" presetSubtype="0" fill="hold" nodeType="withEffect">
                                  <p:stCondLst>
                                    <p:cond delay="0"/>
                                  </p:stCondLst>
                                  <p:childTnLst>
                                    <p:set>
                                      <p:cBhvr>
                                        <p:cTn id="126" dur="1" fill="hold">
                                          <p:stCondLst>
                                            <p:cond delay="0"/>
                                          </p:stCondLst>
                                        </p:cTn>
                                        <p:tgtEl>
                                          <p:spTgt spid="5">
                                            <p:txEl>
                                              <p:pRg st="44" end="44"/>
                                            </p:txEl>
                                          </p:spTgt>
                                        </p:tgtEl>
                                        <p:attrNameLst>
                                          <p:attrName>style.visibility</p:attrName>
                                        </p:attrNameLst>
                                      </p:cBhvr>
                                      <p:to>
                                        <p:strVal val="visible"/>
                                      </p:to>
                                    </p:set>
                                    <p:animEffect transition="in" filter="fade">
                                      <p:cBhvr>
                                        <p:cTn id="127" dur="500"/>
                                        <p:tgtEl>
                                          <p:spTgt spid="5">
                                            <p:txEl>
                                              <p:pRg st="44" end="44"/>
                                            </p:txEl>
                                          </p:spTgt>
                                        </p:tgtEl>
                                      </p:cBhvr>
                                    </p:animEffect>
                                  </p:childTnLst>
                                </p:cTn>
                              </p:par>
                              <p:par>
                                <p:cTn id="128" presetID="10" presetClass="entr" presetSubtype="0" fill="hold" nodeType="withEffect">
                                  <p:stCondLst>
                                    <p:cond delay="0"/>
                                  </p:stCondLst>
                                  <p:childTnLst>
                                    <p:set>
                                      <p:cBhvr>
                                        <p:cTn id="129" dur="1" fill="hold">
                                          <p:stCondLst>
                                            <p:cond delay="0"/>
                                          </p:stCondLst>
                                        </p:cTn>
                                        <p:tgtEl>
                                          <p:spTgt spid="5">
                                            <p:txEl>
                                              <p:pRg st="45" end="45"/>
                                            </p:txEl>
                                          </p:spTgt>
                                        </p:tgtEl>
                                        <p:attrNameLst>
                                          <p:attrName>style.visibility</p:attrName>
                                        </p:attrNameLst>
                                      </p:cBhvr>
                                      <p:to>
                                        <p:strVal val="visible"/>
                                      </p:to>
                                    </p:set>
                                    <p:animEffect transition="in" filter="fade">
                                      <p:cBhvr>
                                        <p:cTn id="130" dur="500"/>
                                        <p:tgtEl>
                                          <p:spTgt spid="5">
                                            <p:txEl>
                                              <p:pRg st="45" end="45"/>
                                            </p:txEl>
                                          </p:spTgt>
                                        </p:tgtEl>
                                      </p:cBhvr>
                                    </p:animEffect>
                                  </p:childTnLst>
                                </p:cTn>
                              </p:par>
                              <p:par>
                                <p:cTn id="131" presetID="10" presetClass="entr" presetSubtype="0" fill="hold" nodeType="withEffect">
                                  <p:stCondLst>
                                    <p:cond delay="0"/>
                                  </p:stCondLst>
                                  <p:childTnLst>
                                    <p:set>
                                      <p:cBhvr>
                                        <p:cTn id="132" dur="1" fill="hold">
                                          <p:stCondLst>
                                            <p:cond delay="0"/>
                                          </p:stCondLst>
                                        </p:cTn>
                                        <p:tgtEl>
                                          <p:spTgt spid="5">
                                            <p:txEl>
                                              <p:pRg st="46" end="46"/>
                                            </p:txEl>
                                          </p:spTgt>
                                        </p:tgtEl>
                                        <p:attrNameLst>
                                          <p:attrName>style.visibility</p:attrName>
                                        </p:attrNameLst>
                                      </p:cBhvr>
                                      <p:to>
                                        <p:strVal val="visible"/>
                                      </p:to>
                                    </p:set>
                                    <p:animEffect transition="in" filter="fade">
                                      <p:cBhvr>
                                        <p:cTn id="133" dur="500"/>
                                        <p:tgtEl>
                                          <p:spTgt spid="5">
                                            <p:txEl>
                                              <p:pRg st="46" end="46"/>
                                            </p:txEl>
                                          </p:spTgt>
                                        </p:tgtEl>
                                      </p:cBhvr>
                                    </p:animEffect>
                                  </p:childTnLst>
                                </p:cTn>
                              </p:par>
                              <p:par>
                                <p:cTn id="134" presetID="10" presetClass="entr" presetSubtype="0" fill="hold" nodeType="withEffect">
                                  <p:stCondLst>
                                    <p:cond delay="0"/>
                                  </p:stCondLst>
                                  <p:childTnLst>
                                    <p:set>
                                      <p:cBhvr>
                                        <p:cTn id="135" dur="1" fill="hold">
                                          <p:stCondLst>
                                            <p:cond delay="0"/>
                                          </p:stCondLst>
                                        </p:cTn>
                                        <p:tgtEl>
                                          <p:spTgt spid="5">
                                            <p:txEl>
                                              <p:pRg st="47" end="47"/>
                                            </p:txEl>
                                          </p:spTgt>
                                        </p:tgtEl>
                                        <p:attrNameLst>
                                          <p:attrName>style.visibility</p:attrName>
                                        </p:attrNameLst>
                                      </p:cBhvr>
                                      <p:to>
                                        <p:strVal val="visible"/>
                                      </p:to>
                                    </p:set>
                                    <p:animEffect transition="in" filter="fade">
                                      <p:cBhvr>
                                        <p:cTn id="136" dur="500"/>
                                        <p:tgtEl>
                                          <p:spTgt spid="5">
                                            <p:txEl>
                                              <p:pRg st="47" end="47"/>
                                            </p:txEl>
                                          </p:spTgt>
                                        </p:tgtEl>
                                      </p:cBhvr>
                                    </p:animEffect>
                                  </p:childTnLst>
                                </p:cTn>
                              </p:par>
                              <p:par>
                                <p:cTn id="137" presetID="10" presetClass="entr" presetSubtype="0" fill="hold" nodeType="withEffect">
                                  <p:stCondLst>
                                    <p:cond delay="0"/>
                                  </p:stCondLst>
                                  <p:childTnLst>
                                    <p:set>
                                      <p:cBhvr>
                                        <p:cTn id="138" dur="1" fill="hold">
                                          <p:stCondLst>
                                            <p:cond delay="0"/>
                                          </p:stCondLst>
                                        </p:cTn>
                                        <p:tgtEl>
                                          <p:spTgt spid="5">
                                            <p:txEl>
                                              <p:pRg st="48" end="48"/>
                                            </p:txEl>
                                          </p:spTgt>
                                        </p:tgtEl>
                                        <p:attrNameLst>
                                          <p:attrName>style.visibility</p:attrName>
                                        </p:attrNameLst>
                                      </p:cBhvr>
                                      <p:to>
                                        <p:strVal val="visible"/>
                                      </p:to>
                                    </p:set>
                                    <p:animEffect transition="in" filter="fade">
                                      <p:cBhvr>
                                        <p:cTn id="139" dur="500"/>
                                        <p:tgtEl>
                                          <p:spTgt spid="5">
                                            <p:txEl>
                                              <p:pRg st="48" end="48"/>
                                            </p:txEl>
                                          </p:spTgt>
                                        </p:tgtEl>
                                      </p:cBhvr>
                                    </p:animEffect>
                                  </p:childTnLst>
                                </p:cTn>
                              </p:par>
                              <p:par>
                                <p:cTn id="140" presetID="10" presetClass="entr" presetSubtype="0" fill="hold" nodeType="withEffect">
                                  <p:stCondLst>
                                    <p:cond delay="0"/>
                                  </p:stCondLst>
                                  <p:childTnLst>
                                    <p:set>
                                      <p:cBhvr>
                                        <p:cTn id="141" dur="1" fill="hold">
                                          <p:stCondLst>
                                            <p:cond delay="0"/>
                                          </p:stCondLst>
                                        </p:cTn>
                                        <p:tgtEl>
                                          <p:spTgt spid="5">
                                            <p:txEl>
                                              <p:pRg st="49" end="49"/>
                                            </p:txEl>
                                          </p:spTgt>
                                        </p:tgtEl>
                                        <p:attrNameLst>
                                          <p:attrName>style.visibility</p:attrName>
                                        </p:attrNameLst>
                                      </p:cBhvr>
                                      <p:to>
                                        <p:strVal val="visible"/>
                                      </p:to>
                                    </p:set>
                                    <p:animEffect transition="in" filter="fade">
                                      <p:cBhvr>
                                        <p:cTn id="142" dur="500"/>
                                        <p:tgtEl>
                                          <p:spTgt spid="5">
                                            <p:txEl>
                                              <p:pRg st="49" end="49"/>
                                            </p:txEl>
                                          </p:spTgt>
                                        </p:tgtEl>
                                      </p:cBhvr>
                                    </p:animEffect>
                                  </p:childTnLst>
                                </p:cTn>
                              </p:par>
                              <p:par>
                                <p:cTn id="143" presetID="10" presetClass="entr" presetSubtype="0" fill="hold" nodeType="withEffect">
                                  <p:stCondLst>
                                    <p:cond delay="0"/>
                                  </p:stCondLst>
                                  <p:childTnLst>
                                    <p:set>
                                      <p:cBhvr>
                                        <p:cTn id="144" dur="1" fill="hold">
                                          <p:stCondLst>
                                            <p:cond delay="0"/>
                                          </p:stCondLst>
                                        </p:cTn>
                                        <p:tgtEl>
                                          <p:spTgt spid="5">
                                            <p:txEl>
                                              <p:pRg st="50" end="50"/>
                                            </p:txEl>
                                          </p:spTgt>
                                        </p:tgtEl>
                                        <p:attrNameLst>
                                          <p:attrName>style.visibility</p:attrName>
                                        </p:attrNameLst>
                                      </p:cBhvr>
                                      <p:to>
                                        <p:strVal val="visible"/>
                                      </p:to>
                                    </p:set>
                                    <p:animEffect transition="in" filter="fade">
                                      <p:cBhvr>
                                        <p:cTn id="145" dur="500"/>
                                        <p:tgtEl>
                                          <p:spTgt spid="5">
                                            <p:txEl>
                                              <p:pRg st="50" end="50"/>
                                            </p:txEl>
                                          </p:spTgt>
                                        </p:tgtEl>
                                      </p:cBhvr>
                                    </p:animEffect>
                                  </p:childTnLst>
                                </p:cTn>
                              </p:par>
                              <p:par>
                                <p:cTn id="146" presetID="10" presetClass="entr" presetSubtype="0" fill="hold" nodeType="withEffect">
                                  <p:stCondLst>
                                    <p:cond delay="0"/>
                                  </p:stCondLst>
                                  <p:childTnLst>
                                    <p:set>
                                      <p:cBhvr>
                                        <p:cTn id="147" dur="1" fill="hold">
                                          <p:stCondLst>
                                            <p:cond delay="0"/>
                                          </p:stCondLst>
                                        </p:cTn>
                                        <p:tgtEl>
                                          <p:spTgt spid="5">
                                            <p:txEl>
                                              <p:pRg st="51" end="51"/>
                                            </p:txEl>
                                          </p:spTgt>
                                        </p:tgtEl>
                                        <p:attrNameLst>
                                          <p:attrName>style.visibility</p:attrName>
                                        </p:attrNameLst>
                                      </p:cBhvr>
                                      <p:to>
                                        <p:strVal val="visible"/>
                                      </p:to>
                                    </p:set>
                                    <p:animEffect transition="in" filter="fade">
                                      <p:cBhvr>
                                        <p:cTn id="148" dur="500"/>
                                        <p:tgtEl>
                                          <p:spTgt spid="5">
                                            <p:txEl>
                                              <p:pRg st="51" end="51"/>
                                            </p:txEl>
                                          </p:spTgt>
                                        </p:tgtEl>
                                      </p:cBhvr>
                                    </p:animEffect>
                                  </p:childTnLst>
                                </p:cTn>
                              </p:par>
                              <p:par>
                                <p:cTn id="149" presetID="10" presetClass="entr" presetSubtype="0" fill="hold" nodeType="withEffect">
                                  <p:stCondLst>
                                    <p:cond delay="0"/>
                                  </p:stCondLst>
                                  <p:childTnLst>
                                    <p:set>
                                      <p:cBhvr>
                                        <p:cTn id="150" dur="1" fill="hold">
                                          <p:stCondLst>
                                            <p:cond delay="0"/>
                                          </p:stCondLst>
                                        </p:cTn>
                                        <p:tgtEl>
                                          <p:spTgt spid="5">
                                            <p:txEl>
                                              <p:pRg st="52" end="52"/>
                                            </p:txEl>
                                          </p:spTgt>
                                        </p:tgtEl>
                                        <p:attrNameLst>
                                          <p:attrName>style.visibility</p:attrName>
                                        </p:attrNameLst>
                                      </p:cBhvr>
                                      <p:to>
                                        <p:strVal val="visible"/>
                                      </p:to>
                                    </p:set>
                                    <p:animEffect transition="in" filter="fade">
                                      <p:cBhvr>
                                        <p:cTn id="151" dur="500"/>
                                        <p:tgtEl>
                                          <p:spTgt spid="5">
                                            <p:txEl>
                                              <p:pRg st="52" end="52"/>
                                            </p:txEl>
                                          </p:spTgt>
                                        </p:tgtEl>
                                      </p:cBhvr>
                                    </p:animEffect>
                                  </p:childTnLst>
                                </p:cTn>
                              </p:par>
                              <p:par>
                                <p:cTn id="152" presetID="10" presetClass="entr" presetSubtype="0" fill="hold" nodeType="withEffect">
                                  <p:stCondLst>
                                    <p:cond delay="0"/>
                                  </p:stCondLst>
                                  <p:childTnLst>
                                    <p:set>
                                      <p:cBhvr>
                                        <p:cTn id="153" dur="1" fill="hold">
                                          <p:stCondLst>
                                            <p:cond delay="0"/>
                                          </p:stCondLst>
                                        </p:cTn>
                                        <p:tgtEl>
                                          <p:spTgt spid="5">
                                            <p:txEl>
                                              <p:pRg st="53" end="53"/>
                                            </p:txEl>
                                          </p:spTgt>
                                        </p:tgtEl>
                                        <p:attrNameLst>
                                          <p:attrName>style.visibility</p:attrName>
                                        </p:attrNameLst>
                                      </p:cBhvr>
                                      <p:to>
                                        <p:strVal val="visible"/>
                                      </p:to>
                                    </p:set>
                                    <p:animEffect transition="in" filter="fade">
                                      <p:cBhvr>
                                        <p:cTn id="154" dur="500"/>
                                        <p:tgtEl>
                                          <p:spTgt spid="5">
                                            <p:txEl>
                                              <p:pRg st="53" end="53"/>
                                            </p:txEl>
                                          </p:spTgt>
                                        </p:tgtEl>
                                      </p:cBhvr>
                                    </p:animEffect>
                                  </p:childTnLst>
                                </p:cTn>
                              </p:par>
                              <p:par>
                                <p:cTn id="155" presetID="10" presetClass="entr" presetSubtype="0" fill="hold" nodeType="withEffect">
                                  <p:stCondLst>
                                    <p:cond delay="0"/>
                                  </p:stCondLst>
                                  <p:childTnLst>
                                    <p:set>
                                      <p:cBhvr>
                                        <p:cTn id="156" dur="1" fill="hold">
                                          <p:stCondLst>
                                            <p:cond delay="0"/>
                                          </p:stCondLst>
                                        </p:cTn>
                                        <p:tgtEl>
                                          <p:spTgt spid="5">
                                            <p:txEl>
                                              <p:pRg st="54" end="54"/>
                                            </p:txEl>
                                          </p:spTgt>
                                        </p:tgtEl>
                                        <p:attrNameLst>
                                          <p:attrName>style.visibility</p:attrName>
                                        </p:attrNameLst>
                                      </p:cBhvr>
                                      <p:to>
                                        <p:strVal val="visible"/>
                                      </p:to>
                                    </p:set>
                                    <p:animEffect transition="in" filter="fade">
                                      <p:cBhvr>
                                        <p:cTn id="157" dur="500"/>
                                        <p:tgtEl>
                                          <p:spTgt spid="5">
                                            <p:txEl>
                                              <p:pRg st="54" end="54"/>
                                            </p:txEl>
                                          </p:spTgt>
                                        </p:tgtEl>
                                      </p:cBhvr>
                                    </p:animEffect>
                                  </p:childTnLst>
                                </p:cTn>
                              </p:par>
                              <p:par>
                                <p:cTn id="158" presetID="10" presetClass="entr" presetSubtype="0" fill="hold" nodeType="withEffect">
                                  <p:stCondLst>
                                    <p:cond delay="0"/>
                                  </p:stCondLst>
                                  <p:childTnLst>
                                    <p:set>
                                      <p:cBhvr>
                                        <p:cTn id="159" dur="1" fill="hold">
                                          <p:stCondLst>
                                            <p:cond delay="0"/>
                                          </p:stCondLst>
                                        </p:cTn>
                                        <p:tgtEl>
                                          <p:spTgt spid="5">
                                            <p:txEl>
                                              <p:pRg st="55" end="55"/>
                                            </p:txEl>
                                          </p:spTgt>
                                        </p:tgtEl>
                                        <p:attrNameLst>
                                          <p:attrName>style.visibility</p:attrName>
                                        </p:attrNameLst>
                                      </p:cBhvr>
                                      <p:to>
                                        <p:strVal val="visible"/>
                                      </p:to>
                                    </p:set>
                                    <p:animEffect transition="in" filter="fade">
                                      <p:cBhvr>
                                        <p:cTn id="160" dur="500"/>
                                        <p:tgtEl>
                                          <p:spTgt spid="5">
                                            <p:txEl>
                                              <p:pRg st="55" end="55"/>
                                            </p:txEl>
                                          </p:spTgt>
                                        </p:tgtEl>
                                      </p:cBhvr>
                                    </p:animEffect>
                                  </p:childTnLst>
                                </p:cTn>
                              </p:par>
                              <p:par>
                                <p:cTn id="161" presetID="10" presetClass="entr" presetSubtype="0" fill="hold" nodeType="withEffect">
                                  <p:stCondLst>
                                    <p:cond delay="0"/>
                                  </p:stCondLst>
                                  <p:childTnLst>
                                    <p:set>
                                      <p:cBhvr>
                                        <p:cTn id="162" dur="1" fill="hold">
                                          <p:stCondLst>
                                            <p:cond delay="0"/>
                                          </p:stCondLst>
                                        </p:cTn>
                                        <p:tgtEl>
                                          <p:spTgt spid="5">
                                            <p:txEl>
                                              <p:pRg st="56" end="56"/>
                                            </p:txEl>
                                          </p:spTgt>
                                        </p:tgtEl>
                                        <p:attrNameLst>
                                          <p:attrName>style.visibility</p:attrName>
                                        </p:attrNameLst>
                                      </p:cBhvr>
                                      <p:to>
                                        <p:strVal val="visible"/>
                                      </p:to>
                                    </p:set>
                                    <p:animEffect transition="in" filter="fade">
                                      <p:cBhvr>
                                        <p:cTn id="163" dur="500"/>
                                        <p:tgtEl>
                                          <p:spTgt spid="5">
                                            <p:txEl>
                                              <p:pRg st="56" end="56"/>
                                            </p:txEl>
                                          </p:spTgt>
                                        </p:tgtEl>
                                      </p:cBhvr>
                                    </p:animEffect>
                                  </p:childTnLst>
                                </p:cTn>
                              </p:par>
                              <p:par>
                                <p:cTn id="164" presetID="2" presetClass="entr" presetSubtype="2" decel="50000" fill="hold" nodeType="withEffect">
                                  <p:stCondLst>
                                    <p:cond delay="0"/>
                                  </p:stCondLst>
                                  <p:childTnLst>
                                    <p:set>
                                      <p:cBhvr>
                                        <p:cTn id="165" dur="1" fill="hold">
                                          <p:stCondLst>
                                            <p:cond delay="0"/>
                                          </p:stCondLst>
                                        </p:cTn>
                                        <p:tgtEl>
                                          <p:spTgt spid="2"/>
                                        </p:tgtEl>
                                        <p:attrNameLst>
                                          <p:attrName>style.visibility</p:attrName>
                                        </p:attrNameLst>
                                      </p:cBhvr>
                                      <p:to>
                                        <p:strVal val="visible"/>
                                      </p:to>
                                    </p:set>
                                    <p:anim calcmode="lin" valueType="num">
                                      <p:cBhvr additive="base">
                                        <p:cTn id="166" dur="500" fill="hold"/>
                                        <p:tgtEl>
                                          <p:spTgt spid="2"/>
                                        </p:tgtEl>
                                        <p:attrNameLst>
                                          <p:attrName>ppt_x</p:attrName>
                                        </p:attrNameLst>
                                      </p:cBhvr>
                                      <p:tavLst>
                                        <p:tav tm="0">
                                          <p:val>
                                            <p:strVal val="1+#ppt_w/2"/>
                                          </p:val>
                                        </p:tav>
                                        <p:tav tm="100000">
                                          <p:val>
                                            <p:strVal val="#ppt_x"/>
                                          </p:val>
                                        </p:tav>
                                      </p:tavLst>
                                    </p:anim>
                                    <p:anim calcmode="lin" valueType="num">
                                      <p:cBhvr additive="base">
                                        <p:cTn id="167" dur="500" fill="hold"/>
                                        <p:tgtEl>
                                          <p:spTgt spid="2"/>
                                        </p:tgtEl>
                                        <p:attrNameLst>
                                          <p:attrName>ppt_y</p:attrName>
                                        </p:attrNameLst>
                                      </p:cBhvr>
                                      <p:tavLst>
                                        <p:tav tm="0">
                                          <p:val>
                                            <p:strVal val="#ppt_y"/>
                                          </p:val>
                                        </p:tav>
                                        <p:tav tm="100000">
                                          <p:val>
                                            <p:strVal val="#ppt_y"/>
                                          </p:val>
                                        </p:tav>
                                      </p:tavLst>
                                    </p:anim>
                                  </p:childTnLst>
                                </p:cTn>
                              </p:par>
                              <p:par>
                                <p:cTn id="168" presetID="2" presetClass="entr" presetSubtype="2" decel="50000" fill="hold" nodeType="withEffect">
                                  <p:stCondLst>
                                    <p:cond delay="500"/>
                                  </p:stCondLst>
                                  <p:childTnLst>
                                    <p:set>
                                      <p:cBhvr>
                                        <p:cTn id="169" dur="1" fill="hold">
                                          <p:stCondLst>
                                            <p:cond delay="0"/>
                                          </p:stCondLst>
                                        </p:cTn>
                                        <p:tgtEl>
                                          <p:spTgt spid="3"/>
                                        </p:tgtEl>
                                        <p:attrNameLst>
                                          <p:attrName>style.visibility</p:attrName>
                                        </p:attrNameLst>
                                      </p:cBhvr>
                                      <p:to>
                                        <p:strVal val="visible"/>
                                      </p:to>
                                    </p:set>
                                    <p:anim calcmode="lin" valueType="num">
                                      <p:cBhvr additive="base">
                                        <p:cTn id="170" dur="500" fill="hold"/>
                                        <p:tgtEl>
                                          <p:spTgt spid="3"/>
                                        </p:tgtEl>
                                        <p:attrNameLst>
                                          <p:attrName>ppt_x</p:attrName>
                                        </p:attrNameLst>
                                      </p:cBhvr>
                                      <p:tavLst>
                                        <p:tav tm="0">
                                          <p:val>
                                            <p:strVal val="1+#ppt_w/2"/>
                                          </p:val>
                                        </p:tav>
                                        <p:tav tm="100000">
                                          <p:val>
                                            <p:strVal val="#ppt_x"/>
                                          </p:val>
                                        </p:tav>
                                      </p:tavLst>
                                    </p:anim>
                                    <p:anim calcmode="lin" valueType="num">
                                      <p:cBhvr additive="base">
                                        <p:cTn id="171" dur="500" fill="hold"/>
                                        <p:tgtEl>
                                          <p:spTgt spid="3"/>
                                        </p:tgtEl>
                                        <p:attrNameLst>
                                          <p:attrName>ppt_y</p:attrName>
                                        </p:attrNameLst>
                                      </p:cBhvr>
                                      <p:tavLst>
                                        <p:tav tm="0">
                                          <p:val>
                                            <p:strVal val="#ppt_y"/>
                                          </p:val>
                                        </p:tav>
                                        <p:tav tm="100000">
                                          <p:val>
                                            <p:strVal val="#ppt_y"/>
                                          </p:val>
                                        </p:tav>
                                      </p:tavLst>
                                    </p:anim>
                                  </p:childTnLst>
                                </p:cTn>
                              </p:par>
                              <p:par>
                                <p:cTn id="172" presetID="2" presetClass="entr" presetSubtype="1" decel="50000" fill="hold" nodeType="withEffect">
                                  <p:stCondLst>
                                    <p:cond delay="400"/>
                                  </p:stCondLst>
                                  <p:childTnLst>
                                    <p:set>
                                      <p:cBhvr>
                                        <p:cTn id="173" dur="1" fill="hold">
                                          <p:stCondLst>
                                            <p:cond delay="0"/>
                                          </p:stCondLst>
                                        </p:cTn>
                                        <p:tgtEl>
                                          <p:spTgt spid="7"/>
                                        </p:tgtEl>
                                        <p:attrNameLst>
                                          <p:attrName>style.visibility</p:attrName>
                                        </p:attrNameLst>
                                      </p:cBhvr>
                                      <p:to>
                                        <p:strVal val="visible"/>
                                      </p:to>
                                    </p:set>
                                    <p:anim calcmode="lin" valueType="num">
                                      <p:cBhvr additive="base">
                                        <p:cTn id="174" dur="500" fill="hold"/>
                                        <p:tgtEl>
                                          <p:spTgt spid="7"/>
                                        </p:tgtEl>
                                        <p:attrNameLst>
                                          <p:attrName>ppt_x</p:attrName>
                                        </p:attrNameLst>
                                      </p:cBhvr>
                                      <p:tavLst>
                                        <p:tav tm="0">
                                          <p:val>
                                            <p:strVal val="#ppt_x"/>
                                          </p:val>
                                        </p:tav>
                                        <p:tav tm="100000">
                                          <p:val>
                                            <p:strVal val="#ppt_x"/>
                                          </p:val>
                                        </p:tav>
                                      </p:tavLst>
                                    </p:anim>
                                    <p:anim calcmode="lin" valueType="num">
                                      <p:cBhvr additive="base">
                                        <p:cTn id="17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D331C-A138-D19A-BC7D-8C6A44E824E3}"/>
            </a:ext>
          </a:extLst>
        </p:cNvPr>
        <p:cNvGrpSpPr/>
        <p:nvPr/>
      </p:nvGrpSpPr>
      <p:grpSpPr>
        <a:xfrm>
          <a:off x="0" y="0"/>
          <a:ext cx="0" cy="0"/>
          <a:chOff x="0" y="0"/>
          <a:chExt cx="0" cy="0"/>
        </a:xfrm>
      </p:grpSpPr>
      <p:pic>
        <p:nvPicPr>
          <p:cNvPr id="15" name="Picture 6" descr="Image result for adyen logo transparent">
            <a:extLst>
              <a:ext uri="{FF2B5EF4-FFF2-40B4-BE49-F238E27FC236}">
                <a16:creationId xmlns:a16="http://schemas.microsoft.com/office/drawing/2014/main" id="{F2E5FD6A-17AD-1D9B-02B1-7842DFF70DAA}"/>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03212" y="1266897"/>
            <a:ext cx="162026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global payments logo transparent">
            <a:extLst>
              <a:ext uri="{FF2B5EF4-FFF2-40B4-BE49-F238E27FC236}">
                <a16:creationId xmlns:a16="http://schemas.microsoft.com/office/drawing/2014/main" id="{3744448C-57C0-5B4D-0879-F7FDD3AA48A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774637" y="5972688"/>
            <a:ext cx="2787455" cy="4200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1E038C-3976-5402-BBCD-ADCDE2085EB1}"/>
              </a:ext>
            </a:extLst>
          </p:cNvPr>
          <p:cNvPicPr>
            <a:picLocks noChangeAspect="1"/>
          </p:cNvPicPr>
          <p:nvPr/>
        </p:nvPicPr>
        <p:blipFill>
          <a:blip r:embed="rId4"/>
          <a:stretch>
            <a:fillRect/>
          </a:stretch>
        </p:blipFill>
        <p:spPr>
          <a:xfrm>
            <a:off x="3114379" y="4594935"/>
            <a:ext cx="2009268" cy="803707"/>
          </a:xfrm>
          <a:prstGeom prst="rect">
            <a:avLst/>
          </a:prstGeom>
        </p:spPr>
      </p:pic>
      <p:pic>
        <p:nvPicPr>
          <p:cNvPr id="18" name="Picture 17" descr="Image result for ingenico logo transparent">
            <a:extLst>
              <a:ext uri="{FF2B5EF4-FFF2-40B4-BE49-F238E27FC236}">
                <a16:creationId xmlns:a16="http://schemas.microsoft.com/office/drawing/2014/main" id="{29B7ED50-555B-1044-38B7-6F8FB265225B}"/>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51796" y="3365500"/>
            <a:ext cx="1519820" cy="533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object, clock&#10;&#10;Description automatically generated">
            <a:extLst>
              <a:ext uri="{FF2B5EF4-FFF2-40B4-BE49-F238E27FC236}">
                <a16:creationId xmlns:a16="http://schemas.microsoft.com/office/drawing/2014/main" id="{9AFF60A8-8948-2F20-BCAE-19A371A869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396874" y="3351768"/>
            <a:ext cx="1703737" cy="615556"/>
          </a:xfrm>
          <a:prstGeom prst="rect">
            <a:avLst/>
          </a:prstGeom>
        </p:spPr>
      </p:pic>
      <p:pic>
        <p:nvPicPr>
          <p:cNvPr id="20" name="Picture 10" descr="Image result for network international dubai logo">
            <a:extLst>
              <a:ext uri="{FF2B5EF4-FFF2-40B4-BE49-F238E27FC236}">
                <a16:creationId xmlns:a16="http://schemas.microsoft.com/office/drawing/2014/main" id="{CE242001-EB70-EC13-8618-DAC80F96CFD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59798" y="5007566"/>
            <a:ext cx="2270051" cy="2350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Linkly | LinkedIn">
            <a:extLst>
              <a:ext uri="{FF2B5EF4-FFF2-40B4-BE49-F238E27FC236}">
                <a16:creationId xmlns:a16="http://schemas.microsoft.com/office/drawing/2014/main" id="{C3B3F98E-8BE3-0A3F-507B-79060B1CAE4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14967" y="3210283"/>
            <a:ext cx="898527" cy="8985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payworks logo transparent">
            <a:extLst>
              <a:ext uri="{FF2B5EF4-FFF2-40B4-BE49-F238E27FC236}">
                <a16:creationId xmlns:a16="http://schemas.microsoft.com/office/drawing/2014/main" id="{10D4AE36-A2BA-5FA4-74DF-ADCB9B963C17}"/>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210106" y="5897735"/>
            <a:ext cx="2347416" cy="5699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unionpay merchant services logo transparent">
            <a:extLst>
              <a:ext uri="{FF2B5EF4-FFF2-40B4-BE49-F238E27FC236}">
                <a16:creationId xmlns:a16="http://schemas.microsoft.com/office/drawing/2014/main" id="{724B54BC-64BF-C646-089A-963F5FD612E9}"/>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0332367" y="3288638"/>
            <a:ext cx="1186908" cy="7418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3536FD3-19CA-C1BC-56FD-B78CF3106268}"/>
              </a:ext>
            </a:extLst>
          </p:cNvPr>
          <p:cNvPicPr>
            <a:picLocks noChangeAspect="1"/>
          </p:cNvPicPr>
          <p:nvPr/>
        </p:nvPicPr>
        <p:blipFill>
          <a:blip r:embed="rId11"/>
          <a:stretch>
            <a:fillRect/>
          </a:stretch>
        </p:blipFill>
        <p:spPr>
          <a:xfrm>
            <a:off x="582998" y="4202839"/>
            <a:ext cx="2381847" cy="1587898"/>
          </a:xfrm>
          <a:prstGeom prst="rect">
            <a:avLst/>
          </a:prstGeom>
        </p:spPr>
      </p:pic>
      <p:pic>
        <p:nvPicPr>
          <p:cNvPr id="25" name="Picture 2" descr="Download an Eftpos NZ logo - Brand Kit | EFTPOS NZ">
            <a:extLst>
              <a:ext uri="{FF2B5EF4-FFF2-40B4-BE49-F238E27FC236}">
                <a16:creationId xmlns:a16="http://schemas.microsoft.com/office/drawing/2014/main" id="{76F8B5D8-0A17-4FF3-2B83-14C3B142C80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519461" y="4620070"/>
            <a:ext cx="1797807" cy="7534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Banco Falabella Logo - PNG and Vector - Logo Download">
            <a:extLst>
              <a:ext uri="{FF2B5EF4-FFF2-40B4-BE49-F238E27FC236}">
                <a16:creationId xmlns:a16="http://schemas.microsoft.com/office/drawing/2014/main" id="{4263EFE6-9726-D6D9-4EEF-F584DB3DB1A5}"/>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570710" y="4251457"/>
            <a:ext cx="1490663" cy="14906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MultiPay Group Continues Nordic Expansion with Appointment of Regional CTO  and Sales Director | Financial IT">
            <a:extLst>
              <a:ext uri="{FF2B5EF4-FFF2-40B4-BE49-F238E27FC236}">
                <a16:creationId xmlns:a16="http://schemas.microsoft.com/office/drawing/2014/main" id="{2EA12A72-9A9F-2690-623A-389C4C4132C4}"/>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7785798" y="3165127"/>
            <a:ext cx="1977678" cy="9888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The World's Largest Local Payments Network - Global and Local Payment  Processing | Rapyd">
            <a:extLst>
              <a:ext uri="{FF2B5EF4-FFF2-40B4-BE49-F238E27FC236}">
                <a16:creationId xmlns:a16="http://schemas.microsoft.com/office/drawing/2014/main" id="{D836D2E6-E31F-7CED-18F2-B11CFEA1CFD1}"/>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9857114" y="4502369"/>
            <a:ext cx="2012264" cy="98883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xplore Digital Wallets Digital Banking Alternative Lending Vendor Payments  Disbursements Visa Card Designer Learn Programs Fintech Fast Track Fintech  Partner Connect Visa Ready Certification Visa Licensing Program Visa Direct  Preferred Partner ...">
            <a:extLst>
              <a:ext uri="{FF2B5EF4-FFF2-40B4-BE49-F238E27FC236}">
                <a16:creationId xmlns:a16="http://schemas.microsoft.com/office/drawing/2014/main" id="{ACA07DC9-5753-1745-40D2-39442B263867}"/>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316041" y="5896963"/>
            <a:ext cx="1547687" cy="5715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1E009BE-ED75-1EF1-7598-F508FA4F4B84}"/>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5144567" y="460767"/>
            <a:ext cx="2136313" cy="2136313"/>
          </a:xfrm>
          <a:prstGeom prst="rect">
            <a:avLst/>
          </a:prstGeom>
        </p:spPr>
      </p:pic>
      <p:pic>
        <p:nvPicPr>
          <p:cNvPr id="33" name="Picture 32" descr="Verifone Unveils New Logo and Brand Identity">
            <a:extLst>
              <a:ext uri="{FF2B5EF4-FFF2-40B4-BE49-F238E27FC236}">
                <a16:creationId xmlns:a16="http://schemas.microsoft.com/office/drawing/2014/main" id="{2B25930E-1095-D87A-DF86-183479D46E25}"/>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2751542" y="963446"/>
            <a:ext cx="2010586" cy="113095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FreedomPay - Partner Integration | J.P. Morgan">
            <a:extLst>
              <a:ext uri="{FF2B5EF4-FFF2-40B4-BE49-F238E27FC236}">
                <a16:creationId xmlns:a16="http://schemas.microsoft.com/office/drawing/2014/main" id="{970E2C65-AB01-2A07-E4BA-EF912615A7CD}"/>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582999" y="2367473"/>
            <a:ext cx="2627108" cy="5074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DNA Payments acquires Active Merchant Services | Pressat">
            <a:extLst>
              <a:ext uri="{FF2B5EF4-FFF2-40B4-BE49-F238E27FC236}">
                <a16:creationId xmlns:a16="http://schemas.microsoft.com/office/drawing/2014/main" id="{5713EBDB-D42B-7D6F-D10A-B40B2D7A632C}"/>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8544860" y="2329016"/>
            <a:ext cx="3005217" cy="6104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BDD61672-3F7C-A8D4-3230-F3CE578BDBFC}"/>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5839724" y="2423853"/>
            <a:ext cx="2056930" cy="4207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Nets Online Payment - Intershop Communications AG">
            <a:extLst>
              <a:ext uri="{FF2B5EF4-FFF2-40B4-BE49-F238E27FC236}">
                <a16:creationId xmlns:a16="http://schemas.microsoft.com/office/drawing/2014/main" id="{26188EFC-CA6D-8128-2E94-26A1C9F1C0A5}"/>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990539" y="1201337"/>
            <a:ext cx="1528736" cy="6551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D5AD352-9CC3-3EC3-9983-415412221282}"/>
              </a:ext>
            </a:extLst>
          </p:cNvPr>
          <p:cNvPicPr>
            <a:picLocks noChangeAspect="1"/>
          </p:cNvPicPr>
          <p:nvPr/>
        </p:nvPicPr>
        <p:blipFill>
          <a:blip r:embed="rId23"/>
          <a:stretch>
            <a:fillRect/>
          </a:stretch>
        </p:blipFill>
        <p:spPr>
          <a:xfrm>
            <a:off x="3383377" y="1877855"/>
            <a:ext cx="2260234" cy="1446550"/>
          </a:xfrm>
          <a:prstGeom prst="rect">
            <a:avLst/>
          </a:prstGeom>
          <a:noFill/>
        </p:spPr>
      </p:pic>
      <p:pic>
        <p:nvPicPr>
          <p:cNvPr id="3" name="Graphic 2">
            <a:extLst>
              <a:ext uri="{FF2B5EF4-FFF2-40B4-BE49-F238E27FC236}">
                <a16:creationId xmlns:a16="http://schemas.microsoft.com/office/drawing/2014/main" id="{55BE273C-3DB4-D9B3-EF68-C75602A05C0B}"/>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7387776" y="1201337"/>
            <a:ext cx="2314168" cy="826489"/>
          </a:xfrm>
          <a:prstGeom prst="rect">
            <a:avLst/>
          </a:prstGeom>
        </p:spPr>
      </p:pic>
    </p:spTree>
    <p:extLst>
      <p:ext uri="{BB962C8B-B14F-4D97-AF65-F5344CB8AC3E}">
        <p14:creationId xmlns:p14="http://schemas.microsoft.com/office/powerpoint/2010/main" val="371413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ppt_w</p:attrName>
                                        </p:attrNameLst>
                                      </p:cBhvr>
                                      <p:tavLst>
                                        <p:tav tm="0">
                                          <p:val>
                                            <p:fltVal val="0"/>
                                          </p:val>
                                        </p:tav>
                                        <p:tav tm="100000">
                                          <p:val>
                                            <p:strVal val="#ppt_w"/>
                                          </p:val>
                                        </p:tav>
                                      </p:tavLst>
                                    </p:anim>
                                    <p:anim calcmode="lin" valueType="num">
                                      <p:cBhvr>
                                        <p:cTn id="58" dur="500" fill="hold"/>
                                        <p:tgtEl>
                                          <p:spTgt spid="25"/>
                                        </p:tgtEl>
                                        <p:attrNameLst>
                                          <p:attrName>ppt_h</p:attrName>
                                        </p:attrNameLst>
                                      </p:cBhvr>
                                      <p:tavLst>
                                        <p:tav tm="0">
                                          <p:val>
                                            <p:fltVal val="0"/>
                                          </p:val>
                                        </p:tav>
                                        <p:tav tm="100000">
                                          <p:val>
                                            <p:strVal val="#ppt_h"/>
                                          </p:val>
                                        </p:tav>
                                      </p:tavLst>
                                    </p:anim>
                                    <p:animEffect transition="in" filter="fade">
                                      <p:cBhvr>
                                        <p:cTn id="59" dur="500"/>
                                        <p:tgtEl>
                                          <p:spTgt spid="25"/>
                                        </p:tgtEl>
                                      </p:cBhvr>
                                    </p:animEffect>
                                  </p:childTnLst>
                                </p:cTn>
                              </p:par>
                              <p:par>
                                <p:cTn id="60" presetID="53" presetClass="entr" presetSubtype="16"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p:cTn id="62" dur="500" fill="hold"/>
                                        <p:tgtEl>
                                          <p:spTgt spid="26"/>
                                        </p:tgtEl>
                                        <p:attrNameLst>
                                          <p:attrName>ppt_w</p:attrName>
                                        </p:attrNameLst>
                                      </p:cBhvr>
                                      <p:tavLst>
                                        <p:tav tm="0">
                                          <p:val>
                                            <p:fltVal val="0"/>
                                          </p:val>
                                        </p:tav>
                                        <p:tav tm="100000">
                                          <p:val>
                                            <p:strVal val="#ppt_w"/>
                                          </p:val>
                                        </p:tav>
                                      </p:tavLst>
                                    </p:anim>
                                    <p:anim calcmode="lin" valueType="num">
                                      <p:cBhvr>
                                        <p:cTn id="63" dur="500" fill="hold"/>
                                        <p:tgtEl>
                                          <p:spTgt spid="26"/>
                                        </p:tgtEl>
                                        <p:attrNameLst>
                                          <p:attrName>ppt_h</p:attrName>
                                        </p:attrNameLst>
                                      </p:cBhvr>
                                      <p:tavLst>
                                        <p:tav tm="0">
                                          <p:val>
                                            <p:fltVal val="0"/>
                                          </p:val>
                                        </p:tav>
                                        <p:tav tm="100000">
                                          <p:val>
                                            <p:strVal val="#ppt_h"/>
                                          </p:val>
                                        </p:tav>
                                      </p:tavLst>
                                    </p:anim>
                                    <p:animEffect transition="in" filter="fade">
                                      <p:cBhvr>
                                        <p:cTn id="64" dur="500"/>
                                        <p:tgtEl>
                                          <p:spTgt spid="26"/>
                                        </p:tgtEl>
                                      </p:cBhvr>
                                    </p:animEffect>
                                  </p:childTnLst>
                                </p:cTn>
                              </p:par>
                              <p:par>
                                <p:cTn id="65" presetID="53" presetClass="entr" presetSubtype="16"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Effect transition="in" filter="fade">
                                      <p:cBhvr>
                                        <p:cTn id="69" dur="500"/>
                                        <p:tgtEl>
                                          <p:spTgt spid="27"/>
                                        </p:tgtEl>
                                      </p:cBhvr>
                                    </p:animEffect>
                                  </p:childTnLst>
                                </p:cTn>
                              </p:par>
                              <p:par>
                                <p:cTn id="70" presetID="53" presetClass="entr" presetSubtype="16"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500" fill="hold"/>
                                        <p:tgtEl>
                                          <p:spTgt spid="28"/>
                                        </p:tgtEl>
                                        <p:attrNameLst>
                                          <p:attrName>ppt_w</p:attrName>
                                        </p:attrNameLst>
                                      </p:cBhvr>
                                      <p:tavLst>
                                        <p:tav tm="0">
                                          <p:val>
                                            <p:fltVal val="0"/>
                                          </p:val>
                                        </p:tav>
                                        <p:tav tm="100000">
                                          <p:val>
                                            <p:strVal val="#ppt_w"/>
                                          </p:val>
                                        </p:tav>
                                      </p:tavLst>
                                    </p:anim>
                                    <p:anim calcmode="lin" valueType="num">
                                      <p:cBhvr>
                                        <p:cTn id="73" dur="500" fill="hold"/>
                                        <p:tgtEl>
                                          <p:spTgt spid="28"/>
                                        </p:tgtEl>
                                        <p:attrNameLst>
                                          <p:attrName>ppt_h</p:attrName>
                                        </p:attrNameLst>
                                      </p:cBhvr>
                                      <p:tavLst>
                                        <p:tav tm="0">
                                          <p:val>
                                            <p:fltVal val="0"/>
                                          </p:val>
                                        </p:tav>
                                        <p:tav tm="100000">
                                          <p:val>
                                            <p:strVal val="#ppt_h"/>
                                          </p:val>
                                        </p:tav>
                                      </p:tavLst>
                                    </p:anim>
                                    <p:animEffect transition="in" filter="fade">
                                      <p:cBhvr>
                                        <p:cTn id="74" dur="500"/>
                                        <p:tgtEl>
                                          <p:spTgt spid="28"/>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animEffect transition="in" filter="fade">
                                      <p:cBhvr>
                                        <p:cTn id="84" dur="500"/>
                                        <p:tgtEl>
                                          <p:spTgt spid="32"/>
                                        </p:tgtEl>
                                      </p:cBhvr>
                                    </p:animEffect>
                                  </p:childTnLst>
                                </p:cTn>
                              </p:par>
                              <p:par>
                                <p:cTn id="85" presetID="53" presetClass="entr" presetSubtype="16"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par>
                                <p:cTn id="90" presetID="53" presetClass="entr" presetSubtype="16" fill="hold" nodeType="withEffect">
                                  <p:stCondLst>
                                    <p:cond delay="0"/>
                                  </p:stCondLst>
                                  <p:childTnLst>
                                    <p:set>
                                      <p:cBhvr>
                                        <p:cTn id="91" dur="1" fill="hold">
                                          <p:stCondLst>
                                            <p:cond delay="0"/>
                                          </p:stCondLst>
                                        </p:cTn>
                                        <p:tgtEl>
                                          <p:spTgt spid="34"/>
                                        </p:tgtEl>
                                        <p:attrNameLst>
                                          <p:attrName>style.visibility</p:attrName>
                                        </p:attrNameLst>
                                      </p:cBhvr>
                                      <p:to>
                                        <p:strVal val="visible"/>
                                      </p:to>
                                    </p:set>
                                    <p:anim calcmode="lin" valueType="num">
                                      <p:cBhvr>
                                        <p:cTn id="92" dur="500" fill="hold"/>
                                        <p:tgtEl>
                                          <p:spTgt spid="34"/>
                                        </p:tgtEl>
                                        <p:attrNameLst>
                                          <p:attrName>ppt_w</p:attrName>
                                        </p:attrNameLst>
                                      </p:cBhvr>
                                      <p:tavLst>
                                        <p:tav tm="0">
                                          <p:val>
                                            <p:fltVal val="0"/>
                                          </p:val>
                                        </p:tav>
                                        <p:tav tm="100000">
                                          <p:val>
                                            <p:strVal val="#ppt_w"/>
                                          </p:val>
                                        </p:tav>
                                      </p:tavLst>
                                    </p:anim>
                                    <p:anim calcmode="lin" valueType="num">
                                      <p:cBhvr>
                                        <p:cTn id="93" dur="500" fill="hold"/>
                                        <p:tgtEl>
                                          <p:spTgt spid="34"/>
                                        </p:tgtEl>
                                        <p:attrNameLst>
                                          <p:attrName>ppt_h</p:attrName>
                                        </p:attrNameLst>
                                      </p:cBhvr>
                                      <p:tavLst>
                                        <p:tav tm="0">
                                          <p:val>
                                            <p:fltVal val="0"/>
                                          </p:val>
                                        </p:tav>
                                        <p:tav tm="100000">
                                          <p:val>
                                            <p:strVal val="#ppt_h"/>
                                          </p:val>
                                        </p:tav>
                                      </p:tavLst>
                                    </p:anim>
                                    <p:animEffect transition="in" filter="fade">
                                      <p:cBhvr>
                                        <p:cTn id="94" dur="500"/>
                                        <p:tgtEl>
                                          <p:spTgt spid="34"/>
                                        </p:tgtEl>
                                      </p:cBhvr>
                                    </p:animEffect>
                                  </p:childTnLst>
                                </p:cTn>
                              </p:par>
                              <p:par>
                                <p:cTn id="95" presetID="53" presetClass="entr" presetSubtype="16"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500" fill="hold"/>
                                        <p:tgtEl>
                                          <p:spTgt spid="35"/>
                                        </p:tgtEl>
                                        <p:attrNameLst>
                                          <p:attrName>ppt_w</p:attrName>
                                        </p:attrNameLst>
                                      </p:cBhvr>
                                      <p:tavLst>
                                        <p:tav tm="0">
                                          <p:val>
                                            <p:fltVal val="0"/>
                                          </p:val>
                                        </p:tav>
                                        <p:tav tm="100000">
                                          <p:val>
                                            <p:strVal val="#ppt_w"/>
                                          </p:val>
                                        </p:tav>
                                      </p:tavLst>
                                    </p:anim>
                                    <p:anim calcmode="lin" valueType="num">
                                      <p:cBhvr>
                                        <p:cTn id="98" dur="500" fill="hold"/>
                                        <p:tgtEl>
                                          <p:spTgt spid="35"/>
                                        </p:tgtEl>
                                        <p:attrNameLst>
                                          <p:attrName>ppt_h</p:attrName>
                                        </p:attrNameLst>
                                      </p:cBhvr>
                                      <p:tavLst>
                                        <p:tav tm="0">
                                          <p:val>
                                            <p:fltVal val="0"/>
                                          </p:val>
                                        </p:tav>
                                        <p:tav tm="100000">
                                          <p:val>
                                            <p:strVal val="#ppt_h"/>
                                          </p:val>
                                        </p:tav>
                                      </p:tavLst>
                                    </p:anim>
                                    <p:animEffect transition="in" filter="fade">
                                      <p:cBhvr>
                                        <p:cTn id="99" dur="500"/>
                                        <p:tgtEl>
                                          <p:spTgt spid="35"/>
                                        </p:tgtEl>
                                      </p:cBhvr>
                                    </p:animEffect>
                                  </p:childTnLst>
                                </p:cTn>
                              </p:par>
                              <p:par>
                                <p:cTn id="100" presetID="53" presetClass="entr" presetSubtype="16" fill="hold" nodeType="withEffect">
                                  <p:stCondLst>
                                    <p:cond delay="0"/>
                                  </p:stCondLst>
                                  <p:childTnLst>
                                    <p:set>
                                      <p:cBhvr>
                                        <p:cTn id="101" dur="1" fill="hold">
                                          <p:stCondLst>
                                            <p:cond delay="0"/>
                                          </p:stCondLst>
                                        </p:cTn>
                                        <p:tgtEl>
                                          <p:spTgt spid="36"/>
                                        </p:tgtEl>
                                        <p:attrNameLst>
                                          <p:attrName>style.visibility</p:attrName>
                                        </p:attrNameLst>
                                      </p:cBhvr>
                                      <p:to>
                                        <p:strVal val="visible"/>
                                      </p:to>
                                    </p:set>
                                    <p:anim calcmode="lin" valueType="num">
                                      <p:cBhvr>
                                        <p:cTn id="102" dur="500" fill="hold"/>
                                        <p:tgtEl>
                                          <p:spTgt spid="36"/>
                                        </p:tgtEl>
                                        <p:attrNameLst>
                                          <p:attrName>ppt_w</p:attrName>
                                        </p:attrNameLst>
                                      </p:cBhvr>
                                      <p:tavLst>
                                        <p:tav tm="0">
                                          <p:val>
                                            <p:fltVal val="0"/>
                                          </p:val>
                                        </p:tav>
                                        <p:tav tm="100000">
                                          <p:val>
                                            <p:strVal val="#ppt_w"/>
                                          </p:val>
                                        </p:tav>
                                      </p:tavLst>
                                    </p:anim>
                                    <p:anim calcmode="lin" valueType="num">
                                      <p:cBhvr>
                                        <p:cTn id="103" dur="500" fill="hold"/>
                                        <p:tgtEl>
                                          <p:spTgt spid="36"/>
                                        </p:tgtEl>
                                        <p:attrNameLst>
                                          <p:attrName>ppt_h</p:attrName>
                                        </p:attrNameLst>
                                      </p:cBhvr>
                                      <p:tavLst>
                                        <p:tav tm="0">
                                          <p:val>
                                            <p:fltVal val="0"/>
                                          </p:val>
                                        </p:tav>
                                        <p:tav tm="100000">
                                          <p:val>
                                            <p:strVal val="#ppt_h"/>
                                          </p:val>
                                        </p:tav>
                                      </p:tavLst>
                                    </p:anim>
                                    <p:animEffect transition="in" filter="fade">
                                      <p:cBhvr>
                                        <p:cTn id="104" dur="500"/>
                                        <p:tgtEl>
                                          <p:spTgt spid="36"/>
                                        </p:tgtEl>
                                      </p:cBhvr>
                                    </p:animEffect>
                                  </p:childTnLst>
                                </p:cTn>
                              </p:par>
                              <p:par>
                                <p:cTn id="105" presetID="53" presetClass="entr" presetSubtype="16"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500" fill="hold"/>
                                        <p:tgtEl>
                                          <p:spTgt spid="37"/>
                                        </p:tgtEl>
                                        <p:attrNameLst>
                                          <p:attrName>ppt_w</p:attrName>
                                        </p:attrNameLst>
                                      </p:cBhvr>
                                      <p:tavLst>
                                        <p:tav tm="0">
                                          <p:val>
                                            <p:fltVal val="0"/>
                                          </p:val>
                                        </p:tav>
                                        <p:tav tm="100000">
                                          <p:val>
                                            <p:strVal val="#ppt_w"/>
                                          </p:val>
                                        </p:tav>
                                      </p:tavLst>
                                    </p:anim>
                                    <p:anim calcmode="lin" valueType="num">
                                      <p:cBhvr>
                                        <p:cTn id="108" dur="500" fill="hold"/>
                                        <p:tgtEl>
                                          <p:spTgt spid="37"/>
                                        </p:tgtEl>
                                        <p:attrNameLst>
                                          <p:attrName>ppt_h</p:attrName>
                                        </p:attrNameLst>
                                      </p:cBhvr>
                                      <p:tavLst>
                                        <p:tav tm="0">
                                          <p:val>
                                            <p:fltVal val="0"/>
                                          </p:val>
                                        </p:tav>
                                        <p:tav tm="100000">
                                          <p:val>
                                            <p:strVal val="#ppt_h"/>
                                          </p:val>
                                        </p:tav>
                                      </p:tavLst>
                                    </p:anim>
                                    <p:animEffect transition="in" filter="fade">
                                      <p:cBhvr>
                                        <p:cTn id="109" dur="500"/>
                                        <p:tgtEl>
                                          <p:spTgt spid="37"/>
                                        </p:tgtEl>
                                      </p:cBhvr>
                                    </p:animEffect>
                                  </p:childTnLst>
                                </p:cTn>
                              </p:par>
                              <p:par>
                                <p:cTn id="110" presetID="42" presetClass="entr" presetSubtype="0" fill="hold" nodeType="with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fade">
                                      <p:cBhvr>
                                        <p:cTn id="112" dur="500"/>
                                        <p:tgtEl>
                                          <p:spTgt spid="2"/>
                                        </p:tgtEl>
                                      </p:cBhvr>
                                    </p:animEffect>
                                    <p:anim calcmode="lin" valueType="num">
                                      <p:cBhvr>
                                        <p:cTn id="113" dur="500" fill="hold"/>
                                        <p:tgtEl>
                                          <p:spTgt spid="2"/>
                                        </p:tgtEl>
                                        <p:attrNameLst>
                                          <p:attrName>ppt_x</p:attrName>
                                        </p:attrNameLst>
                                      </p:cBhvr>
                                      <p:tavLst>
                                        <p:tav tm="0">
                                          <p:val>
                                            <p:strVal val="#ppt_x"/>
                                          </p:val>
                                        </p:tav>
                                        <p:tav tm="100000">
                                          <p:val>
                                            <p:strVal val="#ppt_x"/>
                                          </p:val>
                                        </p:tav>
                                      </p:tavLst>
                                    </p:anim>
                                    <p:anim calcmode="lin" valueType="num">
                                      <p:cBhvr>
                                        <p:cTn id="114" dur="500" fill="hold"/>
                                        <p:tgtEl>
                                          <p:spTgt spid="2"/>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fade">
                                      <p:cBhvr>
                                        <p:cTn id="117" dur="500"/>
                                        <p:tgtEl>
                                          <p:spTgt spid="3"/>
                                        </p:tgtEl>
                                      </p:cBhvr>
                                    </p:animEffect>
                                    <p:anim calcmode="lin" valueType="num">
                                      <p:cBhvr>
                                        <p:cTn id="118" dur="500" fill="hold"/>
                                        <p:tgtEl>
                                          <p:spTgt spid="3"/>
                                        </p:tgtEl>
                                        <p:attrNameLst>
                                          <p:attrName>ppt_x</p:attrName>
                                        </p:attrNameLst>
                                      </p:cBhvr>
                                      <p:tavLst>
                                        <p:tav tm="0">
                                          <p:val>
                                            <p:strVal val="#ppt_x"/>
                                          </p:val>
                                        </p:tav>
                                        <p:tav tm="100000">
                                          <p:val>
                                            <p:strVal val="#ppt_x"/>
                                          </p:val>
                                        </p:tav>
                                      </p:tavLst>
                                    </p:anim>
                                    <p:anim calcmode="lin" valueType="num">
                                      <p:cBhvr>
                                        <p:cTn id="1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C2D370C-A74B-B394-8B52-9521786C2B95}"/>
              </a:ext>
            </a:extLst>
          </p:cNvPr>
          <p:cNvSpPr/>
          <p:nvPr/>
        </p:nvSpPr>
        <p:spPr>
          <a:xfrm>
            <a:off x="542611" y="1278881"/>
            <a:ext cx="7664191" cy="5173074"/>
          </a:xfrm>
          <a:prstGeom prst="roundRect">
            <a:avLst>
              <a:gd name="adj" fmla="val 3229"/>
            </a:avLst>
          </a:prstGeom>
          <a:solidFill>
            <a:srgbClr val="5D813D"/>
          </a:solidFill>
          <a:ln>
            <a:noFill/>
          </a:ln>
          <a:effectLst>
            <a:outerShdw blurRad="448687"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Freeform 77">
            <a:extLst>
              <a:ext uri="{FF2B5EF4-FFF2-40B4-BE49-F238E27FC236}">
                <a16:creationId xmlns:a16="http://schemas.microsoft.com/office/drawing/2014/main" id="{0AB9651E-6AF4-E5B9-04B6-766CE78644F7}"/>
              </a:ext>
            </a:extLst>
          </p:cNvPr>
          <p:cNvSpPr/>
          <p:nvPr/>
        </p:nvSpPr>
        <p:spPr>
          <a:xfrm rot="10800000">
            <a:off x="9073123" y="2171922"/>
            <a:ext cx="3136391" cy="4686077"/>
          </a:xfrm>
          <a:custGeom>
            <a:avLst/>
            <a:gdLst>
              <a:gd name="connsiteX0" fmla="*/ 3136298 w 3136391"/>
              <a:gd name="connsiteY0" fmla="*/ 4685937 h 4686077"/>
              <a:gd name="connsiteX1" fmla="*/ 651548 w 3136391"/>
              <a:gd name="connsiteY1" fmla="*/ 4685937 h 4686077"/>
              <a:gd name="connsiteX2" fmla="*/ 0 w 3136391"/>
              <a:gd name="connsiteY2" fmla="*/ 3629453 h 4686077"/>
              <a:gd name="connsiteX3" fmla="*/ 0 w 3136391"/>
              <a:gd name="connsiteY3" fmla="*/ 0 h 4686077"/>
              <a:gd name="connsiteX4" fmla="*/ 2404468 w 3136391"/>
              <a:gd name="connsiteY4" fmla="*/ 0 h 4686077"/>
              <a:gd name="connsiteX5" fmla="*/ 2379225 w 3136391"/>
              <a:gd name="connsiteY5" fmla="*/ 59727 h 4686077"/>
              <a:gd name="connsiteX6" fmla="*/ 1481045 w 3136391"/>
              <a:gd name="connsiteY6" fmla="*/ 1107722 h 4686077"/>
              <a:gd name="connsiteX7" fmla="*/ 949741 w 3136391"/>
              <a:gd name="connsiteY7" fmla="*/ 1384413 h 4686077"/>
              <a:gd name="connsiteX8" fmla="*/ 1822998 w 3136391"/>
              <a:gd name="connsiteY8" fmla="*/ 2703285 h 4686077"/>
              <a:gd name="connsiteX9" fmla="*/ 3136391 w 3136391"/>
              <a:gd name="connsiteY9" fmla="*/ 4686077 h 4686077"/>
              <a:gd name="connsiteX10" fmla="*/ 3136298 w 3136391"/>
              <a:gd name="connsiteY10" fmla="*/ 4685937 h 4686077"/>
              <a:gd name="connsiteX11" fmla="*/ 3136391 w 3136391"/>
              <a:gd name="connsiteY11" fmla="*/ 4685937 h 46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6391" h="4686077">
                <a:moveTo>
                  <a:pt x="3136298" y="4685937"/>
                </a:moveTo>
                <a:lnTo>
                  <a:pt x="651548" y="4685937"/>
                </a:lnTo>
                <a:lnTo>
                  <a:pt x="0" y="3629453"/>
                </a:lnTo>
                <a:lnTo>
                  <a:pt x="0" y="0"/>
                </a:lnTo>
                <a:lnTo>
                  <a:pt x="2404468" y="0"/>
                </a:lnTo>
                <a:lnTo>
                  <a:pt x="2379225" y="59727"/>
                </a:lnTo>
                <a:cubicBezTo>
                  <a:pt x="2183782" y="476411"/>
                  <a:pt x="1875368" y="840978"/>
                  <a:pt x="1481045" y="1107722"/>
                </a:cubicBezTo>
                <a:cubicBezTo>
                  <a:pt x="1317923" y="1218118"/>
                  <a:pt x="1139092" y="1310862"/>
                  <a:pt x="949741" y="1384413"/>
                </a:cubicBezTo>
                <a:lnTo>
                  <a:pt x="1822998" y="2703285"/>
                </a:lnTo>
                <a:close/>
                <a:moveTo>
                  <a:pt x="3136391" y="4686077"/>
                </a:moveTo>
                <a:lnTo>
                  <a:pt x="3136298" y="4685937"/>
                </a:lnTo>
                <a:lnTo>
                  <a:pt x="3136391" y="4685937"/>
                </a:lnTo>
                <a:close/>
              </a:path>
            </a:pathLst>
          </a:custGeom>
          <a:solidFill>
            <a:srgbClr val="35225E"/>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74">
            <a:extLst>
              <a:ext uri="{FF2B5EF4-FFF2-40B4-BE49-F238E27FC236}">
                <a16:creationId xmlns:a16="http://schemas.microsoft.com/office/drawing/2014/main" id="{B90B2502-881F-FEB9-53D0-EE264593A055}"/>
              </a:ext>
            </a:extLst>
          </p:cNvPr>
          <p:cNvSpPr/>
          <p:nvPr/>
        </p:nvSpPr>
        <p:spPr>
          <a:xfrm rot="10800000">
            <a:off x="9492220" y="1807833"/>
            <a:ext cx="2717294" cy="3665892"/>
          </a:xfrm>
          <a:custGeom>
            <a:avLst/>
            <a:gdLst>
              <a:gd name="connsiteX0" fmla="*/ 2717154 w 2717294"/>
              <a:gd name="connsiteY0" fmla="*/ 140 h 3665892"/>
              <a:gd name="connsiteX1" fmla="*/ 2716303 w 2717294"/>
              <a:gd name="connsiteY1" fmla="*/ 140 h 3665892"/>
              <a:gd name="connsiteX2" fmla="*/ 2717294 w 2717294"/>
              <a:gd name="connsiteY2" fmla="*/ 0 h 3665892"/>
              <a:gd name="connsiteX3" fmla="*/ 0 w 2717294"/>
              <a:gd name="connsiteY3" fmla="*/ 3665892 h 3665892"/>
              <a:gd name="connsiteX4" fmla="*/ 0 w 2717294"/>
              <a:gd name="connsiteY4" fmla="*/ 465385 h 3665892"/>
              <a:gd name="connsiteX5" fmla="*/ 51494 w 2717294"/>
              <a:gd name="connsiteY5" fmla="*/ 368118 h 3665892"/>
              <a:gd name="connsiteX6" fmla="*/ 546212 w 2717294"/>
              <a:gd name="connsiteY6" fmla="*/ 140 h 3665892"/>
              <a:gd name="connsiteX7" fmla="*/ 2716303 w 2717294"/>
              <a:gd name="connsiteY7" fmla="*/ 140 h 3665892"/>
              <a:gd name="connsiteX8" fmla="*/ 2587476 w 2717294"/>
              <a:gd name="connsiteY8" fmla="*/ 18340 h 3665892"/>
              <a:gd name="connsiteX9" fmla="*/ 1884291 w 2717294"/>
              <a:gd name="connsiteY9" fmla="*/ 1152437 h 3665892"/>
              <a:gd name="connsiteX10" fmla="*/ 1822857 w 2717294"/>
              <a:gd name="connsiteY10" fmla="*/ 1318872 h 3665892"/>
              <a:gd name="connsiteX11" fmla="*/ 655054 w 2717294"/>
              <a:gd name="connsiteY11" fmla="*/ 3301664 h 3665892"/>
              <a:gd name="connsiteX12" fmla="*/ 29933 w 2717294"/>
              <a:gd name="connsiteY12" fmla="*/ 3656792 h 366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7294" h="3665892">
                <a:moveTo>
                  <a:pt x="2717154" y="140"/>
                </a:moveTo>
                <a:lnTo>
                  <a:pt x="2716303" y="140"/>
                </a:lnTo>
                <a:lnTo>
                  <a:pt x="2717294" y="0"/>
                </a:lnTo>
                <a:close/>
                <a:moveTo>
                  <a:pt x="0" y="3665892"/>
                </a:moveTo>
                <a:lnTo>
                  <a:pt x="0" y="465385"/>
                </a:lnTo>
                <a:lnTo>
                  <a:pt x="51494" y="368118"/>
                </a:lnTo>
                <a:cubicBezTo>
                  <a:pt x="191705" y="124258"/>
                  <a:pt x="338347" y="140"/>
                  <a:pt x="546212" y="140"/>
                </a:cubicBezTo>
                <a:lnTo>
                  <a:pt x="2716303" y="140"/>
                </a:lnTo>
                <a:lnTo>
                  <a:pt x="2587476" y="18340"/>
                </a:lnTo>
                <a:cubicBezTo>
                  <a:pt x="2302592" y="103816"/>
                  <a:pt x="2134409" y="487292"/>
                  <a:pt x="1884291" y="1152437"/>
                </a:cubicBezTo>
                <a:cubicBezTo>
                  <a:pt x="1864935" y="1206795"/>
                  <a:pt x="1843896" y="1262834"/>
                  <a:pt x="1822857" y="1318872"/>
                </a:cubicBezTo>
                <a:cubicBezTo>
                  <a:pt x="1563377" y="2030004"/>
                  <a:pt x="1251158" y="2814687"/>
                  <a:pt x="655054" y="3301664"/>
                </a:cubicBezTo>
                <a:cubicBezTo>
                  <a:pt x="474469" y="3450517"/>
                  <a:pt x="268428" y="3572261"/>
                  <a:pt x="29933" y="3656792"/>
                </a:cubicBezTo>
                <a:close/>
              </a:path>
            </a:pathLst>
          </a:custGeom>
          <a:solidFill>
            <a:srgbClr val="94B465"/>
          </a:solidFill>
          <a:ln w="14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F1124F2-A088-1132-6545-26DAA1A2EDEC}"/>
              </a:ext>
            </a:extLst>
          </p:cNvPr>
          <p:cNvSpPr txBox="1"/>
          <p:nvPr/>
        </p:nvSpPr>
        <p:spPr>
          <a:xfrm>
            <a:off x="613453" y="154696"/>
            <a:ext cx="75933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Segoe UI" panose="020B0502040204020203" pitchFamily="34" charset="0"/>
              </a:rPr>
              <a:t>Supported PSPs</a:t>
            </a:r>
            <a:endParaRPr kumimoji="0" lang="en-IS" sz="4800" b="1" i="0" u="none" strike="noStrike" kern="1200" cap="none" spc="0" normalizeH="0" baseline="0" noProof="0">
              <a:ln>
                <a:noFill/>
              </a:ln>
              <a:solidFill>
                <a:srgbClr val="351C5C"/>
              </a:solidFill>
              <a:effectLst/>
              <a:uLnTx/>
              <a:uFillTx/>
              <a:latin typeface="Aptos ExtraBold" panose="020B0004020202020204" pitchFamily="34" charset="0"/>
              <a:ea typeface="+mn-ea"/>
              <a:cs typeface="Segoe UI" panose="020B0502040204020203" pitchFamily="34" charset="0"/>
            </a:endParaRPr>
          </a:p>
        </p:txBody>
      </p:sp>
      <p:sp>
        <p:nvSpPr>
          <p:cNvPr id="6" name="Text Placeholder 3">
            <a:extLst>
              <a:ext uri="{FF2B5EF4-FFF2-40B4-BE49-F238E27FC236}">
                <a16:creationId xmlns:a16="http://schemas.microsoft.com/office/drawing/2014/main" id="{31FC53D8-CFFA-29F5-5463-CA61A1DC0731}"/>
              </a:ext>
            </a:extLst>
          </p:cNvPr>
          <p:cNvSpPr txBox="1">
            <a:spLocks/>
          </p:cNvSpPr>
          <p:nvPr/>
        </p:nvSpPr>
        <p:spPr>
          <a:xfrm>
            <a:off x="865876" y="1445136"/>
            <a:ext cx="8207248" cy="4945615"/>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numCol="3">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rgbClr val="3231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AddPay</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Adyen</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AltaPay</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Blikk</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BNP Paribas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ClearOne</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Credibanco</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EFTPOS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Elavon</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Fawry</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FreedomPay</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lang="en-US" sz="1800" dirty="0">
                <a:solidFill>
                  <a:srgbClr val="FFFFFF"/>
                </a:solidFill>
                <a:latin typeface="Aptos" panose="020B0004020202020204" pitchFamily="34" charset="0"/>
              </a:rPr>
              <a:t>FIUU</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Geidea</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Global Payments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HagarPay</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Ingenico</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Linkly</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Moneris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MultiPay</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MX51</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Nets (Nordics)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Nets (SG)</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Network International</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DNA</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PayEx</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Planet</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RazorPay</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Redeban</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Shift4</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SoftPay</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Straumur</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lang="en-US" sz="1800" dirty="0">
                <a:solidFill>
                  <a:srgbClr val="FFFFFF"/>
                </a:solidFill>
                <a:latin typeface="Aptos" panose="020B0004020202020204" pitchFamily="34" charset="0"/>
              </a:rPr>
              <a:t>Stripe</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Teya</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TransaXPay</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Transbank</a:t>
            </a: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Tyro</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UnionPay</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Verifone</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Viva Wallet</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WorldPay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47701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4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900"/>
                            </p:stCondLst>
                            <p:childTnLst>
                              <p:par>
                                <p:cTn id="14" presetID="42" presetClass="entr" presetSubtype="0"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1000"/>
                                        <p:tgtEl>
                                          <p:spTgt spid="6">
                                            <p:txEl>
                                              <p:pRg st="5" end="5"/>
                                            </p:txEl>
                                          </p:spTgt>
                                        </p:tgtEl>
                                      </p:cBhvr>
                                    </p:animEffect>
                                    <p:anim calcmode="lin" valueType="num">
                                      <p:cBhvr>
                                        <p:cTn id="4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animEffect transition="in" filter="fade">
                                      <p:cBhvr>
                                        <p:cTn id="46" dur="1000"/>
                                        <p:tgtEl>
                                          <p:spTgt spid="6">
                                            <p:txEl>
                                              <p:pRg st="6" end="6"/>
                                            </p:txEl>
                                          </p:spTgt>
                                        </p:tgtEl>
                                      </p:cBhvr>
                                    </p:animEffect>
                                    <p:anim calcmode="lin" valueType="num">
                                      <p:cBhvr>
                                        <p:cTn id="47"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animEffect transition="in" filter="fade">
                                      <p:cBhvr>
                                        <p:cTn id="51" dur="1000"/>
                                        <p:tgtEl>
                                          <p:spTgt spid="6">
                                            <p:txEl>
                                              <p:pRg st="7" end="7"/>
                                            </p:txEl>
                                          </p:spTgt>
                                        </p:tgtEl>
                                      </p:cBhvr>
                                    </p:animEffect>
                                    <p:anim calcmode="lin" valueType="num">
                                      <p:cBhvr>
                                        <p:cTn id="52"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7" end="7"/>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xEl>
                                              <p:pRg st="8" end="8"/>
                                            </p:txEl>
                                          </p:spTgt>
                                        </p:tgtEl>
                                        <p:attrNameLst>
                                          <p:attrName>style.visibility</p:attrName>
                                        </p:attrNameLst>
                                      </p:cBhvr>
                                      <p:to>
                                        <p:strVal val="visible"/>
                                      </p:to>
                                    </p:set>
                                    <p:animEffect transition="in" filter="fade">
                                      <p:cBhvr>
                                        <p:cTn id="56" dur="1000"/>
                                        <p:tgtEl>
                                          <p:spTgt spid="6">
                                            <p:txEl>
                                              <p:pRg st="8" end="8"/>
                                            </p:txEl>
                                          </p:spTgt>
                                        </p:tgtEl>
                                      </p:cBhvr>
                                    </p:animEffect>
                                    <p:anim calcmode="lin" valueType="num">
                                      <p:cBhvr>
                                        <p:cTn id="5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8" end="8"/>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6">
                                            <p:txEl>
                                              <p:pRg st="9" end="9"/>
                                            </p:txEl>
                                          </p:spTgt>
                                        </p:tgtEl>
                                        <p:attrNameLst>
                                          <p:attrName>style.visibility</p:attrName>
                                        </p:attrNameLst>
                                      </p:cBhvr>
                                      <p:to>
                                        <p:strVal val="visible"/>
                                      </p:to>
                                    </p:set>
                                    <p:animEffect transition="in" filter="fade">
                                      <p:cBhvr>
                                        <p:cTn id="61" dur="1000"/>
                                        <p:tgtEl>
                                          <p:spTgt spid="6">
                                            <p:txEl>
                                              <p:pRg st="9" end="9"/>
                                            </p:txEl>
                                          </p:spTgt>
                                        </p:tgtEl>
                                      </p:cBhvr>
                                    </p:animEffect>
                                    <p:anim calcmode="lin" valueType="num">
                                      <p:cBhvr>
                                        <p:cTn id="62"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9" end="9"/>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6">
                                            <p:txEl>
                                              <p:pRg st="10" end="10"/>
                                            </p:txEl>
                                          </p:spTgt>
                                        </p:tgtEl>
                                        <p:attrNameLst>
                                          <p:attrName>style.visibility</p:attrName>
                                        </p:attrNameLst>
                                      </p:cBhvr>
                                      <p:to>
                                        <p:strVal val="visible"/>
                                      </p:to>
                                    </p:set>
                                    <p:animEffect transition="in" filter="fade">
                                      <p:cBhvr>
                                        <p:cTn id="66" dur="1000"/>
                                        <p:tgtEl>
                                          <p:spTgt spid="6">
                                            <p:txEl>
                                              <p:pRg st="10" end="10"/>
                                            </p:txEl>
                                          </p:spTgt>
                                        </p:tgtEl>
                                      </p:cBhvr>
                                    </p:animEffect>
                                    <p:anim calcmode="lin" valueType="num">
                                      <p:cBhvr>
                                        <p:cTn id="67"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6">
                                            <p:txEl>
                                              <p:pRg st="11" end="11"/>
                                            </p:txEl>
                                          </p:spTgt>
                                        </p:tgtEl>
                                        <p:attrNameLst>
                                          <p:attrName>style.visibility</p:attrName>
                                        </p:attrNameLst>
                                      </p:cBhvr>
                                      <p:to>
                                        <p:strVal val="visible"/>
                                      </p:to>
                                    </p:set>
                                    <p:animEffect transition="in" filter="fade">
                                      <p:cBhvr>
                                        <p:cTn id="71" dur="1000"/>
                                        <p:tgtEl>
                                          <p:spTgt spid="6">
                                            <p:txEl>
                                              <p:pRg st="11" end="11"/>
                                            </p:txEl>
                                          </p:spTgt>
                                        </p:tgtEl>
                                      </p:cBhvr>
                                    </p:animEffect>
                                    <p:anim calcmode="lin" valueType="num">
                                      <p:cBhvr>
                                        <p:cTn id="72"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11" end="11"/>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6">
                                            <p:txEl>
                                              <p:pRg st="12" end="12"/>
                                            </p:txEl>
                                          </p:spTgt>
                                        </p:tgtEl>
                                        <p:attrNameLst>
                                          <p:attrName>style.visibility</p:attrName>
                                        </p:attrNameLst>
                                      </p:cBhvr>
                                      <p:to>
                                        <p:strVal val="visible"/>
                                      </p:to>
                                    </p:set>
                                    <p:animEffect transition="in" filter="fade">
                                      <p:cBhvr>
                                        <p:cTn id="76" dur="1000"/>
                                        <p:tgtEl>
                                          <p:spTgt spid="6">
                                            <p:txEl>
                                              <p:pRg st="12" end="12"/>
                                            </p:txEl>
                                          </p:spTgt>
                                        </p:tgtEl>
                                      </p:cBhvr>
                                    </p:animEffect>
                                    <p:anim calcmode="lin" valueType="num">
                                      <p:cBhvr>
                                        <p:cTn id="77"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78" dur="1000" fill="hold"/>
                                        <p:tgtEl>
                                          <p:spTgt spid="6">
                                            <p:txEl>
                                              <p:pRg st="12" end="12"/>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6">
                                            <p:txEl>
                                              <p:pRg st="13" end="13"/>
                                            </p:txEl>
                                          </p:spTgt>
                                        </p:tgtEl>
                                        <p:attrNameLst>
                                          <p:attrName>style.visibility</p:attrName>
                                        </p:attrNameLst>
                                      </p:cBhvr>
                                      <p:to>
                                        <p:strVal val="visible"/>
                                      </p:to>
                                    </p:set>
                                    <p:animEffect transition="in" filter="fade">
                                      <p:cBhvr>
                                        <p:cTn id="81" dur="1000"/>
                                        <p:tgtEl>
                                          <p:spTgt spid="6">
                                            <p:txEl>
                                              <p:pRg st="13" end="13"/>
                                            </p:txEl>
                                          </p:spTgt>
                                        </p:tgtEl>
                                      </p:cBhvr>
                                    </p:animEffect>
                                    <p:anim calcmode="lin" valueType="num">
                                      <p:cBhvr>
                                        <p:cTn id="82"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83" dur="1000" fill="hold"/>
                                        <p:tgtEl>
                                          <p:spTgt spid="6">
                                            <p:txEl>
                                              <p:pRg st="13" end="13"/>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6">
                                            <p:txEl>
                                              <p:pRg st="14" end="14"/>
                                            </p:txEl>
                                          </p:spTgt>
                                        </p:tgtEl>
                                        <p:attrNameLst>
                                          <p:attrName>style.visibility</p:attrName>
                                        </p:attrNameLst>
                                      </p:cBhvr>
                                      <p:to>
                                        <p:strVal val="visible"/>
                                      </p:to>
                                    </p:set>
                                    <p:animEffect transition="in" filter="fade">
                                      <p:cBhvr>
                                        <p:cTn id="86" dur="1000"/>
                                        <p:tgtEl>
                                          <p:spTgt spid="6">
                                            <p:txEl>
                                              <p:pRg st="14" end="14"/>
                                            </p:txEl>
                                          </p:spTgt>
                                        </p:tgtEl>
                                      </p:cBhvr>
                                    </p:animEffect>
                                    <p:anim calcmode="lin" valueType="num">
                                      <p:cBhvr>
                                        <p:cTn id="87" dur="1000" fill="hold"/>
                                        <p:tgtEl>
                                          <p:spTgt spid="6">
                                            <p:txEl>
                                              <p:pRg st="14" end="14"/>
                                            </p:txEl>
                                          </p:spTgt>
                                        </p:tgtEl>
                                        <p:attrNameLst>
                                          <p:attrName>ppt_x</p:attrName>
                                        </p:attrNameLst>
                                      </p:cBhvr>
                                      <p:tavLst>
                                        <p:tav tm="0">
                                          <p:val>
                                            <p:strVal val="#ppt_x"/>
                                          </p:val>
                                        </p:tav>
                                        <p:tav tm="100000">
                                          <p:val>
                                            <p:strVal val="#ppt_x"/>
                                          </p:val>
                                        </p:tav>
                                      </p:tavLst>
                                    </p:anim>
                                    <p:anim calcmode="lin" valueType="num">
                                      <p:cBhvr>
                                        <p:cTn id="88" dur="1000" fill="hold"/>
                                        <p:tgtEl>
                                          <p:spTgt spid="6">
                                            <p:txEl>
                                              <p:pRg st="14" end="14"/>
                                            </p:txEl>
                                          </p:spTgt>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6">
                                            <p:txEl>
                                              <p:pRg st="15" end="15"/>
                                            </p:txEl>
                                          </p:spTgt>
                                        </p:tgtEl>
                                        <p:attrNameLst>
                                          <p:attrName>style.visibility</p:attrName>
                                        </p:attrNameLst>
                                      </p:cBhvr>
                                      <p:to>
                                        <p:strVal val="visible"/>
                                      </p:to>
                                    </p:set>
                                    <p:animEffect transition="in" filter="fade">
                                      <p:cBhvr>
                                        <p:cTn id="91" dur="1000"/>
                                        <p:tgtEl>
                                          <p:spTgt spid="6">
                                            <p:txEl>
                                              <p:pRg st="15" end="15"/>
                                            </p:txEl>
                                          </p:spTgt>
                                        </p:tgtEl>
                                      </p:cBhvr>
                                    </p:animEffect>
                                    <p:anim calcmode="lin" valueType="num">
                                      <p:cBhvr>
                                        <p:cTn id="92" dur="1000" fill="hold"/>
                                        <p:tgtEl>
                                          <p:spTgt spid="6">
                                            <p:txEl>
                                              <p:pRg st="15" end="15"/>
                                            </p:txEl>
                                          </p:spTgt>
                                        </p:tgtEl>
                                        <p:attrNameLst>
                                          <p:attrName>ppt_x</p:attrName>
                                        </p:attrNameLst>
                                      </p:cBhvr>
                                      <p:tavLst>
                                        <p:tav tm="0">
                                          <p:val>
                                            <p:strVal val="#ppt_x"/>
                                          </p:val>
                                        </p:tav>
                                        <p:tav tm="100000">
                                          <p:val>
                                            <p:strVal val="#ppt_x"/>
                                          </p:val>
                                        </p:tav>
                                      </p:tavLst>
                                    </p:anim>
                                    <p:anim calcmode="lin" valueType="num">
                                      <p:cBhvr>
                                        <p:cTn id="93" dur="1000" fill="hold"/>
                                        <p:tgtEl>
                                          <p:spTgt spid="6">
                                            <p:txEl>
                                              <p:pRg st="15" end="15"/>
                                            </p:txEl>
                                          </p:spTgt>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6">
                                            <p:txEl>
                                              <p:pRg st="16" end="16"/>
                                            </p:txEl>
                                          </p:spTgt>
                                        </p:tgtEl>
                                        <p:attrNameLst>
                                          <p:attrName>style.visibility</p:attrName>
                                        </p:attrNameLst>
                                      </p:cBhvr>
                                      <p:to>
                                        <p:strVal val="visible"/>
                                      </p:to>
                                    </p:set>
                                    <p:animEffect transition="in" filter="fade">
                                      <p:cBhvr>
                                        <p:cTn id="96" dur="1000"/>
                                        <p:tgtEl>
                                          <p:spTgt spid="6">
                                            <p:txEl>
                                              <p:pRg st="16" end="16"/>
                                            </p:txEl>
                                          </p:spTgt>
                                        </p:tgtEl>
                                      </p:cBhvr>
                                    </p:animEffect>
                                    <p:anim calcmode="lin" valueType="num">
                                      <p:cBhvr>
                                        <p:cTn id="97" dur="1000" fill="hold"/>
                                        <p:tgtEl>
                                          <p:spTgt spid="6">
                                            <p:txEl>
                                              <p:pRg st="16" end="16"/>
                                            </p:txEl>
                                          </p:spTgt>
                                        </p:tgtEl>
                                        <p:attrNameLst>
                                          <p:attrName>ppt_x</p:attrName>
                                        </p:attrNameLst>
                                      </p:cBhvr>
                                      <p:tavLst>
                                        <p:tav tm="0">
                                          <p:val>
                                            <p:strVal val="#ppt_x"/>
                                          </p:val>
                                        </p:tav>
                                        <p:tav tm="100000">
                                          <p:val>
                                            <p:strVal val="#ppt_x"/>
                                          </p:val>
                                        </p:tav>
                                      </p:tavLst>
                                    </p:anim>
                                    <p:anim calcmode="lin" valueType="num">
                                      <p:cBhvr>
                                        <p:cTn id="98" dur="1000" fill="hold"/>
                                        <p:tgtEl>
                                          <p:spTgt spid="6">
                                            <p:txEl>
                                              <p:pRg st="16" end="16"/>
                                            </p:txEl>
                                          </p:spTgt>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6">
                                            <p:txEl>
                                              <p:pRg st="17" end="17"/>
                                            </p:txEl>
                                          </p:spTgt>
                                        </p:tgtEl>
                                        <p:attrNameLst>
                                          <p:attrName>style.visibility</p:attrName>
                                        </p:attrNameLst>
                                      </p:cBhvr>
                                      <p:to>
                                        <p:strVal val="visible"/>
                                      </p:to>
                                    </p:set>
                                    <p:animEffect transition="in" filter="fade">
                                      <p:cBhvr>
                                        <p:cTn id="101" dur="1000"/>
                                        <p:tgtEl>
                                          <p:spTgt spid="6">
                                            <p:txEl>
                                              <p:pRg st="17" end="17"/>
                                            </p:txEl>
                                          </p:spTgt>
                                        </p:tgtEl>
                                      </p:cBhvr>
                                    </p:animEffect>
                                    <p:anim calcmode="lin" valueType="num">
                                      <p:cBhvr>
                                        <p:cTn id="102" dur="1000" fill="hold"/>
                                        <p:tgtEl>
                                          <p:spTgt spid="6">
                                            <p:txEl>
                                              <p:pRg st="17" end="17"/>
                                            </p:txEl>
                                          </p:spTgt>
                                        </p:tgtEl>
                                        <p:attrNameLst>
                                          <p:attrName>ppt_x</p:attrName>
                                        </p:attrNameLst>
                                      </p:cBhvr>
                                      <p:tavLst>
                                        <p:tav tm="0">
                                          <p:val>
                                            <p:strVal val="#ppt_x"/>
                                          </p:val>
                                        </p:tav>
                                        <p:tav tm="100000">
                                          <p:val>
                                            <p:strVal val="#ppt_x"/>
                                          </p:val>
                                        </p:tav>
                                      </p:tavLst>
                                    </p:anim>
                                    <p:anim calcmode="lin" valueType="num">
                                      <p:cBhvr>
                                        <p:cTn id="103" dur="1000" fill="hold"/>
                                        <p:tgtEl>
                                          <p:spTgt spid="6">
                                            <p:txEl>
                                              <p:pRg st="17" end="17"/>
                                            </p:txEl>
                                          </p:spTgt>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6">
                                            <p:txEl>
                                              <p:pRg st="18" end="18"/>
                                            </p:txEl>
                                          </p:spTgt>
                                        </p:tgtEl>
                                        <p:attrNameLst>
                                          <p:attrName>style.visibility</p:attrName>
                                        </p:attrNameLst>
                                      </p:cBhvr>
                                      <p:to>
                                        <p:strVal val="visible"/>
                                      </p:to>
                                    </p:set>
                                    <p:animEffect transition="in" filter="fade">
                                      <p:cBhvr>
                                        <p:cTn id="106" dur="1000"/>
                                        <p:tgtEl>
                                          <p:spTgt spid="6">
                                            <p:txEl>
                                              <p:pRg st="18" end="18"/>
                                            </p:txEl>
                                          </p:spTgt>
                                        </p:tgtEl>
                                      </p:cBhvr>
                                    </p:animEffect>
                                    <p:anim calcmode="lin" valueType="num">
                                      <p:cBhvr>
                                        <p:cTn id="107" dur="1000" fill="hold"/>
                                        <p:tgtEl>
                                          <p:spTgt spid="6">
                                            <p:txEl>
                                              <p:pRg st="18" end="18"/>
                                            </p:txEl>
                                          </p:spTgt>
                                        </p:tgtEl>
                                        <p:attrNameLst>
                                          <p:attrName>ppt_x</p:attrName>
                                        </p:attrNameLst>
                                      </p:cBhvr>
                                      <p:tavLst>
                                        <p:tav tm="0">
                                          <p:val>
                                            <p:strVal val="#ppt_x"/>
                                          </p:val>
                                        </p:tav>
                                        <p:tav tm="100000">
                                          <p:val>
                                            <p:strVal val="#ppt_x"/>
                                          </p:val>
                                        </p:tav>
                                      </p:tavLst>
                                    </p:anim>
                                    <p:anim calcmode="lin" valueType="num">
                                      <p:cBhvr>
                                        <p:cTn id="108" dur="1000" fill="hold"/>
                                        <p:tgtEl>
                                          <p:spTgt spid="6">
                                            <p:txEl>
                                              <p:pRg st="18" end="18"/>
                                            </p:txEl>
                                          </p:spTgt>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6">
                                            <p:txEl>
                                              <p:pRg st="19" end="19"/>
                                            </p:txEl>
                                          </p:spTgt>
                                        </p:tgtEl>
                                        <p:attrNameLst>
                                          <p:attrName>style.visibility</p:attrName>
                                        </p:attrNameLst>
                                      </p:cBhvr>
                                      <p:to>
                                        <p:strVal val="visible"/>
                                      </p:to>
                                    </p:set>
                                    <p:animEffect transition="in" filter="fade">
                                      <p:cBhvr>
                                        <p:cTn id="111" dur="1000"/>
                                        <p:tgtEl>
                                          <p:spTgt spid="6">
                                            <p:txEl>
                                              <p:pRg st="19" end="19"/>
                                            </p:txEl>
                                          </p:spTgt>
                                        </p:tgtEl>
                                      </p:cBhvr>
                                    </p:animEffect>
                                    <p:anim calcmode="lin" valueType="num">
                                      <p:cBhvr>
                                        <p:cTn id="112" dur="1000" fill="hold"/>
                                        <p:tgtEl>
                                          <p:spTgt spid="6">
                                            <p:txEl>
                                              <p:pRg st="19" end="19"/>
                                            </p:txEl>
                                          </p:spTgt>
                                        </p:tgtEl>
                                        <p:attrNameLst>
                                          <p:attrName>ppt_x</p:attrName>
                                        </p:attrNameLst>
                                      </p:cBhvr>
                                      <p:tavLst>
                                        <p:tav tm="0">
                                          <p:val>
                                            <p:strVal val="#ppt_x"/>
                                          </p:val>
                                        </p:tav>
                                        <p:tav tm="100000">
                                          <p:val>
                                            <p:strVal val="#ppt_x"/>
                                          </p:val>
                                        </p:tav>
                                      </p:tavLst>
                                    </p:anim>
                                    <p:anim calcmode="lin" valueType="num">
                                      <p:cBhvr>
                                        <p:cTn id="113" dur="1000" fill="hold"/>
                                        <p:tgtEl>
                                          <p:spTgt spid="6">
                                            <p:txEl>
                                              <p:pRg st="19" end="19"/>
                                            </p:txEl>
                                          </p:spTgt>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6">
                                            <p:txEl>
                                              <p:pRg st="20" end="20"/>
                                            </p:txEl>
                                          </p:spTgt>
                                        </p:tgtEl>
                                        <p:attrNameLst>
                                          <p:attrName>style.visibility</p:attrName>
                                        </p:attrNameLst>
                                      </p:cBhvr>
                                      <p:to>
                                        <p:strVal val="visible"/>
                                      </p:to>
                                    </p:set>
                                    <p:animEffect transition="in" filter="fade">
                                      <p:cBhvr>
                                        <p:cTn id="116" dur="1000"/>
                                        <p:tgtEl>
                                          <p:spTgt spid="6">
                                            <p:txEl>
                                              <p:pRg st="20" end="20"/>
                                            </p:txEl>
                                          </p:spTgt>
                                        </p:tgtEl>
                                      </p:cBhvr>
                                    </p:animEffect>
                                    <p:anim calcmode="lin" valueType="num">
                                      <p:cBhvr>
                                        <p:cTn id="117" dur="1000" fill="hold"/>
                                        <p:tgtEl>
                                          <p:spTgt spid="6">
                                            <p:txEl>
                                              <p:pRg st="20" end="20"/>
                                            </p:txEl>
                                          </p:spTgt>
                                        </p:tgtEl>
                                        <p:attrNameLst>
                                          <p:attrName>ppt_x</p:attrName>
                                        </p:attrNameLst>
                                      </p:cBhvr>
                                      <p:tavLst>
                                        <p:tav tm="0">
                                          <p:val>
                                            <p:strVal val="#ppt_x"/>
                                          </p:val>
                                        </p:tav>
                                        <p:tav tm="100000">
                                          <p:val>
                                            <p:strVal val="#ppt_x"/>
                                          </p:val>
                                        </p:tav>
                                      </p:tavLst>
                                    </p:anim>
                                    <p:anim calcmode="lin" valueType="num">
                                      <p:cBhvr>
                                        <p:cTn id="118" dur="1000" fill="hold"/>
                                        <p:tgtEl>
                                          <p:spTgt spid="6">
                                            <p:txEl>
                                              <p:pRg st="20" end="20"/>
                                            </p:txEl>
                                          </p:spTgt>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6">
                                            <p:txEl>
                                              <p:pRg st="21" end="21"/>
                                            </p:txEl>
                                          </p:spTgt>
                                        </p:tgtEl>
                                        <p:attrNameLst>
                                          <p:attrName>style.visibility</p:attrName>
                                        </p:attrNameLst>
                                      </p:cBhvr>
                                      <p:to>
                                        <p:strVal val="visible"/>
                                      </p:to>
                                    </p:set>
                                    <p:animEffect transition="in" filter="fade">
                                      <p:cBhvr>
                                        <p:cTn id="121" dur="1000"/>
                                        <p:tgtEl>
                                          <p:spTgt spid="6">
                                            <p:txEl>
                                              <p:pRg st="21" end="21"/>
                                            </p:txEl>
                                          </p:spTgt>
                                        </p:tgtEl>
                                      </p:cBhvr>
                                    </p:animEffect>
                                    <p:anim calcmode="lin" valueType="num">
                                      <p:cBhvr>
                                        <p:cTn id="122" dur="1000" fill="hold"/>
                                        <p:tgtEl>
                                          <p:spTgt spid="6">
                                            <p:txEl>
                                              <p:pRg st="21" end="21"/>
                                            </p:txEl>
                                          </p:spTgt>
                                        </p:tgtEl>
                                        <p:attrNameLst>
                                          <p:attrName>ppt_x</p:attrName>
                                        </p:attrNameLst>
                                      </p:cBhvr>
                                      <p:tavLst>
                                        <p:tav tm="0">
                                          <p:val>
                                            <p:strVal val="#ppt_x"/>
                                          </p:val>
                                        </p:tav>
                                        <p:tav tm="100000">
                                          <p:val>
                                            <p:strVal val="#ppt_x"/>
                                          </p:val>
                                        </p:tav>
                                      </p:tavLst>
                                    </p:anim>
                                    <p:anim calcmode="lin" valueType="num">
                                      <p:cBhvr>
                                        <p:cTn id="123" dur="1000" fill="hold"/>
                                        <p:tgtEl>
                                          <p:spTgt spid="6">
                                            <p:txEl>
                                              <p:pRg st="21" end="21"/>
                                            </p:txEl>
                                          </p:spTgt>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6">
                                            <p:txEl>
                                              <p:pRg st="22" end="22"/>
                                            </p:txEl>
                                          </p:spTgt>
                                        </p:tgtEl>
                                        <p:attrNameLst>
                                          <p:attrName>style.visibility</p:attrName>
                                        </p:attrNameLst>
                                      </p:cBhvr>
                                      <p:to>
                                        <p:strVal val="visible"/>
                                      </p:to>
                                    </p:set>
                                    <p:animEffect transition="in" filter="fade">
                                      <p:cBhvr>
                                        <p:cTn id="126" dur="1000"/>
                                        <p:tgtEl>
                                          <p:spTgt spid="6">
                                            <p:txEl>
                                              <p:pRg st="22" end="22"/>
                                            </p:txEl>
                                          </p:spTgt>
                                        </p:tgtEl>
                                      </p:cBhvr>
                                    </p:animEffect>
                                    <p:anim calcmode="lin" valueType="num">
                                      <p:cBhvr>
                                        <p:cTn id="127" dur="1000" fill="hold"/>
                                        <p:tgtEl>
                                          <p:spTgt spid="6">
                                            <p:txEl>
                                              <p:pRg st="22" end="22"/>
                                            </p:txEl>
                                          </p:spTgt>
                                        </p:tgtEl>
                                        <p:attrNameLst>
                                          <p:attrName>ppt_x</p:attrName>
                                        </p:attrNameLst>
                                      </p:cBhvr>
                                      <p:tavLst>
                                        <p:tav tm="0">
                                          <p:val>
                                            <p:strVal val="#ppt_x"/>
                                          </p:val>
                                        </p:tav>
                                        <p:tav tm="100000">
                                          <p:val>
                                            <p:strVal val="#ppt_x"/>
                                          </p:val>
                                        </p:tav>
                                      </p:tavLst>
                                    </p:anim>
                                    <p:anim calcmode="lin" valueType="num">
                                      <p:cBhvr>
                                        <p:cTn id="128" dur="1000" fill="hold"/>
                                        <p:tgtEl>
                                          <p:spTgt spid="6">
                                            <p:txEl>
                                              <p:pRg st="22" end="22"/>
                                            </p:txEl>
                                          </p:spTgt>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6">
                                            <p:txEl>
                                              <p:pRg st="23" end="23"/>
                                            </p:txEl>
                                          </p:spTgt>
                                        </p:tgtEl>
                                        <p:attrNameLst>
                                          <p:attrName>style.visibility</p:attrName>
                                        </p:attrNameLst>
                                      </p:cBhvr>
                                      <p:to>
                                        <p:strVal val="visible"/>
                                      </p:to>
                                    </p:set>
                                    <p:animEffect transition="in" filter="fade">
                                      <p:cBhvr>
                                        <p:cTn id="131" dur="1000"/>
                                        <p:tgtEl>
                                          <p:spTgt spid="6">
                                            <p:txEl>
                                              <p:pRg st="23" end="23"/>
                                            </p:txEl>
                                          </p:spTgt>
                                        </p:tgtEl>
                                      </p:cBhvr>
                                    </p:animEffect>
                                    <p:anim calcmode="lin" valueType="num">
                                      <p:cBhvr>
                                        <p:cTn id="132" dur="1000" fill="hold"/>
                                        <p:tgtEl>
                                          <p:spTgt spid="6">
                                            <p:txEl>
                                              <p:pRg st="23" end="23"/>
                                            </p:txEl>
                                          </p:spTgt>
                                        </p:tgtEl>
                                        <p:attrNameLst>
                                          <p:attrName>ppt_x</p:attrName>
                                        </p:attrNameLst>
                                      </p:cBhvr>
                                      <p:tavLst>
                                        <p:tav tm="0">
                                          <p:val>
                                            <p:strVal val="#ppt_x"/>
                                          </p:val>
                                        </p:tav>
                                        <p:tav tm="100000">
                                          <p:val>
                                            <p:strVal val="#ppt_x"/>
                                          </p:val>
                                        </p:tav>
                                      </p:tavLst>
                                    </p:anim>
                                    <p:anim calcmode="lin" valueType="num">
                                      <p:cBhvr>
                                        <p:cTn id="133" dur="1000" fill="hold"/>
                                        <p:tgtEl>
                                          <p:spTgt spid="6">
                                            <p:txEl>
                                              <p:pRg st="23" end="23"/>
                                            </p:txEl>
                                          </p:spTgt>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6">
                                            <p:txEl>
                                              <p:pRg st="24" end="24"/>
                                            </p:txEl>
                                          </p:spTgt>
                                        </p:tgtEl>
                                        <p:attrNameLst>
                                          <p:attrName>style.visibility</p:attrName>
                                        </p:attrNameLst>
                                      </p:cBhvr>
                                      <p:to>
                                        <p:strVal val="visible"/>
                                      </p:to>
                                    </p:set>
                                    <p:animEffect transition="in" filter="fade">
                                      <p:cBhvr>
                                        <p:cTn id="136" dur="1000"/>
                                        <p:tgtEl>
                                          <p:spTgt spid="6">
                                            <p:txEl>
                                              <p:pRg st="24" end="24"/>
                                            </p:txEl>
                                          </p:spTgt>
                                        </p:tgtEl>
                                      </p:cBhvr>
                                    </p:animEffect>
                                    <p:anim calcmode="lin" valueType="num">
                                      <p:cBhvr>
                                        <p:cTn id="137" dur="1000" fill="hold"/>
                                        <p:tgtEl>
                                          <p:spTgt spid="6">
                                            <p:txEl>
                                              <p:pRg st="24" end="24"/>
                                            </p:txEl>
                                          </p:spTgt>
                                        </p:tgtEl>
                                        <p:attrNameLst>
                                          <p:attrName>ppt_x</p:attrName>
                                        </p:attrNameLst>
                                      </p:cBhvr>
                                      <p:tavLst>
                                        <p:tav tm="0">
                                          <p:val>
                                            <p:strVal val="#ppt_x"/>
                                          </p:val>
                                        </p:tav>
                                        <p:tav tm="100000">
                                          <p:val>
                                            <p:strVal val="#ppt_x"/>
                                          </p:val>
                                        </p:tav>
                                      </p:tavLst>
                                    </p:anim>
                                    <p:anim calcmode="lin" valueType="num">
                                      <p:cBhvr>
                                        <p:cTn id="138" dur="1000" fill="hold"/>
                                        <p:tgtEl>
                                          <p:spTgt spid="6">
                                            <p:txEl>
                                              <p:pRg st="24" end="24"/>
                                            </p:txEl>
                                          </p:spTgt>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6">
                                            <p:txEl>
                                              <p:pRg st="25" end="25"/>
                                            </p:txEl>
                                          </p:spTgt>
                                        </p:tgtEl>
                                        <p:attrNameLst>
                                          <p:attrName>style.visibility</p:attrName>
                                        </p:attrNameLst>
                                      </p:cBhvr>
                                      <p:to>
                                        <p:strVal val="visible"/>
                                      </p:to>
                                    </p:set>
                                    <p:animEffect transition="in" filter="fade">
                                      <p:cBhvr>
                                        <p:cTn id="141" dur="1000"/>
                                        <p:tgtEl>
                                          <p:spTgt spid="6">
                                            <p:txEl>
                                              <p:pRg st="25" end="25"/>
                                            </p:txEl>
                                          </p:spTgt>
                                        </p:tgtEl>
                                      </p:cBhvr>
                                    </p:animEffect>
                                    <p:anim calcmode="lin" valueType="num">
                                      <p:cBhvr>
                                        <p:cTn id="142" dur="1000" fill="hold"/>
                                        <p:tgtEl>
                                          <p:spTgt spid="6">
                                            <p:txEl>
                                              <p:pRg st="25" end="25"/>
                                            </p:txEl>
                                          </p:spTgt>
                                        </p:tgtEl>
                                        <p:attrNameLst>
                                          <p:attrName>ppt_x</p:attrName>
                                        </p:attrNameLst>
                                      </p:cBhvr>
                                      <p:tavLst>
                                        <p:tav tm="0">
                                          <p:val>
                                            <p:strVal val="#ppt_x"/>
                                          </p:val>
                                        </p:tav>
                                        <p:tav tm="100000">
                                          <p:val>
                                            <p:strVal val="#ppt_x"/>
                                          </p:val>
                                        </p:tav>
                                      </p:tavLst>
                                    </p:anim>
                                    <p:anim calcmode="lin" valueType="num">
                                      <p:cBhvr>
                                        <p:cTn id="143" dur="1000" fill="hold"/>
                                        <p:tgtEl>
                                          <p:spTgt spid="6">
                                            <p:txEl>
                                              <p:pRg st="25" end="25"/>
                                            </p:txEl>
                                          </p:spTgt>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6">
                                            <p:txEl>
                                              <p:pRg st="26" end="26"/>
                                            </p:txEl>
                                          </p:spTgt>
                                        </p:tgtEl>
                                        <p:attrNameLst>
                                          <p:attrName>style.visibility</p:attrName>
                                        </p:attrNameLst>
                                      </p:cBhvr>
                                      <p:to>
                                        <p:strVal val="visible"/>
                                      </p:to>
                                    </p:set>
                                    <p:animEffect transition="in" filter="fade">
                                      <p:cBhvr>
                                        <p:cTn id="146" dur="1000"/>
                                        <p:tgtEl>
                                          <p:spTgt spid="6">
                                            <p:txEl>
                                              <p:pRg st="26" end="26"/>
                                            </p:txEl>
                                          </p:spTgt>
                                        </p:tgtEl>
                                      </p:cBhvr>
                                    </p:animEffect>
                                    <p:anim calcmode="lin" valueType="num">
                                      <p:cBhvr>
                                        <p:cTn id="147" dur="1000" fill="hold"/>
                                        <p:tgtEl>
                                          <p:spTgt spid="6">
                                            <p:txEl>
                                              <p:pRg st="26" end="26"/>
                                            </p:txEl>
                                          </p:spTgt>
                                        </p:tgtEl>
                                        <p:attrNameLst>
                                          <p:attrName>ppt_x</p:attrName>
                                        </p:attrNameLst>
                                      </p:cBhvr>
                                      <p:tavLst>
                                        <p:tav tm="0">
                                          <p:val>
                                            <p:strVal val="#ppt_x"/>
                                          </p:val>
                                        </p:tav>
                                        <p:tav tm="100000">
                                          <p:val>
                                            <p:strVal val="#ppt_x"/>
                                          </p:val>
                                        </p:tav>
                                      </p:tavLst>
                                    </p:anim>
                                    <p:anim calcmode="lin" valueType="num">
                                      <p:cBhvr>
                                        <p:cTn id="148" dur="1000" fill="hold"/>
                                        <p:tgtEl>
                                          <p:spTgt spid="6">
                                            <p:txEl>
                                              <p:pRg st="26" end="26"/>
                                            </p:txEl>
                                          </p:spTgt>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6">
                                            <p:txEl>
                                              <p:pRg st="27" end="27"/>
                                            </p:txEl>
                                          </p:spTgt>
                                        </p:tgtEl>
                                        <p:attrNameLst>
                                          <p:attrName>style.visibility</p:attrName>
                                        </p:attrNameLst>
                                      </p:cBhvr>
                                      <p:to>
                                        <p:strVal val="visible"/>
                                      </p:to>
                                    </p:set>
                                    <p:animEffect transition="in" filter="fade">
                                      <p:cBhvr>
                                        <p:cTn id="151" dur="1000"/>
                                        <p:tgtEl>
                                          <p:spTgt spid="6">
                                            <p:txEl>
                                              <p:pRg st="27" end="27"/>
                                            </p:txEl>
                                          </p:spTgt>
                                        </p:tgtEl>
                                      </p:cBhvr>
                                    </p:animEffect>
                                    <p:anim calcmode="lin" valueType="num">
                                      <p:cBhvr>
                                        <p:cTn id="152" dur="1000" fill="hold"/>
                                        <p:tgtEl>
                                          <p:spTgt spid="6">
                                            <p:txEl>
                                              <p:pRg st="27" end="27"/>
                                            </p:txEl>
                                          </p:spTgt>
                                        </p:tgtEl>
                                        <p:attrNameLst>
                                          <p:attrName>ppt_x</p:attrName>
                                        </p:attrNameLst>
                                      </p:cBhvr>
                                      <p:tavLst>
                                        <p:tav tm="0">
                                          <p:val>
                                            <p:strVal val="#ppt_x"/>
                                          </p:val>
                                        </p:tav>
                                        <p:tav tm="100000">
                                          <p:val>
                                            <p:strVal val="#ppt_x"/>
                                          </p:val>
                                        </p:tav>
                                      </p:tavLst>
                                    </p:anim>
                                    <p:anim calcmode="lin" valueType="num">
                                      <p:cBhvr>
                                        <p:cTn id="153" dur="1000" fill="hold"/>
                                        <p:tgtEl>
                                          <p:spTgt spid="6">
                                            <p:txEl>
                                              <p:pRg st="27" end="27"/>
                                            </p:txEl>
                                          </p:spTgt>
                                        </p:tgtEl>
                                        <p:attrNameLst>
                                          <p:attrName>ppt_y</p:attrName>
                                        </p:attrNameLst>
                                      </p:cBhvr>
                                      <p:tavLst>
                                        <p:tav tm="0">
                                          <p:val>
                                            <p:strVal val="#ppt_y+.1"/>
                                          </p:val>
                                        </p:tav>
                                        <p:tav tm="100000">
                                          <p:val>
                                            <p:strVal val="#ppt_y"/>
                                          </p:val>
                                        </p:tav>
                                      </p:tavLst>
                                    </p:anim>
                                  </p:childTnLst>
                                </p:cTn>
                              </p:par>
                              <p:par>
                                <p:cTn id="154" presetID="42" presetClass="entr" presetSubtype="0" fill="hold" nodeType="withEffect">
                                  <p:stCondLst>
                                    <p:cond delay="0"/>
                                  </p:stCondLst>
                                  <p:childTnLst>
                                    <p:set>
                                      <p:cBhvr>
                                        <p:cTn id="155" dur="1" fill="hold">
                                          <p:stCondLst>
                                            <p:cond delay="0"/>
                                          </p:stCondLst>
                                        </p:cTn>
                                        <p:tgtEl>
                                          <p:spTgt spid="6">
                                            <p:txEl>
                                              <p:pRg st="28" end="28"/>
                                            </p:txEl>
                                          </p:spTgt>
                                        </p:tgtEl>
                                        <p:attrNameLst>
                                          <p:attrName>style.visibility</p:attrName>
                                        </p:attrNameLst>
                                      </p:cBhvr>
                                      <p:to>
                                        <p:strVal val="visible"/>
                                      </p:to>
                                    </p:set>
                                    <p:animEffect transition="in" filter="fade">
                                      <p:cBhvr>
                                        <p:cTn id="156" dur="1000"/>
                                        <p:tgtEl>
                                          <p:spTgt spid="6">
                                            <p:txEl>
                                              <p:pRg st="28" end="28"/>
                                            </p:txEl>
                                          </p:spTgt>
                                        </p:tgtEl>
                                      </p:cBhvr>
                                    </p:animEffect>
                                    <p:anim calcmode="lin" valueType="num">
                                      <p:cBhvr>
                                        <p:cTn id="157" dur="1000" fill="hold"/>
                                        <p:tgtEl>
                                          <p:spTgt spid="6">
                                            <p:txEl>
                                              <p:pRg st="28" end="28"/>
                                            </p:txEl>
                                          </p:spTgt>
                                        </p:tgtEl>
                                        <p:attrNameLst>
                                          <p:attrName>ppt_x</p:attrName>
                                        </p:attrNameLst>
                                      </p:cBhvr>
                                      <p:tavLst>
                                        <p:tav tm="0">
                                          <p:val>
                                            <p:strVal val="#ppt_x"/>
                                          </p:val>
                                        </p:tav>
                                        <p:tav tm="100000">
                                          <p:val>
                                            <p:strVal val="#ppt_x"/>
                                          </p:val>
                                        </p:tav>
                                      </p:tavLst>
                                    </p:anim>
                                    <p:anim calcmode="lin" valueType="num">
                                      <p:cBhvr>
                                        <p:cTn id="158" dur="1000" fill="hold"/>
                                        <p:tgtEl>
                                          <p:spTgt spid="6">
                                            <p:txEl>
                                              <p:pRg st="28" end="28"/>
                                            </p:txEl>
                                          </p:spTgt>
                                        </p:tgtEl>
                                        <p:attrNameLst>
                                          <p:attrName>ppt_y</p:attrName>
                                        </p:attrNameLst>
                                      </p:cBhvr>
                                      <p:tavLst>
                                        <p:tav tm="0">
                                          <p:val>
                                            <p:strVal val="#ppt_y+.1"/>
                                          </p:val>
                                        </p:tav>
                                        <p:tav tm="100000">
                                          <p:val>
                                            <p:strVal val="#ppt_y"/>
                                          </p:val>
                                        </p:tav>
                                      </p:tavLst>
                                    </p:anim>
                                  </p:childTnLst>
                                </p:cTn>
                              </p:par>
                              <p:par>
                                <p:cTn id="159" presetID="42" presetClass="entr" presetSubtype="0" fill="hold" nodeType="withEffect">
                                  <p:stCondLst>
                                    <p:cond delay="0"/>
                                  </p:stCondLst>
                                  <p:childTnLst>
                                    <p:set>
                                      <p:cBhvr>
                                        <p:cTn id="160" dur="1" fill="hold">
                                          <p:stCondLst>
                                            <p:cond delay="0"/>
                                          </p:stCondLst>
                                        </p:cTn>
                                        <p:tgtEl>
                                          <p:spTgt spid="6">
                                            <p:txEl>
                                              <p:pRg st="29" end="29"/>
                                            </p:txEl>
                                          </p:spTgt>
                                        </p:tgtEl>
                                        <p:attrNameLst>
                                          <p:attrName>style.visibility</p:attrName>
                                        </p:attrNameLst>
                                      </p:cBhvr>
                                      <p:to>
                                        <p:strVal val="visible"/>
                                      </p:to>
                                    </p:set>
                                    <p:animEffect transition="in" filter="fade">
                                      <p:cBhvr>
                                        <p:cTn id="161" dur="1000"/>
                                        <p:tgtEl>
                                          <p:spTgt spid="6">
                                            <p:txEl>
                                              <p:pRg st="29" end="29"/>
                                            </p:txEl>
                                          </p:spTgt>
                                        </p:tgtEl>
                                      </p:cBhvr>
                                    </p:animEffect>
                                    <p:anim calcmode="lin" valueType="num">
                                      <p:cBhvr>
                                        <p:cTn id="162" dur="1000" fill="hold"/>
                                        <p:tgtEl>
                                          <p:spTgt spid="6">
                                            <p:txEl>
                                              <p:pRg st="29" end="29"/>
                                            </p:txEl>
                                          </p:spTgt>
                                        </p:tgtEl>
                                        <p:attrNameLst>
                                          <p:attrName>ppt_x</p:attrName>
                                        </p:attrNameLst>
                                      </p:cBhvr>
                                      <p:tavLst>
                                        <p:tav tm="0">
                                          <p:val>
                                            <p:strVal val="#ppt_x"/>
                                          </p:val>
                                        </p:tav>
                                        <p:tav tm="100000">
                                          <p:val>
                                            <p:strVal val="#ppt_x"/>
                                          </p:val>
                                        </p:tav>
                                      </p:tavLst>
                                    </p:anim>
                                    <p:anim calcmode="lin" valueType="num">
                                      <p:cBhvr>
                                        <p:cTn id="163" dur="1000" fill="hold"/>
                                        <p:tgtEl>
                                          <p:spTgt spid="6">
                                            <p:txEl>
                                              <p:pRg st="29" end="29"/>
                                            </p:txEl>
                                          </p:spTgt>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6">
                                            <p:txEl>
                                              <p:pRg st="30" end="30"/>
                                            </p:txEl>
                                          </p:spTgt>
                                        </p:tgtEl>
                                        <p:attrNameLst>
                                          <p:attrName>style.visibility</p:attrName>
                                        </p:attrNameLst>
                                      </p:cBhvr>
                                      <p:to>
                                        <p:strVal val="visible"/>
                                      </p:to>
                                    </p:set>
                                    <p:animEffect transition="in" filter="fade">
                                      <p:cBhvr>
                                        <p:cTn id="166" dur="1000"/>
                                        <p:tgtEl>
                                          <p:spTgt spid="6">
                                            <p:txEl>
                                              <p:pRg st="30" end="30"/>
                                            </p:txEl>
                                          </p:spTgt>
                                        </p:tgtEl>
                                      </p:cBhvr>
                                    </p:animEffect>
                                    <p:anim calcmode="lin" valueType="num">
                                      <p:cBhvr>
                                        <p:cTn id="167" dur="1000" fill="hold"/>
                                        <p:tgtEl>
                                          <p:spTgt spid="6">
                                            <p:txEl>
                                              <p:pRg st="30" end="30"/>
                                            </p:txEl>
                                          </p:spTgt>
                                        </p:tgtEl>
                                        <p:attrNameLst>
                                          <p:attrName>ppt_x</p:attrName>
                                        </p:attrNameLst>
                                      </p:cBhvr>
                                      <p:tavLst>
                                        <p:tav tm="0">
                                          <p:val>
                                            <p:strVal val="#ppt_x"/>
                                          </p:val>
                                        </p:tav>
                                        <p:tav tm="100000">
                                          <p:val>
                                            <p:strVal val="#ppt_x"/>
                                          </p:val>
                                        </p:tav>
                                      </p:tavLst>
                                    </p:anim>
                                    <p:anim calcmode="lin" valueType="num">
                                      <p:cBhvr>
                                        <p:cTn id="168" dur="1000" fill="hold"/>
                                        <p:tgtEl>
                                          <p:spTgt spid="6">
                                            <p:txEl>
                                              <p:pRg st="30" end="30"/>
                                            </p:txEl>
                                          </p:spTgt>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6">
                                            <p:txEl>
                                              <p:pRg st="31" end="31"/>
                                            </p:txEl>
                                          </p:spTgt>
                                        </p:tgtEl>
                                        <p:attrNameLst>
                                          <p:attrName>style.visibility</p:attrName>
                                        </p:attrNameLst>
                                      </p:cBhvr>
                                      <p:to>
                                        <p:strVal val="visible"/>
                                      </p:to>
                                    </p:set>
                                    <p:animEffect transition="in" filter="fade">
                                      <p:cBhvr>
                                        <p:cTn id="171" dur="1000"/>
                                        <p:tgtEl>
                                          <p:spTgt spid="6">
                                            <p:txEl>
                                              <p:pRg st="31" end="31"/>
                                            </p:txEl>
                                          </p:spTgt>
                                        </p:tgtEl>
                                      </p:cBhvr>
                                    </p:animEffect>
                                    <p:anim calcmode="lin" valueType="num">
                                      <p:cBhvr>
                                        <p:cTn id="172" dur="1000" fill="hold"/>
                                        <p:tgtEl>
                                          <p:spTgt spid="6">
                                            <p:txEl>
                                              <p:pRg st="31" end="31"/>
                                            </p:txEl>
                                          </p:spTgt>
                                        </p:tgtEl>
                                        <p:attrNameLst>
                                          <p:attrName>ppt_x</p:attrName>
                                        </p:attrNameLst>
                                      </p:cBhvr>
                                      <p:tavLst>
                                        <p:tav tm="0">
                                          <p:val>
                                            <p:strVal val="#ppt_x"/>
                                          </p:val>
                                        </p:tav>
                                        <p:tav tm="100000">
                                          <p:val>
                                            <p:strVal val="#ppt_x"/>
                                          </p:val>
                                        </p:tav>
                                      </p:tavLst>
                                    </p:anim>
                                    <p:anim calcmode="lin" valueType="num">
                                      <p:cBhvr>
                                        <p:cTn id="173" dur="1000" fill="hold"/>
                                        <p:tgtEl>
                                          <p:spTgt spid="6">
                                            <p:txEl>
                                              <p:pRg st="31" end="31"/>
                                            </p:txEl>
                                          </p:spTgt>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6">
                                            <p:txEl>
                                              <p:pRg st="32" end="32"/>
                                            </p:txEl>
                                          </p:spTgt>
                                        </p:tgtEl>
                                        <p:attrNameLst>
                                          <p:attrName>style.visibility</p:attrName>
                                        </p:attrNameLst>
                                      </p:cBhvr>
                                      <p:to>
                                        <p:strVal val="visible"/>
                                      </p:to>
                                    </p:set>
                                    <p:animEffect transition="in" filter="fade">
                                      <p:cBhvr>
                                        <p:cTn id="176" dur="1000"/>
                                        <p:tgtEl>
                                          <p:spTgt spid="6">
                                            <p:txEl>
                                              <p:pRg st="32" end="32"/>
                                            </p:txEl>
                                          </p:spTgt>
                                        </p:tgtEl>
                                      </p:cBhvr>
                                    </p:animEffect>
                                    <p:anim calcmode="lin" valueType="num">
                                      <p:cBhvr>
                                        <p:cTn id="177" dur="1000" fill="hold"/>
                                        <p:tgtEl>
                                          <p:spTgt spid="6">
                                            <p:txEl>
                                              <p:pRg st="32" end="32"/>
                                            </p:txEl>
                                          </p:spTgt>
                                        </p:tgtEl>
                                        <p:attrNameLst>
                                          <p:attrName>ppt_x</p:attrName>
                                        </p:attrNameLst>
                                      </p:cBhvr>
                                      <p:tavLst>
                                        <p:tav tm="0">
                                          <p:val>
                                            <p:strVal val="#ppt_x"/>
                                          </p:val>
                                        </p:tav>
                                        <p:tav tm="100000">
                                          <p:val>
                                            <p:strVal val="#ppt_x"/>
                                          </p:val>
                                        </p:tav>
                                      </p:tavLst>
                                    </p:anim>
                                    <p:anim calcmode="lin" valueType="num">
                                      <p:cBhvr>
                                        <p:cTn id="178" dur="1000" fill="hold"/>
                                        <p:tgtEl>
                                          <p:spTgt spid="6">
                                            <p:txEl>
                                              <p:pRg st="32" end="32"/>
                                            </p:txEl>
                                          </p:spTgt>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0"/>
                                  </p:stCondLst>
                                  <p:childTnLst>
                                    <p:set>
                                      <p:cBhvr>
                                        <p:cTn id="180" dur="1" fill="hold">
                                          <p:stCondLst>
                                            <p:cond delay="0"/>
                                          </p:stCondLst>
                                        </p:cTn>
                                        <p:tgtEl>
                                          <p:spTgt spid="6">
                                            <p:txEl>
                                              <p:pRg st="33" end="33"/>
                                            </p:txEl>
                                          </p:spTgt>
                                        </p:tgtEl>
                                        <p:attrNameLst>
                                          <p:attrName>style.visibility</p:attrName>
                                        </p:attrNameLst>
                                      </p:cBhvr>
                                      <p:to>
                                        <p:strVal val="visible"/>
                                      </p:to>
                                    </p:set>
                                    <p:animEffect transition="in" filter="fade">
                                      <p:cBhvr>
                                        <p:cTn id="181" dur="1000"/>
                                        <p:tgtEl>
                                          <p:spTgt spid="6">
                                            <p:txEl>
                                              <p:pRg st="33" end="33"/>
                                            </p:txEl>
                                          </p:spTgt>
                                        </p:tgtEl>
                                      </p:cBhvr>
                                    </p:animEffect>
                                    <p:anim calcmode="lin" valueType="num">
                                      <p:cBhvr>
                                        <p:cTn id="182" dur="1000" fill="hold"/>
                                        <p:tgtEl>
                                          <p:spTgt spid="6">
                                            <p:txEl>
                                              <p:pRg st="33" end="33"/>
                                            </p:txEl>
                                          </p:spTgt>
                                        </p:tgtEl>
                                        <p:attrNameLst>
                                          <p:attrName>ppt_x</p:attrName>
                                        </p:attrNameLst>
                                      </p:cBhvr>
                                      <p:tavLst>
                                        <p:tav tm="0">
                                          <p:val>
                                            <p:strVal val="#ppt_x"/>
                                          </p:val>
                                        </p:tav>
                                        <p:tav tm="100000">
                                          <p:val>
                                            <p:strVal val="#ppt_x"/>
                                          </p:val>
                                        </p:tav>
                                      </p:tavLst>
                                    </p:anim>
                                    <p:anim calcmode="lin" valueType="num">
                                      <p:cBhvr>
                                        <p:cTn id="183" dur="1000" fill="hold"/>
                                        <p:tgtEl>
                                          <p:spTgt spid="6">
                                            <p:txEl>
                                              <p:pRg st="33" end="33"/>
                                            </p:txEl>
                                          </p:spTgt>
                                        </p:tgtEl>
                                        <p:attrNameLst>
                                          <p:attrName>ppt_y</p:attrName>
                                        </p:attrNameLst>
                                      </p:cBhvr>
                                      <p:tavLst>
                                        <p:tav tm="0">
                                          <p:val>
                                            <p:strVal val="#ppt_y+.1"/>
                                          </p:val>
                                        </p:tav>
                                        <p:tav tm="100000">
                                          <p:val>
                                            <p:strVal val="#ppt_y"/>
                                          </p:val>
                                        </p:tav>
                                      </p:tavLst>
                                    </p:anim>
                                  </p:childTnLst>
                                </p:cTn>
                              </p:par>
                              <p:par>
                                <p:cTn id="184" presetID="42" presetClass="entr" presetSubtype="0" fill="hold" nodeType="withEffect">
                                  <p:stCondLst>
                                    <p:cond delay="0"/>
                                  </p:stCondLst>
                                  <p:childTnLst>
                                    <p:set>
                                      <p:cBhvr>
                                        <p:cTn id="185" dur="1" fill="hold">
                                          <p:stCondLst>
                                            <p:cond delay="0"/>
                                          </p:stCondLst>
                                        </p:cTn>
                                        <p:tgtEl>
                                          <p:spTgt spid="6">
                                            <p:txEl>
                                              <p:pRg st="34" end="34"/>
                                            </p:txEl>
                                          </p:spTgt>
                                        </p:tgtEl>
                                        <p:attrNameLst>
                                          <p:attrName>style.visibility</p:attrName>
                                        </p:attrNameLst>
                                      </p:cBhvr>
                                      <p:to>
                                        <p:strVal val="visible"/>
                                      </p:to>
                                    </p:set>
                                    <p:animEffect transition="in" filter="fade">
                                      <p:cBhvr>
                                        <p:cTn id="186" dur="1000"/>
                                        <p:tgtEl>
                                          <p:spTgt spid="6">
                                            <p:txEl>
                                              <p:pRg st="34" end="34"/>
                                            </p:txEl>
                                          </p:spTgt>
                                        </p:tgtEl>
                                      </p:cBhvr>
                                    </p:animEffect>
                                    <p:anim calcmode="lin" valueType="num">
                                      <p:cBhvr>
                                        <p:cTn id="187" dur="1000" fill="hold"/>
                                        <p:tgtEl>
                                          <p:spTgt spid="6">
                                            <p:txEl>
                                              <p:pRg st="34" end="34"/>
                                            </p:txEl>
                                          </p:spTgt>
                                        </p:tgtEl>
                                        <p:attrNameLst>
                                          <p:attrName>ppt_x</p:attrName>
                                        </p:attrNameLst>
                                      </p:cBhvr>
                                      <p:tavLst>
                                        <p:tav tm="0">
                                          <p:val>
                                            <p:strVal val="#ppt_x"/>
                                          </p:val>
                                        </p:tav>
                                        <p:tav tm="100000">
                                          <p:val>
                                            <p:strVal val="#ppt_x"/>
                                          </p:val>
                                        </p:tav>
                                      </p:tavLst>
                                    </p:anim>
                                    <p:anim calcmode="lin" valueType="num">
                                      <p:cBhvr>
                                        <p:cTn id="188" dur="1000" fill="hold"/>
                                        <p:tgtEl>
                                          <p:spTgt spid="6">
                                            <p:txEl>
                                              <p:pRg st="34" end="34"/>
                                            </p:txEl>
                                          </p:spTgt>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0"/>
                                  </p:stCondLst>
                                  <p:childTnLst>
                                    <p:set>
                                      <p:cBhvr>
                                        <p:cTn id="190" dur="1" fill="hold">
                                          <p:stCondLst>
                                            <p:cond delay="0"/>
                                          </p:stCondLst>
                                        </p:cTn>
                                        <p:tgtEl>
                                          <p:spTgt spid="6">
                                            <p:txEl>
                                              <p:pRg st="35" end="35"/>
                                            </p:txEl>
                                          </p:spTgt>
                                        </p:tgtEl>
                                        <p:attrNameLst>
                                          <p:attrName>style.visibility</p:attrName>
                                        </p:attrNameLst>
                                      </p:cBhvr>
                                      <p:to>
                                        <p:strVal val="visible"/>
                                      </p:to>
                                    </p:set>
                                    <p:animEffect transition="in" filter="fade">
                                      <p:cBhvr>
                                        <p:cTn id="191" dur="1000"/>
                                        <p:tgtEl>
                                          <p:spTgt spid="6">
                                            <p:txEl>
                                              <p:pRg st="35" end="35"/>
                                            </p:txEl>
                                          </p:spTgt>
                                        </p:tgtEl>
                                      </p:cBhvr>
                                    </p:animEffect>
                                    <p:anim calcmode="lin" valueType="num">
                                      <p:cBhvr>
                                        <p:cTn id="192" dur="1000" fill="hold"/>
                                        <p:tgtEl>
                                          <p:spTgt spid="6">
                                            <p:txEl>
                                              <p:pRg st="35" end="35"/>
                                            </p:txEl>
                                          </p:spTgt>
                                        </p:tgtEl>
                                        <p:attrNameLst>
                                          <p:attrName>ppt_x</p:attrName>
                                        </p:attrNameLst>
                                      </p:cBhvr>
                                      <p:tavLst>
                                        <p:tav tm="0">
                                          <p:val>
                                            <p:strVal val="#ppt_x"/>
                                          </p:val>
                                        </p:tav>
                                        <p:tav tm="100000">
                                          <p:val>
                                            <p:strVal val="#ppt_x"/>
                                          </p:val>
                                        </p:tav>
                                      </p:tavLst>
                                    </p:anim>
                                    <p:anim calcmode="lin" valueType="num">
                                      <p:cBhvr>
                                        <p:cTn id="193" dur="1000" fill="hold"/>
                                        <p:tgtEl>
                                          <p:spTgt spid="6">
                                            <p:txEl>
                                              <p:pRg st="35" end="35"/>
                                            </p:txEl>
                                          </p:spTgt>
                                        </p:tgtEl>
                                        <p:attrNameLst>
                                          <p:attrName>ppt_y</p:attrName>
                                        </p:attrNameLst>
                                      </p:cBhvr>
                                      <p:tavLst>
                                        <p:tav tm="0">
                                          <p:val>
                                            <p:strVal val="#ppt_y+.1"/>
                                          </p:val>
                                        </p:tav>
                                        <p:tav tm="100000">
                                          <p:val>
                                            <p:strVal val="#ppt_y"/>
                                          </p:val>
                                        </p:tav>
                                      </p:tavLst>
                                    </p:anim>
                                  </p:childTnLst>
                                </p:cTn>
                              </p:par>
                              <p:par>
                                <p:cTn id="194" presetID="42" presetClass="entr" presetSubtype="0" fill="hold" nodeType="withEffect">
                                  <p:stCondLst>
                                    <p:cond delay="0"/>
                                  </p:stCondLst>
                                  <p:childTnLst>
                                    <p:set>
                                      <p:cBhvr>
                                        <p:cTn id="195" dur="1" fill="hold">
                                          <p:stCondLst>
                                            <p:cond delay="0"/>
                                          </p:stCondLst>
                                        </p:cTn>
                                        <p:tgtEl>
                                          <p:spTgt spid="6">
                                            <p:txEl>
                                              <p:pRg st="36" end="36"/>
                                            </p:txEl>
                                          </p:spTgt>
                                        </p:tgtEl>
                                        <p:attrNameLst>
                                          <p:attrName>style.visibility</p:attrName>
                                        </p:attrNameLst>
                                      </p:cBhvr>
                                      <p:to>
                                        <p:strVal val="visible"/>
                                      </p:to>
                                    </p:set>
                                    <p:animEffect transition="in" filter="fade">
                                      <p:cBhvr>
                                        <p:cTn id="196" dur="1000"/>
                                        <p:tgtEl>
                                          <p:spTgt spid="6">
                                            <p:txEl>
                                              <p:pRg st="36" end="36"/>
                                            </p:txEl>
                                          </p:spTgt>
                                        </p:tgtEl>
                                      </p:cBhvr>
                                    </p:animEffect>
                                    <p:anim calcmode="lin" valueType="num">
                                      <p:cBhvr>
                                        <p:cTn id="197" dur="1000" fill="hold"/>
                                        <p:tgtEl>
                                          <p:spTgt spid="6">
                                            <p:txEl>
                                              <p:pRg st="36" end="36"/>
                                            </p:txEl>
                                          </p:spTgt>
                                        </p:tgtEl>
                                        <p:attrNameLst>
                                          <p:attrName>ppt_x</p:attrName>
                                        </p:attrNameLst>
                                      </p:cBhvr>
                                      <p:tavLst>
                                        <p:tav tm="0">
                                          <p:val>
                                            <p:strVal val="#ppt_x"/>
                                          </p:val>
                                        </p:tav>
                                        <p:tav tm="100000">
                                          <p:val>
                                            <p:strVal val="#ppt_x"/>
                                          </p:val>
                                        </p:tav>
                                      </p:tavLst>
                                    </p:anim>
                                    <p:anim calcmode="lin" valueType="num">
                                      <p:cBhvr>
                                        <p:cTn id="198" dur="1000" fill="hold"/>
                                        <p:tgtEl>
                                          <p:spTgt spid="6">
                                            <p:txEl>
                                              <p:pRg st="36" end="36"/>
                                            </p:txEl>
                                          </p:spTgt>
                                        </p:tgtEl>
                                        <p:attrNameLst>
                                          <p:attrName>ppt_y</p:attrName>
                                        </p:attrNameLst>
                                      </p:cBhvr>
                                      <p:tavLst>
                                        <p:tav tm="0">
                                          <p:val>
                                            <p:strVal val="#ppt_y+.1"/>
                                          </p:val>
                                        </p:tav>
                                        <p:tav tm="100000">
                                          <p:val>
                                            <p:strVal val="#ppt_y"/>
                                          </p:val>
                                        </p:tav>
                                      </p:tavLst>
                                    </p:anim>
                                  </p:childTnLst>
                                </p:cTn>
                              </p:par>
                              <p:par>
                                <p:cTn id="199" presetID="42" presetClass="entr" presetSubtype="0" fill="hold" nodeType="withEffect">
                                  <p:stCondLst>
                                    <p:cond delay="0"/>
                                  </p:stCondLst>
                                  <p:childTnLst>
                                    <p:set>
                                      <p:cBhvr>
                                        <p:cTn id="200" dur="1" fill="hold">
                                          <p:stCondLst>
                                            <p:cond delay="0"/>
                                          </p:stCondLst>
                                        </p:cTn>
                                        <p:tgtEl>
                                          <p:spTgt spid="6">
                                            <p:txEl>
                                              <p:pRg st="37" end="37"/>
                                            </p:txEl>
                                          </p:spTgt>
                                        </p:tgtEl>
                                        <p:attrNameLst>
                                          <p:attrName>style.visibility</p:attrName>
                                        </p:attrNameLst>
                                      </p:cBhvr>
                                      <p:to>
                                        <p:strVal val="visible"/>
                                      </p:to>
                                    </p:set>
                                    <p:animEffect transition="in" filter="fade">
                                      <p:cBhvr>
                                        <p:cTn id="201" dur="1000"/>
                                        <p:tgtEl>
                                          <p:spTgt spid="6">
                                            <p:txEl>
                                              <p:pRg st="37" end="37"/>
                                            </p:txEl>
                                          </p:spTgt>
                                        </p:tgtEl>
                                      </p:cBhvr>
                                    </p:animEffect>
                                    <p:anim calcmode="lin" valueType="num">
                                      <p:cBhvr>
                                        <p:cTn id="202" dur="1000" fill="hold"/>
                                        <p:tgtEl>
                                          <p:spTgt spid="6">
                                            <p:txEl>
                                              <p:pRg st="37" end="37"/>
                                            </p:txEl>
                                          </p:spTgt>
                                        </p:tgtEl>
                                        <p:attrNameLst>
                                          <p:attrName>ppt_x</p:attrName>
                                        </p:attrNameLst>
                                      </p:cBhvr>
                                      <p:tavLst>
                                        <p:tav tm="0">
                                          <p:val>
                                            <p:strVal val="#ppt_x"/>
                                          </p:val>
                                        </p:tav>
                                        <p:tav tm="100000">
                                          <p:val>
                                            <p:strVal val="#ppt_x"/>
                                          </p:val>
                                        </p:tav>
                                      </p:tavLst>
                                    </p:anim>
                                    <p:anim calcmode="lin" valueType="num">
                                      <p:cBhvr>
                                        <p:cTn id="203" dur="1000" fill="hold"/>
                                        <p:tgtEl>
                                          <p:spTgt spid="6">
                                            <p:txEl>
                                              <p:pRg st="37" end="37"/>
                                            </p:txEl>
                                          </p:spTgt>
                                        </p:tgtEl>
                                        <p:attrNameLst>
                                          <p:attrName>ppt_y</p:attrName>
                                        </p:attrNameLst>
                                      </p:cBhvr>
                                      <p:tavLst>
                                        <p:tav tm="0">
                                          <p:val>
                                            <p:strVal val="#ppt_y+.1"/>
                                          </p:val>
                                        </p:tav>
                                        <p:tav tm="100000">
                                          <p:val>
                                            <p:strVal val="#ppt_y"/>
                                          </p:val>
                                        </p:tav>
                                      </p:tavLst>
                                    </p:anim>
                                  </p:childTnLst>
                                </p:cTn>
                              </p:par>
                              <p:par>
                                <p:cTn id="204" presetID="42" presetClass="entr" presetSubtype="0" fill="hold" nodeType="withEffect">
                                  <p:stCondLst>
                                    <p:cond delay="0"/>
                                  </p:stCondLst>
                                  <p:childTnLst>
                                    <p:set>
                                      <p:cBhvr>
                                        <p:cTn id="205" dur="1" fill="hold">
                                          <p:stCondLst>
                                            <p:cond delay="0"/>
                                          </p:stCondLst>
                                        </p:cTn>
                                        <p:tgtEl>
                                          <p:spTgt spid="6">
                                            <p:txEl>
                                              <p:pRg st="38" end="38"/>
                                            </p:txEl>
                                          </p:spTgt>
                                        </p:tgtEl>
                                        <p:attrNameLst>
                                          <p:attrName>style.visibility</p:attrName>
                                        </p:attrNameLst>
                                      </p:cBhvr>
                                      <p:to>
                                        <p:strVal val="visible"/>
                                      </p:to>
                                    </p:set>
                                    <p:animEffect transition="in" filter="fade">
                                      <p:cBhvr>
                                        <p:cTn id="206" dur="1000"/>
                                        <p:tgtEl>
                                          <p:spTgt spid="6">
                                            <p:txEl>
                                              <p:pRg st="38" end="38"/>
                                            </p:txEl>
                                          </p:spTgt>
                                        </p:tgtEl>
                                      </p:cBhvr>
                                    </p:animEffect>
                                    <p:anim calcmode="lin" valueType="num">
                                      <p:cBhvr>
                                        <p:cTn id="207" dur="1000" fill="hold"/>
                                        <p:tgtEl>
                                          <p:spTgt spid="6">
                                            <p:txEl>
                                              <p:pRg st="38" end="38"/>
                                            </p:txEl>
                                          </p:spTgt>
                                        </p:tgtEl>
                                        <p:attrNameLst>
                                          <p:attrName>ppt_x</p:attrName>
                                        </p:attrNameLst>
                                      </p:cBhvr>
                                      <p:tavLst>
                                        <p:tav tm="0">
                                          <p:val>
                                            <p:strVal val="#ppt_x"/>
                                          </p:val>
                                        </p:tav>
                                        <p:tav tm="100000">
                                          <p:val>
                                            <p:strVal val="#ppt_x"/>
                                          </p:val>
                                        </p:tav>
                                      </p:tavLst>
                                    </p:anim>
                                    <p:anim calcmode="lin" valueType="num">
                                      <p:cBhvr>
                                        <p:cTn id="208" dur="1000" fill="hold"/>
                                        <p:tgtEl>
                                          <p:spTgt spid="6">
                                            <p:txEl>
                                              <p:pRg st="38" end="38"/>
                                            </p:txEl>
                                          </p:spTgt>
                                        </p:tgtEl>
                                        <p:attrNameLst>
                                          <p:attrName>ppt_y</p:attrName>
                                        </p:attrNameLst>
                                      </p:cBhvr>
                                      <p:tavLst>
                                        <p:tav tm="0">
                                          <p:val>
                                            <p:strVal val="#ppt_y+.1"/>
                                          </p:val>
                                        </p:tav>
                                        <p:tav tm="100000">
                                          <p:val>
                                            <p:strVal val="#ppt_y"/>
                                          </p:val>
                                        </p:tav>
                                      </p:tavLst>
                                    </p:anim>
                                  </p:childTnLst>
                                </p:cTn>
                              </p:par>
                              <p:par>
                                <p:cTn id="209" presetID="42" presetClass="entr" presetSubtype="0" fill="hold" nodeType="withEffect">
                                  <p:stCondLst>
                                    <p:cond delay="0"/>
                                  </p:stCondLst>
                                  <p:childTnLst>
                                    <p:set>
                                      <p:cBhvr>
                                        <p:cTn id="210" dur="1" fill="hold">
                                          <p:stCondLst>
                                            <p:cond delay="0"/>
                                          </p:stCondLst>
                                        </p:cTn>
                                        <p:tgtEl>
                                          <p:spTgt spid="6">
                                            <p:txEl>
                                              <p:pRg st="39" end="39"/>
                                            </p:txEl>
                                          </p:spTgt>
                                        </p:tgtEl>
                                        <p:attrNameLst>
                                          <p:attrName>style.visibility</p:attrName>
                                        </p:attrNameLst>
                                      </p:cBhvr>
                                      <p:to>
                                        <p:strVal val="visible"/>
                                      </p:to>
                                    </p:set>
                                    <p:animEffect transition="in" filter="fade">
                                      <p:cBhvr>
                                        <p:cTn id="211" dur="1000"/>
                                        <p:tgtEl>
                                          <p:spTgt spid="6">
                                            <p:txEl>
                                              <p:pRg st="39" end="39"/>
                                            </p:txEl>
                                          </p:spTgt>
                                        </p:tgtEl>
                                      </p:cBhvr>
                                    </p:animEffect>
                                    <p:anim calcmode="lin" valueType="num">
                                      <p:cBhvr>
                                        <p:cTn id="212" dur="1000" fill="hold"/>
                                        <p:tgtEl>
                                          <p:spTgt spid="6">
                                            <p:txEl>
                                              <p:pRg st="39" end="39"/>
                                            </p:txEl>
                                          </p:spTgt>
                                        </p:tgtEl>
                                        <p:attrNameLst>
                                          <p:attrName>ppt_x</p:attrName>
                                        </p:attrNameLst>
                                      </p:cBhvr>
                                      <p:tavLst>
                                        <p:tav tm="0">
                                          <p:val>
                                            <p:strVal val="#ppt_x"/>
                                          </p:val>
                                        </p:tav>
                                        <p:tav tm="100000">
                                          <p:val>
                                            <p:strVal val="#ppt_x"/>
                                          </p:val>
                                        </p:tav>
                                      </p:tavLst>
                                    </p:anim>
                                    <p:anim calcmode="lin" valueType="num">
                                      <p:cBhvr>
                                        <p:cTn id="213" dur="1000" fill="hold"/>
                                        <p:tgtEl>
                                          <p:spTgt spid="6">
                                            <p:txEl>
                                              <p:pRg st="39" end="3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8F50A5-FF6D-9043-85E8-2D39FC1DA023}" vid="{ABFABC9B-57E4-9E48-916B-F5DD363010AC}"/>
    </a:ext>
  </a:extLst>
</a:theme>
</file>

<file path=ppt/theme/theme10.xml><?xml version="1.0" encoding="utf-8"?>
<a:theme xmlns:a="http://schemas.openxmlformats.org/drawingml/2006/main" name="2_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57819C2-6784-BF40-AE9C-FBEEBA1482BD}" vid="{EA1D70C2-C42E-2844-BC20-D9B6601D1E60}"/>
    </a:ext>
  </a:extLst>
</a:theme>
</file>

<file path=ppt/theme/theme11.xml><?xml version="1.0" encoding="utf-8"?>
<a:theme xmlns:a="http://schemas.openxmlformats.org/drawingml/2006/main" name="2_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2513AB06-34C1-9842-B15F-1BA0878052CD}"/>
    </a:ext>
  </a:extLst>
</a:theme>
</file>

<file path=ppt/theme/theme12.xml><?xml version="1.0" encoding="utf-8"?>
<a:theme xmlns:a="http://schemas.openxmlformats.org/drawingml/2006/main" name="3_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8D73B89C-60E0-B443-BF6F-A4E4310AFF24}" vid="{8B18CEE6-2562-844D-AC56-A7BFB97CC2EF}"/>
    </a:ext>
  </a:extLst>
</a:theme>
</file>

<file path=ppt/theme/theme13.xml><?xml version="1.0" encoding="utf-8"?>
<a:theme xmlns:a="http://schemas.openxmlformats.org/drawingml/2006/main" name="2_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ppt/theme/theme14.xml><?xml version="1.0" encoding="utf-8"?>
<a:theme xmlns:a="http://schemas.openxmlformats.org/drawingml/2006/main" name="3_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295F3DB-3114-9846-9DFD-962311EE858F}" vid="{6E3FC8D2-1AC4-2440-88AC-D5F0AE0664D7}"/>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8F50A5-FF6D-9043-85E8-2D39FC1DA023}" vid="{05C7D3E5-530F-9047-BDA5-D35CA44790DB}"/>
    </a:ext>
  </a:extLst>
</a:theme>
</file>

<file path=ppt/theme/theme3.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1" id="{7F8F50A5-FF6D-9043-85E8-2D39FC1DA023}" vid="{01B322D8-E266-C548-ACB1-6908BCDE223E}"/>
    </a:ext>
  </a:extLst>
</a:theme>
</file>

<file path=ppt/theme/theme4.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F8F50A5-FF6D-9043-85E8-2D39FC1DA023}" vid="{C8CD3BFC-6C8E-2A4F-8977-D5463368ED3E}"/>
    </a:ext>
  </a:extLst>
</a:theme>
</file>

<file path=ppt/theme/theme5.xml><?xml version="1.0" encoding="utf-8"?>
<a:theme xmlns:a="http://schemas.openxmlformats.org/drawingml/2006/main" name="cX26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F8F50A5-FF6D-9043-85E8-2D39FC1DA023}" vid="{839CD1FB-63F4-DF4D-93A7-E7C5C36EFB6E}"/>
    </a:ext>
  </a:extLst>
</a:theme>
</file>

<file path=ppt/theme/theme6.xml><?xml version="1.0" encoding="utf-8"?>
<a:theme xmlns:a="http://schemas.openxmlformats.org/drawingml/2006/main" name="1_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D73B89C-60E0-B443-BF6F-A4E4310AFF24}" vid="{11823150-413F-EE4A-A8FF-FE6A942007C3}"/>
    </a:ext>
  </a:extLst>
</a:theme>
</file>

<file path=ppt/theme/theme7.xml><?xml version="1.0" encoding="utf-8"?>
<a:theme xmlns:a="http://schemas.openxmlformats.org/drawingml/2006/main" name="2_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F7F72DC-13AC-684A-8D16-22FBD4596A8D}" vid="{3314A4DD-9B72-7747-AA71-F945B2F17C49}"/>
    </a:ext>
  </a:extLst>
</a:theme>
</file>

<file path=ppt/theme/theme8.xml><?xml version="1.0" encoding="utf-8"?>
<a:theme xmlns:a="http://schemas.openxmlformats.org/drawingml/2006/main" name="1_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F7F72DC-13AC-684A-8D16-22FBD4596A8D}" vid="{02222275-BA19-2544-AA7E-5CE1393AB7B3}"/>
    </a:ext>
  </a:extLst>
</a:theme>
</file>

<file path=ppt/theme/theme9.xml><?xml version="1.0" encoding="utf-8"?>
<a:theme xmlns:a="http://schemas.openxmlformats.org/drawingml/2006/main" name="1_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F7F72DC-13AC-684A-8D16-22FBD4596A8D}" vid="{44D76986-7BA4-3146-AD50-6A2FC24EE8E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567C1BF46CBC4F83D98C84A81935A4" ma:contentTypeVersion="21" ma:contentTypeDescription="Create a new document." ma:contentTypeScope="" ma:versionID="2b1a2bd4412bab06965feef30d4366ae">
  <xsd:schema xmlns:xsd="http://www.w3.org/2001/XMLSchema" xmlns:xs="http://www.w3.org/2001/XMLSchema" xmlns:p="http://schemas.microsoft.com/office/2006/metadata/properties" xmlns:ns2="724e71b1-7852-457b-a379-b8a36dd80270" xmlns:ns3="ce89fd82-aec5-4b3b-b0b3-b7f9193dc61c" targetNamespace="http://schemas.microsoft.com/office/2006/metadata/properties" ma:root="true" ma:fieldsID="23c57f72291d7d7d46fe3c1860e10534" ns2:_="" ns3:_="">
    <xsd:import namespace="724e71b1-7852-457b-a379-b8a36dd80270"/>
    <xsd:import namespace="ce89fd82-aec5-4b3b-b0b3-b7f9193dc61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Graphicsready" minOccurs="0"/>
                <xsd:element ref="ns2:TextreviewAJ"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4e71b1-7852-457b-a379-b8a36dd802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Graphicsready" ma:index="26" nillable="true" ma:displayName="Graphics review WJ" ma:default="0" ma:format="Dropdown" ma:internalName="Graphicsready">
      <xsd:simpleType>
        <xsd:restriction base="dms:Boolean"/>
      </xsd:simpleType>
    </xsd:element>
    <xsd:element name="TextreviewAJ" ma:index="27" nillable="true" ma:displayName="Text review AJ" ma:default="0" ma:format="Dropdown" ma:internalName="TextreviewAJ">
      <xsd:simpleType>
        <xsd:restriction base="dms:Boolean"/>
      </xsd:simpleType>
    </xsd:element>
    <xsd:element name="Status" ma:index="28" nillable="true" ma:displayName="Status" ma:format="Dropdown" ma:internalName="Statu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89fd82-aec5-4b3b-b0b3-b7f9193dc61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015a877-4ec0-49a6-87c1-a1af19b10f95}" ma:internalName="TaxCatchAll" ma:showField="CatchAllData" ma:web="ce89fd82-aec5-4b3b-b0b3-b7f9193dc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24e71b1-7852-457b-a379-b8a36dd80270">
      <Terms xmlns="http://schemas.microsoft.com/office/infopath/2007/PartnerControls"/>
    </lcf76f155ced4ddcb4097134ff3c332f>
    <TaxCatchAll xmlns="ce89fd82-aec5-4b3b-b0b3-b7f9193dc61c" xsi:nil="true"/>
    <Graphicsready xmlns="724e71b1-7852-457b-a379-b8a36dd80270">false</Graphicsready>
    <TextreviewAJ xmlns="724e71b1-7852-457b-a379-b8a36dd80270">false</TextreviewAJ>
    <Status xmlns="724e71b1-7852-457b-a379-b8a36dd80270" xsi:nil="true"/>
  </documentManagement>
</p:properties>
</file>

<file path=customXml/itemProps1.xml><?xml version="1.0" encoding="utf-8"?>
<ds:datastoreItem xmlns:ds="http://schemas.openxmlformats.org/officeDocument/2006/customXml" ds:itemID="{428DA378-C693-452E-867F-DAF6A6FE1F44}">
  <ds:schemaRefs>
    <ds:schemaRef ds:uri="http://schemas.microsoft.com/sharepoint/v3/contenttype/forms"/>
  </ds:schemaRefs>
</ds:datastoreItem>
</file>

<file path=customXml/itemProps2.xml><?xml version="1.0" encoding="utf-8"?>
<ds:datastoreItem xmlns:ds="http://schemas.openxmlformats.org/officeDocument/2006/customXml" ds:itemID="{CCDAABFE-F9E4-4962-BD49-5172F0D896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4e71b1-7852-457b-a379-b8a36dd80270"/>
    <ds:schemaRef ds:uri="ce89fd82-aec5-4b3b-b0b3-b7f9193dc6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7D81BE-9890-4774-AD23-ED3AC8A6C645}">
  <ds:schemaRefs>
    <ds:schemaRef ds:uri="http://purl.org/dc/dcmitype/"/>
    <ds:schemaRef ds:uri="http://schemas.microsoft.com/office/infopath/2007/PartnerControls"/>
    <ds:schemaRef ds:uri="724e71b1-7852-457b-a379-b8a36dd80270"/>
    <ds:schemaRef ds:uri="ce89fd82-aec5-4b3b-b0b3-b7f9193dc61c"/>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cX26 PowerPoint template</Template>
  <TotalTime>5437</TotalTime>
  <Words>800</Words>
  <Application>Microsoft Office PowerPoint</Application>
  <PresentationFormat>Widescreen</PresentationFormat>
  <Paragraphs>330</Paragraphs>
  <Slides>33</Slides>
  <Notes>7</Notes>
  <HiddenSlides>0</HiddenSlides>
  <MMClips>0</MMClips>
  <ScaleCrop>false</ScaleCrop>
  <HeadingPairs>
    <vt:vector size="6" baseType="variant">
      <vt:variant>
        <vt:lpstr>Fonts Used</vt:lpstr>
      </vt:variant>
      <vt:variant>
        <vt:i4>9</vt:i4>
      </vt:variant>
      <vt:variant>
        <vt:lpstr>Theme</vt:lpstr>
      </vt:variant>
      <vt:variant>
        <vt:i4>14</vt:i4>
      </vt:variant>
      <vt:variant>
        <vt:lpstr>Slide Titles</vt:lpstr>
      </vt:variant>
      <vt:variant>
        <vt:i4>33</vt:i4>
      </vt:variant>
    </vt:vector>
  </HeadingPairs>
  <TitlesOfParts>
    <vt:vector size="56" baseType="lpstr">
      <vt:lpstr>Aptos</vt:lpstr>
      <vt:lpstr>Aptos Black</vt:lpstr>
      <vt:lpstr>Aptos ExtraBold</vt:lpstr>
      <vt:lpstr>Aptos Light</vt:lpstr>
      <vt:lpstr>Arial</vt:lpstr>
      <vt:lpstr>Calibri</vt:lpstr>
      <vt:lpstr>Segoe UI</vt:lpstr>
      <vt:lpstr>Segoe UI Bold</vt:lpstr>
      <vt:lpstr>System Font Regular</vt:lpstr>
      <vt:lpstr>Eggplant slides</vt:lpstr>
      <vt:lpstr>Grey slides</vt:lpstr>
      <vt:lpstr>Presenter image title slides</vt:lpstr>
      <vt:lpstr>Colorful slide options</vt:lpstr>
      <vt:lpstr>cX26 Slides</vt:lpstr>
      <vt:lpstr>1_White slides</vt:lpstr>
      <vt:lpstr>2_Eggplant slides</vt:lpstr>
      <vt:lpstr>1_Colorful slide options</vt:lpstr>
      <vt:lpstr>1_Grey slides</vt:lpstr>
      <vt:lpstr>2_Colorful slide options</vt:lpstr>
      <vt:lpstr>2_Grey slides</vt:lpstr>
      <vt:lpstr>3_Colorful slide options</vt:lpstr>
      <vt:lpstr>2_White slides</vt:lpstr>
      <vt:lpstr>3_White slides</vt:lpstr>
      <vt:lpstr>PowerPoint Presentation</vt:lpstr>
      <vt:lpstr>PowerPoint Presentation</vt:lpstr>
      <vt:lpstr>PowerPoint Presentation</vt:lpstr>
      <vt:lpstr>Built on a solid 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LS Pay for Business Central</vt:lpstr>
      <vt:lpstr>Businesses in scope</vt:lpstr>
      <vt:lpstr>PowerPoint Presentation</vt:lpstr>
      <vt:lpstr>LS Pay Service</vt:lpstr>
      <vt:lpstr>Introducing the EFT Extension</vt:lpstr>
      <vt:lpstr>PowerPoint Presentation</vt:lpstr>
      <vt:lpstr>PowerPoint Presentation</vt:lpstr>
      <vt:lpstr>PowerPoint Presentation</vt:lpstr>
      <vt:lpstr>LS Pay for  Business Central </vt:lpstr>
      <vt:lpstr>PowerPoint Presentation</vt:lpstr>
      <vt:lpstr>PowerPoint Presentation</vt:lpstr>
      <vt:lpstr>PowerPoint Presentation</vt:lpstr>
      <vt:lpstr>PowerPoint Presentation</vt:lpstr>
      <vt:lpstr>Roadmap</vt:lpstr>
      <vt:lpstr>Integrations via our Professional Services</vt:lpstr>
      <vt:lpstr>PowerPoint Presentation</vt:lpstr>
      <vt:lpstr>PowerPoint Presentation</vt:lpstr>
      <vt:lpstr>PowerPoint Presentation</vt:lpstr>
      <vt:lpstr>Licensing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Petur Th. Sigurdsson</dc:creator>
  <cp:lastModifiedBy>Bjorn Jonsson</cp:lastModifiedBy>
  <cp:revision>2</cp:revision>
  <dcterms:created xsi:type="dcterms:W3CDTF">2026-02-18T11:18:05Z</dcterms:created>
  <dcterms:modified xsi:type="dcterms:W3CDTF">2026-04-26T13:44:53Z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0x0101003D567C1BF46CBC4F83D98C84A81935A4</vt:lpwstr>
  </property>
  <property fmtid="{D5CDD505-2E9C-101B-9397-08002B2CF9AE}" pid="3" name="MediaServiceImageTags">
    <vt:lpwstr/>
  </property>
</Properties>
</file>