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60" r:id="rId8"/>
    <p:sldMasterId id="2147483891" r:id="rId9"/>
    <p:sldMasterId id="2147483913" r:id="rId10"/>
  </p:sldMasterIdLst>
  <p:notesMasterIdLst>
    <p:notesMasterId r:id="rId55"/>
  </p:notesMasterIdLst>
  <p:handoutMasterIdLst>
    <p:handoutMasterId r:id="rId56"/>
  </p:handoutMasterIdLst>
  <p:sldIdLst>
    <p:sldId id="2146845800" r:id="rId11"/>
    <p:sldId id="2146845774" r:id="rId12"/>
    <p:sldId id="2146845773" r:id="rId13"/>
    <p:sldId id="2146845775" r:id="rId14"/>
    <p:sldId id="2146845776" r:id="rId15"/>
    <p:sldId id="2146845907" r:id="rId16"/>
    <p:sldId id="452" r:id="rId17"/>
    <p:sldId id="2134805247" r:id="rId18"/>
    <p:sldId id="2134805211" r:id="rId19"/>
    <p:sldId id="2134805230" r:id="rId20"/>
    <p:sldId id="2146845802" r:id="rId21"/>
    <p:sldId id="2134805231" r:id="rId22"/>
    <p:sldId id="2134805198" r:id="rId23"/>
    <p:sldId id="2134805243" r:id="rId24"/>
    <p:sldId id="2134805245" r:id="rId25"/>
    <p:sldId id="2134805246" r:id="rId26"/>
    <p:sldId id="2146845801" r:id="rId27"/>
    <p:sldId id="1742" r:id="rId28"/>
    <p:sldId id="2146845888" r:id="rId29"/>
    <p:sldId id="2134805232" r:id="rId30"/>
    <p:sldId id="2134805233" r:id="rId31"/>
    <p:sldId id="1740" r:id="rId32"/>
    <p:sldId id="1737" r:id="rId33"/>
    <p:sldId id="1738" r:id="rId34"/>
    <p:sldId id="2134805234" r:id="rId35"/>
    <p:sldId id="671" r:id="rId36"/>
    <p:sldId id="869" r:id="rId37"/>
    <p:sldId id="2146845904" r:id="rId38"/>
    <p:sldId id="2134805236" r:id="rId39"/>
    <p:sldId id="2134805244" r:id="rId40"/>
    <p:sldId id="1745" r:id="rId41"/>
    <p:sldId id="2134805242" r:id="rId42"/>
    <p:sldId id="399" r:id="rId43"/>
    <p:sldId id="2146845797" r:id="rId44"/>
    <p:sldId id="2146845796" r:id="rId45"/>
    <p:sldId id="2146845799" r:id="rId46"/>
    <p:sldId id="2146845798" r:id="rId47"/>
    <p:sldId id="2146845905" r:id="rId48"/>
    <p:sldId id="2146845906" r:id="rId49"/>
    <p:sldId id="2134805237" r:id="rId50"/>
    <p:sldId id="2146845908" r:id="rId51"/>
    <p:sldId id="2146845910" r:id="rId52"/>
    <p:sldId id="2146845770" r:id="rId53"/>
    <p:sldId id="2146845779" r:id="rId5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2146845800"/>
            <p14:sldId id="2146845774"/>
            <p14:sldId id="2146845773"/>
          </p14:sldIdLst>
        </p14:section>
        <p14:section name="Wikings!" id="{BFD8A037-F7A3-4BCC-A9BB-F54326D84469}">
          <p14:sldIdLst>
            <p14:sldId id="2146845775"/>
            <p14:sldId id="2146845776"/>
            <p14:sldId id="2146845907"/>
            <p14:sldId id="452"/>
            <p14:sldId id="2134805247"/>
            <p14:sldId id="2134805211"/>
          </p14:sldIdLst>
        </p14:section>
        <p14:section name="What's New" id="{D6D97F1A-244F-43B2-BCE4-58A44755525C}">
          <p14:sldIdLst>
            <p14:sldId id="2134805230"/>
            <p14:sldId id="2146845802"/>
            <p14:sldId id="2134805231"/>
            <p14:sldId id="2134805198"/>
            <p14:sldId id="2134805243"/>
            <p14:sldId id="2134805245"/>
            <p14:sldId id="2134805246"/>
            <p14:sldId id="2146845801"/>
            <p14:sldId id="1742"/>
            <p14:sldId id="2146845888"/>
            <p14:sldId id="2134805232"/>
            <p14:sldId id="2134805233"/>
            <p14:sldId id="1740"/>
            <p14:sldId id="1737"/>
            <p14:sldId id="1738"/>
            <p14:sldId id="2134805234"/>
            <p14:sldId id="671"/>
            <p14:sldId id="869"/>
            <p14:sldId id="2146845904"/>
            <p14:sldId id="2134805236"/>
            <p14:sldId id="2134805244"/>
            <p14:sldId id="1745"/>
            <p14:sldId id="2134805242"/>
            <p14:sldId id="399"/>
            <p14:sldId id="2146845797"/>
            <p14:sldId id="2146845796"/>
            <p14:sldId id="2146845799"/>
            <p14:sldId id="2146845798"/>
            <p14:sldId id="2146845905"/>
            <p14:sldId id="2146845906"/>
          </p14:sldIdLst>
        </p14:section>
        <p14:section name="Partner Survey results" id="{B53F62F0-683B-486E-9A84-1F95A215290E}">
          <p14:sldIdLst>
            <p14:sldId id="2134805237"/>
            <p14:sldId id="2146845908"/>
            <p14:sldId id="2146845910"/>
          </p14:sldIdLst>
        </p14:section>
        <p14:section name="Roadmap" id="{EE80D7AC-6BA2-4F0E-99CF-079CDAFA59CF}">
          <p14:sldIdLst/>
        </p14:section>
        <p14:section name="End slides / questions slides" id="{6CE0294C-E795-2941-A597-20B692ADCED8}">
          <p14:sldIdLst>
            <p14:sldId id="2146845770"/>
            <p14:sldId id="2146845779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199609-B10A-E92E-0A35-7864CD49D8AB}" name="Aslaug Gudjonsdottir" initials="AG" userId="S::aslaug@lsretail.com::a11709ec-7b13-4e1f-bb5d-63e222cdf7bd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59482E"/>
    <a:srgbClr val="F6C370"/>
    <a:srgbClr val="5B9BD5"/>
    <a:srgbClr val="BFFFD9"/>
    <a:srgbClr val="187399"/>
    <a:srgbClr val="000000"/>
    <a:srgbClr val="FCDC8B"/>
    <a:srgbClr val="81FFD9"/>
    <a:srgbClr val="43E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75451" autoAdjust="0"/>
  </p:normalViewPr>
  <p:slideViewPr>
    <p:cSldViewPr snapToGrid="0">
      <p:cViewPr varScale="1">
        <p:scale>
          <a:sx n="98" d="100"/>
          <a:sy n="98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urdur Ari Sigurjonsson" userId="2ba9b8e6-1a05-40e1-a74b-00c56a960c7d" providerId="ADAL" clId="{BDD56EE4-11FF-4A40-84FF-46F6DE0DE70F}"/>
    <pc:docChg chg="sldOrd">
      <pc:chgData name="Sigurdur Ari Sigurjonsson" userId="2ba9b8e6-1a05-40e1-a74b-00c56a960c7d" providerId="ADAL" clId="{BDD56EE4-11FF-4A40-84FF-46F6DE0DE70F}" dt="2022-10-26T10:27:13.221" v="0" actId="20578"/>
      <pc:docMkLst>
        <pc:docMk/>
      </pc:docMkLst>
      <pc:sldChg chg="ord">
        <pc:chgData name="Sigurdur Ari Sigurjonsson" userId="2ba9b8e6-1a05-40e1-a74b-00c56a960c7d" providerId="ADAL" clId="{BDD56EE4-11FF-4A40-84FF-46F6DE0DE70F}" dt="2022-10-26T10:27:13.221" v="0" actId="20578"/>
        <pc:sldMkLst>
          <pc:docMk/>
          <pc:sldMk cId="1227553352" sldId="213480521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dirty="0">
              <a:solidFill>
                <a:schemeClr val="bg1"/>
              </a:solidFill>
            </a:rPr>
            <a:t>Planning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 sz="1400"/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 sz="1400"/>
        </a:p>
      </dgm:t>
    </dgm:pt>
    <dgm:pt modelId="{C4126C8A-197D-42D3-B7AC-55F06BCFB29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Manual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 sz="1400"/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 sz="1400"/>
        </a:p>
      </dgm:t>
    </dgm:pt>
    <dgm:pt modelId="{AD0210F0-7783-40D0-84D5-243F20D883F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 err="1">
              <a:solidFill>
                <a:schemeClr val="bg1"/>
              </a:solidFill>
            </a:rPr>
            <a:t>Automatic</a:t>
          </a:r>
          <a:r>
            <a:rPr lang="de-AT" sz="1800" b="1">
              <a:solidFill>
                <a:schemeClr val="bg1"/>
              </a:solidFill>
            </a:rPr>
            <a:t> </a:t>
          </a:r>
          <a:r>
            <a:rPr lang="de-AT" sz="1800" b="1" err="1">
              <a:solidFill>
                <a:schemeClr val="bg1"/>
              </a:solidFill>
            </a:rPr>
            <a:t>Replenish</a:t>
          </a:r>
          <a:r>
            <a:rPr lang="de-AT" sz="1800" b="1">
              <a:solidFill>
                <a:schemeClr val="bg1"/>
              </a:solidFill>
            </a:rPr>
            <a:t>- </a:t>
          </a:r>
          <a:r>
            <a:rPr lang="de-AT" sz="1800" b="1" err="1">
              <a:solidFill>
                <a:schemeClr val="bg1"/>
              </a:solidFill>
            </a:rPr>
            <a:t>ment</a:t>
          </a:r>
          <a:endParaRPr lang="de-AT" sz="1800" b="1">
            <a:solidFill>
              <a:schemeClr val="bg1"/>
            </a:solidFill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 sz="1400"/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 sz="1400"/>
        </a:p>
      </dgm:t>
    </dgm:pt>
    <dgm:pt modelId="{5339DA3E-E2B3-4EF0-B6BF-02CB5A65264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 sz="1400"/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 sz="1400"/>
        </a:p>
      </dgm:t>
    </dgm:pt>
    <dgm:pt modelId="{F23329C1-B106-4190-9958-4860A3606D8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800" b="1">
              <a:solidFill>
                <a:schemeClr val="bg1"/>
              </a:solidFill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 sz="1400"/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 sz="1400"/>
        </a:p>
      </dgm:t>
    </dgm:pt>
    <dgm:pt modelId="{8A644AA3-F828-4460-AFD0-768AB9AE633E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 sz="1400"/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 sz="1400"/>
        </a:p>
      </dgm:t>
    </dgm:pt>
    <dgm:pt modelId="{CD452C72-9790-4930-82BB-03E6E5D3890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b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 sz="1400"/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 sz="1400"/>
        </a:p>
      </dgm:t>
    </dgm:pt>
    <dgm:pt modelId="{DF253F20-2FEA-43CF-B53E-07D7477037AB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 sz="1400"/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 sz="1400"/>
        </a:p>
      </dgm:t>
    </dgm:pt>
    <dgm:pt modelId="{71DD6725-99B6-415D-A65E-FAEA305B1C13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 sz="1400"/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 sz="1400"/>
        </a:p>
      </dgm:t>
    </dgm:pt>
    <dgm:pt modelId="{8DE5F901-F7F1-4A92-AE2E-502500C0926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 sz="1400"/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 sz="1400"/>
        </a:p>
      </dgm:t>
    </dgm:pt>
    <dgm:pt modelId="{C6B3023D-B7A1-4DBC-A8A6-36CCFF2960B4}">
      <dgm:prSet phldrT="[Text]" custT="1"/>
      <dgm:spPr>
        <a:solidFill>
          <a:srgbClr val="FFD515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 sz="1400"/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 sz="1400"/>
        </a:p>
      </dgm:t>
    </dgm:pt>
    <dgm:pt modelId="{98EA6D67-81F2-433C-89CB-A5701D97CDB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 sz="1400"/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 sz="1400"/>
        </a:p>
      </dgm:t>
    </dgm:pt>
    <dgm:pt modelId="{8ABD09F3-2FBA-4E69-B8FD-92EA2390CDCF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 sz="1400"/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 sz="1400"/>
        </a:p>
      </dgm:t>
    </dgm:pt>
    <dgm:pt modelId="{A21898C7-D7D3-431B-A572-21EBA373A457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 sz="1400"/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 sz="1400"/>
        </a:p>
      </dgm:t>
    </dgm:pt>
    <dgm:pt modelId="{A3171635-FDE3-4CB1-9E6A-D5E5495A1742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 sz="1400"/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 sz="1400"/>
        </a:p>
      </dgm:t>
    </dgm:pt>
    <dgm:pt modelId="{BDE53C04-F03D-407B-9FC9-6A9FD4F6FDA3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 sz="1400"/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 sz="1400"/>
        </a:p>
      </dgm:t>
    </dgm:pt>
    <dgm:pt modelId="{99319F2B-F698-4576-87F2-C145AF5D92D1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 sz="1400"/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 sz="1400"/>
        </a:p>
      </dgm:t>
    </dgm:pt>
    <dgm:pt modelId="{F0A9C290-17E6-44E3-A71E-719BFEE8183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 sz="1400"/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 sz="1400"/>
        </a:p>
      </dgm:t>
    </dgm:pt>
    <dgm:pt modelId="{FD755BD3-664B-444F-85C7-84CBBE2587D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 sz="1400"/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 sz="1400"/>
        </a:p>
      </dgm:t>
    </dgm:pt>
    <dgm:pt modelId="{28D0FAE2-CE80-4424-98C8-AF022566EAD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Open to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 sz="1400"/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 sz="1400"/>
        </a:p>
      </dgm:t>
    </dgm:pt>
    <dgm:pt modelId="{AED852C2-C743-42C4-88B4-7C23DAF73396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Assortment Mgmt.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 sz="1400"/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 sz="1400"/>
        </a:p>
      </dgm:t>
    </dgm:pt>
    <dgm:pt modelId="{C47ADD20-15DA-4938-A94D-1576ECB628BC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dirty="0">
              <a:solidFill>
                <a:schemeClr val="tx1">
                  <a:lumMod val="85000"/>
                  <a:lumOff val="15000"/>
                </a:schemeClr>
              </a:solidFill>
            </a:rPr>
            <a:t>Lifecycle Mgmt.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 sz="1400"/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 sz="1400"/>
        </a:p>
      </dgm:t>
    </dgm:pt>
    <dgm:pt modelId="{858BCE3F-BCFD-458D-BA9B-FEA662A07CFB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 sz="1400"/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 sz="1400"/>
        </a:p>
      </dgm:t>
    </dgm:pt>
    <dgm:pt modelId="{C7BEB06A-D08F-4E46-879A-391787A9AAD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 sz="1400"/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 sz="1400"/>
        </a:p>
      </dgm:t>
    </dgm:pt>
    <dgm:pt modelId="{63925DA3-4B4F-433E-AE60-46443A69348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 sz="1400"/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 sz="1400"/>
        </a:p>
      </dgm:t>
    </dgm:pt>
    <dgm:pt modelId="{DA5E88A4-FE89-4394-B667-FB08655F6255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 sz="1400"/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 sz="1400"/>
        </a:p>
      </dgm:t>
    </dgm:pt>
    <dgm:pt modelId="{7684F3E3-A68C-43B6-8B6A-DA5F555FAC08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 sz="1400"/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 sz="1400"/>
        </a:p>
      </dgm:t>
    </dgm:pt>
    <dgm:pt modelId="{AE6F0CC2-805A-4DA6-9607-C6BDCF46CD35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 sz="1400"/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 sz="1400"/>
        </a:p>
      </dgm:t>
    </dgm:pt>
    <dgm:pt modelId="{B1FBEB26-5C14-471E-9541-FBCE996400A9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 sz="1400"/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 sz="1400"/>
        </a:p>
      </dgm:t>
    </dgm:pt>
    <dgm:pt modelId="{C163885F-FC2C-42C4-B336-594A1FBA3D4D}">
      <dgm:prSet phldrT="[Text]" custT="1"/>
      <dgm:spPr>
        <a:solidFill>
          <a:srgbClr val="138890"/>
        </a:solidFill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r>
            <a:rPr lang="de-AT" sz="14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 sz="1400"/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 sz="1400"/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8111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>
              <a:solidFill>
                <a:schemeClr val="bg1"/>
              </a:solidFill>
            </a:rPr>
            <a:t>Planning &amp; Data Maintenance</a:t>
          </a:r>
        </a:p>
      </dsp:txBody>
      <dsp:txXfrm>
        <a:off x="36884" y="30689"/>
        <a:ext cx="1654592" cy="924829"/>
      </dsp:txXfrm>
    </dsp:sp>
    <dsp:sp modelId="{2EC725F3-DAD0-4EA1-B3A7-D8118873D32A}">
      <dsp:nvSpPr>
        <dsp:cNvPr id="0" name=""/>
        <dsp:cNvSpPr/>
      </dsp:nvSpPr>
      <dsp:spPr>
        <a:xfrm>
          <a:off x="191788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Sales &amp;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Budgets</a:t>
          </a:r>
        </a:p>
      </dsp:txBody>
      <dsp:txXfrm>
        <a:off x="210531" y="1077565"/>
        <a:ext cx="1307297" cy="602435"/>
      </dsp:txXfrm>
    </dsp:sp>
    <dsp:sp modelId="{EA42623F-245E-40B6-9C7D-A5582791F827}">
      <dsp:nvSpPr>
        <dsp:cNvPr id="0" name=""/>
        <dsp:cNvSpPr/>
      </dsp:nvSpPr>
      <dsp:spPr>
        <a:xfrm>
          <a:off x="191788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Open to Buy</a:t>
          </a:r>
        </a:p>
      </dsp:txBody>
      <dsp:txXfrm>
        <a:off x="210531" y="1792017"/>
        <a:ext cx="1307297" cy="602435"/>
      </dsp:txXfrm>
    </dsp:sp>
    <dsp:sp modelId="{8F27B6EC-460C-4B84-BDAE-79B5944FDA19}">
      <dsp:nvSpPr>
        <dsp:cNvPr id="0" name=""/>
        <dsp:cNvSpPr/>
      </dsp:nvSpPr>
      <dsp:spPr>
        <a:xfrm>
          <a:off x="191788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Assortment Mgmt.</a:t>
          </a:r>
        </a:p>
      </dsp:txBody>
      <dsp:txXfrm>
        <a:off x="210531" y="2506469"/>
        <a:ext cx="1307297" cy="602435"/>
      </dsp:txXfrm>
    </dsp:sp>
    <dsp:sp modelId="{24103E84-5AB5-4E80-B5F0-3CEA23EA1C26}">
      <dsp:nvSpPr>
        <dsp:cNvPr id="0" name=""/>
        <dsp:cNvSpPr/>
      </dsp:nvSpPr>
      <dsp:spPr>
        <a:xfrm>
          <a:off x="191788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Lifecycle Mgmt.</a:t>
          </a:r>
        </a:p>
      </dsp:txBody>
      <dsp:txXfrm>
        <a:off x="210531" y="3220920"/>
        <a:ext cx="1307297" cy="602435"/>
      </dsp:txXfrm>
    </dsp:sp>
    <dsp:sp modelId="{4A09C608-7BCB-4D7B-98FF-5BC50DC6AA57}">
      <dsp:nvSpPr>
        <dsp:cNvPr id="0" name=""/>
        <dsp:cNvSpPr/>
      </dsp:nvSpPr>
      <dsp:spPr>
        <a:xfrm>
          <a:off x="191788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Item Import</a:t>
          </a:r>
        </a:p>
      </dsp:txBody>
      <dsp:txXfrm>
        <a:off x="210531" y="3935372"/>
        <a:ext cx="1307297" cy="602435"/>
      </dsp:txXfrm>
    </dsp:sp>
    <dsp:sp modelId="{B4499C4D-28FC-4063-AB0C-F8516EEE3A7D}">
      <dsp:nvSpPr>
        <dsp:cNvPr id="0" name=""/>
        <dsp:cNvSpPr/>
      </dsp:nvSpPr>
      <dsp:spPr>
        <a:xfrm>
          <a:off x="1946173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Manual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1974946" y="30689"/>
        <a:ext cx="1654592" cy="924829"/>
      </dsp:txXfrm>
    </dsp:sp>
    <dsp:sp modelId="{39B41411-A612-4835-9E0D-D21DDB591F73}">
      <dsp:nvSpPr>
        <dsp:cNvPr id="0" name=""/>
        <dsp:cNvSpPr/>
      </dsp:nvSpPr>
      <dsp:spPr>
        <a:xfrm>
          <a:off x="2129850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b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 dirty="0">
              <a:solidFill>
                <a:schemeClr val="tx1">
                  <a:lumMod val="85000"/>
                  <a:lumOff val="15000"/>
                </a:schemeClr>
              </a:solidFill>
            </a:rPr>
            <a:t>Plans</a:t>
          </a:r>
        </a:p>
      </dsp:txBody>
      <dsp:txXfrm>
        <a:off x="2148593" y="1077565"/>
        <a:ext cx="1307297" cy="602435"/>
      </dsp:txXfrm>
    </dsp:sp>
    <dsp:sp modelId="{4836F011-ABCB-4DFD-8FFC-CE3B02490F84}">
      <dsp:nvSpPr>
        <dsp:cNvPr id="0" name=""/>
        <dsp:cNvSpPr/>
      </dsp:nvSpPr>
      <dsp:spPr>
        <a:xfrm>
          <a:off x="2129850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Push,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Recall</a:t>
          </a:r>
        </a:p>
      </dsp:txBody>
      <dsp:txXfrm>
        <a:off x="2148593" y="1792017"/>
        <a:ext cx="1307297" cy="602435"/>
      </dsp:txXfrm>
    </dsp:sp>
    <dsp:sp modelId="{6638137D-FC9D-4D15-A1D2-C3425C9AFE8F}">
      <dsp:nvSpPr>
        <dsp:cNvPr id="0" name=""/>
        <dsp:cNvSpPr/>
      </dsp:nvSpPr>
      <dsp:spPr>
        <a:xfrm>
          <a:off x="2129850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Manual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&amp; Transfer Orders</a:t>
          </a:r>
        </a:p>
      </dsp:txBody>
      <dsp:txXfrm>
        <a:off x="2148593" y="2506469"/>
        <a:ext cx="1307297" cy="602435"/>
      </dsp:txXfrm>
    </dsp:sp>
    <dsp:sp modelId="{615FE7FD-5269-4D99-8785-BA5CB3DDA3F8}">
      <dsp:nvSpPr>
        <dsp:cNvPr id="0" name=""/>
        <dsp:cNvSpPr/>
      </dsp:nvSpPr>
      <dsp:spPr>
        <a:xfrm>
          <a:off x="2129850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Allocation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Rules</a:t>
          </a:r>
        </a:p>
      </dsp:txBody>
      <dsp:txXfrm>
        <a:off x="2148593" y="3220920"/>
        <a:ext cx="1307297" cy="602435"/>
      </dsp:txXfrm>
    </dsp:sp>
    <dsp:sp modelId="{B00991B9-FB43-4630-97CC-320C9739A9E6}">
      <dsp:nvSpPr>
        <dsp:cNvPr id="0" name=""/>
        <dsp:cNvSpPr/>
      </dsp:nvSpPr>
      <dsp:spPr>
        <a:xfrm>
          <a:off x="2129850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Variant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Weight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Dim. Pattern</a:t>
          </a:r>
        </a:p>
      </dsp:txBody>
      <dsp:txXfrm>
        <a:off x="2148593" y="3935372"/>
        <a:ext cx="1307297" cy="602435"/>
      </dsp:txXfrm>
    </dsp:sp>
    <dsp:sp modelId="{0C3E8D6A-E90C-40F0-A32D-21C1F54D47B8}">
      <dsp:nvSpPr>
        <dsp:cNvPr id="0" name=""/>
        <dsp:cNvSpPr/>
      </dsp:nvSpPr>
      <dsp:spPr>
        <a:xfrm>
          <a:off x="3884234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err="1">
              <a:solidFill>
                <a:schemeClr val="bg1"/>
              </a:solidFill>
            </a:rPr>
            <a:t>Automatic</a:t>
          </a:r>
          <a:r>
            <a:rPr lang="de-AT" sz="1800" b="1" kern="1200">
              <a:solidFill>
                <a:schemeClr val="bg1"/>
              </a:solidFill>
            </a:rPr>
            <a:t> </a:t>
          </a:r>
          <a:r>
            <a:rPr lang="de-AT" sz="1800" b="1" kern="1200" err="1">
              <a:solidFill>
                <a:schemeClr val="bg1"/>
              </a:solidFill>
            </a:rPr>
            <a:t>Replenish</a:t>
          </a:r>
          <a:r>
            <a:rPr lang="de-AT" sz="1800" b="1" kern="1200">
              <a:solidFill>
                <a:schemeClr val="bg1"/>
              </a:solidFill>
            </a:rPr>
            <a:t>- </a:t>
          </a:r>
          <a:r>
            <a:rPr lang="de-AT" sz="1800" b="1" kern="1200" err="1">
              <a:solidFill>
                <a:schemeClr val="bg1"/>
              </a:solidFill>
            </a:rPr>
            <a:t>ment</a:t>
          </a:r>
          <a:endParaRPr lang="de-AT" sz="1800" b="1" kern="1200">
            <a:solidFill>
              <a:schemeClr val="bg1"/>
            </a:solidFill>
          </a:endParaRPr>
        </a:p>
      </dsp:txBody>
      <dsp:txXfrm>
        <a:off x="3913007" y="30689"/>
        <a:ext cx="1654592" cy="924829"/>
      </dsp:txXfrm>
    </dsp:sp>
    <dsp:sp modelId="{AC25EF84-41F4-45EC-804F-509575878D06}">
      <dsp:nvSpPr>
        <dsp:cNvPr id="0" name=""/>
        <dsp:cNvSpPr/>
      </dsp:nvSpPr>
      <dsp:spPr>
        <a:xfrm>
          <a:off x="4067912" y="1058822"/>
          <a:ext cx="1344783" cy="639921"/>
        </a:xfrm>
        <a:prstGeom prst="roundRect">
          <a:avLst>
            <a:gd name="adj" fmla="val 10000"/>
          </a:avLst>
        </a:prstGeom>
        <a:solidFill>
          <a:srgbClr val="FFD515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Demand Forecasts</a:t>
          </a:r>
        </a:p>
      </dsp:txBody>
      <dsp:txXfrm>
        <a:off x="4086655" y="1077565"/>
        <a:ext cx="1307297" cy="602435"/>
      </dsp:txXfrm>
    </dsp:sp>
    <dsp:sp modelId="{88473963-1B37-4A6E-8B2D-22A37667C6A7}">
      <dsp:nvSpPr>
        <dsp:cNvPr id="0" name=""/>
        <dsp:cNvSpPr/>
      </dsp:nvSpPr>
      <dsp:spPr>
        <a:xfrm>
          <a:off x="4067912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Replen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 Item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Quantity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1792017"/>
        <a:ext cx="1307297" cy="602435"/>
      </dsp:txXfrm>
    </dsp:sp>
    <dsp:sp modelId="{0D1B110A-D420-4A1B-9EF6-8B88714449ED}">
      <dsp:nvSpPr>
        <dsp:cNvPr id="0" name=""/>
        <dsp:cNvSpPr/>
      </dsp:nvSpPr>
      <dsp:spPr>
        <a:xfrm>
          <a:off x="4067912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Replenishment Journal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6655" y="2506469"/>
        <a:ext cx="1307297" cy="602435"/>
      </dsp:txXfrm>
    </dsp:sp>
    <dsp:sp modelId="{59F91316-2966-42FA-B587-7EEA246086BF}">
      <dsp:nvSpPr>
        <dsp:cNvPr id="0" name=""/>
        <dsp:cNvSpPr/>
      </dsp:nvSpPr>
      <dsp:spPr>
        <a:xfrm>
          <a:off x="4067912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 Stock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Redistribution</a:t>
          </a:r>
        </a:p>
      </dsp:txBody>
      <dsp:txXfrm>
        <a:off x="4086655" y="3220920"/>
        <a:ext cx="1307297" cy="602435"/>
      </dsp:txXfrm>
    </dsp:sp>
    <dsp:sp modelId="{ACE92472-1851-4E19-BB88-6080375A5C85}">
      <dsp:nvSpPr>
        <dsp:cNvPr id="0" name=""/>
        <dsp:cNvSpPr/>
      </dsp:nvSpPr>
      <dsp:spPr>
        <a:xfrm>
          <a:off x="4067912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Threshold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Mgmt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</a:p>
      </dsp:txBody>
      <dsp:txXfrm>
        <a:off x="4086655" y="3935372"/>
        <a:ext cx="1307297" cy="602435"/>
      </dsp:txXfrm>
    </dsp:sp>
    <dsp:sp modelId="{EF80D122-96E0-4792-99F9-0A6ED5EB2E87}">
      <dsp:nvSpPr>
        <dsp:cNvPr id="0" name=""/>
        <dsp:cNvSpPr/>
      </dsp:nvSpPr>
      <dsp:spPr>
        <a:xfrm>
          <a:off x="5822296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Execution</a:t>
          </a:r>
        </a:p>
      </dsp:txBody>
      <dsp:txXfrm>
        <a:off x="5851069" y="30689"/>
        <a:ext cx="1654592" cy="924829"/>
      </dsp:txXfrm>
    </dsp:sp>
    <dsp:sp modelId="{9A597187-DE2B-4A2F-978C-051C387C6571}">
      <dsp:nvSpPr>
        <dsp:cNvPr id="0" name=""/>
        <dsp:cNvSpPr/>
      </dsp:nvSpPr>
      <dsp:spPr>
        <a:xfrm>
          <a:off x="6005973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Purchase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&amp; Transfer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Orders</a:t>
          </a:r>
        </a:p>
      </dsp:txBody>
      <dsp:txXfrm>
        <a:off x="6024716" y="1077565"/>
        <a:ext cx="1307297" cy="602435"/>
      </dsp:txXfrm>
    </dsp:sp>
    <dsp:sp modelId="{BE2EF285-9B7A-48DE-B3AE-6D1456C76F04}">
      <dsp:nvSpPr>
        <dsp:cNvPr id="0" name=""/>
        <dsp:cNvSpPr/>
      </dsp:nvSpPr>
      <dsp:spPr>
        <a:xfrm>
          <a:off x="6005973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Cross Docking</a:t>
          </a:r>
        </a:p>
      </dsp:txBody>
      <dsp:txXfrm>
        <a:off x="6024716" y="1792017"/>
        <a:ext cx="1307297" cy="602435"/>
      </dsp:txXfrm>
    </dsp:sp>
    <dsp:sp modelId="{6DD4E472-9B53-4C4E-9B16-3E043CBFBA09}">
      <dsp:nvSpPr>
        <dsp:cNvPr id="0" name=""/>
        <dsp:cNvSpPr/>
      </dsp:nvSpPr>
      <dsp:spPr>
        <a:xfrm>
          <a:off x="6005973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Requisition</a:t>
          </a:r>
        </a:p>
      </dsp:txBody>
      <dsp:txXfrm>
        <a:off x="6024716" y="2506469"/>
        <a:ext cx="1307297" cy="602435"/>
      </dsp:txXfrm>
    </dsp:sp>
    <dsp:sp modelId="{30BE999D-8625-4058-9980-64DBC24B289A}">
      <dsp:nvSpPr>
        <dsp:cNvPr id="0" name=""/>
        <dsp:cNvSpPr/>
      </dsp:nvSpPr>
      <dsp:spPr>
        <a:xfrm>
          <a:off x="6005973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Buyer‘s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Workbench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024716" y="3220920"/>
        <a:ext cx="1307297" cy="602435"/>
      </dsp:txXfrm>
    </dsp:sp>
    <dsp:sp modelId="{617F52FD-EF3D-4BD6-A0E8-88151847AAFE}">
      <dsp:nvSpPr>
        <dsp:cNvPr id="0" name=""/>
        <dsp:cNvSpPr/>
      </dsp:nvSpPr>
      <dsp:spPr>
        <a:xfrm>
          <a:off x="6005973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Lifecycle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Planning</a:t>
          </a: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WS</a:t>
          </a:r>
        </a:p>
      </dsp:txBody>
      <dsp:txXfrm>
        <a:off x="6024716" y="3935372"/>
        <a:ext cx="1307297" cy="602435"/>
      </dsp:txXfrm>
    </dsp:sp>
    <dsp:sp modelId="{7F2ECC3B-CA27-4D36-8D36-A695B8C52102}">
      <dsp:nvSpPr>
        <dsp:cNvPr id="0" name=""/>
        <dsp:cNvSpPr/>
      </dsp:nvSpPr>
      <dsp:spPr>
        <a:xfrm>
          <a:off x="7760358" y="1916"/>
          <a:ext cx="1712138" cy="982375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>
              <a:solidFill>
                <a:schemeClr val="bg1"/>
              </a:solidFill>
            </a:rPr>
            <a:t>Monitoring</a:t>
          </a:r>
        </a:p>
      </dsp:txBody>
      <dsp:txXfrm>
        <a:off x="7789131" y="30689"/>
        <a:ext cx="1654592" cy="924829"/>
      </dsp:txXfrm>
    </dsp:sp>
    <dsp:sp modelId="{43EAEC1E-9F01-4BF0-A342-668B8851FB65}">
      <dsp:nvSpPr>
        <dsp:cNvPr id="0" name=""/>
        <dsp:cNvSpPr/>
      </dsp:nvSpPr>
      <dsp:spPr>
        <a:xfrm>
          <a:off x="7944035" y="1058822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Inventory and Demand</a:t>
          </a:r>
        </a:p>
      </dsp:txBody>
      <dsp:txXfrm>
        <a:off x="7962778" y="1077565"/>
        <a:ext cx="1307297" cy="602435"/>
      </dsp:txXfrm>
    </dsp:sp>
    <dsp:sp modelId="{FBA2D90E-F7A0-4759-A540-0E4A3CBDD30A}">
      <dsp:nvSpPr>
        <dsp:cNvPr id="0" name=""/>
        <dsp:cNvSpPr/>
      </dsp:nvSpPr>
      <dsp:spPr>
        <a:xfrm>
          <a:off x="7944035" y="1773274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Out-of-Stock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Calculation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1792017"/>
        <a:ext cx="1307297" cy="602435"/>
      </dsp:txXfrm>
    </dsp:sp>
    <dsp:sp modelId="{2685F9F4-A71B-47EB-BB36-132E994629E4}">
      <dsp:nvSpPr>
        <dsp:cNvPr id="0" name=""/>
        <dsp:cNvSpPr/>
      </dsp:nvSpPr>
      <dsp:spPr>
        <a:xfrm>
          <a:off x="7944035" y="2487726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Store</a:t>
          </a:r>
          <a:b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de-AT" sz="1400" kern="1200" err="1">
              <a:solidFill>
                <a:schemeClr val="tx1">
                  <a:lumMod val="85000"/>
                  <a:lumOff val="15000"/>
                </a:schemeClr>
              </a:solidFill>
            </a:rPr>
            <a:t>Capacity</a:t>
          </a:r>
          <a:endParaRPr lang="de-AT" sz="14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7962778" y="2506469"/>
        <a:ext cx="1307297" cy="602435"/>
      </dsp:txXfrm>
    </dsp:sp>
    <dsp:sp modelId="{629273CB-DC80-44ED-BFE3-4D1D1455228B}">
      <dsp:nvSpPr>
        <dsp:cNvPr id="0" name=""/>
        <dsp:cNvSpPr/>
      </dsp:nvSpPr>
      <dsp:spPr>
        <a:xfrm>
          <a:off x="7944035" y="3202177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Stock Coverage</a:t>
          </a:r>
        </a:p>
      </dsp:txBody>
      <dsp:txXfrm>
        <a:off x="7962778" y="3220920"/>
        <a:ext cx="1307297" cy="602435"/>
      </dsp:txXfrm>
    </dsp:sp>
    <dsp:sp modelId="{042B6F11-7910-418F-8FE4-E41035C7B948}">
      <dsp:nvSpPr>
        <dsp:cNvPr id="0" name=""/>
        <dsp:cNvSpPr/>
      </dsp:nvSpPr>
      <dsp:spPr>
        <a:xfrm>
          <a:off x="7944035" y="3916629"/>
          <a:ext cx="1344783" cy="63992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BFFFD9"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kern="1200">
              <a:solidFill>
                <a:schemeClr val="tx1">
                  <a:lumMod val="85000"/>
                  <a:lumOff val="15000"/>
                </a:schemeClr>
              </a:solidFill>
            </a:rPr>
            <a:t>Vendor Performance</a:t>
          </a:r>
        </a:p>
      </dsp:txBody>
      <dsp:txXfrm>
        <a:off x="7962778" y="3935372"/>
        <a:ext cx="1307297" cy="602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28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8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4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7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0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7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51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2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4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89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4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61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2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09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85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66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81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52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6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118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33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9896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9025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22846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62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7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90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6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0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5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png"/><Relationship Id="rId4" Type="http://schemas.openxmlformats.org/officeDocument/2006/relationships/image" Target="../media/image26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6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6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openxmlformats.org/officeDocument/2006/relationships/image" Target="../media/image26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6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26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emf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6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2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3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3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5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408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696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24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25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331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78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94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1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 lIns="144000"/>
          <a:lstStyle>
            <a:lvl1pPr>
              <a:defRPr lang="en-US" dirty="0" smtClean="0">
                <a:solidFill>
                  <a:srgbClr val="242D2F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</p:spPr>
        <p:txBody>
          <a:bodyPr lIns="144000"/>
          <a:lstStyle>
            <a:lvl1pPr>
              <a:defRPr lang="en-US" dirty="0">
                <a:solidFill>
                  <a:srgbClr val="242D2F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721850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lang="en-US" sz="3600" dirty="0">
                <a:solidFill>
                  <a:srgbClr val="7D4DB8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489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245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11042469" cy="494111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43E0E9B-627E-4393-8E4B-27BC13D7B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474ED-0077-43B8-90D7-1EBA2EB26D2C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432D969-1203-FC45-AFF7-ADA71C719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22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3547"/>
            <a:ext cx="5712823" cy="4976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4946467" cy="49766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B37045E-26C4-4064-8FEB-96A71D150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9FF5F9-5573-447E-991F-BB1B2C62BCFB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11EC834-6720-494E-A4FA-6C004F62D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809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46433"/>
            <a:ext cx="7204484" cy="4774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4A18B0-BFFF-48F9-82A3-8F5E7FD7204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30592DC-432F-0846-ADE3-3FD3E7378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487680" y="6347940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8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178" y="0"/>
            <a:ext cx="402335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27" y="1353066"/>
            <a:ext cx="7143751" cy="49048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627" y="384459"/>
            <a:ext cx="607332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47F46-3B75-4F10-86A6-00365D37ABA0}"/>
              </a:ext>
            </a:extLst>
          </p:cNvPr>
          <p:cNvCxnSpPr>
            <a:cxnSpLocks/>
          </p:cNvCxnSpPr>
          <p:nvPr userDrawn="1"/>
        </p:nvCxnSpPr>
        <p:spPr>
          <a:xfrm>
            <a:off x="4702627" y="1194934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84FB78-446C-224E-83CE-11E218FED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73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1351750"/>
            <a:ext cx="5712824" cy="4835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88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61592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17E40F9-89DB-4470-8A52-69445DB98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70E0A3-1FDF-46DE-BCC3-A0FDCF54648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B1682DC-80D3-3344-BCEA-CCC1BED7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54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6369"/>
            <a:ext cx="5712823" cy="482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69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57735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D1FCCF0-F189-42E0-B2C0-87C1604F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F8323-C902-4D53-8D81-D06A8E9A4A8E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8BA206-743E-C249-A397-91CCDCA20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67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851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6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39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54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97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4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1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1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19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C5A43-8D32-A54C-8D27-DC8B2A915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2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5B9C1-4A3B-3948-A546-F89829E80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1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36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81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3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585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2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41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59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14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60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88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03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6558F-0016-3B48-BAAA-DC665BDF7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0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147F-BF46-B04A-A1A5-77BBDEF9C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9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81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5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2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5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0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02287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333993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728862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067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56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3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5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image" Target="../media/image15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image" Target="../media/image52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image" Target="../media/image51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image" Target="../media/image50.jpe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theme" Target="../theme/theme5.xml"/><Relationship Id="rId8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image" Target="../media/image70.png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image" Target="../media/image69.png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15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  <p:sldLayoutId id="2147483833" r:id="rId13"/>
    <p:sldLayoutId id="21474838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CA86-2178-B346-8F00-6F117161A73F}"/>
              </a:ext>
            </a:extLst>
          </p:cNvPr>
          <p:cNvPicPr>
            <a:picLocks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3901-8F69-9B43-9AD3-9B9C6D1B6C04}"/>
              </a:ext>
            </a:extLst>
          </p:cNvPr>
          <p:cNvPicPr>
            <a:picLocks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1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10" r:id="rId18"/>
    <p:sldLayoutId id="2147483911" r:id="rId19"/>
    <p:sldLayoutId id="2147483912" r:id="rId20"/>
    <p:sldLayoutId id="214748392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45F8C-941A-9F4D-AC9E-7833710773E5}"/>
              </a:ext>
            </a:extLst>
          </p:cNvPr>
          <p:cNvSpPr/>
          <p:nvPr userDrawn="1"/>
        </p:nvSpPr>
        <p:spPr>
          <a:xfrm>
            <a:off x="0" y="0"/>
            <a:ext cx="219847" cy="6858000"/>
          </a:xfrm>
          <a:prstGeom prst="rect">
            <a:avLst/>
          </a:prstGeom>
          <a:gradFill flip="none" rotWithShape="1">
            <a:gsLst>
              <a:gs pos="0">
                <a:srgbClr val="761449"/>
              </a:gs>
              <a:gs pos="100000">
                <a:srgbClr val="361A5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95C4F-6D9D-FF49-ABDC-4FA2C65E06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875846" y="195803"/>
            <a:ext cx="997198" cy="2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8.png"/><Relationship Id="rId5" Type="http://schemas.microsoft.com/office/2007/relationships/hdphoto" Target="../media/hdphoto17.wdp"/><Relationship Id="rId4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27.jpeg"/><Relationship Id="rId7" Type="http://schemas.openxmlformats.org/officeDocument/2006/relationships/hyperlink" Target="https://docs.microsoft.com/en-us/lear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7.xml"/><Relationship Id="rId6" Type="http://schemas.openxmlformats.org/officeDocument/2006/relationships/hyperlink" Target="https://docs.microsoft.com/en-us/power-bi/" TargetMode="External"/><Relationship Id="rId5" Type="http://schemas.openxmlformats.org/officeDocument/2006/relationships/hyperlink" Target="https://help.lscentral.lsretail.com/" TargetMode="External"/><Relationship Id="rId4" Type="http://schemas.openxmlformats.org/officeDocument/2006/relationships/hyperlink" Target="https://portal.lsretail.com/Products/LS-Insigh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39.png"/><Relationship Id="rId5" Type="http://schemas.microsoft.com/office/2007/relationships/hdphoto" Target="../media/hdphoto18.wdp"/><Relationship Id="rId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47.png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3.xml"/><Relationship Id="rId6" Type="http://schemas.microsoft.com/office/2007/relationships/hdphoto" Target="../media/hdphoto18.wdp"/><Relationship Id="rId5" Type="http://schemas.openxmlformats.org/officeDocument/2006/relationships/image" Target="../media/image138.png"/><Relationship Id="rId4" Type="http://schemas.openxmlformats.org/officeDocument/2006/relationships/image" Target="../media/image1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0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Relationship Id="rId4" Type="http://schemas.openxmlformats.org/officeDocument/2006/relationships/hyperlink" Target="https://help.lscentral.lsretail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5.xml"/><Relationship Id="rId5" Type="http://schemas.microsoft.com/office/2007/relationships/hdphoto" Target="../media/hdphoto18.wdp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microsoft.com/office/2007/relationships/hdphoto" Target="../media/hdphoto6.wdp"/><Relationship Id="rId3" Type="http://schemas.openxmlformats.org/officeDocument/2006/relationships/image" Target="../media/image85.png"/><Relationship Id="rId7" Type="http://schemas.microsoft.com/office/2007/relationships/hdphoto" Target="../media/hdphoto4.wdp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91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5" Type="http://schemas.microsoft.com/office/2007/relationships/hdphoto" Target="../media/hdphoto9.wdp"/><Relationship Id="rId10" Type="http://schemas.openxmlformats.org/officeDocument/2006/relationships/image" Target="../media/image102.png"/><Relationship Id="rId4" Type="http://schemas.openxmlformats.org/officeDocument/2006/relationships/image" Target="../media/image153.jpg"/><Relationship Id="rId9" Type="http://schemas.microsoft.com/office/2007/relationships/hdphoto" Target="../media/hdphoto13.wdp"/><Relationship Id="rId1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3.png"/><Relationship Id="rId18" Type="http://schemas.microsoft.com/office/2007/relationships/hdphoto" Target="../media/hdphoto8.wdp"/><Relationship Id="rId26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microsoft.com/office/2007/relationships/hdphoto" Target="../media/hdphoto5.wdp"/><Relationship Id="rId17" Type="http://schemas.openxmlformats.org/officeDocument/2006/relationships/image" Target="../media/image95.png"/><Relationship Id="rId25" Type="http://schemas.microsoft.com/office/2007/relationships/hdphoto" Target="../media/hdphoto11.wdp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92.png"/><Relationship Id="rId24" Type="http://schemas.openxmlformats.org/officeDocument/2006/relationships/image" Target="../media/image99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28" Type="http://schemas.openxmlformats.org/officeDocument/2006/relationships/image" Target="../media/image101.png"/><Relationship Id="rId10" Type="http://schemas.microsoft.com/office/2007/relationships/hdphoto" Target="../media/hdphoto4.wdp"/><Relationship Id="rId19" Type="http://schemas.openxmlformats.org/officeDocument/2006/relationships/image" Target="../media/image96.png"/><Relationship Id="rId31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2.wdp"/><Relationship Id="rId30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microsoft.com/office/2007/relationships/hdphoto" Target="../media/hdphoto8.wdp"/><Relationship Id="rId26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microsoft.com/office/2007/relationships/hdphoto" Target="../media/hdphoto5.wdp"/><Relationship Id="rId17" Type="http://schemas.openxmlformats.org/officeDocument/2006/relationships/image" Target="../media/image95.png"/><Relationship Id="rId25" Type="http://schemas.microsoft.com/office/2007/relationships/hdphoto" Target="../media/hdphoto11.wdp"/><Relationship Id="rId33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92.png"/><Relationship Id="rId24" Type="http://schemas.openxmlformats.org/officeDocument/2006/relationships/image" Target="../media/image99.png"/><Relationship Id="rId32" Type="http://schemas.openxmlformats.org/officeDocument/2006/relationships/image" Target="../media/image104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28" Type="http://schemas.openxmlformats.org/officeDocument/2006/relationships/image" Target="../media/image101.png"/><Relationship Id="rId10" Type="http://schemas.microsoft.com/office/2007/relationships/hdphoto" Target="../media/hdphoto4.wdp"/><Relationship Id="rId19" Type="http://schemas.openxmlformats.org/officeDocument/2006/relationships/image" Target="../media/image96.png"/><Relationship Id="rId31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2.wdp"/><Relationship Id="rId30" Type="http://schemas.openxmlformats.org/officeDocument/2006/relationships/image" Target="../media/image102.png"/><Relationship Id="rId8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7.png"/><Relationship Id="rId5" Type="http://schemas.microsoft.com/office/2007/relationships/hdphoto" Target="../media/hdphoto15.wdp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6.png"/><Relationship Id="rId5" Type="http://schemas.microsoft.com/office/2007/relationships/hdphoto" Target="../media/hdphoto15.wdp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011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951623" cy="50618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 and Analytics platform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 built on Azure SQL (Cloud)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Segoe UI"/>
              </a:rPr>
              <a:t>Open, easy to extend with other data sources</a:t>
            </a:r>
            <a:br>
              <a:rPr lang="en-US" sz="2000">
                <a:solidFill>
                  <a:schemeClr val="bg1"/>
                </a:solidFill>
                <a:latin typeface="Segoe UI"/>
              </a:rPr>
            </a:br>
            <a:endParaRPr lang="en-US" sz="800">
              <a:solidFill>
                <a:schemeClr val="bg1"/>
              </a:solidFill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Segoe UI"/>
              </a:rPr>
              <a:t>Reports and Dashboards based on Power BI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Segoe UI"/>
              </a:rPr>
              <a:t>Browser based, supports mobile devices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Segoe UI"/>
              </a:rPr>
              <a:t>Report templates for Sales, Inventory, Supply Chain,  Actionable Insights and Hotels. More to come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Segoe UI"/>
              </a:rPr>
              <a:t>Hosted by customers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F135D1-5A09-4C13-8303-70A594AA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508" y="452411"/>
            <a:ext cx="3240882" cy="2160588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63EA931-8E08-4AD9-8CC5-08DD9AAA4949}"/>
              </a:ext>
            </a:extLst>
          </p:cNvPr>
          <p:cNvSpPr txBox="1">
            <a:spLocks/>
          </p:cNvSpPr>
          <p:nvPr/>
        </p:nvSpPr>
        <p:spPr>
          <a:xfrm>
            <a:off x="9074161" y="2375865"/>
            <a:ext cx="2943391" cy="901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Access actionable reports. 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Take better business decisions.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1E265-B6BD-4E00-8845-7F16B2BB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651" y="4818553"/>
            <a:ext cx="3817741" cy="1909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D42D1-27B1-403D-9268-275F005E9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937" y="4821660"/>
            <a:ext cx="3493615" cy="1906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C8ED1-3D88-5D76-CA29-3031CCBA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Insight</a:t>
            </a:r>
          </a:p>
        </p:txBody>
      </p:sp>
    </p:spTree>
    <p:extLst>
      <p:ext uri="{BB962C8B-B14F-4D97-AF65-F5344CB8AC3E}">
        <p14:creationId xmlns:p14="http://schemas.microsoft.com/office/powerpoint/2010/main" val="111802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1DC3ED-FF9F-19E1-8F9D-A3B8E24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Insight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036969-638C-BA69-C9A6-A54EB1A2A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61017"/>
            <a:ext cx="11484279" cy="50736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 dirty="0">
                <a:solidFill>
                  <a:srgbClr val="F6C370"/>
                </a:solidFill>
              </a:rPr>
              <a:t>Architecture options</a:t>
            </a:r>
            <a:endParaRPr lang="en-US" sz="2000" b="1" dirty="0"/>
          </a:p>
          <a:p>
            <a:pPr marL="457200" lvl="1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LS Central On-prem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LS Insight Cloud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(Azure Data Factory)</a:t>
            </a: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LS Central Cloud  LS Insight Cloud 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(Data Director &amp; Webservices)</a:t>
            </a: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LS Central On-prem  LS Insight on-prem 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(SQL Server Int. Services or  Data Director, Azure Data Factory)</a:t>
            </a:r>
          </a:p>
          <a:p>
            <a:pPr marL="457200" lvl="1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i="1" dirty="0">
                <a:solidFill>
                  <a:schemeClr val="bg1"/>
                </a:solidFill>
                <a:sym typeface="Wingdings" panose="05000000000000000000" pitchFamily="2" charset="2"/>
              </a:rPr>
              <a:t>LS Central Cloud  LS Insight on-prem</a:t>
            </a:r>
            <a:br>
              <a:rPr lang="en-US" sz="2000" i="1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800" i="1" dirty="0">
                <a:solidFill>
                  <a:schemeClr val="bg1"/>
                </a:solidFill>
                <a:sym typeface="Wingdings" panose="05000000000000000000" pitchFamily="2" charset="2"/>
              </a:rPr>
              <a:t>(evaluating demand, Data Director &amp; Webservices)</a:t>
            </a:r>
            <a:endParaRPr lang="en-US" sz="1800" i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08E7D227-B7A5-CBF2-8DB7-F73C7472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1679927"/>
            <a:ext cx="955158" cy="955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29947" y="4814544"/>
            <a:ext cx="17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>
                <a:solidFill>
                  <a:schemeClr val="bg1"/>
                </a:solidFill>
              </a:rPr>
              <a:t>On-premise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E7A81-404E-9FB7-27A3-A5BCE36FB68C}"/>
              </a:ext>
            </a:extLst>
          </p:cNvPr>
          <p:cNvSpPr txBox="1"/>
          <p:nvPr/>
        </p:nvSpPr>
        <p:spPr>
          <a:xfrm>
            <a:off x="6129946" y="2635085"/>
            <a:ext cx="17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>
                <a:solidFill>
                  <a:schemeClr val="bg1"/>
                </a:solidFill>
              </a:rPr>
              <a:t>Cloud</a:t>
            </a: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9BDF1CCA-4834-A243-8DCF-98D5238E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11" y="4520765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B1DBF545-9B34-44DD-EAFD-1824FDE4BBAF}"/>
              </a:ext>
            </a:extLst>
          </p:cNvPr>
          <p:cNvSpPr/>
          <p:nvPr/>
        </p:nvSpPr>
        <p:spPr>
          <a:xfrm rot="10800000">
            <a:off x="8553396" y="3429000"/>
            <a:ext cx="411424" cy="775442"/>
          </a:xfrm>
          <a:prstGeom prst="downArrow">
            <a:avLst/>
          </a:prstGeom>
          <a:solidFill>
            <a:srgbClr val="2BD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CC6829A4-B39C-F4EE-616F-C4873568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60" y="2202515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B5721D0C-BCED-9C3F-EA71-E09755323C4B}"/>
              </a:ext>
            </a:extLst>
          </p:cNvPr>
          <p:cNvSpPr/>
          <p:nvPr/>
        </p:nvSpPr>
        <p:spPr>
          <a:xfrm rot="5400000">
            <a:off x="9759651" y="2429253"/>
            <a:ext cx="411424" cy="775442"/>
          </a:xfrm>
          <a:prstGeom prst="downArrow">
            <a:avLst/>
          </a:prstGeom>
          <a:solidFill>
            <a:srgbClr val="2BD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1B68EBA-B45F-1687-E6B9-987D3B5A1EE5}"/>
              </a:ext>
            </a:extLst>
          </p:cNvPr>
          <p:cNvSpPr/>
          <p:nvPr/>
        </p:nvSpPr>
        <p:spPr>
          <a:xfrm rot="16200000">
            <a:off x="9759651" y="4595764"/>
            <a:ext cx="411424" cy="775442"/>
          </a:xfrm>
          <a:prstGeom prst="downArrow">
            <a:avLst/>
          </a:prstGeom>
          <a:solidFill>
            <a:srgbClr val="2BD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7F53C71-8222-D9CD-AAE2-88EF711F90F9}"/>
              </a:ext>
            </a:extLst>
          </p:cNvPr>
          <p:cNvSpPr/>
          <p:nvPr/>
        </p:nvSpPr>
        <p:spPr>
          <a:xfrm>
            <a:off x="10920945" y="3429000"/>
            <a:ext cx="411424" cy="775442"/>
          </a:xfrm>
          <a:prstGeom prst="downArrow">
            <a:avLst/>
          </a:prstGeom>
          <a:solidFill>
            <a:srgbClr val="2BD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72CE90A0-D794-AD6E-5D78-F7E3A1AC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587" y="1724936"/>
            <a:ext cx="955158" cy="955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A1F5F45-5946-1D33-B48E-EFB4F66C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8999" t="24715" r="14846" b="23444"/>
          <a:stretch/>
        </p:blipFill>
        <p:spPr bwMode="auto">
          <a:xfrm>
            <a:off x="8149672" y="2329117"/>
            <a:ext cx="1218871" cy="955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55D59A8-0E0C-76B2-7FD4-5DAAEA8E1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8999" t="24715" r="14846" b="23444"/>
          <a:stretch/>
        </p:blipFill>
        <p:spPr bwMode="auto">
          <a:xfrm>
            <a:off x="10581149" y="4505904"/>
            <a:ext cx="1218871" cy="9551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B9CBA-10BB-06DF-1433-AA066AA4D5B3}"/>
              </a:ext>
            </a:extLst>
          </p:cNvPr>
          <p:cNvGrpSpPr/>
          <p:nvPr/>
        </p:nvGrpSpPr>
        <p:grpSpPr>
          <a:xfrm>
            <a:off x="9035674" y="6377451"/>
            <a:ext cx="3884035" cy="428228"/>
            <a:chOff x="7093657" y="6098693"/>
            <a:chExt cx="3884035" cy="4282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7093657" y="612681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Azure Data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267" y="6106891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2426" y="6098693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8457775" y="610689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Data Director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Webservices</a:t>
              </a:r>
            </a:p>
          </p:txBody>
        </p:sp>
      </p:grpSp>
      <p:pic>
        <p:nvPicPr>
          <p:cNvPr id="24" name="Picture 8" descr="Azure Data Factory | element61">
            <a:extLst>
              <a:ext uri="{FF2B5EF4-FFF2-40B4-BE49-F238E27FC236}">
                <a16:creationId xmlns:a16="http://schemas.microsoft.com/office/drawing/2014/main" id="{D70B8398-748E-645F-A2C6-3174D6B0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54" y="3695350"/>
            <a:ext cx="696752" cy="365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4738C-A6EA-2C69-7CC7-A4D558920D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1318" y="3022686"/>
            <a:ext cx="352159" cy="353947"/>
          </a:xfrm>
          <a:prstGeom prst="rect">
            <a:avLst/>
          </a:prstGeom>
        </p:spPr>
      </p:pic>
      <p:pic>
        <p:nvPicPr>
          <p:cNvPr id="26" name="Picture 8" descr="Azure Data Factory | element61">
            <a:extLst>
              <a:ext uri="{FF2B5EF4-FFF2-40B4-BE49-F238E27FC236}">
                <a16:creationId xmlns:a16="http://schemas.microsoft.com/office/drawing/2014/main" id="{2C2F1E8E-CAA1-A009-FC6C-E7165CC2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66" y="5204192"/>
            <a:ext cx="696752" cy="365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5C7167-07E4-263A-7A9E-FE6ADC546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8150" y="3535305"/>
            <a:ext cx="352159" cy="353947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371DC2C4-5778-2840-25C5-F5C43B356858}"/>
              </a:ext>
            </a:extLst>
          </p:cNvPr>
          <p:cNvSpPr/>
          <p:nvPr/>
        </p:nvSpPr>
        <p:spPr>
          <a:xfrm>
            <a:off x="465667" y="2074333"/>
            <a:ext cx="270933" cy="406400"/>
          </a:xfrm>
          <a:prstGeom prst="rightArrow">
            <a:avLst/>
          </a:prstGeom>
          <a:solidFill>
            <a:srgbClr val="F6C37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BBC2F46-F74C-0E1E-460F-DA8BCFE3BFAF}"/>
              </a:ext>
            </a:extLst>
          </p:cNvPr>
          <p:cNvSpPr/>
          <p:nvPr/>
        </p:nvSpPr>
        <p:spPr>
          <a:xfrm>
            <a:off x="482600" y="2916912"/>
            <a:ext cx="270933" cy="406400"/>
          </a:xfrm>
          <a:prstGeom prst="rightArrow">
            <a:avLst/>
          </a:prstGeom>
          <a:solidFill>
            <a:srgbClr val="F6C37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08C9C9C-7497-8E01-CE52-A5B428EB5CD5}"/>
              </a:ext>
            </a:extLst>
          </p:cNvPr>
          <p:cNvSpPr/>
          <p:nvPr/>
        </p:nvSpPr>
        <p:spPr>
          <a:xfrm>
            <a:off x="482600" y="3798042"/>
            <a:ext cx="270933" cy="406400"/>
          </a:xfrm>
          <a:prstGeom prst="rightArrow">
            <a:avLst/>
          </a:prstGeom>
          <a:solidFill>
            <a:srgbClr val="F6C37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9012F4C-82CA-7ECE-4809-43EFEAA3E726}"/>
              </a:ext>
            </a:extLst>
          </p:cNvPr>
          <p:cNvSpPr/>
          <p:nvPr/>
        </p:nvSpPr>
        <p:spPr>
          <a:xfrm>
            <a:off x="482600" y="4577082"/>
            <a:ext cx="270933" cy="406400"/>
          </a:xfrm>
          <a:prstGeom prst="rightArrow">
            <a:avLst/>
          </a:prstGeom>
          <a:solidFill>
            <a:srgbClr val="F6C37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7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9"/>
                                      </p:to>
                                    </p:set>
                                    <p:animEffect filter="image" prLst="opacity: 0.99">
                                      <p:cBhvr rctx="IE">
                                        <p:cTn id="9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874722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Gartner</a:t>
            </a:r>
            <a:r>
              <a:rPr kumimoji="0" lang="en-US" sz="5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®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aseline="30000">
                <a:solidFill>
                  <a:prstClr val="white"/>
                </a:solidFill>
                <a:latin typeface="Segoe UI"/>
              </a:rPr>
              <a:t>March 2022</a:t>
            </a:r>
            <a:br>
              <a:rPr lang="en-US" sz="4800" baseline="30000">
                <a:solidFill>
                  <a:prstClr val="white"/>
                </a:solidFill>
                <a:latin typeface="Segoe UI"/>
              </a:rPr>
            </a:br>
            <a:br>
              <a:rPr lang="en-US" sz="4800" baseline="30000">
                <a:solidFill>
                  <a:prstClr val="white"/>
                </a:solidFill>
                <a:latin typeface="Segoe UI"/>
              </a:rPr>
            </a:br>
            <a:r>
              <a:rPr lang="en-US" sz="3600" baseline="30000">
                <a:solidFill>
                  <a:prstClr val="white"/>
                </a:solidFill>
                <a:latin typeface="Segoe UI"/>
              </a:rPr>
              <a:t>PBI named as Leader in Analytics &amp; BI Platforms</a:t>
            </a:r>
            <a:br>
              <a:rPr lang="en-US" sz="3600" baseline="30000">
                <a:solidFill>
                  <a:prstClr val="white"/>
                </a:solidFill>
                <a:latin typeface="Segoe UI"/>
              </a:rPr>
            </a:br>
            <a:r>
              <a:rPr lang="en-US" sz="3600" baseline="30000">
                <a:solidFill>
                  <a:prstClr val="white"/>
                </a:solidFill>
                <a:latin typeface="Segoe UI"/>
              </a:rPr>
              <a:t>and scored highest for the 4th consecutive year.</a:t>
            </a:r>
            <a:br>
              <a:rPr lang="en-US" sz="1400" baseline="30000">
                <a:solidFill>
                  <a:prstClr val="white"/>
                </a:solidFill>
                <a:latin typeface="Segoe UI"/>
              </a:rPr>
            </a:br>
            <a:br>
              <a:rPr lang="en-US" sz="1400" baseline="30000">
                <a:solidFill>
                  <a:prstClr val="white"/>
                </a:solidFill>
                <a:latin typeface="Segoe UI"/>
              </a:rPr>
            </a:br>
            <a:br>
              <a:rPr lang="en-US" sz="1400" baseline="30000">
                <a:solidFill>
                  <a:prstClr val="white"/>
                </a:solidFill>
                <a:latin typeface="Segoe UI"/>
              </a:rPr>
            </a:br>
            <a:br>
              <a:rPr lang="en-US" sz="1400" baseline="30000">
                <a:solidFill>
                  <a:prstClr val="white"/>
                </a:solidFill>
                <a:latin typeface="Segoe UI"/>
              </a:rPr>
            </a:br>
            <a:r>
              <a:rPr lang="en-US" sz="3600" baseline="30000">
                <a:solidFill>
                  <a:prstClr val="white"/>
                </a:solidFill>
                <a:latin typeface="Segoe UI"/>
              </a:rPr>
              <a:t>Microsoft Power BI has helped </a:t>
            </a:r>
            <a:br>
              <a:rPr lang="en-US" sz="3600" baseline="30000">
                <a:solidFill>
                  <a:prstClr val="white"/>
                </a:solidFill>
                <a:latin typeface="Segoe UI"/>
              </a:rPr>
            </a:br>
            <a:r>
              <a:rPr lang="en-US" sz="3600" baseline="30000">
                <a:solidFill>
                  <a:prstClr val="white"/>
                </a:solidFill>
                <a:latin typeface="Segoe UI"/>
              </a:rPr>
              <a:t>over 250,000 organizations </a:t>
            </a:r>
            <a:br>
              <a:rPr lang="en-US" sz="3600" baseline="30000">
                <a:solidFill>
                  <a:prstClr val="white"/>
                </a:solidFill>
                <a:latin typeface="Segoe UI"/>
              </a:rPr>
            </a:br>
            <a:r>
              <a:rPr lang="en-US" sz="3600" baseline="30000">
                <a:solidFill>
                  <a:prstClr val="white"/>
                </a:solidFill>
                <a:latin typeface="Segoe UI"/>
              </a:rPr>
              <a:t>including 97 percent of Fortune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1400" i="1">
                <a:solidFill>
                  <a:schemeClr val="bg1"/>
                </a:solidFill>
                <a:latin typeface="Segoe UI Condensed"/>
              </a:rPr>
            </a:br>
            <a:br>
              <a:rPr lang="en-US" sz="1400" i="1">
                <a:solidFill>
                  <a:schemeClr val="bg1"/>
                </a:solidFill>
                <a:latin typeface="Segoe UI Condensed"/>
              </a:rPr>
            </a:br>
            <a:r>
              <a:rPr lang="en-US" sz="1400" b="0" i="1">
                <a:solidFill>
                  <a:schemeClr val="bg1"/>
                </a:solidFill>
                <a:effectLst/>
                <a:latin typeface="Segoe UI Condensed"/>
              </a:rPr>
              <a:t>*) Magic Quadrant for Analytics and Business Intelligence Platforms, </a:t>
            </a:r>
            <a:br>
              <a:rPr lang="en-US" sz="1400" b="0" i="1">
                <a:solidFill>
                  <a:schemeClr val="bg1"/>
                </a:solidFill>
                <a:effectLst/>
                <a:latin typeface="Segoe UI Condensed"/>
              </a:rPr>
            </a:br>
            <a:r>
              <a:rPr lang="en-US" sz="1400" b="0" i="1">
                <a:solidFill>
                  <a:schemeClr val="bg1"/>
                </a:solidFill>
                <a:effectLst/>
                <a:latin typeface="Segoe UI Condensed"/>
              </a:rPr>
              <a:t>from 2013 – 2022</a:t>
            </a:r>
            <a:endParaRPr lang="en-US" sz="2000" baseline="30000">
              <a:solidFill>
                <a:schemeClr val="bg1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lang="en-US" sz="3200" baseline="3000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91523-2165-4ED0-AF16-F5C38ACC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8585" y="164095"/>
            <a:ext cx="4399460" cy="4321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4174F3-F174-4B18-AB14-9EFF8978C1BD}"/>
              </a:ext>
            </a:extLst>
          </p:cNvPr>
          <p:cNvSpPr/>
          <p:nvPr/>
        </p:nvSpPr>
        <p:spPr>
          <a:xfrm rot="563358">
            <a:off x="9507180" y="849574"/>
            <a:ext cx="1175614" cy="325120"/>
          </a:xfrm>
          <a:prstGeom prst="rightArrow">
            <a:avLst/>
          </a:prstGeom>
          <a:solidFill>
            <a:srgbClr val="ED7D31"/>
          </a:solidFill>
          <a:ln>
            <a:solidFill>
              <a:srgbClr val="BFE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AF805-5C12-47B5-854D-CBE6D5093ED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2373" l="8866" r="95876">
                        <a14:foregroundMark x1="18144" y1="53390" x2="14021" y2="71469"/>
                        <a14:foregroundMark x1="14021" y1="71469" x2="22062" y2="85311"/>
                        <a14:foregroundMark x1="22062" y1="85311" x2="24536" y2="85311"/>
                        <a14:foregroundMark x1="23299" y1="83051" x2="35052" y2="89548"/>
                        <a14:foregroundMark x1="35052" y1="89548" x2="38144" y2="87853"/>
                        <a14:foregroundMark x1="23505" y1="85028" x2="25361" y2="90678"/>
                        <a14:foregroundMark x1="10515" y1="22599" x2="17732" y2="56215"/>
                        <a14:foregroundMark x1="11546" y1="22881" x2="11340" y2="22881"/>
                        <a14:foregroundMark x1="10928" y1="22881" x2="9072" y2="11864"/>
                        <a14:foregroundMark x1="88866" y1="51130" x2="96082" y2="77119"/>
                        <a14:foregroundMark x1="25567" y1="90960" x2="42327" y2="89632"/>
                        <a14:foregroundMark x1="25567" y1="91525" x2="36289" y2="90113"/>
                        <a14:foregroundMark x1="26392" y1="92373" x2="30103" y2="91525"/>
                        <a14:foregroundMark x1="25155" y1="91808" x2="42314" y2="89848"/>
                        <a14:foregroundMark x1="16289" y1="56215" x2="10928" y2="85876"/>
                        <a14:foregroundMark x1="42268" y1="14124" x2="63299" y2="15254"/>
                        <a14:backgroundMark x1="50722" y1="90113" x2="74021" y2="86441"/>
                        <a14:backgroundMark x1="71753" y1="88136" x2="83093" y2="84181"/>
                        <a14:backgroundMark x1="82062" y1="85311" x2="89691" y2="84746"/>
                        <a14:backgroundMark x1="89485" y1="83898" x2="96082" y2="83333"/>
                        <a14:backgroundMark x1="55670" y1="88983" x2="43299" y2="91525"/>
                        <a14:backgroundMark x1="43299" y1="91525" x2="43093" y2="9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505" y="4926123"/>
            <a:ext cx="1799487" cy="1368518"/>
          </a:xfrm>
          <a:prstGeom prst="rect">
            <a:avLst/>
          </a:prstGeom>
        </p:spPr>
      </p:pic>
      <p:pic>
        <p:nvPicPr>
          <p:cNvPr id="13" name="Picture 1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8D65CC87-E5F1-4DB0-BB5F-2ED1C86F1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895" y="4961727"/>
            <a:ext cx="2089341" cy="13685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76443-D3B0-4325-B0B7-3D909E7E268A}"/>
              </a:ext>
            </a:extLst>
          </p:cNvPr>
          <p:cNvGrpSpPr/>
          <p:nvPr/>
        </p:nvGrpSpPr>
        <p:grpSpPr>
          <a:xfrm>
            <a:off x="11209867" y="5028388"/>
            <a:ext cx="500489" cy="1113708"/>
            <a:chOff x="10947349" y="5001204"/>
            <a:chExt cx="903839" cy="1816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502D09-CB4C-43C2-AD3F-871978289399}"/>
                </a:ext>
              </a:extLst>
            </p:cNvPr>
            <p:cNvSpPr/>
            <p:nvPr/>
          </p:nvSpPr>
          <p:spPr>
            <a:xfrm>
              <a:off x="10991704" y="6280313"/>
              <a:ext cx="822876" cy="35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27CCB85-EF34-4F78-A1B1-FB1465B09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1704" y="5085183"/>
              <a:ext cx="822876" cy="11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D5CB0D-F5AB-4A13-80CE-7E6C3D02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7349" y="5001204"/>
              <a:ext cx="903839" cy="1816132"/>
            </a:xfrm>
            <a:prstGeom prst="rect">
              <a:avLst/>
            </a:prstGeom>
          </p:spPr>
        </p:pic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24C962-4ACE-8D96-AD80-48D17F67C6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99B25-A8E2-557A-2666-2697A544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Insight</a:t>
            </a:r>
          </a:p>
        </p:txBody>
      </p:sp>
    </p:spTree>
    <p:extLst>
      <p:ext uri="{BB962C8B-B14F-4D97-AF65-F5344CB8AC3E}">
        <p14:creationId xmlns:p14="http://schemas.microsoft.com/office/powerpoint/2010/main" val="230983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port_Session_long">
            <a:hlinkClick r:id="" action="ppaction://media"/>
            <a:extLst>
              <a:ext uri="{FF2B5EF4-FFF2-40B4-BE49-F238E27FC236}">
                <a16:creationId xmlns:a16="http://schemas.microsoft.com/office/drawing/2014/main" id="{70E7D872-70F0-6DEF-0435-76557C683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91555"/>
            <a:ext cx="12495213" cy="75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0F9D484-3383-BB2B-0D5C-25C88C57FB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65" r="1065"/>
          <a:stretch/>
        </p:blipFill>
        <p:spPr/>
      </p:pic>
    </p:spTree>
    <p:extLst>
      <p:ext uri="{BB962C8B-B14F-4D97-AF65-F5344CB8AC3E}">
        <p14:creationId xmlns:p14="http://schemas.microsoft.com/office/powerpoint/2010/main" val="243887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F21CCAE-DEB4-BD65-3F69-F1295233EE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65" r="1065"/>
          <a:stretch/>
        </p:blipFill>
        <p:spPr/>
      </p:pic>
    </p:spTree>
    <p:extLst>
      <p:ext uri="{BB962C8B-B14F-4D97-AF65-F5344CB8AC3E}">
        <p14:creationId xmlns:p14="http://schemas.microsoft.com/office/powerpoint/2010/main" val="1182676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915ABC-321F-0F84-8E72-D70F10B804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65" r="1065"/>
          <a:stretch/>
        </p:blipFill>
        <p:spPr/>
      </p:pic>
    </p:spTree>
    <p:extLst>
      <p:ext uri="{BB962C8B-B14F-4D97-AF65-F5344CB8AC3E}">
        <p14:creationId xmlns:p14="http://schemas.microsoft.com/office/powerpoint/2010/main" val="1081427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5E6D3-CB48-48F0-EBC0-0B6A22DE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472" y="788352"/>
            <a:ext cx="10841056" cy="55704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D28ECCC-248A-2B89-9461-E0F8C56E377B}"/>
              </a:ext>
            </a:extLst>
          </p:cNvPr>
          <p:cNvGrpSpPr/>
          <p:nvPr/>
        </p:nvGrpSpPr>
        <p:grpSpPr>
          <a:xfrm>
            <a:off x="1785390" y="2751843"/>
            <a:ext cx="4581544" cy="3317805"/>
            <a:chOff x="1785390" y="2751843"/>
            <a:chExt cx="4581544" cy="33178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CD68D3-9AAD-8588-988F-DE7C640F2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5390" y="3398174"/>
              <a:ext cx="4581544" cy="267147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D50D91-4F65-6352-AF74-A0A10ED1EB51}"/>
                </a:ext>
              </a:extLst>
            </p:cNvPr>
            <p:cNvSpPr txBox="1"/>
            <p:nvPr/>
          </p:nvSpPr>
          <p:spPr>
            <a:xfrm>
              <a:off x="1785390" y="2751843"/>
              <a:ext cx="458154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Since 2020 </a:t>
              </a:r>
              <a:br>
                <a:rPr lang="en-US" dirty="0"/>
              </a:br>
              <a:r>
                <a:rPr lang="en-US" dirty="0"/>
                <a:t>(when we started logging)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57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he start of my trading journey begins today! ~ Green Filly">
            <a:extLst>
              <a:ext uri="{FF2B5EF4-FFF2-40B4-BE49-F238E27FC236}">
                <a16:creationId xmlns:a16="http://schemas.microsoft.com/office/drawing/2014/main" id="{E493C4F2-F7A1-4339-8258-EAEDFF13C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8775" cy="59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61A41C-2D5F-4611-8A1C-B3DDB50E0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to get started ?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0CFCC2-E56A-4C5A-8E02-08C3C0248F31}"/>
              </a:ext>
            </a:extLst>
          </p:cNvPr>
          <p:cNvSpPr txBox="1">
            <a:spLocks/>
          </p:cNvSpPr>
          <p:nvPr/>
        </p:nvSpPr>
        <p:spPr>
          <a:xfrm>
            <a:off x="6096000" y="807523"/>
            <a:ext cx="5761037" cy="4896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Try it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Request form: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https://portal.lsretail.com/Products/LS-Insight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Get product files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Follow onboarding instructions, Done!</a:t>
            </a:r>
          </a:p>
          <a:p>
            <a:pPr marL="0" indent="0">
              <a:buNone/>
            </a:pP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Documentation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LS Retail Online Help, LS Insight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100" dirty="0"/>
            </a:br>
            <a:br>
              <a:rPr lang="en-US" sz="100" dirty="0"/>
            </a:br>
            <a:br>
              <a:rPr lang="en-US" sz="100" dirty="0"/>
            </a:br>
            <a:br>
              <a:rPr lang="en-US" sz="100" dirty="0"/>
            </a:br>
            <a:endParaRPr lang="en-US" sz="100" dirty="0"/>
          </a:p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PowerBI</a:t>
            </a:r>
            <a:r>
              <a:rPr lang="en-US" sz="2400" b="1" dirty="0">
                <a:solidFill>
                  <a:schemeClr val="bg1"/>
                </a:solidFill>
              </a:rPr>
              <a:t> readiness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Documentation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https://docs.microsoft.com/en-us/power-bi/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Learning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https://docs.microsoft.com/en-us/learn/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sz="600" dirty="0"/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n-US" sz="2400" i="1" dirty="0"/>
            </a:br>
            <a:endParaRPr lang="en-US" sz="2400" dirty="0"/>
          </a:p>
          <a:p>
            <a:endParaRPr lang="en-US" sz="2400" dirty="0"/>
          </a:p>
          <a:p>
            <a:endParaRPr lang="de-AT" sz="2400" dirty="0"/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93CE0C-C473-4E26-BCC4-1103B2BCB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5" y="91841"/>
            <a:ext cx="4131171" cy="2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5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174592-7723-FE2D-6F49-747FE50C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Recommend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819496-B7A5-125C-7A05-61BBD5BBE423}"/>
              </a:ext>
            </a:extLst>
          </p:cNvPr>
          <p:cNvSpPr txBox="1">
            <a:spLocks/>
          </p:cNvSpPr>
          <p:nvPr/>
        </p:nvSpPr>
        <p:spPr>
          <a:xfrm>
            <a:off x="5213446" y="1352550"/>
            <a:ext cx="5672298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Machine learning solution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cloud-based solution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Software as a Service (SaaS)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AE7666-BB1D-541A-F142-84930AE40083}"/>
              </a:ext>
            </a:extLst>
          </p:cNvPr>
          <p:cNvSpPr txBox="1">
            <a:spLocks/>
          </p:cNvSpPr>
          <p:nvPr/>
        </p:nvSpPr>
        <p:spPr>
          <a:xfrm>
            <a:off x="5213445" y="3346074"/>
            <a:ext cx="4659513" cy="18930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E8D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start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E8D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Low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E8D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 as you 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C5C9EA9-1626-4512-00FE-FE290C72E7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9991"/>
          <a:stretch/>
        </p:blipFill>
        <p:spPr>
          <a:xfrm>
            <a:off x="111760" y="0"/>
            <a:ext cx="4762640" cy="6858000"/>
          </a:xfrm>
        </p:spPr>
      </p:pic>
    </p:spTree>
    <p:extLst>
      <p:ext uri="{BB962C8B-B14F-4D97-AF65-F5344CB8AC3E}">
        <p14:creationId xmlns:p14="http://schemas.microsoft.com/office/powerpoint/2010/main" val="194914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46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41100FF-36C1-4060-BAFF-19EF003CDA0E}"/>
              </a:ext>
            </a:extLst>
          </p:cNvPr>
          <p:cNvSpPr txBox="1">
            <a:spLocks/>
          </p:cNvSpPr>
          <p:nvPr/>
        </p:nvSpPr>
        <p:spPr>
          <a:xfrm>
            <a:off x="9122636" y="2375864"/>
            <a:ext cx="3069364" cy="901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Know what your customers want, before they do 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through machine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9BDF4-9482-4053-B580-8C2007246A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635" y="618591"/>
            <a:ext cx="2943391" cy="164609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6" y="1268412"/>
            <a:ext cx="6654864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Product recommendations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Basket analysis and Recommendation engine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Provides targeted, personalized suggestions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based on your shopping history and preferences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Optimized upselling and cross-selling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Supports POS and eCommerce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SaaS solution - hosted by LS Retail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894F60-F7D5-4740-84C8-172C0FC8608B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0512E-1C27-4677-B406-61969C42BF39}"/>
              </a:ext>
            </a:extLst>
          </p:cNvPr>
          <p:cNvGrpSpPr>
            <a:grpSpLocks noChangeAspect="1"/>
          </p:cNvGrpSpPr>
          <p:nvPr/>
        </p:nvGrpSpPr>
        <p:grpSpPr>
          <a:xfrm>
            <a:off x="6980622" y="3882676"/>
            <a:ext cx="2168682" cy="3012067"/>
            <a:chOff x="8995573" y="786288"/>
            <a:chExt cx="2179314" cy="3081422"/>
          </a:xfrm>
        </p:grpSpPr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1CE3B1B-C7AF-422F-9264-9F4A59D5D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5573" y="786288"/>
              <a:ext cx="2179314" cy="30814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A70FF1-6330-4D65-A584-7FEA76258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2891" y="920700"/>
              <a:ext cx="1868599" cy="26240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86CD51-25E9-4EFD-9D51-8B10B8F81D90}"/>
              </a:ext>
            </a:extLst>
          </p:cNvPr>
          <p:cNvGrpSpPr>
            <a:grpSpLocks noChangeAspect="1"/>
          </p:cNvGrpSpPr>
          <p:nvPr/>
        </p:nvGrpSpPr>
        <p:grpSpPr>
          <a:xfrm>
            <a:off x="7926801" y="4325750"/>
            <a:ext cx="4926592" cy="3566160"/>
            <a:chOff x="7665662" y="4107146"/>
            <a:chExt cx="4950740" cy="36482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A4ED1F-DFED-434B-9379-0643D9798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5662" y="4107146"/>
              <a:ext cx="4950740" cy="36482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2A0812-95F5-4371-A57F-8F2B0D22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3990" y="4342088"/>
              <a:ext cx="3014084" cy="17049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DB87CE-B674-4F37-0F2A-BBE7C98C4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 Recommend</a:t>
            </a:r>
          </a:p>
        </p:txBody>
      </p:sp>
    </p:spTree>
    <p:extLst>
      <p:ext uri="{BB962C8B-B14F-4D97-AF65-F5344CB8AC3E}">
        <p14:creationId xmlns:p14="http://schemas.microsoft.com/office/powerpoint/2010/main" val="4172885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64328-E765-4EAD-BD42-E0208B59F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8" y="1706978"/>
            <a:ext cx="6748581" cy="3796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82351-522B-8B46-8C15-7E7AE4D0C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97" y="1234967"/>
            <a:ext cx="7715028" cy="5623033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F4686B30-4206-DC42-BF6A-497D4980915B}"/>
              </a:ext>
            </a:extLst>
          </p:cNvPr>
          <p:cNvSpPr/>
          <p:nvPr/>
        </p:nvSpPr>
        <p:spPr>
          <a:xfrm>
            <a:off x="9553433" y="846048"/>
            <a:ext cx="2411237" cy="643098"/>
          </a:xfrm>
          <a:prstGeom prst="wedgeRoundRectCallout">
            <a:avLst>
              <a:gd name="adj1" fmla="val -292782"/>
              <a:gd name="adj2" fmla="val 203247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Item “Jeans”</a:t>
            </a:r>
            <a:br>
              <a:rPr lang="en-US"/>
            </a:br>
            <a:r>
              <a:rPr lang="en-US"/>
              <a:t>in the sale</a:t>
            </a:r>
          </a:p>
        </p:txBody>
      </p:sp>
    </p:spTree>
    <p:extLst>
      <p:ext uri="{BB962C8B-B14F-4D97-AF65-F5344CB8AC3E}">
        <p14:creationId xmlns:p14="http://schemas.microsoft.com/office/powerpoint/2010/main" val="85648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64328-E765-4EAD-BD42-E0208B59F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8" y="1706978"/>
            <a:ext cx="6748581" cy="3796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82351-522B-8B46-8C15-7E7AE4D0C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97" y="1234967"/>
            <a:ext cx="7715028" cy="5623033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F4686B30-4206-DC42-BF6A-497D4980915B}"/>
              </a:ext>
            </a:extLst>
          </p:cNvPr>
          <p:cNvSpPr/>
          <p:nvPr/>
        </p:nvSpPr>
        <p:spPr>
          <a:xfrm>
            <a:off x="9553433" y="846048"/>
            <a:ext cx="2411237" cy="643098"/>
          </a:xfrm>
          <a:prstGeom prst="wedgeRoundRectCallout">
            <a:avLst>
              <a:gd name="adj1" fmla="val -49888"/>
              <a:gd name="adj2" fmla="val 9288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Item “Jeans”</a:t>
            </a:r>
            <a:br>
              <a:rPr lang="en-US"/>
            </a:br>
            <a:r>
              <a:rPr lang="en-US"/>
              <a:t>in the sale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3513249C-4380-4C7A-A621-99AA5440A635}"/>
              </a:ext>
            </a:extLst>
          </p:cNvPr>
          <p:cNvSpPr/>
          <p:nvPr/>
        </p:nvSpPr>
        <p:spPr>
          <a:xfrm>
            <a:off x="9553432" y="1641546"/>
            <a:ext cx="2411237" cy="2138884"/>
          </a:xfrm>
          <a:prstGeom prst="wedgeRoundRectCallout">
            <a:avLst>
              <a:gd name="adj1" fmla="val -126299"/>
              <a:gd name="adj2" fmla="val 48234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Recommendation </a:t>
            </a:r>
            <a:br>
              <a:rPr lang="en-US"/>
            </a:br>
            <a:r>
              <a:rPr lang="en-US"/>
              <a:t>triggered manually </a:t>
            </a:r>
            <a:br>
              <a:rPr lang="en-US"/>
            </a:br>
            <a:r>
              <a:rPr lang="en-US"/>
              <a:t>or </a:t>
            </a:r>
            <a:br>
              <a:rPr lang="en-US"/>
            </a:br>
            <a:r>
              <a:rPr lang="en-US"/>
              <a:t>when pressing “TOTAL” </a:t>
            </a:r>
          </a:p>
        </p:txBody>
      </p:sp>
    </p:spTree>
    <p:extLst>
      <p:ext uri="{BB962C8B-B14F-4D97-AF65-F5344CB8AC3E}">
        <p14:creationId xmlns:p14="http://schemas.microsoft.com/office/powerpoint/2010/main" val="3867964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04314-CF89-4E55-B4BF-C310E329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8" y="1706978"/>
            <a:ext cx="6748581" cy="3796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82351-522B-8B46-8C15-7E7AE4D0C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97" y="1234967"/>
            <a:ext cx="7715028" cy="5623033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428E1C7C-2FB2-47A2-9BD4-C5DCFE04020E}"/>
              </a:ext>
            </a:extLst>
          </p:cNvPr>
          <p:cNvSpPr/>
          <p:nvPr/>
        </p:nvSpPr>
        <p:spPr>
          <a:xfrm>
            <a:off x="9553432" y="1641546"/>
            <a:ext cx="2411237" cy="2138884"/>
          </a:xfrm>
          <a:prstGeom prst="wedgeRoundRectCallout">
            <a:avLst>
              <a:gd name="adj1" fmla="val -50454"/>
              <a:gd name="adj2" fmla="val 24625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Recommendation </a:t>
            </a:r>
            <a:br>
              <a:rPr lang="en-US"/>
            </a:br>
            <a:r>
              <a:rPr lang="en-US"/>
              <a:t>triggered manually </a:t>
            </a:r>
            <a:br>
              <a:rPr lang="en-US"/>
            </a:br>
            <a:r>
              <a:rPr lang="en-US"/>
              <a:t>or </a:t>
            </a:r>
            <a:br>
              <a:rPr lang="en-US"/>
            </a:br>
            <a:r>
              <a:rPr lang="en-US"/>
              <a:t>when pressing “TOTAL” </a:t>
            </a:r>
          </a:p>
        </p:txBody>
      </p:sp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471B9B51-2A31-4E99-AE6C-C541D7BBE329}"/>
              </a:ext>
            </a:extLst>
          </p:cNvPr>
          <p:cNvSpPr/>
          <p:nvPr/>
        </p:nvSpPr>
        <p:spPr>
          <a:xfrm>
            <a:off x="9553433" y="3932829"/>
            <a:ext cx="2411237" cy="953069"/>
          </a:xfrm>
          <a:prstGeom prst="wedgeRoundRectCallout">
            <a:avLst>
              <a:gd name="adj1" fmla="val -182334"/>
              <a:gd name="adj2" fmla="val -82894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Recommendation</a:t>
            </a:r>
            <a:br>
              <a:rPr lang="en-US"/>
            </a:br>
            <a:r>
              <a:rPr lang="en-US"/>
              <a:t>page with </a:t>
            </a:r>
            <a:br>
              <a:rPr lang="en-US"/>
            </a:br>
            <a:r>
              <a:rPr lang="en-US"/>
              <a:t>options</a:t>
            </a:r>
          </a:p>
        </p:txBody>
      </p:sp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2988FA77-5CA3-4042-A2E5-5EB0D9756CBF}"/>
              </a:ext>
            </a:extLst>
          </p:cNvPr>
          <p:cNvSpPr/>
          <p:nvPr/>
        </p:nvSpPr>
        <p:spPr>
          <a:xfrm>
            <a:off x="9553433" y="846048"/>
            <a:ext cx="2411237" cy="643098"/>
          </a:xfrm>
          <a:prstGeom prst="wedgeRoundRectCallout">
            <a:avLst>
              <a:gd name="adj1" fmla="val -49888"/>
              <a:gd name="adj2" fmla="val 9288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Item “Jeans”</a:t>
            </a:r>
            <a:br>
              <a:rPr lang="en-US"/>
            </a:br>
            <a:r>
              <a:rPr lang="en-US"/>
              <a:t>in the sale</a:t>
            </a:r>
          </a:p>
        </p:txBody>
      </p:sp>
    </p:spTree>
    <p:extLst>
      <p:ext uri="{BB962C8B-B14F-4D97-AF65-F5344CB8AC3E}">
        <p14:creationId xmlns:p14="http://schemas.microsoft.com/office/powerpoint/2010/main" val="1375916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DEE04D-E2D9-47E2-AC71-7C02AAB1F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48" y="1706978"/>
            <a:ext cx="6748581" cy="3796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82351-522B-8B46-8C15-7E7AE4D0C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897" y="1234967"/>
            <a:ext cx="7715028" cy="5623033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D5A8079F-213B-42E7-8601-6338E3EA9DC2}"/>
              </a:ext>
            </a:extLst>
          </p:cNvPr>
          <p:cNvSpPr/>
          <p:nvPr/>
        </p:nvSpPr>
        <p:spPr>
          <a:xfrm>
            <a:off x="9553432" y="1641546"/>
            <a:ext cx="2411237" cy="2138884"/>
          </a:xfrm>
          <a:prstGeom prst="wedgeRoundRectCallout">
            <a:avLst>
              <a:gd name="adj1" fmla="val -49888"/>
              <a:gd name="adj2" fmla="val 27815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Recommendation </a:t>
            </a:r>
            <a:br>
              <a:rPr lang="en-US"/>
            </a:br>
            <a:r>
              <a:rPr lang="en-US"/>
              <a:t>triggered manually </a:t>
            </a:r>
            <a:br>
              <a:rPr lang="en-US"/>
            </a:br>
            <a:r>
              <a:rPr lang="en-US"/>
              <a:t>or </a:t>
            </a:r>
            <a:br>
              <a:rPr lang="en-US"/>
            </a:br>
            <a:r>
              <a:rPr lang="en-US"/>
              <a:t>when pressing “TOTAL” </a:t>
            </a:r>
          </a:p>
        </p:txBody>
      </p:sp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909AFFA6-F9C6-44F2-B9C2-755B29066079}"/>
              </a:ext>
            </a:extLst>
          </p:cNvPr>
          <p:cNvSpPr/>
          <p:nvPr/>
        </p:nvSpPr>
        <p:spPr>
          <a:xfrm>
            <a:off x="9553433" y="3932829"/>
            <a:ext cx="2411237" cy="953069"/>
          </a:xfrm>
          <a:prstGeom prst="wedgeRoundRectCallout">
            <a:avLst>
              <a:gd name="adj1" fmla="val -49888"/>
              <a:gd name="adj2" fmla="val -19887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Recommendation</a:t>
            </a:r>
            <a:br>
              <a:rPr lang="en-US"/>
            </a:br>
            <a:r>
              <a:rPr lang="en-US"/>
              <a:t>page with </a:t>
            </a:r>
            <a:br>
              <a:rPr lang="en-US"/>
            </a:br>
            <a:r>
              <a:rPr lang="en-US"/>
              <a:t>options</a:t>
            </a:r>
          </a:p>
        </p:txBody>
      </p:sp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07C7B451-6EBA-4064-885B-A66B520F7FF9}"/>
              </a:ext>
            </a:extLst>
          </p:cNvPr>
          <p:cNvSpPr/>
          <p:nvPr/>
        </p:nvSpPr>
        <p:spPr>
          <a:xfrm>
            <a:off x="9553431" y="5026520"/>
            <a:ext cx="2411237" cy="643099"/>
          </a:xfrm>
          <a:prstGeom prst="wedgeRoundRectCallout">
            <a:avLst>
              <a:gd name="adj1" fmla="val -372512"/>
              <a:gd name="adj2" fmla="val -366339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Item “T-Shirt”</a:t>
            </a:r>
            <a:br>
              <a:rPr lang="en-US"/>
            </a:br>
            <a:r>
              <a:rPr lang="en-US"/>
              <a:t>added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961704-E03F-4104-A1B2-E0D3F114F060}"/>
              </a:ext>
            </a:extLst>
          </p:cNvPr>
          <p:cNvSpPr/>
          <p:nvPr/>
        </p:nvSpPr>
        <p:spPr>
          <a:xfrm>
            <a:off x="9553433" y="846048"/>
            <a:ext cx="2411237" cy="643098"/>
          </a:xfrm>
          <a:prstGeom prst="wedgeRoundRectCallout">
            <a:avLst>
              <a:gd name="adj1" fmla="val -49888"/>
              <a:gd name="adj2" fmla="val 9288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Item “Jeans”</a:t>
            </a:r>
            <a:br>
              <a:rPr lang="en-US"/>
            </a:br>
            <a:r>
              <a:rPr lang="en-US"/>
              <a:t>in the sale</a:t>
            </a:r>
          </a:p>
        </p:txBody>
      </p:sp>
    </p:spTree>
    <p:extLst>
      <p:ext uri="{BB962C8B-B14F-4D97-AF65-F5344CB8AC3E}">
        <p14:creationId xmlns:p14="http://schemas.microsoft.com/office/powerpoint/2010/main" val="482127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39BDF4-9482-4053-B580-8C2007246A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528" y="670613"/>
            <a:ext cx="3163146" cy="176899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6" y="1268412"/>
            <a:ext cx="6654864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Version 2 available (LS Central 19.5)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Supports LS Central SaaS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Simplified setup in LS Central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Faster Model calculation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Improved scalability with Model Readers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Pricing model change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Now based on considered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Transaction Sales Lines during 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calculation</a:t>
            </a:r>
            <a:b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16" name="Picture 2" descr="Badge, new icon | Icon search engine">
            <a:extLst>
              <a:ext uri="{FF2B5EF4-FFF2-40B4-BE49-F238E27FC236}">
                <a16:creationId xmlns:a16="http://schemas.microsoft.com/office/drawing/2014/main" id="{A761CAA9-AAE3-41FB-8564-0E150455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" y="1286101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BE957B-00B2-472A-90FD-031BEE3AA5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173" y="5094325"/>
            <a:ext cx="1296939" cy="123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B1566B-1950-4996-8776-5C2F2DBAC5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560" y="5094325"/>
            <a:ext cx="1296939" cy="123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EF3B1B-7F41-4B95-B144-A106613C84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514" y="5094325"/>
            <a:ext cx="1296939" cy="1235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8615E3-165D-4FFE-82AC-59A0490D7C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15" y="5094325"/>
            <a:ext cx="1296939" cy="123592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334DCA3-B0C4-4800-BA76-1D2067E10353}"/>
              </a:ext>
            </a:extLst>
          </p:cNvPr>
          <p:cNvSpPr/>
          <p:nvPr/>
        </p:nvSpPr>
        <p:spPr>
          <a:xfrm>
            <a:off x="7807781" y="3280094"/>
            <a:ext cx="1463218" cy="846559"/>
          </a:xfrm>
          <a:prstGeom prst="cloudCallout">
            <a:avLst>
              <a:gd name="adj1" fmla="val -44735"/>
              <a:gd name="adj2" fmla="val 16184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Model Reader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3E5B353-62B4-42D3-ACD5-18FA3308D87B}"/>
              </a:ext>
            </a:extLst>
          </p:cNvPr>
          <p:cNvSpPr/>
          <p:nvPr/>
        </p:nvSpPr>
        <p:spPr>
          <a:xfrm>
            <a:off x="9705929" y="3205238"/>
            <a:ext cx="1463218" cy="846559"/>
          </a:xfrm>
          <a:prstGeom prst="cloudCallout">
            <a:avLst>
              <a:gd name="adj1" fmla="val -44735"/>
              <a:gd name="adj2" fmla="val 16184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Model Reader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02D983A7-E15C-4B1B-8547-316E0C94BF0A}"/>
              </a:ext>
            </a:extLst>
          </p:cNvPr>
          <p:cNvSpPr/>
          <p:nvPr/>
        </p:nvSpPr>
        <p:spPr>
          <a:xfrm rot="1643830">
            <a:off x="7658198" y="4199067"/>
            <a:ext cx="503099" cy="772774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543CC8F-6302-420E-AF35-CA2810E422DD}"/>
              </a:ext>
            </a:extLst>
          </p:cNvPr>
          <p:cNvSpPr/>
          <p:nvPr/>
        </p:nvSpPr>
        <p:spPr>
          <a:xfrm>
            <a:off x="8287840" y="4232783"/>
            <a:ext cx="503099" cy="772774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DBB54CD-5967-46AD-A6E4-08E272FEF0E2}"/>
              </a:ext>
            </a:extLst>
          </p:cNvPr>
          <p:cNvSpPr/>
          <p:nvPr/>
        </p:nvSpPr>
        <p:spPr>
          <a:xfrm>
            <a:off x="9957479" y="4199067"/>
            <a:ext cx="503099" cy="772774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28BAA91-037B-4DCB-8892-82CBA9E8B135}"/>
              </a:ext>
            </a:extLst>
          </p:cNvPr>
          <p:cNvSpPr/>
          <p:nvPr/>
        </p:nvSpPr>
        <p:spPr>
          <a:xfrm rot="19992732">
            <a:off x="10584682" y="4142329"/>
            <a:ext cx="503099" cy="772774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94DDCCF-42D5-4449-8648-275699A42217}"/>
              </a:ext>
            </a:extLst>
          </p:cNvPr>
          <p:cNvSpPr/>
          <p:nvPr/>
        </p:nvSpPr>
        <p:spPr>
          <a:xfrm rot="1643830">
            <a:off x="8424163" y="2545141"/>
            <a:ext cx="503099" cy="614991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FC6DCEA-5EFD-418E-A372-8790EF5BC582}"/>
              </a:ext>
            </a:extLst>
          </p:cNvPr>
          <p:cNvSpPr/>
          <p:nvPr/>
        </p:nvSpPr>
        <p:spPr>
          <a:xfrm rot="19992732">
            <a:off x="9755091" y="2511499"/>
            <a:ext cx="503099" cy="628584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7CF26-EED5-41A4-BD94-31131F6C374E}"/>
              </a:ext>
            </a:extLst>
          </p:cNvPr>
          <p:cNvSpPr txBox="1"/>
          <p:nvPr/>
        </p:nvSpPr>
        <p:spPr>
          <a:xfrm>
            <a:off x="8957148" y="4232783"/>
            <a:ext cx="950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</a:rPr>
              <a:t>Recomm</a:t>
            </a:r>
            <a:r>
              <a:rPr lang="en-US" sz="1400">
                <a:solidFill>
                  <a:schemeClr val="bg1"/>
                </a:solidFill>
              </a:rPr>
              <a:t>-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 err="1">
                <a:solidFill>
                  <a:schemeClr val="bg1"/>
                </a:solidFill>
              </a:rPr>
              <a:t>endation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9895FA-A191-40D2-A7CA-ADBA180C6CBE}"/>
              </a:ext>
            </a:extLst>
          </p:cNvPr>
          <p:cNvSpPr txBox="1"/>
          <p:nvPr/>
        </p:nvSpPr>
        <p:spPr>
          <a:xfrm>
            <a:off x="8871251" y="2592627"/>
            <a:ext cx="100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Model download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B33B3D-BBEB-4973-852C-A561C741A554}"/>
              </a:ext>
            </a:extLst>
          </p:cNvPr>
          <p:cNvSpPr txBox="1"/>
          <p:nvPr/>
        </p:nvSpPr>
        <p:spPr>
          <a:xfrm>
            <a:off x="8412156" y="517598"/>
            <a:ext cx="108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Model calculation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D2C7DA-9837-33B6-D536-B4A403FE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 Recommend</a:t>
            </a:r>
          </a:p>
        </p:txBody>
      </p:sp>
    </p:spTree>
    <p:extLst>
      <p:ext uri="{BB962C8B-B14F-4D97-AF65-F5344CB8AC3E}">
        <p14:creationId xmlns:p14="http://schemas.microsoft.com/office/powerpoint/2010/main" val="3311495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05265C-1F6B-8FE1-1E0C-016DC5D7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Recommend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F219D-0C6D-4BAB-9936-DB2DC33E856A}"/>
              </a:ext>
            </a:extLst>
          </p:cNvPr>
          <p:cNvSpPr txBox="1"/>
          <p:nvPr/>
        </p:nvSpPr>
        <p:spPr>
          <a:xfrm rot="20704498">
            <a:off x="10591096" y="2436511"/>
            <a:ext cx="110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hosted by LS Retail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7E97A-7B08-4C7E-B1E0-8CAB5FB97279}"/>
              </a:ext>
            </a:extLst>
          </p:cNvPr>
          <p:cNvSpPr txBox="1"/>
          <p:nvPr/>
        </p:nvSpPr>
        <p:spPr>
          <a:xfrm rot="20704498">
            <a:off x="10590310" y="3990175"/>
            <a:ext cx="114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hosted by customer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01C5E-3C74-4748-985C-1F6BEB6B9D63}"/>
              </a:ext>
            </a:extLst>
          </p:cNvPr>
          <p:cNvSpPr txBox="1"/>
          <p:nvPr/>
        </p:nvSpPr>
        <p:spPr>
          <a:xfrm rot="20704498">
            <a:off x="10587942" y="5414664"/>
            <a:ext cx="1289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operated by customer</a:t>
            </a:r>
          </a:p>
        </p:txBody>
      </p:sp>
      <p:pic>
        <p:nvPicPr>
          <p:cNvPr id="3" name="Picture 4" descr="Timeline&#10;&#10;Description automatically generated">
            <a:extLst>
              <a:ext uri="{FF2B5EF4-FFF2-40B4-BE49-F238E27FC236}">
                <a16:creationId xmlns:a16="http://schemas.microsoft.com/office/drawing/2014/main" id="{24FC15FA-6A35-7E13-095A-52429763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32" y="1572734"/>
            <a:ext cx="9083430" cy="50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EAD374B-6D44-4E89-29BE-97B538E605A1}"/>
              </a:ext>
            </a:extLst>
          </p:cNvPr>
          <p:cNvSpPr txBox="1"/>
          <p:nvPr/>
        </p:nvSpPr>
        <p:spPr>
          <a:xfrm>
            <a:off x="1667429" y="1537486"/>
            <a:ext cx="21641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Billed monthly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761449"/>
              </a:solidFill>
              <a:effectLst/>
              <a:uLnTx/>
              <a:uFillTx/>
              <a:latin typeface="Segoe UI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CD515FA-EDBF-EF3E-C8A7-A1BA81A2F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4" y="1375318"/>
            <a:ext cx="801391" cy="801391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9EFB394-2CFB-269D-EC26-328BD939FBFA}"/>
              </a:ext>
            </a:extLst>
          </p:cNvPr>
          <p:cNvSpPr txBox="1">
            <a:spLocks/>
          </p:cNvSpPr>
          <p:nvPr/>
        </p:nvSpPr>
        <p:spPr>
          <a:xfrm>
            <a:off x="718314" y="389546"/>
            <a:ext cx="4263359" cy="514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PRICE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3BDD2C-F5B9-B878-A32C-7C5676929081}"/>
              </a:ext>
            </a:extLst>
          </p:cNvPr>
          <p:cNvSpPr txBox="1"/>
          <p:nvPr/>
        </p:nvSpPr>
        <p:spPr>
          <a:xfrm>
            <a:off x="1667429" y="2442828"/>
            <a:ext cx="21641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Fixed cost: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BC6133B-7709-3D66-5AEF-BE2DFA23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24" y="2445611"/>
            <a:ext cx="801391" cy="8013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9D780B-2D9B-C5CA-D798-C3BC66026E18}"/>
              </a:ext>
            </a:extLst>
          </p:cNvPr>
          <p:cNvGrpSpPr/>
          <p:nvPr/>
        </p:nvGrpSpPr>
        <p:grpSpPr>
          <a:xfrm>
            <a:off x="1784063" y="2868533"/>
            <a:ext cx="3289157" cy="553998"/>
            <a:chOff x="1756832" y="3262929"/>
            <a:chExt cx="3289157" cy="5539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BA27EF-C2FB-8539-16FB-FC8668BAB0DA}"/>
                </a:ext>
              </a:extLst>
            </p:cNvPr>
            <p:cNvSpPr txBox="1"/>
            <p:nvPr/>
          </p:nvSpPr>
          <p:spPr>
            <a:xfrm>
              <a:off x="1851939" y="3262929"/>
              <a:ext cx="3194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Base pack (includes 1 Model Reader)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Additional Model Readers </a:t>
              </a: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897B57F-0CEB-6896-F026-2332F5BEB59F}"/>
                </a:ext>
              </a:extLst>
            </p:cNvPr>
            <p:cNvSpPr/>
            <p:nvPr/>
          </p:nvSpPr>
          <p:spPr>
            <a:xfrm>
              <a:off x="1756832" y="3373314"/>
              <a:ext cx="132266" cy="114022"/>
            </a:xfrm>
            <a:prstGeom prst="hexagon">
              <a:avLst/>
            </a:prstGeom>
            <a:solidFill>
              <a:srgbClr val="761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860BECDC-94BA-91AC-F13A-B9EEDF34AD28}"/>
                </a:ext>
              </a:extLst>
            </p:cNvPr>
            <p:cNvSpPr/>
            <p:nvPr/>
          </p:nvSpPr>
          <p:spPr>
            <a:xfrm>
              <a:off x="1756832" y="3613050"/>
              <a:ext cx="132266" cy="114022"/>
            </a:xfrm>
            <a:prstGeom prst="hexagon">
              <a:avLst/>
            </a:prstGeom>
            <a:solidFill>
              <a:srgbClr val="761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382AF9-0EE0-1120-06F7-7826B0D09768}"/>
              </a:ext>
            </a:extLst>
          </p:cNvPr>
          <p:cNvSpPr txBox="1"/>
          <p:nvPr/>
        </p:nvSpPr>
        <p:spPr>
          <a:xfrm>
            <a:off x="6387740" y="1378290"/>
            <a:ext cx="20816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Cost per run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2DF7C3-C1A7-6F85-EDA2-ED6225701291}"/>
              </a:ext>
            </a:extLst>
          </p:cNvPr>
          <p:cNvSpPr txBox="1"/>
          <p:nvPr/>
        </p:nvSpPr>
        <p:spPr>
          <a:xfrm>
            <a:off x="6387740" y="1809177"/>
            <a:ext cx="43104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(calculated from considered Transaction Sales Lines)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58E87-EE24-18F2-A1C4-0DD12564F736}"/>
              </a:ext>
            </a:extLst>
          </p:cNvPr>
          <p:cNvSpPr txBox="1"/>
          <p:nvPr/>
        </p:nvSpPr>
        <p:spPr>
          <a:xfrm>
            <a:off x="6387740" y="2246668"/>
            <a:ext cx="1796956" cy="14343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LSREC-10M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LSREC-50M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LSREC-100M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LSREC-1B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831BF9-2484-EDBD-31B4-D99A1FD84BF5}"/>
              </a:ext>
            </a:extLst>
          </p:cNvPr>
          <p:cNvSpPr txBox="1"/>
          <p:nvPr/>
        </p:nvSpPr>
        <p:spPr>
          <a:xfrm>
            <a:off x="8329745" y="2246668"/>
            <a:ext cx="1663606" cy="14343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(0 – 10M TSL)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(10M – 50M TSL)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(50M – 100M TSL)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(100M – 1B TSL)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9A5100-CBB4-B5C4-624E-AC805479CDAD}"/>
              </a:ext>
            </a:extLst>
          </p:cNvPr>
          <p:cNvSpPr txBox="1"/>
          <p:nvPr/>
        </p:nvSpPr>
        <p:spPr>
          <a:xfrm>
            <a:off x="10260610" y="2711471"/>
            <a:ext cx="137624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decreasing price; price per 1 Mio Trans. S. Lines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AF33FB-7308-019F-6262-A26F2A270F58}"/>
              </a:ext>
            </a:extLst>
          </p:cNvPr>
          <p:cNvCxnSpPr>
            <a:cxnSpLocks/>
          </p:cNvCxnSpPr>
          <p:nvPr/>
        </p:nvCxnSpPr>
        <p:spPr>
          <a:xfrm>
            <a:off x="10126980" y="2334085"/>
            <a:ext cx="0" cy="1390650"/>
          </a:xfrm>
          <a:prstGeom prst="straightConnector1">
            <a:avLst/>
          </a:prstGeom>
          <a:ln w="41275" cap="rnd">
            <a:solidFill>
              <a:srgbClr val="761449"/>
            </a:solidFill>
            <a:prstDash val="sysDot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6498E1-5143-CB9F-9E60-D47CF338533D}"/>
              </a:ext>
            </a:extLst>
          </p:cNvPr>
          <p:cNvCxnSpPr>
            <a:cxnSpLocks/>
          </p:cNvCxnSpPr>
          <p:nvPr/>
        </p:nvCxnSpPr>
        <p:spPr>
          <a:xfrm>
            <a:off x="801411" y="5779147"/>
            <a:ext cx="7096719" cy="0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D0738B-6E9C-25CD-6F29-069A1CE54AE6}"/>
              </a:ext>
            </a:extLst>
          </p:cNvPr>
          <p:cNvCxnSpPr>
            <a:cxnSpLocks/>
          </p:cNvCxnSpPr>
          <p:nvPr/>
        </p:nvCxnSpPr>
        <p:spPr>
          <a:xfrm>
            <a:off x="1678353" y="5460794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9D5726B-33BD-8D02-FCD5-D4BDE3A03D69}"/>
              </a:ext>
            </a:extLst>
          </p:cNvPr>
          <p:cNvSpPr txBox="1"/>
          <p:nvPr/>
        </p:nvSpPr>
        <p:spPr>
          <a:xfrm>
            <a:off x="1749773" y="5490364"/>
            <a:ext cx="704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01.04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8DCE52-E916-744B-8D11-9E888B0390E6}"/>
              </a:ext>
            </a:extLst>
          </p:cNvPr>
          <p:cNvSpPr txBox="1"/>
          <p:nvPr/>
        </p:nvSpPr>
        <p:spPr>
          <a:xfrm>
            <a:off x="4517466" y="5490363"/>
            <a:ext cx="704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30.04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FE4D84B-D3F2-40F5-6AAD-CD234CA98039}"/>
              </a:ext>
            </a:extLst>
          </p:cNvPr>
          <p:cNvSpPr/>
          <p:nvPr/>
        </p:nvSpPr>
        <p:spPr>
          <a:xfrm>
            <a:off x="998217" y="4576511"/>
            <a:ext cx="1352365" cy="863772"/>
          </a:xfrm>
          <a:prstGeom prst="round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AE141DB-A440-7DCB-C7D9-36CF458AD440}"/>
              </a:ext>
            </a:extLst>
          </p:cNvPr>
          <p:cNvSpPr txBox="1"/>
          <p:nvPr/>
        </p:nvSpPr>
        <p:spPr>
          <a:xfrm>
            <a:off x="902369" y="4731398"/>
            <a:ext cx="14783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Calculation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(30 Mio TSL)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13620E-3F67-D7B7-298E-7966292805CC}"/>
              </a:ext>
            </a:extLst>
          </p:cNvPr>
          <p:cNvCxnSpPr>
            <a:cxnSpLocks/>
          </p:cNvCxnSpPr>
          <p:nvPr/>
        </p:nvCxnSpPr>
        <p:spPr>
          <a:xfrm>
            <a:off x="4446047" y="5470525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B33D9D4-D84D-5343-9541-E8A4B735E71F}"/>
              </a:ext>
            </a:extLst>
          </p:cNvPr>
          <p:cNvSpPr/>
          <p:nvPr/>
        </p:nvSpPr>
        <p:spPr>
          <a:xfrm>
            <a:off x="3765911" y="4571645"/>
            <a:ext cx="1352365" cy="873504"/>
          </a:xfrm>
          <a:prstGeom prst="round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A7AEEF-9AA5-BA07-A001-C7FCB9C11810}"/>
              </a:ext>
            </a:extLst>
          </p:cNvPr>
          <p:cNvSpPr txBox="1"/>
          <p:nvPr/>
        </p:nvSpPr>
        <p:spPr>
          <a:xfrm>
            <a:off x="3702932" y="4731398"/>
            <a:ext cx="14783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Calculation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(90 Mio TSL)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9458C-7C92-5840-87F0-E94A163E17E0}"/>
              </a:ext>
            </a:extLst>
          </p:cNvPr>
          <p:cNvSpPr txBox="1"/>
          <p:nvPr/>
        </p:nvSpPr>
        <p:spPr>
          <a:xfrm>
            <a:off x="886088" y="5788878"/>
            <a:ext cx="1764738" cy="7418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Pack LSREC- 50M  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30 * 3€ = 90,00€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96197-B8B6-636E-8F88-604185B3A459}"/>
              </a:ext>
            </a:extLst>
          </p:cNvPr>
          <p:cNvSpPr txBox="1"/>
          <p:nvPr/>
        </p:nvSpPr>
        <p:spPr>
          <a:xfrm>
            <a:off x="3559724" y="5788878"/>
            <a:ext cx="1764738" cy="7418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sng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Pack LSREC- 100M</a:t>
            </a:r>
            <a:br>
              <a:rPr kumimoji="0" lang="en-US" sz="15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90 * 2€ = 180,00€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7D257-097C-D568-72F7-151AB56681AB}"/>
              </a:ext>
            </a:extLst>
          </p:cNvPr>
          <p:cNvCxnSpPr>
            <a:cxnSpLocks/>
          </p:cNvCxnSpPr>
          <p:nvPr/>
        </p:nvCxnSpPr>
        <p:spPr>
          <a:xfrm>
            <a:off x="1003122" y="6211252"/>
            <a:ext cx="1530671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6E02DD-1290-81B5-2B68-7B85F01537B2}"/>
              </a:ext>
            </a:extLst>
          </p:cNvPr>
          <p:cNvCxnSpPr>
            <a:cxnSpLocks/>
          </p:cNvCxnSpPr>
          <p:nvPr/>
        </p:nvCxnSpPr>
        <p:spPr>
          <a:xfrm>
            <a:off x="3676758" y="6211252"/>
            <a:ext cx="1530671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A0B2EB-C737-F9C1-BDC6-87BA361D57EA}"/>
              </a:ext>
            </a:extLst>
          </p:cNvPr>
          <p:cNvSpPr/>
          <p:nvPr/>
        </p:nvSpPr>
        <p:spPr>
          <a:xfrm>
            <a:off x="7981509" y="4340812"/>
            <a:ext cx="3732642" cy="1965681"/>
          </a:xfrm>
          <a:prstGeom prst="roundRect">
            <a:avLst/>
          </a:prstGeom>
          <a:solidFill>
            <a:srgbClr val="761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766969-49EC-6385-E8E6-D2338E5CC829}"/>
              </a:ext>
            </a:extLst>
          </p:cNvPr>
          <p:cNvSpPr txBox="1"/>
          <p:nvPr/>
        </p:nvSpPr>
        <p:spPr>
          <a:xfrm>
            <a:off x="6433312" y="4992817"/>
            <a:ext cx="963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End of month: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F191C-CF6F-9428-6777-8EC39557154A}"/>
              </a:ext>
            </a:extLst>
          </p:cNvPr>
          <p:cNvSpPr txBox="1"/>
          <p:nvPr/>
        </p:nvSpPr>
        <p:spPr>
          <a:xfrm>
            <a:off x="8122866" y="4435030"/>
            <a:ext cx="261650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Invoice: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 x Base Pack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0 x Add. Model Reader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 x LSREC-50M   (30@ 3€)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 x LSREC-100M (90@ 2€)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AF10D7-9430-80D5-1617-6AB1C533AC3D}"/>
              </a:ext>
            </a:extLst>
          </p:cNvPr>
          <p:cNvSpPr txBox="1"/>
          <p:nvPr/>
        </p:nvSpPr>
        <p:spPr>
          <a:xfrm>
            <a:off x="10392231" y="4681251"/>
            <a:ext cx="10518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250,00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0,00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90,00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180,00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1756-4F26-E973-A0A4-07DF98FC4184}"/>
              </a:ext>
            </a:extLst>
          </p:cNvPr>
          <p:cNvSpPr txBox="1"/>
          <p:nvPr/>
        </p:nvSpPr>
        <p:spPr>
          <a:xfrm>
            <a:off x="10392230" y="5809402"/>
            <a:ext cx="1051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520,00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4B2BC4-8F57-6AD9-5242-3C5610C88871}"/>
              </a:ext>
            </a:extLst>
          </p:cNvPr>
          <p:cNvSpPr txBox="1"/>
          <p:nvPr/>
        </p:nvSpPr>
        <p:spPr>
          <a:xfrm>
            <a:off x="8184696" y="5856594"/>
            <a:ext cx="119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Total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288CDD-BBF1-BB2A-37D3-86290182B5BE}"/>
              </a:ext>
            </a:extLst>
          </p:cNvPr>
          <p:cNvCxnSpPr>
            <a:cxnSpLocks/>
          </p:cNvCxnSpPr>
          <p:nvPr/>
        </p:nvCxnSpPr>
        <p:spPr>
          <a:xfrm>
            <a:off x="8184696" y="5850802"/>
            <a:ext cx="3259373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8E0BB0F-E1B3-507B-3BDC-1BCCEF388959}"/>
              </a:ext>
            </a:extLst>
          </p:cNvPr>
          <p:cNvSpPr txBox="1"/>
          <p:nvPr/>
        </p:nvSpPr>
        <p:spPr>
          <a:xfrm>
            <a:off x="8519082" y="6347893"/>
            <a:ext cx="29249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* example prices for explanation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9E6DAA-7CD0-1304-0C16-25A1938C3455}"/>
              </a:ext>
            </a:extLst>
          </p:cNvPr>
          <p:cNvCxnSpPr>
            <a:cxnSpLocks/>
          </p:cNvCxnSpPr>
          <p:nvPr/>
        </p:nvCxnSpPr>
        <p:spPr>
          <a:xfrm>
            <a:off x="6914927" y="5470525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B720574-29E5-E436-F010-624A1936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105" y="1375317"/>
            <a:ext cx="801392" cy="8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 animBg="1"/>
      <p:bldP spid="60" grpId="0"/>
      <p:bldP spid="62" grpId="0" animBg="1"/>
      <p:bldP spid="63" grpId="0"/>
      <p:bldP spid="4" grpId="0"/>
      <p:bldP spid="6" grpId="0"/>
      <p:bldP spid="17" grpId="0" animBg="1"/>
      <p:bldP spid="19" grpId="0"/>
      <p:bldP spid="30" grpId="0"/>
      <p:bldP spid="32" grpId="0"/>
      <p:bldP spid="34" grpId="0"/>
      <p:bldP spid="36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9CF01-F7B0-B1FE-6143-B604B397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started?</a:t>
            </a: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48CBB518-7AD8-2E1D-2083-CCD4F0997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8" r="13988"/>
          <a:stretch>
            <a:fillRect/>
          </a:stretch>
        </p:blipFill>
        <p:spPr>
          <a:xfrm>
            <a:off x="111125" y="0"/>
            <a:ext cx="47625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50C955-B286-3D11-F1E2-00305E8016FE}"/>
              </a:ext>
            </a:extLst>
          </p:cNvPr>
          <p:cNvSpPr txBox="1"/>
          <p:nvPr/>
        </p:nvSpPr>
        <p:spPr>
          <a:xfrm>
            <a:off x="5213445" y="1221167"/>
            <a:ext cx="5964071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"/>
              </a:rPr>
              <a:t>Try 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Reach out to LS Retail’s Partner Operations team or the responsible Sales Manager in your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for LS Recommend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Receive account information for setting up the module</a:t>
            </a:r>
            <a:endParaRPr lang="en-US" dirty="0">
              <a:solidFill>
                <a:prstClr val="white"/>
              </a:solidFill>
              <a:latin typeface="Segoe UI"/>
            </a:endParaRPr>
          </a:p>
          <a:p>
            <a:pPr>
              <a:spcBef>
                <a:spcPts val="1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Segoe UI"/>
              </a:rPr>
              <a:t>Install LS Insight </a:t>
            </a:r>
            <a:r>
              <a:rPr lang="en-US" sz="2000" dirty="0">
                <a:solidFill>
                  <a:prstClr val="white"/>
                </a:solidFill>
                <a:latin typeface="Segoe UI"/>
              </a:rPr>
              <a:t>(it’s free!!)</a:t>
            </a:r>
          </a:p>
          <a:p>
            <a:pPr>
              <a:spcBef>
                <a:spcPts val="1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Segoe UI"/>
              </a:rPr>
              <a:t>LS Central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Base setup, Define items to be considered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Upload sales history, calculate model, GO!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Academy course (available soon)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Documentation, Online Help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05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CF739-018C-4E01-A4A6-85E5A8A7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25" y="1585988"/>
            <a:ext cx="10080550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D34CDC-3F84-40B0-946C-338BFA28B9A0}"/>
              </a:ext>
            </a:extLst>
          </p:cNvPr>
          <p:cNvSpPr/>
          <p:nvPr/>
        </p:nvSpPr>
        <p:spPr>
          <a:xfrm>
            <a:off x="10057304" y="2575455"/>
            <a:ext cx="1944216" cy="1159768"/>
          </a:xfrm>
          <a:prstGeom prst="wedgeRoundRectCallout">
            <a:avLst>
              <a:gd name="adj1" fmla="val -57114"/>
              <a:gd name="adj2" fmla="val 111117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Quality measurement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B0A8F4-11FF-4CFA-98C6-9038E1E6E080}"/>
              </a:ext>
            </a:extLst>
          </p:cNvPr>
          <p:cNvSpPr/>
          <p:nvPr/>
        </p:nvSpPr>
        <p:spPr>
          <a:xfrm>
            <a:off x="340291" y="3926757"/>
            <a:ext cx="1944216" cy="1159768"/>
          </a:xfrm>
          <a:prstGeom prst="wedgeRoundRectCallout">
            <a:avLst>
              <a:gd name="adj1" fmla="val 96806"/>
              <a:gd name="adj2" fmla="val 50359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History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CD101-85E9-7EB3-388B-823BD1B8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</p:spTree>
    <p:extLst>
      <p:ext uri="{BB962C8B-B14F-4D97-AF65-F5344CB8AC3E}">
        <p14:creationId xmlns:p14="http://schemas.microsoft.com/office/powerpoint/2010/main" val="375596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411998" y="860836"/>
            <a:ext cx="3839961" cy="38728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0E72D-ACF3-6615-3ED5-3D761C9752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903D6-CE54-E326-F928-1F3081352D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39D0D-1F4E-5073-096B-947C60664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Martin.Kleindl@LSRetail.com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DE1C98-37AA-B99F-6CD5-7263AEDF5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Intelligent Cloud Suite</a:t>
            </a:r>
            <a:endParaRPr lang="en-I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C581E7-1F29-3277-5BF8-3760D668AB03}"/>
              </a:ext>
            </a:extLst>
          </p:cNvPr>
          <p:cNvSpPr txBox="1">
            <a:spLocks/>
          </p:cNvSpPr>
          <p:nvPr/>
        </p:nvSpPr>
        <p:spPr>
          <a:xfrm>
            <a:off x="5384239" y="3104147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6C37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add intelligence to your ERP!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LS Insight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LS Recommend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LS Forecast</a:t>
            </a:r>
            <a:endParaRPr lang="en-I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5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894F60-F7D5-4740-84C8-172C0FC8608B}"/>
              </a:ext>
            </a:extLst>
          </p:cNvPr>
          <p:cNvSpPr txBox="1">
            <a:spLocks/>
          </p:cNvSpPr>
          <p:nvPr/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B8C86-E6D9-4CD5-8298-4AC5BA7BB1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075" y="789456"/>
            <a:ext cx="2120510" cy="1420071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06EB832-E01D-41D8-8161-7FC841B9FC37}"/>
              </a:ext>
            </a:extLst>
          </p:cNvPr>
          <p:cNvSpPr txBox="1">
            <a:spLocks/>
          </p:cNvSpPr>
          <p:nvPr/>
        </p:nvSpPr>
        <p:spPr>
          <a:xfrm>
            <a:off x="9122636" y="2375864"/>
            <a:ext cx="3069364" cy="901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Increase availability and sales 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advanced sales demand forecasts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869429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Advanced sales forecasting for everyone</a:t>
            </a:r>
            <a:endParaRPr lang="en-US" sz="2000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Predicts future sales based on sales history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Improves availability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Reduces out-of-stock situations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Automatic forecast model selection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Turn-key solution, no data scientists needed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SaaS solution - hosted by LS Retail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DFFC43-667F-04F3-4473-DAA307FE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518" y="3696607"/>
            <a:ext cx="3631813" cy="16866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01283-A340-7134-74D5-EFD050233CF6}"/>
              </a:ext>
            </a:extLst>
          </p:cNvPr>
          <p:cNvGrpSpPr/>
          <p:nvPr/>
        </p:nvGrpSpPr>
        <p:grpSpPr>
          <a:xfrm>
            <a:off x="8641081" y="5447230"/>
            <a:ext cx="2498683" cy="561490"/>
            <a:chOff x="6456039" y="4941167"/>
            <a:chExt cx="3888433" cy="561490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BD3E201C-F635-DB75-D0EF-654EA8440F49}"/>
                </a:ext>
              </a:extLst>
            </p:cNvPr>
            <p:cNvSpPr/>
            <p:nvPr/>
          </p:nvSpPr>
          <p:spPr>
            <a:xfrm rot="16200000">
              <a:off x="8324971" y="3072235"/>
              <a:ext cx="150569" cy="3888433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DEE443-8BFA-6B06-AF46-96C86FF3EF41}"/>
                </a:ext>
              </a:extLst>
            </p:cNvPr>
            <p:cNvSpPr txBox="1"/>
            <p:nvPr/>
          </p:nvSpPr>
          <p:spPr>
            <a:xfrm>
              <a:off x="7204432" y="5133325"/>
              <a:ext cx="2489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Sales history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0EF14C-B1D0-D3A6-3F2C-B14789A1D3F0}"/>
              </a:ext>
            </a:extLst>
          </p:cNvPr>
          <p:cNvGrpSpPr/>
          <p:nvPr/>
        </p:nvGrpSpPr>
        <p:grpSpPr>
          <a:xfrm>
            <a:off x="11139764" y="5451318"/>
            <a:ext cx="1029641" cy="540208"/>
            <a:chOff x="10611668" y="4934024"/>
            <a:chExt cx="2015394" cy="540208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FA19FB59-B05B-0F8F-D407-700E4BFCF006}"/>
                </a:ext>
              </a:extLst>
            </p:cNvPr>
            <p:cNvSpPr/>
            <p:nvPr/>
          </p:nvSpPr>
          <p:spPr>
            <a:xfrm rot="16200000">
              <a:off x="11490679" y="4208098"/>
              <a:ext cx="136277" cy="1588130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EDD11B-E042-7252-D973-5E3F99E1677C}"/>
                </a:ext>
              </a:extLst>
            </p:cNvPr>
            <p:cNvSpPr txBox="1"/>
            <p:nvPr/>
          </p:nvSpPr>
          <p:spPr>
            <a:xfrm>
              <a:off x="10611668" y="5104900"/>
              <a:ext cx="2015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Forecast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16E30B-833A-4987-5CB0-73B4E9C9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 Forecast</a:t>
            </a:r>
          </a:p>
        </p:txBody>
      </p:sp>
    </p:spTree>
    <p:extLst>
      <p:ext uri="{BB962C8B-B14F-4D97-AF65-F5344CB8AC3E}">
        <p14:creationId xmlns:p14="http://schemas.microsoft.com/office/powerpoint/2010/main" val="2093925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02183-641F-4D18-95D8-4B2379BAF2F9}"/>
              </a:ext>
            </a:extLst>
          </p:cNvPr>
          <p:cNvSpPr/>
          <p:nvPr/>
        </p:nvSpPr>
        <p:spPr>
          <a:xfrm>
            <a:off x="15202" y="1806219"/>
            <a:ext cx="8862098" cy="1071125"/>
          </a:xfrm>
          <a:prstGeom prst="roundRect">
            <a:avLst>
              <a:gd name="adj" fmla="val 10000"/>
            </a:avLst>
          </a:prstGeom>
          <a:solidFill>
            <a:srgbClr val="138890"/>
          </a:solidFill>
          <a:effectLst>
            <a:glow rad="228600">
              <a:srgbClr val="BFFFD9">
                <a:alpha val="40000"/>
              </a:srgbClr>
            </a:glow>
          </a:effectLst>
          <a:scene3d>
            <a:camera prst="perspectiveRelaxedModerately" fov="900000" zoom="92000">
              <a:rot lat="19542000" lon="20869771" rev="36000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80000"/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FE5C53CF-9D0C-4332-98EC-33E8F7A767EA}"/>
              </a:ext>
            </a:extLst>
          </p:cNvPr>
          <p:cNvSpPr txBox="1"/>
          <p:nvPr/>
        </p:nvSpPr>
        <p:spPr>
          <a:xfrm>
            <a:off x="-778605" y="1837212"/>
            <a:ext cx="10427430" cy="1008380"/>
          </a:xfrm>
          <a:prstGeom prst="rect">
            <a:avLst/>
          </a:prstGeom>
          <a:noFill/>
          <a:effectLst>
            <a:glow rad="139700">
              <a:srgbClr val="BFFFD9">
                <a:alpha val="40000"/>
              </a:srgbClr>
            </a:glow>
          </a:effectLst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800" b="1" kern="1200" dirty="0">
                <a:solidFill>
                  <a:schemeClr val="bg1"/>
                </a:solidFill>
              </a:rPr>
              <a:t>LS Replenishment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/>
          </a:p>
          <a:p>
            <a:pPr marL="0" indent="0">
              <a:buFont typeface="Arial"/>
              <a:buNone/>
            </a:pPr>
            <a:endParaRPr lang="en-US"/>
          </a:p>
          <a:p>
            <a:endParaRPr lang="de-AT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32BF9E-C4D0-E942-AACB-3D9689EE6E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844496"/>
              </p:ext>
            </p:extLst>
          </p:nvPr>
        </p:nvGraphicFramePr>
        <p:xfrm>
          <a:off x="-1" y="2299533"/>
          <a:ext cx="9480608" cy="455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60CAB1C-7CE6-4267-90A4-D59D76DFE21E}"/>
              </a:ext>
            </a:extLst>
          </p:cNvPr>
          <p:cNvGrpSpPr/>
          <p:nvPr/>
        </p:nvGrpSpPr>
        <p:grpSpPr>
          <a:xfrm>
            <a:off x="4086301" y="562899"/>
            <a:ext cx="3333015" cy="3420240"/>
            <a:chOff x="4076776" y="420024"/>
            <a:chExt cx="3333015" cy="34202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769A62F-96AF-4CBA-B5E1-6FA7F49F4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6398" y="908050"/>
              <a:ext cx="1907085" cy="2906518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EA06D9-F6B1-43C4-9E41-ABB7382A64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776" y="836712"/>
              <a:ext cx="1227136" cy="300355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22EC7BC-68D0-454D-909C-7E60CD640752}"/>
                </a:ext>
              </a:extLst>
            </p:cNvPr>
            <p:cNvSpPr/>
            <p:nvPr/>
          </p:nvSpPr>
          <p:spPr>
            <a:xfrm>
              <a:off x="5048599" y="473389"/>
              <a:ext cx="2304256" cy="934283"/>
            </a:xfrm>
            <a:prstGeom prst="cloud">
              <a:avLst/>
            </a:prstGeom>
            <a:gradFill flip="none" rotWithShape="1">
              <a:gsLst>
                <a:gs pos="0">
                  <a:srgbClr val="FEC80E">
                    <a:shade val="30000"/>
                    <a:satMod val="115000"/>
                  </a:srgbClr>
                </a:gs>
                <a:gs pos="50000">
                  <a:srgbClr val="FEC80E">
                    <a:shade val="67500"/>
                    <a:satMod val="115000"/>
                  </a:srgbClr>
                </a:gs>
                <a:gs pos="100000">
                  <a:srgbClr val="FEC80E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perspectiveAbove" fov="5100000">
                <a:rot lat="20132455" lon="20950282" rev="376913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5" name="Diagram group">
              <a:extLst>
                <a:ext uri="{FF2B5EF4-FFF2-40B4-BE49-F238E27FC236}">
                  <a16:creationId xmlns:a16="http://schemas.microsoft.com/office/drawing/2014/main" id="{30AD0CEF-2CC7-47AC-973D-BE3146562CAF}"/>
                </a:ext>
              </a:extLst>
            </p:cNvPr>
            <p:cNvGrpSpPr/>
            <p:nvPr/>
          </p:nvGrpSpPr>
          <p:grpSpPr>
            <a:xfrm>
              <a:off x="4950089" y="420024"/>
              <a:ext cx="2459702" cy="992417"/>
              <a:chOff x="10431" y="1450"/>
              <a:chExt cx="2201798" cy="1523087"/>
            </a:xfrm>
            <a:noFill/>
            <a:scene3d>
              <a:camera prst="perspectiveRelaxedModerately" fov="1500000" zoom="92000">
                <a:rot lat="19527276" lon="20869771" rev="360000"/>
              </a:camera>
              <a:lightRig rig="balanced" dir="t">
                <a:rot lat="0" lon="0" rev="12700000"/>
              </a:lightRig>
            </a:scene3d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8428BCE-66B0-401D-9634-39AE3BB45B3A}"/>
                  </a:ext>
                </a:extLst>
              </p:cNvPr>
              <p:cNvGrpSpPr/>
              <p:nvPr/>
            </p:nvGrpSpPr>
            <p:grpSpPr>
              <a:xfrm>
                <a:off x="10431" y="1450"/>
                <a:ext cx="2201798" cy="1523087"/>
                <a:chOff x="10431" y="1450"/>
                <a:chExt cx="2201798" cy="1523087"/>
              </a:xfrm>
              <a:grpFill/>
            </p:grpSpPr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4CE6D094-BD4B-4E82-8F71-A07B3B2ED6E9}"/>
                    </a:ext>
                  </a:extLst>
                </p:cNvPr>
                <p:cNvSpPr txBox="1"/>
                <p:nvPr/>
              </p:nvSpPr>
              <p:spPr>
                <a:xfrm>
                  <a:off x="55041" y="46060"/>
                  <a:ext cx="2112578" cy="1433867"/>
                </a:xfrm>
                <a:prstGeom prst="rect">
                  <a:avLst/>
                </a:prstGeom>
                <a:grpFill/>
                <a:ln>
                  <a:noFill/>
                </a:ln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marR="0" lvl="0" indent="0" algn="ctr" defTabSz="10668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AT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LS Forecast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65D8066E-38CE-47E8-AF83-8849DFDECE18}"/>
                    </a:ext>
                  </a:extLst>
                </p:cNvPr>
                <p:cNvSpPr/>
                <p:nvPr/>
              </p:nvSpPr>
              <p:spPr>
                <a:xfrm>
                  <a:off x="10431" y="1450"/>
                  <a:ext cx="2201798" cy="1523087"/>
                </a:xfrm>
                <a:prstGeom prst="roundRect">
                  <a:avLst>
                    <a:gd name="adj" fmla="val 10000"/>
                  </a:avLst>
                </a:prstGeom>
                <a:grpFill/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sp3d prstMaterial="plastic">
                  <a:bevelT w="50800" h="50800"/>
                  <a:bevelB w="50800" h="508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8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rgbClr r="0" g="0" b="0"/>
                </a:effectRef>
                <a:fontRef idx="minor">
                  <a:schemeClr val="lt1"/>
                </a:fontRef>
              </p:style>
            </p:sp>
          </p:grpSp>
        </p:grpSp>
      </p:grp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839C40C-46AB-4CBA-9971-60BC4D8B82B8}"/>
              </a:ext>
            </a:extLst>
          </p:cNvPr>
          <p:cNvSpPr txBox="1">
            <a:spLocks/>
          </p:cNvSpPr>
          <p:nvPr/>
        </p:nvSpPr>
        <p:spPr>
          <a:xfrm>
            <a:off x="8760296" y="1186858"/>
            <a:ext cx="3384376" cy="3240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Turn-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solution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Seamless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scientists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/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experts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needed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forecasting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err="1">
                <a:ln>
                  <a:noFill/>
                </a:ln>
                <a:solidFill>
                  <a:srgbClr val="EFBE2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everyone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FBE2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8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E5BC3CEA-189F-4010-B4AD-CCF5F0874D1D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869429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Tool for partners and customers</a:t>
            </a:r>
            <a:br>
              <a:rPr lang="en-US" sz="2400" b="1"/>
            </a:br>
            <a:endParaRPr lang="en-US" sz="800" b="1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Identify good item candidates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Scorecard approach with weights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Easy, simple, fast</a:t>
            </a:r>
            <a:br>
              <a:rPr lang="en-US" sz="2400"/>
            </a:br>
            <a:endParaRPr lang="en-US" sz="1300"/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" name="Picture 2" descr="Badge, new icon | Icon search engine">
            <a:extLst>
              <a:ext uri="{FF2B5EF4-FFF2-40B4-BE49-F238E27FC236}">
                <a16:creationId xmlns:a16="http://schemas.microsoft.com/office/drawing/2014/main" id="{4F3E7A47-7FC2-95CD-1AF1-4B929FA1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023395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F265D8C-BC40-AE27-A44D-4BA12A0D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 bwMode="auto">
          <a:xfrm>
            <a:off x="2472268" y="2881991"/>
            <a:ext cx="9624906" cy="3843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C932915D-AD6D-BB26-8BEC-72F2EA497A38}"/>
              </a:ext>
            </a:extLst>
          </p:cNvPr>
          <p:cNvSpPr/>
          <p:nvPr/>
        </p:nvSpPr>
        <p:spPr>
          <a:xfrm>
            <a:off x="9567182" y="2070614"/>
            <a:ext cx="2411237" cy="1117785"/>
          </a:xfrm>
          <a:prstGeom prst="wedgeRoundRectCallout">
            <a:avLst>
              <a:gd name="adj1" fmla="val -61434"/>
              <a:gd name="adj2" fmla="val 174905"/>
              <a:gd name="adj3" fmla="val 16667"/>
            </a:avLst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Total Rating</a:t>
            </a:r>
          </a:p>
          <a:p>
            <a:pPr algn="ctr"/>
            <a:r>
              <a:rPr lang="en-US" dirty="0"/>
              <a:t>Total Score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A3604-E4DB-A11F-AD64-15123B0B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8343123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Forecast: Item Suggestion Worksheet</a:t>
            </a:r>
          </a:p>
        </p:txBody>
      </p:sp>
    </p:spTree>
    <p:extLst>
      <p:ext uri="{BB962C8B-B14F-4D97-AF65-F5344CB8AC3E}">
        <p14:creationId xmlns:p14="http://schemas.microsoft.com/office/powerpoint/2010/main" val="3822665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965D0D9-FA3C-2E68-2C1D-04355E7F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3"/>
          <a:stretch/>
        </p:blipFill>
        <p:spPr>
          <a:xfrm>
            <a:off x="559556" y="1981671"/>
            <a:ext cx="10903346" cy="2007077"/>
          </a:xfrm>
          <a:prstGeom prst="rect">
            <a:avLst/>
          </a:prstGeom>
        </p:spPr>
      </p:pic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25E35AF-10F9-7A55-EE9C-4EE339E5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559556" y="4384423"/>
            <a:ext cx="10903346" cy="210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Without dimension: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BF81E-DF04-BE20-1C5F-7949C2FBE057}"/>
              </a:ext>
            </a:extLst>
          </p:cNvPr>
          <p:cNvSpPr txBox="1"/>
          <p:nvPr/>
        </p:nvSpPr>
        <p:spPr>
          <a:xfrm>
            <a:off x="327544" y="405892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dimension RAIN: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191767" y="2299646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6EDD5A-270A-AC0D-94B9-0E8BA59A8938}"/>
              </a:ext>
            </a:extLst>
          </p:cNvPr>
          <p:cNvSpPr/>
          <p:nvPr/>
        </p:nvSpPr>
        <p:spPr>
          <a:xfrm>
            <a:off x="9191767" y="4761647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30865-01E9-010F-FD92-80B640E5CD94}"/>
              </a:ext>
            </a:extLst>
          </p:cNvPr>
          <p:cNvSpPr txBox="1"/>
          <p:nvPr/>
        </p:nvSpPr>
        <p:spPr>
          <a:xfrm rot="21480000">
            <a:off x="1344449" y="243775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RRR   R              </a:t>
            </a:r>
            <a:r>
              <a:rPr lang="en-US" dirty="0" err="1"/>
              <a:t>R</a:t>
            </a:r>
            <a:r>
              <a:rPr lang="en-US" dirty="0"/>
              <a:t>                                            </a:t>
            </a:r>
            <a:r>
              <a:rPr lang="en-US" dirty="0" err="1"/>
              <a:t>R</a:t>
            </a:r>
            <a:r>
              <a:rPr lang="en-US" dirty="0"/>
              <a:t>                       </a:t>
            </a:r>
            <a:r>
              <a:rPr lang="en-US" dirty="0" err="1"/>
              <a:t>R</a:t>
            </a:r>
            <a:r>
              <a:rPr lang="en-US" dirty="0"/>
              <a:t>                             </a:t>
            </a:r>
            <a:r>
              <a:rPr lang="en-US" dirty="0" err="1"/>
              <a:t>R</a:t>
            </a:r>
            <a:r>
              <a:rPr lang="en-US" dirty="0"/>
              <a:t>       </a:t>
            </a:r>
            <a:r>
              <a:rPr lang="en-US" dirty="0" err="1"/>
              <a:t>R</a:t>
            </a:r>
            <a:endParaRPr lang="en-US" dirty="0"/>
          </a:p>
        </p:txBody>
      </p:sp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D06343F5-BD51-5564-FACB-85B52D1B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44" y="194030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965D0D9-FA3C-2E68-2C1D-04355E7F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3"/>
          <a:stretch/>
        </p:blipFill>
        <p:spPr>
          <a:xfrm>
            <a:off x="559556" y="1981671"/>
            <a:ext cx="10903346" cy="2007077"/>
          </a:xfrm>
          <a:prstGeom prst="rect">
            <a:avLst/>
          </a:prstGeom>
        </p:spPr>
      </p:pic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25E35AF-10F9-7A55-EE9C-4EE339E5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559556" y="4384423"/>
            <a:ext cx="10903346" cy="210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Without dimension: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BF81E-DF04-BE20-1C5F-7949C2FBE057}"/>
              </a:ext>
            </a:extLst>
          </p:cNvPr>
          <p:cNvSpPr txBox="1"/>
          <p:nvPr/>
        </p:nvSpPr>
        <p:spPr>
          <a:xfrm>
            <a:off x="327544" y="405892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dimension RAIN: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191767" y="2299646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6EDD5A-270A-AC0D-94B9-0E8BA59A8938}"/>
              </a:ext>
            </a:extLst>
          </p:cNvPr>
          <p:cNvSpPr/>
          <p:nvPr/>
        </p:nvSpPr>
        <p:spPr>
          <a:xfrm>
            <a:off x="9191767" y="4761647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22997-8F37-3B73-8DF8-F1D52ADB54E7}"/>
              </a:ext>
            </a:extLst>
          </p:cNvPr>
          <p:cNvSpPr txBox="1"/>
          <p:nvPr/>
        </p:nvSpPr>
        <p:spPr>
          <a:xfrm rot="21480000">
            <a:off x="1344449" y="2437751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RRR   R              </a:t>
            </a:r>
            <a:r>
              <a:rPr lang="en-US" dirty="0" err="1"/>
              <a:t>R</a:t>
            </a:r>
            <a:r>
              <a:rPr lang="en-US" dirty="0"/>
              <a:t>                                            </a:t>
            </a:r>
            <a:r>
              <a:rPr lang="en-US" dirty="0" err="1"/>
              <a:t>R</a:t>
            </a:r>
            <a:r>
              <a:rPr lang="en-US" dirty="0"/>
              <a:t>                       </a:t>
            </a:r>
            <a:r>
              <a:rPr lang="en-US" dirty="0" err="1"/>
              <a:t>R</a:t>
            </a:r>
            <a:r>
              <a:rPr lang="en-US" dirty="0"/>
              <a:t>                             </a:t>
            </a:r>
            <a:r>
              <a:rPr lang="en-US" dirty="0" err="1"/>
              <a:t>R</a:t>
            </a:r>
            <a:r>
              <a:rPr lang="en-US" dirty="0"/>
              <a:t>       </a:t>
            </a:r>
            <a:r>
              <a:rPr lang="en-US" dirty="0" err="1"/>
              <a:t>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CC017-33F0-B7C0-9C3F-1B688D901E59}"/>
              </a:ext>
            </a:extLst>
          </p:cNvPr>
          <p:cNvSpPr txBox="1"/>
          <p:nvPr/>
        </p:nvSpPr>
        <p:spPr>
          <a:xfrm rot="21480000">
            <a:off x="9315651" y="5006889"/>
            <a:ext cx="20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       R      </a:t>
            </a:r>
            <a:r>
              <a:rPr lang="en-US" dirty="0" err="1"/>
              <a:t>R</a:t>
            </a:r>
            <a:r>
              <a:rPr lang="en-US" dirty="0"/>
              <a:t>     </a:t>
            </a:r>
            <a:r>
              <a:rPr lang="en-US" dirty="0" err="1"/>
              <a:t>R</a:t>
            </a:r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4186121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361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40300 – Linda Sleeveless Dress</a:t>
            </a:r>
          </a:p>
          <a:p>
            <a:r>
              <a:rPr lang="en-US">
                <a:solidFill>
                  <a:schemeClr val="bg1"/>
                </a:solidFill>
              </a:rPr>
              <a:t>With dimension RAIN and lift values: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851E10A-8C11-2409-D0BE-69F87AB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0" y="2115401"/>
            <a:ext cx="11457140" cy="360443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F0D5A2B-AB1F-6F79-1D2A-629C5ED7EF39}"/>
              </a:ext>
            </a:extLst>
          </p:cNvPr>
          <p:cNvSpPr/>
          <p:nvPr/>
        </p:nvSpPr>
        <p:spPr>
          <a:xfrm>
            <a:off x="9451074" y="3889375"/>
            <a:ext cx="2135875" cy="148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C93673-C993-604D-9C36-71E936971F3D}"/>
              </a:ext>
            </a:extLst>
          </p:cNvPr>
          <p:cNvSpPr/>
          <p:nvPr/>
        </p:nvSpPr>
        <p:spPr>
          <a:xfrm>
            <a:off x="8011236" y="3166281"/>
            <a:ext cx="1883391" cy="262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36D9A-7AEA-6885-6061-587BE33CE7E0}"/>
              </a:ext>
            </a:extLst>
          </p:cNvPr>
          <p:cNvSpPr txBox="1"/>
          <p:nvPr/>
        </p:nvSpPr>
        <p:spPr>
          <a:xfrm rot="21480000">
            <a:off x="9686208" y="3967517"/>
            <a:ext cx="202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RR        R      </a:t>
            </a:r>
            <a:r>
              <a:rPr lang="en-US" dirty="0" err="1"/>
              <a:t>R</a:t>
            </a:r>
            <a:r>
              <a:rPr lang="en-US" dirty="0"/>
              <a:t>     </a:t>
            </a:r>
            <a:r>
              <a:rPr lang="en-US" dirty="0" err="1"/>
              <a:t>R</a:t>
            </a:r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054797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14368-51EF-D612-EF68-8033CCBF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LS Forecast: additional dimensions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72F69-ACEE-5235-7569-AE3FAE1263C7}"/>
              </a:ext>
            </a:extLst>
          </p:cNvPr>
          <p:cNvSpPr txBox="1"/>
          <p:nvPr/>
        </p:nvSpPr>
        <p:spPr>
          <a:xfrm>
            <a:off x="327544" y="1350409"/>
            <a:ext cx="132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851E10A-8C11-2409-D0BE-69F87AB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966137"/>
            <a:ext cx="9001000" cy="2592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53A7B5-241A-E3A7-1A94-5BBE5EF93112}"/>
              </a:ext>
            </a:extLst>
          </p:cNvPr>
          <p:cNvSpPr/>
          <p:nvPr/>
        </p:nvSpPr>
        <p:spPr>
          <a:xfrm>
            <a:off x="3719736" y="5286805"/>
            <a:ext cx="1872208" cy="10801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table</a:t>
            </a:r>
            <a:br>
              <a:rPr lang="en-US" dirty="0"/>
            </a:br>
            <a:r>
              <a:rPr lang="en-US" dirty="0"/>
              <a:t>for “RAIN” 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21DA1-12DF-4A88-D52C-B02105CD7DC9}"/>
              </a:ext>
            </a:extLst>
          </p:cNvPr>
          <p:cNvSpPr/>
          <p:nvPr/>
        </p:nvSpPr>
        <p:spPr>
          <a:xfrm>
            <a:off x="8472264" y="5286805"/>
            <a:ext cx="1872208" cy="10801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table</a:t>
            </a:r>
            <a:br>
              <a:rPr lang="en-US" dirty="0"/>
            </a:br>
            <a:r>
              <a:rPr lang="en-US" dirty="0"/>
              <a:t>for “RAIN”</a:t>
            </a:r>
            <a:br>
              <a:rPr lang="en-US" dirty="0"/>
            </a:br>
            <a:r>
              <a:rPr lang="en-US" dirty="0"/>
              <a:t>forecast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E064DB9-B8C8-27D9-BD23-B44A707D87F7}"/>
              </a:ext>
            </a:extLst>
          </p:cNvPr>
          <p:cNvSpPr/>
          <p:nvPr/>
        </p:nvSpPr>
        <p:spPr>
          <a:xfrm rot="10800000">
            <a:off x="4367808" y="4055934"/>
            <a:ext cx="576064" cy="108012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1AACE8F-8CA7-B448-C565-E7CB7730CFF2}"/>
              </a:ext>
            </a:extLst>
          </p:cNvPr>
          <p:cNvSpPr/>
          <p:nvPr/>
        </p:nvSpPr>
        <p:spPr>
          <a:xfrm rot="10800000">
            <a:off x="9120336" y="4108730"/>
            <a:ext cx="576064" cy="108012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ED74-A542-81A3-696B-927CB2D1FB86}"/>
              </a:ext>
            </a:extLst>
          </p:cNvPr>
          <p:cNvSpPr txBox="1"/>
          <p:nvPr/>
        </p:nvSpPr>
        <p:spPr>
          <a:xfrm rot="21480000">
            <a:off x="8620655" y="4679397"/>
            <a:ext cx="1509782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RR              R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C43A8-672C-53AA-E80A-91487ADE05E5}"/>
              </a:ext>
            </a:extLst>
          </p:cNvPr>
          <p:cNvSpPr txBox="1"/>
          <p:nvPr/>
        </p:nvSpPr>
        <p:spPr>
          <a:xfrm rot="21480000">
            <a:off x="1913132" y="4812675"/>
            <a:ext cx="6445002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RRR   R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                                    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9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5761-F920-4156-4203-0D44B74AA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Additional dimensions</a:t>
            </a:r>
            <a:br>
              <a:rPr lang="en-US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1800" b="1" dirty="0"/>
              <a:t>Affects: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Enables LS Forecast to forecast based on </a:t>
            </a:r>
            <a:br>
              <a:rPr lang="en-US" sz="1800" dirty="0"/>
            </a:br>
            <a:r>
              <a:rPr lang="en-US" sz="1800" dirty="0"/>
              <a:t>weather data, etc.</a:t>
            </a:r>
          </a:p>
          <a:p>
            <a:pPr marL="0" indent="0">
              <a:buNone/>
            </a:pPr>
            <a:br>
              <a:rPr lang="en-US" sz="1800" b="1" dirty="0"/>
            </a:br>
            <a:r>
              <a:rPr lang="en-US" sz="1800" b="1" dirty="0"/>
              <a:t>Solution:</a:t>
            </a:r>
            <a:r>
              <a:rPr lang="en-US" sz="18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Detect dimension patterns</a:t>
            </a:r>
            <a:br>
              <a:rPr lang="en-US" sz="1800" dirty="0"/>
            </a:br>
            <a:r>
              <a:rPr lang="en-US" sz="1800" dirty="0"/>
              <a:t>in time series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5 Location based dimensions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2 Item based dimensions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Integration to Replenishment</a:t>
            </a:r>
            <a:br>
              <a:rPr lang="en-US" sz="1800" dirty="0"/>
            </a:b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Out of the Box integration with AccuWeather </a:t>
            </a:r>
            <a:r>
              <a:rPr lang="en-US" sz="1800" dirty="0"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ym typeface="Wingdings" panose="05000000000000000000" pitchFamily="2" charset="2"/>
              </a:rPr>
              <a:t>Easy to extend for your dimensions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Forecast: additional dimensions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94E53A4-4416-91F0-6AD4-30D4F618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87" y="1196752"/>
            <a:ext cx="5896871" cy="1698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526E66-F5FC-19FF-C552-3B5C1B4E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668" y="3140968"/>
            <a:ext cx="3463690" cy="25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9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EAD374B-6D44-4E89-29BE-97B538E605A1}"/>
              </a:ext>
            </a:extLst>
          </p:cNvPr>
          <p:cNvSpPr txBox="1"/>
          <p:nvPr/>
        </p:nvSpPr>
        <p:spPr>
          <a:xfrm>
            <a:off x="1667429" y="1537486"/>
            <a:ext cx="21641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Billed monthly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761449"/>
              </a:solidFill>
              <a:effectLst/>
              <a:uLnTx/>
              <a:uFillTx/>
              <a:latin typeface="Segoe UI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CD515FA-EDBF-EF3E-C8A7-A1BA81A2F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4" y="1375318"/>
            <a:ext cx="801391" cy="801391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9EFB394-2CFB-269D-EC26-328BD939FBFA}"/>
              </a:ext>
            </a:extLst>
          </p:cNvPr>
          <p:cNvSpPr txBox="1">
            <a:spLocks/>
          </p:cNvSpPr>
          <p:nvPr/>
        </p:nvSpPr>
        <p:spPr>
          <a:xfrm>
            <a:off x="718314" y="389546"/>
            <a:ext cx="4263359" cy="514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PRICE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3BDD2C-F5B9-B878-A32C-7C5676929081}"/>
              </a:ext>
            </a:extLst>
          </p:cNvPr>
          <p:cNvSpPr txBox="1"/>
          <p:nvPr/>
        </p:nvSpPr>
        <p:spPr>
          <a:xfrm>
            <a:off x="1601750" y="2445611"/>
            <a:ext cx="21641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No fixed cost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BC6133B-7709-3D66-5AEF-BE2DFA23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24" y="2445611"/>
            <a:ext cx="801391" cy="8013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382AF9-0EE0-1120-06F7-7826B0D09768}"/>
              </a:ext>
            </a:extLst>
          </p:cNvPr>
          <p:cNvSpPr txBox="1"/>
          <p:nvPr/>
        </p:nvSpPr>
        <p:spPr>
          <a:xfrm>
            <a:off x="6387740" y="1378290"/>
            <a:ext cx="20816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Cost per run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2DF7C3-C1A7-6F85-EDA2-ED6225701291}"/>
              </a:ext>
            </a:extLst>
          </p:cNvPr>
          <p:cNvSpPr txBox="1"/>
          <p:nvPr/>
        </p:nvSpPr>
        <p:spPr>
          <a:xfrm>
            <a:off x="6387739" y="1809177"/>
            <a:ext cx="5508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(calculated from Item/Variant/Location calculations per run)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58E87-EE24-18F2-A1C4-0DD12564F736}"/>
              </a:ext>
            </a:extLst>
          </p:cNvPr>
          <p:cNvSpPr txBox="1"/>
          <p:nvPr/>
        </p:nvSpPr>
        <p:spPr>
          <a:xfrm>
            <a:off x="6387740" y="2246668"/>
            <a:ext cx="1796956" cy="1780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LSFC-10k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LSFC-50k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LSFC-100k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Pack LSFC-500k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 Bold"/>
              </a:rPr>
              <a:t>Pack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LSFC-1M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831BF9-2484-EDBD-31B4-D99A1FD84BF5}"/>
              </a:ext>
            </a:extLst>
          </p:cNvPr>
          <p:cNvSpPr txBox="1"/>
          <p:nvPr/>
        </p:nvSpPr>
        <p:spPr>
          <a:xfrm>
            <a:off x="8329744" y="2246668"/>
            <a:ext cx="2409629" cy="1780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(0 – 10k calculations)  5,98€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(10k – 50k calc.)         2,98€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(50k – 100k calc.)       2,49€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(100k – 500k calc.)     1,80€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500k – 1Mio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calc.</a:t>
            </a:r>
            <a:r>
              <a:rPr lang="en-US" dirty="0"/>
              <a:t>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     1,20€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9A5100-CBB4-B5C4-624E-AC805479CDAD}"/>
              </a:ext>
            </a:extLst>
          </p:cNvPr>
          <p:cNvSpPr txBox="1"/>
          <p:nvPr/>
        </p:nvSpPr>
        <p:spPr>
          <a:xfrm>
            <a:off x="10801534" y="2711471"/>
            <a:ext cx="137624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decreasing price; price per 1000 calculations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AF33FB-7308-019F-6262-A26F2A270F58}"/>
              </a:ext>
            </a:extLst>
          </p:cNvPr>
          <p:cNvCxnSpPr>
            <a:cxnSpLocks/>
          </p:cNvCxnSpPr>
          <p:nvPr/>
        </p:nvCxnSpPr>
        <p:spPr>
          <a:xfrm>
            <a:off x="10763530" y="2363175"/>
            <a:ext cx="0" cy="1568745"/>
          </a:xfrm>
          <a:prstGeom prst="straightConnector1">
            <a:avLst/>
          </a:prstGeom>
          <a:ln w="41275" cap="rnd">
            <a:solidFill>
              <a:srgbClr val="761449"/>
            </a:solidFill>
            <a:prstDash val="sysDot"/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6498E1-5143-CB9F-9E60-D47CF338533D}"/>
              </a:ext>
            </a:extLst>
          </p:cNvPr>
          <p:cNvCxnSpPr>
            <a:cxnSpLocks/>
          </p:cNvCxnSpPr>
          <p:nvPr/>
        </p:nvCxnSpPr>
        <p:spPr>
          <a:xfrm>
            <a:off x="801411" y="5779147"/>
            <a:ext cx="7096719" cy="0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D0738B-6E9C-25CD-6F29-069A1CE54AE6}"/>
              </a:ext>
            </a:extLst>
          </p:cNvPr>
          <p:cNvCxnSpPr>
            <a:cxnSpLocks/>
          </p:cNvCxnSpPr>
          <p:nvPr/>
        </p:nvCxnSpPr>
        <p:spPr>
          <a:xfrm>
            <a:off x="1678353" y="5460794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9D5726B-33BD-8D02-FCD5-D4BDE3A03D69}"/>
              </a:ext>
            </a:extLst>
          </p:cNvPr>
          <p:cNvSpPr txBox="1"/>
          <p:nvPr/>
        </p:nvSpPr>
        <p:spPr>
          <a:xfrm>
            <a:off x="1749773" y="5490364"/>
            <a:ext cx="704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01.04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8DCE52-E916-744B-8D11-9E888B0390E6}"/>
              </a:ext>
            </a:extLst>
          </p:cNvPr>
          <p:cNvSpPr txBox="1"/>
          <p:nvPr/>
        </p:nvSpPr>
        <p:spPr>
          <a:xfrm>
            <a:off x="4517466" y="5490363"/>
            <a:ext cx="704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30.04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FE4D84B-D3F2-40F5-6AAD-CD234CA98039}"/>
              </a:ext>
            </a:extLst>
          </p:cNvPr>
          <p:cNvSpPr/>
          <p:nvPr/>
        </p:nvSpPr>
        <p:spPr>
          <a:xfrm>
            <a:off x="998217" y="4576511"/>
            <a:ext cx="1352365" cy="863772"/>
          </a:xfrm>
          <a:prstGeom prst="round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AE141DB-A440-7DCB-C7D9-36CF458AD440}"/>
              </a:ext>
            </a:extLst>
          </p:cNvPr>
          <p:cNvSpPr txBox="1"/>
          <p:nvPr/>
        </p:nvSpPr>
        <p:spPr>
          <a:xfrm>
            <a:off x="902369" y="4731398"/>
            <a:ext cx="14783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Run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1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(30.000 calc.)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13620E-3F67-D7B7-298E-7966292805CC}"/>
              </a:ext>
            </a:extLst>
          </p:cNvPr>
          <p:cNvCxnSpPr>
            <a:cxnSpLocks/>
          </p:cNvCxnSpPr>
          <p:nvPr/>
        </p:nvCxnSpPr>
        <p:spPr>
          <a:xfrm>
            <a:off x="4446047" y="5470525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B33D9D4-D84D-5343-9541-E8A4B735E71F}"/>
              </a:ext>
            </a:extLst>
          </p:cNvPr>
          <p:cNvSpPr/>
          <p:nvPr/>
        </p:nvSpPr>
        <p:spPr>
          <a:xfrm>
            <a:off x="3765911" y="4571645"/>
            <a:ext cx="1352365" cy="873504"/>
          </a:xfrm>
          <a:prstGeom prst="round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A7AEEF-9AA5-BA07-A001-C7FCB9C11810}"/>
              </a:ext>
            </a:extLst>
          </p:cNvPr>
          <p:cNvSpPr txBox="1"/>
          <p:nvPr/>
        </p:nvSpPr>
        <p:spPr>
          <a:xfrm>
            <a:off x="3702932" y="4731398"/>
            <a:ext cx="14783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Run 2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(90.000 calc.)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9458C-7C92-5840-87F0-E94A163E17E0}"/>
              </a:ext>
            </a:extLst>
          </p:cNvPr>
          <p:cNvSpPr txBox="1"/>
          <p:nvPr/>
        </p:nvSpPr>
        <p:spPr>
          <a:xfrm>
            <a:off x="886088" y="5788878"/>
            <a:ext cx="1807468" cy="7418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Pack LSFC- 50k  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30 * 2,98€ = 89,40€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96197-B8B6-636E-8F88-604185B3A459}"/>
              </a:ext>
            </a:extLst>
          </p:cNvPr>
          <p:cNvSpPr txBox="1"/>
          <p:nvPr/>
        </p:nvSpPr>
        <p:spPr>
          <a:xfrm>
            <a:off x="3559723" y="5788878"/>
            <a:ext cx="2096009" cy="7418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0" i="0" u="sng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Pack LSFC- 100k</a:t>
            </a:r>
            <a:b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90 * 2,49€ = 224,10€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7D257-097C-D568-72F7-151AB56681AB}"/>
              </a:ext>
            </a:extLst>
          </p:cNvPr>
          <p:cNvCxnSpPr>
            <a:cxnSpLocks/>
          </p:cNvCxnSpPr>
          <p:nvPr/>
        </p:nvCxnSpPr>
        <p:spPr>
          <a:xfrm>
            <a:off x="1003122" y="6211252"/>
            <a:ext cx="1530671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6E02DD-1290-81B5-2B68-7B85F01537B2}"/>
              </a:ext>
            </a:extLst>
          </p:cNvPr>
          <p:cNvCxnSpPr>
            <a:cxnSpLocks/>
          </p:cNvCxnSpPr>
          <p:nvPr/>
        </p:nvCxnSpPr>
        <p:spPr>
          <a:xfrm>
            <a:off x="3676758" y="6211252"/>
            <a:ext cx="1530671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A0B2EB-C737-F9C1-BDC6-87BA361D57EA}"/>
              </a:ext>
            </a:extLst>
          </p:cNvPr>
          <p:cNvSpPr/>
          <p:nvPr/>
        </p:nvSpPr>
        <p:spPr>
          <a:xfrm>
            <a:off x="7981509" y="4340812"/>
            <a:ext cx="3732642" cy="1965681"/>
          </a:xfrm>
          <a:prstGeom prst="roundRect">
            <a:avLst/>
          </a:prstGeom>
          <a:solidFill>
            <a:srgbClr val="761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766969-49EC-6385-E8E6-D2338E5CC829}"/>
              </a:ext>
            </a:extLst>
          </p:cNvPr>
          <p:cNvSpPr txBox="1"/>
          <p:nvPr/>
        </p:nvSpPr>
        <p:spPr>
          <a:xfrm>
            <a:off x="6433312" y="4992817"/>
            <a:ext cx="963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End of month: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F191C-CF6F-9428-6777-8EC39557154A}"/>
              </a:ext>
            </a:extLst>
          </p:cNvPr>
          <p:cNvSpPr txBox="1"/>
          <p:nvPr/>
        </p:nvSpPr>
        <p:spPr>
          <a:xfrm>
            <a:off x="8122866" y="4435030"/>
            <a:ext cx="2616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Invoice: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 x LSFC-50k   (30@ 2,98€)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 x LSFC-100k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(90@ 2,49€)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AF10D7-9430-80D5-1617-6AB1C533AC3D}"/>
              </a:ext>
            </a:extLst>
          </p:cNvPr>
          <p:cNvSpPr txBox="1"/>
          <p:nvPr/>
        </p:nvSpPr>
        <p:spPr>
          <a:xfrm>
            <a:off x="10392231" y="4681251"/>
            <a:ext cx="105183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89,40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224,10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1756-4F26-E973-A0A4-07DF98FC4184}"/>
              </a:ext>
            </a:extLst>
          </p:cNvPr>
          <p:cNvSpPr txBox="1"/>
          <p:nvPr/>
        </p:nvSpPr>
        <p:spPr>
          <a:xfrm>
            <a:off x="10392230" y="5809402"/>
            <a:ext cx="1051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313,50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4B2BC4-8F57-6AD9-5242-3C5610C88871}"/>
              </a:ext>
            </a:extLst>
          </p:cNvPr>
          <p:cNvSpPr txBox="1"/>
          <p:nvPr/>
        </p:nvSpPr>
        <p:spPr>
          <a:xfrm>
            <a:off x="8184696" y="5856594"/>
            <a:ext cx="119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Segoe UI Light" panose="020B0502040204020203" pitchFamily="34" charset="0"/>
              </a:rPr>
              <a:t>Total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288CDD-BBF1-BB2A-37D3-86290182B5BE}"/>
              </a:ext>
            </a:extLst>
          </p:cNvPr>
          <p:cNvCxnSpPr>
            <a:cxnSpLocks/>
          </p:cNvCxnSpPr>
          <p:nvPr/>
        </p:nvCxnSpPr>
        <p:spPr>
          <a:xfrm>
            <a:off x="8184696" y="5850802"/>
            <a:ext cx="3259373" cy="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8E0BB0F-E1B3-507B-3BDC-1BCCEF388959}"/>
              </a:ext>
            </a:extLst>
          </p:cNvPr>
          <p:cNvSpPr txBox="1"/>
          <p:nvPr/>
        </p:nvSpPr>
        <p:spPr>
          <a:xfrm>
            <a:off x="8519082" y="6347893"/>
            <a:ext cx="29249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* example prices for explanation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9E6DAA-7CD0-1304-0C16-25A1938C3455}"/>
              </a:ext>
            </a:extLst>
          </p:cNvPr>
          <p:cNvCxnSpPr>
            <a:cxnSpLocks/>
          </p:cNvCxnSpPr>
          <p:nvPr/>
        </p:nvCxnSpPr>
        <p:spPr>
          <a:xfrm>
            <a:off x="6914927" y="5470525"/>
            <a:ext cx="0" cy="318353"/>
          </a:xfrm>
          <a:prstGeom prst="straightConnector1">
            <a:avLst/>
          </a:prstGeom>
          <a:ln w="25400" cap="rnd">
            <a:solidFill>
              <a:srgbClr val="761449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B720574-29E5-E436-F010-624A1936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105" y="1375317"/>
            <a:ext cx="801392" cy="8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 animBg="1"/>
      <p:bldP spid="60" grpId="0"/>
      <p:bldP spid="62" grpId="0" animBg="1"/>
      <p:bldP spid="63" grpId="0"/>
      <p:bldP spid="4" grpId="0"/>
      <p:bldP spid="6" grpId="0"/>
      <p:bldP spid="17" grpId="0" animBg="1"/>
      <p:bldP spid="19" grpId="0"/>
      <p:bldP spid="30" grpId="0"/>
      <p:bldP spid="32" grpId="0"/>
      <p:bldP spid="34" grpId="0"/>
      <p:bldP spid="36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39CF01-F7B0-B1FE-6143-B604B397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started?</a:t>
            </a: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48CBB518-7AD8-2E1D-2083-CCD4F0997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8" r="13988"/>
          <a:stretch>
            <a:fillRect/>
          </a:stretch>
        </p:blipFill>
        <p:spPr>
          <a:xfrm>
            <a:off x="111125" y="0"/>
            <a:ext cx="47625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50C955-B286-3D11-F1E2-00305E8016FE}"/>
              </a:ext>
            </a:extLst>
          </p:cNvPr>
          <p:cNvSpPr txBox="1"/>
          <p:nvPr/>
        </p:nvSpPr>
        <p:spPr>
          <a:xfrm>
            <a:off x="5213445" y="1221167"/>
            <a:ext cx="5964071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Try 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Reach out to LS Retail’s Partner Operations team or the responsible Sales Manager in your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for LS Forecast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Receive account information for setting up the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Install LS Insight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(it’s free!!)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Base setup, Define items to be considered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Upload sales history, calculate model, GO!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Academy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Documentation, Online Help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66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B348-5779-D941-A425-F1DE76F0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Trono di Spade: i luoghi reali di Stark, Lannister e Targaryen (6 di 11) |  Touring Club">
            <a:extLst>
              <a:ext uri="{FF2B5EF4-FFF2-40B4-BE49-F238E27FC236}">
                <a16:creationId xmlns:a16="http://schemas.microsoft.com/office/drawing/2014/main" id="{1BC44E6B-7FBC-43FB-654A-5C11CBA8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57" y="1203960"/>
            <a:ext cx="6108886" cy="457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15752-547D-51ED-C862-7BFF278F4F9A}"/>
              </a:ext>
            </a:extLst>
          </p:cNvPr>
          <p:cNvSpPr txBox="1"/>
          <p:nvPr/>
        </p:nvSpPr>
        <p:spPr>
          <a:xfrm>
            <a:off x="0" y="5576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Dubrovnik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Game of Thrones (TV series) | Game of Thrones fanon Wiki | Fandom">
            <a:extLst>
              <a:ext uri="{FF2B5EF4-FFF2-40B4-BE49-F238E27FC236}">
                <a16:creationId xmlns:a16="http://schemas.microsoft.com/office/drawing/2014/main" id="{39EDD1F8-B03D-4CDD-84EA-F0FB03E6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57" y="4839522"/>
            <a:ext cx="6108886" cy="16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B23560-D40B-735B-E216-1DF173E0F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Insight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report packs (hotel &amp; hospitality)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Alternative approach for data load (via Azure Data Lake) 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Forecast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Forecasts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Recommend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Improvements based on your feedback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Basket Analysis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Basket analysis solution to calculate correlations in sales history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affect: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Assortment decisions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Promotions and Discount Offers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401" r="25401"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193DE-E0E8-164C-14A7-98E84878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pic>
        <p:nvPicPr>
          <p:cNvPr id="5" name="Picture 2" descr="Badge, new icon | Icon search engine">
            <a:extLst>
              <a:ext uri="{FF2B5EF4-FFF2-40B4-BE49-F238E27FC236}">
                <a16:creationId xmlns:a16="http://schemas.microsoft.com/office/drawing/2014/main" id="{A97E1B7B-348A-4E05-BAE9-A3CC2D56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89673" l="6000" r="98500">
                        <a14:foregroundMark x1="44500" y1="6549" x2="44500" y2="6549"/>
                        <a14:foregroundMark x1="60500" y1="6045" x2="60500" y2="6045"/>
                        <a14:foregroundMark x1="74000" y1="8564" x2="74000" y2="8564"/>
                        <a14:foregroundMark x1="71500" y1="6045" x2="81500" y2="14358"/>
                        <a14:foregroundMark x1="72250" y1="8564" x2="81500" y2="17128"/>
                        <a14:foregroundMark x1="81500" y1="17128" x2="84250" y2="18388"/>
                        <a14:foregroundMark x1="19750" y1="17128" x2="55000" y2="38539"/>
                        <a14:foregroundMark x1="12500" y1="22670" x2="55250" y2="56927"/>
                        <a14:foregroundMark x1="55250" y1="56927" x2="56500" y2="57431"/>
                        <a14:foregroundMark x1="15000" y1="30730" x2="41250" y2="64736"/>
                        <a14:foregroundMark x1="15000" y1="41058" x2="39500" y2="71537"/>
                        <a14:foregroundMark x1="29500" y1="68010" x2="22250" y2="51385"/>
                        <a14:foregroundMark x1="24000" y1="49118" x2="33750" y2="21411"/>
                        <a14:foregroundMark x1="33750" y1="21411" x2="33500" y2="20403"/>
                        <a14:foregroundMark x1="40250" y1="24685" x2="47500" y2="52393"/>
                        <a14:foregroundMark x1="47500" y1="52393" x2="41500" y2="33753"/>
                        <a14:foregroundMark x1="41500" y1="33753" x2="43750" y2="21411"/>
                        <a14:foregroundMark x1="45000" y1="23174" x2="56000" y2="26700"/>
                        <a14:foregroundMark x1="54750" y1="22922" x2="70250" y2="58690"/>
                        <a14:foregroundMark x1="71000" y1="52645" x2="73750" y2="18640"/>
                        <a14:foregroundMark x1="69500" y1="18892" x2="72500" y2="53401"/>
                        <a14:foregroundMark x1="78500" y1="51134" x2="80500" y2="16121"/>
                        <a14:foregroundMark x1="80750" y1="25189" x2="82250" y2="43829"/>
                        <a14:foregroundMark x1="82250" y1="43829" x2="80750" y2="16625"/>
                        <a14:foregroundMark x1="80750" y1="16625" x2="80750" y2="16625"/>
                        <a14:foregroundMark x1="39750" y1="56675" x2="54000" y2="63224"/>
                        <a14:foregroundMark x1="54000" y1="63224" x2="70250" y2="63980"/>
                        <a14:foregroundMark x1="86750" y1="25945" x2="89750" y2="53149"/>
                        <a14:foregroundMark x1="91750" y1="38539" x2="95750" y2="64232"/>
                        <a14:foregroundMark x1="94000" y1="37531" x2="98500" y2="53652"/>
                        <a14:foregroundMark x1="96750" y1="45088" x2="93250" y2="27456"/>
                        <a14:foregroundMark x1="89000" y1="19647" x2="92500" y2="23426"/>
                        <a14:foregroundMark x1="97250" y1="55164" x2="97750" y2="64484"/>
                        <a14:foregroundMark x1="98000" y1="65995" x2="91500" y2="72292"/>
                        <a14:foregroundMark x1="95000" y1="71285" x2="82000" y2="75819"/>
                        <a14:foregroundMark x1="80750" y1="75819" x2="60750" y2="78086"/>
                        <a14:foregroundMark x1="65750" y1="78841" x2="29750" y2="82620"/>
                        <a14:foregroundMark x1="33250" y1="84131" x2="20250" y2="83879"/>
                        <a14:foregroundMark x1="20250" y1="83879" x2="17500" y2="82872"/>
                        <a14:foregroundMark x1="17500" y1="82872" x2="11500" y2="65491"/>
                        <a14:foregroundMark x1="11500" y1="65491" x2="10250" y2="38035"/>
                        <a14:foregroundMark x1="5250" y1="27456" x2="8500" y2="53149"/>
                        <a14:foregroundMark x1="8500" y1="53149" x2="8500" y2="53149"/>
                        <a14:foregroundMark x1="6145" y1="22922" x2="6000" y2="22166"/>
                        <a14:foregroundMark x1="10250" y1="44332" x2="6145" y2="22922"/>
                        <a14:foregroundMark x1="7000" y1="16625" x2="18500" y2="8564"/>
                        <a14:foregroundMark x1="18500" y1="8564" x2="27000" y2="6801"/>
                        <a14:foregroundMark x1="27000" y1="6801" x2="59250" y2="3526"/>
                        <a14:foregroundMark x1="59250" y1="3526" x2="61500" y2="3526"/>
                        <a14:backgroundMark x1="70000" y1="82116" x2="76250" y2="81612"/>
                        <a14:backgroundMark x1="76250" y1="81612" x2="82750" y2="80605"/>
                        <a14:backgroundMark x1="76000" y1="80101" x2="80000" y2="79345"/>
                        <a14:backgroundMark x1="81750" y1="79093" x2="81750" y2="79093"/>
                        <a14:backgroundMark x1="82750" y1="78841" x2="82750" y2="78841"/>
                        <a14:backgroundMark x1="84500" y1="78086" x2="84500" y2="78086"/>
                        <a14:backgroundMark x1="86500" y1="77834" x2="86500" y2="77834"/>
                        <a14:backgroundMark x1="87750" y1="77834" x2="87750" y2="77834"/>
                        <a14:backgroundMark x1="87000" y1="77834" x2="87000" y2="77834"/>
                        <a14:backgroundMark x1="3750" y1="22922" x2="3750" y2="22922"/>
                        <a14:backgroundMark x1="2750" y1="21159" x2="2750" y2="21159"/>
                        <a14:backgroundMark x1="3250" y1="20403" x2="3250" y2="20403"/>
                        <a14:backgroundMark x1="3000" y1="19144" x2="3000" y2="19144"/>
                        <a14:backgroundMark x1="3750" y1="17884" x2="3750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68" y="4327673"/>
            <a:ext cx="1186677" cy="11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2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B348-5779-D941-A425-F1DE76F0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F16BA7-FCB8-D319-8964-DDA566DB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659486" y="3385"/>
            <a:ext cx="6458755" cy="6860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3C99D0-ED18-9B91-1A52-CB89C2E4995D}"/>
              </a:ext>
            </a:extLst>
          </p:cNvPr>
          <p:cNvSpPr/>
          <p:nvPr/>
        </p:nvSpPr>
        <p:spPr>
          <a:xfrm>
            <a:off x="4160520" y="3429000"/>
            <a:ext cx="3307080" cy="2735580"/>
          </a:xfrm>
          <a:prstGeom prst="ellipse">
            <a:avLst/>
          </a:prstGeom>
          <a:solidFill>
            <a:srgbClr val="010000"/>
          </a:solidFill>
          <a:ln>
            <a:noFill/>
          </a:ln>
          <a:effectLst>
            <a:glow rad="635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?</a:t>
            </a:r>
            <a:endParaRPr lang="en-US" b="1" dirty="0"/>
          </a:p>
        </p:txBody>
      </p:sp>
      <p:pic>
        <p:nvPicPr>
          <p:cNvPr id="5" name="Picture 10" descr="Treasure chest PNG">
            <a:extLst>
              <a:ext uri="{FF2B5EF4-FFF2-40B4-BE49-F238E27FC236}">
                <a16:creationId xmlns:a16="http://schemas.microsoft.com/office/drawing/2014/main" id="{62ABBA9A-8CA4-B6BF-395A-15F71958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47" y="1897946"/>
            <a:ext cx="1727747" cy="16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d Dragon Images | Free Vectors, Stock Photos &amp; PSD">
            <a:extLst>
              <a:ext uri="{FF2B5EF4-FFF2-40B4-BE49-F238E27FC236}">
                <a16:creationId xmlns:a16="http://schemas.microsoft.com/office/drawing/2014/main" id="{8FF0B629-2023-6A07-EF21-11B17B80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0" b="90000" l="9450" r="92350">
                        <a14:foregroundMark x1="70950" y1="8050" x2="79600" y2="9950"/>
                        <a14:foregroundMark x1="79600" y1="9950" x2="79700" y2="10150"/>
                        <a14:foregroundMark x1="89600" y1="31650" x2="91800" y2="51400"/>
                        <a14:foregroundMark x1="92200" y1="60400" x2="92350" y2="61550"/>
                        <a14:foregroundMark x1="10700" y1="43200" x2="9450" y2="45150"/>
                        <a14:backgroundMark x1="34150" y1="36950" x2="34700" y2="36800"/>
                        <a14:backgroundMark x1="28750" y1="28200" x2="28750" y2="28200"/>
                        <a14:backgroundMark x1="65000" y1="66100" x2="65000" y2="66100"/>
                        <a14:backgroundMark x1="49450" y1="49300" x2="49450" y2="49300"/>
                        <a14:backgroundMark x1="42500" y1="85400" x2="42500" y2="85400"/>
                        <a14:backgroundMark x1="40400" y1="84600" x2="40400" y2="84600"/>
                        <a14:backgroundMark x1="57500" y1="81100" x2="57500" y2="81100"/>
                        <a14:backgroundMark x1="37500" y1="80300" x2="37500" y2="80300"/>
                        <a14:backgroundMark x1="38600" y1="84450" x2="38600" y2="844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24" y="4357958"/>
            <a:ext cx="2099303" cy="20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E432E-97C2-D3B2-8F05-C13D6353A2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8181" r="96465">
                        <a14:foregroundMark x1="69384" y1="77404" x2="69218" y2="80769"/>
                        <a14:foregroundMark x1="68552" y1="83173" x2="68552" y2="83173"/>
                        <a14:foregroundMark x1="68552" y1="86058" x2="68552" y2="86058"/>
                        <a14:foregroundMark x1="68053" y1="87981" x2="68053" y2="87981"/>
                        <a14:foregroundMark x1="88353" y1="57212" x2="92845" y2="48558"/>
                        <a14:backgroundMark x1="68719" y1="59615" x2="79534" y2="39904"/>
                        <a14:backgroundMark x1="79534" y1="39904" x2="85524" y2="13942"/>
                        <a14:backgroundMark x1="85524" y1="13942" x2="85524" y2="13462"/>
                        <a14:backgroundMark x1="73378" y1="86058" x2="94676" y2="53846"/>
                        <a14:backgroundMark x1="73544" y1="80288" x2="77371" y2="74038"/>
                        <a14:backgroundMark x1="78203" y1="73077" x2="75374" y2="76923"/>
                        <a14:backgroundMark x1="74875" y1="76923" x2="74875" y2="76923"/>
                        <a14:backgroundMark x1="74875" y1="74519" x2="74875" y2="74519"/>
                      </a14:backgroundRemoval>
                    </a14:imgEffect>
                  </a14:imgLayer>
                </a14:imgProps>
              </a:ext>
            </a:extLst>
          </a:blip>
          <a:srcRect l="64645"/>
          <a:stretch/>
        </p:blipFill>
        <p:spPr>
          <a:xfrm rot="20476210">
            <a:off x="1003815" y="4308817"/>
            <a:ext cx="1500104" cy="1468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478F8-71B0-C813-FFD0-F1AA85A4D3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357" r="30214"/>
                    </a14:imgEffect>
                  </a14:imgLayer>
                </a14:imgProps>
              </a:ext>
            </a:extLst>
          </a:blip>
          <a:srcRect r="66429"/>
          <a:stretch/>
        </p:blipFill>
        <p:spPr>
          <a:xfrm>
            <a:off x="526316" y="4492898"/>
            <a:ext cx="1424401" cy="146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735EC-BA3E-2763-3A1B-48C0714F84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5234" r="63518">
                        <a14:backgroundMark x1="44925" y1="24519" x2="42429" y2="54327"/>
                        <a14:backgroundMark x1="42429" y1="54327" x2="36772" y2="59135"/>
                        <a14:backgroundMark x1="56739" y1="70192" x2="46589" y2="80769"/>
                        <a14:backgroundMark x1="46589" y1="80769" x2="46256" y2="81731"/>
                      </a14:backgroundRemoval>
                    </a14:imgEffect>
                  </a14:imgLayer>
                </a14:imgProps>
              </a:ext>
            </a:extLst>
          </a:blip>
          <a:srcRect l="31699" r="32947"/>
          <a:stretch/>
        </p:blipFill>
        <p:spPr>
          <a:xfrm rot="1825960">
            <a:off x="1042845" y="4969732"/>
            <a:ext cx="1500104" cy="1468465"/>
          </a:xfrm>
          <a:prstGeom prst="rect">
            <a:avLst/>
          </a:prstGeom>
        </p:spPr>
      </p:pic>
      <p:pic>
        <p:nvPicPr>
          <p:cNvPr id="10" name="Picture 4" descr="Game Of Thrones Sandor Clegane Daenerys Targaryen Winter Is Coming House  Stark PNG, Clipart, Beak, Comic,">
            <a:extLst>
              <a:ext uri="{FF2B5EF4-FFF2-40B4-BE49-F238E27FC236}">
                <a16:creationId xmlns:a16="http://schemas.microsoft.com/office/drawing/2014/main" id="{B6AC7BB5-E404-8AC5-1966-66596D7C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91" b="89916" l="6319" r="95330">
                        <a14:foregroundMark x1="39698" y1="6723" x2="52335" y2="7563"/>
                        <a14:foregroundMark x1="52335" y1="7563" x2="59615" y2="7353"/>
                        <a14:foregroundMark x1="56593" y1="5042" x2="66896" y2="4412"/>
                        <a14:foregroundMark x1="59066" y1="9874" x2="67170" y2="19748"/>
                        <a14:foregroundMark x1="67170" y1="19748" x2="67582" y2="20798"/>
                        <a14:foregroundMark x1="66896" y1="11134" x2="74863" y2="9664"/>
                        <a14:foregroundMark x1="74863" y1="9664" x2="75275" y2="9874"/>
                        <a14:foregroundMark x1="71978" y1="22689" x2="85165" y2="21429"/>
                        <a14:foregroundMark x1="85165" y1="21429" x2="90522" y2="23319"/>
                        <a14:foregroundMark x1="90385" y1="19958" x2="95467" y2="22689"/>
                        <a14:foregroundMark x1="62363" y1="3361" x2="73077" y2="6303"/>
                        <a14:foregroundMark x1="73489" y1="6933" x2="76374" y2="8403"/>
                        <a14:foregroundMark x1="48214" y1="1891" x2="50137" y2="6092"/>
                        <a14:foregroundMark x1="6319" y1="43908" x2="14560" y2="4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8" y="2548526"/>
            <a:ext cx="1601968" cy="10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Pin on Game of Thrones">
            <a:extLst>
              <a:ext uri="{FF2B5EF4-FFF2-40B4-BE49-F238E27FC236}">
                <a16:creationId xmlns:a16="http://schemas.microsoft.com/office/drawing/2014/main" id="{72EE507C-07AE-E6ED-7D16-4A87BF38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4167" l="5667" r="94000">
                        <a14:foregroundMark x1="5833" y1="94167" x2="11500" y2="90333"/>
                        <a14:foregroundMark x1="27833" y1="71333" x2="51315" y2="53122"/>
                        <a14:foregroundMark x1="54647" y1="49207" x2="64667" y2="35667"/>
                        <a14:foregroundMark x1="29667" y1="67167" x2="42167" y2="56333"/>
                        <a14:foregroundMark x1="42167" y1="56333" x2="52833" y2="47167"/>
                        <a14:foregroundMark x1="62333" y1="36500" x2="71000" y2="29167"/>
                        <a14:foregroundMark x1="71000" y1="29167" x2="73333" y2="25333"/>
                        <a14:foregroundMark x1="60833" y1="35000" x2="72333" y2="25500"/>
                        <a14:foregroundMark x1="91167" y1="9000" x2="94000" y2="6000"/>
                        <a14:foregroundMark x1="67667" y1="29333" x2="72333" y2="25333"/>
                        <a14:backgroundMark x1="51000" y1="53833" x2="55500" y2="5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8846" y="1988713"/>
            <a:ext cx="1531054" cy="153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40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B348-5779-D941-A425-F1DE76F0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F16BA7-FCB8-D319-8964-DDA566DB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659486" y="3385"/>
            <a:ext cx="6458755" cy="6860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69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71D8-57F8-01FE-1E08-0BC66F5CB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9720" y="3226823"/>
            <a:ext cx="5605219" cy="1185620"/>
          </a:xfrm>
        </p:spPr>
        <p:txBody>
          <a:bodyPr/>
          <a:lstStyle/>
          <a:p>
            <a:r>
              <a:rPr lang="en-IS" dirty="0"/>
              <a:t>Questions?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546EE7-2CFE-3561-E96C-3EE56FEF6C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113519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EA75A58-9CBB-0FE0-1194-08D132DA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Iron Throne Statue by Beast Kingdom | Sideshow Collectibles">
            <a:extLst>
              <a:ext uri="{FF2B5EF4-FFF2-40B4-BE49-F238E27FC236}">
                <a16:creationId xmlns:a16="http://schemas.microsoft.com/office/drawing/2014/main" id="{C1322E9C-AF5B-8E07-9683-40603215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45" y="2158"/>
            <a:ext cx="5859055" cy="779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ECBFACC-BF0D-61DE-2003-FA7E2B037FA2}"/>
              </a:ext>
            </a:extLst>
          </p:cNvPr>
          <p:cNvGrpSpPr/>
          <p:nvPr/>
        </p:nvGrpSpPr>
        <p:grpSpPr>
          <a:xfrm>
            <a:off x="8550909" y="3357459"/>
            <a:ext cx="4688129" cy="3500541"/>
            <a:chOff x="8550909" y="3357459"/>
            <a:chExt cx="4688129" cy="35005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3C10E7-B472-1FAD-8B4A-4DCBD27B1E81}"/>
                </a:ext>
              </a:extLst>
            </p:cNvPr>
            <p:cNvGrpSpPr/>
            <p:nvPr/>
          </p:nvGrpSpPr>
          <p:grpSpPr>
            <a:xfrm>
              <a:off x="8550909" y="3357459"/>
              <a:ext cx="4688129" cy="3269487"/>
              <a:chOff x="8550909" y="3349839"/>
              <a:chExt cx="4688129" cy="32694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A2842C5-C18B-75AB-A876-80DADED88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57" b="89964" l="9908" r="93761">
                            <a14:foregroundMark x1="37248" y1="18280" x2="55963" y2="34409"/>
                            <a14:foregroundMark x1="49174" y1="51792" x2="59633" y2="80287"/>
                            <a14:foregroundMark x1="90642" y1="78136" x2="93761" y2="85125"/>
                            <a14:foregroundMark x1="67890" y1="36201" x2="69908" y2="42473"/>
                            <a14:foregroundMark x1="45872" y1="10573" x2="49541" y2="98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550909" y="3565238"/>
                <a:ext cx="2776944" cy="2843182"/>
              </a:xfrm>
              <a:prstGeom prst="rect">
                <a:avLst/>
              </a:prstGeom>
            </p:spPr>
          </p:pic>
          <p:pic>
            <p:nvPicPr>
              <p:cNvPr id="2064" name="Picture 16" descr="Dragon Crown - Khaleesi - Fire Red - Medieval Fantasy - Renaissance -  Circlet - Dracarys - Daenerys - Queen Targaryen - Tiara - Headdress |  Acessórios femininos, Jóias, Acessórios prateados">
                <a:extLst>
                  <a:ext uri="{FF2B5EF4-FFF2-40B4-BE49-F238E27FC236}">
                    <a16:creationId xmlns:a16="http://schemas.microsoft.com/office/drawing/2014/main" id="{39002242-B0E2-1526-4D09-154BAB91D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0" b="89939" l="9939" r="91513">
                            <a14:foregroundMark x1="90843" y1="23620" x2="90843" y2="23620"/>
                            <a14:foregroundMark x1="90843" y1="23486" x2="91513" y2="27355"/>
                            <a14:foregroundMark x1="91066" y1="24731" x2="91066" y2="24731"/>
                            <a14:foregroundMark x1="91066" y1="25000" x2="91066" y2="25000"/>
                            <a14:backgroundMark x1="9213" y1="43203" x2="81128" y2="47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313732" y="3349839"/>
                <a:ext cx="1166210" cy="3068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Red Dragon Images | Free Vectors, Stock Photos &amp; PSD">
                <a:extLst>
                  <a:ext uri="{FF2B5EF4-FFF2-40B4-BE49-F238E27FC236}">
                    <a16:creationId xmlns:a16="http://schemas.microsoft.com/office/drawing/2014/main" id="{7BBD52E8-5021-0EBB-BABE-91382AF68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00" b="90000" l="9450" r="92350">
                            <a14:foregroundMark x1="70950" y1="8050" x2="79600" y2="9950"/>
                            <a14:foregroundMark x1="79600" y1="9950" x2="79700" y2="10150"/>
                            <a14:foregroundMark x1="89600" y1="31650" x2="91800" y2="51400"/>
                            <a14:foregroundMark x1="92200" y1="60400" x2="92350" y2="61550"/>
                            <a14:foregroundMark x1="10700" y1="43200" x2="9450" y2="45150"/>
                            <a14:backgroundMark x1="34150" y1="36950" x2="34700" y2="36800"/>
                            <a14:backgroundMark x1="28750" y1="28200" x2="28750" y2="28200"/>
                            <a14:backgroundMark x1="65000" y1="66100" x2="65000" y2="66100"/>
                            <a14:backgroundMark x1="49450" y1="49300" x2="49450" y2="49300"/>
                            <a14:backgroundMark x1="42500" y1="85400" x2="42500" y2="85400"/>
                            <a14:backgroundMark x1="40400" y1="84600" x2="40400" y2="84600"/>
                            <a14:backgroundMark x1="57500" y1="81100" x2="57500" y2="81100"/>
                            <a14:backgroundMark x1="37500" y1="80300" x2="37500" y2="80300"/>
                            <a14:backgroundMark x1="38600" y1="84450" x2="38600" y2="84450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8652" y="3708940"/>
                <a:ext cx="2910386" cy="2910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Game of thrones png images | PNGWing">
              <a:extLst>
                <a:ext uri="{FF2B5EF4-FFF2-40B4-BE49-F238E27FC236}">
                  <a16:creationId xmlns:a16="http://schemas.microsoft.com/office/drawing/2014/main" id="{87BAFEE7-BAD9-2677-1EC8-A05EA30D4D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9" r="68087" b="46466"/>
            <a:stretch/>
          </p:blipFill>
          <p:spPr bwMode="auto">
            <a:xfrm>
              <a:off x="9481678" y="4790443"/>
              <a:ext cx="1377934" cy="2067557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4E100E-B15C-9AF4-0F41-2FA14B54BAE7}"/>
              </a:ext>
            </a:extLst>
          </p:cNvPr>
          <p:cNvGrpSpPr/>
          <p:nvPr/>
        </p:nvGrpSpPr>
        <p:grpSpPr>
          <a:xfrm>
            <a:off x="524609" y="101434"/>
            <a:ext cx="3568309" cy="3872916"/>
            <a:chOff x="524609" y="101434"/>
            <a:chExt cx="3568309" cy="3872916"/>
          </a:xfrm>
        </p:grpSpPr>
        <p:pic>
          <p:nvPicPr>
            <p:cNvPr id="20" name="Picture 4" descr="Game Of Thrones Sandor Clegane Daenerys Targaryen Winter Is Coming House  Stark PNG, Clipart, Beak, Comic,">
              <a:extLst>
                <a:ext uri="{FF2B5EF4-FFF2-40B4-BE49-F238E27FC236}">
                  <a16:creationId xmlns:a16="http://schemas.microsoft.com/office/drawing/2014/main" id="{749F9C7D-6397-72B3-BBD3-AEBEFE51B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891" b="89916" l="6319" r="95330">
                          <a14:foregroundMark x1="39698" y1="6723" x2="52335" y2="7563"/>
                          <a14:foregroundMark x1="52335" y1="7563" x2="59615" y2="7353"/>
                          <a14:foregroundMark x1="56593" y1="5042" x2="66896" y2="4412"/>
                          <a14:foregroundMark x1="59066" y1="9874" x2="67170" y2="19748"/>
                          <a14:foregroundMark x1="67170" y1="19748" x2="67582" y2="20798"/>
                          <a14:foregroundMark x1="66896" y1="11134" x2="74863" y2="9664"/>
                          <a14:foregroundMark x1="74863" y1="9664" x2="75275" y2="9874"/>
                          <a14:foregroundMark x1="71978" y1="22689" x2="85165" y2="21429"/>
                          <a14:foregroundMark x1="85165" y1="21429" x2="90522" y2="23319"/>
                          <a14:foregroundMark x1="90385" y1="19958" x2="95467" y2="22689"/>
                          <a14:foregroundMark x1="62363" y1="3361" x2="73077" y2="6303"/>
                          <a14:foregroundMark x1="73489" y1="6933" x2="76374" y2="8403"/>
                          <a14:foregroundMark x1="48214" y1="1891" x2="50137" y2="6092"/>
                          <a14:foregroundMark x1="6319" y1="43908" x2="14560" y2="44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348" y="2315200"/>
              <a:ext cx="2229570" cy="14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15AB20-FFA0-4530-0E9E-780D8E65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89" b="96941" l="1361" r="89796">
                          <a14:foregroundMark x1="44671" y1="10134" x2="60771" y2="5163"/>
                          <a14:foregroundMark x1="60771" y1="5163" x2="76871" y2="8604"/>
                          <a14:foregroundMark x1="76871" y1="8604" x2="78005" y2="10899"/>
                          <a14:foregroundMark x1="57823" y1="4780" x2="65079" y2="4780"/>
                          <a14:foregroundMark x1="10204" y1="67304" x2="1587" y2="86424"/>
                          <a14:foregroundMark x1="19955" y1="73614" x2="57596" y2="79159"/>
                          <a14:foregroundMark x1="57596" y1="79159" x2="78912" y2="94264"/>
                          <a14:foregroundMark x1="5669" y1="92352" x2="67347" y2="91205"/>
                          <a14:foregroundMark x1="59864" y1="53920" x2="79819" y2="92925"/>
                          <a14:foregroundMark x1="7483" y1="96941" x2="54422" y2="96750"/>
                          <a14:foregroundMark x1="54422" y1="96750" x2="64626" y2="969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6090" y="601980"/>
              <a:ext cx="2122316" cy="2516942"/>
            </a:xfrm>
            <a:prstGeom prst="rect">
              <a:avLst/>
            </a:prstGeom>
          </p:spPr>
        </p:pic>
        <p:pic>
          <p:nvPicPr>
            <p:cNvPr id="2056" name="Picture 8" descr="Amazon.com: Kangaroo Viking Helmet : Clothing, Shoes &amp; Jewelry">
              <a:extLst>
                <a:ext uri="{FF2B5EF4-FFF2-40B4-BE49-F238E27FC236}">
                  <a16:creationId xmlns:a16="http://schemas.microsoft.com/office/drawing/2014/main" id="{151DA957-3C09-934D-1748-1769C20DD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8" b="94030" l="2789" r="96813">
                          <a14:foregroundMark x1="5179" y1="14925" x2="11155" y2="56219"/>
                          <a14:foregroundMark x1="11155" y1="56219" x2="28287" y2="67164"/>
                          <a14:foregroundMark x1="2789" y1="37313" x2="4781" y2="9453"/>
                          <a14:foregroundMark x1="5578" y1="5473" x2="5578" y2="5473"/>
                          <a14:foregroundMark x1="6773" y1="2985" x2="6773" y2="2985"/>
                          <a14:foregroundMark x1="67729" y1="61692" x2="87649" y2="48259"/>
                          <a14:foregroundMark x1="87649" y1="48259" x2="93625" y2="28856"/>
                          <a14:foregroundMark x1="96016" y1="10448" x2="96813" y2="32338"/>
                          <a14:foregroundMark x1="24303" y1="89055" x2="70518" y2="89552"/>
                          <a14:foregroundMark x1="41833" y1="93532" x2="57769" y2="940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150" y="101434"/>
              <a:ext cx="1770835" cy="116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Pin on Game of Thrones">
              <a:extLst>
                <a:ext uri="{FF2B5EF4-FFF2-40B4-BE49-F238E27FC236}">
                  <a16:creationId xmlns:a16="http://schemas.microsoft.com/office/drawing/2014/main" id="{04C8860C-BF7E-EACB-3712-EABEFC015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000" b="94167" l="5667" r="94000">
                          <a14:foregroundMark x1="5833" y1="94167" x2="11500" y2="90333"/>
                          <a14:foregroundMark x1="27833" y1="71333" x2="51315" y2="53122"/>
                          <a14:foregroundMark x1="54647" y1="49207" x2="64667" y2="35667"/>
                          <a14:foregroundMark x1="29667" y1="67167" x2="42167" y2="56333"/>
                          <a14:foregroundMark x1="42167" y1="56333" x2="52833" y2="47167"/>
                          <a14:foregroundMark x1="62333" y1="36500" x2="71000" y2="29167"/>
                          <a14:foregroundMark x1="71000" y1="29167" x2="73333" y2="25333"/>
                          <a14:foregroundMark x1="60833" y1="35000" x2="72333" y2="25500"/>
                          <a14:foregroundMark x1="91167" y1="9000" x2="94000" y2="6000"/>
                          <a14:foregroundMark x1="67667" y1="29333" x2="72333" y2="25333"/>
                          <a14:backgroundMark x1="51000" y1="53833" x2="55500" y2="50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24609" y="1212101"/>
              <a:ext cx="2762249" cy="276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Game of thrones png images | PNGWing">
              <a:extLst>
                <a:ext uri="{FF2B5EF4-FFF2-40B4-BE49-F238E27FC236}">
                  <a16:creationId xmlns:a16="http://schemas.microsoft.com/office/drawing/2014/main" id="{A367E162-AE65-D554-77F0-461BA5D8B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2" r="11305" b="46466"/>
            <a:stretch/>
          </p:blipFill>
          <p:spPr bwMode="auto">
            <a:xfrm>
              <a:off x="997114" y="1596906"/>
              <a:ext cx="1383593" cy="2105400"/>
            </a:xfrm>
            <a:prstGeom prst="rect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ABBFEA-18BC-04FF-BAD0-E8AF4210781C}"/>
              </a:ext>
            </a:extLst>
          </p:cNvPr>
          <p:cNvGrpSpPr/>
          <p:nvPr/>
        </p:nvGrpSpPr>
        <p:grpSpPr>
          <a:xfrm>
            <a:off x="8452080" y="536242"/>
            <a:ext cx="3840697" cy="3166064"/>
            <a:chOff x="8452080" y="536242"/>
            <a:chExt cx="3840697" cy="31660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B2DC51-4C2F-D35E-8D5A-0633B98A0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018" b="99025" l="6462" r="94769">
                          <a14:foregroundMark x1="34154" y1="10526" x2="44923" y2="7018"/>
                          <a14:foregroundMark x1="44923" y1="7018" x2="56308" y2="14620"/>
                          <a14:foregroundMark x1="56308" y1="14620" x2="58615" y2="29435"/>
                          <a14:foregroundMark x1="36615" y1="16959" x2="54923" y2="29045"/>
                          <a14:foregroundMark x1="37385" y1="29435" x2="48769" y2="55361"/>
                          <a14:foregroundMark x1="48769" y1="55361" x2="50462" y2="57505"/>
                          <a14:foregroundMark x1="57385" y1="26706" x2="57846" y2="39766"/>
                          <a14:foregroundMark x1="57846" y1="39766" x2="51538" y2="54581"/>
                          <a14:foregroundMark x1="51538" y1="54581" x2="51538" y2="54581"/>
                          <a14:foregroundMark x1="48308" y1="30214" x2="52615" y2="39376"/>
                          <a14:foregroundMark x1="58308" y1="29240" x2="60154" y2="34308"/>
                          <a14:foregroundMark x1="58615" y1="16764" x2="59538" y2="21832"/>
                          <a14:foregroundMark x1="59231" y1="21442" x2="59692" y2="30604"/>
                          <a14:foregroundMark x1="10923" y1="93957" x2="30000" y2="72125"/>
                          <a14:foregroundMark x1="42000" y1="67641" x2="67846" y2="89084"/>
                          <a14:foregroundMark x1="67846" y1="89084" x2="70000" y2="92593"/>
                          <a14:foregroundMark x1="85385" y1="83041" x2="90000" y2="96491"/>
                          <a14:foregroundMark x1="90000" y1="96491" x2="90000" y2="97076"/>
                          <a14:foregroundMark x1="91538" y1="89279" x2="91692" y2="95906"/>
                          <a14:foregroundMark x1="92154" y1="91813" x2="94923" y2="98441"/>
                          <a14:foregroundMark x1="8000" y1="92788" x2="6462" y2="99025"/>
                          <a14:foregroundMark x1="30923" y1="65887" x2="40000" y2="71540"/>
                          <a14:foregroundMark x1="40000" y1="71540" x2="40154" y2="723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52080" y="536242"/>
              <a:ext cx="2982450" cy="2353841"/>
            </a:xfrm>
            <a:prstGeom prst="rect">
              <a:avLst/>
            </a:prstGeom>
          </p:spPr>
        </p:pic>
        <p:pic>
          <p:nvPicPr>
            <p:cNvPr id="2058" name="Picture 10" descr="Treasure chest PNG">
              <a:extLst>
                <a:ext uri="{FF2B5EF4-FFF2-40B4-BE49-F238E27FC236}">
                  <a16:creationId xmlns:a16="http://schemas.microsoft.com/office/drawing/2014/main" id="{8A4E01CA-5A98-FC4A-3A3D-8B6E13482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030" y="2019866"/>
              <a:ext cx="1727747" cy="1611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Game of thrones png images | PNGWing">
              <a:extLst>
                <a:ext uri="{FF2B5EF4-FFF2-40B4-BE49-F238E27FC236}">
                  <a16:creationId xmlns:a16="http://schemas.microsoft.com/office/drawing/2014/main" id="{2F1AE072-984C-E0C6-E67B-5E59669AB0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6" r="30739" b="46466"/>
            <a:stretch/>
          </p:blipFill>
          <p:spPr bwMode="auto">
            <a:xfrm>
              <a:off x="9481678" y="1561588"/>
              <a:ext cx="1259146" cy="2140718"/>
            </a:xfrm>
            <a:prstGeom prst="rect">
              <a:avLst/>
            </a:prstGeom>
            <a:noFill/>
            <a:effectLst>
              <a:glow rad="139700">
                <a:srgbClr val="FF00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4AFE0B-7F37-858B-338E-E61E4A2FB5E9}"/>
              </a:ext>
            </a:extLst>
          </p:cNvPr>
          <p:cNvGrpSpPr/>
          <p:nvPr/>
        </p:nvGrpSpPr>
        <p:grpSpPr>
          <a:xfrm>
            <a:off x="609697" y="3526619"/>
            <a:ext cx="3579172" cy="3551658"/>
            <a:chOff x="609697" y="3526619"/>
            <a:chExt cx="3579172" cy="35516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1F7C40-6E19-CB8E-4DD4-76DFEEEF5B64}"/>
                </a:ext>
              </a:extLst>
            </p:cNvPr>
            <p:cNvGrpSpPr/>
            <p:nvPr/>
          </p:nvGrpSpPr>
          <p:grpSpPr>
            <a:xfrm>
              <a:off x="609697" y="3526619"/>
              <a:ext cx="3540142" cy="3328117"/>
              <a:chOff x="609697" y="3526619"/>
              <a:chExt cx="3540142" cy="332811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0882D8F-C740-207A-A4AD-DA43AF432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3861" b="98649" l="5236" r="89865">
                            <a14:foregroundMark x1="45608" y1="11390" x2="55912" y2="8494"/>
                            <a14:foregroundMark x1="55912" y1="8494" x2="69595" y2="15251"/>
                            <a14:foregroundMark x1="54223" y1="5212" x2="57939" y2="4440"/>
                            <a14:foregroundMark x1="71791" y1="29730" x2="71453" y2="36486"/>
                            <a14:foregroundMark x1="42399" y1="57722" x2="14696" y2="80888"/>
                            <a14:foregroundMark x1="14696" y1="80888" x2="9291" y2="91892"/>
                            <a14:foregroundMark x1="82432" y1="85521" x2="83615" y2="98649"/>
                            <a14:foregroundMark x1="8784" y1="84170" x2="5236" y2="95946"/>
                            <a14:foregroundMark x1="5236" y1="95946" x2="5236" y2="97490"/>
                            <a14:foregroundMark x1="46453" y1="28764" x2="57770" y2="52317"/>
                            <a14:foregroundMark x1="57770" y1="52317" x2="57939" y2="52703"/>
                            <a14:foregroundMark x1="62162" y1="23938" x2="63682" y2="413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9697" y="3702306"/>
                <a:ext cx="2776944" cy="2429826"/>
              </a:xfrm>
              <a:prstGeom prst="rect">
                <a:avLst/>
              </a:prstGeom>
            </p:spPr>
          </p:pic>
          <p:pic>
            <p:nvPicPr>
              <p:cNvPr id="5" name="Picture 6" descr="Game of thrones png images | PNGWing">
                <a:extLst>
                  <a:ext uri="{FF2B5EF4-FFF2-40B4-BE49-F238E27FC236}">
                    <a16:creationId xmlns:a16="http://schemas.microsoft.com/office/drawing/2014/main" id="{C4EA5254-66AD-F61B-24E0-494644B77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5870" y1="19076" x2="21304" y2="15863"/>
                            <a14:foregroundMark x1="21304" y1="15863" x2="27935" y2="24699"/>
                            <a14:foregroundMark x1="27935" y1="24699" x2="27391" y2="42369"/>
                            <a14:foregroundMark x1="27391" y1="42369" x2="18370" y2="38755"/>
                            <a14:foregroundMark x1="18370" y1="38755" x2="16304" y2="28313"/>
                            <a14:foregroundMark x1="53587" y1="21084" x2="61196" y2="17671"/>
                            <a14:foregroundMark x1="61196" y1="17671" x2="66196" y2="30723"/>
                            <a14:foregroundMark x1="66196" y1="30723" x2="62065" y2="44779"/>
                            <a14:foregroundMark x1="62065" y1="44779" x2="55652" y2="37952"/>
                            <a14:foregroundMark x1="55652" y1="37952" x2="53261" y2="25904"/>
                            <a14:foregroundMark x1="53261" y1="25904" x2="53261" y2="25301"/>
                            <a14:foregroundMark x1="72609" y1="22289" x2="81304" y2="19880"/>
                            <a14:foregroundMark x1="81304" y1="19880" x2="84022" y2="37751"/>
                            <a14:foregroundMark x1="84022" y1="37751" x2="77609" y2="42369"/>
                            <a14:foregroundMark x1="77609" y1="42369" x2="73370" y2="28112"/>
                            <a14:foregroundMark x1="73370" y1="28112" x2="73370" y2="27510"/>
                            <a14:foregroundMark x1="57174" y1="29518" x2="60543" y2="22892"/>
                            <a14:foregroundMark x1="34783" y1="21687" x2="45000" y2="23092"/>
                            <a14:foregroundMark x1="45000" y1="23092" x2="47935" y2="32530"/>
                            <a14:foregroundMark x1="47935" y1="32530" x2="43370" y2="42972"/>
                            <a14:foregroundMark x1="43370" y1="42972" x2="36196" y2="285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74" r="49392" b="46466"/>
              <a:stretch/>
            </p:blipFill>
            <p:spPr bwMode="auto">
              <a:xfrm>
                <a:off x="1059337" y="4787179"/>
                <a:ext cx="1259146" cy="2067557"/>
              </a:xfrm>
              <a:prstGeom prst="rect">
                <a:avLst/>
              </a:prstGeom>
              <a:noFill/>
              <a:effectLst>
                <a:glow rad="139700">
                  <a:schemeClr val="accent4">
                    <a:lumMod val="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Robert Baratheon Joffrey Baratheon House Baratheon Crown Throne, crown,  king, metal png | PNGEgg">
                <a:extLst>
                  <a:ext uri="{FF2B5EF4-FFF2-40B4-BE49-F238E27FC236}">
                    <a16:creationId xmlns:a16="http://schemas.microsoft.com/office/drawing/2014/main" id="{9D4A7B54-F138-0294-027F-412EBF8F6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9857" b="89785" l="5111" r="92444">
                            <a14:foregroundMark x1="5333" y1="32975" x2="11000" y2="41577"/>
                            <a14:foregroundMark x1="90778" y1="28674" x2="90111" y2="30824"/>
                            <a14:foregroundMark x1="92444" y1="32796" x2="90333" y2="36022"/>
                            <a14:foregroundMark x1="46778" y1="39964" x2="47478" y2="40727"/>
                            <a14:foregroundMark x1="43510" y1="72686" x2="44333" y2="72939"/>
                            <a14:foregroundMark x1="33474" y1="69603" x2="37502" y2="70841"/>
                            <a14:foregroundMark x1="21000" y1="65771" x2="24066" y2="66713"/>
                            <a14:foregroundMark x1="65617" y1="68098" x2="69209" y2="67630"/>
                            <a14:foregroundMark x1="53222" y1="69713" x2="62084" y2="68558"/>
                            <a14:backgroundMark x1="25889" y1="67921" x2="30333" y2="69534"/>
                            <a14:backgroundMark x1="24667" y1="70072" x2="25778" y2="67025"/>
                            <a14:backgroundMark x1="23778" y1="67563" x2="26667" y2="66308"/>
                            <a14:backgroundMark x1="38333" y1="69534" x2="41444" y2="72939"/>
                            <a14:backgroundMark x1="41333" y1="72939" x2="43333" y2="73118"/>
                            <a14:backgroundMark x1="31667" y1="67384" x2="31556" y2="70251"/>
                            <a14:backgroundMark x1="64889" y1="67384" x2="63111" y2="71505"/>
                            <a14:backgroundMark x1="70667" y1="66129" x2="73222" y2="71685"/>
                            <a14:backgroundMark x1="72889" y1="66667" x2="74778" y2="67742"/>
                            <a14:backgroundMark x1="49444" y1="40681" x2="48444" y2="46595"/>
                            <a14:backgroundMark x1="47778" y1="46595" x2="48444" y2="50000"/>
                            <a14:backgroundMark x1="52444" y1="36380" x2="53778" y2="38172"/>
                            <a14:backgroundMark x1="34000" y1="65233" x2="34000" y2="65233"/>
                            <a14:backgroundMark x1="22778" y1="59140" x2="22778" y2="59140"/>
                            <a14:backgroundMark x1="17889" y1="61649" x2="17889" y2="61649"/>
                            <a14:backgroundMark x1="78444" y1="60036" x2="78444" y2="60036"/>
                            <a14:backgroundMark x1="75556" y1="59857" x2="75556" y2="59857"/>
                            <a14:backgroundMark x1="85778" y1="34409" x2="85778" y2="34409"/>
                            <a14:backgroundMark x1="47111" y1="66129" x2="47111" y2="66129"/>
                            <a14:backgroundMark x1="47778" y1="69713" x2="47778" y2="69713"/>
                            <a14:backgroundMark x1="44889" y1="74373" x2="44889" y2="74373"/>
                            <a14:backgroundMark x1="43333" y1="73118" x2="43333" y2="73118"/>
                            <a14:backgroundMark x1="43556" y1="73118" x2="43556" y2="73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41311">
                <a:off x="1530438" y="3526619"/>
                <a:ext cx="1268311" cy="857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14B2A5-C1E8-E2B7-1DBD-188FF7A76F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68181" r="96465">
                            <a14:foregroundMark x1="69384" y1="77404" x2="69218" y2="80769"/>
                            <a14:foregroundMark x1="68552" y1="83173" x2="68552" y2="83173"/>
                            <a14:foregroundMark x1="68552" y1="86058" x2="68552" y2="86058"/>
                            <a14:foregroundMark x1="68053" y1="87981" x2="68053" y2="87981"/>
                            <a14:foregroundMark x1="88353" y1="57212" x2="92845" y2="48558"/>
                            <a14:backgroundMark x1="68719" y1="59615" x2="79534" y2="39904"/>
                            <a14:backgroundMark x1="79534" y1="39904" x2="85524" y2="13942"/>
                            <a14:backgroundMark x1="85524" y1="13942" x2="85524" y2="13462"/>
                            <a14:backgroundMark x1="73378" y1="86058" x2="94676" y2="53846"/>
                            <a14:backgroundMark x1="73544" y1="80288" x2="77371" y2="74038"/>
                            <a14:backgroundMark x1="78203" y1="73077" x2="75374" y2="76923"/>
                            <a14:backgroundMark x1="74875" y1="76923" x2="74875" y2="76923"/>
                            <a14:backgroundMark x1="74875" y1="74519" x2="74875" y2="74519"/>
                          </a14:backgroundRemoval>
                        </a14:imgEffect>
                      </a14:imgLayer>
                    </a14:imgProps>
                  </a:ext>
                </a:extLst>
              </a:blip>
              <a:srcRect l="64645"/>
              <a:stretch/>
            </p:blipFill>
            <p:spPr>
              <a:xfrm rot="20476210">
                <a:off x="2649735" y="4948897"/>
                <a:ext cx="1500104" cy="146846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D4DD1C-0750-B3D6-B153-DB8F4E18E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357" r="30214"/>
                        </a14:imgEffect>
                      </a14:imgLayer>
                    </a14:imgProps>
                  </a:ext>
                </a:extLst>
              </a:blip>
              <a:srcRect r="66429"/>
              <a:stretch/>
            </p:blipFill>
            <p:spPr>
              <a:xfrm>
                <a:off x="2172236" y="5132978"/>
                <a:ext cx="1424401" cy="1468464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5482D0-57CF-445B-1FDA-140AECDCC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35234" r="63518">
                          <a14:backgroundMark x1="44925" y1="24519" x2="42429" y2="54327"/>
                          <a14:backgroundMark x1="42429" y1="54327" x2="36772" y2="59135"/>
                          <a14:backgroundMark x1="56739" y1="70192" x2="46589" y2="80769"/>
                          <a14:backgroundMark x1="46589" y1="80769" x2="46256" y2="81731"/>
                        </a14:backgroundRemoval>
                      </a14:imgEffect>
                    </a14:imgLayer>
                  </a14:imgProps>
                </a:ext>
              </a:extLst>
            </a:blip>
            <a:srcRect l="31699" r="32947"/>
            <a:stretch/>
          </p:blipFill>
          <p:spPr>
            <a:xfrm rot="1825960">
              <a:off x="2688765" y="5609812"/>
              <a:ext cx="1500104" cy="1468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6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EA75A58-9CBB-0FE0-1194-08D132DA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Iron Throne Statue by Beast Kingdom | Sideshow Collectibles">
            <a:extLst>
              <a:ext uri="{FF2B5EF4-FFF2-40B4-BE49-F238E27FC236}">
                <a16:creationId xmlns:a16="http://schemas.microsoft.com/office/drawing/2014/main" id="{C1322E9C-AF5B-8E07-9683-40603215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45" y="2158"/>
            <a:ext cx="5859055" cy="779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ECBFACC-BF0D-61DE-2003-FA7E2B037FA2}"/>
              </a:ext>
            </a:extLst>
          </p:cNvPr>
          <p:cNvGrpSpPr/>
          <p:nvPr/>
        </p:nvGrpSpPr>
        <p:grpSpPr>
          <a:xfrm>
            <a:off x="8550909" y="3357459"/>
            <a:ext cx="4688129" cy="3500541"/>
            <a:chOff x="8550909" y="3357459"/>
            <a:chExt cx="4688129" cy="35005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3C10E7-B472-1FAD-8B4A-4DCBD27B1E81}"/>
                </a:ext>
              </a:extLst>
            </p:cNvPr>
            <p:cNvGrpSpPr/>
            <p:nvPr/>
          </p:nvGrpSpPr>
          <p:grpSpPr>
            <a:xfrm>
              <a:off x="8550909" y="3357459"/>
              <a:ext cx="4688129" cy="3269487"/>
              <a:chOff x="8550909" y="3349839"/>
              <a:chExt cx="4688129" cy="32694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A2842C5-C18B-75AB-A876-80DADED88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57" b="89964" l="9908" r="93761">
                            <a14:foregroundMark x1="37248" y1="18280" x2="55963" y2="34409"/>
                            <a14:foregroundMark x1="49174" y1="51792" x2="59633" y2="80287"/>
                            <a14:foregroundMark x1="90642" y1="78136" x2="93761" y2="85125"/>
                            <a14:foregroundMark x1="67890" y1="36201" x2="69908" y2="42473"/>
                            <a14:foregroundMark x1="45872" y1="10573" x2="49541" y2="98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550909" y="3565238"/>
                <a:ext cx="2776944" cy="2843182"/>
              </a:xfrm>
              <a:prstGeom prst="rect">
                <a:avLst/>
              </a:prstGeom>
            </p:spPr>
          </p:pic>
          <p:pic>
            <p:nvPicPr>
              <p:cNvPr id="2064" name="Picture 16" descr="Dragon Crown - Khaleesi - Fire Red - Medieval Fantasy - Renaissance -  Circlet - Dracarys - Daenerys - Queen Targaryen - Tiara - Headdress |  Acessórios femininos, Jóias, Acessórios prateados">
                <a:extLst>
                  <a:ext uri="{FF2B5EF4-FFF2-40B4-BE49-F238E27FC236}">
                    <a16:creationId xmlns:a16="http://schemas.microsoft.com/office/drawing/2014/main" id="{39002242-B0E2-1526-4D09-154BAB91D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0" b="89939" l="9939" r="91513">
                            <a14:foregroundMark x1="90843" y1="23620" x2="90843" y2="23620"/>
                            <a14:foregroundMark x1="90843" y1="23486" x2="91513" y2="27355"/>
                            <a14:foregroundMark x1="91066" y1="24731" x2="91066" y2="24731"/>
                            <a14:foregroundMark x1="91066" y1="25000" x2="91066" y2="25000"/>
                            <a14:backgroundMark x1="9213" y1="43203" x2="81128" y2="47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313732" y="3349839"/>
                <a:ext cx="1166210" cy="3068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Red Dragon Images | Free Vectors, Stock Photos &amp; PSD">
                <a:extLst>
                  <a:ext uri="{FF2B5EF4-FFF2-40B4-BE49-F238E27FC236}">
                    <a16:creationId xmlns:a16="http://schemas.microsoft.com/office/drawing/2014/main" id="{7BBD52E8-5021-0EBB-BABE-91382AF68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00" b="90000" l="9450" r="92350">
                            <a14:foregroundMark x1="70950" y1="8050" x2="79600" y2="9950"/>
                            <a14:foregroundMark x1="79600" y1="9950" x2="79700" y2="10150"/>
                            <a14:foregroundMark x1="89600" y1="31650" x2="91800" y2="51400"/>
                            <a14:foregroundMark x1="92200" y1="60400" x2="92350" y2="61550"/>
                            <a14:foregroundMark x1="10700" y1="43200" x2="9450" y2="45150"/>
                            <a14:backgroundMark x1="34150" y1="36950" x2="34700" y2="36800"/>
                            <a14:backgroundMark x1="28750" y1="28200" x2="28750" y2="28200"/>
                            <a14:backgroundMark x1="65000" y1="66100" x2="65000" y2="66100"/>
                            <a14:backgroundMark x1="49450" y1="49300" x2="49450" y2="49300"/>
                            <a14:backgroundMark x1="42500" y1="85400" x2="42500" y2="85400"/>
                            <a14:backgroundMark x1="40400" y1="84600" x2="40400" y2="84600"/>
                            <a14:backgroundMark x1="57500" y1="81100" x2="57500" y2="81100"/>
                            <a14:backgroundMark x1="37500" y1="80300" x2="37500" y2="80300"/>
                            <a14:backgroundMark x1="38600" y1="84450" x2="38600" y2="84450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28652" y="3708940"/>
                <a:ext cx="2910386" cy="2910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Game of thrones png images | PNGWing">
              <a:extLst>
                <a:ext uri="{FF2B5EF4-FFF2-40B4-BE49-F238E27FC236}">
                  <a16:creationId xmlns:a16="http://schemas.microsoft.com/office/drawing/2014/main" id="{87BAFEE7-BAD9-2677-1EC8-A05EA30D4D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9" r="68087" b="46466"/>
            <a:stretch/>
          </p:blipFill>
          <p:spPr bwMode="auto">
            <a:xfrm>
              <a:off x="9481678" y="4790443"/>
              <a:ext cx="1377934" cy="2067557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4E100E-B15C-9AF4-0F41-2FA14B54BAE7}"/>
              </a:ext>
            </a:extLst>
          </p:cNvPr>
          <p:cNvGrpSpPr/>
          <p:nvPr/>
        </p:nvGrpSpPr>
        <p:grpSpPr>
          <a:xfrm>
            <a:off x="524609" y="101434"/>
            <a:ext cx="3568309" cy="3872916"/>
            <a:chOff x="524609" y="101434"/>
            <a:chExt cx="3568309" cy="3872916"/>
          </a:xfrm>
        </p:grpSpPr>
        <p:pic>
          <p:nvPicPr>
            <p:cNvPr id="20" name="Picture 4" descr="Game Of Thrones Sandor Clegane Daenerys Targaryen Winter Is Coming House  Stark PNG, Clipart, Beak, Comic,">
              <a:extLst>
                <a:ext uri="{FF2B5EF4-FFF2-40B4-BE49-F238E27FC236}">
                  <a16:creationId xmlns:a16="http://schemas.microsoft.com/office/drawing/2014/main" id="{749F9C7D-6397-72B3-BBD3-AEBEFE51B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891" b="89916" l="6319" r="95330">
                          <a14:foregroundMark x1="39698" y1="6723" x2="52335" y2="7563"/>
                          <a14:foregroundMark x1="52335" y1="7563" x2="59615" y2="7353"/>
                          <a14:foregroundMark x1="56593" y1="5042" x2="66896" y2="4412"/>
                          <a14:foregroundMark x1="59066" y1="9874" x2="67170" y2="19748"/>
                          <a14:foregroundMark x1="67170" y1="19748" x2="67582" y2="20798"/>
                          <a14:foregroundMark x1="66896" y1="11134" x2="74863" y2="9664"/>
                          <a14:foregroundMark x1="74863" y1="9664" x2="75275" y2="9874"/>
                          <a14:foregroundMark x1="71978" y1="22689" x2="85165" y2="21429"/>
                          <a14:foregroundMark x1="85165" y1="21429" x2="90522" y2="23319"/>
                          <a14:foregroundMark x1="90385" y1="19958" x2="95467" y2="22689"/>
                          <a14:foregroundMark x1="62363" y1="3361" x2="73077" y2="6303"/>
                          <a14:foregroundMark x1="73489" y1="6933" x2="76374" y2="8403"/>
                          <a14:foregroundMark x1="48214" y1="1891" x2="50137" y2="6092"/>
                          <a14:foregroundMark x1="6319" y1="43908" x2="14560" y2="44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348" y="2315200"/>
              <a:ext cx="2229570" cy="14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15AB20-FFA0-4530-0E9E-780D8E65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89" b="96941" l="1361" r="89796">
                          <a14:foregroundMark x1="44671" y1="10134" x2="60771" y2="5163"/>
                          <a14:foregroundMark x1="60771" y1="5163" x2="76871" y2="8604"/>
                          <a14:foregroundMark x1="76871" y1="8604" x2="78005" y2="10899"/>
                          <a14:foregroundMark x1="57823" y1="4780" x2="65079" y2="4780"/>
                          <a14:foregroundMark x1="10204" y1="67304" x2="1587" y2="86424"/>
                          <a14:foregroundMark x1="19955" y1="73614" x2="57596" y2="79159"/>
                          <a14:foregroundMark x1="57596" y1="79159" x2="78912" y2="94264"/>
                          <a14:foregroundMark x1="5669" y1="92352" x2="67347" y2="91205"/>
                          <a14:foregroundMark x1="59864" y1="53920" x2="79819" y2="92925"/>
                          <a14:foregroundMark x1="7483" y1="96941" x2="54422" y2="96750"/>
                          <a14:foregroundMark x1="54422" y1="96750" x2="64626" y2="969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6090" y="601980"/>
              <a:ext cx="2122316" cy="2516942"/>
            </a:xfrm>
            <a:prstGeom prst="rect">
              <a:avLst/>
            </a:prstGeom>
          </p:spPr>
        </p:pic>
        <p:pic>
          <p:nvPicPr>
            <p:cNvPr id="2056" name="Picture 8" descr="Amazon.com: Kangaroo Viking Helmet : Clothing, Shoes &amp; Jewelry">
              <a:extLst>
                <a:ext uri="{FF2B5EF4-FFF2-40B4-BE49-F238E27FC236}">
                  <a16:creationId xmlns:a16="http://schemas.microsoft.com/office/drawing/2014/main" id="{151DA957-3C09-934D-1748-1769C20DD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8" b="94030" l="2789" r="96813">
                          <a14:foregroundMark x1="5179" y1="14925" x2="11155" y2="56219"/>
                          <a14:foregroundMark x1="11155" y1="56219" x2="28287" y2="67164"/>
                          <a14:foregroundMark x1="2789" y1="37313" x2="4781" y2="9453"/>
                          <a14:foregroundMark x1="5578" y1="5473" x2="5578" y2="5473"/>
                          <a14:foregroundMark x1="6773" y1="2985" x2="6773" y2="2985"/>
                          <a14:foregroundMark x1="67729" y1="61692" x2="87649" y2="48259"/>
                          <a14:foregroundMark x1="87649" y1="48259" x2="93625" y2="28856"/>
                          <a14:foregroundMark x1="96016" y1="10448" x2="96813" y2="32338"/>
                          <a14:foregroundMark x1="24303" y1="89055" x2="70518" y2="89552"/>
                          <a14:foregroundMark x1="41833" y1="93532" x2="57769" y2="940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150" y="101434"/>
              <a:ext cx="1770835" cy="116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Pin on Game of Thrones">
              <a:extLst>
                <a:ext uri="{FF2B5EF4-FFF2-40B4-BE49-F238E27FC236}">
                  <a16:creationId xmlns:a16="http://schemas.microsoft.com/office/drawing/2014/main" id="{04C8860C-BF7E-EACB-3712-EABEFC015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000" b="94167" l="5667" r="94000">
                          <a14:foregroundMark x1="5833" y1="94167" x2="11500" y2="90333"/>
                          <a14:foregroundMark x1="27833" y1="71333" x2="51315" y2="53122"/>
                          <a14:foregroundMark x1="54647" y1="49207" x2="64667" y2="35667"/>
                          <a14:foregroundMark x1="29667" y1="67167" x2="42167" y2="56333"/>
                          <a14:foregroundMark x1="42167" y1="56333" x2="52833" y2="47167"/>
                          <a14:foregroundMark x1="62333" y1="36500" x2="71000" y2="29167"/>
                          <a14:foregroundMark x1="71000" y1="29167" x2="73333" y2="25333"/>
                          <a14:foregroundMark x1="60833" y1="35000" x2="72333" y2="25500"/>
                          <a14:foregroundMark x1="91167" y1="9000" x2="94000" y2="6000"/>
                          <a14:foregroundMark x1="67667" y1="29333" x2="72333" y2="25333"/>
                          <a14:backgroundMark x1="51000" y1="53833" x2="55500" y2="50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24609" y="1212101"/>
              <a:ext cx="2762249" cy="276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Game of thrones png images | PNGWing">
              <a:extLst>
                <a:ext uri="{FF2B5EF4-FFF2-40B4-BE49-F238E27FC236}">
                  <a16:creationId xmlns:a16="http://schemas.microsoft.com/office/drawing/2014/main" id="{A367E162-AE65-D554-77F0-461BA5D8B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2" r="11305" b="46466"/>
            <a:stretch/>
          </p:blipFill>
          <p:spPr bwMode="auto">
            <a:xfrm>
              <a:off x="997114" y="1596906"/>
              <a:ext cx="1383593" cy="2105400"/>
            </a:xfrm>
            <a:prstGeom prst="rect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ABBFEA-18BC-04FF-BAD0-E8AF4210781C}"/>
              </a:ext>
            </a:extLst>
          </p:cNvPr>
          <p:cNvGrpSpPr/>
          <p:nvPr/>
        </p:nvGrpSpPr>
        <p:grpSpPr>
          <a:xfrm>
            <a:off x="8452080" y="536242"/>
            <a:ext cx="3840697" cy="3166064"/>
            <a:chOff x="8452080" y="536242"/>
            <a:chExt cx="3840697" cy="31660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B2DC51-4C2F-D35E-8D5A-0633B98A0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018" b="99025" l="6462" r="94769">
                          <a14:foregroundMark x1="34154" y1="10526" x2="44923" y2="7018"/>
                          <a14:foregroundMark x1="44923" y1="7018" x2="56308" y2="14620"/>
                          <a14:foregroundMark x1="56308" y1="14620" x2="58615" y2="29435"/>
                          <a14:foregroundMark x1="36615" y1="16959" x2="54923" y2="29045"/>
                          <a14:foregroundMark x1="37385" y1="29435" x2="48769" y2="55361"/>
                          <a14:foregroundMark x1="48769" y1="55361" x2="50462" y2="57505"/>
                          <a14:foregroundMark x1="57385" y1="26706" x2="57846" y2="39766"/>
                          <a14:foregroundMark x1="57846" y1="39766" x2="51538" y2="54581"/>
                          <a14:foregroundMark x1="51538" y1="54581" x2="51538" y2="54581"/>
                          <a14:foregroundMark x1="48308" y1="30214" x2="52615" y2="39376"/>
                          <a14:foregroundMark x1="58308" y1="29240" x2="60154" y2="34308"/>
                          <a14:foregroundMark x1="58615" y1="16764" x2="59538" y2="21832"/>
                          <a14:foregroundMark x1="59231" y1="21442" x2="59692" y2="30604"/>
                          <a14:foregroundMark x1="10923" y1="93957" x2="30000" y2="72125"/>
                          <a14:foregroundMark x1="42000" y1="67641" x2="67846" y2="89084"/>
                          <a14:foregroundMark x1="67846" y1="89084" x2="70000" y2="92593"/>
                          <a14:foregroundMark x1="85385" y1="83041" x2="90000" y2="96491"/>
                          <a14:foregroundMark x1="90000" y1="96491" x2="90000" y2="97076"/>
                          <a14:foregroundMark x1="91538" y1="89279" x2="91692" y2="95906"/>
                          <a14:foregroundMark x1="92154" y1="91813" x2="94923" y2="98441"/>
                          <a14:foregroundMark x1="8000" y1="92788" x2="6462" y2="99025"/>
                          <a14:foregroundMark x1="30923" y1="65887" x2="40000" y2="71540"/>
                          <a14:foregroundMark x1="40000" y1="71540" x2="40154" y2="723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52080" y="536242"/>
              <a:ext cx="2982450" cy="2353841"/>
            </a:xfrm>
            <a:prstGeom prst="rect">
              <a:avLst/>
            </a:prstGeom>
          </p:spPr>
        </p:pic>
        <p:pic>
          <p:nvPicPr>
            <p:cNvPr id="2058" name="Picture 10" descr="Treasure chest PNG">
              <a:extLst>
                <a:ext uri="{FF2B5EF4-FFF2-40B4-BE49-F238E27FC236}">
                  <a16:creationId xmlns:a16="http://schemas.microsoft.com/office/drawing/2014/main" id="{8A4E01CA-5A98-FC4A-3A3D-8B6E13482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030" y="2019866"/>
              <a:ext cx="1727747" cy="1611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Game of thrones png images | PNGWing">
              <a:extLst>
                <a:ext uri="{FF2B5EF4-FFF2-40B4-BE49-F238E27FC236}">
                  <a16:creationId xmlns:a16="http://schemas.microsoft.com/office/drawing/2014/main" id="{2F1AE072-984C-E0C6-E67B-5E59669AB0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5870" y1="19076" x2="21304" y2="15863"/>
                          <a14:foregroundMark x1="21304" y1="15863" x2="27935" y2="24699"/>
                          <a14:foregroundMark x1="27935" y1="24699" x2="27391" y2="42369"/>
                          <a14:foregroundMark x1="27391" y1="42369" x2="18370" y2="38755"/>
                          <a14:foregroundMark x1="18370" y1="38755" x2="16304" y2="28313"/>
                          <a14:foregroundMark x1="53587" y1="21084" x2="61196" y2="17671"/>
                          <a14:foregroundMark x1="61196" y1="17671" x2="66196" y2="30723"/>
                          <a14:foregroundMark x1="66196" y1="30723" x2="62065" y2="44779"/>
                          <a14:foregroundMark x1="62065" y1="44779" x2="55652" y2="37952"/>
                          <a14:foregroundMark x1="55652" y1="37952" x2="53261" y2="25904"/>
                          <a14:foregroundMark x1="53261" y1="25904" x2="53261" y2="25301"/>
                          <a14:foregroundMark x1="72609" y1="22289" x2="81304" y2="19880"/>
                          <a14:foregroundMark x1="81304" y1="19880" x2="84022" y2="37751"/>
                          <a14:foregroundMark x1="84022" y1="37751" x2="77609" y2="42369"/>
                          <a14:foregroundMark x1="77609" y1="42369" x2="73370" y2="28112"/>
                          <a14:foregroundMark x1="73370" y1="28112" x2="73370" y2="27510"/>
                          <a14:foregroundMark x1="57174" y1="29518" x2="60543" y2="22892"/>
                          <a14:foregroundMark x1="34783" y1="21687" x2="45000" y2="23092"/>
                          <a14:foregroundMark x1="45000" y1="23092" x2="47935" y2="32530"/>
                          <a14:foregroundMark x1="47935" y1="32530" x2="43370" y2="42972"/>
                          <a14:foregroundMark x1="43370" y1="42972" x2="36196" y2="285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6" r="30739" b="46466"/>
            <a:stretch/>
          </p:blipFill>
          <p:spPr bwMode="auto">
            <a:xfrm>
              <a:off x="9481678" y="1561588"/>
              <a:ext cx="1259146" cy="2140718"/>
            </a:xfrm>
            <a:prstGeom prst="rect">
              <a:avLst/>
            </a:prstGeom>
            <a:noFill/>
            <a:effectLst>
              <a:glow rad="139700">
                <a:srgbClr val="FF0000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4AFE0B-7F37-858B-338E-E61E4A2FB5E9}"/>
              </a:ext>
            </a:extLst>
          </p:cNvPr>
          <p:cNvGrpSpPr/>
          <p:nvPr/>
        </p:nvGrpSpPr>
        <p:grpSpPr>
          <a:xfrm>
            <a:off x="609697" y="3526619"/>
            <a:ext cx="3579172" cy="3551658"/>
            <a:chOff x="609697" y="3526619"/>
            <a:chExt cx="3579172" cy="35516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1F7C40-6E19-CB8E-4DD4-76DFEEEF5B64}"/>
                </a:ext>
              </a:extLst>
            </p:cNvPr>
            <p:cNvGrpSpPr/>
            <p:nvPr/>
          </p:nvGrpSpPr>
          <p:grpSpPr>
            <a:xfrm>
              <a:off x="609697" y="3526619"/>
              <a:ext cx="3540142" cy="3328117"/>
              <a:chOff x="609697" y="3526619"/>
              <a:chExt cx="3540142" cy="332811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0882D8F-C740-207A-A4AD-DA43AF432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3861" b="98649" l="5236" r="89865">
                            <a14:foregroundMark x1="45608" y1="11390" x2="55912" y2="8494"/>
                            <a14:foregroundMark x1="55912" y1="8494" x2="69595" y2="15251"/>
                            <a14:foregroundMark x1="54223" y1="5212" x2="57939" y2="4440"/>
                            <a14:foregroundMark x1="71791" y1="29730" x2="71453" y2="36486"/>
                            <a14:foregroundMark x1="42399" y1="57722" x2="14696" y2="80888"/>
                            <a14:foregroundMark x1="14696" y1="80888" x2="9291" y2="91892"/>
                            <a14:foregroundMark x1="82432" y1="85521" x2="83615" y2="98649"/>
                            <a14:foregroundMark x1="8784" y1="84170" x2="5236" y2="95946"/>
                            <a14:foregroundMark x1="5236" y1="95946" x2="5236" y2="97490"/>
                            <a14:foregroundMark x1="46453" y1="28764" x2="57770" y2="52317"/>
                            <a14:foregroundMark x1="57770" y1="52317" x2="57939" y2="52703"/>
                            <a14:foregroundMark x1="62162" y1="23938" x2="63682" y2="413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9697" y="3702306"/>
                <a:ext cx="2776944" cy="2429826"/>
              </a:xfrm>
              <a:prstGeom prst="rect">
                <a:avLst/>
              </a:prstGeom>
            </p:spPr>
          </p:pic>
          <p:pic>
            <p:nvPicPr>
              <p:cNvPr id="5" name="Picture 6" descr="Game of thrones png images | PNGWing">
                <a:extLst>
                  <a:ext uri="{FF2B5EF4-FFF2-40B4-BE49-F238E27FC236}">
                    <a16:creationId xmlns:a16="http://schemas.microsoft.com/office/drawing/2014/main" id="{C4EA5254-66AD-F61B-24E0-494644B77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15870" y1="19076" x2="21304" y2="15863"/>
                            <a14:foregroundMark x1="21304" y1="15863" x2="27935" y2="24699"/>
                            <a14:foregroundMark x1="27935" y1="24699" x2="27391" y2="42369"/>
                            <a14:foregroundMark x1="27391" y1="42369" x2="18370" y2="38755"/>
                            <a14:foregroundMark x1="18370" y1="38755" x2="16304" y2="28313"/>
                            <a14:foregroundMark x1="53587" y1="21084" x2="61196" y2="17671"/>
                            <a14:foregroundMark x1="61196" y1="17671" x2="66196" y2="30723"/>
                            <a14:foregroundMark x1="66196" y1="30723" x2="62065" y2="44779"/>
                            <a14:foregroundMark x1="62065" y1="44779" x2="55652" y2="37952"/>
                            <a14:foregroundMark x1="55652" y1="37952" x2="53261" y2="25904"/>
                            <a14:foregroundMark x1="53261" y1="25904" x2="53261" y2="25301"/>
                            <a14:foregroundMark x1="72609" y1="22289" x2="81304" y2="19880"/>
                            <a14:foregroundMark x1="81304" y1="19880" x2="84022" y2="37751"/>
                            <a14:foregroundMark x1="84022" y1="37751" x2="77609" y2="42369"/>
                            <a14:foregroundMark x1="77609" y1="42369" x2="73370" y2="28112"/>
                            <a14:foregroundMark x1="73370" y1="28112" x2="73370" y2="27510"/>
                            <a14:foregroundMark x1="57174" y1="29518" x2="60543" y2="22892"/>
                            <a14:foregroundMark x1="34783" y1="21687" x2="45000" y2="23092"/>
                            <a14:foregroundMark x1="45000" y1="23092" x2="47935" y2="32530"/>
                            <a14:foregroundMark x1="47935" y1="32530" x2="43370" y2="42972"/>
                            <a14:foregroundMark x1="43370" y1="42972" x2="36196" y2="285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74" r="49392" b="46466"/>
              <a:stretch/>
            </p:blipFill>
            <p:spPr bwMode="auto">
              <a:xfrm>
                <a:off x="1059337" y="4787179"/>
                <a:ext cx="1259146" cy="2067557"/>
              </a:xfrm>
              <a:prstGeom prst="rect">
                <a:avLst/>
              </a:prstGeom>
              <a:noFill/>
              <a:effectLst>
                <a:glow rad="139700">
                  <a:schemeClr val="accent4">
                    <a:lumMod val="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Robert Baratheon Joffrey Baratheon House Baratheon Crown Throne, crown,  king, metal png | PNGEgg">
                <a:extLst>
                  <a:ext uri="{FF2B5EF4-FFF2-40B4-BE49-F238E27FC236}">
                    <a16:creationId xmlns:a16="http://schemas.microsoft.com/office/drawing/2014/main" id="{9D4A7B54-F138-0294-027F-412EBF8F6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9857" b="89785" l="5111" r="92444">
                            <a14:foregroundMark x1="5333" y1="32975" x2="11000" y2="41577"/>
                            <a14:foregroundMark x1="90778" y1="28674" x2="90111" y2="30824"/>
                            <a14:foregroundMark x1="92444" y1="32796" x2="90333" y2="36022"/>
                            <a14:foregroundMark x1="46778" y1="39964" x2="47478" y2="40727"/>
                            <a14:foregroundMark x1="43510" y1="72686" x2="44333" y2="72939"/>
                            <a14:foregroundMark x1="33474" y1="69603" x2="37502" y2="70841"/>
                            <a14:foregroundMark x1="21000" y1="65771" x2="24066" y2="66713"/>
                            <a14:foregroundMark x1="65617" y1="68098" x2="69209" y2="67630"/>
                            <a14:foregroundMark x1="53222" y1="69713" x2="62084" y2="68558"/>
                            <a14:backgroundMark x1="25889" y1="67921" x2="30333" y2="69534"/>
                            <a14:backgroundMark x1="24667" y1="70072" x2="25778" y2="67025"/>
                            <a14:backgroundMark x1="23778" y1="67563" x2="26667" y2="66308"/>
                            <a14:backgroundMark x1="38333" y1="69534" x2="41444" y2="72939"/>
                            <a14:backgroundMark x1="41333" y1="72939" x2="43333" y2="73118"/>
                            <a14:backgroundMark x1="31667" y1="67384" x2="31556" y2="70251"/>
                            <a14:backgroundMark x1="64889" y1="67384" x2="63111" y2="71505"/>
                            <a14:backgroundMark x1="70667" y1="66129" x2="73222" y2="71685"/>
                            <a14:backgroundMark x1="72889" y1="66667" x2="74778" y2="67742"/>
                            <a14:backgroundMark x1="49444" y1="40681" x2="48444" y2="46595"/>
                            <a14:backgroundMark x1="47778" y1="46595" x2="48444" y2="50000"/>
                            <a14:backgroundMark x1="52444" y1="36380" x2="53778" y2="38172"/>
                            <a14:backgroundMark x1="34000" y1="65233" x2="34000" y2="65233"/>
                            <a14:backgroundMark x1="22778" y1="59140" x2="22778" y2="59140"/>
                            <a14:backgroundMark x1="17889" y1="61649" x2="17889" y2="61649"/>
                            <a14:backgroundMark x1="78444" y1="60036" x2="78444" y2="60036"/>
                            <a14:backgroundMark x1="75556" y1="59857" x2="75556" y2="59857"/>
                            <a14:backgroundMark x1="85778" y1="34409" x2="85778" y2="34409"/>
                            <a14:backgroundMark x1="47111" y1="66129" x2="47111" y2="66129"/>
                            <a14:backgroundMark x1="47778" y1="69713" x2="47778" y2="69713"/>
                            <a14:backgroundMark x1="44889" y1="74373" x2="44889" y2="74373"/>
                            <a14:backgroundMark x1="43333" y1="73118" x2="43333" y2="73118"/>
                            <a14:backgroundMark x1="43556" y1="73118" x2="43556" y2="73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41311">
                <a:off x="1530438" y="3526619"/>
                <a:ext cx="1268311" cy="857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14B2A5-C1E8-E2B7-1DBD-188FF7A76F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68181" r="96465">
                            <a14:foregroundMark x1="69384" y1="77404" x2="69218" y2="80769"/>
                            <a14:foregroundMark x1="68552" y1="83173" x2="68552" y2="83173"/>
                            <a14:foregroundMark x1="68552" y1="86058" x2="68552" y2="86058"/>
                            <a14:foregroundMark x1="68053" y1="87981" x2="68053" y2="87981"/>
                            <a14:foregroundMark x1="88353" y1="57212" x2="92845" y2="48558"/>
                            <a14:backgroundMark x1="68719" y1="59615" x2="79534" y2="39904"/>
                            <a14:backgroundMark x1="79534" y1="39904" x2="85524" y2="13942"/>
                            <a14:backgroundMark x1="85524" y1="13942" x2="85524" y2="13462"/>
                            <a14:backgroundMark x1="73378" y1="86058" x2="94676" y2="53846"/>
                            <a14:backgroundMark x1="73544" y1="80288" x2="77371" y2="74038"/>
                            <a14:backgroundMark x1="78203" y1="73077" x2="75374" y2="76923"/>
                            <a14:backgroundMark x1="74875" y1="76923" x2="74875" y2="76923"/>
                            <a14:backgroundMark x1="74875" y1="74519" x2="74875" y2="74519"/>
                          </a14:backgroundRemoval>
                        </a14:imgEffect>
                      </a14:imgLayer>
                    </a14:imgProps>
                  </a:ext>
                </a:extLst>
              </a:blip>
              <a:srcRect l="64645"/>
              <a:stretch/>
            </p:blipFill>
            <p:spPr>
              <a:xfrm rot="20476210">
                <a:off x="2649735" y="4948897"/>
                <a:ext cx="1500104" cy="146846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D4DD1C-0750-B3D6-B153-DB8F4E18E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10000" b="90000" l="3357" r="30214"/>
                        </a14:imgEffect>
                      </a14:imgLayer>
                    </a14:imgProps>
                  </a:ext>
                </a:extLst>
              </a:blip>
              <a:srcRect r="66429"/>
              <a:stretch/>
            </p:blipFill>
            <p:spPr>
              <a:xfrm>
                <a:off x="2172236" y="5132978"/>
                <a:ext cx="1424401" cy="1468464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5482D0-57CF-445B-1FDA-140AECDCC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35234" r="63518">
                          <a14:backgroundMark x1="44925" y1="24519" x2="42429" y2="54327"/>
                          <a14:backgroundMark x1="42429" y1="54327" x2="36772" y2="59135"/>
                          <a14:backgroundMark x1="56739" y1="70192" x2="46589" y2="80769"/>
                          <a14:backgroundMark x1="46589" y1="80769" x2="46256" y2="81731"/>
                        </a14:backgroundRemoval>
                      </a14:imgEffect>
                    </a14:imgLayer>
                  </a14:imgProps>
                </a:ext>
              </a:extLst>
            </a:blip>
            <a:srcRect l="31699" r="32947"/>
            <a:stretch/>
          </p:blipFill>
          <p:spPr>
            <a:xfrm rot="1825960">
              <a:off x="2688765" y="5609812"/>
              <a:ext cx="1500104" cy="146846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717B733-4BA3-4F69-FF0D-6CF5566CB35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516" b="97962" l="634" r="90180">
                        <a14:foregroundMark x1="2534" y1="71823" x2="11721" y2="59113"/>
                        <a14:foregroundMark x1="11721" y1="59113" x2="19958" y2="57554"/>
                        <a14:foregroundMark x1="19958" y1="57554" x2="28722" y2="61271"/>
                        <a14:foregroundMark x1="28722" y1="61271" x2="32946" y2="67746"/>
                        <a14:foregroundMark x1="32946" y1="67746" x2="35164" y2="77458"/>
                        <a14:foregroundMark x1="35164" y1="77458" x2="31045" y2="97962"/>
                        <a14:foregroundMark x1="27878" y1="71343" x2="8765" y2="86930"/>
                        <a14:foregroundMark x1="16262" y1="64388" x2="27138" y2="63669"/>
                        <a14:foregroundMark x1="27138" y1="63669" x2="27561" y2="63669"/>
                        <a14:foregroundMark x1="15628" y1="56835" x2="15206" y2="47122"/>
                        <a14:foregroundMark x1="15206" y1="47122" x2="19641" y2="34532"/>
                        <a14:foregroundMark x1="19641" y1="34532" x2="25660" y2="31175"/>
                        <a14:foregroundMark x1="25660" y1="31175" x2="33474" y2="36211"/>
                        <a14:foregroundMark x1="33474" y1="36211" x2="27138" y2="55276"/>
                        <a14:foregroundMark x1="27138" y1="55276" x2="27561" y2="59592"/>
                        <a14:foregroundMark x1="23020" y1="59832" x2="32841" y2="60791"/>
                        <a14:foregroundMark x1="6441" y1="62950" x2="634" y2="85492"/>
                        <a14:foregroundMark x1="634" y1="85492" x2="634" y2="86211"/>
                        <a14:foregroundMark x1="25343" y1="64269" x2="27244" y2="72062"/>
                        <a14:foregroundMark x1="27244" y1="72062" x2="26927" y2="96763"/>
                        <a14:foregroundMark x1="65364" y1="14508" x2="69377" y2="8153"/>
                        <a14:foregroundMark x1="69377" y1="8153" x2="72122" y2="12950"/>
                        <a14:foregroundMark x1="68215" y1="6595" x2="73178" y2="10671"/>
                        <a14:foregroundMark x1="63780" y1="8273" x2="63041" y2="21583"/>
                        <a14:foregroundMark x1="63886" y1="8273" x2="61563" y2="13429"/>
                        <a14:foregroundMark x1="61246" y1="9952" x2="66103" y2="5516"/>
                        <a14:foregroundMark x1="81732" y1="31175" x2="87223" y2="37050"/>
                        <a14:foregroundMark x1="87223" y1="37050" x2="86695" y2="39329"/>
                        <a14:foregroundMark x1="89124" y1="47482" x2="90180" y2="90288"/>
                        <a14:foregroundMark x1="56283" y1="30456" x2="52798" y2="38489"/>
                        <a14:foregroundMark x1="22386" y1="73621" x2="16473" y2="92686"/>
                        <a14:foregroundMark x1="16473" y1="92686" x2="15628" y2="93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730" y="2620013"/>
            <a:ext cx="4899251" cy="43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8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A1B7A-803A-4156-9B42-69DADBC7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A3E3BC-9013-1A77-897F-139DAE079737}"/>
              </a:ext>
            </a:extLst>
          </p:cNvPr>
          <p:cNvSpPr/>
          <p:nvPr/>
        </p:nvSpPr>
        <p:spPr>
          <a:xfrm>
            <a:off x="0" y="382207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Intelligent Cloud </a:t>
            </a:r>
            <a:b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Suite</a:t>
            </a:r>
          </a:p>
        </p:txBody>
      </p:sp>
    </p:spTree>
    <p:extLst>
      <p:ext uri="{BB962C8B-B14F-4D97-AF65-F5344CB8AC3E}">
        <p14:creationId xmlns:p14="http://schemas.microsoft.com/office/powerpoint/2010/main" val="289445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A1B7A-803A-4156-9B42-69DADBC7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8B75D-4A0F-4124-B524-A785CE768E14}"/>
              </a:ext>
            </a:extLst>
          </p:cNvPr>
          <p:cNvSpPr/>
          <p:nvPr/>
        </p:nvSpPr>
        <p:spPr>
          <a:xfrm>
            <a:off x="0" y="382207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Intelligent Cloud </a:t>
            </a:r>
            <a:b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Suite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470BE7F-827A-4783-B6E3-D0A84B4B0A0F}"/>
              </a:ext>
            </a:extLst>
          </p:cNvPr>
          <p:cNvSpPr/>
          <p:nvPr/>
        </p:nvSpPr>
        <p:spPr>
          <a:xfrm rot="10800000">
            <a:off x="5794810" y="5297369"/>
            <a:ext cx="791293" cy="571831"/>
          </a:xfrm>
          <a:prstGeom prst="downArrow">
            <a:avLst/>
          </a:prstGeom>
          <a:solidFill>
            <a:srgbClr val="1873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FEF6D2-3CBF-016C-9D0C-F1D4EE86D481}"/>
              </a:ext>
            </a:extLst>
          </p:cNvPr>
          <p:cNvGrpSpPr/>
          <p:nvPr/>
        </p:nvGrpSpPr>
        <p:grpSpPr>
          <a:xfrm>
            <a:off x="1308397" y="4477440"/>
            <a:ext cx="8710976" cy="2191920"/>
            <a:chOff x="650476" y="4477440"/>
            <a:chExt cx="8710976" cy="2191920"/>
          </a:xfrm>
        </p:grpSpPr>
        <p:pic>
          <p:nvPicPr>
            <p:cNvPr id="12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864053EC-54B2-78AC-58F7-8739B8B9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backgroundMark x1="33921" y1="49099" x2="27313" y2="0"/>
                          <a14:backgroundMark x1="18943" y1="58108" x2="18502" y2="38739"/>
                          <a14:backgroundMark x1="18502" y1="38739" x2="22907" y2="23423"/>
                          <a14:backgroundMark x1="22907" y1="23423" x2="22907" y2="22973"/>
                          <a14:backgroundMark x1="9251" y1="49099" x2="11013" y2="32883"/>
                          <a14:backgroundMark x1="11013" y1="32883" x2="7048" y2="24775"/>
                          <a14:backgroundMark x1="10132" y1="42342" x2="5727" y2="28378"/>
                          <a14:backgroundMark x1="7048" y1="30180" x2="9251" y2="45045"/>
                          <a14:backgroundMark x1="8370" y1="39640" x2="7489" y2="31532"/>
                          <a14:backgroundMark x1="7489" y1="28829" x2="12775" y2="30180"/>
                          <a14:backgroundMark x1="12335" y1="10811" x2="28194" y2="9009"/>
                          <a14:backgroundMark x1="28194" y1="9009" x2="32159" y2="10360"/>
                          <a14:backgroundMark x1="9692" y1="12613" x2="24229" y2="20721"/>
                          <a14:backgroundMark x1="24229" y1="20721" x2="24229" y2="22072"/>
                          <a14:backgroundMark x1="19824" y1="13514" x2="74449" y2="11261"/>
                          <a14:backgroundMark x1="24229" y1="4505" x2="41410" y2="5405"/>
                          <a14:backgroundMark x1="41410" y1="5405" x2="42291" y2="5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76" y="5560227"/>
              <a:ext cx="1134114" cy="110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10">
              <a:extLst>
                <a:ext uri="{FF2B5EF4-FFF2-40B4-BE49-F238E27FC236}">
                  <a16:creationId xmlns:a16="http://schemas.microsoft.com/office/drawing/2014/main" id="{BC5CC213-F371-7E44-E83E-1C564E63B2B8}"/>
                </a:ext>
              </a:extLst>
            </p:cNvPr>
            <p:cNvSpPr txBox="1">
              <a:spLocks/>
            </p:cNvSpPr>
            <p:nvPr/>
          </p:nvSpPr>
          <p:spPr>
            <a:xfrm>
              <a:off x="1703623" y="5958857"/>
              <a:ext cx="7657829" cy="5718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2000"/>
                <a:t>LS Central (ERP)</a:t>
              </a:r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  <p:sp>
          <p:nvSpPr>
            <p:cNvPr id="19" name="Content Placeholder 10">
              <a:extLst>
                <a:ext uri="{FF2B5EF4-FFF2-40B4-BE49-F238E27FC236}">
                  <a16:creationId xmlns:a16="http://schemas.microsoft.com/office/drawing/2014/main" id="{8793D640-5810-5CEC-DABE-5D4A7CA2BDF8}"/>
                </a:ext>
              </a:extLst>
            </p:cNvPr>
            <p:cNvSpPr txBox="1">
              <a:spLocks/>
            </p:cNvSpPr>
            <p:nvPr/>
          </p:nvSpPr>
          <p:spPr>
            <a:xfrm>
              <a:off x="1703622" y="4477440"/>
              <a:ext cx="7657829" cy="730273"/>
            </a:xfrm>
            <a:prstGeom prst="rect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1800"/>
                <a:t>LS Insight </a:t>
              </a:r>
              <a:br>
                <a:rPr lang="en-US" sz="1800"/>
              </a:br>
              <a:r>
                <a:rPr lang="en-US" sz="1800"/>
                <a:t>(Datawarehouse &amp; Analytics)</a:t>
              </a:r>
              <a:endParaRPr lang="en-US" sz="2000"/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</p:grpSp>
      <p:pic>
        <p:nvPicPr>
          <p:cNvPr id="29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24B981F6-4678-A888-33B6-53528186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4" y="4226432"/>
            <a:ext cx="1119942" cy="10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55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A1B7A-803A-4156-9B42-69DADBC7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C3347586-AF23-4AE7-8C8E-2BBB555D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4" y="4226432"/>
            <a:ext cx="1119942" cy="10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2C2551-F125-47E6-8B1C-8EE9D47DA46A}"/>
              </a:ext>
            </a:extLst>
          </p:cNvPr>
          <p:cNvSpPr txBox="1"/>
          <p:nvPr/>
        </p:nvSpPr>
        <p:spPr>
          <a:xfrm>
            <a:off x="3295603" y="2403430"/>
            <a:ext cx="123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New release: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Q1 2022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3D843-A7AE-91D9-954E-63006E157EC8}"/>
              </a:ext>
            </a:extLst>
          </p:cNvPr>
          <p:cNvSpPr/>
          <p:nvPr/>
        </p:nvSpPr>
        <p:spPr>
          <a:xfrm>
            <a:off x="0" y="382207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Intelligent Cloud </a:t>
            </a:r>
            <a:b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b="1">
                <a:ln w="660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Suite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268C63-3938-F1CD-D2EC-5DEFE7DB3283}"/>
              </a:ext>
            </a:extLst>
          </p:cNvPr>
          <p:cNvGrpSpPr/>
          <p:nvPr/>
        </p:nvGrpSpPr>
        <p:grpSpPr>
          <a:xfrm>
            <a:off x="1308397" y="2710792"/>
            <a:ext cx="8710977" cy="3958568"/>
            <a:chOff x="650476" y="2710792"/>
            <a:chExt cx="8710977" cy="3958568"/>
          </a:xfrm>
        </p:grpSpPr>
        <p:pic>
          <p:nvPicPr>
            <p:cNvPr id="8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C9509E4A-9033-4FD8-84B1-6D433CAEC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backgroundMark x1="33921" y1="49099" x2="27313" y2="0"/>
                          <a14:backgroundMark x1="18943" y1="58108" x2="18502" y2="38739"/>
                          <a14:backgroundMark x1="18502" y1="38739" x2="22907" y2="23423"/>
                          <a14:backgroundMark x1="22907" y1="23423" x2="22907" y2="22973"/>
                          <a14:backgroundMark x1="9251" y1="49099" x2="11013" y2="32883"/>
                          <a14:backgroundMark x1="11013" y1="32883" x2="7048" y2="24775"/>
                          <a14:backgroundMark x1="10132" y1="42342" x2="5727" y2="28378"/>
                          <a14:backgroundMark x1="7048" y1="30180" x2="9251" y2="45045"/>
                          <a14:backgroundMark x1="8370" y1="39640" x2="7489" y2="31532"/>
                          <a14:backgroundMark x1="7489" y1="28829" x2="12775" y2="30180"/>
                          <a14:backgroundMark x1="12335" y1="10811" x2="28194" y2="9009"/>
                          <a14:backgroundMark x1="28194" y1="9009" x2="32159" y2="10360"/>
                          <a14:backgroundMark x1="9692" y1="12613" x2="24229" y2="20721"/>
                          <a14:backgroundMark x1="24229" y1="20721" x2="24229" y2="22072"/>
                          <a14:backgroundMark x1="19824" y1="13514" x2="74449" y2="11261"/>
                          <a14:backgroundMark x1="24229" y1="4505" x2="41410" y2="5405"/>
                          <a14:backgroundMark x1="41410" y1="5405" x2="42291" y2="5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76" y="5560227"/>
              <a:ext cx="1134114" cy="110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10">
              <a:extLst>
                <a:ext uri="{FF2B5EF4-FFF2-40B4-BE49-F238E27FC236}">
                  <a16:creationId xmlns:a16="http://schemas.microsoft.com/office/drawing/2014/main" id="{EAAF73DA-CFDA-4356-85E7-6C92192B33DB}"/>
                </a:ext>
              </a:extLst>
            </p:cNvPr>
            <p:cNvSpPr txBox="1">
              <a:spLocks/>
            </p:cNvSpPr>
            <p:nvPr/>
          </p:nvSpPr>
          <p:spPr>
            <a:xfrm>
              <a:off x="1703623" y="5958857"/>
              <a:ext cx="7657829" cy="5718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2000"/>
                <a:t>LS Central (ERP)</a:t>
              </a:r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CB1F54-6DA5-45A4-B642-A682C5336551}"/>
                </a:ext>
              </a:extLst>
            </p:cNvPr>
            <p:cNvGrpSpPr/>
            <p:nvPr/>
          </p:nvGrpSpPr>
          <p:grpSpPr>
            <a:xfrm>
              <a:off x="777611" y="2710792"/>
              <a:ext cx="5557662" cy="3127907"/>
              <a:chOff x="777611" y="2710792"/>
              <a:chExt cx="5557662" cy="3127907"/>
            </a:xfrm>
          </p:grpSpPr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C10E6F11-447F-470B-A426-C02B069C839C}"/>
                  </a:ext>
                </a:extLst>
              </p:cNvPr>
              <p:cNvSpPr/>
              <p:nvPr/>
            </p:nvSpPr>
            <p:spPr>
              <a:xfrm rot="10800000">
                <a:off x="2135559" y="3840597"/>
                <a:ext cx="417067" cy="571829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B02F1B22-68B6-4DE5-B627-27254F3A03A4}"/>
                  </a:ext>
                </a:extLst>
              </p:cNvPr>
              <p:cNvSpPr/>
              <p:nvPr/>
            </p:nvSpPr>
            <p:spPr>
              <a:xfrm>
                <a:off x="5477586" y="3859326"/>
                <a:ext cx="417067" cy="1979373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EE7F6083-C5BE-416B-8C62-FE1129FAEC46}"/>
                  </a:ext>
                </a:extLst>
              </p:cNvPr>
              <p:cNvSpPr/>
              <p:nvPr/>
            </p:nvSpPr>
            <p:spPr>
              <a:xfrm>
                <a:off x="2532702" y="3859326"/>
                <a:ext cx="417067" cy="1979373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2" descr="Cloud Database Cloud Computing, PNG, 750x803px, Database, Backup ...">
                <a:extLst>
                  <a:ext uri="{FF2B5EF4-FFF2-40B4-BE49-F238E27FC236}">
                    <a16:creationId xmlns:a16="http://schemas.microsoft.com/office/drawing/2014/main" id="{F722C3AF-76E5-47A1-B841-7800E55B5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4" b="91892" l="7489" r="89868">
                            <a14:foregroundMark x1="70485" y1="41441" x2="70485" y2="41441"/>
                            <a14:foregroundMark x1="65639" y1="39640" x2="81057" y2="38288"/>
                            <a14:foregroundMark x1="81057" y1="38288" x2="83260" y2="38288"/>
                            <a14:foregroundMark x1="65198" y1="53153" x2="84581" y2="51802"/>
                            <a14:foregroundMark x1="61674" y1="70270" x2="83260" y2="68919"/>
                            <a14:foregroundMark x1="41850" y1="87838" x2="57269" y2="84685"/>
                            <a14:foregroundMark x1="57269" y1="84685" x2="82379" y2="86937"/>
                            <a14:foregroundMark x1="55507" y1="91892" x2="71366" y2="91892"/>
                            <a14:foregroundMark x1="7489" y1="38739" x2="8811" y2="28829"/>
                            <a14:foregroundMark x1="17181" y1="22523" x2="20705" y2="7658"/>
                            <a14:foregroundMark x1="22907" y1="3604" x2="38767" y2="6757"/>
                            <a14:foregroundMark x1="51982" y1="9459" x2="57269" y2="94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360" y="2712539"/>
                <a:ext cx="953487" cy="932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Content Placeholder 10">
                <a:extLst>
                  <a:ext uri="{FF2B5EF4-FFF2-40B4-BE49-F238E27FC236}">
                    <a16:creationId xmlns:a16="http://schemas.microsoft.com/office/drawing/2014/main" id="{6EE04E02-9B50-4029-B483-C0AD0DC05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9962" y="2964587"/>
                <a:ext cx="1715311" cy="656409"/>
              </a:xfrm>
              <a:prstGeom prst="rect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800"/>
                  <a:t>LS </a:t>
                </a:r>
                <a:br>
                  <a:rPr lang="en-US" sz="1800"/>
                </a:br>
                <a:r>
                  <a:rPr lang="en-US" sz="1800"/>
                  <a:t>Forecast</a:t>
                </a:r>
                <a:endParaRPr lang="en-US" sz="2000"/>
              </a:p>
              <a:p>
                <a:pPr marL="0" indent="0" algn="ctr">
                  <a:buFont typeface="Arial"/>
                  <a:buNone/>
                </a:pPr>
                <a:endParaRPr lang="en-US" sz="2400" b="1"/>
              </a:p>
            </p:txBody>
          </p:sp>
          <p:pic>
            <p:nvPicPr>
              <p:cNvPr id="17" name="Picture 2" descr="Cloud Database Cloud Computing, PNG, 750x803px, Database, Backup ...">
                <a:extLst>
                  <a:ext uri="{FF2B5EF4-FFF2-40B4-BE49-F238E27FC236}">
                    <a16:creationId xmlns:a16="http://schemas.microsoft.com/office/drawing/2014/main" id="{C2AFDE80-B8EC-42D5-912E-DF3B373E4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4" b="91892" l="7489" r="89868">
                            <a14:foregroundMark x1="70485" y1="41441" x2="70485" y2="41441"/>
                            <a14:foregroundMark x1="65639" y1="39640" x2="81057" y2="38288"/>
                            <a14:foregroundMark x1="81057" y1="38288" x2="83260" y2="38288"/>
                            <a14:foregroundMark x1="65198" y1="53153" x2="84581" y2="51802"/>
                            <a14:foregroundMark x1="61674" y1="70270" x2="83260" y2="68919"/>
                            <a14:foregroundMark x1="41850" y1="87838" x2="57269" y2="84685"/>
                            <a14:foregroundMark x1="57269" y1="84685" x2="82379" y2="86937"/>
                            <a14:foregroundMark x1="55507" y1="91892" x2="71366" y2="91892"/>
                            <a14:foregroundMark x1="7489" y1="38739" x2="8811" y2="28829"/>
                            <a14:foregroundMark x1="17181" y1="22523" x2="20705" y2="7658"/>
                            <a14:foregroundMark x1="22907" y1="3604" x2="38767" y2="6757"/>
                            <a14:foregroundMark x1="51982" y1="9459" x2="57269" y2="94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611" y="2710792"/>
                <a:ext cx="953487" cy="932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Content Placeholder 10">
                <a:extLst>
                  <a:ext uri="{FF2B5EF4-FFF2-40B4-BE49-F238E27FC236}">
                    <a16:creationId xmlns:a16="http://schemas.microsoft.com/office/drawing/2014/main" id="{B613FD6A-F0F0-45C1-A1DB-0FBB3DB0DC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72369" y="2968435"/>
                <a:ext cx="1715311" cy="648711"/>
              </a:xfrm>
              <a:prstGeom prst="rect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800"/>
                  <a:t>LS</a:t>
                </a:r>
                <a:br>
                  <a:rPr lang="en-US" sz="1800"/>
                </a:br>
                <a:r>
                  <a:rPr lang="en-US" sz="1800"/>
                  <a:t>Recommend</a:t>
                </a:r>
              </a:p>
              <a:p>
                <a:pPr marL="0" indent="0" algn="ctr">
                  <a:buFont typeface="Arial"/>
                  <a:buNone/>
                </a:pPr>
                <a:endParaRPr lang="en-US" sz="2400" b="1"/>
              </a:p>
            </p:txBody>
          </p:sp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E566FFAC-01BA-4BA4-8ABD-1F8B9971DD6F}"/>
                  </a:ext>
                </a:extLst>
              </p:cNvPr>
              <p:cNvSpPr/>
              <p:nvPr/>
            </p:nvSpPr>
            <p:spPr>
              <a:xfrm rot="10800000">
                <a:off x="5080445" y="3840599"/>
                <a:ext cx="417067" cy="571831"/>
              </a:xfrm>
              <a:prstGeom prst="downArrow">
                <a:avLst/>
              </a:prstGeom>
              <a:solidFill>
                <a:srgbClr val="1873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Content Placeholder 10">
              <a:extLst>
                <a:ext uri="{FF2B5EF4-FFF2-40B4-BE49-F238E27FC236}">
                  <a16:creationId xmlns:a16="http://schemas.microsoft.com/office/drawing/2014/main" id="{60E90155-2977-138E-0745-85F3267DCFA1}"/>
                </a:ext>
              </a:extLst>
            </p:cNvPr>
            <p:cNvSpPr txBox="1">
              <a:spLocks/>
            </p:cNvSpPr>
            <p:nvPr/>
          </p:nvSpPr>
          <p:spPr>
            <a:xfrm>
              <a:off x="7563673" y="2979217"/>
              <a:ext cx="1797780" cy="656409"/>
            </a:xfrm>
            <a:prstGeom prst="rect">
              <a:avLst/>
            </a:prstGeom>
            <a:solidFill>
              <a:srgbClr val="187399">
                <a:alpha val="45098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800" dirty="0"/>
                <a:t>LS  </a:t>
              </a:r>
              <a:br>
                <a:rPr lang="en-US" sz="1800" dirty="0"/>
              </a:br>
              <a:r>
                <a:rPr lang="en-US" sz="1800" dirty="0"/>
                <a:t>Basket Analysis</a:t>
              </a:r>
              <a:endParaRPr lang="en-US" sz="2000" dirty="0"/>
            </a:p>
            <a:p>
              <a:pPr marL="0" indent="0" algn="ctr">
                <a:buFont typeface="Arial"/>
                <a:buNone/>
              </a:pPr>
              <a:endParaRPr lang="en-US" sz="2400" b="1" dirty="0"/>
            </a:p>
          </p:txBody>
        </p:sp>
        <p:pic>
          <p:nvPicPr>
            <p:cNvPr id="24" name="Picture 2" descr="Cloud Database Cloud Computing, PNG, 750x803px, Database, Backup ...">
              <a:extLst>
                <a:ext uri="{FF2B5EF4-FFF2-40B4-BE49-F238E27FC236}">
                  <a16:creationId xmlns:a16="http://schemas.microsoft.com/office/drawing/2014/main" id="{CB0482DC-6C3F-73DE-E148-D943D63FD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4" b="91892" l="7489" r="89868">
                          <a14:foregroundMark x1="70485" y1="41441" x2="70485" y2="41441"/>
                          <a14:foregroundMark x1="65639" y1="39640" x2="81057" y2="38288"/>
                          <a14:foregroundMark x1="81057" y1="38288" x2="83260" y2="38288"/>
                          <a14:foregroundMark x1="65198" y1="53153" x2="84581" y2="51802"/>
                          <a14:foregroundMark x1="61674" y1="70270" x2="83260" y2="68919"/>
                          <a14:foregroundMark x1="41850" y1="87838" x2="57269" y2="84685"/>
                          <a14:foregroundMark x1="57269" y1="84685" x2="82379" y2="86937"/>
                          <a14:foregroundMark x1="55507" y1="91892" x2="71366" y2="91892"/>
                          <a14:foregroundMark x1="7489" y1="38739" x2="8811" y2="28829"/>
                          <a14:foregroundMark x1="17181" y1="22523" x2="20705" y2="7658"/>
                          <a14:foregroundMark x1="22907" y1="3604" x2="38767" y2="6757"/>
                          <a14:foregroundMark x1="51982" y1="9459" x2="57269" y2="9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8969" y="2732921"/>
              <a:ext cx="953487" cy="932485"/>
            </a:xfrm>
            <a:prstGeom prst="rect">
              <a:avLst/>
            </a:prstGeom>
            <a:noFill/>
          </p:spPr>
        </p:pic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C2C3B599-8AE4-32D8-DC9B-9D0B9427010A}"/>
                </a:ext>
              </a:extLst>
            </p:cNvPr>
            <p:cNvSpPr/>
            <p:nvPr/>
          </p:nvSpPr>
          <p:spPr>
            <a:xfrm>
              <a:off x="8354019" y="3880470"/>
              <a:ext cx="417067" cy="1979373"/>
            </a:xfrm>
            <a:prstGeom prst="downArrow">
              <a:avLst/>
            </a:prstGeom>
            <a:solidFill>
              <a:srgbClr val="187399">
                <a:alpha val="56863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468DBD10-53D2-FCD2-AB83-2266E50E06DF}"/>
                </a:ext>
              </a:extLst>
            </p:cNvPr>
            <p:cNvSpPr/>
            <p:nvPr/>
          </p:nvSpPr>
          <p:spPr>
            <a:xfrm rot="10800000">
              <a:off x="7956878" y="3861743"/>
              <a:ext cx="417067" cy="571831"/>
            </a:xfrm>
            <a:prstGeom prst="downArrow">
              <a:avLst/>
            </a:prstGeom>
            <a:solidFill>
              <a:srgbClr val="187399">
                <a:alpha val="56863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10">
              <a:extLst>
                <a:ext uri="{FF2B5EF4-FFF2-40B4-BE49-F238E27FC236}">
                  <a16:creationId xmlns:a16="http://schemas.microsoft.com/office/drawing/2014/main" id="{ACC184B1-F284-4CD8-BE68-C1E27D0EFD69}"/>
                </a:ext>
              </a:extLst>
            </p:cNvPr>
            <p:cNvSpPr txBox="1">
              <a:spLocks/>
            </p:cNvSpPr>
            <p:nvPr/>
          </p:nvSpPr>
          <p:spPr>
            <a:xfrm>
              <a:off x="1703622" y="4477440"/>
              <a:ext cx="7657829" cy="730273"/>
            </a:xfrm>
            <a:prstGeom prst="rect">
              <a:avLst/>
            </a:prstGeom>
            <a:solidFill>
              <a:srgbClr val="1873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br>
                <a:rPr lang="en-US" sz="400"/>
              </a:br>
              <a:r>
                <a:rPr lang="en-US" sz="1800"/>
                <a:t>LS Insight </a:t>
              </a:r>
              <a:br>
                <a:rPr lang="en-US" sz="1800"/>
              </a:br>
              <a:r>
                <a:rPr lang="en-US" sz="1800"/>
                <a:t>(Datawarehouse &amp; Analytics)</a:t>
              </a:r>
              <a:endParaRPr lang="en-US" sz="2000"/>
            </a:p>
            <a:p>
              <a:pPr marL="0" indent="0" algn="ctr">
                <a:buFont typeface="Arial"/>
                <a:buNone/>
              </a:pP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1227553352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2684C4-E494-A94E-BCD2-A65A36BE968A}" vid="{4ACD99C1-61A5-3549-BFC6-FF30CF306634}"/>
    </a:ext>
  </a:extLst>
</a:theme>
</file>

<file path=ppt/theme/theme6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7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C2493F94-079C-BC40-B61D-532B724CF925}" vid="{D8847102-740E-9C4A-AB98-2CE50352C88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45F3FDB0DBF41A9833473BDB41180" ma:contentTypeVersion="4" ma:contentTypeDescription="Create a new document." ma:contentTypeScope="" ma:versionID="ac6dc0762533aff804a4ce58443c198d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1fc7a2221b766737c98b260abb73d58a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2E85C5-EA4A-48FD-9FD0-4AE28A94783A}"/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EC04EF-F64E-4591-AE42-EEEA97FB941F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479f23f5-1514-4a81-a8c5-dff8abde87b9"/>
    <ds:schemaRef ds:uri="http://purl.org/dc/elements/1.1/"/>
    <ds:schemaRef ds:uri="http://schemas.microsoft.com/office/infopath/2007/PartnerControls"/>
    <ds:schemaRef ds:uri="733dd6f4-91c4-473d-857f-c58c6fb3a4f2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8308</TotalTime>
  <Words>1601</Words>
  <Application>Microsoft Office PowerPoint</Application>
  <PresentationFormat>Widescreen</PresentationFormat>
  <Paragraphs>341</Paragraphs>
  <Slides>44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Calibri</vt:lpstr>
      <vt:lpstr>Segoe UI</vt:lpstr>
      <vt:lpstr>Segoe UI Bold</vt:lpstr>
      <vt:lpstr>Segoe UI Condensed</vt:lpstr>
      <vt:lpstr>Segoe UI Light</vt:lpstr>
      <vt:lpstr>cXiceland speaker slides</vt:lpstr>
      <vt:lpstr>end slide / questions slides</vt:lpstr>
      <vt:lpstr>Custom Design</vt:lpstr>
      <vt:lpstr>1_Custom Design</vt:lpstr>
      <vt:lpstr>Charcoal slides</vt:lpstr>
      <vt:lpstr>Purple slides</vt:lpstr>
      <vt:lpstr>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 Insight</vt:lpstr>
      <vt:lpstr>LS Insight</vt:lpstr>
      <vt:lpstr>LS Insight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 Recommend</vt:lpstr>
      <vt:lpstr>LS Recommend</vt:lpstr>
      <vt:lpstr>PowerPoint Presentation</vt:lpstr>
      <vt:lpstr>PowerPoint Presentation</vt:lpstr>
      <vt:lpstr>PowerPoint Presentation</vt:lpstr>
      <vt:lpstr>PowerPoint Presentation</vt:lpstr>
      <vt:lpstr>LS Recommend</vt:lpstr>
      <vt:lpstr>LS Recommend</vt:lpstr>
      <vt:lpstr>PowerPoint Presentation</vt:lpstr>
      <vt:lpstr>How to get started?</vt:lpstr>
      <vt:lpstr>LS Forecast</vt:lpstr>
      <vt:lpstr>LS Forecast</vt:lpstr>
      <vt:lpstr>PowerPoint Presentation</vt:lpstr>
      <vt:lpstr>LS Forecast: Item Suggestion Worksheet</vt:lpstr>
      <vt:lpstr>LS Forecast: additional dimensions</vt:lpstr>
      <vt:lpstr>LS Forecast: additional dimensions</vt:lpstr>
      <vt:lpstr>LS Forecast: additional dimensions</vt:lpstr>
      <vt:lpstr>LS Forecast: additional dimensions</vt:lpstr>
      <vt:lpstr>LS Forecast: additional dimensions</vt:lpstr>
      <vt:lpstr>PowerPoint Presentation</vt:lpstr>
      <vt:lpstr>How to get started?</vt:lpstr>
      <vt:lpstr>The future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Kleindl</dc:creator>
  <cp:lastModifiedBy>Sigurdur Ari Sigurjonsson</cp:lastModifiedBy>
  <cp:revision>20</cp:revision>
  <cp:lastPrinted>2022-05-04T13:01:18Z</cp:lastPrinted>
  <dcterms:created xsi:type="dcterms:W3CDTF">2022-03-07T12:35:51Z</dcterms:created>
  <dcterms:modified xsi:type="dcterms:W3CDTF">2022-10-26T10:27:23Z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