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4" r:id="rId8"/>
    <p:sldMasterId id="2147483740" r:id="rId9"/>
    <p:sldMasterId id="2147483747" r:id="rId10"/>
    <p:sldMasterId id="2147483796" r:id="rId11"/>
    <p:sldMasterId id="2147483813" r:id="rId12"/>
    <p:sldMasterId id="2147483829" r:id="rId13"/>
    <p:sldMasterId id="2147483845" r:id="rId14"/>
  </p:sldMasterIdLst>
  <p:notesMasterIdLst>
    <p:notesMasterId r:id="rId37"/>
  </p:notesMasterIdLst>
  <p:sldIdLst>
    <p:sldId id="256" r:id="rId15"/>
    <p:sldId id="279" r:id="rId16"/>
    <p:sldId id="2146845807" r:id="rId17"/>
    <p:sldId id="2146845838" r:id="rId18"/>
    <p:sldId id="2146846163" r:id="rId19"/>
    <p:sldId id="349" r:id="rId20"/>
    <p:sldId id="354" r:id="rId21"/>
    <p:sldId id="352" r:id="rId22"/>
    <p:sldId id="351" r:id="rId23"/>
    <p:sldId id="2146845772" r:id="rId24"/>
    <p:sldId id="2146845762" r:id="rId25"/>
    <p:sldId id="2146845900" r:id="rId26"/>
    <p:sldId id="2146846158" r:id="rId27"/>
    <p:sldId id="2146845848" r:id="rId28"/>
    <p:sldId id="2146846159" r:id="rId29"/>
    <p:sldId id="2146846164" r:id="rId30"/>
    <p:sldId id="2146846160" r:id="rId31"/>
    <p:sldId id="2146846162" r:id="rId32"/>
    <p:sldId id="2146846157" r:id="rId33"/>
    <p:sldId id="2146845801" r:id="rId34"/>
    <p:sldId id="2146846161" r:id="rId35"/>
    <p:sldId id="257" r:id="rId36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56"/>
            <p14:sldId id="279"/>
            <p14:sldId id="2146845807"/>
            <p14:sldId id="2146845838"/>
            <p14:sldId id="2146846163"/>
            <p14:sldId id="349"/>
            <p14:sldId id="354"/>
            <p14:sldId id="352"/>
            <p14:sldId id="351"/>
            <p14:sldId id="2146845772"/>
            <p14:sldId id="2146845762"/>
            <p14:sldId id="2146845900"/>
            <p14:sldId id="2146846158"/>
            <p14:sldId id="2146845848"/>
            <p14:sldId id="2146846159"/>
            <p14:sldId id="2146846164"/>
            <p14:sldId id="2146846160"/>
            <p14:sldId id="2146846162"/>
            <p14:sldId id="2146846157"/>
            <p14:sldId id="2146845801"/>
            <p14:sldId id="2146846161"/>
            <p14:sldId id="25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36F"/>
    <a:srgbClr val="771449"/>
    <a:srgbClr val="27B1A6"/>
    <a:srgbClr val="F6C370"/>
    <a:srgbClr val="943267"/>
    <a:srgbClr val="C6C2F5"/>
    <a:srgbClr val="B999C7"/>
    <a:srgbClr val="361D5C"/>
    <a:srgbClr val="D3A04A"/>
    <a:srgbClr val="76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4E67AC-040C-409F-A643-61E11AC6632E}" v="15" dt="2023-05-05T21:19:33.967"/>
  </p1510:revLst>
</p1510:revInfo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6" autoAdjust="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Baker" userId="1304ccb2-d80e-4139-8aee-b6fa838b8dc6" providerId="ADAL" clId="{844E67AC-040C-409F-A643-61E11AC6632E}"/>
    <pc:docChg chg="custSel addSld delSld modSld sldOrd modMainMaster modSection">
      <pc:chgData name="John Baker" userId="1304ccb2-d80e-4139-8aee-b6fa838b8dc6" providerId="ADAL" clId="{844E67AC-040C-409F-A643-61E11AC6632E}" dt="2023-05-05T21:21:22.578" v="279" actId="1076"/>
      <pc:docMkLst>
        <pc:docMk/>
      </pc:docMkLst>
      <pc:sldChg chg="mod modTransition modShow">
        <pc:chgData name="John Baker" userId="1304ccb2-d80e-4139-8aee-b6fa838b8dc6" providerId="ADAL" clId="{844E67AC-040C-409F-A643-61E11AC6632E}" dt="2023-05-05T21:10:49.271" v="226" actId="729"/>
        <pc:sldMkLst>
          <pc:docMk/>
          <pc:sldMk cId="3990627660" sldId="256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881244884" sldId="257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2270077022" sldId="258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703724713" sldId="262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069272341" sldId="263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4167333918" sldId="264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298593079" sldId="265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2872924889" sldId="274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840856922" sldId="275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14958360" sldId="276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2895607024" sldId="277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698763586" sldId="278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3474820565" sldId="279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3692985193" sldId="280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2855017891" sldId="281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3843377428" sldId="282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916913483" sldId="284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2789678904" sldId="285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991456047" sldId="286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3342248103" sldId="287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3520528644" sldId="288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2852153868" sldId="289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4171223884" sldId="349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3768851547" sldId="351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685130674" sldId="352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2087449814" sldId="354"/>
        </pc:sldMkLst>
      </pc:sldChg>
      <pc:sldChg chg="modSp mod modTransition">
        <pc:chgData name="John Baker" userId="1304ccb2-d80e-4139-8aee-b6fa838b8dc6" providerId="ADAL" clId="{844E67AC-040C-409F-A643-61E11AC6632E}" dt="2023-05-05T21:15:39.231" v="230" actId="208"/>
        <pc:sldMkLst>
          <pc:docMk/>
          <pc:sldMk cId="2811501739" sldId="2146845762"/>
        </pc:sldMkLst>
        <pc:spChg chg="mod">
          <ac:chgData name="John Baker" userId="1304ccb2-d80e-4139-8aee-b6fa838b8dc6" providerId="ADAL" clId="{844E67AC-040C-409F-A643-61E11AC6632E}" dt="2023-05-05T21:15:28.032" v="229" actId="208"/>
          <ac:spMkLst>
            <pc:docMk/>
            <pc:sldMk cId="2811501739" sldId="2146845762"/>
            <ac:spMk id="14" creationId="{B95240CB-18AA-E30B-5B8A-55A45A3B6954}"/>
          </ac:spMkLst>
        </pc:spChg>
        <pc:spChg chg="mod">
          <ac:chgData name="John Baker" userId="1304ccb2-d80e-4139-8aee-b6fa838b8dc6" providerId="ADAL" clId="{844E67AC-040C-409F-A643-61E11AC6632E}" dt="2023-05-05T21:15:39.231" v="230" actId="208"/>
          <ac:spMkLst>
            <pc:docMk/>
            <pc:sldMk cId="2811501739" sldId="2146845762"/>
            <ac:spMk id="15" creationId="{77A98590-B400-2CE6-4072-A3697088E032}"/>
          </ac:spMkLst>
        </pc:spChg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2276254198" sldId="2146845772"/>
        </pc:sldMkLst>
      </pc:sldChg>
      <pc:sldChg chg="ord modTransition">
        <pc:chgData name="John Baker" userId="1304ccb2-d80e-4139-8aee-b6fa838b8dc6" providerId="ADAL" clId="{844E67AC-040C-409F-A643-61E11AC6632E}" dt="2023-05-01T14:34:57.297" v="145"/>
        <pc:sldMkLst>
          <pc:docMk/>
          <pc:sldMk cId="1265856073" sldId="2146845801"/>
        </pc:sldMkLst>
      </pc:sldChg>
      <pc:sldChg chg="modSp mod modTransition">
        <pc:chgData name="John Baker" userId="1304ccb2-d80e-4139-8aee-b6fa838b8dc6" providerId="ADAL" clId="{844E67AC-040C-409F-A643-61E11AC6632E}" dt="2023-05-05T21:11:33.382" v="227" actId="6549"/>
        <pc:sldMkLst>
          <pc:docMk/>
          <pc:sldMk cId="1904508137" sldId="2146845807"/>
        </pc:sldMkLst>
        <pc:spChg chg="mod">
          <ac:chgData name="John Baker" userId="1304ccb2-d80e-4139-8aee-b6fa838b8dc6" providerId="ADAL" clId="{844E67AC-040C-409F-A643-61E11AC6632E}" dt="2023-05-05T21:11:33.382" v="227" actId="6549"/>
          <ac:spMkLst>
            <pc:docMk/>
            <pc:sldMk cId="1904508137" sldId="2146845807"/>
            <ac:spMk id="3" creationId="{7C1EACC5-0564-5C0F-7DDE-1ADB50BE4D9B}"/>
          </ac:spMkLst>
        </pc:spChg>
      </pc:sldChg>
      <pc:sldChg chg="modSp mod modTransition">
        <pc:chgData name="John Baker" userId="1304ccb2-d80e-4139-8aee-b6fa838b8dc6" providerId="ADAL" clId="{844E67AC-040C-409F-A643-61E11AC6632E}" dt="2023-04-27T22:15:34.349" v="32"/>
        <pc:sldMkLst>
          <pc:docMk/>
          <pc:sldMk cId="2299357470" sldId="2146845838"/>
        </pc:sldMkLst>
        <pc:spChg chg="mod">
          <ac:chgData name="John Baker" userId="1304ccb2-d80e-4139-8aee-b6fa838b8dc6" providerId="ADAL" clId="{844E67AC-040C-409F-A643-61E11AC6632E}" dt="2023-04-27T22:12:33.179" v="30" actId="1076"/>
          <ac:spMkLst>
            <pc:docMk/>
            <pc:sldMk cId="2299357470" sldId="2146845838"/>
            <ac:spMk id="4" creationId="{CBC67D66-3203-4CBA-9980-57A3C7F0DBBD}"/>
          </ac:spMkLst>
        </pc:spChg>
        <pc:spChg chg="mod">
          <ac:chgData name="John Baker" userId="1304ccb2-d80e-4139-8aee-b6fa838b8dc6" providerId="ADAL" clId="{844E67AC-040C-409F-A643-61E11AC6632E}" dt="2023-04-27T22:12:33.179" v="30" actId="1076"/>
          <ac:spMkLst>
            <pc:docMk/>
            <pc:sldMk cId="2299357470" sldId="2146845838"/>
            <ac:spMk id="9" creationId="{4D14FA5F-5619-1C52-9750-C704EDCCE2FB}"/>
          </ac:spMkLst>
        </pc:spChg>
      </pc:sldChg>
      <pc:sldChg chg="mod modTransition modShow">
        <pc:chgData name="John Baker" userId="1304ccb2-d80e-4139-8aee-b6fa838b8dc6" providerId="ADAL" clId="{844E67AC-040C-409F-A643-61E11AC6632E}" dt="2023-04-27T22:15:34.349" v="32"/>
        <pc:sldMkLst>
          <pc:docMk/>
          <pc:sldMk cId="2716395140" sldId="2146845848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4017878461" sldId="2146845900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816055963" sldId="2146846157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245023409" sldId="2146846158"/>
        </pc:sldMkLst>
      </pc:sldChg>
      <pc:sldChg chg="modTransition modAnim">
        <pc:chgData name="John Baker" userId="1304ccb2-d80e-4139-8aee-b6fa838b8dc6" providerId="ADAL" clId="{844E67AC-040C-409F-A643-61E11AC6632E}" dt="2023-04-27T22:15:34.349" v="32"/>
        <pc:sldMkLst>
          <pc:docMk/>
          <pc:sldMk cId="975376576" sldId="2146846159"/>
        </pc:sldMkLst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1846993711" sldId="2146846160"/>
        </pc:sldMkLst>
      </pc:sldChg>
      <pc:sldChg chg="addSp delSp modSp mod modTransition">
        <pc:chgData name="John Baker" userId="1304ccb2-d80e-4139-8aee-b6fa838b8dc6" providerId="ADAL" clId="{844E67AC-040C-409F-A643-61E11AC6632E}" dt="2023-05-05T21:21:22.578" v="279" actId="1076"/>
        <pc:sldMkLst>
          <pc:docMk/>
          <pc:sldMk cId="2139157183" sldId="2146846161"/>
        </pc:sldMkLst>
        <pc:spChg chg="add mod">
          <ac:chgData name="John Baker" userId="1304ccb2-d80e-4139-8aee-b6fa838b8dc6" providerId="ADAL" clId="{844E67AC-040C-409F-A643-61E11AC6632E}" dt="2023-05-01T14:39:48.566" v="222" actId="20577"/>
          <ac:spMkLst>
            <pc:docMk/>
            <pc:sldMk cId="2139157183" sldId="2146846161"/>
            <ac:spMk id="2" creationId="{6BB1C2E9-F081-FA07-5833-2E630583D04E}"/>
          </ac:spMkLst>
        </pc:spChg>
        <pc:spChg chg="del">
          <ac:chgData name="John Baker" userId="1304ccb2-d80e-4139-8aee-b6fa838b8dc6" providerId="ADAL" clId="{844E67AC-040C-409F-A643-61E11AC6632E}" dt="2023-05-01T14:39:30.651" v="201" actId="478"/>
          <ac:spMkLst>
            <pc:docMk/>
            <pc:sldMk cId="2139157183" sldId="2146846161"/>
            <ac:spMk id="5" creationId="{0A36AB08-D7F1-D485-E06A-E9B5A79A931B}"/>
          </ac:spMkLst>
        </pc:spChg>
        <pc:picChg chg="mod">
          <ac:chgData name="John Baker" userId="1304ccb2-d80e-4139-8aee-b6fa838b8dc6" providerId="ADAL" clId="{844E67AC-040C-409F-A643-61E11AC6632E}" dt="2023-05-05T21:21:22.578" v="279" actId="1076"/>
          <ac:picMkLst>
            <pc:docMk/>
            <pc:sldMk cId="2139157183" sldId="2146846161"/>
            <ac:picMk id="4" creationId="{98931C7B-2812-8EDF-CF12-AC325189A989}"/>
          </ac:picMkLst>
        </pc:picChg>
      </pc:sldChg>
      <pc:sldChg chg="modTransition">
        <pc:chgData name="John Baker" userId="1304ccb2-d80e-4139-8aee-b6fa838b8dc6" providerId="ADAL" clId="{844E67AC-040C-409F-A643-61E11AC6632E}" dt="2023-04-27T22:15:34.349" v="32"/>
        <pc:sldMkLst>
          <pc:docMk/>
          <pc:sldMk cId="427465958" sldId="2146846162"/>
        </pc:sldMkLst>
      </pc:sldChg>
      <pc:sldChg chg="addSp delSp modSp new mod">
        <pc:chgData name="John Baker" userId="1304ccb2-d80e-4139-8aee-b6fa838b8dc6" providerId="ADAL" clId="{844E67AC-040C-409F-A643-61E11AC6632E}" dt="2023-05-01T14:33:40.242" v="143" actId="20577"/>
        <pc:sldMkLst>
          <pc:docMk/>
          <pc:sldMk cId="2006100151" sldId="2146846163"/>
        </pc:sldMkLst>
        <pc:spChg chg="del">
          <ac:chgData name="John Baker" userId="1304ccb2-d80e-4139-8aee-b6fa838b8dc6" providerId="ADAL" clId="{844E67AC-040C-409F-A643-61E11AC6632E}" dt="2023-05-01T14:28:53.965" v="34"/>
          <ac:spMkLst>
            <pc:docMk/>
            <pc:sldMk cId="2006100151" sldId="2146846163"/>
            <ac:spMk id="2" creationId="{2E39CBD8-7811-079D-5AAC-0D7AE9841909}"/>
          </ac:spMkLst>
        </pc:spChg>
        <pc:spChg chg="mod">
          <ac:chgData name="John Baker" userId="1304ccb2-d80e-4139-8aee-b6fa838b8dc6" providerId="ADAL" clId="{844E67AC-040C-409F-A643-61E11AC6632E}" dt="2023-05-01T14:33:40.242" v="143" actId="20577"/>
          <ac:spMkLst>
            <pc:docMk/>
            <pc:sldMk cId="2006100151" sldId="2146846163"/>
            <ac:spMk id="3" creationId="{64492D31-6D6C-77B5-CA9D-7CDE1656C8E9}"/>
          </ac:spMkLst>
        </pc:spChg>
        <pc:spChg chg="mod">
          <ac:chgData name="John Baker" userId="1304ccb2-d80e-4139-8aee-b6fa838b8dc6" providerId="ADAL" clId="{844E67AC-040C-409F-A643-61E11AC6632E}" dt="2023-05-01T14:29:58.520" v="53" actId="20577"/>
          <ac:spMkLst>
            <pc:docMk/>
            <pc:sldMk cId="2006100151" sldId="2146846163"/>
            <ac:spMk id="4" creationId="{3A999F01-20E6-5B55-3C54-BA52A5340538}"/>
          </ac:spMkLst>
        </pc:spChg>
        <pc:picChg chg="add mod">
          <ac:chgData name="John Baker" userId="1304ccb2-d80e-4139-8aee-b6fa838b8dc6" providerId="ADAL" clId="{844E67AC-040C-409F-A643-61E11AC6632E}" dt="2023-05-01T14:32:29.505" v="90" actId="14100"/>
          <ac:picMkLst>
            <pc:docMk/>
            <pc:sldMk cId="2006100151" sldId="2146846163"/>
            <ac:picMk id="1026" creationId="{D65294A0-738A-5CB7-9EA4-5BD05B4744D2}"/>
          </ac:picMkLst>
        </pc:picChg>
      </pc:sldChg>
      <pc:sldChg chg="addSp delSp modSp add mod">
        <pc:chgData name="John Baker" userId="1304ccb2-d80e-4139-8aee-b6fa838b8dc6" providerId="ADAL" clId="{844E67AC-040C-409F-A643-61E11AC6632E}" dt="2023-05-05T21:19:54.700" v="277" actId="1076"/>
        <pc:sldMkLst>
          <pc:docMk/>
          <pc:sldMk cId="923564184" sldId="2146846164"/>
        </pc:sldMkLst>
        <pc:spChg chg="mod">
          <ac:chgData name="John Baker" userId="1304ccb2-d80e-4139-8aee-b6fa838b8dc6" providerId="ADAL" clId="{844E67AC-040C-409F-A643-61E11AC6632E}" dt="2023-05-05T21:17:09.924" v="259" actId="14100"/>
          <ac:spMkLst>
            <pc:docMk/>
            <pc:sldMk cId="923564184" sldId="2146846164"/>
            <ac:spMk id="2" creationId="{623B371C-F413-FDB2-75EF-2C74EFB6476F}"/>
          </ac:spMkLst>
        </pc:spChg>
        <pc:spChg chg="del mod">
          <ac:chgData name="John Baker" userId="1304ccb2-d80e-4139-8aee-b6fa838b8dc6" providerId="ADAL" clId="{844E67AC-040C-409F-A643-61E11AC6632E}" dt="2023-05-01T14:37:23.245" v="191" actId="478"/>
          <ac:spMkLst>
            <pc:docMk/>
            <pc:sldMk cId="923564184" sldId="2146846164"/>
            <ac:spMk id="3" creationId="{95E437DF-87E5-BE0C-7508-712A411B0A07}"/>
          </ac:spMkLst>
        </pc:spChg>
        <pc:picChg chg="add mod modCrop">
          <ac:chgData name="John Baker" userId="1304ccb2-d80e-4139-8aee-b6fa838b8dc6" providerId="ADAL" clId="{844E67AC-040C-409F-A643-61E11AC6632E}" dt="2023-05-05T21:18:51.860" v="271" actId="688"/>
          <ac:picMkLst>
            <pc:docMk/>
            <pc:sldMk cId="923564184" sldId="2146846164"/>
            <ac:picMk id="3" creationId="{854CA4FA-53BE-B537-B532-E46857AD9D08}"/>
          </ac:picMkLst>
        </pc:picChg>
        <pc:picChg chg="add mod">
          <ac:chgData name="John Baker" userId="1304ccb2-d80e-4139-8aee-b6fa838b8dc6" providerId="ADAL" clId="{844E67AC-040C-409F-A643-61E11AC6632E}" dt="2023-05-05T21:19:54.700" v="277" actId="1076"/>
          <ac:picMkLst>
            <pc:docMk/>
            <pc:sldMk cId="923564184" sldId="2146846164"/>
            <ac:picMk id="4" creationId="{AB5109E8-2D8A-EB5E-ACBB-0D83365E727B}"/>
          </ac:picMkLst>
        </pc:picChg>
        <pc:picChg chg="mod">
          <ac:chgData name="John Baker" userId="1304ccb2-d80e-4139-8aee-b6fa838b8dc6" providerId="ADAL" clId="{844E67AC-040C-409F-A643-61E11AC6632E}" dt="2023-05-01T14:37:31.971" v="193" actId="1076"/>
          <ac:picMkLst>
            <pc:docMk/>
            <pc:sldMk cId="923564184" sldId="2146846164"/>
            <ac:picMk id="6" creationId="{BE36CE8F-9E25-B159-863B-C4ABC4D90824}"/>
          </ac:picMkLst>
        </pc:picChg>
      </pc:sldChg>
      <pc:sldChg chg="new del">
        <pc:chgData name="John Baker" userId="1304ccb2-d80e-4139-8aee-b6fa838b8dc6" providerId="ADAL" clId="{844E67AC-040C-409F-A643-61E11AC6632E}" dt="2023-05-04T19:46:32.775" v="225" actId="2696"/>
        <pc:sldMkLst>
          <pc:docMk/>
          <pc:sldMk cId="1901413939" sldId="2146846165"/>
        </pc:sldMkLst>
      </pc:sld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3283444625" sldId="2147483648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1665105537" sldId="214748364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2200188015" sldId="214748365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2502578996" sldId="214748365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3734397217" sldId="214748366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1930681530" sldId="214748366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1800630161" sldId="214748366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3637817288" sldId="214748366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2896083228" sldId="214748366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4096572775" sldId="214748366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815730177" sldId="214748366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3073606224" sldId="214748366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100400172" sldId="214748369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3449590882" sldId="214748370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3858008274" sldId="214748370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3610713349" sldId="214748371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3707967664" sldId="214748371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368758465" sldId="214748371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704130613" sldId="214748371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2416723436" sldId="214748371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4263335166" sldId="214748371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3440530237" sldId="214748372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264131322" sldId="214748372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83444625" sldId="2147483648"/>
            <pc:sldLayoutMk cId="1244271476" sldId="2147483723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3395751917" sldId="2147483668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3386639823" sldId="214748366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25992720" sldId="214748367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506721256" sldId="214748367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4291760084" sldId="214748367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463473961" sldId="214748367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4249057678" sldId="214748367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3706013865" sldId="214748367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324352629" sldId="214748367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1159687282" sldId="214748367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2316277902" sldId="214748367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3182607725" sldId="214748367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4084259602" sldId="214748368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539109979" sldId="214748370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2961806697" sldId="214748370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395751917" sldId="2147483668"/>
            <pc:sldLayoutMk cId="3740727537" sldId="2147483709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517126417" sldId="2147483681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517126417" sldId="2147483681"/>
            <pc:sldLayoutMk cId="3868445541" sldId="214748368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517126417" sldId="2147483681"/>
            <pc:sldLayoutMk cId="3192761868" sldId="214748368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517126417" sldId="2147483681"/>
            <pc:sldLayoutMk cId="4087489203" sldId="214748368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517126417" sldId="2147483681"/>
            <pc:sldLayoutMk cId="928003555" sldId="214748368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517126417" sldId="2147483681"/>
            <pc:sldLayoutMk cId="3027515227" sldId="214748368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517126417" sldId="2147483681"/>
            <pc:sldLayoutMk cId="3650296278" sldId="2147483690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3213520906" sldId="2147483692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2433960010" sldId="214748369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3066837144" sldId="214748369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2116764027" sldId="214748369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3276849652" sldId="214748369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3707381437" sldId="214748369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970577038" sldId="214748369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3603119682" sldId="214748369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3192199312" sldId="214748370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2675962079" sldId="214748370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3221224982" sldId="214748370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1228034604" sldId="214748370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3466077694" sldId="214748370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4284133070" sldId="214748371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1138978071" sldId="214748371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213520906" sldId="2147483692"/>
            <pc:sldLayoutMk cId="1295837244" sldId="2147483712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300864314" sldId="2147483724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3023173719" sldId="214748372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2425909674" sldId="214748372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651418382" sldId="214748372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691222616" sldId="214748372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2349851733" sldId="214748372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3153749738" sldId="214748373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783372089" sldId="214748373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482611079" sldId="214748373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3099334977" sldId="214748373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716786854" sldId="214748373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3337132850" sldId="214748373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1624396440" sldId="214748373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1224786549" sldId="214748373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634415638" sldId="214748373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00864314" sldId="2147483724"/>
            <pc:sldLayoutMk cId="1619219910" sldId="2147483739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3635690777" sldId="2147483740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635690777" sldId="2147483740"/>
            <pc:sldLayoutMk cId="1064539194" sldId="214748374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635690777" sldId="2147483740"/>
            <pc:sldLayoutMk cId="2074448811" sldId="214748374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635690777" sldId="2147483740"/>
            <pc:sldLayoutMk cId="3671082011" sldId="214748374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635690777" sldId="2147483740"/>
            <pc:sldLayoutMk cId="536009698" sldId="214748374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635690777" sldId="2147483740"/>
            <pc:sldLayoutMk cId="3492550617" sldId="214748374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635690777" sldId="2147483740"/>
            <pc:sldLayoutMk cId="108774746" sldId="2147483746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3534419812" sldId="2147483747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1844119069" sldId="214748374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326374256" sldId="214748374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1365544569" sldId="214748375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2439975969" sldId="214748375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60803887" sldId="214748375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1114914354" sldId="214748375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747992707" sldId="214748375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1248879392" sldId="214748375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1684125520" sldId="214748377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4281694427" sldId="214748377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186303465" sldId="214748377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2642463846" sldId="214748377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3010222792" sldId="214748377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2532745521" sldId="214748377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3416350018" sldId="214748378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2955927220" sldId="214748378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1296033491" sldId="214748379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71483945" sldId="214748379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3534419812" sldId="2147483747"/>
            <pc:sldLayoutMk cId="207937832" sldId="2147483795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2007209316" sldId="2147483796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1796129453" sldId="214748379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11689750" sldId="214748379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509978002" sldId="214748379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3746008285" sldId="214748380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1195158228" sldId="214748380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3984989177" sldId="214748380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1541277421" sldId="214748380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2657623195" sldId="214748380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4176463791" sldId="214748380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1147348581" sldId="214748380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2763822167" sldId="214748380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2309680788" sldId="214748380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2954507978" sldId="214748380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3833040304" sldId="214748381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3699980337" sldId="214748381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07209316" sldId="2147483796"/>
            <pc:sldLayoutMk cId="2928857192" sldId="2147483812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915172021" sldId="2147483813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3884899935" sldId="214748381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220699185" sldId="214748381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3633319655" sldId="214748381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1748941327" sldId="214748381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1228149562" sldId="214748381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3065718729" sldId="214748381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1110129075" sldId="214748382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2563638540" sldId="214748382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3736049816" sldId="214748382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3879988276" sldId="214748382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2201114994" sldId="214748382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4157896072" sldId="214748382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2322999554" sldId="214748382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2058341979" sldId="214748382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915172021" sldId="2147483813"/>
            <pc:sldLayoutMk cId="1676286359" sldId="2147483828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2288071107" sldId="2147483829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931149043" sldId="214748383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933732840" sldId="214748383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3431904969" sldId="214748383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520201896" sldId="214748383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4254620466" sldId="214748383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3111544057" sldId="214748383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754373521" sldId="214748383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276287843" sldId="214748383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1023723163" sldId="214748383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1853627687" sldId="214748383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1584811166" sldId="214748384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2446424066" sldId="214748384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418505537" sldId="214748384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308645942" sldId="214748384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288071107" sldId="2147483829"/>
            <pc:sldLayoutMk cId="2067347983" sldId="2147483844"/>
          </pc:sldLayoutMkLst>
        </pc:sldLayoutChg>
      </pc:sldMasterChg>
      <pc:sldMasterChg chg="modTransition modSldLayout">
        <pc:chgData name="John Baker" userId="1304ccb2-d80e-4139-8aee-b6fa838b8dc6" providerId="ADAL" clId="{844E67AC-040C-409F-A643-61E11AC6632E}" dt="2023-04-27T22:15:34.349" v="32"/>
        <pc:sldMasterMkLst>
          <pc:docMk/>
          <pc:sldMasterMk cId="2081985189" sldId="2147483845"/>
        </pc:sldMasterMkLst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3383482398" sldId="214748384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2699313264" sldId="214748384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3575229983" sldId="214748384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3285364242" sldId="214748384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1444711206" sldId="214748385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3308903590" sldId="2147483851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3707417846" sldId="2147483852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2887420554" sldId="2147483853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2033001302" sldId="2147483854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3656356596" sldId="2147483855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1834637741" sldId="2147483856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38787902" sldId="2147483857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542790282" sldId="2147483858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3181514687" sldId="2147483859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1530468318" sldId="2147483860"/>
          </pc:sldLayoutMkLst>
        </pc:sldLayoutChg>
        <pc:sldLayoutChg chg="modTransition">
          <pc:chgData name="John Baker" userId="1304ccb2-d80e-4139-8aee-b6fa838b8dc6" providerId="ADAL" clId="{844E67AC-040C-409F-A643-61E11AC6632E}" dt="2023-04-27T22:15:34.349" v="32"/>
          <pc:sldLayoutMkLst>
            <pc:docMk/>
            <pc:sldMasterMk cId="2081985189" sldId="2147483845"/>
            <pc:sldLayoutMk cId="390364366" sldId="21474838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1917D-62B5-4069-8643-C56D9F193D7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3B226-CDC2-40FA-AB79-83CD4B70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82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FDD6-8563-4D71-9357-0345EB7F05AE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9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0D2D4-DC85-4FED-99F9-6560CC0A1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6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FDD6-8563-4D71-9357-0345EB7F05AE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665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FDD6-8563-4D71-9357-0345EB7F05AE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51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FDD6-8563-4D71-9357-0345EB7F05AE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559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FDD6-8563-4D71-9357-0345EB7F05AE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73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FDD6-8563-4D71-9357-0345EB7F05AE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80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16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1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1D2526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1D2526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1D2526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8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4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2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7360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8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9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0583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337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319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202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6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3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802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9558" y="24959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63984" y="187800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7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6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73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48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1D2526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2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1D2526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5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1D2526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03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44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7108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925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7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3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55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99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9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1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4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4163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0845F1-4196-4EC3-9611-E0EF73AD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714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48.xml"/><Relationship Id="rId21" Type="http://schemas.openxmlformats.org/officeDocument/2006/relationships/image" Target="../media/image41.png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19" Type="http://schemas.openxmlformats.org/officeDocument/2006/relationships/image" Target="../media/image20.svg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02.xml"/><Relationship Id="rId21" Type="http://schemas.openxmlformats.org/officeDocument/2006/relationships/image" Target="../media/image41.png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20.sv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17.xml"/><Relationship Id="rId16" Type="http://schemas.openxmlformats.org/officeDocument/2006/relationships/theme" Target="../theme/theme9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17" r:id="rId3"/>
    <p:sldLayoutId id="2147483666" r:id="rId4"/>
    <p:sldLayoutId id="2147483667" r:id="rId5"/>
    <p:sldLayoutId id="2147483691" r:id="rId6"/>
    <p:sldLayoutId id="2147483713" r:id="rId7"/>
    <p:sldLayoutId id="2147483714" r:id="rId8"/>
    <p:sldLayoutId id="2147483719" r:id="rId9"/>
    <p:sldLayoutId id="2147483718" r:id="rId10"/>
    <p:sldLayoutId id="2147483706" r:id="rId11"/>
    <p:sldLayoutId id="2147483660" r:id="rId12"/>
    <p:sldLayoutId id="2147483661" r:id="rId13"/>
    <p:sldLayoutId id="2147483662" r:id="rId14"/>
    <p:sldLayoutId id="2147483649" r:id="rId15"/>
    <p:sldLayoutId id="2147483664" r:id="rId16"/>
    <p:sldLayoutId id="2147483665" r:id="rId17"/>
    <p:sldLayoutId id="2147483650" r:id="rId18"/>
    <p:sldLayoutId id="2147483651" r:id="rId19"/>
    <p:sldLayoutId id="2147483663" r:id="rId20"/>
    <p:sldLayoutId id="2147483720" r:id="rId21"/>
    <p:sldLayoutId id="2147483722" r:id="rId22"/>
    <p:sldLayoutId id="2147483723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7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FDABF0-8661-60F7-5380-2F09ED505CB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1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88" r:id="rId15"/>
    <p:sldLayoutId id="2147483789" r:id="rId16"/>
    <p:sldLayoutId id="2147483790" r:id="rId17"/>
    <p:sldLayoutId id="2147483794" r:id="rId18"/>
    <p:sldLayoutId id="2147483795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FDABF0-8661-60F7-5380-2F09ED505CB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0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EBD9C-9C50-4549-35BE-678501AE41F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files.com/show_file.php?id=13946026818617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0.xml"/><Relationship Id="rId5" Type="http://schemas.openxmlformats.org/officeDocument/2006/relationships/hyperlink" Target="http://pngimg.com/download/25920" TargetMode="Externa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2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linkedin.com/company/forrester-research/" TargetMode="External"/><Relationship Id="rId1" Type="http://schemas.openxmlformats.org/officeDocument/2006/relationships/slideLayout" Target="../slideLayouts/slideLayout1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5B057F-74BD-1187-ECC9-B60AD475CF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0" b="5000"/>
          <a:stretch/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762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70F70-0BB9-33B7-5DFB-B7E55C7C6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35" t="2104" r="-1936" b="3948"/>
          <a:stretch/>
        </p:blipFill>
        <p:spPr>
          <a:xfrm>
            <a:off x="0" y="0"/>
            <a:ext cx="52748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9EE467-CD86-A228-AF25-4C4ADE031B91}"/>
              </a:ext>
            </a:extLst>
          </p:cNvPr>
          <p:cNvSpPr txBox="1"/>
          <p:nvPr/>
        </p:nvSpPr>
        <p:spPr>
          <a:xfrm>
            <a:off x="6619794" y="1322960"/>
            <a:ext cx="4299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License &amp; Annual Enhancement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27321-5A1D-083A-5A09-7BE272F91136}"/>
              </a:ext>
            </a:extLst>
          </p:cNvPr>
          <p:cNvSpPr txBox="1"/>
          <p:nvPr/>
        </p:nvSpPr>
        <p:spPr>
          <a:xfrm>
            <a:off x="6619794" y="3018943"/>
            <a:ext cx="465268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Staffing</a:t>
            </a:r>
          </a:p>
          <a:p>
            <a:pPr>
              <a:defRPr/>
            </a:pPr>
            <a:r>
              <a:rPr lang="en-MY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infrastructure (servers, database etc)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Energy cost for servers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Security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Network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Upgrade costs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56B5123-3FB1-C743-9541-30E9881CC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6782" y="3018943"/>
            <a:ext cx="692546" cy="69254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33E1EF-6CA6-7322-AF56-73C616B1D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5896" y="1207520"/>
            <a:ext cx="692546" cy="6925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5240CB-18AA-E30B-5B8A-55A45A3B6954}"/>
              </a:ext>
            </a:extLst>
          </p:cNvPr>
          <p:cNvSpPr txBox="1"/>
          <p:nvPr/>
        </p:nvSpPr>
        <p:spPr>
          <a:xfrm>
            <a:off x="0" y="1192180"/>
            <a:ext cx="5119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771449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Top of Mind</a:t>
            </a:r>
            <a:endParaRPr kumimoji="0" lang="en-IS" sz="4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771449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98590-B400-2CE6-4072-A3697088E032}"/>
              </a:ext>
            </a:extLst>
          </p:cNvPr>
          <p:cNvSpPr txBox="1"/>
          <p:nvPr/>
        </p:nvSpPr>
        <p:spPr>
          <a:xfrm>
            <a:off x="0" y="3000220"/>
            <a:ext cx="5119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6C36F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Often Overlooked</a:t>
            </a:r>
            <a:endParaRPr kumimoji="0" lang="en-IS" sz="4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6C36F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6F8BB0-7FFB-7C86-98C2-06DEE70FD6D9}"/>
              </a:ext>
            </a:extLst>
          </p:cNvPr>
          <p:cNvSpPr txBox="1">
            <a:spLocks/>
          </p:cNvSpPr>
          <p:nvPr/>
        </p:nvSpPr>
        <p:spPr>
          <a:xfrm>
            <a:off x="5635896" y="431510"/>
            <a:ext cx="607547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MY" dirty="0"/>
              <a:t>SaaS Economics</a:t>
            </a:r>
          </a:p>
        </p:txBody>
      </p:sp>
    </p:spTree>
    <p:extLst>
      <p:ext uri="{BB962C8B-B14F-4D97-AF65-F5344CB8AC3E}">
        <p14:creationId xmlns:p14="http://schemas.microsoft.com/office/powerpoint/2010/main" val="28115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7140-BA34-C3CC-A6B9-72FCA8607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Comparative Criteria</a:t>
            </a:r>
            <a:endParaRPr lang="en-US" b="0" dirty="0"/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2920258E-367F-9618-FF21-7110E1C30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418751"/>
              </p:ext>
            </p:extLst>
          </p:nvPr>
        </p:nvGraphicFramePr>
        <p:xfrm>
          <a:off x="569885" y="2291178"/>
          <a:ext cx="11281825" cy="37033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973063">
                  <a:extLst>
                    <a:ext uri="{9D8B030D-6E8A-4147-A177-3AD203B41FA5}">
                      <a16:colId xmlns:a16="http://schemas.microsoft.com/office/drawing/2014/main" val="2163803606"/>
                    </a:ext>
                  </a:extLst>
                </a:gridCol>
                <a:gridCol w="2732250">
                  <a:extLst>
                    <a:ext uri="{9D8B030D-6E8A-4147-A177-3AD203B41FA5}">
                      <a16:colId xmlns:a16="http://schemas.microsoft.com/office/drawing/2014/main" val="331555001"/>
                    </a:ext>
                  </a:extLst>
                </a:gridCol>
                <a:gridCol w="2732250">
                  <a:extLst>
                    <a:ext uri="{9D8B030D-6E8A-4147-A177-3AD203B41FA5}">
                      <a16:colId xmlns:a16="http://schemas.microsoft.com/office/drawing/2014/main" val="166100823"/>
                    </a:ext>
                  </a:extLst>
                </a:gridCol>
                <a:gridCol w="2844262">
                  <a:extLst>
                    <a:ext uri="{9D8B030D-6E8A-4147-A177-3AD203B41FA5}">
                      <a16:colId xmlns:a16="http://schemas.microsoft.com/office/drawing/2014/main" val="2744263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Considerations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SaaS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8124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“On Premise”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812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194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Licensing Type… Paid How?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Monthly Subscription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Perpetual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Monthly Subscription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5217072"/>
                  </a:ext>
                </a:extLst>
              </a:tr>
              <a:tr h="146288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User $ / Device License Qty.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May increase / decrease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Purchased Once / Fixed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May increase / decrease</a:t>
                      </a: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68561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Hosting?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Included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Azure or other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Azure or other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673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 your own servers?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Hosted Only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Yes… Virtually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Yes… Virtually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26018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Off-Line Capable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973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Annual Enhancement  Plan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Included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18% X License Value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Included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47201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Manage Environment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8975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Updates applied?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Automatic… </a:t>
                      </a:r>
                      <a:r>
                        <a:rPr lang="en-US" sz="1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Limited Choice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When you choose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When you choose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63843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Service fee for update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Little to none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>
                    <a:lnR w="12700" cap="flat" cmpd="sng" algn="ctr">
                      <a:solidFill>
                        <a:srgbClr val="0947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2470182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83F53608-17FB-83D3-2784-3CB9EE37E4B8}"/>
              </a:ext>
            </a:extLst>
          </p:cNvPr>
          <p:cNvGrpSpPr/>
          <p:nvPr/>
        </p:nvGrpSpPr>
        <p:grpSpPr>
          <a:xfrm>
            <a:off x="9951946" y="1523370"/>
            <a:ext cx="887177" cy="593612"/>
            <a:chOff x="6384032" y="1083475"/>
            <a:chExt cx="887177" cy="593612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A07123F0-9EF6-17E2-78B7-B42AE25A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flipH="1">
              <a:off x="6384032" y="1083475"/>
              <a:ext cx="887177" cy="59361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ED8224-A9FD-F5F0-1E54-298C4E674291}"/>
                </a:ext>
              </a:extLst>
            </p:cNvPr>
            <p:cNvSpPr txBox="1"/>
            <p:nvPr/>
          </p:nvSpPr>
          <p:spPr>
            <a:xfrm>
              <a:off x="6384032" y="1196400"/>
              <a:ext cx="8432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PRIVATE CLOUD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9D5B90-5D25-E710-89C3-6013D0DCF2E2}"/>
              </a:ext>
            </a:extLst>
          </p:cNvPr>
          <p:cNvGrpSpPr/>
          <p:nvPr/>
        </p:nvGrpSpPr>
        <p:grpSpPr>
          <a:xfrm>
            <a:off x="4426490" y="1517292"/>
            <a:ext cx="887177" cy="593612"/>
            <a:chOff x="11698432" y="1360837"/>
            <a:chExt cx="887177" cy="593612"/>
          </a:xfrm>
        </p:grpSpPr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CE5719DD-71B8-8294-6360-2A83E0EB5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flipH="1">
              <a:off x="11698432" y="1360837"/>
              <a:ext cx="887177" cy="5936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B8E365-3ACD-AD7C-FF37-71D32A1FEAC2}"/>
                </a:ext>
              </a:extLst>
            </p:cNvPr>
            <p:cNvSpPr txBox="1"/>
            <p:nvPr/>
          </p:nvSpPr>
          <p:spPr>
            <a:xfrm>
              <a:off x="11698432" y="1534532"/>
              <a:ext cx="8432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SaaS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6BE3B2-5695-425C-4D01-E4A694FAE91D}"/>
              </a:ext>
            </a:extLst>
          </p:cNvPr>
          <p:cNvSpPr txBox="1"/>
          <p:nvPr/>
        </p:nvSpPr>
        <p:spPr>
          <a:xfrm>
            <a:off x="8186126" y="1739376"/>
            <a:ext cx="84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</p:txBody>
      </p:sp>
      <p:pic>
        <p:nvPicPr>
          <p:cNvPr id="22" name="Picture 21" descr="A picture containing sitting, black, light, white&#10;&#10;Description automatically generated">
            <a:extLst>
              <a:ext uri="{FF2B5EF4-FFF2-40B4-BE49-F238E27FC236}">
                <a16:creationId xmlns:a16="http://schemas.microsoft.com/office/drawing/2014/main" id="{D451AFEE-0A60-F345-440A-5E813C4A2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40477" y="1386430"/>
            <a:ext cx="794600" cy="8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6712-CFAD-D8B7-091E-B21EBDA9F6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4309" y="581278"/>
            <a:ext cx="11512550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MY" dirty="0">
                <a:solidFill>
                  <a:srgbClr val="361D5C"/>
                </a:solidFill>
                <a:latin typeface="Segoe UI"/>
                <a:cs typeface="Segoe UI"/>
              </a:rPr>
              <a:t>SaaS vs Perpetual license for Customer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3B556D-C73F-4312-C06C-9004E0398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854113"/>
              </p:ext>
            </p:extLst>
          </p:nvPr>
        </p:nvGraphicFramePr>
        <p:xfrm>
          <a:off x="340291" y="1882775"/>
          <a:ext cx="11511417" cy="1853912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432588">
                  <a:extLst>
                    <a:ext uri="{9D8B030D-6E8A-4147-A177-3AD203B41FA5}">
                      <a16:colId xmlns:a16="http://schemas.microsoft.com/office/drawing/2014/main" val="3661238543"/>
                    </a:ext>
                  </a:extLst>
                </a:gridCol>
                <a:gridCol w="1293133">
                  <a:extLst>
                    <a:ext uri="{9D8B030D-6E8A-4147-A177-3AD203B41FA5}">
                      <a16:colId xmlns:a16="http://schemas.microsoft.com/office/drawing/2014/main" val="3655160635"/>
                    </a:ext>
                  </a:extLst>
                </a:gridCol>
                <a:gridCol w="1071379">
                  <a:extLst>
                    <a:ext uri="{9D8B030D-6E8A-4147-A177-3AD203B41FA5}">
                      <a16:colId xmlns:a16="http://schemas.microsoft.com/office/drawing/2014/main" val="129066766"/>
                    </a:ext>
                  </a:extLst>
                </a:gridCol>
                <a:gridCol w="1181172">
                  <a:extLst>
                    <a:ext uri="{9D8B030D-6E8A-4147-A177-3AD203B41FA5}">
                      <a16:colId xmlns:a16="http://schemas.microsoft.com/office/drawing/2014/main" val="2296358678"/>
                    </a:ext>
                  </a:extLst>
                </a:gridCol>
                <a:gridCol w="930923">
                  <a:extLst>
                    <a:ext uri="{9D8B030D-6E8A-4147-A177-3AD203B41FA5}">
                      <a16:colId xmlns:a16="http://schemas.microsoft.com/office/drawing/2014/main" val="2024954695"/>
                    </a:ext>
                  </a:extLst>
                </a:gridCol>
                <a:gridCol w="990983">
                  <a:extLst>
                    <a:ext uri="{9D8B030D-6E8A-4147-A177-3AD203B41FA5}">
                      <a16:colId xmlns:a16="http://schemas.microsoft.com/office/drawing/2014/main" val="1448643888"/>
                    </a:ext>
                  </a:extLst>
                </a:gridCol>
                <a:gridCol w="1766326">
                  <a:extLst>
                    <a:ext uri="{9D8B030D-6E8A-4147-A177-3AD203B41FA5}">
                      <a16:colId xmlns:a16="http://schemas.microsoft.com/office/drawing/2014/main" val="2454716295"/>
                    </a:ext>
                  </a:extLst>
                </a:gridCol>
                <a:gridCol w="1421756">
                  <a:extLst>
                    <a:ext uri="{9D8B030D-6E8A-4147-A177-3AD203B41FA5}">
                      <a16:colId xmlns:a16="http://schemas.microsoft.com/office/drawing/2014/main" val="1509554136"/>
                    </a:ext>
                  </a:extLst>
                </a:gridCol>
                <a:gridCol w="473919">
                  <a:extLst>
                    <a:ext uri="{9D8B030D-6E8A-4147-A177-3AD203B41FA5}">
                      <a16:colId xmlns:a16="http://schemas.microsoft.com/office/drawing/2014/main" val="3328082268"/>
                    </a:ext>
                  </a:extLst>
                </a:gridCol>
                <a:gridCol w="949238">
                  <a:extLst>
                    <a:ext uri="{9D8B030D-6E8A-4147-A177-3AD203B41FA5}">
                      <a16:colId xmlns:a16="http://schemas.microsoft.com/office/drawing/2014/main" val="1799359274"/>
                    </a:ext>
                  </a:extLst>
                </a:gridCol>
              </a:tblGrid>
              <a:tr h="124949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MY" sz="16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Customer</a:t>
                      </a:r>
                      <a:endParaRPr lang="en-MY" sz="16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3862161071"/>
                  </a:ext>
                </a:extLst>
              </a:tr>
              <a:tr h="166767"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1" u="none" strike="noStrike">
                          <a:solidFill>
                            <a:srgbClr val="361D5C"/>
                          </a:solidFill>
                          <a:effectLst/>
                        </a:rPr>
                        <a:t>Cost components</a:t>
                      </a:r>
                      <a:endParaRPr lang="en-MY" sz="1400" b="1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4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Year 1</a:t>
                      </a:r>
                      <a:endParaRPr lang="en-MY" sz="14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4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Year 2</a:t>
                      </a:r>
                      <a:endParaRPr lang="en-MY" sz="14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4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Year 3</a:t>
                      </a:r>
                      <a:endParaRPr lang="en-MY" sz="14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4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Year 4</a:t>
                      </a:r>
                      <a:endParaRPr lang="en-MY" sz="14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4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Year 5</a:t>
                      </a:r>
                      <a:endParaRPr lang="en-MY" sz="14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4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Total 5 Years</a:t>
                      </a:r>
                      <a:endParaRPr lang="en-MY" sz="14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3219691264"/>
                  </a:ext>
                </a:extLst>
              </a:tr>
              <a:tr h="166767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MY" sz="1400" b="1" u="none" strike="noStrike">
                          <a:solidFill>
                            <a:srgbClr val="361D5C"/>
                          </a:solidFill>
                          <a:effectLst/>
                        </a:rPr>
                        <a:t>Licensing &amp; maintenance</a:t>
                      </a:r>
                      <a:endParaRPr lang="en-MY" sz="1400" b="1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SaaS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      57,912.00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 $       57,912.00 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 $     57,912.00 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 $      57,912.00 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                            57,912.00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</a:t>
                      </a:r>
                      <a:r>
                        <a:rPr lang="en-MY" sz="11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$                289,560.00 </a:t>
                      </a:r>
                      <a:endParaRPr lang="en-MY" sz="11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1986171546"/>
                  </a:ext>
                </a:extLst>
              </a:tr>
              <a:tr h="16676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Perpetual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      84,764.12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      12,930.12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 $     12,930.12 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 $      12,930.12 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                            12,930.12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               136,484.60 </a:t>
                      </a:r>
                      <a:endParaRPr lang="en-MY" sz="11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1" u="none" strike="noStrike">
                          <a:solidFill>
                            <a:srgbClr val="361D5C"/>
                          </a:solidFill>
                          <a:effectLst/>
                        </a:rPr>
                        <a:t>47%</a:t>
                      </a:r>
                      <a:endParaRPr lang="en-MY" sz="1100" b="1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of SaaS subscription</a:t>
                      </a:r>
                      <a:endParaRPr lang="en-MY" sz="11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894909090"/>
                  </a:ext>
                </a:extLst>
              </a:tr>
              <a:tr h="166767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MY" sz="14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Other cost</a:t>
                      </a:r>
                      <a:endParaRPr lang="en-MY" sz="14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Infra/ hosting cost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$ 1000 per month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                  60,000.00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3890163916"/>
                  </a:ext>
                </a:extLst>
              </a:tr>
              <a:tr h="16676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IT manpower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$ 1000 per month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                  60,000.00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3625558576"/>
                  </a:ext>
                </a:extLst>
              </a:tr>
              <a:tr h="16676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Upgrade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33% of 5 years total </a:t>
                      </a:r>
                      <a:endParaRPr lang="en-US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solidFill>
                            <a:srgbClr val="361D5C"/>
                          </a:solidFill>
                          <a:effectLst/>
                        </a:rPr>
                        <a:t> $                   45,039.92 </a:t>
                      </a:r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884936640"/>
                  </a:ext>
                </a:extLst>
              </a:tr>
              <a:tr h="70487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MY" sz="1100" b="0" i="0" u="none" strike="noStrike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rgbClr val="361D5C"/>
                          </a:solidFill>
                          <a:effectLst/>
                        </a:rPr>
                        <a:t> Total cost with Perpetual </a:t>
                      </a:r>
                      <a:endParaRPr lang="en-MY" sz="1100" b="0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 $                301,524.52 </a:t>
                      </a:r>
                      <a:endParaRPr lang="en-MY" sz="11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104%</a:t>
                      </a:r>
                      <a:endParaRPr lang="en-MY" sz="11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 dirty="0">
                          <a:solidFill>
                            <a:srgbClr val="361D5C"/>
                          </a:solidFill>
                          <a:effectLst/>
                        </a:rPr>
                        <a:t>of SaaS subscription</a:t>
                      </a:r>
                      <a:endParaRPr lang="en-MY" sz="1100" b="1" i="0" u="none" strike="noStrike" dirty="0">
                        <a:solidFill>
                          <a:srgbClr val="361D5C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3157097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0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7140-BA34-C3CC-A6B9-72FCA8607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Extensibility Framework</a:t>
            </a:r>
            <a:endParaRPr lang="en-US" b="0" dirty="0"/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A358BCF-38E1-6823-5C0A-04E7F8DC0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434"/>
          <a:stretch/>
        </p:blipFill>
        <p:spPr>
          <a:xfrm>
            <a:off x="5462627" y="1223828"/>
            <a:ext cx="6729374" cy="5351337"/>
          </a:xfrm>
          <a:prstGeom prst="rect">
            <a:avLst/>
          </a:prstGeom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A30A2701-D7AD-5965-38EC-F0E9D1F9A653}"/>
              </a:ext>
            </a:extLst>
          </p:cNvPr>
          <p:cNvSpPr txBox="1">
            <a:spLocks/>
          </p:cNvSpPr>
          <p:nvPr/>
        </p:nvSpPr>
        <p:spPr>
          <a:xfrm>
            <a:off x="6581775" y="836455"/>
            <a:ext cx="3695700" cy="31432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Coding with Events &amp; Extensions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927460A6-0A64-5631-69F0-825EA0B24EF6}"/>
              </a:ext>
            </a:extLst>
          </p:cNvPr>
          <p:cNvSpPr txBox="1">
            <a:spLocks/>
          </p:cNvSpPr>
          <p:nvPr/>
        </p:nvSpPr>
        <p:spPr>
          <a:xfrm>
            <a:off x="308341" y="1413099"/>
            <a:ext cx="5225768" cy="4031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modular development environment</a:t>
            </a:r>
          </a:p>
          <a:p>
            <a:pPr marL="6858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Built for upgradability</a:t>
            </a:r>
          </a:p>
          <a:p>
            <a:pPr marL="6858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Makes migration easier, simpler and faster</a:t>
            </a:r>
          </a:p>
          <a:p>
            <a:pPr marL="6858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Still keeping the ability to extend functionality</a:t>
            </a:r>
          </a:p>
          <a:p>
            <a:pPr marL="6858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This technology has ability to stay current without projects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S" sz="2400" b="0" i="0" u="none" strike="noStrike" kern="1200" cap="none" spc="0" normalizeH="0" baseline="0" noProof="0" dirty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plane, airplane, clouds&#10;&#10;Description automatically generated">
            <a:extLst>
              <a:ext uri="{FF2B5EF4-FFF2-40B4-BE49-F238E27FC236}">
                <a16:creationId xmlns:a16="http://schemas.microsoft.com/office/drawing/2014/main" id="{444B5612-DBF4-EF21-B0A1-8E050F8AC9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0" b="5000"/>
          <a:stretch>
            <a:fillRect/>
          </a:stretch>
        </p:blipFill>
        <p:spPr/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CB56DA-39FC-52FC-65EF-23892FA44DA5}"/>
              </a:ext>
            </a:extLst>
          </p:cNvPr>
          <p:cNvSpPr/>
          <p:nvPr/>
        </p:nvSpPr>
        <p:spPr>
          <a:xfrm>
            <a:off x="3449968" y="802125"/>
            <a:ext cx="5486400" cy="5486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7295E-9C9F-CAB3-B13E-1AAD21F4DE9C}"/>
              </a:ext>
            </a:extLst>
          </p:cNvPr>
          <p:cNvSpPr txBox="1"/>
          <p:nvPr/>
        </p:nvSpPr>
        <p:spPr>
          <a:xfrm>
            <a:off x="4774781" y="2760495"/>
            <a:ext cx="2866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3200" b="1" i="0" u="none" strike="noStrike" kern="1200" cap="none" spc="0" normalizeH="0" baseline="0" noProof="0" dirty="0">
                <a:ln>
                  <a:noFill/>
                </a:ln>
                <a:solidFill>
                  <a:srgbClr val="29B4A9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Prospects of LS Central SaaS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310665-61F3-FCFA-1E6F-80FDE70831ED}"/>
              </a:ext>
            </a:extLst>
          </p:cNvPr>
          <p:cNvGrpSpPr/>
          <p:nvPr/>
        </p:nvGrpSpPr>
        <p:grpSpPr>
          <a:xfrm>
            <a:off x="3210250" y="1689413"/>
            <a:ext cx="1383125" cy="1383125"/>
            <a:chOff x="5498244" y="777368"/>
            <a:chExt cx="1383125" cy="1383125"/>
          </a:xfrm>
          <a:solidFill>
            <a:srgbClr val="C6C2F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DEB2817-194C-D527-41EE-1EAB5520F457}"/>
                </a:ext>
              </a:extLst>
            </p:cNvPr>
            <p:cNvSpPr/>
            <p:nvPr/>
          </p:nvSpPr>
          <p:spPr>
            <a:xfrm>
              <a:off x="5498244" y="777368"/>
              <a:ext cx="1383125" cy="13831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492788-B047-8649-240F-1BB028471AA1}"/>
                </a:ext>
              </a:extLst>
            </p:cNvPr>
            <p:cNvSpPr txBox="1"/>
            <p:nvPr/>
          </p:nvSpPr>
          <p:spPr>
            <a:xfrm>
              <a:off x="5498244" y="1156336"/>
              <a:ext cx="138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Latest innovation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0C931F-E82A-3645-A85F-3CFBE8ABDB71}"/>
              </a:ext>
            </a:extLst>
          </p:cNvPr>
          <p:cNvGrpSpPr/>
          <p:nvPr/>
        </p:nvGrpSpPr>
        <p:grpSpPr>
          <a:xfrm>
            <a:off x="5488154" y="232650"/>
            <a:ext cx="1389851" cy="1383125"/>
            <a:chOff x="2706697" y="2737437"/>
            <a:chExt cx="1389851" cy="1383125"/>
          </a:xfrm>
          <a:solidFill>
            <a:srgbClr val="B999C7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B1D5EA7-B630-E5E5-0319-C60B41DAA669}"/>
                </a:ext>
              </a:extLst>
            </p:cNvPr>
            <p:cNvSpPr/>
            <p:nvPr/>
          </p:nvSpPr>
          <p:spPr>
            <a:xfrm>
              <a:off x="2713423" y="2737437"/>
              <a:ext cx="1383125" cy="1383125"/>
            </a:xfrm>
            <a:prstGeom prst="ellipse">
              <a:avLst/>
            </a:prstGeom>
            <a:solidFill>
              <a:srgbClr val="C6C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52E6E4-946E-D250-54E3-B7955F8A85E4}"/>
                </a:ext>
              </a:extLst>
            </p:cNvPr>
            <p:cNvSpPr txBox="1"/>
            <p:nvPr/>
          </p:nvSpPr>
          <p:spPr>
            <a:xfrm>
              <a:off x="2706697" y="3136611"/>
              <a:ext cx="138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Anytime,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Anywhere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6BF9B-6D12-6EB7-CF1A-B34D9A83CDA5}"/>
              </a:ext>
            </a:extLst>
          </p:cNvPr>
          <p:cNvGrpSpPr/>
          <p:nvPr/>
        </p:nvGrpSpPr>
        <p:grpSpPr>
          <a:xfrm>
            <a:off x="7920407" y="1689413"/>
            <a:ext cx="1383125" cy="1383125"/>
            <a:chOff x="8028529" y="2737437"/>
            <a:chExt cx="1383125" cy="1383125"/>
          </a:xfrm>
          <a:solidFill>
            <a:srgbClr val="C6C2F5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874B21-9719-38AE-F442-88DA3AA59A13}"/>
                </a:ext>
              </a:extLst>
            </p:cNvPr>
            <p:cNvSpPr/>
            <p:nvPr/>
          </p:nvSpPr>
          <p:spPr>
            <a:xfrm>
              <a:off x="8028529" y="2737437"/>
              <a:ext cx="1383125" cy="13831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493167-5B88-33C2-8F97-195A1E129571}"/>
                </a:ext>
              </a:extLst>
            </p:cNvPr>
            <p:cNvSpPr txBox="1"/>
            <p:nvPr/>
          </p:nvSpPr>
          <p:spPr>
            <a:xfrm>
              <a:off x="8028529" y="2966486"/>
              <a:ext cx="13831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Low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er</a:t>
              </a:r>
              <a:r>
                <a:rPr kumimoji="0" lang="en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71449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771449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Initial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investment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DAE142-487B-0BA1-B257-F0F514CB6024}"/>
              </a:ext>
            </a:extLst>
          </p:cNvPr>
          <p:cNvGrpSpPr/>
          <p:nvPr/>
        </p:nvGrpSpPr>
        <p:grpSpPr>
          <a:xfrm>
            <a:off x="7938160" y="4118031"/>
            <a:ext cx="1383126" cy="1383125"/>
            <a:chOff x="3813842" y="4819391"/>
            <a:chExt cx="1383126" cy="1383125"/>
          </a:xfrm>
          <a:solidFill>
            <a:srgbClr val="C6C2F5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C376CC-7985-6091-25FA-A99E5BC4C9A9}"/>
                </a:ext>
              </a:extLst>
            </p:cNvPr>
            <p:cNvSpPr/>
            <p:nvPr/>
          </p:nvSpPr>
          <p:spPr>
            <a:xfrm>
              <a:off x="3813843" y="4819391"/>
              <a:ext cx="1383125" cy="13831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C7CBA9-2151-17B0-7DC6-15CCFAD642DD}"/>
                </a:ext>
              </a:extLst>
            </p:cNvPr>
            <p:cNvSpPr txBox="1"/>
            <p:nvPr/>
          </p:nvSpPr>
          <p:spPr>
            <a:xfrm>
              <a:off x="3813842" y="5134223"/>
              <a:ext cx="13831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771449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Lower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Long-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ter</a:t>
              </a:r>
              <a:r>
                <a:rPr lang="en-US" sz="1600" b="1" dirty="0">
                  <a:solidFill>
                    <a:srgbClr val="771449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Cost</a:t>
              </a:r>
              <a:endParaRPr kumimoji="0" lang="en-IS" sz="1600" b="1" i="0" u="none" strike="noStrike" kern="1200" cap="none" spc="0" normalizeH="0" baseline="0" noProof="0" dirty="0">
                <a:ln>
                  <a:noFill/>
                </a:ln>
                <a:solidFill>
                  <a:srgbClr val="771449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E26625-3F67-5501-3B19-9BCCEE0A7304}"/>
              </a:ext>
            </a:extLst>
          </p:cNvPr>
          <p:cNvGrpSpPr/>
          <p:nvPr/>
        </p:nvGrpSpPr>
        <p:grpSpPr>
          <a:xfrm>
            <a:off x="5575648" y="5300547"/>
            <a:ext cx="1386250" cy="1383125"/>
            <a:chOff x="7047536" y="4819390"/>
            <a:chExt cx="1386250" cy="1383125"/>
          </a:xfrm>
          <a:solidFill>
            <a:srgbClr val="C6C2F5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304955-4553-8478-8594-F7809AE1795E}"/>
                </a:ext>
              </a:extLst>
            </p:cNvPr>
            <p:cNvSpPr/>
            <p:nvPr/>
          </p:nvSpPr>
          <p:spPr>
            <a:xfrm>
              <a:off x="7047536" y="4819390"/>
              <a:ext cx="1383125" cy="13831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4B00E2-8777-CE9F-F163-0059C787CCA3}"/>
                </a:ext>
              </a:extLst>
            </p:cNvPr>
            <p:cNvSpPr txBox="1"/>
            <p:nvPr/>
          </p:nvSpPr>
          <p:spPr>
            <a:xfrm>
              <a:off x="7057060" y="5341675"/>
              <a:ext cx="1376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Reliability</a:t>
              </a:r>
              <a:endParaRPr kumimoji="0" lang="en-IS" sz="1600" b="1" i="0" u="none" strike="noStrike" kern="1200" cap="none" spc="0" normalizeH="0" baseline="0" noProof="0" dirty="0">
                <a:ln>
                  <a:noFill/>
                </a:ln>
                <a:solidFill>
                  <a:srgbClr val="771449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F772B7-3FB9-2772-040A-E8BF9D8021A6}"/>
              </a:ext>
            </a:extLst>
          </p:cNvPr>
          <p:cNvGrpSpPr/>
          <p:nvPr/>
        </p:nvGrpSpPr>
        <p:grpSpPr>
          <a:xfrm>
            <a:off x="3210250" y="4123112"/>
            <a:ext cx="1383126" cy="1383125"/>
            <a:chOff x="3813842" y="4819391"/>
            <a:chExt cx="1383126" cy="1383125"/>
          </a:xfrm>
          <a:solidFill>
            <a:srgbClr val="C6C2F5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190F87A-315B-DB03-6ABD-8E69C4DC0E64}"/>
                </a:ext>
              </a:extLst>
            </p:cNvPr>
            <p:cNvSpPr/>
            <p:nvPr/>
          </p:nvSpPr>
          <p:spPr>
            <a:xfrm>
              <a:off x="3813843" y="4819391"/>
              <a:ext cx="1383125" cy="13831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87114B-44D8-903E-028E-315DE385D827}"/>
                </a:ext>
              </a:extLst>
            </p:cNvPr>
            <p:cNvSpPr txBox="1"/>
            <p:nvPr/>
          </p:nvSpPr>
          <p:spPr>
            <a:xfrm>
              <a:off x="3813842" y="5341675"/>
              <a:ext cx="1383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71449"/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Secure</a:t>
              </a:r>
              <a:endParaRPr kumimoji="0" lang="en-IS" sz="1600" b="1" i="0" u="none" strike="noStrike" kern="1200" cap="none" spc="0" normalizeH="0" baseline="0" noProof="0" dirty="0">
                <a:ln>
                  <a:noFill/>
                </a:ln>
                <a:solidFill>
                  <a:srgbClr val="771449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3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371C-F413-FDB2-75EF-2C74EFB647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4" y="2545555"/>
            <a:ext cx="6408057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MY" sz="5400" dirty="0">
                <a:solidFill>
                  <a:srgbClr val="F6C36F"/>
                </a:solidFill>
              </a:rPr>
              <a:t>Helping Partners Succeed &amp; Benefits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E36CE8F-9E25-B159-863B-C4ABC4D90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50" y="991598"/>
            <a:ext cx="5133754" cy="5327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54CA4FA-53BE-B537-B532-E46857AD9D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893" t="17909" r="35227" b="51751"/>
          <a:stretch/>
        </p:blipFill>
        <p:spPr>
          <a:xfrm rot="20633203">
            <a:off x="9719582" y="2114550"/>
            <a:ext cx="309563" cy="31432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B5109E8-2D8A-EB5E-ACBB-0D83365E72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3469" y="2502353"/>
            <a:ext cx="585751" cy="10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862C-BF8A-8EAF-F7E1-D668E7D3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Partner Portal… </a:t>
            </a:r>
            <a:r>
              <a:rPr lang="en-US" b="0" dirty="0">
                <a:solidFill>
                  <a:schemeClr val="bg1"/>
                </a:solidFill>
              </a:rPr>
              <a:t>Offers &amp; Promotions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903A2-3AD3-4936-A54C-79208B97F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85" y="1204484"/>
            <a:ext cx="9375629" cy="557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C3AB55-BC90-E417-A294-69426546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Partners… </a:t>
            </a:r>
            <a:r>
              <a:rPr lang="en-US" dirty="0">
                <a:solidFill>
                  <a:srgbClr val="771449"/>
                </a:solidFill>
              </a:rPr>
              <a:t>Getting Started </a:t>
            </a:r>
            <a:br>
              <a:rPr lang="en-US" dirty="0">
                <a:solidFill>
                  <a:srgbClr val="771449"/>
                </a:solidFill>
              </a:rPr>
            </a:br>
            <a:r>
              <a:rPr lang="en-US" dirty="0">
                <a:solidFill>
                  <a:srgbClr val="771449"/>
                </a:solidFill>
              </a:rPr>
              <a:t>with LS Central SaaS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778383B-9DA8-18DF-54D6-C685FE0BAF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610521"/>
            <a:ext cx="5962538" cy="914400"/>
          </a:xfrm>
        </p:spPr>
        <p:txBody>
          <a:bodyPr lIns="0" tIns="45720" rIns="91440" bIns="45720" anchor="t"/>
          <a:lstStyle/>
          <a:p>
            <a:r>
              <a:rPr lang="en-MY" sz="2400" dirty="0">
                <a:cs typeface="Calibri"/>
              </a:rPr>
              <a:t>SaaS Onboarding</a:t>
            </a:r>
          </a:p>
          <a:p>
            <a:r>
              <a:rPr lang="en-MY" sz="2400" dirty="0">
                <a:latin typeface="Segoe UI"/>
                <a:cs typeface="Calibri"/>
              </a:rPr>
              <a:t>Cloud Acceleration Program (CAP)  Prerequisite: Certified in CF-900 LS Central SaaS</a:t>
            </a:r>
          </a:p>
          <a:p>
            <a:pPr marL="0" indent="0">
              <a:buNone/>
            </a:pPr>
            <a:endParaRPr lang="en-MY" sz="2400" dirty="0">
              <a:cs typeface="Calibri"/>
            </a:endParaRPr>
          </a:p>
          <a:p>
            <a:pPr marL="0" indent="0">
              <a:buNone/>
            </a:pPr>
            <a:endParaRPr lang="en-MY" sz="24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9F3B3-AC32-2D3E-A82A-4B8A19924B45}"/>
              </a:ext>
            </a:extLst>
          </p:cNvPr>
          <p:cNvSpPr txBox="1"/>
          <p:nvPr/>
        </p:nvSpPr>
        <p:spPr>
          <a:xfrm>
            <a:off x="313152" y="3331028"/>
            <a:ext cx="5618542" cy="1631216"/>
          </a:xfrm>
          <a:prstGeom prst="rect">
            <a:avLst/>
          </a:prstGeom>
          <a:solidFill>
            <a:srgbClr val="138890"/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Microsoft Concierge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Microsoft’s support for large SaaS implementation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To ensure a successful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Subject to nomination by LS Retail 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E298B-05B2-3FB8-BE97-209A7800DAA2}"/>
              </a:ext>
            </a:extLst>
          </p:cNvPr>
          <p:cNvSpPr txBox="1"/>
          <p:nvPr/>
        </p:nvSpPr>
        <p:spPr>
          <a:xfrm>
            <a:off x="340291" y="5196874"/>
            <a:ext cx="5618542" cy="1323439"/>
          </a:xfrm>
          <a:prstGeom prst="rect">
            <a:avLst/>
          </a:prstGeom>
          <a:solidFill>
            <a:srgbClr val="FDD89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 yet taken LS Central SaaS training?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On-demand Starter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EUR 750 for 3 months access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EUR 250 for certification test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6EFB80-D3E8-76DA-9786-B24910D3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flipH="1">
            <a:off x="5925988" y="1430523"/>
            <a:ext cx="5952860" cy="49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6712-CFAD-D8B7-091E-B21EBDA9F6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4309" y="581278"/>
            <a:ext cx="11512550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MY" dirty="0">
                <a:solidFill>
                  <a:srgbClr val="361D5C"/>
                </a:solidFill>
                <a:latin typeface="Segoe UI"/>
                <a:cs typeface="Segoe UI"/>
              </a:rPr>
              <a:t>SaaS vs Perpetual license for Partner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4FB80-7DDD-6C66-8003-D5F9D2FCEF7F}"/>
              </a:ext>
            </a:extLst>
          </p:cNvPr>
          <p:cNvSpPr txBox="1"/>
          <p:nvPr/>
        </p:nvSpPr>
        <p:spPr>
          <a:xfrm>
            <a:off x="284309" y="1100934"/>
            <a:ext cx="94561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 dirty="0">
                <a:ln>
                  <a:noFill/>
                </a:ln>
                <a:solidFill>
                  <a:srgbClr val="771449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Example: 10 users in Head Office, 30 stores with 1 device each, LS eCommerce integration, LS Pay.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693A2-2C58-8816-BEDC-53339835B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657" y="411893"/>
            <a:ext cx="1924149" cy="109225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2B89E0C-62C0-33AC-8229-57D9A5CC2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486418"/>
              </p:ext>
            </p:extLst>
          </p:nvPr>
        </p:nvGraphicFramePr>
        <p:xfrm>
          <a:off x="388182" y="4061083"/>
          <a:ext cx="6756400" cy="1854200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334314683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106067177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369696018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8082367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818586550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Qty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Module description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Unit price (USD)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List price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Customer price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70197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Dyn365 Business Central Essentials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1,400.00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14,000.00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14,000.00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39251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LS Central Base - Per Full User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697.20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6,972.00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6,972.00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8487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Store/Commerce Pack incl 1 Retail Device CAL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1,411.20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42,336.00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42,336.00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0352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Retail Device CAL for Retail &amp; Hospitality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823.20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-  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-  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920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LS Pay - per Device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134.40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4,032.00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4,032.00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9234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LS eCommerce Base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3,276.00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3,276.00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3,276.00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5568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LS eCommerce - per Device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40.60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1,218.00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1,218.00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6195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LICENSE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71,834.00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144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BREP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12,930.12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49888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3CE3176-7E9A-925D-EE67-EDC3EAF32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37829"/>
              </p:ext>
            </p:extLst>
          </p:nvPr>
        </p:nvGraphicFramePr>
        <p:xfrm>
          <a:off x="388182" y="1784422"/>
          <a:ext cx="6718300" cy="2046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580">
                  <a:extLst>
                    <a:ext uri="{9D8B030D-6E8A-4147-A177-3AD203B41FA5}">
                      <a16:colId xmlns:a16="http://schemas.microsoft.com/office/drawing/2014/main" val="851530002"/>
                    </a:ext>
                  </a:extLst>
                </a:gridCol>
                <a:gridCol w="2682211">
                  <a:extLst>
                    <a:ext uri="{9D8B030D-6E8A-4147-A177-3AD203B41FA5}">
                      <a16:colId xmlns:a16="http://schemas.microsoft.com/office/drawing/2014/main" val="2101246501"/>
                    </a:ext>
                  </a:extLst>
                </a:gridCol>
                <a:gridCol w="1098429">
                  <a:extLst>
                    <a:ext uri="{9D8B030D-6E8A-4147-A177-3AD203B41FA5}">
                      <a16:colId xmlns:a16="http://schemas.microsoft.com/office/drawing/2014/main" val="2609150887"/>
                    </a:ext>
                  </a:extLst>
                </a:gridCol>
                <a:gridCol w="1290016">
                  <a:extLst>
                    <a:ext uri="{9D8B030D-6E8A-4147-A177-3AD203B41FA5}">
                      <a16:colId xmlns:a16="http://schemas.microsoft.com/office/drawing/2014/main" val="4061154557"/>
                    </a:ext>
                  </a:extLst>
                </a:gridCol>
                <a:gridCol w="1175064">
                  <a:extLst>
                    <a:ext uri="{9D8B030D-6E8A-4147-A177-3AD203B41FA5}">
                      <a16:colId xmlns:a16="http://schemas.microsoft.com/office/drawing/2014/main" val="1578766915"/>
                    </a:ext>
                  </a:extLst>
                </a:gridCol>
              </a:tblGrid>
              <a:tr h="175048"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effectLst/>
                        </a:rPr>
                        <a:t>Qty.</a:t>
                      </a:r>
                      <a:endParaRPr lang="en-MY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 dirty="0">
                          <a:effectLst/>
                        </a:rPr>
                        <a:t>Module description</a:t>
                      </a:r>
                      <a:endParaRPr lang="en-MY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effectLst/>
                        </a:rPr>
                        <a:t>Unit price (USD)</a:t>
                      </a:r>
                      <a:endParaRPr lang="en-MY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effectLst/>
                        </a:rPr>
                        <a:t>List price</a:t>
                      </a:r>
                      <a:endParaRPr lang="en-MY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effectLst/>
                        </a:rPr>
                        <a:t>Customer price</a:t>
                      </a:r>
                      <a:endParaRPr lang="en-MY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704176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10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  Dyn365 Business Central Essentials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70.00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700.00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700.00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10874846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effectLst/>
                        </a:rPr>
                        <a:t>10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LS Central Base - Per Full User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30.00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</a:rPr>
                        <a:t> $                      300.00 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</a:rPr>
                        <a:t> $                  300.00 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88002827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30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  Offline Store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5.00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150.00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150.00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36456207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30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Retail Device SAL for Retail &amp; Hospitality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85.00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2,550.00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2,550.00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0310309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</a:rPr>
                        <a:t>   LS Pay - per Device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10.00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300.00 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300.00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01528675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1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  LS eCommerce Base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136.00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136.00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136.00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17533727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30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  LS eCommerce - per Device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3.00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  90.00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90.00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44376601"/>
                  </a:ext>
                </a:extLst>
              </a:tr>
              <a:tr h="191659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MRR</a:t>
                      </a:r>
                      <a:endParaRPr lang="en-MY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</a:rPr>
                        <a:t> $               4,226.00 </a:t>
                      </a:r>
                      <a:endParaRPr lang="en-M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37707671"/>
                  </a:ext>
                </a:extLst>
              </a:tr>
              <a:tr h="191659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235977"/>
                  </a:ext>
                </a:extLst>
              </a:tr>
              <a:tr h="191659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Annual</a:t>
                      </a:r>
                      <a:endParaRPr lang="en-MY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</a:rPr>
                        <a:t> $             50,712.00 </a:t>
                      </a:r>
                      <a:endParaRPr lang="en-M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89235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E07678E-70B7-A452-545B-9B7CC7B7A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419248"/>
              </p:ext>
            </p:extLst>
          </p:nvPr>
        </p:nvGraphicFramePr>
        <p:xfrm>
          <a:off x="7322492" y="2872358"/>
          <a:ext cx="3807308" cy="556642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701131">
                  <a:extLst>
                    <a:ext uri="{9D8B030D-6E8A-4147-A177-3AD203B41FA5}">
                      <a16:colId xmlns:a16="http://schemas.microsoft.com/office/drawing/2014/main" val="4096775509"/>
                    </a:ext>
                  </a:extLst>
                </a:gridCol>
                <a:gridCol w="1106177">
                  <a:extLst>
                    <a:ext uri="{9D8B030D-6E8A-4147-A177-3AD203B41FA5}">
                      <a16:colId xmlns:a16="http://schemas.microsoft.com/office/drawing/2014/main" val="3075758312"/>
                    </a:ext>
                  </a:extLst>
                </a:gridCol>
              </a:tblGrid>
              <a:tr h="11051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50" u="none" strike="noStrike" dirty="0">
                          <a:effectLst/>
                        </a:rPr>
                        <a:t> Partner margin: 20%</a:t>
                      </a:r>
                      <a:endParaRPr lang="en-MY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050" u="none" strike="noStrike">
                          <a:effectLst/>
                        </a:rPr>
                        <a:t>Partner Share</a:t>
                      </a:r>
                      <a:endParaRPr lang="en-MY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233639"/>
                  </a:ext>
                </a:extLst>
              </a:tr>
              <a:tr h="195136">
                <a:tc>
                  <a:txBody>
                    <a:bodyPr/>
                    <a:lstStyle/>
                    <a:p>
                      <a:pPr algn="l" fontAlgn="b"/>
                      <a:r>
                        <a:rPr lang="en-MY" sz="1050" u="none" strike="noStrike">
                          <a:effectLst/>
                        </a:rPr>
                        <a:t>Monthly Recurring Revenue (MRR)</a:t>
                      </a:r>
                      <a:endParaRPr lang="en-MY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050" u="none" strike="noStrike" dirty="0">
                          <a:effectLst/>
                        </a:rPr>
                        <a:t> $                845.20 </a:t>
                      </a:r>
                      <a:endParaRPr lang="en-MY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50568"/>
                  </a:ext>
                </a:extLst>
              </a:tr>
              <a:tr h="195136">
                <a:tc>
                  <a:txBody>
                    <a:bodyPr/>
                    <a:lstStyle/>
                    <a:p>
                      <a:pPr algn="l" fontAlgn="b"/>
                      <a:r>
                        <a:rPr lang="en-MY" sz="1050" u="none" strike="noStrike">
                          <a:effectLst/>
                        </a:rPr>
                        <a:t>Annual Recurring Revenue (ARR)</a:t>
                      </a:r>
                      <a:endParaRPr lang="en-MY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050" u="none" strike="noStrike" dirty="0">
                          <a:effectLst/>
                        </a:rPr>
                        <a:t> $           10,142.40</a:t>
                      </a:r>
                      <a:endParaRPr lang="en-MY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65645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5950390-A43C-5375-CAC9-BFD4BBD01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95968"/>
              </p:ext>
            </p:extLst>
          </p:nvPr>
        </p:nvGraphicFramePr>
        <p:xfrm>
          <a:off x="7322491" y="5348613"/>
          <a:ext cx="3807309" cy="548198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797704">
                  <a:extLst>
                    <a:ext uri="{9D8B030D-6E8A-4147-A177-3AD203B41FA5}">
                      <a16:colId xmlns:a16="http://schemas.microsoft.com/office/drawing/2014/main" val="455749677"/>
                    </a:ext>
                  </a:extLst>
                </a:gridCol>
                <a:gridCol w="1009605">
                  <a:extLst>
                    <a:ext uri="{9D8B030D-6E8A-4147-A177-3AD203B41FA5}">
                      <a16:colId xmlns:a16="http://schemas.microsoft.com/office/drawing/2014/main" val="22998127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Partner margin: 15% for </a:t>
                      </a:r>
                      <a:r>
                        <a:rPr lang="en-MY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</a:t>
                      </a:r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14% for BREP</a:t>
                      </a: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100" u="none" strike="noStrike">
                          <a:effectLst/>
                          <a:latin typeface="+mn-lt"/>
                        </a:rPr>
                        <a:t>Partner Share</a:t>
                      </a:r>
                      <a:endParaRPr lang="en-MY" sz="11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08311"/>
                  </a:ext>
                </a:extLst>
              </a:tr>
              <a:tr h="187104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  <a:latin typeface="+mn-lt"/>
                        </a:rPr>
                        <a:t>License </a:t>
                      </a:r>
                      <a:endParaRPr lang="en-MY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  <a:latin typeface="+mn-lt"/>
                        </a:rPr>
                        <a:t> $         10,775.10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635672"/>
                  </a:ext>
                </a:extLst>
              </a:tr>
              <a:tr h="187104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BREP</a:t>
                      </a: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  <a:latin typeface="+mn-lt"/>
                        </a:rPr>
                        <a:t> $            1,810.22 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6212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0857068-1574-8A08-24C0-5E459C7E2AB9}"/>
              </a:ext>
            </a:extLst>
          </p:cNvPr>
          <p:cNvSpPr txBox="1"/>
          <p:nvPr/>
        </p:nvSpPr>
        <p:spPr>
          <a:xfrm>
            <a:off x="284309" y="3770989"/>
            <a:ext cx="1254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7714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Perpetual license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BE082A-EEC5-06BB-AC41-A7EEA93E5D65}"/>
              </a:ext>
            </a:extLst>
          </p:cNvPr>
          <p:cNvSpPr txBox="1"/>
          <p:nvPr/>
        </p:nvSpPr>
        <p:spPr>
          <a:xfrm>
            <a:off x="284309" y="1510361"/>
            <a:ext cx="1271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7714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SaaS subscription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7240A5-5411-5ED8-BE22-68ED86020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82" y="6053892"/>
            <a:ext cx="8943597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1DDD06-06D7-2C26-3B91-6C964870A1D7}"/>
              </a:ext>
            </a:extLst>
          </p:cNvPr>
          <p:cNvSpPr txBox="1"/>
          <p:nvPr/>
        </p:nvSpPr>
        <p:spPr>
          <a:xfrm>
            <a:off x="737937" y="2613392"/>
            <a:ext cx="6128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Reselling LS Central SaaS - value proposition</a:t>
            </a:r>
            <a:endParaRPr lang="en-IS" sz="40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ECE9D-4947-66EE-84F2-BD1C6066AB58}"/>
              </a:ext>
            </a:extLst>
          </p:cNvPr>
          <p:cNvSpPr txBox="1"/>
          <p:nvPr/>
        </p:nvSpPr>
        <p:spPr>
          <a:xfrm>
            <a:off x="1583634" y="4451073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DF963-14CF-A010-E635-F62D14150E83}"/>
              </a:ext>
            </a:extLst>
          </p:cNvPr>
          <p:cNvSpPr txBox="1"/>
          <p:nvPr/>
        </p:nvSpPr>
        <p:spPr>
          <a:xfrm>
            <a:off x="1583633" y="4912738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John Baker</a:t>
            </a:r>
            <a:endParaRPr lang="en-IS" sz="240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371C-F413-FDB2-75EF-2C74EFB647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9507" y="652212"/>
            <a:ext cx="11512550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MY" dirty="0">
                <a:solidFill>
                  <a:srgbClr val="771449"/>
                </a:solidFill>
              </a:rPr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437DF-87E5-BE0C-7508-712A411B0A0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9507" y="1402246"/>
            <a:ext cx="5392738" cy="5073650"/>
          </a:xfrm>
          <a:prstGeom prst="rect">
            <a:avLst/>
          </a:prstGeom>
        </p:spPr>
        <p:txBody>
          <a:bodyPr/>
          <a:lstStyle/>
          <a:p>
            <a:r>
              <a:rPr lang="en-MY" sz="2000" dirty="0"/>
              <a:t>LS Central SaaS is the best fit for companies who want flexibility and the latest innovation.</a:t>
            </a:r>
          </a:p>
          <a:p>
            <a:r>
              <a:rPr lang="en-MY" sz="2000" dirty="0"/>
              <a:t>Factor in hidden cost when comparing SaaS vs Perpetual license.</a:t>
            </a:r>
          </a:p>
          <a:p>
            <a:r>
              <a:rPr lang="en-MY" sz="2000" dirty="0"/>
              <a:t>Position the short and long term benefits of LS Central SaaS – technology and cost factor.</a:t>
            </a:r>
          </a:p>
          <a:p>
            <a:r>
              <a:rPr lang="en-MY" sz="2000" dirty="0"/>
              <a:t>Migrate your existing customers to Cloud through promotions and programs.</a:t>
            </a:r>
          </a:p>
          <a:p>
            <a:r>
              <a:rPr lang="en-MY" sz="2000" dirty="0"/>
              <a:t>Leverage on the support available to kick-start your LS Central SaaS journey.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E36CE8F-9E25-B159-863B-C4ABC4D90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82" y="946694"/>
            <a:ext cx="5133754" cy="53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931C7B-2812-8EDF-CF12-AC325189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02878" y="155482"/>
            <a:ext cx="4356001" cy="6702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B1C2E9-F081-FA07-5833-2E630583D04E}"/>
              </a:ext>
            </a:extLst>
          </p:cNvPr>
          <p:cNvSpPr txBox="1">
            <a:spLocks/>
          </p:cNvSpPr>
          <p:nvPr/>
        </p:nvSpPr>
        <p:spPr>
          <a:xfrm>
            <a:off x="339725" y="2545555"/>
            <a:ext cx="5869214" cy="5889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MY" sz="5400" dirty="0">
                <a:solidFill>
                  <a:srgbClr val="F6C36F"/>
                </a:solidFill>
              </a:rPr>
              <a:t>Everybody</a:t>
            </a:r>
          </a:p>
          <a:p>
            <a:r>
              <a:rPr lang="en-MY" sz="5400" dirty="0">
                <a:solidFill>
                  <a:srgbClr val="F6C36F"/>
                </a:solidFill>
              </a:rPr>
              <a:t>Wins</a:t>
            </a:r>
          </a:p>
        </p:txBody>
      </p:sp>
    </p:spTree>
    <p:extLst>
      <p:ext uri="{BB962C8B-B14F-4D97-AF65-F5344CB8AC3E}">
        <p14:creationId xmlns:p14="http://schemas.microsoft.com/office/powerpoint/2010/main" val="21391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CB1CE48-491A-9B8D-41AE-AC98141A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756712-CFAD-D8B7-091E-B21EBDA9F6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4309" y="581278"/>
            <a:ext cx="11512550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MY" dirty="0">
                <a:solidFill>
                  <a:srgbClr val="361D5C"/>
                </a:solidFill>
                <a:latin typeface="Segoe UI"/>
                <a:cs typeface="Segoe UI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EACC5-0564-5C0F-7DDE-1ADB50BE4D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84309" y="1488697"/>
            <a:ext cx="6121053" cy="507365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MY" sz="3200" dirty="0">
                <a:latin typeface="Segoe UI" panose="020B0502040204020203" pitchFamily="34" charset="0"/>
                <a:cs typeface="Segoe UI" panose="020B0502040204020203" pitchFamily="34" charset="0"/>
              </a:rPr>
              <a:t>Why LS Central SaaS?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How to differentiate SaaS from on-premises</a:t>
            </a:r>
          </a:p>
          <a:p>
            <a:pPr lvl="1"/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what elements you should focus on with different prospects</a:t>
            </a:r>
            <a:endParaRPr lang="en-MY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MY" sz="3200" dirty="0">
                <a:latin typeface="Segoe UI" panose="020B0502040204020203" pitchFamily="34" charset="0"/>
                <a:cs typeface="Segoe UI" panose="020B0502040204020203" pitchFamily="34" charset="0"/>
              </a:rPr>
              <a:t>SaaS Economics</a:t>
            </a:r>
          </a:p>
          <a:p>
            <a:pPr lvl="1"/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Highlighting the value</a:t>
            </a:r>
            <a:endParaRPr lang="en-MY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MY" sz="2800" dirty="0">
                <a:latin typeface="Segoe UI" panose="020B0502040204020203" pitchFamily="34" charset="0"/>
                <a:cs typeface="Segoe UI" panose="020B0502040204020203" pitchFamily="34" charset="0"/>
              </a:rPr>
              <a:t>Cloud Promotions &amp; Programs</a:t>
            </a:r>
          </a:p>
          <a:p>
            <a:r>
              <a:rPr lang="en-MY" sz="3200" dirty="0">
                <a:latin typeface="Segoe UI" panose="020B0502040204020203" pitchFamily="34" charset="0"/>
                <a:cs typeface="Segoe UI" panose="020B0502040204020203" pitchFamily="34" charset="0"/>
              </a:rPr>
              <a:t>SaaS Support &amp; Wins for Partners</a:t>
            </a:r>
          </a:p>
          <a:p>
            <a:pPr marL="0" indent="0">
              <a:buNone/>
            </a:pPr>
            <a:endParaRPr lang="en-MY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045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14FA5F-5619-1C52-9750-C704EDCCE2FB}"/>
              </a:ext>
            </a:extLst>
          </p:cNvPr>
          <p:cNvSpPr txBox="1"/>
          <p:nvPr/>
        </p:nvSpPr>
        <p:spPr>
          <a:xfrm>
            <a:off x="657679" y="513777"/>
            <a:ext cx="6228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Why LS Central SaaS?</a:t>
            </a:r>
            <a:endParaRPr kumimoji="0" lang="en-IS" sz="36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088AB3B-0F45-8963-5F40-3CBB2DF65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57" y="2531792"/>
            <a:ext cx="5739177" cy="420267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67D66-3203-4CBA-9980-57A3C7F0DB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679" y="1220022"/>
            <a:ext cx="5991599" cy="49611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71449"/>
                </a:solidFill>
              </a:rPr>
              <a:t>Market Realities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“Organizations are moving rapidly to the cloud in an effort to modernize environments, improve system reliability, support hybrid work models and address other new challenges”.. Gartner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Lean Staffing… IT departments and elsewhere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Shrinking margins mandate hyper focused cost controls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71449"/>
                </a:solidFill>
              </a:rPr>
              <a:t>Market interest / demand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71449"/>
                </a:solidFill>
              </a:rPr>
              <a:t>Benefits</a:t>
            </a:r>
            <a:endParaRPr lang="en-US" sz="2000" dirty="0">
              <a:solidFill>
                <a:srgbClr val="771449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i="0" u="none" strike="noStrike" baseline="0" dirty="0">
                <a:solidFill>
                  <a:srgbClr val="771449"/>
                </a:solidFill>
              </a:rPr>
              <a:t>Microsoft’s focus &amp; value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935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70">
        <p:fade/>
      </p:transition>
    </mc:Choice>
    <mc:Fallback xmlns="">
      <p:transition spd="med" advTm="3447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92D31-6D6C-77B5-CA9D-7CDE1656C8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370628" cy="4961162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effectLst/>
                <a:latin typeface="-apple-system"/>
              </a:rPr>
              <a:t>In this </a:t>
            </a:r>
            <a:r>
              <a:rPr lang="en-US" i="0" dirty="0">
                <a:effectLst/>
                <a:latin typeface="-apple-system"/>
                <a:hlinkClick r:id="rId2"/>
              </a:rPr>
              <a:t>Forrester</a:t>
            </a:r>
            <a:r>
              <a:rPr lang="en-US" b="0" i="0" dirty="0">
                <a:effectLst/>
                <a:latin typeface="-apple-system"/>
              </a:rPr>
              <a:t> graph of SaaS benefits, the following are some of the top reasons being considered:</a:t>
            </a:r>
          </a:p>
          <a:p>
            <a:pPr marL="0" indent="0">
              <a:buNone/>
            </a:pPr>
            <a:endParaRPr lang="en-US" b="0" i="0" dirty="0">
              <a:effectLst/>
              <a:latin typeface="-apple-system"/>
            </a:endParaRPr>
          </a:p>
          <a:p>
            <a:r>
              <a:rPr lang="en-US" dirty="0">
                <a:latin typeface="-apple-system"/>
              </a:rPr>
              <a:t>I</a:t>
            </a:r>
            <a:r>
              <a:rPr lang="en-US" b="0" i="0" dirty="0">
                <a:effectLst/>
                <a:latin typeface="-apple-system"/>
              </a:rPr>
              <a:t>ncreased IT resiliency</a:t>
            </a:r>
          </a:p>
          <a:p>
            <a:r>
              <a:rPr lang="en-US" dirty="0">
                <a:latin typeface="-apple-system"/>
              </a:rPr>
              <a:t>I</a:t>
            </a:r>
            <a:r>
              <a:rPr lang="en-US" b="0" i="0" dirty="0">
                <a:effectLst/>
                <a:latin typeface="-apple-system"/>
              </a:rPr>
              <a:t>mproved business agility</a:t>
            </a:r>
          </a:p>
          <a:p>
            <a:r>
              <a:rPr lang="en-US" dirty="0">
                <a:latin typeface="-apple-system"/>
              </a:rPr>
              <a:t>A</a:t>
            </a:r>
            <a:r>
              <a:rPr lang="en-US" b="0" i="0" dirty="0">
                <a:effectLst/>
                <a:latin typeface="-apple-system"/>
              </a:rPr>
              <a:t>utomated delivery of upgrades</a:t>
            </a:r>
          </a:p>
          <a:p>
            <a:r>
              <a:rPr lang="en-US" b="0" i="0" dirty="0">
                <a:effectLst/>
                <a:latin typeface="-apple-system"/>
              </a:rPr>
              <a:t>Speed of implementation</a:t>
            </a:r>
          </a:p>
          <a:p>
            <a:r>
              <a:rPr lang="en-US" dirty="0">
                <a:latin typeface="-apple-system"/>
              </a:rPr>
              <a:t>E</a:t>
            </a:r>
            <a:r>
              <a:rPr lang="en-US" b="0" i="0" dirty="0">
                <a:effectLst/>
                <a:latin typeface="-apple-system"/>
              </a:rPr>
              <a:t>asier maintenance, </a:t>
            </a:r>
          </a:p>
          <a:p>
            <a:r>
              <a:rPr lang="en-US" b="0" i="0" dirty="0">
                <a:effectLst/>
                <a:latin typeface="-apple-system"/>
              </a:rPr>
              <a:t>and lower overall costs.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999F01-20E6-5B55-3C54-BA52A534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SaaS Top of Mind</a:t>
            </a:r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D65294A0-738A-5CB7-9EA4-5BD05B4744D2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110"/>
          <a:stretch/>
        </p:blipFill>
        <p:spPr bwMode="auto">
          <a:xfrm>
            <a:off x="6073238" y="504918"/>
            <a:ext cx="5901306" cy="62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plane, airplane, clouds&#10;&#10;Description automatically generated">
            <a:extLst>
              <a:ext uri="{FF2B5EF4-FFF2-40B4-BE49-F238E27FC236}">
                <a16:creationId xmlns:a16="http://schemas.microsoft.com/office/drawing/2014/main" id="{444B5612-DBF4-EF21-B0A1-8E050F8AC9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0" b="5000"/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FD5ECC0-0C75-4993-9C46-EDAA869F9E2E}"/>
              </a:ext>
            </a:extLst>
          </p:cNvPr>
          <p:cNvSpPr txBox="1">
            <a:spLocks/>
          </p:cNvSpPr>
          <p:nvPr/>
        </p:nvSpPr>
        <p:spPr>
          <a:xfrm>
            <a:off x="1485898" y="5498460"/>
            <a:ext cx="9220202" cy="711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Built on Microsoft Dynamics 365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85DA7CC-DC96-13C7-AFE4-921FDB38BBDB}"/>
              </a:ext>
            </a:extLst>
          </p:cNvPr>
          <p:cNvSpPr txBox="1">
            <a:spLocks/>
          </p:cNvSpPr>
          <p:nvPr/>
        </p:nvSpPr>
        <p:spPr>
          <a:xfrm>
            <a:off x="-1" y="1293580"/>
            <a:ext cx="12191999" cy="855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9B4A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41712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2EB9ABA-9600-3FFE-2DA9-5985E8C951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0" b="5000"/>
          <a:stretch>
            <a:fillRect/>
          </a:stretch>
        </p:blipFill>
        <p:spPr/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DED352F-7468-494B-88D2-F1EA21EF0265}"/>
              </a:ext>
            </a:extLst>
          </p:cNvPr>
          <p:cNvSpPr txBox="1">
            <a:spLocks/>
          </p:cNvSpPr>
          <p:nvPr/>
        </p:nvSpPr>
        <p:spPr>
          <a:xfrm>
            <a:off x="-1" y="5632439"/>
            <a:ext cx="12191999" cy="855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internet? 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9B4A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problem!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84E2C7-8298-2746-0A02-127F65C4582C}"/>
              </a:ext>
            </a:extLst>
          </p:cNvPr>
          <p:cNvSpPr/>
          <p:nvPr/>
        </p:nvSpPr>
        <p:spPr>
          <a:xfrm>
            <a:off x="856338" y="1599654"/>
            <a:ext cx="4167188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POS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always operational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A2FC5D-5BC2-9BE5-A094-587B664E990F}"/>
              </a:ext>
            </a:extLst>
          </p:cNvPr>
          <p:cNvSpPr/>
          <p:nvPr/>
        </p:nvSpPr>
        <p:spPr>
          <a:xfrm>
            <a:off x="7337058" y="1599654"/>
            <a:ext cx="4167188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 SYNCS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automatically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01FFC9-0485-D66B-300D-3F59FF9BD0EC}"/>
              </a:ext>
            </a:extLst>
          </p:cNvPr>
          <p:cNvSpPr/>
          <p:nvPr/>
        </p:nvSpPr>
        <p:spPr>
          <a:xfrm>
            <a:off x="4173344" y="1599654"/>
            <a:ext cx="4167188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KEEP ON SELLING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even when offline</a:t>
            </a:r>
            <a:endParaRPr kumimoji="0" lang="en-I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90E8CA8-0913-A76A-FD4D-6A08BFA66749}"/>
              </a:ext>
            </a:extLst>
          </p:cNvPr>
          <p:cNvSpPr txBox="1">
            <a:spLocks/>
          </p:cNvSpPr>
          <p:nvPr/>
        </p:nvSpPr>
        <p:spPr>
          <a:xfrm>
            <a:off x="-2" y="369372"/>
            <a:ext cx="12191999" cy="855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9B4A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20874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electronics, dark, screenshot&#10;&#10;Description automatically generated">
            <a:extLst>
              <a:ext uri="{FF2B5EF4-FFF2-40B4-BE49-F238E27FC236}">
                <a16:creationId xmlns:a16="http://schemas.microsoft.com/office/drawing/2014/main" id="{02FE1F0D-3FFF-CF38-76C2-8A1D2CE51E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0" b="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51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7F5B057F-74BD-1187-ECC9-B60AD475CF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0" b="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88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D5EA222A-2218-46A5-8F95-413FC9D6BE11}"/>
    </a:ext>
  </a:extLst>
</a:theme>
</file>

<file path=ppt/theme/theme10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74EDC501-BF07-4110-B067-5ABC3CD1D4FD}"/>
    </a:ext>
  </a:extLst>
</a:theme>
</file>

<file path=ppt/theme/theme11.xml><?xml version="1.0" encoding="utf-8"?>
<a:theme xmlns:a="http://schemas.openxmlformats.org/drawingml/2006/main" name="3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5FA1E911-52AF-4D5A-9ADE-35FF645D64CE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CFDFB677-7E22-469C-9D09-F2FFDECBC2BA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A16C9B87-9C39-4624-8A90-42C8B1BC266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B81EDFCF-A3F0-49FB-9721-76402E45ABC7}"/>
    </a:ext>
  </a:extLst>
</a:theme>
</file>

<file path=ppt/theme/theme5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560720DC-0C12-45C7-B599-E1251169EB46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1C8D3198-6DA9-457E-8C9F-61691FD36FFD}"/>
    </a:ext>
  </a:extLst>
</a:theme>
</file>

<file path=ppt/theme/theme7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CE82AEDA-B4A1-440D-86A3-D2B72079FAC4}"/>
    </a:ext>
  </a:extLst>
</a:theme>
</file>

<file path=ppt/theme/theme8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C1676F57-BC89-4D57-B51C-C1E3322687FC}"/>
    </a:ext>
  </a:extLst>
</a:theme>
</file>

<file path=ppt/theme/theme9.xml><?xml version="1.0" encoding="utf-8"?>
<a:theme xmlns:a="http://schemas.openxmlformats.org/drawingml/2006/main" name="1_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Reselling SaaS - Value Proposition - John Baker" id="{5F8A303F-783E-4667-936E-913ACA7B5ECE}" vid="{FD0C93C3-C8CC-4885-8955-48131998523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362956-4D1E-4C41-B98F-06C0641C1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a1a525c2-d4eb-46fe-9b09-8f8634d7947d"/>
    <ds:schemaRef ds:uri="http://purl.org/dc/dcmitype/"/>
    <ds:schemaRef ds:uri="0ec22545-32f7-47c8-afbd-c0084660662b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87</TotalTime>
  <Words>1010</Words>
  <Application>Microsoft Office PowerPoint</Application>
  <PresentationFormat>Widescreen</PresentationFormat>
  <Paragraphs>296</Paragraphs>
  <Slides>22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-apple-system</vt:lpstr>
      <vt:lpstr>Arial</vt:lpstr>
      <vt:lpstr>Calibri</vt:lpstr>
      <vt:lpstr>Calibri Light</vt:lpstr>
      <vt:lpstr>Segoe UI</vt:lpstr>
      <vt:lpstr>Segoe UI Black</vt:lpstr>
      <vt:lpstr>Segoe UI Semibold</vt:lpstr>
      <vt:lpstr>Purple slides</vt:lpstr>
      <vt:lpstr>White slides</vt:lpstr>
      <vt:lpstr>Purple product slides</vt:lpstr>
      <vt:lpstr>White product slides</vt:lpstr>
      <vt:lpstr>1_White product slides</vt:lpstr>
      <vt:lpstr>1_White slides</vt:lpstr>
      <vt:lpstr>1_Purple slides</vt:lpstr>
      <vt:lpstr>2_White product slides</vt:lpstr>
      <vt:lpstr>1_Purple product slides</vt:lpstr>
      <vt:lpstr>2_Purple slides</vt:lpstr>
      <vt:lpstr>3_White product slides</vt:lpstr>
      <vt:lpstr>PowerPoint Presentation</vt:lpstr>
      <vt:lpstr>PowerPoint Presentation</vt:lpstr>
      <vt:lpstr>Agenda</vt:lpstr>
      <vt:lpstr>PowerPoint Presentation</vt:lpstr>
      <vt:lpstr>SaaS Top of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Comparative Criteria</vt:lpstr>
      <vt:lpstr>SaaS vs Perpetual license for Customer</vt:lpstr>
      <vt:lpstr>Extensibility Framework</vt:lpstr>
      <vt:lpstr>PowerPoint Presentation</vt:lpstr>
      <vt:lpstr>Helping Partners Succeed &amp; Benefits</vt:lpstr>
      <vt:lpstr>Partner Portal… Offers &amp; Promotions</vt:lpstr>
      <vt:lpstr>Partners… Getting Started  with LS Central SaaS</vt:lpstr>
      <vt:lpstr>SaaS vs Perpetual license for Partner</vt:lpstr>
      <vt:lpstr>Key Takeaways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Johann Jonsson</dc:creator>
  <cp:lastModifiedBy>Bjorn Jonsson</cp:lastModifiedBy>
  <cp:revision>4</cp:revision>
  <dcterms:created xsi:type="dcterms:W3CDTF">2023-04-24T13:45:08Z</dcterms:created>
  <dcterms:modified xsi:type="dcterms:W3CDTF">2023-05-08T07:09:00Z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