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4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5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theme/theme6.xml" ContentType="application/vnd.openxmlformats-officedocument.theme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7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omments/modernComment_7FF64589_65607BFE.xml" ContentType="application/vnd.ms-powerpoint.comment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816" r:id="rId5"/>
    <p:sldMasterId id="2147483812" r:id="rId6"/>
    <p:sldMasterId id="2147483681" r:id="rId7"/>
    <p:sldMasterId id="2147483723" r:id="rId8"/>
    <p:sldMasterId id="2147483735" r:id="rId9"/>
    <p:sldMasterId id="2147483745" r:id="rId10"/>
    <p:sldMasterId id="2147483794" r:id="rId11"/>
  </p:sldMasterIdLst>
  <p:notesMasterIdLst>
    <p:notesMasterId r:id="rId38"/>
  </p:notesMasterIdLst>
  <p:sldIdLst>
    <p:sldId id="300" r:id="rId12"/>
    <p:sldId id="304" r:id="rId13"/>
    <p:sldId id="2147482551" r:id="rId14"/>
    <p:sldId id="2147482475" r:id="rId15"/>
    <p:sldId id="2147482476" r:id="rId16"/>
    <p:sldId id="2147482477" r:id="rId17"/>
    <p:sldId id="2147482629" r:id="rId18"/>
    <p:sldId id="2147482548" r:id="rId19"/>
    <p:sldId id="2146846089" r:id="rId20"/>
    <p:sldId id="2146846092" r:id="rId21"/>
    <p:sldId id="2146845875" r:id="rId22"/>
    <p:sldId id="2146846039" r:id="rId23"/>
    <p:sldId id="2147482515" r:id="rId24"/>
    <p:sldId id="2146846037" r:id="rId25"/>
    <p:sldId id="2134805145" r:id="rId26"/>
    <p:sldId id="2147482600" r:id="rId27"/>
    <p:sldId id="2146846093" r:id="rId28"/>
    <p:sldId id="2146846091" r:id="rId29"/>
    <p:sldId id="2147482545" r:id="rId30"/>
    <p:sldId id="2147482546" r:id="rId31"/>
    <p:sldId id="2147482547" r:id="rId32"/>
    <p:sldId id="2147482474" r:id="rId33"/>
    <p:sldId id="2147482628" r:id="rId34"/>
    <p:sldId id="2147482607" r:id="rId35"/>
    <p:sldId id="2147482608" r:id="rId36"/>
    <p:sldId id="2147482592" r:id="rId37"/>
  </p:sldIdLst>
  <p:sldSz cx="12192000" cy="6858000"/>
  <p:notesSz cx="6858000" cy="9144000"/>
  <p:defaultTextStyle>
    <a:defPPr>
      <a:defRPr lang="en-I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Guidelines and tips" id="{51C262E7-DE63-B246-933C-2C733FBD6C9C}">
          <p14:sldIdLst>
            <p14:sldId id="300"/>
            <p14:sldId id="304"/>
            <p14:sldId id="2147482551"/>
            <p14:sldId id="2147482475"/>
            <p14:sldId id="2147482476"/>
            <p14:sldId id="2147482477"/>
            <p14:sldId id="2147482629"/>
            <p14:sldId id="2147482548"/>
            <p14:sldId id="2146846089"/>
            <p14:sldId id="2146846092"/>
            <p14:sldId id="2146845875"/>
            <p14:sldId id="2146846039"/>
            <p14:sldId id="2147482515"/>
            <p14:sldId id="2146846037"/>
            <p14:sldId id="2134805145"/>
            <p14:sldId id="2147482600"/>
            <p14:sldId id="2146846093"/>
            <p14:sldId id="2146846091"/>
            <p14:sldId id="2147482545"/>
            <p14:sldId id="2147482546"/>
            <p14:sldId id="2147482547"/>
            <p14:sldId id="2147482474"/>
            <p14:sldId id="2147482628"/>
            <p14:sldId id="2147482607"/>
            <p14:sldId id="2147482608"/>
            <p14:sldId id="214748259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45E666C-09B5-2348-A472-66EC74AA82FF}" name="Gigja Eyjolfsdottir" initials="GE" userId="S::gigja@lsretail.com::e08c0f03-4b2d-4c8a-a6fe-3322f6a5693b" providerId="AD"/>
  <p188:author id="{0E34466F-2C0F-52FE-7AA7-B238C2E86E5F}" name="Annemarie Jonsson" initials="AJ" userId="S::annemariejo@lsretail.com::86d7589d-a0bc-4346-95de-34c96a39f71a" providerId="AD"/>
  <p188:author id="{558C4099-2F00-597C-91E7-1C88AB8A1A87}" name="Wojciech Januszauskas" initials="" userId="S::wojciechja@lsretail.com::283006d7-7365-4ce6-9b04-25a42527db9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8BE7"/>
    <a:srgbClr val="0070C0"/>
    <a:srgbClr val="EFBC6E"/>
    <a:srgbClr val="196B24"/>
    <a:srgbClr val="D24A74"/>
    <a:srgbClr val="6E63D6"/>
    <a:srgbClr val="351C5C"/>
    <a:srgbClr val="403FA4"/>
    <a:srgbClr val="B58214"/>
    <a:srgbClr val="BABA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1C6D93-5E76-4EEB-B570-3DDCB7BF4C01}" v="3" dt="2025-11-27T05:09:10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4673" autoAdjust="0"/>
  </p:normalViewPr>
  <p:slideViewPr>
    <p:cSldViewPr snapToGrid="0">
      <p:cViewPr varScale="1">
        <p:scale>
          <a:sx n="49" d="100"/>
          <a:sy n="49" d="100"/>
        </p:scale>
        <p:origin x="291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presProps" Target="presProps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notesMaster" Target="notesMasters/notesMaster1.xml"/></Relationships>
</file>

<file path=ppt/comments/modernComment_7FF64589_65607BF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BE52DC9-6A9F-4173-8FAC-248207F1A437}" authorId="{0E34466F-2C0F-52FE-7AA7-B238C2E86E5F}" created="2025-04-10T16:22:31.22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700822014" sldId="2146846089"/>
      <ac:spMk id="4" creationId="{15C4815B-25B3-F680-F556-2E3D5292E58D}"/>
    </ac:deMkLst>
    <p188:txBody>
      <a:bodyPr/>
      <a:lstStyle/>
      <a:p>
        <a:r>
          <a:rPr lang="en-US"/>
          <a:t>suggest we split this slide into two, so it's not so crammed.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F11128-F8BF-DA40-8ED8-E16F70F5D398}" type="datetimeFigureOut">
              <a:rPr lang="en-IS" smtClean="0"/>
              <a:t>11/27/2025</a:t>
            </a:fld>
            <a:endParaRPr lang="en-I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0F3B0-CF07-094F-A91C-5EC470E32D7F}" type="slidenum">
              <a:rPr lang="en-IS" smtClean="0"/>
              <a:t>‹#›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90732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71950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000359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95933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665714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744251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7720942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Bef>
                <a:spcPts val="1200"/>
              </a:spcBef>
            </a:pPr>
            <a:endParaRPr lang="en-US" b="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9800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D8C72-AF0E-F127-91BB-D935B91B0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A463CA-6927-CB2A-E66B-BC46B93163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B7E4A-B3E2-62AE-22A4-9DBC5E92EC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2436F-4649-4A7A-2FA6-3E49B54768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C4E3F-CA96-486C-B0AF-6C61CEB7BF0E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798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AE9BF5-1DB7-55DD-EFB5-5E4F2337C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0CD8A0-C271-F70D-D3A0-7823658626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8CDAB8-B4D5-6A48-D25D-77526166E4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41014-C7CD-9EC6-6DD0-8FD25E0614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A0205F-3CA4-5B49-9C54-EA7C7C8DFE41}" type="slidenum">
              <a:rPr lang="en-IS" smtClean="0"/>
              <a:t>9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7911376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A0205F-3CA4-5B49-9C54-EA7C7C8DFE41}" type="slidenum">
              <a:rPr lang="en-IS" smtClean="0"/>
              <a:t>10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159961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2882834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12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8551179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ED304-0E17-6091-4460-551BC0093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BBE33-91EE-1E35-F05A-9653056E2B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D16913-9C44-D623-D1E3-B183C363AE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155863-73BD-C131-FB83-C499568911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2593748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752750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6275823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209761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75967-140F-484D-DDDF-1F939773E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A53D97-FD2B-7E76-B6EA-29435639CA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AFCB0E-6DB2-6565-7061-FBEB37E87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3FEBF7-3364-1E4B-E369-3043BC97F3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0604014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2D10B-9ADB-C042-4356-A7A3EAB73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3EB5D5-38B1-97D6-C4BB-3EB855C49F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DBE963-4CF0-E6D8-76CE-A0BD8D128D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46047-2398-9147-C25B-8D34C37E73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BA371-CE5D-4767-8308-F8449AC509B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0841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D1A86-C121-CB98-C872-C8C9103A0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0523CC-4FBA-8CF6-19DB-03BA9AAF2D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9CAE9F-B8ED-1E58-264C-6CCB61A2C8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5CD20-1992-21B2-3B1E-EBF10155FD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DB5B96-99F9-404D-9723-CDE56F34156F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388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D67B1-DEB8-77F6-2B06-614B9A8CC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9587EE-F130-417D-320E-FC2CA5B9B6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FED955-29E0-9325-20EB-39A4D64FC2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s-IS" sz="1600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B7544A-1B32-AC89-C28B-E84418DF0D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C4E3F-CA96-486C-B0AF-6C61CEB7BF0E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2319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DDF745-0267-94E6-B248-94C3387DC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0455E5-36A6-5524-829D-36C7939D71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7E4DF4-0BB8-85EB-077F-A8B5CBD195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367BB-0524-E95F-2FD7-BAC6658692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C4E3F-CA96-486C-B0AF-6C61CEB7BF0E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98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22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1759631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65812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1CA4B-8E9F-C240-E5C9-B2430F6169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DAC862-8079-0887-E010-DCA91EBA63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EB7E3C-183F-BD9F-FCEB-D1C4FD84EC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CD898E-444F-5CE2-6D5B-22B5BB268B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18560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E546F-71B0-8223-61E7-7E27AEFD1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78506D-BA30-03A7-FCB6-4FB86104D3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C149CF-FBB0-0059-77AA-4114CDA4BE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8F4678-8368-63A2-44BC-20549BD2A8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50728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12359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2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7" Type="http://schemas.openxmlformats.org/officeDocument/2006/relationships/image" Target="../media/image23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2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37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50.svg"/><Relationship Id="rId4" Type="http://schemas.openxmlformats.org/officeDocument/2006/relationships/image" Target="../media/image38.png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5.png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5.png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5.png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740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/cov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1812F4C1-9107-094E-74BF-AB7B3A3E993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022221" y="2361448"/>
            <a:ext cx="4147558" cy="170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90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7B776FD-B909-A215-304B-EA1B1EFDF7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87346" y="203150"/>
            <a:ext cx="1453018" cy="595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10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734511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4AA60D4-3B95-4876-007D-814D5AD2B92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5C2331A-88D4-A8E3-76BC-3E039DCC8765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F2AAB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3A8F778-4013-0B9A-4A17-CC3CA298F40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D24A7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173E6179-B566-4B13-43C3-A8982D5A9751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93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pic>
        <p:nvPicPr>
          <p:cNvPr id="13" name="Picture 1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DEBE3C0-0F8D-319C-2434-81CE24CD8F8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87346" y="203150"/>
            <a:ext cx="1453018" cy="595249"/>
          </a:xfrm>
          <a:prstGeom prst="rect">
            <a:avLst/>
          </a:prstGeom>
        </p:spPr>
      </p:pic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B232FC0F-8987-CB75-F943-3213A4A337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651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Freeform 68">
            <a:extLst>
              <a:ext uri="{FF2B5EF4-FFF2-40B4-BE49-F238E27FC236}">
                <a16:creationId xmlns:a16="http://schemas.microsoft.com/office/drawing/2014/main" id="{744CDE10-C52F-6C75-18A9-B9580671408C}"/>
              </a:ext>
            </a:extLst>
          </p:cNvPr>
          <p:cNvSpPr/>
          <p:nvPr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70" name="Freeform 69">
            <a:extLst>
              <a:ext uri="{FF2B5EF4-FFF2-40B4-BE49-F238E27FC236}">
                <a16:creationId xmlns:a16="http://schemas.microsoft.com/office/drawing/2014/main" id="{40524D5C-513E-99F6-710F-4522A7EF9ACA}"/>
              </a:ext>
            </a:extLst>
          </p:cNvPr>
          <p:cNvSpPr/>
          <p:nvPr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D24A7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40" name="Picture 3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C28349D7-DE60-FCD9-39E1-D4E3BD62E9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331825" y="6165969"/>
            <a:ext cx="1480989" cy="606708"/>
          </a:xfrm>
          <a:prstGeom prst="rect">
            <a:avLst/>
          </a:prstGeom>
        </p:spPr>
      </p:pic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92901B04-AA5B-A7E8-7B5C-FEF5452E84D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1298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A3AC6EF-ABE2-4CD7-1EC0-B2FB8A0C9FAF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37B4E708-8A48-FF6D-A87D-9BEA68913CA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13A465AA-1403-216C-EAC1-CC219F7BF1F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BF4C0B16-7B9A-71C4-8085-F561867AAC24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52" name="Picture 51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F3296FF2-A983-5419-48EF-B93FF8C4659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932069" y="6128121"/>
              <a:ext cx="1480989" cy="606708"/>
            </a:xfrm>
            <a:prstGeom prst="rect">
              <a:avLst/>
            </a:prstGeom>
          </p:spPr>
        </p:pic>
      </p:grpSp>
      <p:sp>
        <p:nvSpPr>
          <p:cNvPr id="54" name="Text Placeholder 41">
            <a:extLst>
              <a:ext uri="{FF2B5EF4-FFF2-40B4-BE49-F238E27FC236}">
                <a16:creationId xmlns:a16="http://schemas.microsoft.com/office/drawing/2014/main" id="{94D2A35B-DB27-A299-A9E8-CB902CAEE2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6087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7AF0AAD-D10F-BDD4-F69E-52C5991EF942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E04B65D0-31A6-7B52-774B-70CEFD870180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6AB660F-BF16-4002-F5D3-7F1ADE4BD3F3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8DE69734-5420-E228-204D-0121F2D0E803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49" name="Picture 48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0252694B-2ECA-8073-2611-132237F409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932069" y="6128121"/>
              <a:ext cx="1480989" cy="606708"/>
            </a:xfrm>
            <a:prstGeom prst="rect">
              <a:avLst/>
            </a:prstGeom>
          </p:spPr>
        </p:pic>
      </p:grp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50800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86F9C807-CA55-86E4-CE79-6B74C25A56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7553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F8E70A1E-C3F4-37BE-E396-46E8910A960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DF3DDB4-887B-7E99-8E4D-5BFA21EE286C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5C1C5193-3068-4F2B-92CA-EAAEA67820B6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79BF341-939A-B0D3-4FEF-67C401E3E0C9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5738E41-3980-3F48-5578-34857E88A480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D3EAA32F-B7EE-FACD-E48A-09054CF3DDB4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29" name="Picture 28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EDD9A45E-A685-4CE6-764E-CE87DEA1992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10287008" y="5810307"/>
              <a:ext cx="1480989" cy="606708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r>
              <a:rPr lang="en-IS"/>
              <a:t>Click icon or drag and drop picture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AC83647A-A6F1-EE1C-6481-A970DFF41FAC}"/>
              </a:ext>
            </a:extLst>
          </p:cNvPr>
          <p:cNvSpPr/>
          <p:nvPr/>
        </p:nvSpPr>
        <p:spPr>
          <a:xfrm>
            <a:off x="11753284" y="5448236"/>
            <a:ext cx="329449" cy="329692"/>
          </a:xfrm>
          <a:custGeom>
            <a:avLst/>
            <a:gdLst>
              <a:gd name="connsiteX0" fmla="*/ 329450 w 329449"/>
              <a:gd name="connsiteY0" fmla="*/ 164846 h 329692"/>
              <a:gd name="connsiteX1" fmla="*/ 164725 w 329449"/>
              <a:gd name="connsiteY1" fmla="*/ 329692 h 329692"/>
              <a:gd name="connsiteX2" fmla="*/ 0 w 329449"/>
              <a:gd name="connsiteY2" fmla="*/ 164846 h 329692"/>
              <a:gd name="connsiteX3" fmla="*/ 164725 w 329449"/>
              <a:gd name="connsiteY3" fmla="*/ 0 h 329692"/>
              <a:gd name="connsiteX4" fmla="*/ 329450 w 329449"/>
              <a:gd name="connsiteY4" fmla="*/ 164846 h 329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449" h="329692">
                <a:moveTo>
                  <a:pt x="329450" y="164846"/>
                </a:moveTo>
                <a:cubicBezTo>
                  <a:pt x="329450" y="255888"/>
                  <a:pt x="255700" y="329692"/>
                  <a:pt x="164725" y="329692"/>
                </a:cubicBezTo>
                <a:cubicBezTo>
                  <a:pt x="73750" y="329692"/>
                  <a:pt x="0" y="255888"/>
                  <a:pt x="0" y="164846"/>
                </a:cubicBezTo>
                <a:cubicBezTo>
                  <a:pt x="0" y="73804"/>
                  <a:pt x="73750" y="0"/>
                  <a:pt x="164725" y="0"/>
                </a:cubicBezTo>
                <a:cubicBezTo>
                  <a:pt x="255700" y="0"/>
                  <a:pt x="329450" y="73804"/>
                  <a:pt x="329450" y="164846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71022DA7-09A2-01B2-EAC4-4D6E9AC993F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7493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4893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459FD41E-FE59-33FB-673F-CDF82EBE7A60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2F3B63BC-144C-E821-1D1E-EDFC68D4E171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3056FEF-AF2B-53ED-3898-BCC0CBD9E2C1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9B9BDAE-66D5-1C53-F6DD-87A79FD6F088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F313E213-ACFA-6DFC-ED25-5BBD02114B64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24" name="Picture 23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8A882875-546A-BEAF-D6C4-9D5718972B7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3845568" y="6042598"/>
              <a:ext cx="1480989" cy="606708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CDD02804-9CB8-A811-777B-BD4B7B268E10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45BFF3FC-A836-AA41-0FA5-3E32C9EDFD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51425" y="962526"/>
            <a:ext cx="499993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11594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9E3851BF-2D16-0E23-B30A-0EF971E1864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63080B94-0F66-1929-7550-A4D4DF9F718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DFA3AE6-AFBB-3970-273B-2526FA45A49F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DD12867-FF04-663A-AEE6-AE9B761778D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3F335D54-35EA-3E1E-821A-DA2E9908B357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21D40C2-CBFA-FB96-6EEC-24AF1865BD79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333920F7-EB40-EADF-3AD7-EF9590E472D8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19181A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B58214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60" name="Picture 5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6443D8E-E81B-8187-CD41-582D5AD7B2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68295" y="6213192"/>
            <a:ext cx="1480989" cy="60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53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DE39308E-7310-C8E7-DE8E-4A56BAED84C3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6DD2E2E1-E7AF-68E8-F4EF-F513FF36A829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311E9F24-2EA7-D881-AE3C-CD9CBE100A0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9EC48E79-3AD3-04FD-D1E1-CBDE963A137C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5B4F94E-DB33-9A3C-3F05-0AE084BEF0E7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86426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3" name="Picture 4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C5BED2C1-77D4-1E0A-4DC9-667A9665A9E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22613" y="6153002"/>
            <a:ext cx="1480989" cy="606708"/>
          </a:xfrm>
          <a:prstGeom prst="rect">
            <a:avLst/>
          </a:prstGeom>
        </p:spPr>
      </p:pic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8" name="Text Placeholder 41">
            <a:extLst>
              <a:ext uri="{FF2B5EF4-FFF2-40B4-BE49-F238E27FC236}">
                <a16:creationId xmlns:a16="http://schemas.microsoft.com/office/drawing/2014/main" id="{B38F0916-A9F4-1F3A-5AA9-09DA954683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322284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A51D2B0-FF79-57EA-6ACA-D34A87857BF1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111EDE78-36AF-2726-0027-93C9B263A2FC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C38860E5-7A5D-3F24-4188-F64A5DDA5CA2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1FCFE441-808A-30A2-6AC0-47DB738B152A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427C6AB-A032-9658-63F4-A44DEB7DC416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8CF789CF-5A89-9503-0CDE-D9B57785D1E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87345" y="203150"/>
            <a:ext cx="1480989" cy="606708"/>
          </a:xfrm>
          <a:prstGeom prst="rect">
            <a:avLst/>
          </a:prstGeom>
        </p:spPr>
      </p:pic>
      <p:sp>
        <p:nvSpPr>
          <p:cNvPr id="57" name="Text Placeholder 41">
            <a:extLst>
              <a:ext uri="{FF2B5EF4-FFF2-40B4-BE49-F238E27FC236}">
                <a16:creationId xmlns:a16="http://schemas.microsoft.com/office/drawing/2014/main" id="{244BD30E-D216-7959-8F93-9F4D3FE369D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32577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2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EEBAE2D-89C3-0D05-F5CE-BE24BBF2F7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6786" y="6153002"/>
            <a:ext cx="1480989" cy="606708"/>
          </a:xfrm>
          <a:prstGeom prst="rect">
            <a:avLst/>
          </a:prstGeom>
        </p:spPr>
      </p:pic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320AD8F2-4804-2216-6B88-7B4E7B74F8B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03834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A731AAF-DEBF-ACA9-A33F-33F2A1EAE040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EB025952-AC3F-61E5-37A1-1351909FFCC3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0712FA5-D901-FAF4-3514-16CB5F6F04E2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0269C64A-EE04-940D-ABAB-F7B101CCD1E2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C5701BC7-1111-0248-0C2A-0513969165E5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3" name="Round Single Corner Rectangle 2">
            <a:extLst>
              <a:ext uri="{FF2B5EF4-FFF2-40B4-BE49-F238E27FC236}">
                <a16:creationId xmlns:a16="http://schemas.microsoft.com/office/drawing/2014/main" id="{ED58C790-3066-C0E0-D149-B876FA5F1F10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0C4AFBDD-99F6-A14E-8F31-12F8A7CC45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A47A809-FE8D-F848-8F70-8C123617E75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pic>
        <p:nvPicPr>
          <p:cNvPr id="2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23D165E-E8A4-BF1E-2730-204D7CD3637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19177" y="115837"/>
            <a:ext cx="1480989" cy="606708"/>
          </a:xfrm>
          <a:prstGeom prst="rect">
            <a:avLst/>
          </a:prstGeom>
        </p:spPr>
      </p:pic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59C55BF6-B3C8-3F92-6727-CE2FA5C2188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BEA19EE6-9E33-BB81-336C-A2B90220E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9664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F8BEECD-1579-1607-CC11-5426D4431365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E00C70B1-BFFA-9408-6C58-2EC3D56CEB87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09002E-045D-658C-925C-EBC9588FFCDB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41407B18-1C7D-E8EC-E436-ADE99D0A5D5E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094F57E-2929-4C45-A809-9BB176B04472}"/>
              </a:ext>
            </a:extLst>
          </p:cNvPr>
          <p:cNvGrpSpPr/>
          <p:nvPr userDrawn="1"/>
        </p:nvGrpSpPr>
        <p:grpSpPr>
          <a:xfrm>
            <a:off x="10610584" y="331617"/>
            <a:ext cx="1231126" cy="378552"/>
            <a:chOff x="10610584" y="331617"/>
            <a:chExt cx="1231126" cy="378552"/>
          </a:xfrm>
        </p:grpSpPr>
        <p:grpSp>
          <p:nvGrpSpPr>
            <p:cNvPr id="9" name="Graphic 1">
              <a:extLst>
                <a:ext uri="{FF2B5EF4-FFF2-40B4-BE49-F238E27FC236}">
                  <a16:creationId xmlns:a16="http://schemas.microsoft.com/office/drawing/2014/main" id="{68845CDA-BA4C-582C-F437-70B8BCDE08C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2" name="Graphic 1">
                <a:extLst>
                  <a:ext uri="{FF2B5EF4-FFF2-40B4-BE49-F238E27FC236}">
                    <a16:creationId xmlns:a16="http://schemas.microsoft.com/office/drawing/2014/main" id="{48D45F25-B0D5-2002-71F8-F9331AB780EB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0948F82C-BE41-8A87-4E6F-DEA5BBD5BF82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BB3F714C-0FF6-40EA-675D-355D25E7E288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AC5D3518-3EB4-5D43-798D-D1CD7FB15ED7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53C6DB90-3BF9-EB01-FD9F-ED4D4069DDA0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A865375A-65C7-8B1F-7D42-4F19BF922EB7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F4141053-4FDC-843A-F1B5-90899068734E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D7B4F0F7-27BB-4F79-EB1A-E2CF10BAEE47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43" name="Freeform 42">
                  <a:extLst>
                    <a:ext uri="{FF2B5EF4-FFF2-40B4-BE49-F238E27FC236}">
                      <a16:creationId xmlns:a16="http://schemas.microsoft.com/office/drawing/2014/main" id="{C7E59AAC-0ECB-D8B7-0CB2-DCBD76081B64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  <p:grpSp>
            <p:nvGrpSpPr>
              <p:cNvPr id="33" name="Graphic 1">
                <a:extLst>
                  <a:ext uri="{FF2B5EF4-FFF2-40B4-BE49-F238E27FC236}">
                    <a16:creationId xmlns:a16="http://schemas.microsoft.com/office/drawing/2014/main" id="{B63E1739-7AD2-E483-FBD6-704251390A6B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577176C6-07F3-255D-0EA1-E550B01CEC70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91B13EFF-3956-AE67-9660-A7648012DED6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</p:grpSp>
        <p:grpSp>
          <p:nvGrpSpPr>
            <p:cNvPr id="10" name="Graphic 1">
              <a:extLst>
                <a:ext uri="{FF2B5EF4-FFF2-40B4-BE49-F238E27FC236}">
                  <a16:creationId xmlns:a16="http://schemas.microsoft.com/office/drawing/2014/main" id="{B814CA24-0A03-1B32-DB9C-7D78A15638B4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11" name="Graphic 1">
                <a:extLst>
                  <a:ext uri="{FF2B5EF4-FFF2-40B4-BE49-F238E27FC236}">
                    <a16:creationId xmlns:a16="http://schemas.microsoft.com/office/drawing/2014/main" id="{B5396E74-A811-7C2B-735B-89A982624288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5A46A7EE-37DA-012F-77BD-0F05019EAA27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F97ADEF-B8F7-94C6-BAB3-FD9F9D18519D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1DE07C2F-2B47-0863-BA3C-4B791A05F8C7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24" name="Freeform 23">
                  <a:extLst>
                    <a:ext uri="{FF2B5EF4-FFF2-40B4-BE49-F238E27FC236}">
                      <a16:creationId xmlns:a16="http://schemas.microsoft.com/office/drawing/2014/main" id="{14194F09-BAAB-A55C-B17F-8846A8B5BACA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32CAC856-4C60-C3C9-4315-5F9DBD82F362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26" name="Freeform 25">
                  <a:extLst>
                    <a:ext uri="{FF2B5EF4-FFF2-40B4-BE49-F238E27FC236}">
                      <a16:creationId xmlns:a16="http://schemas.microsoft.com/office/drawing/2014/main" id="{BF724224-1A85-9229-8F8B-ED5B34568099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grpSp>
              <p:nvGrpSpPr>
                <p:cNvPr id="27" name="Graphic 1">
                  <a:extLst>
                    <a:ext uri="{FF2B5EF4-FFF2-40B4-BE49-F238E27FC236}">
                      <a16:creationId xmlns:a16="http://schemas.microsoft.com/office/drawing/2014/main" id="{F5B994E1-EEBF-0DD8-4D84-5E22DE67EFF1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30" name="Freeform 29">
                    <a:extLst>
                      <a:ext uri="{FF2B5EF4-FFF2-40B4-BE49-F238E27FC236}">
                        <a16:creationId xmlns:a16="http://schemas.microsoft.com/office/drawing/2014/main" id="{06D81DDA-5BA8-AE58-9F4B-833E96740BC3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31" name="Freeform 30">
                    <a:extLst>
                      <a:ext uri="{FF2B5EF4-FFF2-40B4-BE49-F238E27FC236}">
                        <a16:creationId xmlns:a16="http://schemas.microsoft.com/office/drawing/2014/main" id="{EBD5B849-EC04-9364-9E17-4429AB96D745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</p:grpSp>
            <p:sp>
              <p:nvSpPr>
                <p:cNvPr id="28" name="Freeform 27">
                  <a:extLst>
                    <a:ext uri="{FF2B5EF4-FFF2-40B4-BE49-F238E27FC236}">
                      <a16:creationId xmlns:a16="http://schemas.microsoft.com/office/drawing/2014/main" id="{5F3D9C78-75D4-528C-56E7-02CD8BB9EC90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  <p:grpSp>
            <p:nvGrpSpPr>
              <p:cNvPr id="12" name="Graphic 1">
                <a:extLst>
                  <a:ext uri="{FF2B5EF4-FFF2-40B4-BE49-F238E27FC236}">
                    <a16:creationId xmlns:a16="http://schemas.microsoft.com/office/drawing/2014/main" id="{53887327-303B-FE04-EB1A-26EA271D9E37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3" name="Graphic 1">
                  <a:extLst>
                    <a:ext uri="{FF2B5EF4-FFF2-40B4-BE49-F238E27FC236}">
                      <a16:creationId xmlns:a16="http://schemas.microsoft.com/office/drawing/2014/main" id="{8AE6ADBB-4912-B14F-42FF-E06401303D6B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D9B350F7-7C07-6020-9A09-9DA7ED00921A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65D2CD03-C433-FDA6-68BD-E2B1B69449A7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18" name="Freeform 17">
                    <a:extLst>
                      <a:ext uri="{FF2B5EF4-FFF2-40B4-BE49-F238E27FC236}">
                        <a16:creationId xmlns:a16="http://schemas.microsoft.com/office/drawing/2014/main" id="{8A38AD86-0BB1-13A0-89F1-B97C4DD1EE46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19" name="Freeform 18">
                    <a:extLst>
                      <a:ext uri="{FF2B5EF4-FFF2-40B4-BE49-F238E27FC236}">
                        <a16:creationId xmlns:a16="http://schemas.microsoft.com/office/drawing/2014/main" id="{8BCDAB47-F07B-CA0E-678A-CB13A33F9E43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20" name="Freeform 19">
                    <a:extLst>
                      <a:ext uri="{FF2B5EF4-FFF2-40B4-BE49-F238E27FC236}">
                        <a16:creationId xmlns:a16="http://schemas.microsoft.com/office/drawing/2014/main" id="{70C6D38D-8DB4-566A-80EA-740D77D1BA42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</p:grpSp>
            <p:sp>
              <p:nvSpPr>
                <p:cNvPr id="14" name="Freeform 13">
                  <a:extLst>
                    <a:ext uri="{FF2B5EF4-FFF2-40B4-BE49-F238E27FC236}">
                      <a16:creationId xmlns:a16="http://schemas.microsoft.com/office/drawing/2014/main" id="{415786AB-B2CD-A730-A954-3C250DF144B7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</p:grpSp>
      </p:grpSp>
      <p:sp>
        <p:nvSpPr>
          <p:cNvPr id="55" name="Text Placeholder 41">
            <a:extLst>
              <a:ext uri="{FF2B5EF4-FFF2-40B4-BE49-F238E27FC236}">
                <a16:creationId xmlns:a16="http://schemas.microsoft.com/office/drawing/2014/main" id="{0EFE012E-5265-5F5B-0822-05E4CCAE0E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4228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31295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1E9AB464-AE21-CEED-B805-52CF6BDE3E0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354323" y="291403"/>
            <a:ext cx="11483354" cy="6275196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BBE8E727-D7FB-C3FA-5D40-A2E7490291F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3415506" y="496402"/>
            <a:ext cx="5360989" cy="227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2553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0E5D8C1D-93C2-749B-4C78-45B05EC5A4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648336" y="448322"/>
            <a:ext cx="5902332" cy="5961356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297BFE4-D404-7609-ED06-E3337948FCE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3544" y="1144624"/>
            <a:ext cx="4307952" cy="604322"/>
          </a:xfrm>
          <a:prstGeom prst="rect">
            <a:avLst/>
          </a:prstGeom>
        </p:spPr>
      </p:pic>
      <p:pic>
        <p:nvPicPr>
          <p:cNvPr id="11" name="Graphic 1">
            <a:extLst>
              <a:ext uri="{FF2B5EF4-FFF2-40B4-BE49-F238E27FC236}">
                <a16:creationId xmlns:a16="http://schemas.microsoft.com/office/drawing/2014/main" id="{69602C51-0B46-EEB6-32B5-60604689F00B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rcRect/>
          <a:stretch/>
        </p:blipFill>
        <p:spPr>
          <a:xfrm>
            <a:off x="1954307" y="220553"/>
            <a:ext cx="1726424" cy="707254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88F4C74-B7CE-E1A8-E60B-28D024AC731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68236" y="2570086"/>
            <a:ext cx="4698568" cy="674702"/>
          </a:xfrm>
          <a:prstGeom prst="rect">
            <a:avLst/>
          </a:prstGeom>
        </p:spPr>
        <p:txBody>
          <a:bodyPr anchor="t" anchorCtr="0"/>
          <a:lstStyle>
            <a:lvl1pPr marL="0" indent="0" algn="ctr">
              <a:buNone/>
              <a:defRPr sz="4400"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Insert slide 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7ABB8CDA-E36F-BCE9-1ADD-034AF657927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68236" y="3338004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ctr">
              <a:buNone/>
              <a:defRPr sz="2800" b="1" i="0">
                <a:solidFill>
                  <a:srgbClr val="70E3DF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C8D44AEE-8E04-0752-41EF-FD865EB500E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8236" y="6054571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1600" b="1" i="0">
                <a:solidFill>
                  <a:srgbClr val="70E3DF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Name of presenter(s)</a:t>
            </a:r>
          </a:p>
        </p:txBody>
      </p:sp>
    </p:spTree>
    <p:extLst>
      <p:ext uri="{BB962C8B-B14F-4D97-AF65-F5344CB8AC3E}">
        <p14:creationId xmlns:p14="http://schemas.microsoft.com/office/powerpoint/2010/main" val="16426022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05FDB8BB-F1A5-6E53-C906-3A0A9A3C75E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49703" y="1144624"/>
            <a:ext cx="4307952" cy="604322"/>
          </a:xfrm>
          <a:prstGeom prst="rect">
            <a:avLst/>
          </a:prstGeom>
        </p:spPr>
      </p:pic>
      <p:pic>
        <p:nvPicPr>
          <p:cNvPr id="3" name="Graphic 1">
            <a:extLst>
              <a:ext uri="{FF2B5EF4-FFF2-40B4-BE49-F238E27FC236}">
                <a16:creationId xmlns:a16="http://schemas.microsoft.com/office/drawing/2014/main" id="{D1BAEDBF-C70C-90AE-F4C9-7DDE3C5C433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40467" y="220553"/>
            <a:ext cx="1726424" cy="707254"/>
          </a:xfrm>
          <a:prstGeom prst="rect">
            <a:avLst/>
          </a:prstGeom>
        </p:spPr>
      </p:pic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F8FAC7E4-B24D-03B7-4B72-49E69F4F0BC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618690" y="2570086"/>
            <a:ext cx="6169978" cy="674702"/>
          </a:xfrm>
          <a:prstGeom prst="rect">
            <a:avLst/>
          </a:prstGeom>
        </p:spPr>
        <p:txBody>
          <a:bodyPr anchor="t" anchorCtr="0"/>
          <a:lstStyle>
            <a:lvl1pPr marL="0" indent="0" algn="ctr">
              <a:buNone/>
              <a:defRPr sz="4400"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Insert slide title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E0555FA1-72DD-EA54-91EB-6174AFA9742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8690" y="3338004"/>
            <a:ext cx="6169978" cy="514905"/>
          </a:xfrm>
          <a:prstGeom prst="rect">
            <a:avLst/>
          </a:prstGeom>
        </p:spPr>
        <p:txBody>
          <a:bodyPr anchor="ctr" anchorCtr="0"/>
          <a:lstStyle>
            <a:lvl1pPr marL="0" indent="0" algn="ctr">
              <a:buNone/>
              <a:defRPr sz="2800" b="1" i="0">
                <a:solidFill>
                  <a:srgbClr val="EFBC6E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AC15DFAE-3DE5-E13D-2F74-AEBA985E41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090100" y="6054571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1600" b="1" i="0">
                <a:solidFill>
                  <a:srgbClr val="EFBC6E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Name of presenter(s)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92454F9-8743-A52F-5CBC-B01E8C58756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0" y="288524"/>
            <a:ext cx="5215358" cy="628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8053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0E5D8C1D-93C2-749B-4C78-45B05EC5A4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648336" y="448322"/>
            <a:ext cx="5902332" cy="5961356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297BFE4-D404-7609-ED06-E3337948FCE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3544" y="1144624"/>
            <a:ext cx="4307952" cy="604322"/>
          </a:xfrm>
          <a:prstGeom prst="rect">
            <a:avLst/>
          </a:prstGeom>
        </p:spPr>
      </p:pic>
      <p:pic>
        <p:nvPicPr>
          <p:cNvPr id="11" name="Graphic 1">
            <a:extLst>
              <a:ext uri="{FF2B5EF4-FFF2-40B4-BE49-F238E27FC236}">
                <a16:creationId xmlns:a16="http://schemas.microsoft.com/office/drawing/2014/main" id="{69602C51-0B46-EEB6-32B5-60604689F00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958711" y="220553"/>
            <a:ext cx="1717616" cy="707254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88F4C74-B7CE-E1A8-E60B-28D024AC731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68236" y="2570086"/>
            <a:ext cx="4698568" cy="674702"/>
          </a:xfrm>
          <a:prstGeom prst="rect">
            <a:avLst/>
          </a:prstGeom>
        </p:spPr>
        <p:txBody>
          <a:bodyPr anchor="t" anchorCtr="0"/>
          <a:lstStyle>
            <a:lvl1pPr marL="0" indent="0" algn="ctr">
              <a:buNone/>
              <a:defRPr sz="4400"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Insert slide 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7ABB8CDA-E36F-BCE9-1ADD-034AF657927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68236" y="3338004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ctr">
              <a:buNone/>
              <a:defRPr sz="2800" b="1" i="0">
                <a:solidFill>
                  <a:srgbClr val="00ADCF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C8D44AEE-8E04-0752-41EF-FD865EB500E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8236" y="6054571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1600" b="1" i="0">
                <a:solidFill>
                  <a:srgbClr val="00ADCF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Name of presenter(s)</a:t>
            </a:r>
          </a:p>
        </p:txBody>
      </p:sp>
    </p:spTree>
    <p:extLst>
      <p:ext uri="{BB962C8B-B14F-4D97-AF65-F5344CB8AC3E}">
        <p14:creationId xmlns:p14="http://schemas.microsoft.com/office/powerpoint/2010/main" val="580119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05FDB8BB-F1A5-6E53-C906-3A0A9A3C75E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49703" y="1144624"/>
            <a:ext cx="4307952" cy="604322"/>
          </a:xfrm>
          <a:prstGeom prst="rect">
            <a:avLst/>
          </a:prstGeom>
        </p:spPr>
      </p:pic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F8FAC7E4-B24D-03B7-4B72-49E69F4F0BC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618690" y="2570086"/>
            <a:ext cx="6169978" cy="674702"/>
          </a:xfrm>
          <a:prstGeom prst="rect">
            <a:avLst/>
          </a:prstGeom>
        </p:spPr>
        <p:txBody>
          <a:bodyPr anchor="t" anchorCtr="0"/>
          <a:lstStyle>
            <a:lvl1pPr marL="0" indent="0" algn="ctr">
              <a:buNone/>
              <a:defRPr sz="4400"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Insert slide title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E0555FA1-72DD-EA54-91EB-6174AFA9742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8690" y="3338004"/>
            <a:ext cx="6169978" cy="514905"/>
          </a:xfrm>
          <a:prstGeom prst="rect">
            <a:avLst/>
          </a:prstGeom>
        </p:spPr>
        <p:txBody>
          <a:bodyPr anchor="ctr" anchorCtr="0"/>
          <a:lstStyle>
            <a:lvl1pPr marL="0" indent="0" algn="ctr">
              <a:buNone/>
              <a:defRPr sz="2800" b="1" i="0">
                <a:solidFill>
                  <a:srgbClr val="01BCB5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AC15DFAE-3DE5-E13D-2F74-AEBA985E41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090100" y="6054571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1600" b="1" i="0">
                <a:solidFill>
                  <a:srgbClr val="01BCB5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Name of presenter(s)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92454F9-8743-A52F-5CBC-B01E8C58756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" y="288524"/>
            <a:ext cx="5215356" cy="628095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</p:pic>
      <p:pic>
        <p:nvPicPr>
          <p:cNvPr id="8" name="Graphic 1">
            <a:extLst>
              <a:ext uri="{FF2B5EF4-FFF2-40B4-BE49-F238E27FC236}">
                <a16:creationId xmlns:a16="http://schemas.microsoft.com/office/drawing/2014/main" id="{1C2F8A94-5FE6-7799-FFD1-C24DB3BB8FCE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7840467" y="220553"/>
            <a:ext cx="1717616" cy="70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409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0E5D8C1D-93C2-749B-4C78-45B05EC5A4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648336" y="448322"/>
            <a:ext cx="5902332" cy="5961355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297BFE4-D404-7609-ED06-E3337948FCE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3544" y="1144624"/>
            <a:ext cx="4307952" cy="604322"/>
          </a:xfrm>
          <a:prstGeom prst="rect">
            <a:avLst/>
          </a:prstGeom>
        </p:spPr>
      </p:pic>
      <p:pic>
        <p:nvPicPr>
          <p:cNvPr id="11" name="Graphic 1">
            <a:extLst>
              <a:ext uri="{FF2B5EF4-FFF2-40B4-BE49-F238E27FC236}">
                <a16:creationId xmlns:a16="http://schemas.microsoft.com/office/drawing/2014/main" id="{69602C51-0B46-EEB6-32B5-60604689F00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958711" y="220553"/>
            <a:ext cx="1717616" cy="707254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88F4C74-B7CE-E1A8-E60B-28D024AC731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68236" y="2570086"/>
            <a:ext cx="4698568" cy="674702"/>
          </a:xfrm>
          <a:prstGeom prst="rect">
            <a:avLst/>
          </a:prstGeom>
        </p:spPr>
        <p:txBody>
          <a:bodyPr anchor="t" anchorCtr="0"/>
          <a:lstStyle>
            <a:lvl1pPr marL="0" indent="0" algn="ctr">
              <a:buNone/>
              <a:defRPr sz="4400"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Insert slide 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7ABB8CDA-E36F-BCE9-1ADD-034AF657927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68236" y="3338004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ctr">
              <a:buNone/>
              <a:defRPr sz="2800" b="1" i="0">
                <a:solidFill>
                  <a:srgbClr val="D24A74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C8D44AEE-8E04-0752-41EF-FD865EB500E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8236" y="6054571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1600" b="1" i="0">
                <a:solidFill>
                  <a:srgbClr val="D24A74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Name of presenter(s)</a:t>
            </a:r>
          </a:p>
        </p:txBody>
      </p:sp>
    </p:spTree>
    <p:extLst>
      <p:ext uri="{BB962C8B-B14F-4D97-AF65-F5344CB8AC3E}">
        <p14:creationId xmlns:p14="http://schemas.microsoft.com/office/powerpoint/2010/main" val="18300576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05FDB8BB-F1A5-6E53-C906-3A0A9A3C75E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49703" y="1144624"/>
            <a:ext cx="4307952" cy="604322"/>
          </a:xfrm>
          <a:prstGeom prst="rect">
            <a:avLst/>
          </a:prstGeom>
        </p:spPr>
      </p:pic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F8FAC7E4-B24D-03B7-4B72-49E69F4F0BC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618690" y="2570086"/>
            <a:ext cx="6169978" cy="674702"/>
          </a:xfrm>
          <a:prstGeom prst="rect">
            <a:avLst/>
          </a:prstGeom>
        </p:spPr>
        <p:txBody>
          <a:bodyPr anchor="t" anchorCtr="0"/>
          <a:lstStyle>
            <a:lvl1pPr marL="0" indent="0" algn="ctr">
              <a:buNone/>
              <a:defRPr sz="4400"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Insert slide title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E0555FA1-72DD-EA54-91EB-6174AFA9742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8690" y="3338004"/>
            <a:ext cx="6169978" cy="514905"/>
          </a:xfrm>
          <a:prstGeom prst="rect">
            <a:avLst/>
          </a:prstGeom>
        </p:spPr>
        <p:txBody>
          <a:bodyPr anchor="ctr" anchorCtr="0"/>
          <a:lstStyle>
            <a:lvl1pPr marL="0" indent="0" algn="ctr">
              <a:buNone/>
              <a:defRPr sz="2800" b="1" i="0">
                <a:solidFill>
                  <a:srgbClr val="00ADCF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AC15DFAE-3DE5-E13D-2F74-AEBA985E41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090100" y="6054571"/>
            <a:ext cx="4698568" cy="514905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1600" b="1" i="0">
                <a:solidFill>
                  <a:srgbClr val="00ADCF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Name of presenter(s)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92454F9-8743-A52F-5CBC-B01E8C58756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" y="288524"/>
            <a:ext cx="5215356" cy="6280951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</p:pic>
      <p:pic>
        <p:nvPicPr>
          <p:cNvPr id="8" name="Graphic 1">
            <a:extLst>
              <a:ext uri="{FF2B5EF4-FFF2-40B4-BE49-F238E27FC236}">
                <a16:creationId xmlns:a16="http://schemas.microsoft.com/office/drawing/2014/main" id="{1C2F8A94-5FE6-7799-FFD1-C24DB3BB8FCE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7840467" y="220553"/>
            <a:ext cx="1717616" cy="70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6131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56181BC-A151-2461-5BC6-5843D4E3475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588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055306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16C558-3024-5551-939E-1C78A3DA06A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87346" y="203150"/>
            <a:ext cx="1453018" cy="5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125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S Central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DDC50F77-C5B2-FC4E-B53E-FBF4BB05BD6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11760" y="0"/>
            <a:ext cx="476264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A6214D5F-693C-514C-8CF4-BEB12DD3AE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488601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sz="3600"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2890AF6C-696E-D043-AD31-40A9110E8A1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213445" y="1352550"/>
            <a:ext cx="6638262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1A9397-DEB3-D749-865A-556A86E66776}"/>
              </a:ext>
            </a:extLst>
          </p:cNvPr>
          <p:cNvSpPr/>
          <p:nvPr userDrawn="1"/>
        </p:nvSpPr>
        <p:spPr>
          <a:xfrm>
            <a:off x="0" y="0"/>
            <a:ext cx="111760" cy="6858000"/>
          </a:xfrm>
          <a:prstGeom prst="rect">
            <a:avLst/>
          </a:prstGeom>
          <a:solidFill>
            <a:srgbClr val="1388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8C9E10E-7FC2-7904-432A-C9DB2B5CB4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778151" y="182167"/>
            <a:ext cx="1192319" cy="21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3303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33545ED7-3AA8-3BF0-57E1-4411BF20E38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3524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A7A9796-70D4-F051-6286-88A912822062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C72C0A1-46D5-2926-AD7B-F2ACE4572520}"/>
              </a:ext>
            </a:extLst>
          </p:cNvPr>
          <p:cNvSpPr/>
          <p:nvPr userDrawn="1"/>
        </p:nvSpPr>
        <p:spPr>
          <a:xfrm flipH="1">
            <a:off x="6822516" y="1493392"/>
            <a:ext cx="5369483" cy="5369482"/>
          </a:xfrm>
          <a:custGeom>
            <a:avLst/>
            <a:gdLst>
              <a:gd name="connsiteX0" fmla="*/ 0 w 5369483"/>
              <a:gd name="connsiteY0" fmla="*/ 0 h 5369482"/>
              <a:gd name="connsiteX1" fmla="*/ 5369483 w 5369483"/>
              <a:gd name="connsiteY1" fmla="*/ 5369482 h 5369482"/>
              <a:gd name="connsiteX2" fmla="*/ 2251404 w 5369483"/>
              <a:gd name="connsiteY2" fmla="*/ 5369482 h 5369482"/>
              <a:gd name="connsiteX3" fmla="*/ 0 w 5369483"/>
              <a:gd name="connsiteY3" fmla="*/ 3118079 h 5369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69483" h="5369482">
                <a:moveTo>
                  <a:pt x="0" y="0"/>
                </a:moveTo>
                <a:lnTo>
                  <a:pt x="5369483" y="5369482"/>
                </a:lnTo>
                <a:lnTo>
                  <a:pt x="2251404" y="5369482"/>
                </a:lnTo>
                <a:lnTo>
                  <a:pt x="0" y="3118079"/>
                </a:lnTo>
                <a:close/>
              </a:path>
            </a:pathLst>
          </a:custGeom>
          <a:solidFill>
            <a:srgbClr val="29B4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1DA0E6A1-66AF-A644-9030-3203CC825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0" y="488601"/>
            <a:ext cx="1151141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0" y="1352550"/>
            <a:ext cx="5584521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68AD-C0C4-9641-8C02-1ACFE8EA8DF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267189" y="1352550"/>
            <a:ext cx="5584518" cy="5073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5F1984-C73F-134F-9911-E66EE857E453}"/>
              </a:ext>
            </a:extLst>
          </p:cNvPr>
          <p:cNvCxnSpPr/>
          <p:nvPr userDrawn="1"/>
        </p:nvCxnSpPr>
        <p:spPr>
          <a:xfrm flipH="1">
            <a:off x="340291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5A95B-1B14-7F43-8414-E39B53C56D5A}"/>
              </a:ext>
            </a:extLst>
          </p:cNvPr>
          <p:cNvCxnSpPr/>
          <p:nvPr userDrawn="1"/>
        </p:nvCxnSpPr>
        <p:spPr>
          <a:xfrm flipH="1">
            <a:off x="6753616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aphic 10">
            <a:extLst>
              <a:ext uri="{FF2B5EF4-FFF2-40B4-BE49-F238E27FC236}">
                <a16:creationId xmlns:a16="http://schemas.microsoft.com/office/drawing/2014/main" id="{2141B79D-5FCA-83B1-9283-020AE2F9F6C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592000" y="94118"/>
            <a:ext cx="1008000" cy="37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0338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0D00BF-1A74-CE54-4A80-B89B257F14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7092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S Centra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2">
            <a:extLst>
              <a:ext uri="{FF2B5EF4-FFF2-40B4-BE49-F238E27FC236}">
                <a16:creationId xmlns:a16="http://schemas.microsoft.com/office/drawing/2014/main" id="{64D9D044-A701-E940-B90A-79FBC444A3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488601"/>
            <a:ext cx="11511418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C0CDAA8F-28BF-F74E-A05E-EF59E623D7E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1352550"/>
            <a:ext cx="11484279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138DB38-5290-8E4B-BE35-A79902F8CF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778151" y="182167"/>
            <a:ext cx="1192319" cy="21444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A7B48C0-1F88-F749-8540-C0F6142DFADA}"/>
              </a:ext>
            </a:extLst>
          </p:cNvPr>
          <p:cNvSpPr/>
          <p:nvPr userDrawn="1"/>
        </p:nvSpPr>
        <p:spPr>
          <a:xfrm>
            <a:off x="0" y="0"/>
            <a:ext cx="111760" cy="6858000"/>
          </a:xfrm>
          <a:prstGeom prst="rect">
            <a:avLst/>
          </a:prstGeom>
          <a:solidFill>
            <a:srgbClr val="1388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C79CD8C-2338-8142-A026-8595CBCF84B3}"/>
              </a:ext>
            </a:extLst>
          </p:cNvPr>
          <p:cNvCxnSpPr>
            <a:cxnSpLocks/>
          </p:cNvCxnSpPr>
          <p:nvPr userDrawn="1"/>
        </p:nvCxnSpPr>
        <p:spPr>
          <a:xfrm>
            <a:off x="173812" y="0"/>
            <a:ext cx="0" cy="6858000"/>
          </a:xfrm>
          <a:prstGeom prst="line">
            <a:avLst/>
          </a:prstGeom>
          <a:ln>
            <a:solidFill>
              <a:srgbClr val="8ED6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20514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3" name="Picture 4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B5867C-0DD6-0339-396C-A227BFDD4C6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6786" y="6153002"/>
            <a:ext cx="1480989" cy="606708"/>
          </a:xfrm>
          <a:prstGeom prst="rect">
            <a:avLst/>
          </a:prstGeom>
        </p:spPr>
      </p:pic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04632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8B383420-9F84-4829-79AC-010F2B273FE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" r="27772" b="22512"/>
          <a:stretch/>
        </p:blipFill>
        <p:spPr>
          <a:xfrm>
            <a:off x="6095999" y="833891"/>
            <a:ext cx="6096001" cy="6024110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0" y="997527"/>
            <a:ext cx="5584521" cy="5369482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986850472"/>
      </p:ext>
    </p:extLst>
  </p:cSld>
  <p:clrMapOvr>
    <a:masterClrMapping/>
  </p:clrMapOvr>
  <p:transition spd="slow">
    <p:wip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1" y="997527"/>
            <a:ext cx="11484279" cy="5428673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82D00BD6-BC7E-E52F-E9BD-0C8241EE06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5085" r="21253" b="63337"/>
          <a:stretch/>
        </p:blipFill>
        <p:spPr>
          <a:xfrm>
            <a:off x="7511603" y="5860472"/>
            <a:ext cx="4680396" cy="997527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0003019-853F-A574-AD70-AC232633CB0C}"/>
              </a:ext>
            </a:extLst>
          </p:cNvPr>
          <p:cNvGrpSpPr/>
          <p:nvPr userDrawn="1"/>
        </p:nvGrpSpPr>
        <p:grpSpPr>
          <a:xfrm>
            <a:off x="9448168" y="6253789"/>
            <a:ext cx="1231126" cy="378552"/>
            <a:chOff x="10610584" y="331617"/>
            <a:chExt cx="1231126" cy="378552"/>
          </a:xfrm>
        </p:grpSpPr>
        <p:grpSp>
          <p:nvGrpSpPr>
            <p:cNvPr id="5" name="Graphic 1">
              <a:extLst>
                <a:ext uri="{FF2B5EF4-FFF2-40B4-BE49-F238E27FC236}">
                  <a16:creationId xmlns:a16="http://schemas.microsoft.com/office/drawing/2014/main" id="{F809FC50-A1D4-74F4-E42D-0A59286D8DAD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28" name="Graphic 1">
                <a:extLst>
                  <a:ext uri="{FF2B5EF4-FFF2-40B4-BE49-F238E27FC236}">
                    <a16:creationId xmlns:a16="http://schemas.microsoft.com/office/drawing/2014/main" id="{E5194A0F-063C-76A7-E92C-94D7AE57C6C2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E9579C56-AEAC-8AC6-2B87-CFEE585AB7A3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3" name="Freeform 32">
                  <a:extLst>
                    <a:ext uri="{FF2B5EF4-FFF2-40B4-BE49-F238E27FC236}">
                      <a16:creationId xmlns:a16="http://schemas.microsoft.com/office/drawing/2014/main" id="{4A161A54-C497-54D2-821D-623CCD803EEF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623E2E61-4F49-4ED3-A2AE-FBBA3EAC59C5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DF54C33C-AE73-C1E3-F257-18683F16B90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2BA9915F-6A61-B3C2-65A8-055E2514893C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FAEBA824-E16A-F7D3-18F0-0887BE13C707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D5543603-01BD-9060-089A-98F56F09DE77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93B21843-90EC-680E-4F55-6F00B1360D40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29" name="Graphic 1">
                <a:extLst>
                  <a:ext uri="{FF2B5EF4-FFF2-40B4-BE49-F238E27FC236}">
                    <a16:creationId xmlns:a16="http://schemas.microsoft.com/office/drawing/2014/main" id="{1BAD168A-5B79-345C-00B3-B7675EF8E9BF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0" name="Freeform 29">
                  <a:extLst>
                    <a:ext uri="{FF2B5EF4-FFF2-40B4-BE49-F238E27FC236}">
                      <a16:creationId xmlns:a16="http://schemas.microsoft.com/office/drawing/2014/main" id="{8210F94E-C5AF-18A6-94CC-43C8A181ABEA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1" name="Freeform 30">
                  <a:extLst>
                    <a:ext uri="{FF2B5EF4-FFF2-40B4-BE49-F238E27FC236}">
                      <a16:creationId xmlns:a16="http://schemas.microsoft.com/office/drawing/2014/main" id="{7384F2B9-7890-6E8D-1381-5039D5616E77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6" name="Graphic 1">
              <a:extLst>
                <a:ext uri="{FF2B5EF4-FFF2-40B4-BE49-F238E27FC236}">
                  <a16:creationId xmlns:a16="http://schemas.microsoft.com/office/drawing/2014/main" id="{3D811C91-8983-46EE-516E-12BFBFC9778E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7" name="Graphic 1">
                <a:extLst>
                  <a:ext uri="{FF2B5EF4-FFF2-40B4-BE49-F238E27FC236}">
                    <a16:creationId xmlns:a16="http://schemas.microsoft.com/office/drawing/2014/main" id="{90128314-2D61-3245-5D7E-F94B096E373F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AEB1221A-0B04-3DF6-FBDF-28216488207E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29DF4CF1-ECEE-03E0-0E0B-9B8096179783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306BED53-12EA-6C83-D817-C04436157111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BCE1897F-F787-750B-42B8-C4A8A368BD34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CC549AEE-3EF3-D4B1-C788-1F9E8361BBB4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B1F27E7-E197-8A3D-6465-14C4D22C0FE1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D08A2009-5621-6BD8-1B98-30C51825C84D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AC4BBB93-94AF-C90F-2F03-CA4CCFAC96B3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7" name="Freeform 26">
                    <a:extLst>
                      <a:ext uri="{FF2B5EF4-FFF2-40B4-BE49-F238E27FC236}">
                        <a16:creationId xmlns:a16="http://schemas.microsoft.com/office/drawing/2014/main" id="{3A9D34DD-696A-7A2E-34A7-184CAA7CA689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08D67EB0-A38F-6496-9B99-83901326F4F1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8" name="Graphic 1">
                <a:extLst>
                  <a:ext uri="{FF2B5EF4-FFF2-40B4-BE49-F238E27FC236}">
                    <a16:creationId xmlns:a16="http://schemas.microsoft.com/office/drawing/2014/main" id="{C91DEA47-AD07-C0CB-E411-AEA49039E656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0" name="Graphic 1">
                  <a:extLst>
                    <a:ext uri="{FF2B5EF4-FFF2-40B4-BE49-F238E27FC236}">
                      <a16:creationId xmlns:a16="http://schemas.microsoft.com/office/drawing/2014/main" id="{E9DAA64B-43B5-9D41-C2F8-7A48FD6BA4C3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62282CD1-4E22-D1B0-7858-5ABC20A61A79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DB30A5B0-1F2A-2F67-6CB6-0803FFADECB2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5672E7B3-14B5-2452-93E0-D8321CD9D412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C07F73BB-370B-AA2A-36E1-6A4C98ED07A2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651DD3E8-5E6C-7D5A-6245-5A04BB6126DB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1" name="Freeform 10">
                  <a:extLst>
                    <a:ext uri="{FF2B5EF4-FFF2-40B4-BE49-F238E27FC236}">
                      <a16:creationId xmlns:a16="http://schemas.microsoft.com/office/drawing/2014/main" id="{F09F054E-A938-EE49-B07C-8D1B03E85E2A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36557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632CA56E-BCE7-AE05-394E-05960998A24F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57A464F-D78D-E65D-9AEC-9D6A574E9ED2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1" name="Picture 40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D023292C-FC89-68BC-A0FC-14CF2FF7D8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331825" y="6165969"/>
            <a:ext cx="1480989" cy="606708"/>
          </a:xfrm>
          <a:prstGeom prst="rect">
            <a:avLst/>
          </a:prstGeom>
        </p:spPr>
      </p:pic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590097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71732A53-1E01-582F-EF87-322C1789080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/>
            <a:stretch/>
          </p:blipFill>
          <p:spPr>
            <a:xfrm>
              <a:off x="10287008" y="5810307"/>
              <a:ext cx="1480989" cy="606707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48114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ed 1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440A0E84-07C2-886A-66EB-3C78D1A9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2783" y="1318661"/>
            <a:ext cx="7205916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3F3F49C-A361-B37A-BD9A-301B53FB43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00546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DEDCE82-AC3C-FC49-881A-4158E6CF1A3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592000" y="94118"/>
            <a:ext cx="1008000" cy="3727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3D993-CAE7-0B4C-98BF-D23A1100AB04}"/>
              </a:ext>
            </a:extLst>
          </p:cNvPr>
          <p:cNvCxnSpPr/>
          <p:nvPr/>
        </p:nvCxnSpPr>
        <p:spPr>
          <a:xfrm flipH="1">
            <a:off x="340291" y="275659"/>
            <a:ext cx="5098093" cy="0"/>
          </a:xfrm>
          <a:prstGeom prst="line">
            <a:avLst/>
          </a:prstGeom>
          <a:ln>
            <a:solidFill>
              <a:srgbClr val="F6C37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89307-8716-A348-921D-FCA8B2CBED8F}"/>
              </a:ext>
            </a:extLst>
          </p:cNvPr>
          <p:cNvCxnSpPr/>
          <p:nvPr/>
        </p:nvCxnSpPr>
        <p:spPr>
          <a:xfrm flipH="1">
            <a:off x="6753616" y="275659"/>
            <a:ext cx="5098093" cy="0"/>
          </a:xfrm>
          <a:prstGeom prst="line">
            <a:avLst/>
          </a:prstGeom>
          <a:ln>
            <a:solidFill>
              <a:srgbClr val="F6C37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Graphic 1">
            <a:extLst>
              <a:ext uri="{FF2B5EF4-FFF2-40B4-BE49-F238E27FC236}">
                <a16:creationId xmlns:a16="http://schemas.microsoft.com/office/drawing/2014/main" id="{83877955-3388-C10D-AE20-948B1AD9B30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5592000" y="89305"/>
            <a:ext cx="1008000" cy="372708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C997E53-A991-0806-1A17-C199E4CDDE10}"/>
              </a:ext>
            </a:extLst>
          </p:cNvPr>
          <p:cNvCxnSpPr/>
          <p:nvPr userDrawn="1"/>
        </p:nvCxnSpPr>
        <p:spPr>
          <a:xfrm flipH="1">
            <a:off x="340291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115D146-9648-1333-0C42-890E2D44D83A}"/>
              </a:ext>
            </a:extLst>
          </p:cNvPr>
          <p:cNvCxnSpPr/>
          <p:nvPr userDrawn="1"/>
        </p:nvCxnSpPr>
        <p:spPr>
          <a:xfrm flipH="1">
            <a:off x="6753616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622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F8E70A1E-C3F4-37BE-E396-46E8910A960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DF3DDB4-887B-7E99-8E4D-5BFA21EE286C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5C1C5193-3068-4F2B-92CA-EAAEA67820B6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79BF341-939A-B0D3-4FEF-67C401E3E0C9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5738E41-3980-3F48-5578-34857E88A480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D3EAA32F-B7EE-FACD-E48A-09054CF3DDB4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29" name="Picture 28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EDD9A45E-A685-4CE6-764E-CE87DEA1992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10287008" y="5810307"/>
              <a:ext cx="1480989" cy="606708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r>
              <a:rPr lang="en-IS" dirty="0"/>
              <a:t>Click icon or drag and drop picture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AC83647A-A6F1-EE1C-6481-A970DFF41FAC}"/>
              </a:ext>
            </a:extLst>
          </p:cNvPr>
          <p:cNvSpPr/>
          <p:nvPr/>
        </p:nvSpPr>
        <p:spPr>
          <a:xfrm>
            <a:off x="11753284" y="5448236"/>
            <a:ext cx="329449" cy="329692"/>
          </a:xfrm>
          <a:custGeom>
            <a:avLst/>
            <a:gdLst>
              <a:gd name="connsiteX0" fmla="*/ 329450 w 329449"/>
              <a:gd name="connsiteY0" fmla="*/ 164846 h 329692"/>
              <a:gd name="connsiteX1" fmla="*/ 164725 w 329449"/>
              <a:gd name="connsiteY1" fmla="*/ 329692 h 329692"/>
              <a:gd name="connsiteX2" fmla="*/ 0 w 329449"/>
              <a:gd name="connsiteY2" fmla="*/ 164846 h 329692"/>
              <a:gd name="connsiteX3" fmla="*/ 164725 w 329449"/>
              <a:gd name="connsiteY3" fmla="*/ 0 h 329692"/>
              <a:gd name="connsiteX4" fmla="*/ 329450 w 329449"/>
              <a:gd name="connsiteY4" fmla="*/ 164846 h 329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449" h="329692">
                <a:moveTo>
                  <a:pt x="329450" y="164846"/>
                </a:moveTo>
                <a:cubicBezTo>
                  <a:pt x="329450" y="255888"/>
                  <a:pt x="255700" y="329692"/>
                  <a:pt x="164725" y="329692"/>
                </a:cubicBezTo>
                <a:cubicBezTo>
                  <a:pt x="73750" y="329692"/>
                  <a:pt x="0" y="255888"/>
                  <a:pt x="0" y="164846"/>
                </a:cubicBezTo>
                <a:cubicBezTo>
                  <a:pt x="0" y="73804"/>
                  <a:pt x="73750" y="0"/>
                  <a:pt x="164725" y="0"/>
                </a:cubicBezTo>
                <a:cubicBezTo>
                  <a:pt x="255700" y="0"/>
                  <a:pt x="329450" y="73804"/>
                  <a:pt x="329450" y="164846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71022DA7-09A2-01B2-EAC4-4D6E9AC993F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7493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82354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536257" y="599693"/>
            <a:ext cx="2643806" cy="1083071"/>
          </a:xfrm>
          <a:prstGeom prst="rect">
            <a:avLst/>
          </a:prstGeom>
        </p:spPr>
      </p:pic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185EE6-9878-8360-0C6C-C30D3753B4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29BBF9C-C781-E29A-2AAF-7E8EAB395066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CF4E3FE-EA47-5EED-F391-B15A1FFC19E5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7B5BFEB-6E49-45B8-73AD-5B13C2C0FBD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67165D4-5EF7-E276-8952-5324BF3B15CC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60635D0-0125-43D5-58C9-D3919A8E8F10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FA52F09-F783-3FFB-DF8E-11540068B632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297210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image 7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A731AAF-DEBF-ACA9-A33F-33F2A1EAE040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EB025952-AC3F-61E5-37A1-1351909FFCC3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0712FA5-D901-FAF4-3514-16CB5F6F04E2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0269C64A-EE04-940D-ABAB-F7B101CCD1E2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C5701BC7-1111-0248-0C2A-0513969165E5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3" name="Round Single Corner Rectangle 2">
            <a:extLst>
              <a:ext uri="{FF2B5EF4-FFF2-40B4-BE49-F238E27FC236}">
                <a16:creationId xmlns:a16="http://schemas.microsoft.com/office/drawing/2014/main" id="{ED58C790-3066-C0E0-D149-B876FA5F1F10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0C4AFBDD-99F6-A14E-8F31-12F8A7CC45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A47A809-FE8D-F848-8F70-8C123617E75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pic>
        <p:nvPicPr>
          <p:cNvPr id="2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23D165E-E8A4-BF1E-2730-204D7CD3637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9177" y="115837"/>
            <a:ext cx="1480989" cy="606708"/>
          </a:xfrm>
          <a:prstGeom prst="rect">
            <a:avLst/>
          </a:prstGeom>
        </p:spPr>
      </p:pic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59C55BF6-B3C8-3F92-6727-CE2FA5C2188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BEA19EE6-9E33-BB81-336C-A2B90220E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807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ggplant 1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1">
            <a:extLst>
              <a:ext uri="{FF2B5EF4-FFF2-40B4-BE49-F238E27FC236}">
                <a16:creationId xmlns:a16="http://schemas.microsoft.com/office/drawing/2014/main" id="{8E934261-CA95-E73A-4E09-A74E6B08723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3007" y="599693"/>
            <a:ext cx="2643804" cy="1083071"/>
          </a:xfrm>
          <a:prstGeom prst="rect">
            <a:avLst/>
          </a:prstGeom>
        </p:spPr>
      </p:pic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53FE2419-6ACB-4558-633C-C86312D67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4417E0CB-4845-07AE-3F5B-FCF0FA8C2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A567F80C-2D8C-4424-6CFD-293BF52AEB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F3416FD-2869-5402-6A18-D233672F596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6CD6CF1-25D7-4735-B3E8-5CCAE94AB7F5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noFill/>
          <a:ln>
            <a:solidFill>
              <a:srgbClr val="BABAE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F9DD7689-C025-9CB8-27B6-7DAB6DE215C2}"/>
              </a:ext>
            </a:extLst>
          </p:cNvPr>
          <p:cNvSpPr/>
          <p:nvPr userDrawn="1"/>
        </p:nvSpPr>
        <p:spPr>
          <a:xfrm rot="5400000">
            <a:off x="2762251" y="1843286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4D6"/>
          </a:solidFill>
          <a:ln w="0" cap="flat">
            <a:solidFill>
              <a:srgbClr val="6E64D6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BBBCD0D8-ED91-DA8A-AE2F-4088A61BCFC0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930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2" name="Graphic 1">
            <a:extLst>
              <a:ext uri="{FF2B5EF4-FFF2-40B4-BE49-F238E27FC236}">
                <a16:creationId xmlns:a16="http://schemas.microsoft.com/office/drawing/2014/main" id="{A55C7A03-B83F-6DF0-7E4E-78779753D4C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97539" y="904158"/>
            <a:ext cx="3720006" cy="1523952"/>
          </a:xfrm>
          <a:prstGeom prst="rect">
            <a:avLst/>
          </a:prstGeo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</p:spTree>
    <p:extLst>
      <p:ext uri="{BB962C8B-B14F-4D97-AF65-F5344CB8AC3E}">
        <p14:creationId xmlns:p14="http://schemas.microsoft.com/office/powerpoint/2010/main" val="6740073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agenda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2" name="Graphic 1">
            <a:extLst>
              <a:ext uri="{FF2B5EF4-FFF2-40B4-BE49-F238E27FC236}">
                <a16:creationId xmlns:a16="http://schemas.microsoft.com/office/drawing/2014/main" id="{A55C7A03-B83F-6DF0-7E4E-78779753D4C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97539" y="904158"/>
            <a:ext cx="3720006" cy="1523952"/>
          </a:xfrm>
          <a:prstGeom prst="rect">
            <a:avLst/>
          </a:prstGeo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</p:spTree>
    <p:extLst>
      <p:ext uri="{BB962C8B-B14F-4D97-AF65-F5344CB8AC3E}">
        <p14:creationId xmlns:p14="http://schemas.microsoft.com/office/powerpoint/2010/main" val="403503504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agenda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1">
            <a:extLst>
              <a:ext uri="{FF2B5EF4-FFF2-40B4-BE49-F238E27FC236}">
                <a16:creationId xmlns:a16="http://schemas.microsoft.com/office/drawing/2014/main" id="{9F321D13-6184-F728-44D9-4A694C4F7C6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97539" y="904158"/>
            <a:ext cx="3720005" cy="1523952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B420355-5700-CDC8-0315-E748F84D5B8D}"/>
              </a:ext>
            </a:extLst>
          </p:cNvPr>
          <p:cNvGrpSpPr/>
          <p:nvPr userDrawn="1"/>
        </p:nvGrpSpPr>
        <p:grpSpPr>
          <a:xfrm>
            <a:off x="4632955" y="-16185"/>
            <a:ext cx="7567138" cy="5543312"/>
            <a:chOff x="4632955" y="-16185"/>
            <a:chExt cx="7567138" cy="5543312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097C51AE-525B-BA98-ADC3-2FFA107B8609}"/>
                </a:ext>
              </a:extLst>
            </p:cNvPr>
            <p:cNvSpPr/>
            <p:nvPr userDrawn="1"/>
          </p:nvSpPr>
          <p:spPr>
            <a:xfrm>
              <a:off x="4632955" y="-16185"/>
              <a:ext cx="6211694" cy="3778143"/>
            </a:xfrm>
            <a:custGeom>
              <a:avLst/>
              <a:gdLst>
                <a:gd name="connsiteX0" fmla="*/ 0 w 6211694"/>
                <a:gd name="connsiteY0" fmla="*/ 0 h 3778143"/>
                <a:gd name="connsiteX1" fmla="*/ 3075781 w 6211694"/>
                <a:gd name="connsiteY1" fmla="*/ 0 h 3778143"/>
                <a:gd name="connsiteX2" fmla="*/ 6211694 w 6211694"/>
                <a:gd name="connsiteY2" fmla="*/ 3140343 h 3778143"/>
                <a:gd name="connsiteX3" fmla="*/ 4673884 w 6211694"/>
                <a:gd name="connsiteY3" fmla="*/ 3778143 h 3778143"/>
                <a:gd name="connsiteX4" fmla="*/ 3136073 w 6211694"/>
                <a:gd name="connsiteY4" fmla="*/ 3140502 h 3778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11694" h="3778143">
                  <a:moveTo>
                    <a:pt x="0" y="0"/>
                  </a:moveTo>
                  <a:lnTo>
                    <a:pt x="3075781" y="0"/>
                  </a:lnTo>
                  <a:lnTo>
                    <a:pt x="6211694" y="3140343"/>
                  </a:lnTo>
                  <a:cubicBezTo>
                    <a:pt x="5787147" y="3565489"/>
                    <a:pt x="5230515" y="3778143"/>
                    <a:pt x="4673884" y="3778143"/>
                  </a:cubicBezTo>
                  <a:cubicBezTo>
                    <a:pt x="4117093" y="3778301"/>
                    <a:pt x="3560620" y="3565649"/>
                    <a:pt x="3136073" y="3140502"/>
                  </a:cubicBez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71E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560D657-89DC-E73B-E0AE-60129CCEF611}"/>
                </a:ext>
              </a:extLst>
            </p:cNvPr>
            <p:cNvSpPr/>
            <p:nvPr userDrawn="1"/>
          </p:nvSpPr>
          <p:spPr>
            <a:xfrm>
              <a:off x="8014124" y="-16183"/>
              <a:ext cx="4185969" cy="1608795"/>
            </a:xfrm>
            <a:custGeom>
              <a:avLst/>
              <a:gdLst>
                <a:gd name="connsiteX0" fmla="*/ 305387 w 4185969"/>
                <a:gd name="connsiteY0" fmla="*/ 0 h 1608795"/>
                <a:gd name="connsiteX1" fmla="*/ 4185969 w 4185969"/>
                <a:gd name="connsiteY1" fmla="*/ 0 h 1608795"/>
                <a:gd name="connsiteX2" fmla="*/ 4185969 w 4185969"/>
                <a:gd name="connsiteY2" fmla="*/ 663533 h 1608795"/>
                <a:gd name="connsiteX3" fmla="*/ 3978281 w 4185969"/>
                <a:gd name="connsiteY3" fmla="*/ 871514 h 1608795"/>
                <a:gd name="connsiteX4" fmla="*/ 3923921 w 4185969"/>
                <a:gd name="connsiteY4" fmla="*/ 927701 h 1608795"/>
                <a:gd name="connsiteX5" fmla="*/ 3739861 w 4185969"/>
                <a:gd name="connsiteY5" fmla="*/ 690695 h 1608795"/>
                <a:gd name="connsiteX6" fmla="*/ 2183294 w 4185969"/>
                <a:gd name="connsiteY6" fmla="*/ 725394 h 1608795"/>
                <a:gd name="connsiteX7" fmla="*/ 1301139 w 4185969"/>
                <a:gd name="connsiteY7" fmla="*/ 1608795 h 1608795"/>
                <a:gd name="connsiteX8" fmla="*/ 0 w 4185969"/>
                <a:gd name="connsiteY8" fmla="*/ 305818 h 1608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5969" h="1608795">
                  <a:moveTo>
                    <a:pt x="305387" y="0"/>
                  </a:moveTo>
                  <a:lnTo>
                    <a:pt x="4185969" y="0"/>
                  </a:lnTo>
                  <a:lnTo>
                    <a:pt x="4185969" y="663533"/>
                  </a:lnTo>
                  <a:lnTo>
                    <a:pt x="3978281" y="871514"/>
                  </a:lnTo>
                  <a:cubicBezTo>
                    <a:pt x="3959366" y="890296"/>
                    <a:pt x="3940928" y="908919"/>
                    <a:pt x="3923921" y="927701"/>
                  </a:cubicBezTo>
                  <a:cubicBezTo>
                    <a:pt x="3874807" y="844454"/>
                    <a:pt x="3813612" y="764550"/>
                    <a:pt x="3739861" y="690695"/>
                  </a:cubicBezTo>
                  <a:cubicBezTo>
                    <a:pt x="3302916" y="253133"/>
                    <a:pt x="2664267" y="243742"/>
                    <a:pt x="2183294" y="725394"/>
                  </a:cubicBezTo>
                  <a:lnTo>
                    <a:pt x="1301139" y="1608795"/>
                  </a:lnTo>
                  <a:lnTo>
                    <a:pt x="0" y="305818"/>
                  </a:ln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7B5F9-F4F0-899B-058D-390AD6A8C481}"/>
                </a:ext>
              </a:extLst>
            </p:cNvPr>
            <p:cNvSpPr/>
            <p:nvPr userDrawn="1"/>
          </p:nvSpPr>
          <p:spPr>
            <a:xfrm>
              <a:off x="7768868" y="2728457"/>
              <a:ext cx="4112273" cy="2798670"/>
            </a:xfrm>
            <a:custGeom>
              <a:avLst/>
              <a:gdLst>
                <a:gd name="connsiteX0" fmla="*/ 1537811 w 4112273"/>
                <a:gd name="connsiteY0" fmla="*/ 1033500 h 2798670"/>
                <a:gd name="connsiteX1" fmla="*/ 0 w 4112273"/>
                <a:gd name="connsiteY1" fmla="*/ 395859 h 2798670"/>
                <a:gd name="connsiteX2" fmla="*/ 2329207 w 4112273"/>
                <a:gd name="connsiteY2" fmla="*/ 2728356 h 2798670"/>
                <a:gd name="connsiteX3" fmla="*/ 2668559 w 4112273"/>
                <a:gd name="connsiteY3" fmla="*/ 2728356 h 2798670"/>
                <a:gd name="connsiteX4" fmla="*/ 4112273 w 4112273"/>
                <a:gd name="connsiteY4" fmla="*/ 1282603 h 2798670"/>
                <a:gd name="connsiteX5" fmla="*/ 3470923 w 4112273"/>
                <a:gd name="connsiteY5" fmla="*/ 0 h 2798670"/>
                <a:gd name="connsiteX6" fmla="*/ 3075622 w 4112273"/>
                <a:gd name="connsiteY6" fmla="*/ 395859 h 2798670"/>
                <a:gd name="connsiteX7" fmla="*/ 1537811 w 4112273"/>
                <a:gd name="connsiteY7" fmla="*/ 1033659 h 2798670"/>
                <a:gd name="connsiteX8" fmla="*/ 1537811 w 4112273"/>
                <a:gd name="connsiteY8" fmla="*/ 1033659 h 279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2273" h="2798670">
                  <a:moveTo>
                    <a:pt x="1537811" y="1033500"/>
                  </a:moveTo>
                  <a:cubicBezTo>
                    <a:pt x="981179" y="1033500"/>
                    <a:pt x="424706" y="821006"/>
                    <a:pt x="0" y="395859"/>
                  </a:cubicBezTo>
                  <a:lnTo>
                    <a:pt x="2329207" y="2728356"/>
                  </a:lnTo>
                  <a:cubicBezTo>
                    <a:pt x="2422827" y="2822108"/>
                    <a:pt x="2574781" y="2822108"/>
                    <a:pt x="2668559" y="2728356"/>
                  </a:cubicBezTo>
                  <a:lnTo>
                    <a:pt x="4112273" y="1282603"/>
                  </a:lnTo>
                  <a:cubicBezTo>
                    <a:pt x="3744152" y="881809"/>
                    <a:pt x="3527031" y="445043"/>
                    <a:pt x="3470923" y="0"/>
                  </a:cubicBezTo>
                  <a:lnTo>
                    <a:pt x="3075622" y="395859"/>
                  </a:lnTo>
                  <a:cubicBezTo>
                    <a:pt x="2651075" y="821006"/>
                    <a:pt x="2094284" y="1033659"/>
                    <a:pt x="1537811" y="1033659"/>
                  </a:cubicBezTo>
                  <a:lnTo>
                    <a:pt x="1537811" y="1033659"/>
                  </a:lnTo>
                  <a:close/>
                </a:path>
              </a:pathLst>
            </a:custGeom>
            <a:solidFill>
              <a:srgbClr val="00706E"/>
            </a:solidFill>
            <a:ln w="10914" cap="rnd">
              <a:solidFill>
                <a:srgbClr val="00706E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6BF66CAC-BBE1-FBEE-BCBF-8B80279D04E1}"/>
                </a:ext>
              </a:extLst>
            </p:cNvPr>
            <p:cNvSpPr/>
            <p:nvPr userDrawn="1"/>
          </p:nvSpPr>
          <p:spPr>
            <a:xfrm>
              <a:off x="11210060" y="632018"/>
              <a:ext cx="990032" cy="3699714"/>
            </a:xfrm>
            <a:custGeom>
              <a:avLst/>
              <a:gdLst>
                <a:gd name="connsiteX0" fmla="*/ 990032 w 990032"/>
                <a:gd name="connsiteY0" fmla="*/ 0 h 3699714"/>
                <a:gd name="connsiteX1" fmla="*/ 990032 w 990032"/>
                <a:gd name="connsiteY1" fmla="*/ 3699714 h 3699714"/>
                <a:gd name="connsiteX2" fmla="*/ 925427 w 990032"/>
                <a:gd name="connsiteY2" fmla="*/ 3644716 h 3699714"/>
                <a:gd name="connsiteX3" fmla="*/ 759088 w 990032"/>
                <a:gd name="connsiteY3" fmla="*/ 3486802 h 3699714"/>
                <a:gd name="connsiteX4" fmla="*/ 656409 w 990032"/>
                <a:gd name="connsiteY4" fmla="*/ 3378884 h 3699714"/>
                <a:gd name="connsiteX5" fmla="*/ 15058 w 990032"/>
                <a:gd name="connsiteY5" fmla="*/ 2096281 h 3699714"/>
                <a:gd name="connsiteX6" fmla="*/ 713312 w 990032"/>
                <a:gd name="connsiteY6" fmla="*/ 279499 h 3699714"/>
                <a:gd name="connsiteX7" fmla="*/ 767672 w 990032"/>
                <a:gd name="connsiteY7" fmla="*/ 223312 h 3699714"/>
                <a:gd name="connsiteX8" fmla="*/ 767830 w 990032"/>
                <a:gd name="connsiteY8" fmla="*/ 222516 h 3699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0032" h="3699714">
                  <a:moveTo>
                    <a:pt x="990032" y="0"/>
                  </a:moveTo>
                  <a:lnTo>
                    <a:pt x="990032" y="3699714"/>
                  </a:lnTo>
                  <a:lnTo>
                    <a:pt x="925427" y="3644716"/>
                  </a:lnTo>
                  <a:cubicBezTo>
                    <a:pt x="870284" y="3595156"/>
                    <a:pt x="814759" y="3542552"/>
                    <a:pt x="759088" y="3486802"/>
                  </a:cubicBezTo>
                  <a:cubicBezTo>
                    <a:pt x="723325" y="3451147"/>
                    <a:pt x="689629" y="3415493"/>
                    <a:pt x="656409" y="3378884"/>
                  </a:cubicBezTo>
                  <a:cubicBezTo>
                    <a:pt x="288288" y="2978090"/>
                    <a:pt x="71166" y="2541483"/>
                    <a:pt x="15058" y="2096281"/>
                  </a:cubicBezTo>
                  <a:cubicBezTo>
                    <a:pt x="-62826" y="1484744"/>
                    <a:pt x="160177" y="856973"/>
                    <a:pt x="713312" y="279499"/>
                  </a:cubicBezTo>
                  <a:cubicBezTo>
                    <a:pt x="730319" y="260717"/>
                    <a:pt x="748916" y="242094"/>
                    <a:pt x="767672" y="223312"/>
                  </a:cubicBezTo>
                  <a:lnTo>
                    <a:pt x="767830" y="222516"/>
                  </a:lnTo>
                  <a:close/>
                </a:path>
              </a:pathLst>
            </a:custGeom>
            <a:solidFill>
              <a:srgbClr val="71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70E3DF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</p:spTree>
    <p:extLst>
      <p:ext uri="{BB962C8B-B14F-4D97-AF65-F5344CB8AC3E}">
        <p14:creationId xmlns:p14="http://schemas.microsoft.com/office/powerpoint/2010/main" val="41761800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844554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16C558-3024-5551-939E-1C78A3DA06A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6" y="203150"/>
            <a:ext cx="1453018" cy="5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745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419807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E579F2-1063-E60B-463A-FCF977A2FDF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5511394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632CA56E-BCE7-AE05-394E-05960998A24F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57A464F-D78D-E65D-9AEC-9D6A574E9ED2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1" name="Picture 40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D023292C-FC89-68BC-A0FC-14CF2FF7D8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331825" y="6165969"/>
            <a:ext cx="1480989" cy="606708"/>
          </a:xfrm>
          <a:prstGeom prst="rect">
            <a:avLst/>
          </a:prstGeom>
        </p:spPr>
      </p:pic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8748920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50" name="Picture 49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EACFA660-463A-2958-8CD6-2400FBC3F3A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932069" y="6128121"/>
              <a:ext cx="1480989" cy="606708"/>
            </a:xfrm>
            <a:prstGeom prst="rect">
              <a:avLst/>
            </a:prstGeom>
          </p:spPr>
        </p:pic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276186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45" name="Picture 44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EB9F0A9B-234B-0348-1F3C-B5715E078FF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932069" y="6128121"/>
              <a:ext cx="1480989" cy="606708"/>
            </a:xfrm>
            <a:prstGeom prst="rect">
              <a:avLst/>
            </a:prstGeom>
          </p:spPr>
        </p:pic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300693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71732A53-1E01-582F-EF87-322C1789080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/>
            <a:stretch/>
          </p:blipFill>
          <p:spPr>
            <a:xfrm>
              <a:off x="10287008" y="5810307"/>
              <a:ext cx="1480989" cy="606707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34044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47" name="Picture 46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1C9F246E-9FDD-F5F3-CDBC-991B157AE7A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3845568" y="6042598"/>
              <a:ext cx="1480989" cy="606708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05523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FB616DFE-B922-79E7-7568-C86C82A9C28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3403" y="6254992"/>
            <a:ext cx="1468192" cy="601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0423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9" name="Picture 4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4279EB1D-482D-A023-3295-3F230BA849E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22613" y="6153002"/>
            <a:ext cx="1480989" cy="606708"/>
          </a:xfrm>
          <a:prstGeom prst="rect">
            <a:avLst/>
          </a:prstGeom>
        </p:spPr>
      </p:pic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1083872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0D00BF-1A74-CE54-4A80-B89B257F14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2800355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3" name="Picture 4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B5867C-0DD6-0339-396C-A227BFDD4C6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6786" y="6153002"/>
            <a:ext cx="1480989" cy="606708"/>
          </a:xfrm>
          <a:prstGeom prst="rect">
            <a:avLst/>
          </a:prstGeom>
        </p:spPr>
      </p:pic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751522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5218669-A810-6F56-B1D2-E8FAD342D8C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19177" y="115837"/>
            <a:ext cx="1480989" cy="606708"/>
          </a:xfrm>
          <a:prstGeom prst="rect">
            <a:avLst/>
          </a:prstGeom>
        </p:spPr>
      </p:pic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0024845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713464B3-4075-90FA-23C5-09A47BD7EE6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364147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21183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D4203B-6840-4A3D-6576-AD42541270D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4648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436093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6B1280-70EA-78D2-BA11-44FC442C003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D3D3A1B-DF99-75B9-44B6-8F10B9CB1F96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F995DF-DE3A-C6C0-2E1D-32B9C0FD25D4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8F865A1-A1C4-173F-2883-08E633703FE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C195BA2-B1EE-5946-DC5F-27088305DE50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CE61189-26C8-F1FB-42D9-D429567502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6920142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7438DB5E-741B-70E2-CC78-4EA376373B7D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F1A7C4D3-1E92-1019-72C9-A784F302475F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5" name="Picture 4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1508C17-63E1-97C6-6743-7F587B0BB19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331825" y="6165969"/>
            <a:ext cx="1480989" cy="606708"/>
          </a:xfrm>
          <a:prstGeom prst="rect">
            <a:avLst/>
          </a:prstGeom>
        </p:spPr>
      </p:pic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A448D42-3E54-5B8F-9F82-ADEDFA2EB1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495663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29EAC8-9B01-B483-DD59-7D0DD8B47C5D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E6BF83E9-B5A1-3141-03F3-7CFC3367D156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98705114-9563-4857-24D6-40FD088808BB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5B5CC63E-A21B-BAB0-6F35-7011F6AC96F0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45" name="Picture 44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5DC7433E-DCCA-2F84-82FE-34357F45A8B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932069" y="6128121"/>
              <a:ext cx="1480989" cy="606708"/>
            </a:xfrm>
            <a:prstGeom prst="rect">
              <a:avLst/>
            </a:prstGeom>
          </p:spPr>
        </p:pic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6A88B59-08E0-1FF8-6D74-4C75F2398C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616521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9F5A52E-8A8D-2D02-B035-5A53FA6E2ED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3E820E01-648E-5A4F-DC74-80B717C0B07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E19A3B25-6BF0-48B2-8805-CAA37F783984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7C7D9CDA-0896-B2E5-E398-8184BD551D05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45" name="Picture 44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C64BF24C-1537-644E-3FED-8862BE8D8C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932069" y="6128121"/>
              <a:ext cx="1480989" cy="606708"/>
            </a:xfrm>
            <a:prstGeom prst="rect">
              <a:avLst/>
            </a:prstGeom>
          </p:spPr>
        </p:pic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72CFB240-69A1-4029-6986-C0DEC48734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896779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FE736A3-4FCE-7B15-159F-CEE639BD344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5EC94D46-FFEE-66D1-E776-2E1C9785CD8B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00B51DC9-D5E4-8BB2-457D-A1F678BCE600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8EBC4C6-D371-4A17-6F04-B181361351E8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E258985-A3E8-D514-4934-5FC4FD2065D7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7E5AC6C-F7E2-C64C-0E5A-456EF76A782B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4AAB7F9-F163-372B-9EFC-CEB7E29C148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/>
            <a:stretch/>
          </p:blipFill>
          <p:spPr>
            <a:xfrm>
              <a:off x="10287008" y="5810307"/>
              <a:ext cx="1480989" cy="606707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2" name="Text Placeholder 41">
            <a:extLst>
              <a:ext uri="{FF2B5EF4-FFF2-40B4-BE49-F238E27FC236}">
                <a16:creationId xmlns:a16="http://schemas.microsoft.com/office/drawing/2014/main" id="{9C93CEBE-33A5-0EBD-8518-7AA8965659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2510914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44BC394D-58B6-20B6-1AB4-83CA2378FE75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DE586E3-24C0-CFE8-9350-3BB4731BE58D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EACBA99B-F2C4-D19C-BAEE-123D8179E5EF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34394A2-F1C7-E30F-5091-EEF7D7512DF9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2147D3D-1C44-45A8-9444-CB612DB45812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pic>
          <p:nvPicPr>
            <p:cNvPr id="47" name="Picture 46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E9F0FB58-C65C-D4BB-9916-22AE87D629B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3845568" y="6042598"/>
              <a:ext cx="1480989" cy="606708"/>
            </a:xfrm>
            <a:prstGeom prst="rect">
              <a:avLst/>
            </a:prstGeom>
          </p:spPr>
        </p:pic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B3657A15-291D-52A4-9E1B-5F0D7FBA3984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5F29F187-2820-6245-60E4-1DD31547B7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96946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E1C1C44-A965-A420-232B-CD63D88BAD24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F00F9A8-96BE-31CC-D02C-7A122DE2F0B0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534E9DB-8412-6612-4ED8-9E50A632F46D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011B3B8-5648-D4F9-FE4C-F8C2546DA88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E8D4036-60CC-2490-68C2-648ADC715561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765D0E2-3962-2D60-0A60-CF4274357EBC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AD2049D-517B-BACE-F2C1-32CEE8049B55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FB616DFE-B922-79E7-7568-C86C82A9C28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3403" y="6254992"/>
            <a:ext cx="1468192" cy="601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34476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6A34E-910F-89A8-760C-CB5EA5AD8930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1CD477F-6B69-3AFD-79A6-3FE7EA1FB946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92BD274E-FBA9-FC3D-4ABE-A5F1A077E43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5769C27-8CC5-BE51-32AF-8FB50D87DA52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424951C-5BEA-C3EB-B0A5-2627D5D4662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DA6BC92-564E-780A-6A0C-64D537194179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9" name="Picture 4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C189B69-51BD-F88D-CA93-92CD6AA93D7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22613" y="6153002"/>
            <a:ext cx="1480989" cy="606708"/>
          </a:xfrm>
          <a:prstGeom prst="rect">
            <a:avLst/>
          </a:prstGeom>
        </p:spPr>
      </p:pic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4232BF45-10B9-436A-5C38-78DAB7DD65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5164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B8775DA-F9D0-3530-8ACE-6AC448DF8A1C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B3BC63E-874B-8B84-B227-3E09FBE12742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43420C-562A-CB0D-AC89-75373D26A444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5CB7F7-6A65-DE5A-9364-C3E2A77EA42C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9968733-9009-BC2E-7DCD-5D7900D23C0A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3403" y="205772"/>
            <a:ext cx="1468192" cy="601465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0" name="Text Placeholder 41">
            <a:extLst>
              <a:ext uri="{FF2B5EF4-FFF2-40B4-BE49-F238E27FC236}">
                <a16:creationId xmlns:a16="http://schemas.microsoft.com/office/drawing/2014/main" id="{B041A964-C14E-F73B-81BF-812A6275A30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035110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386F0E87-4F8F-0BD2-8308-BAE720A19618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6B9DB56-39E5-9123-5525-0FB5FEC1649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DA6D894-1406-DC15-9F69-AC13C7531EB1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43" name="Picture 4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23B36287-7CBE-F9FE-35F7-E862BA09A6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6786" y="6153002"/>
            <a:ext cx="1480989" cy="606708"/>
          </a:xfrm>
          <a:prstGeom prst="rect">
            <a:avLst/>
          </a:prstGeom>
        </p:spPr>
      </p:pic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5F75E781-DC97-26DD-94C2-211EEBA54A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962526"/>
            <a:ext cx="663826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370709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186F539-B4E4-C71E-C8DC-6E461995BC7D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7A87BDFB-BD90-DC5A-B4B5-FFE37551CAE9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C603F87-2065-A757-9411-89BAAD07851D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E8079F0-E106-0CBA-80F9-6ACBC5624E40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087508A-9BC8-9F37-B550-4AF6E7E5E8A9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3D1F0A8-FA80-EC2D-28A6-64EC9EFB6AAD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8576998-E706-38DF-2DB1-B6CE2134E18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19177" y="115837"/>
            <a:ext cx="1480989" cy="606708"/>
          </a:xfrm>
          <a:prstGeom prst="rect">
            <a:avLst/>
          </a:prstGeom>
        </p:spPr>
      </p:pic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9D7DDAA-886B-8DDE-1786-09A8DC853F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59539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5770965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11AEC0C-DF5B-7E19-42A9-A02277D23687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9DFF084-E4B4-7603-2A01-9E16076A4006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60BE303-7C40-38D7-ADBC-9209D279382C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88D0A67-73FD-1548-9F3C-F79A68518EB3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9CA79191-B989-A8F3-9EDA-A4EF9962114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EA1F0F56-80AD-DC87-56AF-E1B70E5C99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13410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266143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 pres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98AF5EF7-E4BA-ACA3-0074-C17D08F794F2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B6845A3-697A-BD4A-5E7E-5103D6413619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8D3DE710-50BC-6706-8CCF-4675E83C66EB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58787C70-41F5-EA7C-8362-55ECCEED15CC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8AD3015-3C25-BC97-4620-7A619942012C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35C6EB4-47E0-E673-1108-76F691465789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D0C1E37-C7A5-851D-96EB-27E89A0AE348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124912" y="876784"/>
            <a:ext cx="2643806" cy="1083071"/>
          </a:xfrm>
          <a:prstGeom prst="rect">
            <a:avLst/>
          </a:prstGeom>
        </p:spPr>
      </p:pic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135F132A-CB24-5FDF-0A51-A4689BE66201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E14C9642-D545-80EF-31B5-C9F42A24BA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6" name="Title Placeholder 12">
            <a:extLst>
              <a:ext uri="{FF2B5EF4-FFF2-40B4-BE49-F238E27FC236}">
                <a16:creationId xmlns:a16="http://schemas.microsoft.com/office/drawing/2014/main" id="{010E89FF-89E7-D9DB-5BAA-F86D2B3EB1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B7E6CBFF-D865-D497-B653-C6C86148927B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CE45D407-C74F-C79A-AB0B-3CCAF6A21DC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87134720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6C55C7-D730-F38E-AA35-A9A3421D3BA1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E5C4742-66CA-1B12-3AE2-27055923AB45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D75F5EB-4A3C-DF2F-71C0-FFBC1D94D992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1516AEC-B0C4-F18B-230C-21714D595E76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9E06122-E1CF-FA1E-56ED-52DB8BF7320C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31BFCBA-EC41-2CBA-3FF7-ACBFACF09015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29EE32E-0081-2BFB-9018-1B66C0CEA229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ECFE2F6-4A91-D73E-F6B9-04830644AAB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6275" y="777869"/>
            <a:ext cx="3263374" cy="1336886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A3FDB7CF-A801-EA04-6131-DFDBACC4A1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8022ACE-874E-26E2-C9F8-E15C286D77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5E36A7-9C9B-16DB-CB9E-245A0BE872E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8374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815BE322-BDB4-8759-B6E1-1BFF54A26D7B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4731421-CCAB-4AEC-BFEE-FE5A920A0197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026D730-09CF-89EC-7F8A-A00C0804ABD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76D2DFAE-F2FC-D7AC-F819-8807B6E05EF7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D404E2BE-E738-6980-7DAB-D5966E35A643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A440A74-2BB5-E2E9-F1C9-CA1B28275733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855D5F7-E8E5-E0D3-115B-EAFEF1EA9534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5CC484E-CE84-36E1-BCAE-01E6F0520685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39B5D8E-3F73-D8ED-24F6-CA6C1BAE70E7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7204F107-359D-D39D-C815-9293C79500EC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41D33E13-2A52-A7A0-8DA0-F0FCAD062FB2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D6ECCD9-2C2A-74F4-495D-69F8EB05DFD8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4886314" y="5496593"/>
            <a:ext cx="2418000" cy="990567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497E27F-A31E-7B46-3885-711B163D889D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35">
            <a:extLst>
              <a:ext uri="{FF2B5EF4-FFF2-40B4-BE49-F238E27FC236}">
                <a16:creationId xmlns:a16="http://schemas.microsoft.com/office/drawing/2014/main" id="{6862DF31-07E5-3014-C5AA-FAC6BCECA6B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FD5DF8E9-C03B-E070-586C-BA227B9753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D7730569-84A1-A9F0-DAE0-F9C899B814D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1B32E25-301D-C57F-A381-0E2774E2D2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13A4D5E2-A95B-4F98-72AB-9A5814D375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69423614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 presenter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2B00C95-0B27-B138-457C-A695D01DA52C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8AAF25-BCDD-7016-45F0-7735E53A4EA6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C05D3D5-BF4B-1295-8CA1-FA554083B4A3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62CB8CE7-A1E3-129A-B1F4-4E843E6721EF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F221583-4C64-1407-528C-FEA2744FAACA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266C3B-C0B1-A631-9D60-66851EDE4CE1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DCCAC249-B4D7-0E9C-3AAF-78F5F094EEC9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3" name="Graphic 1">
            <a:extLst>
              <a:ext uri="{FF2B5EF4-FFF2-40B4-BE49-F238E27FC236}">
                <a16:creationId xmlns:a16="http://schemas.microsoft.com/office/drawing/2014/main" id="{382372D4-61D0-14A2-4D09-E0748B835E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124912" y="876784"/>
            <a:ext cx="2643806" cy="1083071"/>
          </a:xfrm>
          <a:prstGeom prst="rect">
            <a:avLst/>
          </a:prstGeom>
        </p:spPr>
      </p:pic>
      <p:sp>
        <p:nvSpPr>
          <p:cNvPr id="14" name="Text Placeholder 35">
            <a:extLst>
              <a:ext uri="{FF2B5EF4-FFF2-40B4-BE49-F238E27FC236}">
                <a16:creationId xmlns:a16="http://schemas.microsoft.com/office/drawing/2014/main" id="{B2ED8CA0-B0B8-2FBE-2277-C7B2ED78441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5" name="Text Placeholder 35">
            <a:extLst>
              <a:ext uri="{FF2B5EF4-FFF2-40B4-BE49-F238E27FC236}">
                <a16:creationId xmlns:a16="http://schemas.microsoft.com/office/drawing/2014/main" id="{EBD01B31-41BC-0B41-2211-6771BB50F12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8841DC3-2228-018D-DFB7-7AF9FA7AF59B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1C2E3460-07C2-AEE5-1BF4-1494D503E3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8" name="Title Placeholder 12">
            <a:extLst>
              <a:ext uri="{FF2B5EF4-FFF2-40B4-BE49-F238E27FC236}">
                <a16:creationId xmlns:a16="http://schemas.microsoft.com/office/drawing/2014/main" id="{AE3871F5-F337-9863-BA82-54CF277F25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4EE3A7C-C141-A61C-8BFA-8ED4F6EA61F5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Picture Placeholder 61">
            <a:extLst>
              <a:ext uri="{FF2B5EF4-FFF2-40B4-BE49-F238E27FC236}">
                <a16:creationId xmlns:a16="http://schemas.microsoft.com/office/drawing/2014/main" id="{1A90928C-D333-6B32-267C-6CDA485C9C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20131160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 presenters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C236551-E85D-9240-D77F-30DCA5CB5040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F7B438A-6082-FC40-D5BC-A9424740D28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949E0E8-2740-B143-6073-923A4668DEE1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553A72B-4DF2-AC3E-4F1F-5DCD02984F13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87DC3C5A-8187-E3D7-CCDA-69E7E3E67786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133E7E-EDB9-B494-8DD7-BA08B36D633A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391B6736-FC4C-3C1A-71E7-AB77AD24C86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E117247-C8C5-0804-A1E8-12C55133BB6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5" name="Graphic 1">
            <a:extLst>
              <a:ext uri="{FF2B5EF4-FFF2-40B4-BE49-F238E27FC236}">
                <a16:creationId xmlns:a16="http://schemas.microsoft.com/office/drawing/2014/main" id="{B0CD9693-D706-4565-B193-20138B6ABD5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6275" y="777869"/>
            <a:ext cx="3263374" cy="1336886"/>
          </a:xfrm>
          <a:prstGeom prst="rect">
            <a:avLst/>
          </a:prstGeom>
        </p:spPr>
      </p:pic>
      <p:sp>
        <p:nvSpPr>
          <p:cNvPr id="38" name="Freeform 37">
            <a:extLst>
              <a:ext uri="{FF2B5EF4-FFF2-40B4-BE49-F238E27FC236}">
                <a16:creationId xmlns:a16="http://schemas.microsoft.com/office/drawing/2014/main" id="{9CBB3C9A-2D28-868E-47B4-B0E3BE029F1F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9204C07D-1661-EDBF-6334-D4DBED3E42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7427C08-FB11-38A5-3D27-ED52A1357E2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AAC627E4-B990-02A4-C2E6-CD921244ECB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EB519B65-F0F2-9C26-2B31-D185CB9AEEF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49A8DCEF-6C24-380F-5DC0-759A76A3063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4" name="Text Placeholder 35">
            <a:extLst>
              <a:ext uri="{FF2B5EF4-FFF2-40B4-BE49-F238E27FC236}">
                <a16:creationId xmlns:a16="http://schemas.microsoft.com/office/drawing/2014/main" id="{C4456891-4AE0-11D5-103D-17414AF08E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5" name="Picture Placeholder 13">
            <a:extLst>
              <a:ext uri="{FF2B5EF4-FFF2-40B4-BE49-F238E27FC236}">
                <a16:creationId xmlns:a16="http://schemas.microsoft.com/office/drawing/2014/main" id="{A023DAEB-567C-BCD0-D2C3-D7B70F5B12C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itle Placeholder 12">
            <a:extLst>
              <a:ext uri="{FF2B5EF4-FFF2-40B4-BE49-F238E27FC236}">
                <a16:creationId xmlns:a16="http://schemas.microsoft.com/office/drawing/2014/main" id="{7FFAA158-3E7F-FFA6-032E-A92417DE86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A3E7AE39-8E9A-936F-AA97-C717ABCB19D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C063BC45-F29D-8122-9E7A-D65AE5E6813B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24244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 presenters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604B0BC-67DE-D354-75DD-66720B0D1251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E76EE7F-4A3B-A937-A67C-1910A228FEE4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60FA280-1486-65C3-9953-A7077F6EBC6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E3A713-9C4B-B296-08F6-0A5417E24A50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802327-23E3-1387-37C5-0B97A0E6A07A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449F3FF-3120-3FDA-F691-5A0FE1764A7E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94DE86-049A-AD6E-1EEE-18A10EC94741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66561D0-CEBA-CDE2-930E-9D277F445214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32F050A-B0BD-1AAC-3AD9-B75E2F5E8E95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969AA48B-5CD0-0073-7416-69137FB939E6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A01B8C5-1D22-793B-ADC6-45533A8E80C7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1EACD1B-3DF7-F6C8-6F72-0E511C1748B6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9" name="Graphic 1">
            <a:extLst>
              <a:ext uri="{FF2B5EF4-FFF2-40B4-BE49-F238E27FC236}">
                <a16:creationId xmlns:a16="http://schemas.microsoft.com/office/drawing/2014/main" id="{2E578F70-B33B-AD84-3F3D-4D2339CED1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4886314" y="5496593"/>
            <a:ext cx="2418000" cy="990567"/>
          </a:xfrm>
          <a:prstGeom prst="rect">
            <a:avLst/>
          </a:prstGeom>
        </p:spPr>
      </p:pic>
      <p:sp>
        <p:nvSpPr>
          <p:cNvPr id="30" name="Freeform 29">
            <a:extLst>
              <a:ext uri="{FF2B5EF4-FFF2-40B4-BE49-F238E27FC236}">
                <a16:creationId xmlns:a16="http://schemas.microsoft.com/office/drawing/2014/main" id="{9B381E51-F75E-6F48-08C3-3FE4E3831441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284679EA-F867-F2E7-43B3-6F7C880C15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361E3BAE-E0A9-7A31-1FF9-5E720DEA6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2F9C6A5C-2D94-2F0F-3A83-842F5B7C104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0F08C23C-559A-B013-F2B4-DB22C2F79EFD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EA572CC5-43C3-F847-3174-3C4EB776D8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975BCE9F-DA21-4ABE-6AB8-4249B01682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F74299AC-AC0B-537F-36C6-00E40A71D1A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9719E4A0-D49D-B2F9-32AF-98BDD004A59B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0701C22-9D92-EF82-26D7-D0812BF4576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FEB85011-2D39-53FD-FC33-3DB3025968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3" name="Picture Placeholder 13">
            <a:extLst>
              <a:ext uri="{FF2B5EF4-FFF2-40B4-BE49-F238E27FC236}">
                <a16:creationId xmlns:a16="http://schemas.microsoft.com/office/drawing/2014/main" id="{93B94ADC-15EC-7290-CCA2-FD0AED7F0AE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A8766EEF-4F60-4320-7440-8FC9E304BD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45" name="Title Placeholder 12">
            <a:extLst>
              <a:ext uri="{FF2B5EF4-FFF2-40B4-BE49-F238E27FC236}">
                <a16:creationId xmlns:a16="http://schemas.microsoft.com/office/drawing/2014/main" id="{21313FD0-E435-CBFA-2EC6-66708C9405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98369122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 present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38C2BF68-2B0F-C43C-101C-44304CD92AEE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79954D7-2B7B-BDEF-C656-8CC134F36E3F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BA4E5D3-225E-8DA0-3A3D-52EB2D484899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8087A7E-C3A6-3C4D-E015-2AFBFEABF318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C2409A2-D986-9D6A-6C23-D79A410A0B72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135532-3616-82AA-9059-E465B736DC73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73528E93-1DE9-80F2-ED86-59A2C52F5261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1" name="Graphic 1">
            <a:extLst>
              <a:ext uri="{FF2B5EF4-FFF2-40B4-BE49-F238E27FC236}">
                <a16:creationId xmlns:a16="http://schemas.microsoft.com/office/drawing/2014/main" id="{AF4CF988-DDCA-D462-1ACB-FFDDE1DA36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124913" y="876784"/>
            <a:ext cx="2643804" cy="1083071"/>
          </a:xfrm>
          <a:prstGeom prst="rect">
            <a:avLst/>
          </a:prstGeom>
        </p:spPr>
      </p:pic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D85D7B1B-CF62-28DD-77B8-3355F3626B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B9C31F8-4EE8-CB6A-B2A9-A7139B4DE0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5A0574C-E802-638D-38C6-2B2E6C4E555E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9B5E2A-BECF-1AC5-CAF6-A619C42253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6" name="Title Placeholder 12">
            <a:extLst>
              <a:ext uri="{FF2B5EF4-FFF2-40B4-BE49-F238E27FC236}">
                <a16:creationId xmlns:a16="http://schemas.microsoft.com/office/drawing/2014/main" id="{5EC533F8-F86A-0B97-07F5-1090D90816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C297577-9669-1672-8B1F-391F3067C4EA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Picture Placeholder 61">
            <a:extLst>
              <a:ext uri="{FF2B5EF4-FFF2-40B4-BE49-F238E27FC236}">
                <a16:creationId xmlns:a16="http://schemas.microsoft.com/office/drawing/2014/main" id="{80079F97-B34C-61D6-A8F8-0E11FEAC3A1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97547730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8D863-6233-B7DC-9759-066E2097402C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4400870-6046-4087-CD09-F7F74BD6452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076BDE-2EA1-F738-3C14-B7131C990D46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33A310A-AB9D-EC0F-6298-21ECA1304AFE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8C06C888-C5C4-7E40-F0D7-A4853B863E5A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1BA0A2C5-E930-30AA-AF2A-ABCE24FD522C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ACF5CCD-75D9-4191-0528-06BD5DD857C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7A9A595-4C7F-5774-F51F-7EF0AF89B76F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5" name="Graphic 1">
            <a:extLst>
              <a:ext uri="{FF2B5EF4-FFF2-40B4-BE49-F238E27FC236}">
                <a16:creationId xmlns:a16="http://schemas.microsoft.com/office/drawing/2014/main" id="{8278692D-55D6-95B2-0803-20C83123E5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6275" y="777869"/>
            <a:ext cx="3263373" cy="1336886"/>
          </a:xfrm>
          <a:prstGeom prst="rect">
            <a:avLst/>
          </a:prstGeom>
        </p:spPr>
      </p:pic>
      <p:sp>
        <p:nvSpPr>
          <p:cNvPr id="56" name="Freeform 55">
            <a:extLst>
              <a:ext uri="{FF2B5EF4-FFF2-40B4-BE49-F238E27FC236}">
                <a16:creationId xmlns:a16="http://schemas.microsoft.com/office/drawing/2014/main" id="{839AD738-D6DE-B539-61AF-9176C26078FA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57" name="Text Placeholder 35">
            <a:extLst>
              <a:ext uri="{FF2B5EF4-FFF2-40B4-BE49-F238E27FC236}">
                <a16:creationId xmlns:a16="http://schemas.microsoft.com/office/drawing/2014/main" id="{290DBB18-020F-BDFD-482F-E4AB9068F24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58" name="Text Placeholder 35">
            <a:extLst>
              <a:ext uri="{FF2B5EF4-FFF2-40B4-BE49-F238E27FC236}">
                <a16:creationId xmlns:a16="http://schemas.microsoft.com/office/drawing/2014/main" id="{520ED651-E0BC-367A-06B7-FCAF192375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59" name="Picture Placeholder 9">
            <a:extLst>
              <a:ext uri="{FF2B5EF4-FFF2-40B4-BE49-F238E27FC236}">
                <a16:creationId xmlns:a16="http://schemas.microsoft.com/office/drawing/2014/main" id="{ADFDBDD5-FB42-9FFF-975E-80DF363067A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6B386349-FF31-24CE-9955-67EC5368506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1" name="Text Placeholder 35">
            <a:extLst>
              <a:ext uri="{FF2B5EF4-FFF2-40B4-BE49-F238E27FC236}">
                <a16:creationId xmlns:a16="http://schemas.microsoft.com/office/drawing/2014/main" id="{A8788B00-A7E9-AF03-527D-76DE5F67762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62" name="Text Placeholder 35">
            <a:extLst>
              <a:ext uri="{FF2B5EF4-FFF2-40B4-BE49-F238E27FC236}">
                <a16:creationId xmlns:a16="http://schemas.microsoft.com/office/drawing/2014/main" id="{D19434DD-A348-3703-6E9A-415A411441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3" name="Picture Placeholder 13">
            <a:extLst>
              <a:ext uri="{FF2B5EF4-FFF2-40B4-BE49-F238E27FC236}">
                <a16:creationId xmlns:a16="http://schemas.microsoft.com/office/drawing/2014/main" id="{CF5AF1C5-DC02-72B5-6591-1B346CC8304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4" name="Title Placeholder 12">
            <a:extLst>
              <a:ext uri="{FF2B5EF4-FFF2-40B4-BE49-F238E27FC236}">
                <a16:creationId xmlns:a16="http://schemas.microsoft.com/office/drawing/2014/main" id="{D07952C5-D802-2691-2921-35B2FDCADE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FA22D318-5FA2-BFDF-C3EF-D6C4B8A9D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74562481-306F-4BBB-F9F5-E83ED8277934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37D96-94C3-FAA1-CCAD-40D92A8D7FCB}"/>
              </a:ext>
            </a:extLst>
          </p:cNvPr>
          <p:cNvSpPr txBox="1"/>
          <p:nvPr userDrawn="1"/>
        </p:nvSpPr>
        <p:spPr>
          <a:xfrm>
            <a:off x="438912" y="1700784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fontScale="25000" lnSpcReduction="20000"/>
          </a:bodyPr>
          <a:lstStyle/>
          <a:p>
            <a:pPr algn="l"/>
            <a:endParaRPr lang="en-US" sz="2800" b="0">
              <a:solidFill>
                <a:srgbClr val="C4C0F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31838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1B85D4D-28B6-BC16-EE3B-EBADB221A7ED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96F1A7D-626C-0903-0EA4-5562F87305C2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6A7FC5A-D286-1685-7B81-42E32B894946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7AA52B7-0DAE-7FB0-A702-91A9367CFDBE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34C4586-4FF4-4A4E-8C33-E4FA5B5F4AC5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A17AB0D-9547-640F-545B-1885035D3EEB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1A02BAC-A386-7F71-F0D3-21C9FE166863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C180D18-38B7-FA8F-CEF9-E52066B2445B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3659FF4-1127-42A7-F757-62BC06D4467B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B31277D-1ACD-4633-A20F-CC377798B222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4683A38-406F-EC40-3871-CE99CCB6DB2A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23FFAFE-7940-1D89-2D4D-F93C5E71D91F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8" name="Graphic 1">
            <a:extLst>
              <a:ext uri="{FF2B5EF4-FFF2-40B4-BE49-F238E27FC236}">
                <a16:creationId xmlns:a16="http://schemas.microsoft.com/office/drawing/2014/main" id="{B8046BB7-994E-0C28-D47D-F1403428E66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4886314" y="5496593"/>
            <a:ext cx="2417999" cy="990567"/>
          </a:xfrm>
          <a:prstGeom prst="rect">
            <a:avLst/>
          </a:prstGeom>
        </p:spPr>
      </p:pic>
      <p:sp>
        <p:nvSpPr>
          <p:cNvPr id="29" name="Freeform 28">
            <a:extLst>
              <a:ext uri="{FF2B5EF4-FFF2-40B4-BE49-F238E27FC236}">
                <a16:creationId xmlns:a16="http://schemas.microsoft.com/office/drawing/2014/main" id="{BEAC22BB-E6BB-1012-8953-F7628D79D11B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D7EC6643-7164-2C08-44C7-A22BC72A6E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FF3B8752-1467-C0A9-B776-B5CC37EC1D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8EBC04B3-1A72-5CEC-F334-663ABB2ACD6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1A661BA-8E7E-096C-C5FD-CC6D1A94A0E4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9E35C424-5B06-4531-1964-596A890786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A48FA8DD-06DC-D31D-2A1B-9D7C0906AEE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61F16FED-C9C6-F585-B418-E58F3F9474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ACD5D72-5A6A-4ED1-E210-F6F0AFF3D583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76" name="Text Placeholder 35">
            <a:extLst>
              <a:ext uri="{FF2B5EF4-FFF2-40B4-BE49-F238E27FC236}">
                <a16:creationId xmlns:a16="http://schemas.microsoft.com/office/drawing/2014/main" id="{A3ADDF32-85DB-6C15-2B32-0D0AC3473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7" name="Text Placeholder 35">
            <a:extLst>
              <a:ext uri="{FF2B5EF4-FFF2-40B4-BE49-F238E27FC236}">
                <a16:creationId xmlns:a16="http://schemas.microsoft.com/office/drawing/2014/main" id="{4BE7C2A1-F38D-DAA9-1F6E-D1CBB1994EC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8" name="Picture Placeholder 13">
            <a:extLst>
              <a:ext uri="{FF2B5EF4-FFF2-40B4-BE49-F238E27FC236}">
                <a16:creationId xmlns:a16="http://schemas.microsoft.com/office/drawing/2014/main" id="{88B854BC-6CC0-52A0-3629-9454B395A26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79" name="Text Placeholder 6">
            <a:extLst>
              <a:ext uri="{FF2B5EF4-FFF2-40B4-BE49-F238E27FC236}">
                <a16:creationId xmlns:a16="http://schemas.microsoft.com/office/drawing/2014/main" id="{8209F2B6-D0C8-6792-7448-F99F43E8A3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F2AAB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80" name="Title Placeholder 12">
            <a:extLst>
              <a:ext uri="{FF2B5EF4-FFF2-40B4-BE49-F238E27FC236}">
                <a16:creationId xmlns:a16="http://schemas.microsoft.com/office/drawing/2014/main" id="{33CF37F4-87E5-37AB-C4FA-CA0542B6E8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21666658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3006" y="599693"/>
            <a:ext cx="2643806" cy="1083071"/>
          </a:xfrm>
          <a:prstGeom prst="rect">
            <a:avLst/>
          </a:prstGeom>
        </p:spPr>
      </p:pic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157ED3-C6DB-E7E7-751F-0DC66514D4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3CD6DDC-B676-7C3B-3A57-BF6787343D0C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ED5C563-BF5B-29FC-AC22-D20942164068}"/>
              </a:ext>
            </a:extLst>
          </p:cNvPr>
          <p:cNvSpPr/>
          <p:nvPr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7132BCA-8FDC-02C7-9EB5-E5160C6C3658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74620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536257" y="599693"/>
            <a:ext cx="2643806" cy="1083071"/>
          </a:xfrm>
          <a:prstGeom prst="rect">
            <a:avLst/>
          </a:prstGeom>
        </p:spPr>
      </p:pic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185EE6-9878-8360-0C6C-C30D3753B4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29BBF9C-C781-E29A-2AAF-7E8EAB395066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CF4E3FE-EA47-5EED-F391-B15A1FFC19E5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7B5BFEB-6E49-45B8-73AD-5B13C2C0FBD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67165D4-5EF7-E276-8952-5324BF3B15CC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60635D0-0125-43D5-58C9-D3919A8E8F10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FA52F09-F783-3FFB-DF8E-11540068B632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4394918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E2EE0049-CBD7-A979-2C21-AB7628A4603F}"/>
              </a:ext>
            </a:extLst>
          </p:cNvPr>
          <p:cNvSpPr/>
          <p:nvPr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97539" y="904158"/>
            <a:ext cx="3720006" cy="1523952"/>
          </a:xfrm>
          <a:prstGeom prst="rect">
            <a:avLst/>
          </a:prstGeom>
        </p:spPr>
      </p:pic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71596B60-8239-95A9-1F8A-68D7E931B2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16E2A451-D7FE-7868-A674-C0B555D7E77D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E2744673-5B00-A568-37AF-ABE2BB663FAE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B9ECD90-57D1-907F-9754-DBF15BF27B00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12649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1">
            <a:extLst>
              <a:ext uri="{FF2B5EF4-FFF2-40B4-BE49-F238E27FC236}">
                <a16:creationId xmlns:a16="http://schemas.microsoft.com/office/drawing/2014/main" id="{8AA45524-17BE-B268-19FB-17BB9EC451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3006" y="599693"/>
            <a:ext cx="2643806" cy="1083071"/>
          </a:xfrm>
          <a:prstGeom prst="rect">
            <a:avLst/>
          </a:prstGeom>
        </p:spPr>
      </p:pic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69FEF21-848F-98A9-C4EC-8499DFE13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B94BE46C-A4C5-370E-1EFE-F264FA3A4B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30AA5687-9CF4-DB7F-4C54-227400EE4D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ABAAC34C-551C-0BD3-B5D7-852F5F49A3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DF0F46FD-8444-11BD-E13B-055D63222BB4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AB2157E-75E1-AE31-325B-073D1A204563}"/>
              </a:ext>
            </a:extLst>
          </p:cNvPr>
          <p:cNvSpPr/>
          <p:nvPr userDrawn="1"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72B881-1C15-4D2F-3F10-B07906724C5C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7176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1">
            <a:extLst>
              <a:ext uri="{FF2B5EF4-FFF2-40B4-BE49-F238E27FC236}">
                <a16:creationId xmlns:a16="http://schemas.microsoft.com/office/drawing/2014/main" id="{855AF4E8-3A3C-833E-2C4C-4D6EC6C3DC6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536257" y="599693"/>
            <a:ext cx="2643806" cy="1083071"/>
          </a:xfrm>
          <a:prstGeom prst="rect">
            <a:avLst/>
          </a:prstGeom>
        </p:spPr>
      </p:pic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FAA16868-F415-BE21-7A44-0FD73ADF96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6763B3A-19CA-BD9A-9199-9C0FD8BB22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F2AB6BBD-8E84-7D9A-A60B-3B9BE6193D7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96BDBD39-D3B3-A45C-9E72-79CB3EEA59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3A2FAD2-1AEE-641D-E972-927C9DEB1600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31A1D15-AF00-2DD3-7B1E-12F592FBD67C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D7FE854-E4D0-DA12-94CE-96FA0EFBF544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7952E75-EEE1-DEC8-936D-5D94ED430C75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FA46722-46AC-CB1B-27CF-83A2A59FC77B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9ED007C-1A0A-96F6-376B-C8ADA78B6831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7759439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7F0C2C0-70F2-61B4-3A41-0EED9281B488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Graphic 1">
            <a:extLst>
              <a:ext uri="{FF2B5EF4-FFF2-40B4-BE49-F238E27FC236}">
                <a16:creationId xmlns:a16="http://schemas.microsoft.com/office/drawing/2014/main" id="{13B6C10A-B3B8-B0FD-643F-F908A754E93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97539" y="904158"/>
            <a:ext cx="3720006" cy="1523952"/>
          </a:xfrm>
          <a:prstGeom prst="rect">
            <a:avLst/>
          </a:prstGeom>
        </p:spPr>
      </p:pic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9C110132-4CF0-773F-DC5F-C36CFE0ED5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1CA0750-5D64-36B5-82BF-82AB5A3D54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C32A223C-3D19-7C65-24E6-FF163B49B5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9D3613A-7486-6A89-61C0-B179F21460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743ECF4-4B92-9A18-D816-36EE8DB9C3F3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C1B1B76-F0B6-6087-53C0-1488C949AEE7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C6B33C40-1160-634C-07D7-34BBF76F2855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36757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1">
            <a:extLst>
              <a:ext uri="{FF2B5EF4-FFF2-40B4-BE49-F238E27FC236}">
                <a16:creationId xmlns:a16="http://schemas.microsoft.com/office/drawing/2014/main" id="{8E934261-CA95-E73A-4E09-A74E6B08723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783007" y="599693"/>
            <a:ext cx="2643804" cy="1083071"/>
          </a:xfrm>
          <a:prstGeom prst="rect">
            <a:avLst/>
          </a:prstGeom>
        </p:spPr>
      </p:pic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53FE2419-6ACB-4558-633C-C86312D67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4417E0CB-4845-07AE-3F5B-FCF0FA8C2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A567F80C-2D8C-4424-6CFD-293BF52AEB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F3416FD-2869-5402-6A18-D233672F596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F745B4A-93F3-BC30-4AA7-145C55B125B6}"/>
              </a:ext>
            </a:extLst>
          </p:cNvPr>
          <p:cNvGrpSpPr/>
          <p:nvPr userDrawn="1"/>
        </p:nvGrpSpPr>
        <p:grpSpPr>
          <a:xfrm>
            <a:off x="-25399" y="308170"/>
            <a:ext cx="6844834" cy="6574228"/>
            <a:chOff x="0" y="332566"/>
            <a:chExt cx="6794035" cy="6525435"/>
          </a:xfrm>
        </p:grpSpPr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6CD6CF1-25D7-4735-B3E8-5CCAE94AB7F5}"/>
                </a:ext>
              </a:extLst>
            </p:cNvPr>
            <p:cNvSpPr/>
            <p:nvPr userDrawn="1"/>
          </p:nvSpPr>
          <p:spPr>
            <a:xfrm>
              <a:off x="0" y="332566"/>
              <a:ext cx="4111411" cy="6525435"/>
            </a:xfrm>
            <a:custGeom>
              <a:avLst/>
              <a:gdLst>
                <a:gd name="connsiteX0" fmla="*/ 0 w 4111411"/>
                <a:gd name="connsiteY0" fmla="*/ 0 h 6525435"/>
                <a:gd name="connsiteX1" fmla="*/ 1116601 w 4111411"/>
                <a:gd name="connsiteY1" fmla="*/ 0 h 6525435"/>
                <a:gd name="connsiteX2" fmla="*/ 4111411 w 4111411"/>
                <a:gd name="connsiteY2" fmla="*/ 2784997 h 6525435"/>
                <a:gd name="connsiteX3" fmla="*/ 2430593 w 4111411"/>
                <a:gd name="connsiteY3" fmla="*/ 5143393 h 6525435"/>
                <a:gd name="connsiteX4" fmla="*/ 3338044 w 4111411"/>
                <a:gd name="connsiteY4" fmla="*/ 6523565 h 6525435"/>
                <a:gd name="connsiteX5" fmla="*/ 3339096 w 4111411"/>
                <a:gd name="connsiteY5" fmla="*/ 6525435 h 6525435"/>
                <a:gd name="connsiteX6" fmla="*/ 1070303 w 4111411"/>
                <a:gd name="connsiteY6" fmla="*/ 6525435 h 6525435"/>
                <a:gd name="connsiteX7" fmla="*/ 465562 w 4111411"/>
                <a:gd name="connsiteY7" fmla="*/ 5558224 h 6525435"/>
                <a:gd name="connsiteX8" fmla="*/ 465562 w 4111411"/>
                <a:gd name="connsiteY8" fmla="*/ 3839730 h 6525435"/>
                <a:gd name="connsiteX9" fmla="*/ 891644 w 4111411"/>
                <a:gd name="connsiteY9" fmla="*/ 3839730 h 6525435"/>
                <a:gd name="connsiteX10" fmla="*/ 1968766 w 4111411"/>
                <a:gd name="connsiteY10" fmla="*/ 2796768 h 6525435"/>
                <a:gd name="connsiteX11" fmla="*/ 891644 w 4111411"/>
                <a:gd name="connsiteY11" fmla="*/ 1765735 h 6525435"/>
                <a:gd name="connsiteX12" fmla="*/ 21364 w 4111411"/>
                <a:gd name="connsiteY12" fmla="*/ 1499560 h 6525435"/>
                <a:gd name="connsiteX13" fmla="*/ 0 w 4111411"/>
                <a:gd name="connsiteY13" fmla="*/ 1483564 h 6525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11411" h="6525435">
                  <a:moveTo>
                    <a:pt x="0" y="0"/>
                  </a:moveTo>
                  <a:lnTo>
                    <a:pt x="1116601" y="0"/>
                  </a:lnTo>
                  <a:cubicBezTo>
                    <a:pt x="2915933" y="0"/>
                    <a:pt x="4111411" y="1173233"/>
                    <a:pt x="4111411" y="2784997"/>
                  </a:cubicBezTo>
                  <a:cubicBezTo>
                    <a:pt x="4111411" y="3816030"/>
                    <a:pt x="3448616" y="4764192"/>
                    <a:pt x="2430593" y="5143393"/>
                  </a:cubicBezTo>
                  <a:lnTo>
                    <a:pt x="3338044" y="6523565"/>
                  </a:lnTo>
                  <a:lnTo>
                    <a:pt x="3339096" y="6525435"/>
                  </a:lnTo>
                  <a:lnTo>
                    <a:pt x="1070303" y="6525435"/>
                  </a:lnTo>
                  <a:lnTo>
                    <a:pt x="465562" y="5558224"/>
                  </a:lnTo>
                  <a:cubicBezTo>
                    <a:pt x="465562" y="5558224"/>
                    <a:pt x="465562" y="3839730"/>
                    <a:pt x="465562" y="3839730"/>
                  </a:cubicBezTo>
                  <a:lnTo>
                    <a:pt x="891644" y="3839730"/>
                  </a:lnTo>
                  <a:cubicBezTo>
                    <a:pt x="1542683" y="3839730"/>
                    <a:pt x="1968766" y="3389270"/>
                    <a:pt x="1968766" y="2796768"/>
                  </a:cubicBezTo>
                  <a:cubicBezTo>
                    <a:pt x="1968766" y="2204266"/>
                    <a:pt x="1542683" y="1765735"/>
                    <a:pt x="891644" y="1765735"/>
                  </a:cubicBezTo>
                  <a:cubicBezTo>
                    <a:pt x="569283" y="1765735"/>
                    <a:pt x="269798" y="1667607"/>
                    <a:pt x="21364" y="1499560"/>
                  </a:cubicBezTo>
                  <a:lnTo>
                    <a:pt x="0" y="1483564"/>
                  </a:lnTo>
                  <a:close/>
                </a:path>
              </a:pathLst>
            </a:custGeom>
            <a:noFill/>
            <a:ln>
              <a:solidFill>
                <a:srgbClr val="BABAE6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F9DD7689-C025-9CB8-27B6-7DAB6DE215C2}"/>
                </a:ext>
              </a:extLst>
            </p:cNvPr>
            <p:cNvSpPr/>
            <p:nvPr userDrawn="1"/>
          </p:nvSpPr>
          <p:spPr>
            <a:xfrm rot="5400000">
              <a:off x="2762251" y="1843286"/>
              <a:ext cx="1716404" cy="6347165"/>
            </a:xfrm>
            <a:custGeom>
              <a:avLst/>
              <a:gdLst>
                <a:gd name="connsiteX0" fmla="*/ 0 w 1716404"/>
                <a:gd name="connsiteY0" fmla="*/ 0 h 6347165"/>
                <a:gd name="connsiteX1" fmla="*/ 237666 w 1716404"/>
                <a:gd name="connsiteY1" fmla="*/ 0 h 6347165"/>
                <a:gd name="connsiteX2" fmla="*/ 1716404 w 1716404"/>
                <a:gd name="connsiteY2" fmla="*/ 1480539 h 6347165"/>
                <a:gd name="connsiteX3" fmla="*/ 1716404 w 1716404"/>
                <a:gd name="connsiteY3" fmla="*/ 6347166 h 6347165"/>
                <a:gd name="connsiteX4" fmla="*/ 0 w 1716404"/>
                <a:gd name="connsiteY4" fmla="*/ 6347166 h 6347165"/>
                <a:gd name="connsiteX5" fmla="*/ 0 w 1716404"/>
                <a:gd name="connsiteY5" fmla="*/ 0 h 6347165"/>
                <a:gd name="connsiteX6" fmla="*/ 0 w 1716404"/>
                <a:gd name="connsiteY6" fmla="*/ 0 h 6347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16404" h="6347165">
                  <a:moveTo>
                    <a:pt x="0" y="0"/>
                  </a:moveTo>
                  <a:lnTo>
                    <a:pt x="237666" y="0"/>
                  </a:lnTo>
                  <a:cubicBezTo>
                    <a:pt x="1053768" y="0"/>
                    <a:pt x="1716404" y="663443"/>
                    <a:pt x="1716404" y="1480539"/>
                  </a:cubicBezTo>
                  <a:lnTo>
                    <a:pt x="1716404" y="6347166"/>
                  </a:lnTo>
                  <a:lnTo>
                    <a:pt x="0" y="634716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E64D6"/>
            </a:solidFill>
            <a:ln w="0" cap="flat">
              <a:solidFill>
                <a:srgbClr val="6E64D6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BBCD0D8-ED91-DA8A-AE2F-4088A61BCFC0}"/>
                </a:ext>
              </a:extLst>
            </p:cNvPr>
            <p:cNvSpPr/>
            <p:nvPr userDrawn="1"/>
          </p:nvSpPr>
          <p:spPr>
            <a:xfrm>
              <a:off x="0" y="2657475"/>
              <a:ext cx="1320110" cy="693430"/>
            </a:xfrm>
            <a:custGeom>
              <a:avLst/>
              <a:gdLst>
                <a:gd name="connsiteX0" fmla="*/ 0 w 1320110"/>
                <a:gd name="connsiteY0" fmla="*/ 0 h 693430"/>
                <a:gd name="connsiteX1" fmla="*/ 98524 w 1320110"/>
                <a:gd name="connsiteY1" fmla="*/ 47589 h 693430"/>
                <a:gd name="connsiteX2" fmla="*/ 1098808 w 1320110"/>
                <a:gd name="connsiteY2" fmla="*/ 250287 h 693430"/>
                <a:gd name="connsiteX3" fmla="*/ 1320110 w 1320110"/>
                <a:gd name="connsiteY3" fmla="*/ 471859 h 693430"/>
                <a:gd name="connsiteX4" fmla="*/ 1098808 w 1320110"/>
                <a:gd name="connsiteY4" fmla="*/ 693430 h 693430"/>
                <a:gd name="connsiteX5" fmla="*/ 203276 w 1320110"/>
                <a:gd name="connsiteY5" fmla="*/ 557497 h 693430"/>
                <a:gd name="connsiteX6" fmla="*/ 0 w 1320110"/>
                <a:gd name="connsiteY6" fmla="*/ 482863 h 69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20110" h="693430">
                  <a:moveTo>
                    <a:pt x="0" y="0"/>
                  </a:moveTo>
                  <a:lnTo>
                    <a:pt x="98524" y="47589"/>
                  </a:lnTo>
                  <a:cubicBezTo>
                    <a:pt x="406156" y="178084"/>
                    <a:pt x="744216" y="250287"/>
                    <a:pt x="1098808" y="250287"/>
                  </a:cubicBezTo>
                  <a:cubicBezTo>
                    <a:pt x="1220977" y="250287"/>
                    <a:pt x="1320110" y="349541"/>
                    <a:pt x="1320110" y="471859"/>
                  </a:cubicBezTo>
                  <a:cubicBezTo>
                    <a:pt x="1320110" y="594177"/>
                    <a:pt x="1220977" y="693430"/>
                    <a:pt x="1098808" y="693430"/>
                  </a:cubicBezTo>
                  <a:cubicBezTo>
                    <a:pt x="787110" y="693430"/>
                    <a:pt x="486309" y="645826"/>
                    <a:pt x="203276" y="557497"/>
                  </a:cubicBezTo>
                  <a:lnTo>
                    <a:pt x="0" y="482863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6454493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1">
            <a:extLst>
              <a:ext uri="{FF2B5EF4-FFF2-40B4-BE49-F238E27FC236}">
                <a16:creationId xmlns:a16="http://schemas.microsoft.com/office/drawing/2014/main" id="{7E8F26E2-190B-49A9-1570-11F546904F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536258" y="599693"/>
            <a:ext cx="2643804" cy="1083071"/>
          </a:xfrm>
          <a:prstGeom prst="rect">
            <a:avLst/>
          </a:prstGeom>
        </p:spPr>
      </p:pic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1A3CDC46-C07F-28F6-36F5-D81B169948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2823CC15-BBBE-E93C-445F-B2E1876889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FE3E5C7-CFE8-304D-585D-274FE5B4177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F021BE40-ED22-1044-4B50-FB98192A3BC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4B6962-F49E-5F40-7350-756FDC599EB7}"/>
              </a:ext>
            </a:extLst>
          </p:cNvPr>
          <p:cNvGrpSpPr/>
          <p:nvPr userDrawn="1"/>
        </p:nvGrpSpPr>
        <p:grpSpPr>
          <a:xfrm>
            <a:off x="5729188" y="-49621"/>
            <a:ext cx="6509238" cy="6957242"/>
            <a:chOff x="5775614" y="0"/>
            <a:chExt cx="6416386" cy="6858000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CBF98EB-FEF6-D49A-FE21-73022BDF84CF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EFBC6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AB03D0E-94CC-5B1E-475C-D2542F41BF6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6CA9AE1-5ABD-C75C-8548-7C230A221FF9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B1725-5C8F-96F3-2792-6A40CC9A5D44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7650DF4-12B8-D232-F597-F05B69ACC1A4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solidFill>
                <a:srgbClr val="D24A7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0642116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1">
            <a:extLst>
              <a:ext uri="{FF2B5EF4-FFF2-40B4-BE49-F238E27FC236}">
                <a16:creationId xmlns:a16="http://schemas.microsoft.com/office/drawing/2014/main" id="{26579BE9-7EB7-AA31-2FFC-4674F21875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97539" y="904158"/>
            <a:ext cx="3720005" cy="1523952"/>
          </a:xfrm>
          <a:prstGeom prst="rect">
            <a:avLst/>
          </a:prstGeom>
        </p:spPr>
      </p:pic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C260D525-6DAA-6210-A292-6FE1509B60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5FBAC99-2641-196F-A1D6-FF23432C58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8B6C5F60-18DB-37C3-2B6C-78A2E9F50AD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733EF5F3-F92F-E864-DA1F-E92F84083B4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D89D9F2-62FD-F4E5-8987-25B89F13E76B}"/>
              </a:ext>
            </a:extLst>
          </p:cNvPr>
          <p:cNvSpPr/>
          <p:nvPr userDrawn="1"/>
        </p:nvSpPr>
        <p:spPr>
          <a:xfrm>
            <a:off x="4632955" y="-16185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solidFill>
              <a:srgbClr val="71E3D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DFA7109-9ED4-EAE9-F5EB-8740A44BA821}"/>
              </a:ext>
            </a:extLst>
          </p:cNvPr>
          <p:cNvSpPr/>
          <p:nvPr userDrawn="1"/>
        </p:nvSpPr>
        <p:spPr>
          <a:xfrm>
            <a:off x="8014124" y="-16183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1BC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62DC230F-F87D-2EEE-CEB0-937D5E01C03F}"/>
              </a:ext>
            </a:extLst>
          </p:cNvPr>
          <p:cNvSpPr/>
          <p:nvPr userDrawn="1"/>
        </p:nvSpPr>
        <p:spPr>
          <a:xfrm>
            <a:off x="7768868" y="2728457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solidFill>
              <a:srgbClr val="00706E"/>
            </a:solidFill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FE5697-ECC4-46A3-6B25-C681755F637E}"/>
              </a:ext>
            </a:extLst>
          </p:cNvPr>
          <p:cNvSpPr/>
          <p:nvPr userDrawn="1"/>
        </p:nvSpPr>
        <p:spPr>
          <a:xfrm>
            <a:off x="11210060" y="632018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71E3D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096000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1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83B33B-1E88-3A71-C47C-C34711EE7F7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14" name="Text Placeholder 41">
            <a:extLst>
              <a:ext uri="{FF2B5EF4-FFF2-40B4-BE49-F238E27FC236}">
                <a16:creationId xmlns:a16="http://schemas.microsoft.com/office/drawing/2014/main" id="{86E6AF27-F724-2C95-F22C-448649593B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267745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2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83B33B-1E88-3A71-C47C-C34711EE7F7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C872F647-83DD-D369-AB84-587E5BD2943D}"/>
              </a:ext>
            </a:extLst>
          </p:cNvPr>
          <p:cNvSpPr/>
          <p:nvPr userDrawn="1"/>
        </p:nvSpPr>
        <p:spPr>
          <a:xfrm>
            <a:off x="6442795" y="760396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" name="Picture Placeholder 28">
            <a:extLst>
              <a:ext uri="{FF2B5EF4-FFF2-40B4-BE49-F238E27FC236}">
                <a16:creationId xmlns:a16="http://schemas.microsoft.com/office/drawing/2014/main" id="{C330B8BC-3B60-82FE-5BC0-382940F75D2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501630" y="823488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ext Placeholder 41">
            <a:extLst>
              <a:ext uri="{FF2B5EF4-FFF2-40B4-BE49-F238E27FC236}">
                <a16:creationId xmlns:a16="http://schemas.microsoft.com/office/drawing/2014/main" id="{CEF394FC-657D-7249-0DA4-7937AFE107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7783593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3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B61472D5-089A-DF78-CCE3-CF33B824B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2">
            <a:extLst>
              <a:ext uri="{FF2B5EF4-FFF2-40B4-BE49-F238E27FC236}">
                <a16:creationId xmlns:a16="http://schemas.microsoft.com/office/drawing/2014/main" id="{6D160396-B9FA-41D3-2571-35B9EF3D7E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85AF253-CF68-5431-D78C-452DC8C344EB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71E3DF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FB996F-E555-63D8-C6BF-9E77659F2C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4" name="Picture 1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969DFE8-4980-AE9D-C516-963CDFBCCF0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266039" y="122958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22958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4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4" name="Picture 1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437D374-25B5-9316-083D-4124A513E83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22421710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1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440A0E84-07C2-886A-66EB-3C78D1A9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2783" y="1318661"/>
            <a:ext cx="7205916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3F3F49C-A361-B37A-BD9A-301B53FB43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1840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2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38C90400-E657-2AC1-7755-81D1BD6C9CF5}"/>
              </a:ext>
            </a:extLst>
          </p:cNvPr>
          <p:cNvSpPr/>
          <p:nvPr userDrawn="1"/>
        </p:nvSpPr>
        <p:spPr>
          <a:xfrm>
            <a:off x="437950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A558A32-06E8-0BE5-703E-2B2A4BE8B2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081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09397" y="1318661"/>
            <a:ext cx="6439301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3F3F49C-A361-B37A-BD9A-301B53FB43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24" name="Title Placeholder 12">
            <a:extLst>
              <a:ext uri="{FF2B5EF4-FFF2-40B4-BE49-F238E27FC236}">
                <a16:creationId xmlns:a16="http://schemas.microsoft.com/office/drawing/2014/main" id="{8B44DD98-7F1E-F8BE-3B3F-45DBBD3DC7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002176392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3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4FD29B4A-9D28-404B-38A4-9F4FC77415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3F6D553C-ACC2-BAA3-01FF-C7F9D965CE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A55D476-7587-ED36-3CE5-168726EF1DC8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2AAB6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F3B6B2F8-22AA-D4C8-E7B0-470DD9A4DD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3" name="Picture 1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8BD0102-E40D-35BA-CBAC-39AD5069A3D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266039" y="122958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47582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4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922B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4" name="Picture 1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437D374-25B5-9316-083D-4124A513E83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15202054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33545ED7-3AA8-3BF0-57E1-4411BF20E38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96850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2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40822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15CFFE34-96A4-EEAE-8D7D-43169629D3D8}"/>
              </a:ext>
            </a:extLst>
          </p:cNvPr>
          <p:cNvSpPr/>
          <p:nvPr userDrawn="1"/>
        </p:nvSpPr>
        <p:spPr>
          <a:xfrm>
            <a:off x="7088808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2A367C9-F62A-E833-551B-3A5248E3CF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26939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33545ED7-3AA8-3BF0-57E1-4411BF20E38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11" name="Title Placeholder 12">
            <a:extLst>
              <a:ext uri="{FF2B5EF4-FFF2-40B4-BE49-F238E27FC236}">
                <a16:creationId xmlns:a16="http://schemas.microsoft.com/office/drawing/2014/main" id="{E2EDB94E-AA54-DE79-F852-9300F72BED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72608359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513A4DA-F7AD-6AA6-3CC8-AB5E67DFBB6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266039" y="122958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15418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4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679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4" name="Picture 1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437D374-25B5-9316-083D-4124A513E83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78266" y="57875"/>
            <a:ext cx="1255859" cy="514480"/>
          </a:xfrm>
          <a:prstGeom prst="rect">
            <a:avLst/>
          </a:prstGeom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29117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34.xml"/><Relationship Id="rId26" Type="http://schemas.openxmlformats.org/officeDocument/2006/relationships/slideLayout" Target="../slideLayouts/slideLayout42.xml"/><Relationship Id="rId3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37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5" Type="http://schemas.openxmlformats.org/officeDocument/2006/relationships/slideLayout" Target="../slideLayouts/slideLayout41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20" Type="http://schemas.openxmlformats.org/officeDocument/2006/relationships/slideLayout" Target="../slideLayouts/slideLayout36.xml"/><Relationship Id="rId29" Type="http://schemas.openxmlformats.org/officeDocument/2006/relationships/image" Target="../media/image2.emf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2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23" Type="http://schemas.openxmlformats.org/officeDocument/2006/relationships/slideLayout" Target="../slideLayouts/slideLayout39.xml"/><Relationship Id="rId28" Type="http://schemas.openxmlformats.org/officeDocument/2006/relationships/image" Target="../media/image1.emf"/><Relationship Id="rId10" Type="http://schemas.openxmlformats.org/officeDocument/2006/relationships/slideLayout" Target="../slideLayouts/slideLayout26.xml"/><Relationship Id="rId19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Relationship Id="rId22" Type="http://schemas.openxmlformats.org/officeDocument/2006/relationships/slideLayout" Target="../slideLayouts/slideLayout38.xml"/><Relationship Id="rId27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2.emf"/><Relationship Id="rId5" Type="http://schemas.openxmlformats.org/officeDocument/2006/relationships/image" Target="../media/image1.emf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47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slideLayout" Target="../slideLayouts/slideLayout73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62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5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14" Type="http://schemas.openxmlformats.org/officeDocument/2006/relationships/slideLayout" Target="../slideLayouts/slideLayout7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80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2.xml"/><Relationship Id="rId3" Type="http://schemas.openxmlformats.org/officeDocument/2006/relationships/slideLayout" Target="../slideLayouts/slideLayout87.xml"/><Relationship Id="rId7" Type="http://schemas.openxmlformats.org/officeDocument/2006/relationships/slideLayout" Target="../slideLayouts/slideLayout91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86.xml"/><Relationship Id="rId1" Type="http://schemas.openxmlformats.org/officeDocument/2006/relationships/slideLayout" Target="../slideLayouts/slideLayout85.xml"/><Relationship Id="rId6" Type="http://schemas.openxmlformats.org/officeDocument/2006/relationships/slideLayout" Target="../slideLayouts/slideLayout90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89.xml"/><Relationship Id="rId10" Type="http://schemas.openxmlformats.org/officeDocument/2006/relationships/theme" Target="../theme/theme7.xml"/><Relationship Id="rId4" Type="http://schemas.openxmlformats.org/officeDocument/2006/relationships/slideLayout" Target="../slideLayouts/slideLayout88.xml"/><Relationship Id="rId9" Type="http://schemas.openxmlformats.org/officeDocument/2006/relationships/slideLayout" Target="../slideLayouts/slideLayout9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1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96.xml"/><Relationship Id="rId7" Type="http://schemas.openxmlformats.org/officeDocument/2006/relationships/slideLayout" Target="../slideLayouts/slideLayout100.xml"/><Relationship Id="rId12" Type="http://schemas.openxmlformats.org/officeDocument/2006/relationships/slideLayout" Target="../slideLayouts/slideLayout105.xml"/><Relationship Id="rId2" Type="http://schemas.openxmlformats.org/officeDocument/2006/relationships/slideLayout" Target="../slideLayouts/slideLayout95.xml"/><Relationship Id="rId1" Type="http://schemas.openxmlformats.org/officeDocument/2006/relationships/slideLayout" Target="../slideLayouts/slideLayout94.xml"/><Relationship Id="rId6" Type="http://schemas.openxmlformats.org/officeDocument/2006/relationships/slideLayout" Target="../slideLayouts/slideLayout99.xml"/><Relationship Id="rId11" Type="http://schemas.openxmlformats.org/officeDocument/2006/relationships/slideLayout" Target="../slideLayouts/slideLayout104.xml"/><Relationship Id="rId5" Type="http://schemas.openxmlformats.org/officeDocument/2006/relationships/slideLayout" Target="../slideLayouts/slideLayout98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3.xml"/><Relationship Id="rId4" Type="http://schemas.openxmlformats.org/officeDocument/2006/relationships/slideLayout" Target="../slideLayouts/slideLayout97.xml"/><Relationship Id="rId9" Type="http://schemas.openxmlformats.org/officeDocument/2006/relationships/slideLayout" Target="../slideLayouts/slideLayout102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1AE113-00DD-E652-9DD5-26177D55AF5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E4E17D-B7E4-AE4B-6FD5-67203E1E8181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444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05" r:id="rId2"/>
    <p:sldLayoutId id="2147483649" r:id="rId3"/>
    <p:sldLayoutId id="2147483779" r:id="rId4"/>
    <p:sldLayoutId id="2147483780" r:id="rId5"/>
    <p:sldLayoutId id="2147483781" r:id="rId6"/>
    <p:sldLayoutId id="2147483787" r:id="rId7"/>
    <p:sldLayoutId id="2147483792" r:id="rId8"/>
    <p:sldLayoutId id="2147483782" r:id="rId9"/>
    <p:sldLayoutId id="2147483783" r:id="rId10"/>
    <p:sldLayoutId id="2147483784" r:id="rId11"/>
    <p:sldLayoutId id="2147483786" r:id="rId12"/>
    <p:sldLayoutId id="2147483788" r:id="rId13"/>
    <p:sldLayoutId id="2147483763" r:id="rId14"/>
    <p:sldLayoutId id="2147483706" r:id="rId15"/>
    <p:sldLayoutId id="214748378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304318B-F3E5-959E-CB7B-A718F3F6EB43}"/>
              </a:ext>
            </a:extLst>
          </p:cNvPr>
          <p:cNvPicPr>
            <a:picLocks noChangeAspect="1"/>
          </p:cNvPicPr>
          <p:nvPr userDrawn="1"/>
        </p:nvPicPr>
        <p:blipFill>
          <a:blip r:embed="rId2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4A9E99-C149-EA2C-17F7-2F17697CE64F}"/>
              </a:ext>
            </a:extLst>
          </p:cNvPr>
          <p:cNvPicPr>
            <a:picLocks noChangeAspect="1"/>
          </p:cNvPicPr>
          <p:nvPr userDrawn="1"/>
        </p:nvPicPr>
        <p:blipFill>
          <a:blip r:embed="rId2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143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7" r:id="rId2"/>
    <p:sldLayoutId id="2147483821" r:id="rId3"/>
    <p:sldLayoutId id="2147483818" r:id="rId4"/>
    <p:sldLayoutId id="2147483822" r:id="rId5"/>
    <p:sldLayoutId id="2147483820" r:id="rId6"/>
    <p:sldLayoutId id="2147483823" r:id="rId7"/>
    <p:sldLayoutId id="2147483825" r:id="rId8"/>
    <p:sldLayoutId id="2147483827" r:id="rId9"/>
    <p:sldLayoutId id="2147483828" r:id="rId10"/>
    <p:sldLayoutId id="2147483831" r:id="rId11"/>
    <p:sldLayoutId id="2147483832" r:id="rId12"/>
    <p:sldLayoutId id="2147483833" r:id="rId13"/>
    <p:sldLayoutId id="2147483837" r:id="rId14"/>
    <p:sldLayoutId id="2147483838" r:id="rId15"/>
    <p:sldLayoutId id="2147483841" r:id="rId16"/>
    <p:sldLayoutId id="2147483842" r:id="rId17"/>
    <p:sldLayoutId id="2147483844" r:id="rId18"/>
    <p:sldLayoutId id="2147483846" r:id="rId19"/>
    <p:sldLayoutId id="2147483847" r:id="rId20"/>
    <p:sldLayoutId id="2147483852" r:id="rId21"/>
    <p:sldLayoutId id="2147483854" r:id="rId22"/>
    <p:sldLayoutId id="2147483856" r:id="rId23"/>
    <p:sldLayoutId id="2147483857" r:id="rId24"/>
    <p:sldLayoutId id="2147483858" r:id="rId25"/>
    <p:sldLayoutId id="2147483859" r:id="rId2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0F644BF-E583-0E9C-A713-13741CF020F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DED08B-D81C-75DE-4C14-0F12E7E41256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817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5" r:id="rId2"/>
    <p:sldLayoutId id="214748381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12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89" r:id="rId2"/>
    <p:sldLayoutId id="2147483730" r:id="rId3"/>
    <p:sldLayoutId id="2147483767" r:id="rId4"/>
    <p:sldLayoutId id="2147483687" r:id="rId5"/>
    <p:sldLayoutId id="2147483686" r:id="rId6"/>
    <p:sldLayoutId id="2147483791" r:id="rId7"/>
    <p:sldLayoutId id="2147483764" r:id="rId8"/>
    <p:sldLayoutId id="2147483773" r:id="rId9"/>
    <p:sldLayoutId id="2147483765" r:id="rId10"/>
    <p:sldLayoutId id="2147483768" r:id="rId11"/>
    <p:sldLayoutId id="2147483688" r:id="rId12"/>
    <p:sldLayoutId id="2147483689" r:id="rId13"/>
    <p:sldLayoutId id="2147483731" r:id="rId14"/>
    <p:sldLayoutId id="2147483766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5EED7E-27A0-39F9-FE14-F1CACACC19D3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3C383A-D38F-54B9-36F7-413F0237A982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2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90" r:id="rId2"/>
    <p:sldLayoutId id="2147483770" r:id="rId3"/>
    <p:sldLayoutId id="2147483771" r:id="rId4"/>
    <p:sldLayoutId id="2147483772" r:id="rId5"/>
    <p:sldLayoutId id="2147483774" r:id="rId6"/>
    <p:sldLayoutId id="2147483793" r:id="rId7"/>
    <p:sldLayoutId id="2147483724" r:id="rId8"/>
    <p:sldLayoutId id="2147483728" r:id="rId9"/>
    <p:sldLayoutId id="2147483729" r:id="rId10"/>
    <p:sldLayoutId id="2147483725" r:id="rId11"/>
    <p:sldLayoutId id="2147483775" r:id="rId12"/>
    <p:sldLayoutId id="2147483776" r:id="rId13"/>
    <p:sldLayoutId id="2147483777" r:id="rId14"/>
    <p:sldLayoutId id="214748372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6F238C-5F24-BE0D-082D-015C5F1C5F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C54DB-4505-5783-8CCB-37A66B1B99D7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264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B45A07-F8ED-D6A3-B297-0A87E7D863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3A0917-A520-43E0-7C47-4F62C8A41486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67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C24034A-3ADF-276D-7403-3781E8192DF2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3F22CA-3D41-85E7-A7CA-C9A223BFDA0C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259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8" r:id="rId2"/>
    <p:sldLayoutId id="2147483797" r:id="rId3"/>
    <p:sldLayoutId id="2147483811" r:id="rId4"/>
    <p:sldLayoutId id="2147483799" r:id="rId5"/>
    <p:sldLayoutId id="2147483807" r:id="rId6"/>
    <p:sldLayoutId id="2147483796" r:id="rId7"/>
    <p:sldLayoutId id="2147483810" r:id="rId8"/>
    <p:sldLayoutId id="2147483808" r:id="rId9"/>
    <p:sldLayoutId id="2147483801" r:id="rId10"/>
    <p:sldLayoutId id="2147483802" r:id="rId11"/>
    <p:sldLayoutId id="214748380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0.xml"/><Relationship Id="rId4" Type="http://schemas.openxmlformats.org/officeDocument/2006/relationships/image" Target="../media/image6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7" Type="http://schemas.openxmlformats.org/officeDocument/2006/relationships/hyperlink" Target="https://eur01.safelinks.protection.outlook.com/?url=https%3A%2F%2Fwww.idc.com%2Fresearch%2Fviewtoc.jsp%3FcontainerId%3DUS52048024&amp;data=05%7C02%7Chorduro%40lsretail.com%7C42582978892b450f9ec008dd12f452d3%7Cbaef60ccecf746d0826df00b389e8064%7C0%7C0%7C638687562837438524%7CUnknown%7CTWFpbGZsb3d8eyJFbXB0eU1hcGkiOnRydWUsIlYiOiIwLjAuMDAwMCIsIlAiOiJXaW4zMiIsIkFOIjoiTWFpbCIsIldUIjoyfQ%3D%3D%7C0%7C%7C%7C&amp;sdata=F8LtMwDBVJdA2ZXstzAtQkTOq1UbJCB%2BgYTMFdY6uOw%3D&amp;reserved=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ur01.safelinks.protection.outlook.com/?url=https%3A%2F%2Fwww.idc.com%2Fgetdoc.jsp%3FcontainerId%3DUS49096423%26&amp;data=05%7C02%7Chorduro%40lsretail.com%7C42582978892b450f9ec008dd12f452d3%7Cbaef60ccecf746d0826df00b389e8064%7C0%7C0%7C638687562837476464%7CUnknown%7CTWFpbGZsb3d8eyJFbXB0eU1hcGkiOnRydWUsIlYiOiIwLjAuMDAwMCIsIlAiOiJXaW4zMiIsIkFOIjoiTWFpbCIsIldUIjoyfQ%3D%3D%7C0%7C%7C%7C&amp;sdata=YZ%2BLC%2BAp7dp1t5NoSXqEwbH6ysTJl8EJGZYmfHkeHSo%3D&amp;reserved=0" TargetMode="External"/><Relationship Id="rId5" Type="http://schemas.openxmlformats.org/officeDocument/2006/relationships/hyperlink" Target="https://eur01.safelinks.protection.outlook.com/?url=https%3A%2F%2Fwww.idc.com%2Fgetdoc.jsp%3FcontainerId%3DUS50608323%26pageType%3DPRINTFRIENDLY&amp;data=05%7C02%7Chorduro%40lsretail.com%7C42582978892b450f9ec008dd12f452d3%7Cbaef60ccecf746d0826df00b389e8064%7C0%7C0%7C638687562837460270%7CUnknown%7CTWFpbGZsb3d8eyJFbXB0eU1hcGkiOnRydWUsIlYiOiIwLjAuMDAwMCIsIlAiOiJXaW4zMiIsIkFOIjoiTWFpbCIsIldUIjoyfQ%3D%3D%7C0%7C%7C%7C&amp;sdata=qJ9SYxt9bK3G0%2FTXGPpeol9Izwl5DaecZyCGX%2BFAmig%3D&amp;reserved=0" TargetMode="External"/><Relationship Id="rId4" Type="http://schemas.openxmlformats.org/officeDocument/2006/relationships/image" Target="../media/image65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svg"/><Relationship Id="rId18" Type="http://schemas.openxmlformats.org/officeDocument/2006/relationships/image" Target="../media/image79.png"/><Relationship Id="rId3" Type="http://schemas.openxmlformats.org/officeDocument/2006/relationships/image" Target="../media/image66.png"/><Relationship Id="rId21" Type="http://schemas.openxmlformats.org/officeDocument/2006/relationships/image" Target="../media/image82.svg"/><Relationship Id="rId7" Type="http://schemas.openxmlformats.org/officeDocument/2006/relationships/image" Target="../media/image68.svg"/><Relationship Id="rId12" Type="http://schemas.openxmlformats.org/officeDocument/2006/relationships/image" Target="../media/image73.png"/><Relationship Id="rId17" Type="http://schemas.openxmlformats.org/officeDocument/2006/relationships/image" Target="../media/image78.sv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77.png"/><Relationship Id="rId20" Type="http://schemas.openxmlformats.org/officeDocument/2006/relationships/image" Target="../media/image8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67.png"/><Relationship Id="rId11" Type="http://schemas.openxmlformats.org/officeDocument/2006/relationships/image" Target="../media/image72.svg"/><Relationship Id="rId5" Type="http://schemas.openxmlformats.org/officeDocument/2006/relationships/image" Target="../media/image23.svg"/><Relationship Id="rId15" Type="http://schemas.openxmlformats.org/officeDocument/2006/relationships/image" Target="../media/image76.svg"/><Relationship Id="rId10" Type="http://schemas.openxmlformats.org/officeDocument/2006/relationships/image" Target="../media/image71.png"/><Relationship Id="rId19" Type="http://schemas.openxmlformats.org/officeDocument/2006/relationships/image" Target="../media/image80.svg"/><Relationship Id="rId4" Type="http://schemas.openxmlformats.org/officeDocument/2006/relationships/image" Target="../media/image22.png"/><Relationship Id="rId9" Type="http://schemas.openxmlformats.org/officeDocument/2006/relationships/image" Target="../media/image70.svg"/><Relationship Id="rId14" Type="http://schemas.openxmlformats.org/officeDocument/2006/relationships/image" Target="../media/image7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image" Target="../media/image91.svg"/><Relationship Id="rId3" Type="http://schemas.openxmlformats.org/officeDocument/2006/relationships/image" Target="../media/image66.png"/><Relationship Id="rId7" Type="http://schemas.openxmlformats.org/officeDocument/2006/relationships/image" Target="../media/image85.svg"/><Relationship Id="rId12" Type="http://schemas.openxmlformats.org/officeDocument/2006/relationships/image" Target="../media/image90.png"/><Relationship Id="rId17" Type="http://schemas.openxmlformats.org/officeDocument/2006/relationships/image" Target="../media/image94.sv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84.png"/><Relationship Id="rId11" Type="http://schemas.openxmlformats.org/officeDocument/2006/relationships/image" Target="../media/image89.svg"/><Relationship Id="rId5" Type="http://schemas.openxmlformats.org/officeDocument/2006/relationships/image" Target="../media/image83.svg"/><Relationship Id="rId15" Type="http://schemas.openxmlformats.org/officeDocument/2006/relationships/image" Target="../media/image93.svg"/><Relationship Id="rId10" Type="http://schemas.openxmlformats.org/officeDocument/2006/relationships/image" Target="../media/image88.png"/><Relationship Id="rId4" Type="http://schemas.openxmlformats.org/officeDocument/2006/relationships/image" Target="../media/image75.png"/><Relationship Id="rId9" Type="http://schemas.openxmlformats.org/officeDocument/2006/relationships/image" Target="../media/image87.svg"/><Relationship Id="rId14" Type="http://schemas.openxmlformats.org/officeDocument/2006/relationships/image" Target="../media/image9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13" Type="http://schemas.openxmlformats.org/officeDocument/2006/relationships/image" Target="../media/image92.png"/><Relationship Id="rId3" Type="http://schemas.openxmlformats.org/officeDocument/2006/relationships/image" Target="../media/image75.png"/><Relationship Id="rId7" Type="http://schemas.openxmlformats.org/officeDocument/2006/relationships/image" Target="../media/image86.png"/><Relationship Id="rId12" Type="http://schemas.openxmlformats.org/officeDocument/2006/relationships/image" Target="../media/image91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85.sv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0" Type="http://schemas.openxmlformats.org/officeDocument/2006/relationships/image" Target="../media/image89.svg"/><Relationship Id="rId4" Type="http://schemas.openxmlformats.org/officeDocument/2006/relationships/image" Target="../media/image83.svg"/><Relationship Id="rId9" Type="http://schemas.openxmlformats.org/officeDocument/2006/relationships/image" Target="../media/image88.png"/><Relationship Id="rId14" Type="http://schemas.openxmlformats.org/officeDocument/2006/relationships/image" Target="../media/image9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7FF64589_65607BFE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9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9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pp.powerbi.com/view?r=eyJrIjoiOWMzZTU1NDMtYTIzZi00YTFhLThhMzktZTk4ZGQxNGZjODQ3IiwidCI6ImJhZWY2MGNjLWVjZjctNDZkMC04MjZkLWYwMGIzODllODA2NCIsImMiOjh9&amp;pageName=ReportSection18e579978b4c6ea03254" TargetMode="External"/><Relationship Id="rId7" Type="http://schemas.openxmlformats.org/officeDocument/2006/relationships/image" Target="../media/image1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4" Type="http://schemas.openxmlformats.org/officeDocument/2006/relationships/hyperlink" Target="https://www.lsretail.com/customers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png"/><Relationship Id="rId3" Type="http://schemas.openxmlformats.org/officeDocument/2006/relationships/image" Target="../media/image118.png"/><Relationship Id="rId7" Type="http://schemas.openxmlformats.org/officeDocument/2006/relationships/image" Target="../media/image34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3.png"/><Relationship Id="rId5" Type="http://schemas.openxmlformats.org/officeDocument/2006/relationships/image" Target="../media/image120.png"/><Relationship Id="rId10" Type="http://schemas.openxmlformats.org/officeDocument/2006/relationships/image" Target="../media/image123.png"/><Relationship Id="rId4" Type="http://schemas.openxmlformats.org/officeDocument/2006/relationships/image" Target="../media/image119.png"/><Relationship Id="rId9" Type="http://schemas.openxmlformats.org/officeDocument/2006/relationships/image" Target="../media/image1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6.png"/><Relationship Id="rId5" Type="http://schemas.openxmlformats.org/officeDocument/2006/relationships/image" Target="../media/image125.sv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gunnarth@lsretail.com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2.xml"/><Relationship Id="rId4" Type="http://schemas.openxmlformats.org/officeDocument/2006/relationships/hyperlink" Target="mailto:gigja@lsret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77781F7-8240-AC8C-FC50-835FA4400EA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is-IS" dirty="0"/>
              <a:t>Gígja Eyjólfsdóttir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CAE121B-11EF-3D17-947D-AB6C2B5658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is-IS" dirty="0"/>
              <a:t>Principal </a:t>
            </a:r>
            <a:r>
              <a:rPr lang="is-IS" dirty="0" err="1"/>
              <a:t>Consultant</a:t>
            </a:r>
            <a:endParaRPr lang="en-US" dirty="0"/>
          </a:p>
        </p:txBody>
      </p:sp>
      <p:pic>
        <p:nvPicPr>
          <p:cNvPr id="7" name="Picture Placeholder 6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A3331D5C-B26B-102D-5AC3-075202F82BF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127" r="127"/>
          <a:stretch/>
        </p:blipFill>
        <p:spPr/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4B5B4D-6A7A-D6B1-CAED-F562C2D68DB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Gunnar Örn Þorsteinsson</a:t>
            </a:r>
            <a:endParaRPr lang="is-I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FC3C0C5-E25D-54D5-7351-47EAC34D6C3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Product Director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1FF6FB-C6E4-3FB8-F806-815E93C9D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LS Central for hotels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7A6DDC-D420-4FF5-686C-BA0E92B532C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724290" y="3471671"/>
            <a:ext cx="7467710" cy="649288"/>
          </a:xfrm>
        </p:spPr>
        <p:txBody>
          <a:bodyPr/>
          <a:lstStyle/>
          <a:p>
            <a:r>
              <a:rPr lang="en-GB" sz="2400" dirty="0">
                <a:solidFill>
                  <a:srgbClr val="938BE7"/>
                </a:solidFill>
              </a:rPr>
              <a:t>Not just a PMS!</a:t>
            </a:r>
          </a:p>
        </p:txBody>
      </p:sp>
      <p:pic>
        <p:nvPicPr>
          <p:cNvPr id="5" name="Staðgengill myndar 10">
            <a:extLst>
              <a:ext uri="{FF2B5EF4-FFF2-40B4-BE49-F238E27FC236}">
                <a16:creationId xmlns:a16="http://schemas.microsoft.com/office/drawing/2014/main" id="{7D837832-0937-E3B8-B55A-7A3ADAF7698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/>
          <a:srcRect l="1335" r="1335"/>
          <a:stretch>
            <a:fillRect/>
          </a:stretch>
        </p:blipFill>
        <p:spPr>
          <a:xfrm>
            <a:off x="687388" y="3641725"/>
            <a:ext cx="2955925" cy="20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754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7104849-4A59-F5D8-B435-2BDEC26F8B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/>
              <a:t>Our journey today…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002722-7974-227C-5823-6ED471F92C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9307" y="1613261"/>
            <a:ext cx="6563404" cy="553487"/>
          </a:xfrm>
        </p:spPr>
        <p:txBody>
          <a:bodyPr lIns="274320" tIns="45720" rIns="91440" bIns="45720" anchor="ctr" anchorCtr="0"/>
          <a:lstStyle/>
          <a:p>
            <a:r>
              <a:rPr lang="en-US"/>
              <a:t>Introduction to LS Central for hotels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C5410CE-6F56-00FA-612D-BFF8A5EE3E0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209307" y="2276265"/>
            <a:ext cx="6563404" cy="553487"/>
          </a:xfrm>
        </p:spPr>
        <p:txBody>
          <a:bodyPr/>
          <a:lstStyle/>
          <a:p>
            <a:r>
              <a:rPr lang="en-US"/>
              <a:t>Introductions to other unified experience modules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B67FA5D-A9B9-712F-04B2-55748BFAA71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09307" y="2939269"/>
            <a:ext cx="6563404" cy="553487"/>
          </a:xfrm>
        </p:spPr>
        <p:txBody>
          <a:bodyPr/>
          <a:lstStyle/>
          <a:p>
            <a:r>
              <a:rPr lang="en-US"/>
              <a:t>DEMO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FF6A5B5-97F9-98DE-3230-6586B16C10D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209307" y="3657031"/>
            <a:ext cx="6563404" cy="553487"/>
          </a:xfrm>
        </p:spPr>
        <p:txBody>
          <a:bodyPr lIns="274320" tIns="45720" rIns="91440" bIns="45720" anchor="ctr" anchorCtr="0"/>
          <a:lstStyle/>
          <a:p>
            <a:r>
              <a:rPr lang="en-US" dirty="0"/>
              <a:t>Roadmap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6A11A69-3DCD-ABEE-B8B6-E767D98B0C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209307" y="4374793"/>
            <a:ext cx="6563404" cy="553487"/>
          </a:xfrm>
        </p:spPr>
        <p:txBody>
          <a:bodyPr/>
          <a:lstStyle/>
          <a:p>
            <a:r>
              <a:rPr lang="en-US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1527575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5A6E0A-0B78-E024-9056-D4D6F3B464E4}"/>
              </a:ext>
            </a:extLst>
          </p:cNvPr>
          <p:cNvSpPr txBox="1"/>
          <p:nvPr/>
        </p:nvSpPr>
        <p:spPr>
          <a:xfrm>
            <a:off x="1302488" y="1531089"/>
            <a:ext cx="98351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solidFill>
                  <a:schemeClr val="bg1"/>
                </a:solidFill>
                <a:latin typeface="Aptos Light" panose="020B0004020202020204" pitchFamily="34" charset="0"/>
              </a:rPr>
              <a:t>Mentioned LS Retail as a </a:t>
            </a:r>
            <a:r>
              <a:rPr lang="en-US" sz="4000" b="1">
                <a:solidFill>
                  <a:schemeClr val="bg1"/>
                </a:solidFill>
                <a:latin typeface="Aptos" panose="020B0004020202020204" pitchFamily="34" charset="0"/>
              </a:rPr>
              <a:t>Major Player </a:t>
            </a:r>
            <a:r>
              <a:rPr lang="en-US" sz="4000">
                <a:solidFill>
                  <a:schemeClr val="bg1"/>
                </a:solidFill>
                <a:latin typeface="Aptos Light" panose="020B0004020202020204" pitchFamily="34" charset="0"/>
              </a:rPr>
              <a:t>in: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13E4CC13-660D-4ADC-863D-B45D631058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98619" y="489098"/>
            <a:ext cx="2394762" cy="725686"/>
          </a:xfrm>
          <a:prstGeom prst="rect">
            <a:avLst/>
          </a:prstGeom>
        </p:spPr>
      </p:pic>
      <p:sp>
        <p:nvSpPr>
          <p:cNvPr id="16" name="Freeform 15">
            <a:extLst>
              <a:ext uri="{FF2B5EF4-FFF2-40B4-BE49-F238E27FC236}">
                <a16:creationId xmlns:a16="http://schemas.microsoft.com/office/drawing/2014/main" id="{9AF21984-6A8E-1D5E-2AD3-3B4CF67E44EC}"/>
              </a:ext>
            </a:extLst>
          </p:cNvPr>
          <p:cNvSpPr/>
          <p:nvPr/>
        </p:nvSpPr>
        <p:spPr>
          <a:xfrm>
            <a:off x="707951" y="2555280"/>
            <a:ext cx="3418367" cy="2126512"/>
          </a:xfrm>
          <a:custGeom>
            <a:avLst/>
            <a:gdLst>
              <a:gd name="connsiteX0" fmla="*/ 48734 w 3418367"/>
              <a:gd name="connsiteY0" fmla="*/ 0 h 2126512"/>
              <a:gd name="connsiteX1" fmla="*/ 3369633 w 3418367"/>
              <a:gd name="connsiteY1" fmla="*/ 0 h 2126512"/>
              <a:gd name="connsiteX2" fmla="*/ 3418367 w 3418367"/>
              <a:gd name="connsiteY2" fmla="*/ 48734 h 2126512"/>
              <a:gd name="connsiteX3" fmla="*/ 3418367 w 3418367"/>
              <a:gd name="connsiteY3" fmla="*/ 156022 h 2126512"/>
              <a:gd name="connsiteX4" fmla="*/ 3418367 w 3418367"/>
              <a:gd name="connsiteY4" fmla="*/ 243662 h 2126512"/>
              <a:gd name="connsiteX5" fmla="*/ 3418367 w 3418367"/>
              <a:gd name="connsiteY5" fmla="*/ 1882850 h 2126512"/>
              <a:gd name="connsiteX6" fmla="*/ 3418367 w 3418367"/>
              <a:gd name="connsiteY6" fmla="*/ 2063746 h 2126512"/>
              <a:gd name="connsiteX7" fmla="*/ 3418367 w 3418367"/>
              <a:gd name="connsiteY7" fmla="*/ 2077778 h 2126512"/>
              <a:gd name="connsiteX8" fmla="*/ 3369633 w 3418367"/>
              <a:gd name="connsiteY8" fmla="*/ 2126512 h 2126512"/>
              <a:gd name="connsiteX9" fmla="*/ 48734 w 3418367"/>
              <a:gd name="connsiteY9" fmla="*/ 2126512 h 2126512"/>
              <a:gd name="connsiteX10" fmla="*/ 0 w 3418367"/>
              <a:gd name="connsiteY10" fmla="*/ 2077778 h 2126512"/>
              <a:gd name="connsiteX11" fmla="*/ 0 w 3418367"/>
              <a:gd name="connsiteY11" fmla="*/ 2063746 h 2126512"/>
              <a:gd name="connsiteX12" fmla="*/ 0 w 3418367"/>
              <a:gd name="connsiteY12" fmla="*/ 1882850 h 2126512"/>
              <a:gd name="connsiteX13" fmla="*/ 0 w 3418367"/>
              <a:gd name="connsiteY13" fmla="*/ 243662 h 2126512"/>
              <a:gd name="connsiteX14" fmla="*/ 0 w 3418367"/>
              <a:gd name="connsiteY14" fmla="*/ 243662 h 2126512"/>
              <a:gd name="connsiteX15" fmla="*/ 0 w 3418367"/>
              <a:gd name="connsiteY15" fmla="*/ 48734 h 2126512"/>
              <a:gd name="connsiteX16" fmla="*/ 48734 w 3418367"/>
              <a:gd name="connsiteY16" fmla="*/ 0 h 2126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18367" h="2126512">
                <a:moveTo>
                  <a:pt x="48734" y="0"/>
                </a:moveTo>
                <a:lnTo>
                  <a:pt x="3369633" y="0"/>
                </a:lnTo>
                <a:cubicBezTo>
                  <a:pt x="3396548" y="0"/>
                  <a:pt x="3418367" y="21819"/>
                  <a:pt x="3418367" y="48734"/>
                </a:cubicBezTo>
                <a:lnTo>
                  <a:pt x="3418367" y="156022"/>
                </a:lnTo>
                <a:lnTo>
                  <a:pt x="3418367" y="243662"/>
                </a:lnTo>
                <a:lnTo>
                  <a:pt x="3418367" y="1882850"/>
                </a:lnTo>
                <a:lnTo>
                  <a:pt x="3418367" y="2063746"/>
                </a:lnTo>
                <a:lnTo>
                  <a:pt x="3418367" y="2077778"/>
                </a:lnTo>
                <a:cubicBezTo>
                  <a:pt x="3418367" y="2104693"/>
                  <a:pt x="3396548" y="2126512"/>
                  <a:pt x="3369633" y="2126512"/>
                </a:cubicBezTo>
                <a:lnTo>
                  <a:pt x="48734" y="2126512"/>
                </a:lnTo>
                <a:cubicBezTo>
                  <a:pt x="21819" y="2126512"/>
                  <a:pt x="0" y="2104693"/>
                  <a:pt x="0" y="2077778"/>
                </a:cubicBezTo>
                <a:lnTo>
                  <a:pt x="0" y="2063746"/>
                </a:lnTo>
                <a:lnTo>
                  <a:pt x="0" y="1882850"/>
                </a:lnTo>
                <a:lnTo>
                  <a:pt x="0" y="243662"/>
                </a:lnTo>
                <a:lnTo>
                  <a:pt x="0" y="243662"/>
                </a:lnTo>
                <a:lnTo>
                  <a:pt x="0" y="48734"/>
                </a:lnTo>
                <a:cubicBezTo>
                  <a:pt x="0" y="21819"/>
                  <a:pt x="21819" y="0"/>
                  <a:pt x="48734" y="0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Full-Service Restaurant Sector</a:t>
            </a:r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721D3689-B09F-F841-E965-909EBA387CFC}"/>
              </a:ext>
            </a:extLst>
          </p:cNvPr>
          <p:cNvSpPr/>
          <p:nvPr/>
        </p:nvSpPr>
        <p:spPr>
          <a:xfrm>
            <a:off x="4386816" y="2555280"/>
            <a:ext cx="3418367" cy="2126512"/>
          </a:xfrm>
          <a:custGeom>
            <a:avLst/>
            <a:gdLst>
              <a:gd name="connsiteX0" fmla="*/ 48734 w 3418367"/>
              <a:gd name="connsiteY0" fmla="*/ 0 h 2126512"/>
              <a:gd name="connsiteX1" fmla="*/ 3369633 w 3418367"/>
              <a:gd name="connsiteY1" fmla="*/ 0 h 2126512"/>
              <a:gd name="connsiteX2" fmla="*/ 3418367 w 3418367"/>
              <a:gd name="connsiteY2" fmla="*/ 48734 h 2126512"/>
              <a:gd name="connsiteX3" fmla="*/ 3418367 w 3418367"/>
              <a:gd name="connsiteY3" fmla="*/ 156022 h 2126512"/>
              <a:gd name="connsiteX4" fmla="*/ 3418367 w 3418367"/>
              <a:gd name="connsiteY4" fmla="*/ 243662 h 2126512"/>
              <a:gd name="connsiteX5" fmla="*/ 3418367 w 3418367"/>
              <a:gd name="connsiteY5" fmla="*/ 1882850 h 2126512"/>
              <a:gd name="connsiteX6" fmla="*/ 3418367 w 3418367"/>
              <a:gd name="connsiteY6" fmla="*/ 2063746 h 2126512"/>
              <a:gd name="connsiteX7" fmla="*/ 3418367 w 3418367"/>
              <a:gd name="connsiteY7" fmla="*/ 2077778 h 2126512"/>
              <a:gd name="connsiteX8" fmla="*/ 3369633 w 3418367"/>
              <a:gd name="connsiteY8" fmla="*/ 2126512 h 2126512"/>
              <a:gd name="connsiteX9" fmla="*/ 48734 w 3418367"/>
              <a:gd name="connsiteY9" fmla="*/ 2126512 h 2126512"/>
              <a:gd name="connsiteX10" fmla="*/ 0 w 3418367"/>
              <a:gd name="connsiteY10" fmla="*/ 2077778 h 2126512"/>
              <a:gd name="connsiteX11" fmla="*/ 0 w 3418367"/>
              <a:gd name="connsiteY11" fmla="*/ 2063746 h 2126512"/>
              <a:gd name="connsiteX12" fmla="*/ 0 w 3418367"/>
              <a:gd name="connsiteY12" fmla="*/ 1882850 h 2126512"/>
              <a:gd name="connsiteX13" fmla="*/ 0 w 3418367"/>
              <a:gd name="connsiteY13" fmla="*/ 243662 h 2126512"/>
              <a:gd name="connsiteX14" fmla="*/ 0 w 3418367"/>
              <a:gd name="connsiteY14" fmla="*/ 156022 h 2126512"/>
              <a:gd name="connsiteX15" fmla="*/ 0 w 3418367"/>
              <a:gd name="connsiteY15" fmla="*/ 48734 h 2126512"/>
              <a:gd name="connsiteX16" fmla="*/ 48734 w 3418367"/>
              <a:gd name="connsiteY16" fmla="*/ 0 h 2126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18367" h="2126512">
                <a:moveTo>
                  <a:pt x="48734" y="0"/>
                </a:moveTo>
                <a:lnTo>
                  <a:pt x="3369633" y="0"/>
                </a:lnTo>
                <a:cubicBezTo>
                  <a:pt x="3396548" y="0"/>
                  <a:pt x="3418367" y="21819"/>
                  <a:pt x="3418367" y="48734"/>
                </a:cubicBezTo>
                <a:lnTo>
                  <a:pt x="3418367" y="156022"/>
                </a:lnTo>
                <a:lnTo>
                  <a:pt x="3418367" y="243662"/>
                </a:lnTo>
                <a:lnTo>
                  <a:pt x="3418367" y="1882850"/>
                </a:lnTo>
                <a:lnTo>
                  <a:pt x="3418367" y="2063746"/>
                </a:lnTo>
                <a:lnTo>
                  <a:pt x="3418367" y="2077778"/>
                </a:lnTo>
                <a:cubicBezTo>
                  <a:pt x="3418367" y="2104693"/>
                  <a:pt x="3396548" y="2126512"/>
                  <a:pt x="3369633" y="2126512"/>
                </a:cubicBezTo>
                <a:lnTo>
                  <a:pt x="48734" y="2126512"/>
                </a:lnTo>
                <a:cubicBezTo>
                  <a:pt x="21819" y="2126512"/>
                  <a:pt x="0" y="2104693"/>
                  <a:pt x="0" y="2077778"/>
                </a:cubicBezTo>
                <a:lnTo>
                  <a:pt x="0" y="2063746"/>
                </a:lnTo>
                <a:lnTo>
                  <a:pt x="0" y="1882850"/>
                </a:lnTo>
                <a:lnTo>
                  <a:pt x="0" y="243662"/>
                </a:lnTo>
                <a:lnTo>
                  <a:pt x="0" y="156022"/>
                </a:lnTo>
                <a:lnTo>
                  <a:pt x="0" y="48734"/>
                </a:lnTo>
                <a:cubicBezTo>
                  <a:pt x="0" y="21819"/>
                  <a:pt x="21819" y="0"/>
                  <a:pt x="48734" y="0"/>
                </a:cubicBezTo>
                <a:close/>
              </a:path>
            </a:pathLst>
          </a:custGeom>
          <a:solidFill>
            <a:srgbClr val="D24B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Quick Service/</a:t>
            </a:r>
            <a:b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Fast-Casual</a:t>
            </a:r>
          </a:p>
          <a:p>
            <a:pPr algn="ctr"/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Restaurant Sector</a:t>
            </a: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DB2613B5-16EB-005A-114F-23750F33620E}"/>
              </a:ext>
            </a:extLst>
          </p:cNvPr>
          <p:cNvSpPr/>
          <p:nvPr/>
        </p:nvSpPr>
        <p:spPr>
          <a:xfrm>
            <a:off x="8065681" y="2555280"/>
            <a:ext cx="3418367" cy="2126512"/>
          </a:xfrm>
          <a:custGeom>
            <a:avLst/>
            <a:gdLst>
              <a:gd name="connsiteX0" fmla="*/ 48734 w 3418367"/>
              <a:gd name="connsiteY0" fmla="*/ 0 h 2126512"/>
              <a:gd name="connsiteX1" fmla="*/ 3369633 w 3418367"/>
              <a:gd name="connsiteY1" fmla="*/ 0 h 2126512"/>
              <a:gd name="connsiteX2" fmla="*/ 3418367 w 3418367"/>
              <a:gd name="connsiteY2" fmla="*/ 48734 h 2126512"/>
              <a:gd name="connsiteX3" fmla="*/ 3418367 w 3418367"/>
              <a:gd name="connsiteY3" fmla="*/ 156022 h 2126512"/>
              <a:gd name="connsiteX4" fmla="*/ 3418367 w 3418367"/>
              <a:gd name="connsiteY4" fmla="*/ 243662 h 2126512"/>
              <a:gd name="connsiteX5" fmla="*/ 3418367 w 3418367"/>
              <a:gd name="connsiteY5" fmla="*/ 1882850 h 2126512"/>
              <a:gd name="connsiteX6" fmla="*/ 3418367 w 3418367"/>
              <a:gd name="connsiteY6" fmla="*/ 2063746 h 2126512"/>
              <a:gd name="connsiteX7" fmla="*/ 3418367 w 3418367"/>
              <a:gd name="connsiteY7" fmla="*/ 2077778 h 2126512"/>
              <a:gd name="connsiteX8" fmla="*/ 3369633 w 3418367"/>
              <a:gd name="connsiteY8" fmla="*/ 2126512 h 2126512"/>
              <a:gd name="connsiteX9" fmla="*/ 48734 w 3418367"/>
              <a:gd name="connsiteY9" fmla="*/ 2126512 h 2126512"/>
              <a:gd name="connsiteX10" fmla="*/ 0 w 3418367"/>
              <a:gd name="connsiteY10" fmla="*/ 2077778 h 2126512"/>
              <a:gd name="connsiteX11" fmla="*/ 0 w 3418367"/>
              <a:gd name="connsiteY11" fmla="*/ 2063746 h 2126512"/>
              <a:gd name="connsiteX12" fmla="*/ 0 w 3418367"/>
              <a:gd name="connsiteY12" fmla="*/ 1882850 h 2126512"/>
              <a:gd name="connsiteX13" fmla="*/ 0 w 3418367"/>
              <a:gd name="connsiteY13" fmla="*/ 243662 h 2126512"/>
              <a:gd name="connsiteX14" fmla="*/ 0 w 3418367"/>
              <a:gd name="connsiteY14" fmla="*/ 156022 h 2126512"/>
              <a:gd name="connsiteX15" fmla="*/ 0 w 3418367"/>
              <a:gd name="connsiteY15" fmla="*/ 48734 h 2126512"/>
              <a:gd name="connsiteX16" fmla="*/ 48734 w 3418367"/>
              <a:gd name="connsiteY16" fmla="*/ 0 h 2126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18367" h="2126512">
                <a:moveTo>
                  <a:pt x="48734" y="0"/>
                </a:moveTo>
                <a:lnTo>
                  <a:pt x="3369633" y="0"/>
                </a:lnTo>
                <a:cubicBezTo>
                  <a:pt x="3396548" y="0"/>
                  <a:pt x="3418367" y="21819"/>
                  <a:pt x="3418367" y="48734"/>
                </a:cubicBezTo>
                <a:lnTo>
                  <a:pt x="3418367" y="156022"/>
                </a:lnTo>
                <a:lnTo>
                  <a:pt x="3418367" y="243662"/>
                </a:lnTo>
                <a:lnTo>
                  <a:pt x="3418367" y="1882850"/>
                </a:lnTo>
                <a:lnTo>
                  <a:pt x="3418367" y="2063746"/>
                </a:lnTo>
                <a:lnTo>
                  <a:pt x="3418367" y="2077778"/>
                </a:lnTo>
                <a:cubicBezTo>
                  <a:pt x="3418367" y="2104693"/>
                  <a:pt x="3396548" y="2126512"/>
                  <a:pt x="3369633" y="2126512"/>
                </a:cubicBezTo>
                <a:lnTo>
                  <a:pt x="48734" y="2126512"/>
                </a:lnTo>
                <a:cubicBezTo>
                  <a:pt x="21819" y="2126512"/>
                  <a:pt x="0" y="2104693"/>
                  <a:pt x="0" y="2077778"/>
                </a:cubicBezTo>
                <a:lnTo>
                  <a:pt x="0" y="2063746"/>
                </a:lnTo>
                <a:lnTo>
                  <a:pt x="0" y="1882850"/>
                </a:lnTo>
                <a:lnTo>
                  <a:pt x="0" y="243662"/>
                </a:lnTo>
                <a:lnTo>
                  <a:pt x="0" y="156022"/>
                </a:lnTo>
                <a:lnTo>
                  <a:pt x="0" y="48734"/>
                </a:lnTo>
                <a:cubicBezTo>
                  <a:pt x="0" y="21819"/>
                  <a:pt x="21819" y="0"/>
                  <a:pt x="48734" y="0"/>
                </a:cubicBezTo>
                <a:close/>
              </a:path>
            </a:pathLst>
          </a:custGeom>
          <a:solidFill>
            <a:srgbClr val="01BC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Hotels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A9EC41D-CB31-356A-E924-7D8538ED9ECA}"/>
              </a:ext>
            </a:extLst>
          </p:cNvPr>
          <p:cNvGrpSpPr/>
          <p:nvPr/>
        </p:nvGrpSpPr>
        <p:grpSpPr>
          <a:xfrm>
            <a:off x="707951" y="4828770"/>
            <a:ext cx="3418367" cy="861775"/>
            <a:chOff x="707951" y="4828770"/>
            <a:chExt cx="3418367" cy="861775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55EA863-8B23-B80B-0F43-B141559A81F7}"/>
                </a:ext>
              </a:extLst>
            </p:cNvPr>
            <p:cNvSpPr txBox="1"/>
            <p:nvPr/>
          </p:nvSpPr>
          <p:spPr>
            <a:xfrm>
              <a:off x="707951" y="4828770"/>
              <a:ext cx="34183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IDC </a:t>
              </a:r>
              <a:r>
                <a:rPr lang="en-US" sz="1200" b="0" i="0" u="none" strike="noStrike" err="1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MarketScape</a:t>
              </a:r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: Worldwide Point-Of-Sale Software in the </a:t>
              </a:r>
              <a:r>
                <a:rPr lang="en-US" sz="1200" b="1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Full-Service Restaurant</a:t>
              </a:r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 Sector 2024-2025 Vendor Assessment</a:t>
              </a:r>
              <a:endParaRPr lang="en-US" sz="1200">
                <a:solidFill>
                  <a:schemeClr val="bg1"/>
                </a:solidFill>
                <a:latin typeface="Aptos Light" panose="020B00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AE8307A-7C93-DCED-B0FE-8422033AA33C}"/>
                </a:ext>
              </a:extLst>
            </p:cNvPr>
            <p:cNvSpPr txBox="1"/>
            <p:nvPr/>
          </p:nvSpPr>
          <p:spPr>
            <a:xfrm>
              <a:off x="707951" y="5475101"/>
              <a:ext cx="341836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b="0" i="0" u="sng">
                  <a:solidFill>
                    <a:srgbClr val="01BCB5"/>
                  </a:solidFill>
                  <a:effectLst/>
                  <a:latin typeface="Aptos" panose="020B0004020202020204" pitchFamily="34" charset="0"/>
                  <a:hlinkClick r:id="rId5" tooltip="Original URL:&#10;https://www.idc.com/getdoc.jsp?containerId=US50608323&amp;pageType=PRINTFRIENDLY&#10;&#10;Click to follow link.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https://www.idc.com/getdoc.jsp?containerId=US50608323</a:t>
              </a:r>
              <a:endParaRPr lang="en-US" sz="800">
                <a:solidFill>
                  <a:srgbClr val="01BCB5"/>
                </a:solidFill>
                <a:latin typeface="Aptos Light" panose="020B0004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1AB57BE-B5CB-BE4A-F438-10B3A43C15E0}"/>
              </a:ext>
            </a:extLst>
          </p:cNvPr>
          <p:cNvGrpSpPr/>
          <p:nvPr/>
        </p:nvGrpSpPr>
        <p:grpSpPr>
          <a:xfrm>
            <a:off x="4386816" y="4828770"/>
            <a:ext cx="3418367" cy="861775"/>
            <a:chOff x="4386816" y="4828770"/>
            <a:chExt cx="3418367" cy="86177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62555F8-BCFF-A8E0-79C6-9B90E4F1431A}"/>
                </a:ext>
              </a:extLst>
            </p:cNvPr>
            <p:cNvSpPr txBox="1"/>
            <p:nvPr/>
          </p:nvSpPr>
          <p:spPr>
            <a:xfrm>
              <a:off x="4386816" y="4828770"/>
              <a:ext cx="34183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IDC </a:t>
              </a:r>
              <a:r>
                <a:rPr lang="en-US" sz="1200" b="0" i="0" u="none" strike="noStrike" err="1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MarketScape</a:t>
              </a:r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: Worldwide Point-of-Sale Software in the </a:t>
              </a:r>
              <a:r>
                <a:rPr lang="en-US" sz="1200" b="1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Quick Service/Fast-Casual Restaurant</a:t>
              </a:r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 Sector 2024 Vendor Assessment</a:t>
              </a:r>
              <a:endParaRPr lang="en-US" sz="1200">
                <a:solidFill>
                  <a:schemeClr val="bg1"/>
                </a:solidFill>
                <a:latin typeface="Aptos Light" panose="020B000402020202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5967697-A0B3-BA76-A275-075FF30EDA26}"/>
                </a:ext>
              </a:extLst>
            </p:cNvPr>
            <p:cNvSpPr txBox="1"/>
            <p:nvPr/>
          </p:nvSpPr>
          <p:spPr>
            <a:xfrm>
              <a:off x="4386816" y="5475101"/>
              <a:ext cx="341836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b="0" i="0" u="sng">
                  <a:solidFill>
                    <a:srgbClr val="01BCB5"/>
                  </a:solidFill>
                  <a:effectLst/>
                  <a:latin typeface="Aptos" panose="020B0004020202020204" pitchFamily="34" charset="0"/>
                  <a:hlinkClick r:id="rId6" tooltip="Original URL:&#10;https://www.idc.com/getdoc.jsp?containerId=US49096423&amp;&#10;&#10;Click to follow link.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https://www.idc.com/getdoc.jsp?containerId=US49096423</a:t>
              </a:r>
              <a:endParaRPr lang="en-US" sz="800">
                <a:solidFill>
                  <a:srgbClr val="01BCB5"/>
                </a:solidFill>
                <a:latin typeface="Aptos Light" panose="020B0004020202020204" pitchFamily="34" charset="0"/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145C61B-BC72-E4CC-F53C-AFB4B81D3BB5}"/>
              </a:ext>
            </a:extLst>
          </p:cNvPr>
          <p:cNvGrpSpPr/>
          <p:nvPr/>
        </p:nvGrpSpPr>
        <p:grpSpPr>
          <a:xfrm>
            <a:off x="8065681" y="4828770"/>
            <a:ext cx="3418367" cy="861775"/>
            <a:chOff x="8065681" y="4828770"/>
            <a:chExt cx="3418367" cy="861775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BDD4267-1F2F-194B-1486-89D37F215925}"/>
                </a:ext>
              </a:extLst>
            </p:cNvPr>
            <p:cNvSpPr txBox="1"/>
            <p:nvPr/>
          </p:nvSpPr>
          <p:spPr>
            <a:xfrm>
              <a:off x="8065681" y="4828770"/>
              <a:ext cx="282737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IDC </a:t>
              </a:r>
              <a:r>
                <a:rPr lang="en-US" sz="1200" b="0" i="0" u="none" strike="noStrike" err="1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MarketScape</a:t>
              </a:r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: Worldwide </a:t>
              </a:r>
              <a:r>
                <a:rPr lang="en-US" sz="1200" b="1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Hotel</a:t>
              </a:r>
              <a:r>
                <a:rPr lang="en-US" sz="1200" b="0" i="0" u="none" strike="noStrike">
                  <a:solidFill>
                    <a:schemeClr val="bg1"/>
                  </a:solidFill>
                  <a:effectLst/>
                  <a:latin typeface="Aptos" panose="020B0004020202020204" pitchFamily="34" charset="0"/>
                </a:rPr>
                <a:t> Point-of-Sale Software 2024 Vendor Assessment</a:t>
              </a:r>
              <a:endParaRPr lang="en-US" sz="1200">
                <a:solidFill>
                  <a:schemeClr val="bg1"/>
                </a:solidFill>
                <a:latin typeface="Aptos Light" panose="020B0004020202020204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7DF429AE-0265-44A8-398E-E3B40FD0DD07}"/>
                </a:ext>
              </a:extLst>
            </p:cNvPr>
            <p:cNvSpPr txBox="1"/>
            <p:nvPr/>
          </p:nvSpPr>
          <p:spPr>
            <a:xfrm>
              <a:off x="8065681" y="5475101"/>
              <a:ext cx="341836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b="0" i="0" u="sng">
                  <a:solidFill>
                    <a:srgbClr val="01BCB5"/>
                  </a:solidFill>
                  <a:effectLst/>
                  <a:latin typeface="Aptos" panose="020B0004020202020204" pitchFamily="34" charset="0"/>
                  <a:hlinkClick r:id="rId7" tooltip="Original URL:&#10;https://www.idc.com/research/viewtoc.jsp?containerId=US52048024&#10;&#10;Click to follow link.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https://www.idc.com/research/viewtoc.jsp?containerId=US52048024</a:t>
              </a:r>
              <a:endParaRPr lang="en-US" sz="800">
                <a:solidFill>
                  <a:srgbClr val="01BCB5"/>
                </a:solidFill>
                <a:latin typeface="Aptos Light" panose="020B00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9486421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BB1F2-A50F-A475-DF98-94B72ED92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hape&#10;&#10;Description automatically generated">
            <a:extLst>
              <a:ext uri="{FF2B5EF4-FFF2-40B4-BE49-F238E27FC236}">
                <a16:creationId xmlns:a16="http://schemas.microsoft.com/office/drawing/2014/main" id="{2A5A8ADB-2AC7-9868-8A8D-1AB6B43E147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C14A1EF-61DD-BD9F-DF0B-DBE7A4528312}"/>
              </a:ext>
            </a:extLst>
          </p:cNvPr>
          <p:cNvSpPr txBox="1"/>
          <p:nvPr/>
        </p:nvSpPr>
        <p:spPr>
          <a:xfrm>
            <a:off x="523030" y="674989"/>
            <a:ext cx="472910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EFBC6E"/>
                </a:solidFill>
                <a:latin typeface="Aptos"/>
                <a:ea typeface="Segoe UI Black"/>
                <a:cs typeface="Segoe UI"/>
              </a:rPr>
              <a:t>LS Central extends</a:t>
            </a:r>
            <a:endParaRPr lang="en-US">
              <a:solidFill>
                <a:srgbClr val="000000"/>
              </a:solidFill>
              <a:latin typeface="Aptos"/>
              <a:ea typeface="Segoe UI Black"/>
              <a:cs typeface="Segoe UI"/>
            </a:endParaRPr>
          </a:p>
          <a:p>
            <a:r>
              <a:rPr lang="en-US" sz="2800" b="1">
                <a:solidFill>
                  <a:srgbClr val="EFBC6E"/>
                </a:solidFill>
                <a:latin typeface="Aptos"/>
                <a:ea typeface="Segoe UI Black"/>
                <a:cs typeface="Segoe UI"/>
              </a:rPr>
              <a:t>Microsoft Dynamics 365</a:t>
            </a:r>
            <a:br>
              <a:rPr lang="en-US" sz="2800" b="1">
                <a:latin typeface="Aptos" panose="020B0004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en-US" sz="2800" b="1">
                <a:solidFill>
                  <a:srgbClr val="EFBC6E"/>
                </a:solidFill>
                <a:latin typeface="Aptos"/>
                <a:ea typeface="Segoe UI Black"/>
                <a:cs typeface="Segoe UI"/>
              </a:rPr>
              <a:t>Business Central</a:t>
            </a:r>
            <a:endParaRPr lang="en-US"/>
          </a:p>
          <a:p>
            <a:endParaRPr lang="en-US" sz="2800" b="1">
              <a:solidFill>
                <a:srgbClr val="EFBC6E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EFBC6E"/>
                </a:solidFill>
                <a:latin typeface="Aptos"/>
                <a:cs typeface="Segoe UI"/>
              </a:rPr>
              <a:t>Modular development framework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EFBC6E"/>
                </a:solidFill>
                <a:latin typeface="Aptos"/>
                <a:cs typeface="Segoe UI"/>
              </a:rPr>
              <a:t>Ability to extend functionality without impacting base code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EFBC6E"/>
                </a:solidFill>
                <a:latin typeface="Aptos"/>
                <a:cs typeface="Segoe UI"/>
              </a:rPr>
              <a:t>Built for upgradability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EFBC6E"/>
                </a:solidFill>
                <a:latin typeface="Aptos"/>
                <a:cs typeface="Segoe UI"/>
              </a:rPr>
              <a:t>Microsoft AppSource marketplace</a:t>
            </a:r>
          </a:p>
          <a:p>
            <a:br>
              <a:rPr lang="en-US" sz="2400">
                <a:latin typeface="Aptos" panose="020B0004020202020204" pitchFamily="34" charset="0"/>
                <a:cs typeface="Segoe UI" panose="020B0502040204020203" pitchFamily="34" charset="0"/>
              </a:rPr>
            </a:br>
            <a:r>
              <a:rPr lang="en-US" sz="2400" b="1">
                <a:solidFill>
                  <a:srgbClr val="EFBC6E"/>
                </a:solidFill>
                <a:latin typeface="Aptos"/>
                <a:ea typeface="Segoe UI Black"/>
                <a:cs typeface="Segoe UI Semibold"/>
              </a:rPr>
              <a:t>You can choose what you need and stay current with new features and compliance.</a:t>
            </a:r>
            <a:endParaRPr lang="en-IS" sz="2800" b="1">
              <a:solidFill>
                <a:srgbClr val="EFBC6E"/>
              </a:solidFill>
              <a:latin typeface="Aptos"/>
              <a:ea typeface="Segoe UI Black"/>
              <a:cs typeface="Segoe UI Semibold"/>
            </a:endParaRPr>
          </a:p>
        </p:txBody>
      </p:sp>
      <p:pic>
        <p:nvPicPr>
          <p:cNvPr id="6" name="Graphic 5">
            <a:hlinkClick r:id="" action="ppaction://noaction"/>
            <a:extLst>
              <a:ext uri="{FF2B5EF4-FFF2-40B4-BE49-F238E27FC236}">
                <a16:creationId xmlns:a16="http://schemas.microsoft.com/office/drawing/2014/main" id="{4FD9D0BC-65EC-69F0-A8F0-948D666C755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pic>
        <p:nvPicPr>
          <p:cNvPr id="13" name="Picture 4">
            <a:extLst>
              <a:ext uri="{FF2B5EF4-FFF2-40B4-BE49-F238E27FC236}">
                <a16:creationId xmlns:a16="http://schemas.microsoft.com/office/drawing/2014/main" id="{5E16D998-1EA3-DDA6-C9CA-936DD5EF48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236537" y="1756148"/>
            <a:ext cx="1154048" cy="73948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2435FA7-1CD3-B6D0-A1BB-B93C7D64AAB4}"/>
              </a:ext>
            </a:extLst>
          </p:cNvPr>
          <p:cNvSpPr txBox="1"/>
          <p:nvPr/>
        </p:nvSpPr>
        <p:spPr>
          <a:xfrm>
            <a:off x="9236537" y="2031294"/>
            <a:ext cx="1154048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Analytics</a:t>
            </a:r>
            <a:endParaRPr lang="en-IS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14" name="Picture 5">
            <a:extLst>
              <a:ext uri="{FF2B5EF4-FFF2-40B4-BE49-F238E27FC236}">
                <a16:creationId xmlns:a16="http://schemas.microsoft.com/office/drawing/2014/main" id="{148418C3-07D4-87CA-FA17-C5F086A880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7387865" y="1742795"/>
            <a:ext cx="1014293" cy="73948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06390A-5564-3FAC-63AE-BF26273F2980}"/>
              </a:ext>
            </a:extLst>
          </p:cNvPr>
          <p:cNvSpPr txBox="1"/>
          <p:nvPr/>
        </p:nvSpPr>
        <p:spPr>
          <a:xfrm>
            <a:off x="7328851" y="2017519"/>
            <a:ext cx="10979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Bookings</a:t>
            </a:r>
            <a:endParaRPr lang="en-IS" sz="1600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22" name="Picture 5">
            <a:extLst>
              <a:ext uri="{FF2B5EF4-FFF2-40B4-BE49-F238E27FC236}">
                <a16:creationId xmlns:a16="http://schemas.microsoft.com/office/drawing/2014/main" id="{956C9527-83E8-DF2D-2611-F4048D0B703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8454580" y="1744357"/>
            <a:ext cx="714287" cy="73948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8FD802E-78B4-0A22-A217-7D2710864E71}"/>
              </a:ext>
            </a:extLst>
          </p:cNvPr>
          <p:cNvSpPr txBox="1"/>
          <p:nvPr/>
        </p:nvSpPr>
        <p:spPr>
          <a:xfrm>
            <a:off x="8433004" y="2030485"/>
            <a:ext cx="735863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400" b="1">
                <a:solidFill>
                  <a:schemeClr val="bg1"/>
                </a:solidFill>
                <a:latin typeface="Aptos"/>
                <a:cs typeface="Segoe UI"/>
              </a:rPr>
              <a:t>Hotels</a:t>
            </a:r>
            <a:endParaRPr lang="en-US" sz="1400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19" name="Picture 6">
            <a:extLst>
              <a:ext uri="{FF2B5EF4-FFF2-40B4-BE49-F238E27FC236}">
                <a16:creationId xmlns:a16="http://schemas.microsoft.com/office/drawing/2014/main" id="{2B70263C-939F-0F08-EFF6-63F947127EA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/>
        </p:blipFill>
        <p:spPr>
          <a:xfrm>
            <a:off x="7387866" y="2569943"/>
            <a:ext cx="3030531" cy="687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04DEF4B-EBCF-1FEF-B061-6C24FE14BBD2}"/>
              </a:ext>
            </a:extLst>
          </p:cNvPr>
          <p:cNvSpPr txBox="1"/>
          <p:nvPr/>
        </p:nvSpPr>
        <p:spPr>
          <a:xfrm>
            <a:off x="7701106" y="2829007"/>
            <a:ext cx="2374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LS</a:t>
            </a:r>
            <a:r>
              <a:rPr lang="en-U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C integrated tools</a:t>
            </a:r>
            <a:endParaRPr lang="en-IS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9" name="Picture 3">
            <a:extLst>
              <a:ext uri="{FF2B5EF4-FFF2-40B4-BE49-F238E27FC236}">
                <a16:creationId xmlns:a16="http://schemas.microsoft.com/office/drawing/2014/main" id="{258E675E-DA17-91D6-0DA8-C39EB0B4E13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/>
        </p:blipFill>
        <p:spPr>
          <a:xfrm>
            <a:off x="7401045" y="3456381"/>
            <a:ext cx="3017352" cy="1188000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882CF577-24C1-3132-27BA-F268E221DAFE}"/>
              </a:ext>
            </a:extLst>
          </p:cNvPr>
          <p:cNvGrpSpPr/>
          <p:nvPr/>
        </p:nvGrpSpPr>
        <p:grpSpPr>
          <a:xfrm>
            <a:off x="7401044" y="3766792"/>
            <a:ext cx="3017353" cy="812976"/>
            <a:chOff x="7401044" y="3766792"/>
            <a:chExt cx="3017353" cy="812976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00E8A98-1A14-DD18-76E9-F65A4B89306C}"/>
                </a:ext>
              </a:extLst>
            </p:cNvPr>
            <p:cNvSpPr txBox="1"/>
            <p:nvPr/>
          </p:nvSpPr>
          <p:spPr>
            <a:xfrm>
              <a:off x="7401045" y="3766792"/>
              <a:ext cx="30173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ptos" panose="020B0004020202020204" pitchFamily="34" charset="0"/>
                </a:rPr>
                <a:t>LS Central Localizations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645F230-42AE-B3C2-D58C-3ACA1572C8CC}"/>
                </a:ext>
              </a:extLst>
            </p:cNvPr>
            <p:cNvSpPr txBox="1"/>
            <p:nvPr/>
          </p:nvSpPr>
          <p:spPr>
            <a:xfrm>
              <a:off x="7401045" y="4210436"/>
              <a:ext cx="30173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ptos" panose="020B0004020202020204" pitchFamily="34" charset="0"/>
                </a:rPr>
                <a:t>LS Central System App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61906F9-7DE5-097C-21EC-3B8A328EFF5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401044" y="4155544"/>
              <a:ext cx="3017352" cy="2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638A3F92-A2D1-06BD-160D-F3C2179CE286}"/>
              </a:ext>
            </a:extLst>
          </p:cNvPr>
          <p:cNvGrpSpPr/>
          <p:nvPr/>
        </p:nvGrpSpPr>
        <p:grpSpPr>
          <a:xfrm>
            <a:off x="10483402" y="3473823"/>
            <a:ext cx="1361431" cy="1177052"/>
            <a:chOff x="10483402" y="3473823"/>
            <a:chExt cx="1361431" cy="1177052"/>
          </a:xfrm>
        </p:grpSpPr>
        <p:pic>
          <p:nvPicPr>
            <p:cNvPr id="31" name="Picture 6">
              <a:extLst>
                <a:ext uri="{FF2B5EF4-FFF2-40B4-BE49-F238E27FC236}">
                  <a16:creationId xmlns:a16="http://schemas.microsoft.com/office/drawing/2014/main" id="{3D03DB1C-0A95-FD4B-5DE4-5092BA8C8F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 r="24983"/>
            <a:stretch/>
          </p:blipFill>
          <p:spPr>
            <a:xfrm>
              <a:off x="10483402" y="3963275"/>
              <a:ext cx="1361429" cy="687600"/>
            </a:xfrm>
            <a:prstGeom prst="rect">
              <a:avLst/>
            </a:prstGeom>
          </p:spPr>
        </p:pic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B8E0FB0-2782-84E7-04EB-CDD46BBF8727}"/>
                </a:ext>
              </a:extLst>
            </p:cNvPr>
            <p:cNvGrpSpPr/>
            <p:nvPr/>
          </p:nvGrpSpPr>
          <p:grpSpPr>
            <a:xfrm>
              <a:off x="10483403" y="3473823"/>
              <a:ext cx="1361430" cy="1026554"/>
              <a:chOff x="9344168" y="2578185"/>
              <a:chExt cx="1724327" cy="1026554"/>
            </a:xfrm>
          </p:grpSpPr>
          <p:pic>
            <p:nvPicPr>
              <p:cNvPr id="23" name="Picture 6">
                <a:extLst>
                  <a:ext uri="{FF2B5EF4-FFF2-40B4-BE49-F238E27FC236}">
                    <a16:creationId xmlns:a16="http://schemas.microsoft.com/office/drawing/2014/main" id="{CA24F809-DE24-5B51-A90B-EBE01F9CDFD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rcRect r="24983"/>
              <a:stretch/>
            </p:blipFill>
            <p:spPr>
              <a:xfrm>
                <a:off x="9344168" y="2578185"/>
                <a:ext cx="1724326" cy="687600"/>
              </a:xfrm>
              <a:prstGeom prst="rect">
                <a:avLst/>
              </a:prstGeom>
            </p:spPr>
          </p:pic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DF6BA1B3-9A9F-23DA-503B-674261219D18}"/>
                  </a:ext>
                </a:extLst>
              </p:cNvPr>
              <p:cNvSpPr txBox="1"/>
              <p:nvPr/>
            </p:nvSpPr>
            <p:spPr>
              <a:xfrm>
                <a:off x="9344169" y="2958408"/>
                <a:ext cx="172432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b="1">
                    <a:solidFill>
                      <a:schemeClr val="bg1"/>
                    </a:solidFill>
                    <a:latin typeface="Aptos" panose="020B0004020202020204" pitchFamily="34" charset="0"/>
                    <a:cs typeface="Segoe UI" panose="020B0502040204020203" pitchFamily="34" charset="0"/>
                  </a:rPr>
                  <a:t>AppSource add-ons</a:t>
                </a:r>
                <a:endParaRPr lang="en-IS" b="1">
                  <a:solidFill>
                    <a:schemeClr val="bg1"/>
                  </a:solidFill>
                  <a:latin typeface="Aptos" panose="020B0004020202020204" pitchFamily="34" charset="0"/>
                  <a:cs typeface="Segoe UI" panose="020B0502040204020203" pitchFamily="34" charset="0"/>
                </a:endParaRPr>
              </a:p>
            </p:txBody>
          </p:sp>
        </p:grp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B8CAF52-3FC7-ACE6-E7E2-ECC9682E75AC}"/>
              </a:ext>
            </a:extLst>
          </p:cNvPr>
          <p:cNvGrpSpPr/>
          <p:nvPr/>
        </p:nvGrpSpPr>
        <p:grpSpPr>
          <a:xfrm>
            <a:off x="6101620" y="3471608"/>
            <a:ext cx="1221240" cy="1179270"/>
            <a:chOff x="6101620" y="3471608"/>
            <a:chExt cx="1221240" cy="1179270"/>
          </a:xfrm>
        </p:grpSpPr>
        <p:pic>
          <p:nvPicPr>
            <p:cNvPr id="35" name="Picture 6">
              <a:extLst>
                <a:ext uri="{FF2B5EF4-FFF2-40B4-BE49-F238E27FC236}">
                  <a16:creationId xmlns:a16="http://schemas.microsoft.com/office/drawing/2014/main" id="{15188F52-73E3-4284-4F97-7980EBFC8DD1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 r="20141"/>
            <a:stretch/>
          </p:blipFill>
          <p:spPr>
            <a:xfrm>
              <a:off x="6101620" y="3471608"/>
              <a:ext cx="1221240" cy="687600"/>
            </a:xfrm>
            <a:prstGeom prst="rect">
              <a:avLst/>
            </a:prstGeom>
          </p:spPr>
        </p:pic>
        <p:pic>
          <p:nvPicPr>
            <p:cNvPr id="25" name="Picture 6">
              <a:extLst>
                <a:ext uri="{FF2B5EF4-FFF2-40B4-BE49-F238E27FC236}">
                  <a16:creationId xmlns:a16="http://schemas.microsoft.com/office/drawing/2014/main" id="{756300DF-F0A1-CEAA-9E0C-868F903151C9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 r="20152"/>
            <a:stretch/>
          </p:blipFill>
          <p:spPr>
            <a:xfrm>
              <a:off x="6101620" y="3854046"/>
              <a:ext cx="1221240" cy="796832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E69A6B3-CA17-66D7-98DF-9538DDF3365D}"/>
                </a:ext>
              </a:extLst>
            </p:cNvPr>
            <p:cNvSpPr txBox="1"/>
            <p:nvPr/>
          </p:nvSpPr>
          <p:spPr>
            <a:xfrm>
              <a:off x="6147412" y="3719121"/>
              <a:ext cx="1142082" cy="830997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1600" b="1">
                  <a:solidFill>
                    <a:schemeClr val="bg1"/>
                  </a:solidFill>
                  <a:latin typeface="Aptos"/>
                  <a:cs typeface="Segoe UI"/>
                </a:rPr>
                <a:t>Modul enhance-</a:t>
              </a:r>
              <a:r>
                <a:rPr lang="en-US" sz="1600" b="1" err="1">
                  <a:solidFill>
                    <a:schemeClr val="bg1"/>
                  </a:solidFill>
                  <a:latin typeface="Aptos"/>
                  <a:cs typeface="Segoe UI"/>
                </a:rPr>
                <a:t>ments</a:t>
              </a:r>
              <a:endParaRPr lang="en-IS" sz="1600" b="1" err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6943273-FE10-A516-581E-DF114E1FE1BE}"/>
              </a:ext>
            </a:extLst>
          </p:cNvPr>
          <p:cNvGrpSpPr/>
          <p:nvPr/>
        </p:nvGrpSpPr>
        <p:grpSpPr>
          <a:xfrm>
            <a:off x="6096000" y="4825077"/>
            <a:ext cx="5748831" cy="1191161"/>
            <a:chOff x="6939865" y="4825077"/>
            <a:chExt cx="4937626" cy="119116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CB371AD-02B6-70ED-63A2-3DE76D675ACC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rcRect/>
            <a:stretch/>
          </p:blipFill>
          <p:spPr>
            <a:xfrm>
              <a:off x="6939865" y="4828238"/>
              <a:ext cx="3291751" cy="1188000"/>
            </a:xfrm>
            <a:prstGeom prst="rect">
              <a:avLst/>
            </a:prstGeom>
          </p:spPr>
        </p:pic>
        <p:pic>
          <p:nvPicPr>
            <p:cNvPr id="29" name="Picture 3">
              <a:extLst>
                <a:ext uri="{FF2B5EF4-FFF2-40B4-BE49-F238E27FC236}">
                  <a16:creationId xmlns:a16="http://schemas.microsoft.com/office/drawing/2014/main" id="{66E1E323-4E33-64C3-AB50-62CB820DA305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rcRect/>
            <a:stretch/>
          </p:blipFill>
          <p:spPr>
            <a:xfrm>
              <a:off x="8585740" y="4825077"/>
              <a:ext cx="3291751" cy="1188000"/>
            </a:xfrm>
            <a:prstGeom prst="rect">
              <a:avLst/>
            </a:prstGeom>
          </p:spPr>
        </p:pic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A778E54-49D5-5D6E-12CD-530E8CF75CB0}"/>
              </a:ext>
            </a:extLst>
          </p:cNvPr>
          <p:cNvGrpSpPr/>
          <p:nvPr/>
        </p:nvGrpSpPr>
        <p:grpSpPr>
          <a:xfrm>
            <a:off x="7244872" y="5091723"/>
            <a:ext cx="3291751" cy="926695"/>
            <a:chOff x="7252648" y="5122825"/>
            <a:chExt cx="3291751" cy="92669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C0B8368-3726-FD01-DAE7-2E713D97C32D}"/>
                </a:ext>
              </a:extLst>
            </p:cNvPr>
            <p:cNvSpPr txBox="1"/>
            <p:nvPr/>
          </p:nvSpPr>
          <p:spPr>
            <a:xfrm>
              <a:off x="7744942" y="5122825"/>
              <a:ext cx="2409310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  <a:latin typeface="Aptos"/>
                </a:rPr>
                <a:t>Microsoft Dynamics</a:t>
              </a:r>
              <a:endParaRPr lang="en-US">
                <a:solidFill>
                  <a:schemeClr val="bg1"/>
                </a:solidFill>
                <a:latin typeface="Aptos" panose="020B000402020202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C559DE83-C442-BC79-9D59-DCC6E37CC286}"/>
                </a:ext>
              </a:extLst>
            </p:cNvPr>
            <p:cNvSpPr txBox="1"/>
            <p:nvPr/>
          </p:nvSpPr>
          <p:spPr>
            <a:xfrm>
              <a:off x="7252648" y="5403189"/>
              <a:ext cx="3291751" cy="646331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ptos"/>
                </a:rPr>
                <a:t>365 Business Central System App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45534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"/>
                            </p:stCondLst>
                            <p:childTnLst>
                              <p:par>
                                <p:cTn id="3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"/>
                            </p:stCondLst>
                            <p:childTnLst>
                              <p:par>
                                <p:cTn id="4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6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7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hape&#10;&#10;Description automatically generated">
            <a:extLst>
              <a:ext uri="{FF2B5EF4-FFF2-40B4-BE49-F238E27FC236}">
                <a16:creationId xmlns:a16="http://schemas.microsoft.com/office/drawing/2014/main" id="{63DEB647-95FF-E5F1-C330-43D21CC96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0CD621BD-06C0-3FE5-FB4E-9AB62B7AD1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939865" y="4828238"/>
            <a:ext cx="3291751" cy="118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503ADB-0105-4F12-83F4-D02A24ED13F5}"/>
              </a:ext>
            </a:extLst>
          </p:cNvPr>
          <p:cNvSpPr txBox="1"/>
          <p:nvPr/>
        </p:nvSpPr>
        <p:spPr>
          <a:xfrm>
            <a:off x="6939865" y="5321414"/>
            <a:ext cx="3291750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Retail </a:t>
            </a:r>
            <a:endParaRPr lang="en-IS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510555EF-555F-578C-DCBC-F7FB3B1A46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8891457" y="3132824"/>
            <a:ext cx="2460001" cy="1180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9A4EC2-A248-310C-D431-3CEAA2E54BB7}"/>
              </a:ext>
            </a:extLst>
          </p:cNvPr>
          <p:cNvSpPr txBox="1"/>
          <p:nvPr/>
        </p:nvSpPr>
        <p:spPr>
          <a:xfrm>
            <a:off x="8891457" y="3590585"/>
            <a:ext cx="2460001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LS Pay</a:t>
            </a:r>
          </a:p>
        </p:txBody>
      </p:sp>
      <p:pic>
        <p:nvPicPr>
          <p:cNvPr id="10" name="Picture 7">
            <a:extLst>
              <a:ext uri="{FF2B5EF4-FFF2-40B4-BE49-F238E27FC236}">
                <a16:creationId xmlns:a16="http://schemas.microsoft.com/office/drawing/2014/main" id="{B6DBC9F3-C37D-C6F0-F313-D57AA4F500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5837565" y="799927"/>
            <a:ext cx="819225" cy="1191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B375D52-66DD-0061-266B-278EF7D6E840}"/>
              </a:ext>
            </a:extLst>
          </p:cNvPr>
          <p:cNvSpPr txBox="1"/>
          <p:nvPr/>
        </p:nvSpPr>
        <p:spPr>
          <a:xfrm>
            <a:off x="5837565" y="1204947"/>
            <a:ext cx="819225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IS" sz="1600" b="1">
                <a:solidFill>
                  <a:schemeClr val="bg1"/>
                </a:solidFill>
                <a:latin typeface="Aptos"/>
                <a:cs typeface="Segoe UI"/>
              </a:rPr>
              <a:t>Hotel</a:t>
            </a:r>
            <a:r>
              <a:rPr lang="en-US" sz="1600" b="1">
                <a:solidFill>
                  <a:schemeClr val="bg1"/>
                </a:solidFill>
                <a:latin typeface="Aptos"/>
                <a:cs typeface="Segoe UI"/>
              </a:rPr>
              <a:t>s</a:t>
            </a:r>
            <a:endParaRPr lang="en-IS" sz="1600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12" name="Picture 6">
            <a:extLst>
              <a:ext uri="{FF2B5EF4-FFF2-40B4-BE49-F238E27FC236}">
                <a16:creationId xmlns:a16="http://schemas.microsoft.com/office/drawing/2014/main" id="{D58B1518-A55E-0254-80F0-933B3A7EBF7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8293030" y="1806048"/>
            <a:ext cx="3305450" cy="687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482FF25-68C2-722F-9604-4610F110661E}"/>
              </a:ext>
            </a:extLst>
          </p:cNvPr>
          <p:cNvSpPr txBox="1"/>
          <p:nvPr/>
        </p:nvSpPr>
        <p:spPr>
          <a:xfrm>
            <a:off x="8479971" y="2031793"/>
            <a:ext cx="2871487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Bookings</a:t>
            </a:r>
          </a:p>
        </p:txBody>
      </p:sp>
      <p:pic>
        <p:nvPicPr>
          <p:cNvPr id="25" name="Picture 9">
            <a:extLst>
              <a:ext uri="{FF2B5EF4-FFF2-40B4-BE49-F238E27FC236}">
                <a16:creationId xmlns:a16="http://schemas.microsoft.com/office/drawing/2014/main" id="{A9960B85-15A9-54CC-D0EB-AAA194C535F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/>
        </p:blipFill>
        <p:spPr>
          <a:xfrm>
            <a:off x="7537823" y="618711"/>
            <a:ext cx="1656866" cy="6876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F79D8D5-B8D1-FFF2-2379-55D0E9C464F9}"/>
              </a:ext>
            </a:extLst>
          </p:cNvPr>
          <p:cNvSpPr txBox="1"/>
          <p:nvPr/>
        </p:nvSpPr>
        <p:spPr>
          <a:xfrm>
            <a:off x="7537823" y="862865"/>
            <a:ext cx="1656866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KDS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08F23EC-C34A-10E2-9AED-188A6ECE29D4}"/>
              </a:ext>
            </a:extLst>
          </p:cNvPr>
          <p:cNvSpPr txBox="1"/>
          <p:nvPr/>
        </p:nvSpPr>
        <p:spPr>
          <a:xfrm>
            <a:off x="584760" y="3573201"/>
            <a:ext cx="45695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  <a:effectLst/>
                <a:latin typeface="Aptos Light" panose="020B0004020202020204" pitchFamily="34" charset="0"/>
                <a:cs typeface="Segoe UI" panose="020B0502040204020203" pitchFamily="34" charset="0"/>
              </a:rPr>
              <a:t>Expand the system with more functionality when needed – no complex integration required, as it’s designed to work together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8E536D4-582F-2123-EC08-9F31EE99EC90}"/>
              </a:ext>
            </a:extLst>
          </p:cNvPr>
          <p:cNvSpPr txBox="1"/>
          <p:nvPr/>
        </p:nvSpPr>
        <p:spPr>
          <a:xfrm>
            <a:off x="584760" y="628233"/>
            <a:ext cx="380218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F6C36F"/>
                </a:solidFill>
                <a:latin typeface="Aptos ExtraBold" panose="020B0004020202020204" pitchFamily="34" charset="0"/>
                <a:cs typeface="Segoe UI" panose="020B0502040204020203" pitchFamily="34" charset="0"/>
              </a:rPr>
              <a:t>Add more functionality when needed</a:t>
            </a:r>
            <a:endParaRPr lang="en-IS" sz="4400" b="1">
              <a:solidFill>
                <a:srgbClr val="F6C36F"/>
              </a:solidFill>
              <a:latin typeface="Aptos ExtraBold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29" name="Picture 5">
            <a:extLst>
              <a:ext uri="{FF2B5EF4-FFF2-40B4-BE49-F238E27FC236}">
                <a16:creationId xmlns:a16="http://schemas.microsoft.com/office/drawing/2014/main" id="{C044FCD9-628E-FAC7-92C3-6F26926CBFB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/>
        </p:blipFill>
        <p:spPr>
          <a:xfrm>
            <a:off x="6358551" y="2819129"/>
            <a:ext cx="1640000" cy="11808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0F72BC7-5FF8-B693-632A-CCEA162C3341}"/>
              </a:ext>
            </a:extLst>
          </p:cNvPr>
          <p:cNvSpPr txBox="1"/>
          <p:nvPr/>
        </p:nvSpPr>
        <p:spPr>
          <a:xfrm>
            <a:off x="6358552" y="3268527"/>
            <a:ext cx="1639999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Analytics</a:t>
            </a:r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C9F8E519-A491-8A77-A3B7-4E08D0319C67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3885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406BB3C1-FE15-A30A-0B39-2B42DBC236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451125" y="3575527"/>
            <a:ext cx="3291751" cy="118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5215E7-7B9F-7021-AB58-494C52F1D72D}"/>
              </a:ext>
            </a:extLst>
          </p:cNvPr>
          <p:cNvSpPr txBox="1"/>
          <p:nvPr/>
        </p:nvSpPr>
        <p:spPr>
          <a:xfrm>
            <a:off x="4441333" y="4075587"/>
            <a:ext cx="3299889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LS Central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21A50D8-3A35-A0C2-C405-8E02B12146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4453999" y="2591035"/>
            <a:ext cx="2460001" cy="118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EE884E-F91E-41E4-C336-D68AA7ED28C9}"/>
              </a:ext>
            </a:extLst>
          </p:cNvPr>
          <p:cNvSpPr txBox="1"/>
          <p:nvPr/>
        </p:nvSpPr>
        <p:spPr>
          <a:xfrm>
            <a:off x="4450152" y="3082052"/>
            <a:ext cx="2456003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LS Pay</a:t>
            </a:r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2249A1DC-F88F-3B85-5B40-C64EB05A88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6914000" y="2591035"/>
            <a:ext cx="828876" cy="11808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97B157-B76A-AFA5-6F8C-4B32027FED2F}"/>
              </a:ext>
            </a:extLst>
          </p:cNvPr>
          <p:cNvSpPr txBox="1"/>
          <p:nvPr/>
        </p:nvSpPr>
        <p:spPr>
          <a:xfrm>
            <a:off x="6927573" y="3082052"/>
            <a:ext cx="813650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Hotel</a:t>
            </a:r>
            <a:endParaRPr lang="en-IS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18" name="Picture 6">
            <a:extLst>
              <a:ext uri="{FF2B5EF4-FFF2-40B4-BE49-F238E27FC236}">
                <a16:creationId xmlns:a16="http://schemas.microsoft.com/office/drawing/2014/main" id="{A3330403-443C-F8C7-787F-F8A61A58E0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4450152" y="2090626"/>
            <a:ext cx="3291751" cy="6876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41EB721-D847-31BC-71B7-CC77FE118D79}"/>
              </a:ext>
            </a:extLst>
          </p:cNvPr>
          <p:cNvSpPr txBox="1"/>
          <p:nvPr/>
        </p:nvSpPr>
        <p:spPr>
          <a:xfrm>
            <a:off x="4450153" y="2337242"/>
            <a:ext cx="3291070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Bookings</a:t>
            </a:r>
          </a:p>
        </p:txBody>
      </p:sp>
      <p:pic>
        <p:nvPicPr>
          <p:cNvPr id="20" name="Picture 9">
            <a:extLst>
              <a:ext uri="{FF2B5EF4-FFF2-40B4-BE49-F238E27FC236}">
                <a16:creationId xmlns:a16="http://schemas.microsoft.com/office/drawing/2014/main" id="{5AA93700-D929-914D-D595-D00C1AEA4ED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4451125" y="1598046"/>
            <a:ext cx="1638000" cy="67977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23280C4-FB4E-4365-FBF1-668F6F4C0525}"/>
              </a:ext>
            </a:extLst>
          </p:cNvPr>
          <p:cNvSpPr txBox="1"/>
          <p:nvPr/>
        </p:nvSpPr>
        <p:spPr>
          <a:xfrm>
            <a:off x="4441334" y="1843156"/>
            <a:ext cx="1654666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KDS</a:t>
            </a:r>
          </a:p>
        </p:txBody>
      </p:sp>
      <p:pic>
        <p:nvPicPr>
          <p:cNvPr id="22" name="Picture 5">
            <a:extLst>
              <a:ext uri="{FF2B5EF4-FFF2-40B4-BE49-F238E27FC236}">
                <a16:creationId xmlns:a16="http://schemas.microsoft.com/office/drawing/2014/main" id="{0BC4DE5E-7597-7AF8-34C7-F0BE828767C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/>
        </p:blipFill>
        <p:spPr>
          <a:xfrm>
            <a:off x="6089805" y="1097017"/>
            <a:ext cx="1652097" cy="11808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31DFF10-67D0-005E-C5DA-25627F481CDC}"/>
              </a:ext>
            </a:extLst>
          </p:cNvPr>
          <p:cNvSpPr txBox="1"/>
          <p:nvPr/>
        </p:nvSpPr>
        <p:spPr>
          <a:xfrm>
            <a:off x="6089126" y="1571389"/>
            <a:ext cx="1652097" cy="381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Analytics</a:t>
            </a:r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C6C06439-CA6A-6C3E-CE17-CB9283DA4E55}"/>
              </a:ext>
            </a:extLst>
          </p:cNvPr>
          <p:cNvSpPr/>
          <p:nvPr/>
        </p:nvSpPr>
        <p:spPr>
          <a:xfrm>
            <a:off x="4441281" y="1097017"/>
            <a:ext cx="3295688" cy="3666510"/>
          </a:xfrm>
          <a:custGeom>
            <a:avLst/>
            <a:gdLst>
              <a:gd name="connsiteX0" fmla="*/ 1823859 w 3295688"/>
              <a:gd name="connsiteY0" fmla="*/ 0 h 3666510"/>
              <a:gd name="connsiteX1" fmla="*/ 2280691 w 3295688"/>
              <a:gd name="connsiteY1" fmla="*/ 0 h 3666510"/>
              <a:gd name="connsiteX2" fmla="*/ 2305442 w 3295688"/>
              <a:gd name="connsiteY2" fmla="*/ 24600 h 3666510"/>
              <a:gd name="connsiteX3" fmla="*/ 2305442 w 3295688"/>
              <a:gd name="connsiteY3" fmla="*/ 180318 h 3666510"/>
              <a:gd name="connsiteX4" fmla="*/ 2624352 w 3295688"/>
              <a:gd name="connsiteY4" fmla="*/ 180318 h 3666510"/>
              <a:gd name="connsiteX5" fmla="*/ 2624352 w 3295688"/>
              <a:gd name="connsiteY5" fmla="*/ 24600 h 3666510"/>
              <a:gd name="connsiteX6" fmla="*/ 2649103 w 3295688"/>
              <a:gd name="connsiteY6" fmla="*/ 0 h 3666510"/>
              <a:gd name="connsiteX7" fmla="*/ 3105936 w 3295688"/>
              <a:gd name="connsiteY7" fmla="*/ 0 h 3666510"/>
              <a:gd name="connsiteX8" fmla="*/ 3130686 w 3295688"/>
              <a:gd name="connsiteY8" fmla="*/ 24600 h 3666510"/>
              <a:gd name="connsiteX9" fmla="*/ 3130686 w 3295688"/>
              <a:gd name="connsiteY9" fmla="*/ 180318 h 3666510"/>
              <a:gd name="connsiteX10" fmla="*/ 3265391 w 3295688"/>
              <a:gd name="connsiteY10" fmla="*/ 180318 h 3666510"/>
              <a:gd name="connsiteX11" fmla="*/ 3290141 w 3295688"/>
              <a:gd name="connsiteY11" fmla="*/ 204918 h 3666510"/>
              <a:gd name="connsiteX12" fmla="*/ 3290141 w 3295688"/>
              <a:gd name="connsiteY12" fmla="*/ 1180800 h 3666510"/>
              <a:gd name="connsiteX13" fmla="*/ 3283412 w 3295688"/>
              <a:gd name="connsiteY13" fmla="*/ 1180800 h 3666510"/>
              <a:gd name="connsiteX14" fmla="*/ 3287482 w 3295688"/>
              <a:gd name="connsiteY14" fmla="*/ 1182490 h 3666510"/>
              <a:gd name="connsiteX15" fmla="*/ 3294715 w 3295688"/>
              <a:gd name="connsiteY15" fmla="*/ 1200013 h 3666510"/>
              <a:gd name="connsiteX16" fmla="*/ 3294715 w 3295688"/>
              <a:gd name="connsiteY16" fmla="*/ 1679103 h 3666510"/>
              <a:gd name="connsiteX17" fmla="*/ 3281768 w 3295688"/>
              <a:gd name="connsiteY17" fmla="*/ 1679103 h 3666510"/>
              <a:gd name="connsiteX18" fmla="*/ 3287731 w 3295688"/>
              <a:gd name="connsiteY18" fmla="*/ 1681539 h 3666510"/>
              <a:gd name="connsiteX19" fmla="*/ 3295030 w 3295688"/>
              <a:gd name="connsiteY19" fmla="*/ 1698936 h 3666510"/>
              <a:gd name="connsiteX20" fmla="*/ 3295030 w 3295688"/>
              <a:gd name="connsiteY20" fmla="*/ 2674818 h 3666510"/>
              <a:gd name="connsiteX21" fmla="*/ 3291614 w 3295688"/>
              <a:gd name="connsiteY21" fmla="*/ 2674818 h 3666510"/>
              <a:gd name="connsiteX22" fmla="*/ 3295688 w 3295688"/>
              <a:gd name="connsiteY22" fmla="*/ 2684678 h 3666510"/>
              <a:gd name="connsiteX23" fmla="*/ 3295688 w 3295688"/>
              <a:gd name="connsiteY23" fmla="*/ 3666510 h 3666510"/>
              <a:gd name="connsiteX24" fmla="*/ 973 w 3295688"/>
              <a:gd name="connsiteY24" fmla="*/ 3666510 h 3666510"/>
              <a:gd name="connsiteX25" fmla="*/ 973 w 3295688"/>
              <a:gd name="connsiteY25" fmla="*/ 2684678 h 3666510"/>
              <a:gd name="connsiteX26" fmla="*/ 5048 w 3295688"/>
              <a:gd name="connsiteY26" fmla="*/ 2674818 h 3666510"/>
              <a:gd name="connsiteX27" fmla="*/ 3847 w 3295688"/>
              <a:gd name="connsiteY27" fmla="*/ 2674818 h 3666510"/>
              <a:gd name="connsiteX28" fmla="*/ 3847 w 3295688"/>
              <a:gd name="connsiteY28" fmla="*/ 1698936 h 3666510"/>
              <a:gd name="connsiteX29" fmla="*/ 11051 w 3295688"/>
              <a:gd name="connsiteY29" fmla="*/ 1681539 h 3666510"/>
              <a:gd name="connsiteX30" fmla="*/ 16935 w 3295688"/>
              <a:gd name="connsiteY30" fmla="*/ 1679103 h 3666510"/>
              <a:gd name="connsiteX31" fmla="*/ 0 w 3295688"/>
              <a:gd name="connsiteY31" fmla="*/ 1679103 h 3666510"/>
              <a:gd name="connsiteX32" fmla="*/ 0 w 3295688"/>
              <a:gd name="connsiteY32" fmla="*/ 1200013 h 3666510"/>
              <a:gd name="connsiteX33" fmla="*/ 7234 w 3295688"/>
              <a:gd name="connsiteY33" fmla="*/ 1182490 h 3666510"/>
              <a:gd name="connsiteX34" fmla="*/ 16317 w 3295688"/>
              <a:gd name="connsiteY34" fmla="*/ 1178718 h 3666510"/>
              <a:gd name="connsiteX35" fmla="*/ 973 w 3295688"/>
              <a:gd name="connsiteY35" fmla="*/ 1178718 h 3666510"/>
              <a:gd name="connsiteX36" fmla="*/ 973 w 3295688"/>
              <a:gd name="connsiteY36" fmla="*/ 705083 h 3666510"/>
              <a:gd name="connsiteX37" fmla="*/ 25512 w 3295688"/>
              <a:gd name="connsiteY37" fmla="*/ 680587 h 3666510"/>
              <a:gd name="connsiteX38" fmla="*/ 159068 w 3295688"/>
              <a:gd name="connsiteY38" fmla="*/ 680587 h 3666510"/>
              <a:gd name="connsiteX39" fmla="*/ 159068 w 3295688"/>
              <a:gd name="connsiteY39" fmla="*/ 525525 h 3666510"/>
              <a:gd name="connsiteX40" fmla="*/ 183607 w 3295688"/>
              <a:gd name="connsiteY40" fmla="*/ 501029 h 3666510"/>
              <a:gd name="connsiteX41" fmla="*/ 636542 w 3295688"/>
              <a:gd name="connsiteY41" fmla="*/ 501029 h 3666510"/>
              <a:gd name="connsiteX42" fmla="*/ 661081 w 3295688"/>
              <a:gd name="connsiteY42" fmla="*/ 525525 h 3666510"/>
              <a:gd name="connsiteX43" fmla="*/ 661081 w 3295688"/>
              <a:gd name="connsiteY43" fmla="*/ 680587 h 3666510"/>
              <a:gd name="connsiteX44" fmla="*/ 814537 w 3295688"/>
              <a:gd name="connsiteY44" fmla="*/ 680587 h 3666510"/>
              <a:gd name="connsiteX45" fmla="*/ 814537 w 3295688"/>
              <a:gd name="connsiteY45" fmla="*/ 678661 h 3666510"/>
              <a:gd name="connsiteX46" fmla="*/ 977270 w 3295688"/>
              <a:gd name="connsiteY46" fmla="*/ 678661 h 3666510"/>
              <a:gd name="connsiteX47" fmla="*/ 977270 w 3295688"/>
              <a:gd name="connsiteY47" fmla="*/ 525525 h 3666510"/>
              <a:gd name="connsiteX48" fmla="*/ 1001809 w 3295688"/>
              <a:gd name="connsiteY48" fmla="*/ 501029 h 3666510"/>
              <a:gd name="connsiteX49" fmla="*/ 1454744 w 3295688"/>
              <a:gd name="connsiteY49" fmla="*/ 501029 h 3666510"/>
              <a:gd name="connsiteX50" fmla="*/ 1479283 w 3295688"/>
              <a:gd name="connsiteY50" fmla="*/ 525525 h 3666510"/>
              <a:gd name="connsiteX51" fmla="*/ 1479283 w 3295688"/>
              <a:gd name="connsiteY51" fmla="*/ 678661 h 3666510"/>
              <a:gd name="connsiteX52" fmla="*/ 1639653 w 3295688"/>
              <a:gd name="connsiteY52" fmla="*/ 678661 h 3666510"/>
              <a:gd name="connsiteX53" fmla="*/ 1639653 w 3295688"/>
              <a:gd name="connsiteY53" fmla="*/ 204918 h 3666510"/>
              <a:gd name="connsiteX54" fmla="*/ 1664404 w 3295688"/>
              <a:gd name="connsiteY54" fmla="*/ 180318 h 3666510"/>
              <a:gd name="connsiteX55" fmla="*/ 1799108 w 3295688"/>
              <a:gd name="connsiteY55" fmla="*/ 180318 h 3666510"/>
              <a:gd name="connsiteX56" fmla="*/ 1799108 w 3295688"/>
              <a:gd name="connsiteY56" fmla="*/ 24600 h 3666510"/>
              <a:gd name="connsiteX57" fmla="*/ 1823859 w 3295688"/>
              <a:gd name="connsiteY57" fmla="*/ 0 h 36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3295688" h="3666510">
                <a:moveTo>
                  <a:pt x="1823859" y="0"/>
                </a:moveTo>
                <a:lnTo>
                  <a:pt x="2280691" y="0"/>
                </a:lnTo>
                <a:cubicBezTo>
                  <a:pt x="2294366" y="0"/>
                  <a:pt x="2305442" y="11009"/>
                  <a:pt x="2305442" y="24600"/>
                </a:cubicBezTo>
                <a:lnTo>
                  <a:pt x="2305442" y="180318"/>
                </a:lnTo>
                <a:lnTo>
                  <a:pt x="2624352" y="180318"/>
                </a:lnTo>
                <a:lnTo>
                  <a:pt x="2624352" y="24600"/>
                </a:lnTo>
                <a:cubicBezTo>
                  <a:pt x="2624352" y="11009"/>
                  <a:pt x="2635428" y="0"/>
                  <a:pt x="2649103" y="0"/>
                </a:cubicBezTo>
                <a:lnTo>
                  <a:pt x="3105936" y="0"/>
                </a:lnTo>
                <a:cubicBezTo>
                  <a:pt x="3119610" y="0"/>
                  <a:pt x="3130686" y="11009"/>
                  <a:pt x="3130686" y="24600"/>
                </a:cubicBezTo>
                <a:lnTo>
                  <a:pt x="3130686" y="180318"/>
                </a:lnTo>
                <a:lnTo>
                  <a:pt x="3265391" y="180318"/>
                </a:lnTo>
                <a:cubicBezTo>
                  <a:pt x="3279065" y="180318"/>
                  <a:pt x="3290141" y="191327"/>
                  <a:pt x="3290141" y="204918"/>
                </a:cubicBezTo>
                <a:lnTo>
                  <a:pt x="3290141" y="1180800"/>
                </a:lnTo>
                <a:lnTo>
                  <a:pt x="3283412" y="1180800"/>
                </a:lnTo>
                <a:lnTo>
                  <a:pt x="3287482" y="1182490"/>
                </a:lnTo>
                <a:cubicBezTo>
                  <a:pt x="3291952" y="1186973"/>
                  <a:pt x="3294715" y="1193168"/>
                  <a:pt x="3294715" y="1200013"/>
                </a:cubicBezTo>
                <a:lnTo>
                  <a:pt x="3294715" y="1679103"/>
                </a:lnTo>
                <a:lnTo>
                  <a:pt x="3281768" y="1679103"/>
                </a:lnTo>
                <a:lnTo>
                  <a:pt x="3287731" y="1681539"/>
                </a:lnTo>
                <a:cubicBezTo>
                  <a:pt x="3292241" y="1685990"/>
                  <a:pt x="3295030" y="1692140"/>
                  <a:pt x="3295030" y="1698936"/>
                </a:cubicBezTo>
                <a:lnTo>
                  <a:pt x="3295030" y="2674818"/>
                </a:lnTo>
                <a:lnTo>
                  <a:pt x="3291614" y="2674818"/>
                </a:lnTo>
                <a:lnTo>
                  <a:pt x="3295688" y="2684678"/>
                </a:lnTo>
                <a:lnTo>
                  <a:pt x="3295688" y="3666510"/>
                </a:lnTo>
                <a:lnTo>
                  <a:pt x="973" y="3666510"/>
                </a:lnTo>
                <a:lnTo>
                  <a:pt x="973" y="2684678"/>
                </a:lnTo>
                <a:lnTo>
                  <a:pt x="5048" y="2674818"/>
                </a:lnTo>
                <a:lnTo>
                  <a:pt x="3847" y="2674818"/>
                </a:lnTo>
                <a:lnTo>
                  <a:pt x="3847" y="1698936"/>
                </a:lnTo>
                <a:cubicBezTo>
                  <a:pt x="3847" y="1692140"/>
                  <a:pt x="6600" y="1685990"/>
                  <a:pt x="11051" y="1681539"/>
                </a:cubicBezTo>
                <a:lnTo>
                  <a:pt x="16935" y="1679103"/>
                </a:lnTo>
                <a:lnTo>
                  <a:pt x="0" y="1679103"/>
                </a:lnTo>
                <a:lnTo>
                  <a:pt x="0" y="1200013"/>
                </a:lnTo>
                <a:cubicBezTo>
                  <a:pt x="0" y="1193168"/>
                  <a:pt x="2764" y="1186973"/>
                  <a:pt x="7234" y="1182490"/>
                </a:cubicBezTo>
                <a:lnTo>
                  <a:pt x="16317" y="1178718"/>
                </a:lnTo>
                <a:lnTo>
                  <a:pt x="973" y="1178718"/>
                </a:lnTo>
                <a:lnTo>
                  <a:pt x="973" y="705083"/>
                </a:lnTo>
                <a:cubicBezTo>
                  <a:pt x="973" y="691549"/>
                  <a:pt x="11954" y="680587"/>
                  <a:pt x="25512" y="680587"/>
                </a:cubicBezTo>
                <a:lnTo>
                  <a:pt x="159068" y="680587"/>
                </a:lnTo>
                <a:lnTo>
                  <a:pt x="159068" y="525525"/>
                </a:lnTo>
                <a:cubicBezTo>
                  <a:pt x="159068" y="511991"/>
                  <a:pt x="170049" y="501029"/>
                  <a:pt x="183607" y="501029"/>
                </a:cubicBezTo>
                <a:lnTo>
                  <a:pt x="636542" y="501029"/>
                </a:lnTo>
                <a:cubicBezTo>
                  <a:pt x="650100" y="501029"/>
                  <a:pt x="661081" y="511991"/>
                  <a:pt x="661081" y="525525"/>
                </a:cubicBezTo>
                <a:lnTo>
                  <a:pt x="661081" y="680587"/>
                </a:lnTo>
                <a:lnTo>
                  <a:pt x="814537" y="680587"/>
                </a:lnTo>
                <a:lnTo>
                  <a:pt x="814537" y="678661"/>
                </a:lnTo>
                <a:lnTo>
                  <a:pt x="977270" y="678661"/>
                </a:lnTo>
                <a:lnTo>
                  <a:pt x="977270" y="525525"/>
                </a:lnTo>
                <a:cubicBezTo>
                  <a:pt x="977270" y="511991"/>
                  <a:pt x="988251" y="501029"/>
                  <a:pt x="1001809" y="501029"/>
                </a:cubicBezTo>
                <a:lnTo>
                  <a:pt x="1454744" y="501029"/>
                </a:lnTo>
                <a:cubicBezTo>
                  <a:pt x="1468302" y="501029"/>
                  <a:pt x="1479283" y="511991"/>
                  <a:pt x="1479283" y="525525"/>
                </a:cubicBezTo>
                <a:lnTo>
                  <a:pt x="1479283" y="678661"/>
                </a:lnTo>
                <a:lnTo>
                  <a:pt x="1639653" y="678661"/>
                </a:lnTo>
                <a:lnTo>
                  <a:pt x="1639653" y="204918"/>
                </a:lnTo>
                <a:cubicBezTo>
                  <a:pt x="1639653" y="191327"/>
                  <a:pt x="1650729" y="180318"/>
                  <a:pt x="1664404" y="180318"/>
                </a:cubicBezTo>
                <a:lnTo>
                  <a:pt x="1799108" y="180318"/>
                </a:lnTo>
                <a:lnTo>
                  <a:pt x="1799108" y="24600"/>
                </a:lnTo>
                <a:cubicBezTo>
                  <a:pt x="1799108" y="11009"/>
                  <a:pt x="1810184" y="0"/>
                  <a:pt x="1823859" y="0"/>
                </a:cubicBezTo>
                <a:close/>
              </a:path>
            </a:pathLst>
          </a:custGeom>
          <a:solidFill>
            <a:srgbClr val="5C3E8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CDFC1C-6542-48C7-C39B-6F4BC33F8F5D}"/>
              </a:ext>
            </a:extLst>
          </p:cNvPr>
          <p:cNvSpPr txBox="1"/>
          <p:nvPr/>
        </p:nvSpPr>
        <p:spPr>
          <a:xfrm>
            <a:off x="4449125" y="2782669"/>
            <a:ext cx="3291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A single system</a:t>
            </a:r>
            <a:endParaRPr lang="en-IS" b="1">
              <a:solidFill>
                <a:schemeClr val="bg1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50700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4ED23C5-63FD-2D6B-A2CD-DA2016383A4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1197696"/>
            <a:ext cx="5584521" cy="5369482"/>
          </a:xfrm>
        </p:spPr>
        <p:txBody>
          <a:bodyPr lIns="91440" tIns="45720" rIns="91440" bIns="45720" anchor="t">
            <a:normAutofit fontScale="92500"/>
          </a:bodyPr>
          <a:lstStyle/>
          <a:p>
            <a:pPr>
              <a:spcAft>
                <a:spcPts val="1200"/>
              </a:spcAft>
            </a:pPr>
            <a:r>
              <a:rPr lang="en-US" sz="2800">
                <a:solidFill>
                  <a:srgbClr val="351C5C"/>
                </a:solidFill>
                <a:latin typeface="Aptos Light" panose="020B0004020202020204" pitchFamily="34" charset="0"/>
              </a:rPr>
              <a:t>Flexibility</a:t>
            </a:r>
          </a:p>
          <a:p>
            <a:pPr>
              <a:spcAft>
                <a:spcPts val="1200"/>
              </a:spcAft>
            </a:pPr>
            <a:r>
              <a:rPr lang="en-US" sz="2800">
                <a:solidFill>
                  <a:srgbClr val="351C5C"/>
                </a:solidFill>
                <a:latin typeface="Aptos Light"/>
                <a:cs typeface="Segoe UI"/>
              </a:rPr>
              <a:t>Offer and manage </a:t>
            </a:r>
            <a:r>
              <a:rPr lang="en-US" sz="2800" b="1">
                <a:solidFill>
                  <a:srgbClr val="351C5C"/>
                </a:solidFill>
                <a:latin typeface="Aptos Light"/>
                <a:cs typeface="Segoe UI"/>
              </a:rPr>
              <a:t>diverse range of services </a:t>
            </a:r>
            <a:r>
              <a:rPr lang="en-US" sz="2800">
                <a:solidFill>
                  <a:srgbClr val="351C5C"/>
                </a:solidFill>
                <a:latin typeface="Aptos Light"/>
                <a:cs typeface="Segoe UI"/>
              </a:rPr>
              <a:t>through single software platform</a:t>
            </a:r>
          </a:p>
          <a:p>
            <a:pPr>
              <a:spcAft>
                <a:spcPts val="1200"/>
              </a:spcAft>
            </a:pPr>
            <a:r>
              <a:rPr lang="en-GB" sz="2800">
                <a:solidFill>
                  <a:srgbClr val="351C5C"/>
                </a:solidFill>
                <a:latin typeface="Aptos Light"/>
                <a:cs typeface="Segoe UI"/>
              </a:rPr>
              <a:t>Single point of truth of data resulting in be</a:t>
            </a:r>
            <a:r>
              <a:rPr lang="en-US" sz="2800" err="1">
                <a:solidFill>
                  <a:srgbClr val="351C5C"/>
                </a:solidFill>
                <a:latin typeface="Aptos Light"/>
                <a:cs typeface="Segoe UI"/>
              </a:rPr>
              <a:t>tter</a:t>
            </a:r>
            <a:r>
              <a:rPr lang="en-US" sz="2800">
                <a:solidFill>
                  <a:srgbClr val="351C5C"/>
                </a:solidFill>
                <a:latin typeface="Aptos Light"/>
                <a:cs typeface="Segoe UI"/>
              </a:rPr>
              <a:t> and easier reporting</a:t>
            </a:r>
            <a:endParaRPr lang="en-GB" sz="2800">
              <a:solidFill>
                <a:srgbClr val="351C5C"/>
              </a:solidFill>
              <a:latin typeface="Aptos Light" panose="020B00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2800">
                <a:solidFill>
                  <a:srgbClr val="351C5C"/>
                </a:solidFill>
                <a:latin typeface="Aptos Light" panose="020B0004020202020204" pitchFamily="34" charset="0"/>
              </a:rPr>
              <a:t>Powerful and visual POS</a:t>
            </a:r>
          </a:p>
          <a:p>
            <a:r>
              <a:rPr lang="en-GB" sz="2800">
                <a:solidFill>
                  <a:srgbClr val="351C5C"/>
                </a:solidFill>
                <a:latin typeface="Aptos Light" panose="020B0004020202020204" pitchFamily="34" charset="0"/>
              </a:rPr>
              <a:t>Equip staff with the right tools to:</a:t>
            </a:r>
          </a:p>
          <a:p>
            <a:pPr lvl="1">
              <a:spcBef>
                <a:spcPts val="600"/>
              </a:spcBef>
              <a:buFont typeface="System Font Regular"/>
              <a:buChar char="-"/>
            </a:pPr>
            <a:r>
              <a:rPr lang="en-GB" sz="2200">
                <a:solidFill>
                  <a:srgbClr val="351C5C"/>
                </a:solidFill>
                <a:latin typeface="Aptos Light"/>
                <a:cs typeface="Segoe UI"/>
              </a:rPr>
              <a:t>Increase </a:t>
            </a:r>
            <a:r>
              <a:rPr lang="en-GB" sz="2200" b="1">
                <a:solidFill>
                  <a:srgbClr val="351C5C"/>
                </a:solidFill>
                <a:latin typeface="Aptos Light"/>
                <a:cs typeface="Segoe UI"/>
              </a:rPr>
              <a:t>efficiency</a:t>
            </a:r>
          </a:p>
          <a:p>
            <a:pPr lvl="1">
              <a:spcBef>
                <a:spcPts val="600"/>
              </a:spcBef>
              <a:buFont typeface="System Font Regular"/>
              <a:buChar char="-"/>
            </a:pPr>
            <a:r>
              <a:rPr lang="en-GB" sz="2200">
                <a:solidFill>
                  <a:srgbClr val="351C5C"/>
                </a:solidFill>
                <a:latin typeface="Aptos Light"/>
                <a:cs typeface="Segoe UI"/>
              </a:rPr>
              <a:t>Have complete </a:t>
            </a:r>
            <a:r>
              <a:rPr lang="en-GB" sz="2200" b="1">
                <a:solidFill>
                  <a:srgbClr val="351C5C"/>
                </a:solidFill>
                <a:latin typeface="Aptos Light"/>
                <a:cs typeface="Segoe UI"/>
              </a:rPr>
              <a:t>guest overview</a:t>
            </a:r>
          </a:p>
          <a:p>
            <a:pPr lvl="1">
              <a:spcBef>
                <a:spcPts val="600"/>
              </a:spcBef>
              <a:spcAft>
                <a:spcPts val="1200"/>
              </a:spcAft>
              <a:buFont typeface="System Font Regular"/>
              <a:buChar char="-"/>
            </a:pPr>
            <a:r>
              <a:rPr lang="en-GB" sz="2200">
                <a:solidFill>
                  <a:srgbClr val="351C5C"/>
                </a:solidFill>
                <a:effectLst/>
                <a:latin typeface="Aptos Light"/>
                <a:cs typeface="Segoe UI"/>
              </a:rPr>
              <a:t>Make the experience </a:t>
            </a:r>
            <a:r>
              <a:rPr lang="en-GB" sz="2200" b="1">
                <a:solidFill>
                  <a:srgbClr val="351C5C"/>
                </a:solidFill>
                <a:effectLst/>
                <a:latin typeface="Aptos Light"/>
                <a:cs typeface="Segoe UI"/>
              </a:rPr>
              <a:t>personal </a:t>
            </a:r>
            <a:r>
              <a:rPr lang="en-GB" sz="2200">
                <a:solidFill>
                  <a:srgbClr val="351C5C"/>
                </a:solidFill>
                <a:effectLst/>
                <a:latin typeface="Aptos Light"/>
                <a:cs typeface="Segoe UI"/>
              </a:rPr>
              <a:t>and seamless</a:t>
            </a:r>
          </a:p>
          <a:p>
            <a:pPr marL="0" indent="0">
              <a:spcAft>
                <a:spcPts val="1200"/>
              </a:spcAft>
              <a:buNone/>
            </a:pPr>
            <a:endParaRPr lang="en-GB" sz="2800">
              <a:solidFill>
                <a:srgbClr val="351C5C"/>
              </a:solidFill>
              <a:effectLst/>
              <a:latin typeface="Aptos Light" panose="020B000402020202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28D2CE8-D2AF-7F36-1EB4-1AA07B350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9911149" cy="588637"/>
          </a:xfrm>
        </p:spPr>
        <p:txBody>
          <a:bodyPr anchor="t">
            <a:normAutofit/>
          </a:bodyPr>
          <a:lstStyle/>
          <a:p>
            <a:r>
              <a:rPr lang="en-US" sz="3600">
                <a:latin typeface="Aptos" panose="020B0004020202020204" pitchFamily="34" charset="0"/>
              </a:rPr>
              <a:t>Benefits of using LS Central for Hotel</a:t>
            </a:r>
            <a:endParaRPr lang="en-US" sz="3400" b="0">
              <a:latin typeface="Aptos" panose="020B0004020202020204" pitchFamily="34" charset="0"/>
            </a:endParaRPr>
          </a:p>
        </p:txBody>
      </p:sp>
      <p:pic>
        <p:nvPicPr>
          <p:cNvPr id="19" name="Picture 6" descr="pt-ls central for bookings-Effortlessly handle bookings">
            <a:extLst>
              <a:ext uri="{FF2B5EF4-FFF2-40B4-BE49-F238E27FC236}">
                <a16:creationId xmlns:a16="http://schemas.microsoft.com/office/drawing/2014/main" id="{4478C8EA-E9DE-DE5B-0BE3-94BF7405E9B4}"/>
              </a:ext>
            </a:extLst>
          </p:cNvPr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82" t="3728" r="12978" b="1168"/>
          <a:stretch/>
        </p:blipFill>
        <p:spPr bwMode="auto">
          <a:xfrm>
            <a:off x="6358534" y="1197696"/>
            <a:ext cx="5428158" cy="510661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3560489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84793-4D78-F3B4-D3AC-30AFD7775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3E6DACB-55C3-E4D9-905F-449A7888E0FA}"/>
              </a:ext>
            </a:extLst>
          </p:cNvPr>
          <p:cNvSpPr/>
          <p:nvPr/>
        </p:nvSpPr>
        <p:spPr>
          <a:xfrm>
            <a:off x="564451" y="545664"/>
            <a:ext cx="5879304" cy="1106021"/>
          </a:xfrm>
          <a:prstGeom prst="roundRect">
            <a:avLst>
              <a:gd name="adj" fmla="val 8065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AF539-E5C1-C378-709B-D00346C7A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26618" y="788510"/>
            <a:ext cx="10385927" cy="692589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r>
              <a:rPr lang="en-US" sz="3600" b="1">
                <a:solidFill>
                  <a:srgbClr val="351C5C"/>
                </a:solidFill>
                <a:latin typeface="Aptos"/>
              </a:rPr>
              <a:t>LS Central for </a:t>
            </a:r>
            <a:r>
              <a:rPr lang="en-US" sz="3600">
                <a:solidFill>
                  <a:srgbClr val="351C5C"/>
                </a:solidFill>
                <a:latin typeface="Aptos"/>
              </a:rPr>
              <a:t>hotels</a:t>
            </a:r>
            <a:endParaRPr lang="en-US" sz="3600" b="1">
              <a:solidFill>
                <a:srgbClr val="351C5C"/>
              </a:solidFill>
              <a:latin typeface="Aptos" panose="020B0004020202020204" pitchFamily="34" charset="0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A97DFE5-22DE-6F59-7547-301FA0490E79}"/>
              </a:ext>
            </a:extLst>
          </p:cNvPr>
          <p:cNvSpPr/>
          <p:nvPr/>
        </p:nvSpPr>
        <p:spPr>
          <a:xfrm>
            <a:off x="614555" y="1956506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DD9FB8-6658-C29D-5BD1-5674B14F48A0}"/>
              </a:ext>
            </a:extLst>
          </p:cNvPr>
          <p:cNvSpPr txBox="1"/>
          <p:nvPr/>
        </p:nvSpPr>
        <p:spPr>
          <a:xfrm>
            <a:off x="497913" y="2140826"/>
            <a:ext cx="2159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Property Management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D085C3D-5085-35C6-4B6D-B70D80A4C2A1}"/>
              </a:ext>
            </a:extLst>
          </p:cNvPr>
          <p:cNvSpPr/>
          <p:nvPr/>
        </p:nvSpPr>
        <p:spPr>
          <a:xfrm>
            <a:off x="2637564" y="1956506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2EDB5B6-07A2-0F4E-1A42-E842813F503F}"/>
              </a:ext>
            </a:extLst>
          </p:cNvPr>
          <p:cNvSpPr/>
          <p:nvPr/>
        </p:nvSpPr>
        <p:spPr>
          <a:xfrm>
            <a:off x="4620113" y="1956506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5526D2C-84BD-45CA-43E1-EB6CFEBD20BE}"/>
              </a:ext>
            </a:extLst>
          </p:cNvPr>
          <p:cNvSpPr/>
          <p:nvPr/>
        </p:nvSpPr>
        <p:spPr>
          <a:xfrm>
            <a:off x="614555" y="3235048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3D8262FB-B052-8913-E778-CEE320BCD5C5}"/>
              </a:ext>
            </a:extLst>
          </p:cNvPr>
          <p:cNvSpPr/>
          <p:nvPr/>
        </p:nvSpPr>
        <p:spPr>
          <a:xfrm>
            <a:off x="2621380" y="3235048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384FCCEA-7854-DA59-F29C-4A64E1BD0D99}"/>
              </a:ext>
            </a:extLst>
          </p:cNvPr>
          <p:cNvSpPr/>
          <p:nvPr/>
        </p:nvSpPr>
        <p:spPr>
          <a:xfrm>
            <a:off x="4612021" y="3235048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ADB169-4510-4240-902E-7B6BCA90F327}"/>
              </a:ext>
            </a:extLst>
          </p:cNvPr>
          <p:cNvSpPr txBox="1"/>
          <p:nvPr/>
        </p:nvSpPr>
        <p:spPr>
          <a:xfrm>
            <a:off x="4628205" y="3589259"/>
            <a:ext cx="185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Hotel POS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5C76D028-72AD-E75C-4DFE-7012AB1AB341}"/>
              </a:ext>
            </a:extLst>
          </p:cNvPr>
          <p:cNvSpPr/>
          <p:nvPr/>
        </p:nvSpPr>
        <p:spPr>
          <a:xfrm>
            <a:off x="614556" y="450954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4DEE77-9CF8-A89C-B40D-D51247C05F29}"/>
              </a:ext>
            </a:extLst>
          </p:cNvPr>
          <p:cNvSpPr txBox="1"/>
          <p:nvPr/>
        </p:nvSpPr>
        <p:spPr>
          <a:xfrm>
            <a:off x="2625424" y="2146678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Rate</a:t>
            </a:r>
            <a:r>
              <a:rPr lang="en-IS" b="1">
                <a:solidFill>
                  <a:schemeClr val="bg1"/>
                </a:solidFill>
              </a:rPr>
              <a:t> </a:t>
            </a:r>
            <a:r>
              <a:rPr lang="en-US" b="1">
                <a:solidFill>
                  <a:schemeClr val="bg1"/>
                </a:solidFill>
              </a:rPr>
              <a:t>M</a:t>
            </a:r>
            <a:r>
              <a:rPr lang="en-IS" b="1">
                <a:solidFill>
                  <a:schemeClr val="bg1"/>
                </a:solidFill>
              </a:rPr>
              <a:t>anagement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A9E648A2-B618-3A15-40F5-66DFC34B598F}"/>
              </a:ext>
            </a:extLst>
          </p:cNvPr>
          <p:cNvSpPr/>
          <p:nvPr/>
        </p:nvSpPr>
        <p:spPr>
          <a:xfrm>
            <a:off x="2621380" y="450954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19CE0E7-F6B5-6818-295F-8130E544D7E2}"/>
              </a:ext>
            </a:extLst>
          </p:cNvPr>
          <p:cNvSpPr txBox="1"/>
          <p:nvPr/>
        </p:nvSpPr>
        <p:spPr>
          <a:xfrm>
            <a:off x="4634313" y="2157403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Reservation Management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EFBC32BC-DA7A-C92E-D29A-2CF65A4406A9}"/>
              </a:ext>
            </a:extLst>
          </p:cNvPr>
          <p:cNvSpPr/>
          <p:nvPr/>
        </p:nvSpPr>
        <p:spPr>
          <a:xfrm>
            <a:off x="4620113" y="450954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FE16129-1F39-5F31-F79F-4538482417DE}"/>
              </a:ext>
            </a:extLst>
          </p:cNvPr>
          <p:cNvSpPr txBox="1"/>
          <p:nvPr/>
        </p:nvSpPr>
        <p:spPr>
          <a:xfrm>
            <a:off x="584526" y="4737616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Channel Management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49B388-F731-5F33-6DC1-D650547311C3}"/>
              </a:ext>
            </a:extLst>
          </p:cNvPr>
          <p:cNvSpPr txBox="1"/>
          <p:nvPr/>
        </p:nvSpPr>
        <p:spPr>
          <a:xfrm>
            <a:off x="2656933" y="3577382"/>
            <a:ext cx="1694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Housekeeping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F2A7CD-AB81-B044-DA8D-6416A478025C}"/>
              </a:ext>
            </a:extLst>
          </p:cNvPr>
          <p:cNvSpPr txBox="1"/>
          <p:nvPr/>
        </p:nvSpPr>
        <p:spPr>
          <a:xfrm>
            <a:off x="2607586" y="4836983"/>
            <a:ext cx="1918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Open Web APIs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EAD621-FD51-898B-0A12-F2E12552A924}"/>
              </a:ext>
            </a:extLst>
          </p:cNvPr>
          <p:cNvSpPr txBox="1"/>
          <p:nvPr/>
        </p:nvSpPr>
        <p:spPr>
          <a:xfrm>
            <a:off x="4745334" y="4876115"/>
            <a:ext cx="1731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Reports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9C0B75-0EE7-58E1-3FD3-32F9E8D811B5}"/>
              </a:ext>
            </a:extLst>
          </p:cNvPr>
          <p:cNvSpPr txBox="1"/>
          <p:nvPr/>
        </p:nvSpPr>
        <p:spPr>
          <a:xfrm>
            <a:off x="671200" y="3476043"/>
            <a:ext cx="181710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Invoice Management</a:t>
            </a:r>
            <a:endParaRPr lang="en-IS" b="1">
              <a:solidFill>
                <a:schemeClr val="bg1"/>
              </a:solidFill>
            </a:endParaRPr>
          </a:p>
        </p:txBody>
      </p:sp>
      <p:pic>
        <p:nvPicPr>
          <p:cNvPr id="22" name="Picture 21" descr="A person in a suit standing next to a bed&#10;&#10;AI-generated content may be incorrect.">
            <a:extLst>
              <a:ext uri="{FF2B5EF4-FFF2-40B4-BE49-F238E27FC236}">
                <a16:creationId xmlns:a16="http://schemas.microsoft.com/office/drawing/2014/main" id="{FA841F08-A8DF-E7B6-371F-8C8F4CE4E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7583" y="788510"/>
            <a:ext cx="7919007" cy="52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7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animBg="1"/>
      <p:bldP spid="5" grpId="0"/>
      <p:bldP spid="6" grpId="0" animBg="1"/>
      <p:bldP spid="8" grpId="0" animBg="1"/>
      <p:bldP spid="10" grpId="0" animBg="1"/>
      <p:bldP spid="13" grpId="0" animBg="1"/>
      <p:bldP spid="15" grpId="0" animBg="1"/>
      <p:bldP spid="16" grpId="0"/>
      <p:bldP spid="17" grpId="0" animBg="1"/>
      <p:bldP spid="18" grpId="0"/>
      <p:bldP spid="19" grpId="0" animBg="1"/>
      <p:bldP spid="20" grpId="0"/>
      <p:bldP spid="21" grpId="0" animBg="1"/>
      <p:bldP spid="24" grpId="0"/>
      <p:bldP spid="7" grpId="0"/>
      <p:bldP spid="11" grpId="0"/>
      <p:bldP spid="1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F9DB66-5747-C426-1068-8FA146C78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C4815B-25B3-F680-F556-2E3D5292E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>
                <a:cs typeface="Segoe UI"/>
              </a:rPr>
              <a:t>Rate Code Management </a:t>
            </a:r>
          </a:p>
        </p:txBody>
      </p:sp>
      <p:pic>
        <p:nvPicPr>
          <p:cNvPr id="11" name="Picture Placeholder 10" descr="A room with a bed and a mirror&#10;&#10;AI-generated content may be incorrect.">
            <a:extLst>
              <a:ext uri="{FF2B5EF4-FFF2-40B4-BE49-F238E27FC236}">
                <a16:creationId xmlns:a16="http://schemas.microsoft.com/office/drawing/2014/main" id="{7BA84862-89C4-038A-27FA-D2A885383DE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t="2585" b="2585"/>
          <a:stretch>
            <a:fillRect/>
          </a:stretch>
        </p:blipFill>
        <p:spPr/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97FDB5-C161-8FFA-8B39-67EEFC2237F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prstGeom prst="rect">
            <a:avLst/>
          </a:prstGeom>
        </p:spPr>
        <p:txBody>
          <a:bodyPr lIns="91440" tIns="45720" rIns="91440" bIns="45720" anchor="t"/>
          <a:lstStyle/>
          <a:p>
            <a:r>
              <a:rPr lang="en-US" sz="2400">
                <a:latin typeface="Aptos Light" panose="020B0004020202020204" pitchFamily="34" charset="0"/>
                <a:cs typeface="Segoe UI"/>
              </a:rPr>
              <a:t>Fixed Rate Codes</a:t>
            </a:r>
          </a:p>
          <a:p>
            <a:r>
              <a:rPr lang="en-US" sz="2400">
                <a:latin typeface="Aptos Light" panose="020B0004020202020204" pitchFamily="34" charset="0"/>
                <a:cs typeface="Segoe UI"/>
              </a:rPr>
              <a:t>Rate codes with attributes</a:t>
            </a:r>
          </a:p>
          <a:p>
            <a:pPr marL="1257300" lvl="2" indent="-342900"/>
            <a:r>
              <a:rPr lang="en-US" sz="1200">
                <a:latin typeface="Aptos Light" panose="020B0004020202020204" pitchFamily="34" charset="0"/>
              </a:rPr>
              <a:t>Accommodation </a:t>
            </a:r>
          </a:p>
          <a:p>
            <a:pPr marL="1257300" lvl="2" indent="-342900"/>
            <a:r>
              <a:rPr lang="en-US" sz="1200">
                <a:latin typeface="Aptos Light" panose="020B0004020202020204" pitchFamily="34" charset="0"/>
              </a:rPr>
              <a:t>Activities </a:t>
            </a:r>
          </a:p>
          <a:p>
            <a:pPr marL="1257300" lvl="2" indent="-342900"/>
            <a:r>
              <a:rPr lang="en-US" sz="1200">
                <a:latin typeface="Aptos Light" panose="020B0004020202020204" pitchFamily="34" charset="0"/>
              </a:rPr>
              <a:t>Retail items </a:t>
            </a:r>
          </a:p>
          <a:p>
            <a:pPr marL="1257300" lvl="2" indent="-342900"/>
            <a:r>
              <a:rPr lang="en-US" sz="1200">
                <a:latin typeface="Aptos Light"/>
                <a:cs typeface="Segoe UI"/>
              </a:rPr>
              <a:t>Selection of items</a:t>
            </a:r>
          </a:p>
          <a:p>
            <a:pPr lvl="1"/>
            <a:r>
              <a:rPr lang="en-US" sz="1600">
                <a:latin typeface="Aptos Light" panose="020B0004020202020204" pitchFamily="34" charset="0"/>
              </a:rPr>
              <a:t>Additional attributes can be </a:t>
            </a:r>
          </a:p>
          <a:p>
            <a:pPr lvl="2"/>
            <a:r>
              <a:rPr lang="en-US" sz="1200">
                <a:latin typeface="Aptos Light" panose="020B0004020202020204" pitchFamily="34" charset="0"/>
              </a:rPr>
              <a:t>Linked to arrival/departure date or daily pattern</a:t>
            </a:r>
          </a:p>
          <a:p>
            <a:pPr lvl="2"/>
            <a:r>
              <a:rPr lang="en-US" sz="1200">
                <a:latin typeface="Aptos Light"/>
                <a:cs typeface="Segoe UI"/>
              </a:rPr>
              <a:t>Set to a fixed unit price and revenues are posted accordingly</a:t>
            </a:r>
          </a:p>
          <a:p>
            <a:pPr lvl="1"/>
            <a:r>
              <a:rPr lang="en-US" sz="1600">
                <a:latin typeface="Aptos Light" panose="020B0004020202020204" pitchFamily="34" charset="0"/>
              </a:rPr>
              <a:t>Hotel reservation date changes will automatically reserve the original appointments added as rate attributes</a:t>
            </a:r>
          </a:p>
          <a:p>
            <a:r>
              <a:rPr lang="en-US" sz="2400">
                <a:latin typeface="Aptos Light" panose="020B0004020202020204" pitchFamily="34" charset="0"/>
                <a:cs typeface="Segoe UI"/>
              </a:rPr>
              <a:t>Offset of RACK and Derived Rate Codes</a:t>
            </a:r>
          </a:p>
          <a:p>
            <a:r>
              <a:rPr lang="en-US" sz="2400">
                <a:latin typeface="Aptos Light" panose="020B0004020202020204" pitchFamily="34" charset="0"/>
                <a:cs typeface="Segoe UI"/>
              </a:rPr>
              <a:t>Period or specific days</a:t>
            </a:r>
          </a:p>
          <a:p>
            <a:r>
              <a:rPr lang="en-US" sz="2400">
                <a:latin typeface="Aptos Light"/>
                <a:cs typeface="Segoe UI"/>
              </a:rPr>
              <a:t>Restrictions &amp; overbooking limitations</a:t>
            </a:r>
          </a:p>
          <a:p>
            <a:r>
              <a:rPr lang="en-US" sz="2400">
                <a:latin typeface="Aptos Light" panose="020B0004020202020204" pitchFamily="34" charset="0"/>
                <a:cs typeface="Segoe UI"/>
              </a:rPr>
              <a:t>Hotel policies for cancellations and deposits</a:t>
            </a:r>
          </a:p>
          <a:p>
            <a:pPr marL="0" indent="0">
              <a:buNone/>
            </a:pPr>
            <a:endParaRPr lang="en-US" sz="2400">
              <a:solidFill>
                <a:srgbClr val="361D5C"/>
              </a:solidFill>
              <a:latin typeface="Aptos Light" panose="020B0004020202020204" pitchFamily="34" charset="0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70082201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12D11-0DD8-4199-96C0-7650DFCA384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>
            <a:normAutofit/>
          </a:bodyPr>
          <a:lstStyle/>
          <a:p>
            <a:pPr marL="342900" indent="-342900">
              <a:lnSpc>
                <a:spcPct val="100000"/>
              </a:lnSpc>
              <a:buChar char="•"/>
            </a:pPr>
            <a:r>
              <a:rPr lang="en-US" sz="2400">
                <a:latin typeface="Aptos Light" panose="020B0004020202020204" pitchFamily="34" charset="0"/>
              </a:rPr>
              <a:t>Overview of all reservation details in back office and at check in </a:t>
            </a:r>
          </a:p>
          <a:p>
            <a:pPr marL="342900" indent="-342900">
              <a:lnSpc>
                <a:spcPct val="100000"/>
              </a:lnSpc>
            </a:pPr>
            <a:r>
              <a:rPr lang="en-US" sz="2400">
                <a:latin typeface="Aptos Light" panose="020B0004020202020204" pitchFamily="34" charset="0"/>
              </a:rPr>
              <a:t>Check availability for any services at the center 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US" sz="2400">
                <a:latin typeface="Aptos Light" panose="020B0004020202020204" pitchFamily="34" charset="0"/>
              </a:rPr>
              <a:t>Book services to the reservation for any location in the POS 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US" sz="2400">
                <a:latin typeface="Aptos Light" panose="020B0004020202020204" pitchFamily="34" charset="0"/>
              </a:rPr>
              <a:t>Charge to room from any store visible on the hotel pos directly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US" sz="2400">
                <a:latin typeface="Aptos Light"/>
                <a:cs typeface="Segoe UI"/>
              </a:rPr>
              <a:t>Flexibility to change dates, activities, etc.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US" sz="2400">
                <a:latin typeface="Aptos Light" panose="020B0004020202020204" pitchFamily="34" charset="0"/>
              </a:rPr>
              <a:t>Comments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B84860C-2E24-2A4D-9058-27850D069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US" b="1">
                <a:latin typeface="Aptos Display" panose="020B0004020202020204" pitchFamily="34" charset="0"/>
              </a:rPr>
              <a:t>Reservation overview</a:t>
            </a: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8AE98741-E38F-BB25-64FF-BFFE3A9800F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/>
          <a:srcRect l="5583" r="5583"/>
          <a:stretch/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908082412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F9F4883-DA6D-ED0D-5E4A-B2ADC1589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US" b="1">
                <a:latin typeface="Aptos Display" panose="020B0004020202020204" pitchFamily="34" charset="0"/>
              </a:rPr>
              <a:t>Invoice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24F4D5-15F2-83BE-8BD3-624F4011567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lIns="91440" tIns="45720" rIns="91440" bIns="45720" anchor="t">
            <a:normAutofit/>
          </a:bodyPr>
          <a:lstStyle/>
          <a:p>
            <a:r>
              <a:rPr lang="en-US">
                <a:latin typeface="Aptos Light" panose="020B0004020202020204" pitchFamily="34" charset="0"/>
                <a:cs typeface="Segoe UI"/>
              </a:rPr>
              <a:t>Overview of reservation balance</a:t>
            </a:r>
          </a:p>
          <a:p>
            <a:r>
              <a:rPr lang="en-US">
                <a:latin typeface="Aptos Light" panose="020B0004020202020204" pitchFamily="34" charset="0"/>
                <a:cs typeface="Segoe UI"/>
              </a:rPr>
              <a:t>Groups and Individual </a:t>
            </a:r>
          </a:p>
          <a:p>
            <a:r>
              <a:rPr lang="en-US">
                <a:latin typeface="Aptos Light" panose="020B0004020202020204" pitchFamily="34" charset="0"/>
                <a:cs typeface="Segoe UI"/>
              </a:rPr>
              <a:t>Routing Rules</a:t>
            </a:r>
          </a:p>
          <a:p>
            <a:r>
              <a:rPr lang="en-US">
                <a:latin typeface="Aptos Light" panose="020B0004020202020204" pitchFamily="34" charset="0"/>
                <a:cs typeface="Segoe UI"/>
              </a:rPr>
              <a:t>Guest - Paymaster - Customer </a:t>
            </a:r>
          </a:p>
          <a:p>
            <a:r>
              <a:rPr lang="en-US">
                <a:latin typeface="Aptos Light" panose="020B0004020202020204" pitchFamily="34" charset="0"/>
                <a:cs typeface="Segoe UI"/>
              </a:rPr>
              <a:t>Folio split</a:t>
            </a:r>
          </a:p>
          <a:p>
            <a:r>
              <a:rPr lang="en-US">
                <a:latin typeface="Aptos Light" panose="020B0004020202020204" pitchFamily="34" charset="0"/>
                <a:cs typeface="Segoe UI"/>
              </a:rPr>
              <a:t>Preview - Invoices</a:t>
            </a:r>
          </a:p>
          <a:p>
            <a:r>
              <a:rPr lang="en-US">
                <a:latin typeface="Aptos Light" panose="020B0004020202020204" pitchFamily="34" charset="0"/>
                <a:cs typeface="Segoe UI"/>
              </a:rPr>
              <a:t>Deposits</a:t>
            </a:r>
          </a:p>
          <a:p>
            <a:pPr marL="0" indent="0">
              <a:buNone/>
            </a:pPr>
            <a:endParaRPr lang="en-US">
              <a:latin typeface="Aptos Light" panose="020B0004020202020204" pitchFamily="34" charset="0"/>
              <a:cs typeface="Segoe UI"/>
            </a:endParaRPr>
          </a:p>
        </p:txBody>
      </p:sp>
      <p:pic>
        <p:nvPicPr>
          <p:cNvPr id="8" name="Picture Placeholder 7" descr="A person and person looking at a piece of paper&#10;&#10;AI-generated content may be incorrect.">
            <a:extLst>
              <a:ext uri="{FF2B5EF4-FFF2-40B4-BE49-F238E27FC236}">
                <a16:creationId xmlns:a16="http://schemas.microsoft.com/office/drawing/2014/main" id="{92A95B46-5A87-33C9-4639-4753D1CB0E7A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9128" r="1912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354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36B529-0BEC-64B9-3EE6-3D6549B4348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3776" y="134778"/>
            <a:ext cx="11485563" cy="58737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600" b="1">
                <a:solidFill>
                  <a:srgbClr val="351C5C"/>
                </a:solidFill>
              </a:rPr>
              <a:t>The Hotel POS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60D116-E1E5-8F22-B6B4-2EC8B0F54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777" y="1077068"/>
            <a:ext cx="5316390" cy="25496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102BBB0-5D79-3A0B-4868-A383FE1E7E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76" y="3895468"/>
            <a:ext cx="5316389" cy="25554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9B65894-C444-8CC0-2CA1-36F8957EA91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72" t="6167" r="4907"/>
          <a:stretch/>
        </p:blipFill>
        <p:spPr>
          <a:xfrm>
            <a:off x="6362484" y="1077068"/>
            <a:ext cx="5230639" cy="2551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E168A-48DA-B076-3E38-8FAD3B53D3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2484" y="3895468"/>
            <a:ext cx="5230639" cy="25088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876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FD5B53-BD7F-016A-0AE7-E036D5CD9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6AAD13C2-C9AE-97D2-D98F-38FFE366A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93" y="1391627"/>
            <a:ext cx="7315200" cy="513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DC58D65-CC1C-89A2-5D69-274AB8EB70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021"/>
          <a:stretch/>
        </p:blipFill>
        <p:spPr>
          <a:xfrm>
            <a:off x="1728439" y="1667526"/>
            <a:ext cx="4839393" cy="4538131"/>
          </a:xfrm>
          <a:prstGeom prst="rect">
            <a:avLst/>
          </a:prstGeom>
        </p:spPr>
      </p:pic>
      <p:pic>
        <p:nvPicPr>
          <p:cNvPr id="2" name="Picture 1" descr="Shape&#10;&#10;Description automatically generated with low confidence">
            <a:extLst>
              <a:ext uri="{FF2B5EF4-FFF2-40B4-BE49-F238E27FC236}">
                <a16:creationId xmlns:a16="http://schemas.microsoft.com/office/drawing/2014/main" id="{E1726E2D-5080-F493-AEF0-602EC18EBC6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45916" y="1606904"/>
            <a:ext cx="2308665" cy="4660085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1F8A176-D14C-E384-2F1C-9566B0445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948" y="234274"/>
            <a:ext cx="11511418" cy="588637"/>
          </a:xfrm>
        </p:spPr>
        <p:txBody>
          <a:bodyPr>
            <a:normAutofit fontScale="90000"/>
          </a:bodyPr>
          <a:lstStyle/>
          <a:p>
            <a:r>
              <a:rPr lang="en-US" b="1"/>
              <a:t>Housekeeping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EBA51C-F4B8-9B41-1D73-0854AC950C0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275" b="2965"/>
          <a:stretch/>
        </p:blipFill>
        <p:spPr>
          <a:xfrm>
            <a:off x="8790281" y="2078386"/>
            <a:ext cx="2042236" cy="3619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313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289C855-08A6-6105-D0CC-87F47A0A0D6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-21" b="403"/>
          <a:stretch/>
        </p:blipFill>
        <p:spPr>
          <a:xfrm>
            <a:off x="5742466" y="1175369"/>
            <a:ext cx="5821053" cy="424720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157DBEF-7FF7-30E6-7FE1-CACB403F2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US" b="1"/>
              <a:t>Different Role Centers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169E7C-005F-8C26-613D-D3AFCC05863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US" sz="2800">
                <a:latin typeface="Aptos Light" panose="020B0004020202020204" pitchFamily="34" charset="0"/>
                <a:cs typeface="Segoe UI"/>
              </a:rPr>
              <a:t>Hotel Manager </a:t>
            </a:r>
          </a:p>
          <a:p>
            <a:pPr>
              <a:buFont typeface="Arial"/>
              <a:buChar char="•"/>
            </a:pPr>
            <a:r>
              <a:rPr lang="en-US" sz="2800">
                <a:latin typeface="Aptos Light" panose="020B0004020202020204" pitchFamily="34" charset="0"/>
                <a:cs typeface="Segoe UI"/>
              </a:rPr>
              <a:t>Front Desk</a:t>
            </a:r>
          </a:p>
          <a:p>
            <a:pPr>
              <a:buFont typeface="Arial"/>
              <a:buChar char="•"/>
            </a:pPr>
            <a:r>
              <a:rPr lang="en-US" sz="2800">
                <a:latin typeface="Aptos Light" panose="020B0004020202020204" pitchFamily="34" charset="0"/>
                <a:cs typeface="Segoe UI"/>
              </a:rPr>
              <a:t>Housekeeping</a:t>
            </a:r>
            <a:endParaRPr lang="en-US" sz="2800">
              <a:latin typeface="Aptos Ligh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219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91F8EFD-2735-EC07-CB8A-0D3577D0F06E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b="1"/>
              <a:t>Booking Engine Connector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F7CC46-66C8-514E-1D82-EBADC01D883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6565996" cy="5544152"/>
          </a:xfrm>
        </p:spPr>
        <p:txBody>
          <a:bodyPr lIns="91440" tIns="45720" rIns="91440" bIns="45720" anchor="t">
            <a:normAutofit/>
          </a:bodyPr>
          <a:lstStyle/>
          <a:p>
            <a:pPr marL="342900" indent="-342900">
              <a:spcBef>
                <a:spcPts val="2400"/>
              </a:spcBef>
              <a:buFont typeface="Arial" panose="020B0604020202020204" pitchFamily="34" charset="0"/>
              <a:buChar char="•"/>
            </a:pPr>
            <a:r>
              <a:rPr lang="en-US" sz="2000">
                <a:cs typeface="Segoe UI"/>
              </a:rPr>
              <a:t>Connects to Channel Management Systems or directly to booking engines (OTA)</a:t>
            </a:r>
          </a:p>
          <a:p>
            <a:pPr marL="342900" indent="-342900">
              <a:spcBef>
                <a:spcPts val="2400"/>
              </a:spcBef>
              <a:buFont typeface="Arial" panose="020B0604020202020204" pitchFamily="34" charset="0"/>
              <a:buChar char="•"/>
            </a:pPr>
            <a:r>
              <a:rPr lang="en-US" sz="2000">
                <a:cs typeface="Segoe UI"/>
              </a:rPr>
              <a:t>Multi-property and multi-channel management</a:t>
            </a:r>
          </a:p>
          <a:p>
            <a:pPr marL="342900" indent="-342900">
              <a:spcBef>
                <a:spcPts val="2400"/>
              </a:spcBef>
              <a:buFont typeface="Arial" panose="020B0604020202020204" pitchFamily="34" charset="0"/>
              <a:buChar char="•"/>
            </a:pPr>
            <a:r>
              <a:rPr lang="en-US" sz="2000">
                <a:cs typeface="Segoe UI"/>
              </a:rPr>
              <a:t>LS Central for hotels is certified by SynXis, SiteMinder and </a:t>
            </a:r>
            <a:r>
              <a:rPr lang="en-US" sz="2000" err="1">
                <a:cs typeface="Segoe UI"/>
              </a:rPr>
              <a:t>Channex</a:t>
            </a:r>
            <a:endParaRPr lang="en-US" sz="2000">
              <a:cs typeface="Segoe UI"/>
            </a:endParaRPr>
          </a:p>
          <a:p>
            <a:pPr marL="342900" indent="-342900">
              <a:spcBef>
                <a:spcPts val="2400"/>
              </a:spcBef>
            </a:pPr>
            <a:r>
              <a:rPr lang="en-US" sz="2000">
                <a:latin typeface="Aptos Light"/>
                <a:cs typeface="Segoe UI"/>
              </a:rPr>
              <a:t>BEC is extensible so partners can write own BEC plugins (certification) instead of using connectors provided by LS Retail</a:t>
            </a:r>
            <a:endParaRPr lang="en-US" sz="2000">
              <a:cs typeface="Segoe UI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DC5585F-6BE2-53C9-3083-90F1E435A3F9}"/>
              </a:ext>
            </a:extLst>
          </p:cNvPr>
          <p:cNvGrpSpPr/>
          <p:nvPr/>
        </p:nvGrpSpPr>
        <p:grpSpPr>
          <a:xfrm>
            <a:off x="7607207" y="800824"/>
            <a:ext cx="3305208" cy="4819314"/>
            <a:chOff x="1340104" y="2189036"/>
            <a:chExt cx="3420689" cy="440746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B95D08F-6C7D-041E-0F84-0FA07E308015}"/>
                </a:ext>
              </a:extLst>
            </p:cNvPr>
            <p:cNvSpPr/>
            <p:nvPr/>
          </p:nvSpPr>
          <p:spPr>
            <a:xfrm>
              <a:off x="2147811" y="4023601"/>
              <a:ext cx="1800000" cy="540000"/>
            </a:xfrm>
            <a:prstGeom prst="rect">
              <a:avLst/>
            </a:prstGeom>
            <a:solidFill>
              <a:srgbClr val="F2A3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Booking Engine Connector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D858998-ECF8-B949-47CE-40E82D8C4712}"/>
                </a:ext>
              </a:extLst>
            </p:cNvPr>
            <p:cNvSpPr/>
            <p:nvPr/>
          </p:nvSpPr>
          <p:spPr>
            <a:xfrm>
              <a:off x="1598398" y="5090370"/>
              <a:ext cx="2898825" cy="1506134"/>
            </a:xfrm>
            <a:prstGeom prst="rect">
              <a:avLst/>
            </a:prstGeom>
            <a:solidFill>
              <a:srgbClr val="1388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LS Central for Hotels</a:t>
              </a:r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41ADB54-5458-C5D8-BC98-CF752D37B61A}"/>
                </a:ext>
              </a:extLst>
            </p:cNvPr>
            <p:cNvCxnSpPr>
              <a:cxnSpLocks/>
            </p:cNvCxnSpPr>
            <p:nvPr/>
          </p:nvCxnSpPr>
          <p:spPr>
            <a:xfrm>
              <a:off x="3047809" y="4628421"/>
              <a:ext cx="0" cy="390946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F3EDBAD-3144-449F-D78A-497B31119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42360" y="5614024"/>
              <a:ext cx="1610899" cy="845722"/>
            </a:xfrm>
            <a:prstGeom prst="rect">
              <a:avLst/>
            </a:prstGeom>
            <a:solidFill>
              <a:schemeClr val="bg1"/>
            </a:solidFill>
          </p:spPr>
        </p:pic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EA314D3-21B5-46B2-C062-281698731F4B}"/>
                </a:ext>
              </a:extLst>
            </p:cNvPr>
            <p:cNvGrpSpPr/>
            <p:nvPr/>
          </p:nvGrpSpPr>
          <p:grpSpPr>
            <a:xfrm>
              <a:off x="2041719" y="2480152"/>
              <a:ext cx="1814955" cy="643514"/>
              <a:chOff x="1933507" y="2480152"/>
              <a:chExt cx="1814955" cy="643514"/>
            </a:xfrm>
          </p:grpSpPr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5CA325BB-5FF1-E690-4CF9-0F8B63E2F3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t="32092" b="36274"/>
              <a:stretch/>
            </p:blipFill>
            <p:spPr>
              <a:xfrm>
                <a:off x="1933507" y="2480152"/>
                <a:ext cx="1814955" cy="378556"/>
              </a:xfrm>
              <a:prstGeom prst="rect">
                <a:avLst/>
              </a:prstGeom>
            </p:spPr>
          </p:pic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BBA27017-5E95-C6DA-130E-E184DB5A10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28424" y="2858708"/>
                <a:ext cx="1541311" cy="264958"/>
              </a:xfrm>
              <a:prstGeom prst="rect">
                <a:avLst/>
              </a:prstGeom>
            </p:spPr>
          </p:pic>
        </p:grp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F9285DAD-39E5-90F2-0527-03F3D63E4C26}"/>
                </a:ext>
              </a:extLst>
            </p:cNvPr>
            <p:cNvSpPr/>
            <p:nvPr/>
          </p:nvSpPr>
          <p:spPr>
            <a:xfrm>
              <a:off x="1340104" y="2189036"/>
              <a:ext cx="3420689" cy="1411234"/>
            </a:xfrm>
            <a:prstGeom prst="roundRect">
              <a:avLst/>
            </a:prstGeom>
            <a:noFill/>
            <a:ln w="25400" cap="flat">
              <a:solidFill>
                <a:srgbClr val="F2A35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302A31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Channel Management Systems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B4FC874-F72A-2DA0-5246-DE76526814AD}"/>
                </a:ext>
              </a:extLst>
            </p:cNvPr>
            <p:cNvCxnSpPr>
              <a:cxnSpLocks/>
              <a:stCxn id="12" idx="2"/>
            </p:cNvCxnSpPr>
            <p:nvPr/>
          </p:nvCxnSpPr>
          <p:spPr>
            <a:xfrm flipH="1">
              <a:off x="3047811" y="3600270"/>
              <a:ext cx="2637" cy="368730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White Label Channel Manager API for PMS ...">
            <a:extLst>
              <a:ext uri="{FF2B5EF4-FFF2-40B4-BE49-F238E27FC236}">
                <a16:creationId xmlns:a16="http://schemas.microsoft.com/office/drawing/2014/main" id="{D4E5571C-865E-C5F8-ECAC-C88B1E199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849" y="1861962"/>
            <a:ext cx="1545366" cy="432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236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A51C57A-734E-44F6-76FA-C9FD2C270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is-IS" sz="3400" err="1"/>
              <a:t>Atomize</a:t>
            </a:r>
            <a:r>
              <a:rPr lang="is-IS" sz="3400"/>
              <a:t> RMS </a:t>
            </a:r>
            <a:r>
              <a:rPr lang="is-IS" sz="3400" err="1"/>
              <a:t>integration</a:t>
            </a:r>
            <a:endParaRPr lang="en-US" sz="340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1A280DD-E0AB-1518-02A9-040595488DDA}"/>
              </a:ext>
            </a:extLst>
          </p:cNvPr>
          <p:cNvSpPr>
            <a:spLocks noGrp="1" noChangeArrowheads="1"/>
          </p:cNvSpPr>
          <p:nvPr>
            <p:ph type="body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In version 27 a new integration to a revenue management system was released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800" dirty="0"/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Configuration and communication is </a:t>
            </a:r>
            <a:r>
              <a:rPr lang="en-US" altLang="en-US" sz="1800" dirty="0"/>
              <a:t>done through the Booking Engine Connector app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800" dirty="0"/>
              <a:t>How does it work?</a:t>
            </a:r>
          </a:p>
          <a:p>
            <a:pPr lvl="1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800" dirty="0"/>
              <a:t>Hotel system sends bookings and room info to Atomize and gets back the best price suggestions to update the rate codes</a:t>
            </a:r>
          </a:p>
          <a:p>
            <a:pPr lvl="1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800" dirty="0"/>
              <a:t>Possible to only send certain rate codes or room types</a:t>
            </a:r>
          </a:p>
          <a:p>
            <a:pPr lvl="1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800" dirty="0"/>
              <a:t>Prices can be refreshed almost instantly or with the frequency what the customer decides </a:t>
            </a:r>
          </a:p>
          <a:p>
            <a:pPr marL="457200" lvl="1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7" name="Picture Placeholder 6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D987430D-CF43-89A7-5BCC-CFBD4BB7F2F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t="76" b="7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51322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AB5E4-3B07-018F-6901-C47395EA9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holding a computer&#10;&#10;Description automatically generated with low confidence">
            <a:extLst>
              <a:ext uri="{FF2B5EF4-FFF2-40B4-BE49-F238E27FC236}">
                <a16:creationId xmlns:a16="http://schemas.microsoft.com/office/drawing/2014/main" id="{463BCE02-152E-AD7D-BD47-480F646614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430" y="-1060057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FC7C83-9439-7369-FDA0-FF4C29B4D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altLang="en-US" sz="4400" b="1" i="0" u="none" strike="noStrike" cap="none" normalizeH="0" baseline="0">
                <a:ln>
                  <a:noFill/>
                </a:ln>
                <a:solidFill>
                  <a:srgbClr val="351C5C"/>
                </a:solidFill>
                <a:effectLst/>
              </a:rPr>
              <a:t>Hotel Web APIs</a:t>
            </a:r>
            <a:br>
              <a:rPr kumimoji="0" lang="en-US" altLang="en-US" sz="4400" b="1" i="0" u="none" strike="noStrike" cap="none" normalizeH="0" baseline="0">
                <a:ln>
                  <a:noFill/>
                </a:ln>
                <a:solidFill>
                  <a:srgbClr val="351C5C"/>
                </a:solidFill>
                <a:effectLst/>
              </a:rPr>
            </a:br>
            <a:endParaRPr lang="en-US" b="1">
              <a:solidFill>
                <a:srgbClr val="351C5C"/>
              </a:solidFill>
            </a:endParaRP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DBF6DB31-9752-BFCB-CD9A-035E6A1F2AA7}"/>
              </a:ext>
            </a:extLst>
          </p:cNvPr>
          <p:cNvSpPr txBox="1">
            <a:spLocks/>
          </p:cNvSpPr>
          <p:nvPr/>
        </p:nvSpPr>
        <p:spPr>
          <a:xfrm>
            <a:off x="420278" y="1304857"/>
            <a:ext cx="4431421" cy="532185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rgbClr val="313C40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rgbClr val="313C40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800" kern="1200">
                <a:solidFill>
                  <a:srgbClr val="313C40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600" kern="1200">
                <a:solidFill>
                  <a:srgbClr val="313C40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600" kern="1200">
                <a:solidFill>
                  <a:srgbClr val="313C40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2800" b="1" i="0" u="none" strike="noStrike" kern="1200" cap="none" spc="0" normalizeH="0" baseline="0" noProof="0">
                <a:ln>
                  <a:noFill/>
                </a:ln>
                <a:solidFill>
                  <a:srgbClr val="313C40"/>
                </a:solidFill>
                <a:effectLst/>
                <a:uLnTx/>
                <a:uFillTx/>
                <a:latin typeface="Aptos Light"/>
                <a:cs typeface="Segoe UI"/>
              </a:rPr>
              <a:t>Get </a:t>
            </a:r>
            <a:r>
              <a:rPr lang="is-IS" sz="2800" b="1">
                <a:latin typeface="Aptos Light"/>
                <a:cs typeface="Segoe UI"/>
              </a:rPr>
              <a:t>list</a:t>
            </a:r>
            <a:r>
              <a:rPr kumimoji="0" lang="is-IS" sz="2800" b="1" i="0" u="none" strike="noStrike" kern="1200" cap="none" spc="0" normalizeH="0" baseline="0" noProof="0">
                <a:ln>
                  <a:noFill/>
                </a:ln>
                <a:solidFill>
                  <a:srgbClr val="313C40"/>
                </a:solidFill>
                <a:effectLst/>
                <a:uLnTx/>
                <a:uFillTx/>
                <a:latin typeface="Aptos Light"/>
                <a:cs typeface="Segoe UI"/>
              </a:rPr>
              <a:t> of Rate Codes</a:t>
            </a:r>
            <a:endParaRPr lang="is-IS" sz="2800" b="1" i="0" u="none" strike="noStrike" kern="1200" cap="none" spc="0" normalizeH="0" baseline="0" noProof="0">
              <a:ln>
                <a:noFill/>
              </a:ln>
              <a:solidFill>
                <a:srgbClr val="313C40"/>
              </a:solidFill>
              <a:effectLst/>
              <a:uLnTx/>
              <a:uFillTx/>
              <a:latin typeface="Aptos Light" panose="020B0004020202020204" pitchFamily="34" charset="0"/>
            </a:endParaRPr>
          </a:p>
          <a:p>
            <a:pPr marL="228600" indent="-457200">
              <a:lnSpc>
                <a:spcPct val="100000"/>
              </a:lnSpc>
              <a:buFont typeface="Arial" panose="020B0604020202020204" pitchFamily="34" charset="0"/>
              <a:buChar char="•"/>
              <a:defRPr/>
            </a:pPr>
            <a:r>
              <a:rPr lang="is-IS" sz="2800" b="1">
                <a:latin typeface="Aptos Light"/>
                <a:cs typeface="Segoe UI"/>
              </a:rPr>
              <a:t>Manage reservations</a:t>
            </a:r>
            <a:endParaRPr lang="is-IS" sz="2800" b="1">
              <a:latin typeface="Aptos Light" panose="020B0004020202020204" pitchFamily="34" charset="0"/>
            </a:endParaRPr>
          </a:p>
          <a:p>
            <a:pPr marL="914400" lvl="1" indent="-457200">
              <a:lnSpc>
                <a:spcPct val="100000"/>
              </a:lnSpc>
              <a:buFont typeface="Arial" panose="020B0604020202020204" pitchFamily="34" charset="0"/>
              <a:buChar char="•"/>
              <a:defRPr/>
            </a:pPr>
            <a:r>
              <a:rPr lang="is-IS" b="1">
                <a:latin typeface="Aptos Light" panose="020B0004020202020204" pitchFamily="34" charset="0"/>
              </a:rPr>
              <a:t>Create</a:t>
            </a:r>
          </a:p>
          <a:p>
            <a:pPr marL="914400" lvl="1" indent="-457200">
              <a:lnSpc>
                <a:spcPct val="100000"/>
              </a:lnSpc>
              <a:buFont typeface="Arial" panose="020B0604020202020204" pitchFamily="34" charset="0"/>
              <a:buChar char="•"/>
              <a:defRPr/>
            </a:pPr>
            <a:r>
              <a:rPr lang="is-IS" b="1">
                <a:latin typeface="Aptos Light" panose="020B0004020202020204" pitchFamily="34" charset="0"/>
              </a:rPr>
              <a:t>Update</a:t>
            </a:r>
          </a:p>
          <a:p>
            <a:pPr marL="914400" lvl="1" indent="-457200">
              <a:lnSpc>
                <a:spcPct val="100000"/>
              </a:lnSpc>
              <a:buFont typeface="Arial" panose="020B0604020202020204" pitchFamily="34" charset="0"/>
              <a:buChar char="•"/>
              <a:defRPr/>
            </a:pPr>
            <a:r>
              <a:rPr lang="is-IS" b="1">
                <a:latin typeface="Aptos Light" panose="020B0004020202020204" pitchFamily="34" charset="0"/>
              </a:rPr>
              <a:t>Cancel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is-IS" sz="2800" b="1">
                <a:latin typeface="Aptos Light" panose="020B0004020202020204" pitchFamily="34" charset="0"/>
              </a:rPr>
              <a:t>Get available discounts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2800" b="1" i="0" u="none" strike="noStrike" kern="1200" cap="none" spc="0" normalizeH="0" baseline="0" noProof="0">
                <a:ln>
                  <a:noFill/>
                </a:ln>
                <a:solidFill>
                  <a:srgbClr val="313C40"/>
                </a:solidFill>
                <a:effectLst/>
                <a:uLnTx/>
                <a:uFillTx/>
                <a:latin typeface="Aptos Light" panose="020B0004020202020204" pitchFamily="34" charset="0"/>
              </a:rPr>
              <a:t>Payments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is-IS" b="1">
                <a:latin typeface="Aptos Light" panose="020B0004020202020204" pitchFamily="34" charset="0"/>
              </a:rPr>
              <a:t>Deposit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kumimoji="0" lang="is-IS" b="1" i="0" u="none" strike="noStrike" kern="1200" cap="none" spc="0" normalizeH="0" baseline="0" noProof="0">
                <a:ln>
                  <a:noFill/>
                </a:ln>
                <a:solidFill>
                  <a:srgbClr val="313C40"/>
                </a:solidFill>
                <a:effectLst/>
                <a:uLnTx/>
                <a:uFillTx/>
                <a:latin typeface="Aptos Light" panose="020B0004020202020204" pitchFamily="34" charset="0"/>
              </a:rPr>
              <a:t>Refund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1DB1A6D-E2EA-CBDA-0DAB-272AF883F1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5554"/>
            <a:ext cx="65" cy="528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63480" rIns="0" bIns="6348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187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C9E69E-4B82-D05F-AF48-E72E66D77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3E059-5584-7831-BC0B-F4205FA92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latin typeface="Aptos" panose="020B0004020202020204" pitchFamily="34" charset="0"/>
              </a:rPr>
              <a:t>Hotel Reports - Microsoft Power BI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DE6699-FA42-B547-DDB2-D71AB4F1273A}"/>
              </a:ext>
            </a:extLst>
          </p:cNvPr>
          <p:cNvSpPr txBox="1"/>
          <p:nvPr/>
        </p:nvSpPr>
        <p:spPr>
          <a:xfrm>
            <a:off x="389572" y="6239656"/>
            <a:ext cx="1789884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sng" strike="noStrike" kern="1200" cap="none" spc="0" normalizeH="0" baseline="0" noProof="0">
                <a:ln>
                  <a:noFill/>
                </a:ln>
                <a:solidFill>
                  <a:srgbClr val="265888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 to </a:t>
            </a:r>
            <a:r>
              <a:rPr kumimoji="0" lang="en-GB" sz="1800" b="0" i="0" u="sng" strike="noStrike" kern="1200" cap="none" spc="0" normalizeH="0" baseline="0" noProof="0" err="1">
                <a:ln>
                  <a:noFill/>
                </a:ln>
                <a:solidFill>
                  <a:srgbClr val="265888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PowerBI</a:t>
            </a:r>
            <a:endParaRPr kumimoji="0" lang="en-GB" sz="1800" b="0" i="0" u="sng" strike="noStrike" kern="1200" cap="none" spc="0" normalizeH="0" baseline="0" noProof="0">
              <a:ln>
                <a:noFill/>
              </a:ln>
              <a:solidFill>
                <a:srgbClr val="265888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12" name="Graphic 11">
            <a:hlinkClick r:id="rId4"/>
            <a:extLst>
              <a:ext uri="{FF2B5EF4-FFF2-40B4-BE49-F238E27FC236}">
                <a16:creationId xmlns:a16="http://schemas.microsoft.com/office/drawing/2014/main" id="{1B0C512D-309A-615A-1249-3E8BE7BDD4D4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026305" y="6410472"/>
            <a:ext cx="355583" cy="3555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4F872DF-0AE6-C2D7-C925-A0B661B910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291" y="1247857"/>
            <a:ext cx="9074828" cy="436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144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9E4C61-B1C6-728A-46F7-2B5ABA180D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couch with a black background&#10;&#10;AI-generated content may be incorrect.">
            <a:extLst>
              <a:ext uri="{FF2B5EF4-FFF2-40B4-BE49-F238E27FC236}">
                <a16:creationId xmlns:a16="http://schemas.microsoft.com/office/drawing/2014/main" id="{8ACA94C7-1A65-CF3E-A617-ABD1F3DDF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9263" y="2619702"/>
            <a:ext cx="5213228" cy="3475485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AE649-0DAA-9FB2-1AB2-993F8A401D38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287588" y="5806509"/>
            <a:ext cx="7616825" cy="1185863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marL="0" indent="0" algn="ctr">
              <a:buNone/>
            </a:pPr>
            <a:r>
              <a:rPr lang="en-US" sz="4000">
                <a:solidFill>
                  <a:srgbClr val="351C5C"/>
                </a:solidFill>
                <a:latin typeface="Aptos ExtraBold"/>
              </a:rPr>
              <a:t>A leading end-to-end solution</a:t>
            </a:r>
            <a:endParaRPr lang="en-IS" sz="4000">
              <a:solidFill>
                <a:srgbClr val="351C5C"/>
              </a:solidFill>
              <a:latin typeface="Aptos ExtraBold"/>
            </a:endParaRPr>
          </a:p>
        </p:txBody>
      </p:sp>
      <p:pic>
        <p:nvPicPr>
          <p:cNvPr id="4" name="Picture 3" descr="A person in a suit holding a luggage and a computer&#10;&#10;AI-generated content may be incorrect.">
            <a:extLst>
              <a:ext uri="{FF2B5EF4-FFF2-40B4-BE49-F238E27FC236}">
                <a16:creationId xmlns:a16="http://schemas.microsoft.com/office/drawing/2014/main" id="{065AACAE-9645-52A6-2DA7-120F3F31D2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221" y="-36136"/>
            <a:ext cx="5786486" cy="5786486"/>
          </a:xfrm>
          <a:prstGeom prst="rect">
            <a:avLst/>
          </a:prstGeom>
        </p:spPr>
      </p:pic>
      <p:pic>
        <p:nvPicPr>
          <p:cNvPr id="6" name="Picture 5" descr="A pair of champagne glasses with bubbles&#10;&#10;AI-generated content may be incorrect.">
            <a:extLst>
              <a:ext uri="{FF2B5EF4-FFF2-40B4-BE49-F238E27FC236}">
                <a16:creationId xmlns:a16="http://schemas.microsoft.com/office/drawing/2014/main" id="{E4098EDA-F51D-D8D1-E7CC-CB9B5029E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91291">
            <a:off x="2034411" y="1419618"/>
            <a:ext cx="1370857" cy="188581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2EF1419C-7EED-50D9-5D42-CA0352273DE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417647" y="396705"/>
            <a:ext cx="1719063" cy="309183"/>
          </a:xfrm>
          <a:prstGeom prst="rect">
            <a:avLst/>
          </a:prstGeom>
        </p:spPr>
      </p:pic>
      <p:pic>
        <p:nvPicPr>
          <p:cNvPr id="25" name="Picture 24" descr="A group of towels and candles&#10;&#10;AI-generated content may be incorrect.">
            <a:extLst>
              <a:ext uri="{FF2B5EF4-FFF2-40B4-BE49-F238E27FC236}">
                <a16:creationId xmlns:a16="http://schemas.microsoft.com/office/drawing/2014/main" id="{A83EF5FD-969C-430D-4BE6-1F22B3A491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7" y="3707259"/>
            <a:ext cx="3217928" cy="2145285"/>
          </a:xfrm>
          <a:prstGeom prst="rect">
            <a:avLst/>
          </a:prstGeom>
        </p:spPr>
      </p:pic>
      <p:pic>
        <p:nvPicPr>
          <p:cNvPr id="27" name="Picture 26" descr="A pair of white slippers&#10;&#10;AI-generated content may be incorrect.">
            <a:extLst>
              <a:ext uri="{FF2B5EF4-FFF2-40B4-BE49-F238E27FC236}">
                <a16:creationId xmlns:a16="http://schemas.microsoft.com/office/drawing/2014/main" id="{B2A20994-6C31-326A-DE50-C04D5073140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7631" y="2187991"/>
            <a:ext cx="1568988" cy="1568988"/>
          </a:xfrm>
          <a:prstGeom prst="rect">
            <a:avLst/>
          </a:prstGeom>
        </p:spPr>
      </p:pic>
      <p:pic>
        <p:nvPicPr>
          <p:cNvPr id="29" name="Picture 28" descr="A hand holding a silver tray&#10;&#10;AI-generated content may be incorrect.">
            <a:extLst>
              <a:ext uri="{FF2B5EF4-FFF2-40B4-BE49-F238E27FC236}">
                <a16:creationId xmlns:a16="http://schemas.microsoft.com/office/drawing/2014/main" id="{5B4BF6E1-E0B9-98E0-AFED-29614E09525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90293" y="1063671"/>
            <a:ext cx="1667764" cy="166776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AE83A64-2368-9C04-819F-1FB9431416DC}"/>
              </a:ext>
            </a:extLst>
          </p:cNvPr>
          <p:cNvSpPr/>
          <p:nvPr/>
        </p:nvSpPr>
        <p:spPr>
          <a:xfrm>
            <a:off x="0" y="6685562"/>
            <a:ext cx="12192000" cy="172438"/>
          </a:xfrm>
          <a:prstGeom prst="rect">
            <a:avLst/>
          </a:prstGeom>
          <a:solidFill>
            <a:srgbClr val="351C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938620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BFB20-C619-D764-5A20-B6BA364BE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8F7CAA6-AF8D-C936-1D51-D2D43391432F}"/>
              </a:ext>
            </a:extLst>
          </p:cNvPr>
          <p:cNvSpPr/>
          <p:nvPr/>
        </p:nvSpPr>
        <p:spPr>
          <a:xfrm>
            <a:off x="610510" y="329365"/>
            <a:ext cx="5879304" cy="1106021"/>
          </a:xfrm>
          <a:prstGeom prst="roundRect">
            <a:avLst>
              <a:gd name="adj" fmla="val 8065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8631D-7AE3-C7BD-2869-074F6CD7F51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34891" y="626590"/>
            <a:ext cx="5062905" cy="553928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r>
              <a:rPr lang="en-US" sz="3600" b="1">
                <a:solidFill>
                  <a:srgbClr val="351C5C"/>
                </a:solidFill>
                <a:latin typeface="Aptos" panose="020B0004020202020204" pitchFamily="34" charset="0"/>
              </a:rPr>
              <a:t>Bookings for LS Central</a:t>
            </a:r>
          </a:p>
        </p:txBody>
      </p:sp>
      <p:pic>
        <p:nvPicPr>
          <p:cNvPr id="12" name="Picture 11" descr="A close up of a pink and black background&#10;&#10;AI-generated content may be incorrect.">
            <a:extLst>
              <a:ext uri="{FF2B5EF4-FFF2-40B4-BE49-F238E27FC236}">
                <a16:creationId xmlns:a16="http://schemas.microsoft.com/office/drawing/2014/main" id="{80F003E2-5EBF-0609-0B72-6DABE1584E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0417" y="952107"/>
            <a:ext cx="4361583" cy="5905893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83B4FA5-1C5D-01CB-91DA-AF84CCFE29D8}"/>
              </a:ext>
            </a:extLst>
          </p:cNvPr>
          <p:cNvSpPr/>
          <p:nvPr/>
        </p:nvSpPr>
        <p:spPr>
          <a:xfrm>
            <a:off x="626692" y="1655881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74C70C-8831-A989-7AAC-F13D91361D96}"/>
              </a:ext>
            </a:extLst>
          </p:cNvPr>
          <p:cNvSpPr txBox="1"/>
          <p:nvPr/>
        </p:nvSpPr>
        <p:spPr>
          <a:xfrm>
            <a:off x="510050" y="1840201"/>
            <a:ext cx="2159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Reservations / Appointments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BE3F88-5A12-23AE-1E3A-1B695CD46960}"/>
              </a:ext>
            </a:extLst>
          </p:cNvPr>
          <p:cNvSpPr/>
          <p:nvPr/>
        </p:nvSpPr>
        <p:spPr>
          <a:xfrm>
            <a:off x="2649701" y="1655881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72A3C06-2471-ECEC-31D3-C754A5C47CD5}"/>
              </a:ext>
            </a:extLst>
          </p:cNvPr>
          <p:cNvSpPr/>
          <p:nvPr/>
        </p:nvSpPr>
        <p:spPr>
          <a:xfrm>
            <a:off x="4632250" y="1655881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3EE171E-3F09-750B-B228-66FF5EEACE97}"/>
              </a:ext>
            </a:extLst>
          </p:cNvPr>
          <p:cNvSpPr/>
          <p:nvPr/>
        </p:nvSpPr>
        <p:spPr>
          <a:xfrm>
            <a:off x="626692" y="293442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DAFDB9A5-9E10-2B20-906B-59CC4C639D8B}"/>
              </a:ext>
            </a:extLst>
          </p:cNvPr>
          <p:cNvSpPr/>
          <p:nvPr/>
        </p:nvSpPr>
        <p:spPr>
          <a:xfrm>
            <a:off x="2633517" y="293442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158A7CD-C6E3-7F17-4984-E7AC1823CA3C}"/>
              </a:ext>
            </a:extLst>
          </p:cNvPr>
          <p:cNvSpPr/>
          <p:nvPr/>
        </p:nvSpPr>
        <p:spPr>
          <a:xfrm>
            <a:off x="4624158" y="293442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00F9A5-756D-BD50-5B6D-46C8EE3F4827}"/>
              </a:ext>
            </a:extLst>
          </p:cNvPr>
          <p:cNvSpPr txBox="1"/>
          <p:nvPr/>
        </p:nvSpPr>
        <p:spPr>
          <a:xfrm>
            <a:off x="4628645" y="3164593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Memberships &amp; Subscriptions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9AA777F-0F2F-C35B-95BF-196B65F3D27F}"/>
              </a:ext>
            </a:extLst>
          </p:cNvPr>
          <p:cNvSpPr/>
          <p:nvPr/>
        </p:nvSpPr>
        <p:spPr>
          <a:xfrm>
            <a:off x="626693" y="4208918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6405B1-2400-245B-313A-49A8517FFE76}"/>
              </a:ext>
            </a:extLst>
          </p:cNvPr>
          <p:cNvSpPr txBox="1"/>
          <p:nvPr/>
        </p:nvSpPr>
        <p:spPr>
          <a:xfrm>
            <a:off x="2637561" y="1846053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Resource management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3B695264-C88C-EDE4-3D77-91595D62165B}"/>
              </a:ext>
            </a:extLst>
          </p:cNvPr>
          <p:cNvSpPr/>
          <p:nvPr/>
        </p:nvSpPr>
        <p:spPr>
          <a:xfrm>
            <a:off x="2633517" y="4208918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3B46B7D-E6BE-5A08-81D6-172AAE11712C}"/>
              </a:ext>
            </a:extLst>
          </p:cNvPr>
          <p:cNvSpPr txBox="1"/>
          <p:nvPr/>
        </p:nvSpPr>
        <p:spPr>
          <a:xfrm>
            <a:off x="4646450" y="1856778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Package offers and allowances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3C7120CA-8335-F6BC-00D5-2E5092151DAA}"/>
              </a:ext>
            </a:extLst>
          </p:cNvPr>
          <p:cNvSpPr/>
          <p:nvPr/>
        </p:nvSpPr>
        <p:spPr>
          <a:xfrm>
            <a:off x="4632250" y="4208918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B54479A4-ECCC-AE18-D349-394D83463DF2}"/>
              </a:ext>
            </a:extLst>
          </p:cNvPr>
          <p:cNvSpPr/>
          <p:nvPr/>
        </p:nvSpPr>
        <p:spPr>
          <a:xfrm>
            <a:off x="1622012" y="5487460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3A732CF-F181-65A9-80E0-83A775053BC7}"/>
              </a:ext>
            </a:extLst>
          </p:cNvPr>
          <p:cNvSpPr txBox="1"/>
          <p:nvPr/>
        </p:nvSpPr>
        <p:spPr>
          <a:xfrm>
            <a:off x="596663" y="4436991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Powerful visual POS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2CFA1ADE-6121-9DA0-D670-4056DACDBC97}"/>
              </a:ext>
            </a:extLst>
          </p:cNvPr>
          <p:cNvSpPr/>
          <p:nvPr/>
        </p:nvSpPr>
        <p:spPr>
          <a:xfrm>
            <a:off x="3620745" y="5487460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514F41F-5B10-12BB-D754-E33A30C9E482}"/>
              </a:ext>
            </a:extLst>
          </p:cNvPr>
          <p:cNvSpPr txBox="1"/>
          <p:nvPr/>
        </p:nvSpPr>
        <p:spPr>
          <a:xfrm>
            <a:off x="1677692" y="5846454"/>
            <a:ext cx="185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Open Web APIs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CBC461E7-1CFE-40D4-63B2-967CC279084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82081" y="134992"/>
            <a:ext cx="1680469" cy="691958"/>
          </a:xfrm>
          <a:prstGeom prst="rect">
            <a:avLst/>
          </a:prstGeom>
        </p:spPr>
      </p:pic>
      <p:pic>
        <p:nvPicPr>
          <p:cNvPr id="31" name="Picture 30" descr="A person holding a tablet&#10;&#10;AI-generated content may be incorrect.">
            <a:extLst>
              <a:ext uri="{FF2B5EF4-FFF2-40B4-BE49-F238E27FC236}">
                <a16:creationId xmlns:a16="http://schemas.microsoft.com/office/drawing/2014/main" id="{8F6374F1-16B1-E33D-28C0-B02F119410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4027" y="1532490"/>
            <a:ext cx="3889997" cy="56437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0E548A-BD9E-A120-4A40-4BBD01E5CF48}"/>
              </a:ext>
            </a:extLst>
          </p:cNvPr>
          <p:cNvSpPr txBox="1"/>
          <p:nvPr/>
        </p:nvSpPr>
        <p:spPr>
          <a:xfrm>
            <a:off x="2753093" y="3143811"/>
            <a:ext cx="1626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Class and courses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FBE932E-31C8-BCE2-4905-4C6E4A3BAD98}"/>
              </a:ext>
            </a:extLst>
          </p:cNvPr>
          <p:cNvSpPr txBox="1"/>
          <p:nvPr/>
        </p:nvSpPr>
        <p:spPr>
          <a:xfrm>
            <a:off x="3620745" y="5846454"/>
            <a:ext cx="185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Reports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94F99C-26EE-5391-E03C-27E95866C57A}"/>
              </a:ext>
            </a:extLst>
          </p:cNvPr>
          <p:cNvSpPr txBox="1"/>
          <p:nvPr/>
        </p:nvSpPr>
        <p:spPr>
          <a:xfrm>
            <a:off x="2670823" y="4575490"/>
            <a:ext cx="1731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Events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46F248-C635-6C5E-DAA0-83F5972EB535}"/>
              </a:ext>
            </a:extLst>
          </p:cNvPr>
          <p:cNvSpPr txBox="1"/>
          <p:nvPr/>
        </p:nvSpPr>
        <p:spPr>
          <a:xfrm>
            <a:off x="4757471" y="4575490"/>
            <a:ext cx="1731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Rental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2E1310-4384-D576-0503-BA8333D11BE3}"/>
              </a:ext>
            </a:extLst>
          </p:cNvPr>
          <p:cNvSpPr txBox="1"/>
          <p:nvPr/>
        </p:nvSpPr>
        <p:spPr>
          <a:xfrm>
            <a:off x="683337" y="3175418"/>
            <a:ext cx="181710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Ticketing and access control</a:t>
            </a:r>
          </a:p>
        </p:txBody>
      </p:sp>
    </p:spTree>
    <p:extLst>
      <p:ext uri="{BB962C8B-B14F-4D97-AF65-F5344CB8AC3E}">
        <p14:creationId xmlns:p14="http://schemas.microsoft.com/office/powerpoint/2010/main" val="6056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2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animBg="1"/>
      <p:bldP spid="5" grpId="0"/>
      <p:bldP spid="6" grpId="0" animBg="1"/>
      <p:bldP spid="8" grpId="0" animBg="1"/>
      <p:bldP spid="10" grpId="0" animBg="1"/>
      <p:bldP spid="13" grpId="0" animBg="1"/>
      <p:bldP spid="15" grpId="0" animBg="1"/>
      <p:bldP spid="16" grpId="0"/>
      <p:bldP spid="17" grpId="0" animBg="1"/>
      <p:bldP spid="18" grpId="0"/>
      <p:bldP spid="19" grpId="0" animBg="1"/>
      <p:bldP spid="20" grpId="0"/>
      <p:bldP spid="21" grpId="0" animBg="1"/>
      <p:bldP spid="23" grpId="0" animBg="1"/>
      <p:bldP spid="24" grpId="0"/>
      <p:bldP spid="25" grpId="0" animBg="1"/>
      <p:bldP spid="26" grpId="0"/>
      <p:bldP spid="7" grpId="0"/>
      <p:bldP spid="22" grpId="0"/>
      <p:bldP spid="11" grpId="0"/>
      <p:bldP spid="14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FA9B39-1115-5933-E821-602A71D45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BF1E455-59CF-7E93-13E9-72231B93088B}"/>
              </a:ext>
            </a:extLst>
          </p:cNvPr>
          <p:cNvSpPr/>
          <p:nvPr/>
        </p:nvSpPr>
        <p:spPr>
          <a:xfrm>
            <a:off x="5328166" y="1251857"/>
            <a:ext cx="5879304" cy="1106021"/>
          </a:xfrm>
          <a:prstGeom prst="roundRect">
            <a:avLst>
              <a:gd name="adj" fmla="val 8065"/>
            </a:avLst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8C683E6-9F92-D3F4-1CC1-23BB0ABD227E}"/>
              </a:ext>
            </a:extLst>
          </p:cNvPr>
          <p:cNvSpPr txBox="1">
            <a:spLocks/>
          </p:cNvSpPr>
          <p:nvPr/>
        </p:nvSpPr>
        <p:spPr>
          <a:xfrm>
            <a:off x="5405479" y="1549082"/>
            <a:ext cx="5680609" cy="5539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>
                <a:solidFill>
                  <a:schemeClr val="bg1"/>
                </a:solidFill>
                <a:latin typeface="Aptos" panose="020B0004020202020204" pitchFamily="34" charset="0"/>
              </a:rPr>
              <a:t>LS Central for restaurants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9619D72-A53C-497E-34FE-E5EAB8D54C1A}"/>
              </a:ext>
            </a:extLst>
          </p:cNvPr>
          <p:cNvSpPr/>
          <p:nvPr/>
        </p:nvSpPr>
        <p:spPr>
          <a:xfrm>
            <a:off x="5344348" y="257837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E63E78-3FB8-60D1-D248-B9161DDCAB90}"/>
              </a:ext>
            </a:extLst>
          </p:cNvPr>
          <p:cNvSpPr txBox="1"/>
          <p:nvPr/>
        </p:nvSpPr>
        <p:spPr>
          <a:xfrm>
            <a:off x="5328166" y="2792314"/>
            <a:ext cx="19456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Seamless </a:t>
            </a:r>
            <a:r>
              <a:rPr lang="en-US" b="1">
                <a:solidFill>
                  <a:schemeClr val="bg1"/>
                </a:solidFill>
              </a:rPr>
              <a:t>restaurant</a:t>
            </a:r>
            <a:r>
              <a:rPr lang="en-IS" b="1">
                <a:solidFill>
                  <a:schemeClr val="bg1"/>
                </a:solidFill>
              </a:rPr>
              <a:t> flow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7727020-E245-FAAA-3A7C-0D4D098AE842}"/>
              </a:ext>
            </a:extLst>
          </p:cNvPr>
          <p:cNvSpPr/>
          <p:nvPr/>
        </p:nvSpPr>
        <p:spPr>
          <a:xfrm>
            <a:off x="7367357" y="257837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928703-8E22-B455-08F4-0746624D0D09}"/>
              </a:ext>
            </a:extLst>
          </p:cNvPr>
          <p:cNvSpPr txBox="1"/>
          <p:nvPr/>
        </p:nvSpPr>
        <p:spPr>
          <a:xfrm>
            <a:off x="7477040" y="2792314"/>
            <a:ext cx="1626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Fast-order taking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6AE2C6E-D032-2F0D-EE51-862405411308}"/>
              </a:ext>
            </a:extLst>
          </p:cNvPr>
          <p:cNvSpPr/>
          <p:nvPr/>
        </p:nvSpPr>
        <p:spPr>
          <a:xfrm>
            <a:off x="9349906" y="2578373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CDC41-59F2-17F1-01B2-53429D1B7600}"/>
              </a:ext>
            </a:extLst>
          </p:cNvPr>
          <p:cNvSpPr txBox="1"/>
          <p:nvPr/>
        </p:nvSpPr>
        <p:spPr>
          <a:xfrm>
            <a:off x="9459589" y="2792314"/>
            <a:ext cx="162649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Self-service kiosks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55B96E7B-C227-D0F3-FEAC-F0315C74D2E3}"/>
              </a:ext>
            </a:extLst>
          </p:cNvPr>
          <p:cNvSpPr/>
          <p:nvPr/>
        </p:nvSpPr>
        <p:spPr>
          <a:xfrm>
            <a:off x="5344348" y="3856915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042821E-65B5-C967-B6BF-6CAA06A47395}"/>
              </a:ext>
            </a:extLst>
          </p:cNvPr>
          <p:cNvSpPr txBox="1"/>
          <p:nvPr/>
        </p:nvSpPr>
        <p:spPr>
          <a:xfrm>
            <a:off x="5328167" y="4080503"/>
            <a:ext cx="1809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Kitchen Display System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13508F16-B44D-F534-8775-AE2244F72A55}"/>
              </a:ext>
            </a:extLst>
          </p:cNvPr>
          <p:cNvSpPr/>
          <p:nvPr/>
        </p:nvSpPr>
        <p:spPr>
          <a:xfrm>
            <a:off x="7351173" y="3856915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03B54D-5E6D-4A70-D57D-8832E9C75AFB}"/>
              </a:ext>
            </a:extLst>
          </p:cNvPr>
          <p:cNvSpPr txBox="1"/>
          <p:nvPr/>
        </p:nvSpPr>
        <p:spPr>
          <a:xfrm>
            <a:off x="7412304" y="4080503"/>
            <a:ext cx="1731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Table Management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A13F335B-C5D9-F706-FD84-6483C3295A21}"/>
              </a:ext>
            </a:extLst>
          </p:cNvPr>
          <p:cNvSpPr/>
          <p:nvPr/>
        </p:nvSpPr>
        <p:spPr>
          <a:xfrm>
            <a:off x="9341814" y="3856915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403FA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575A91-7B25-E45C-7B12-563FD87688FC}"/>
              </a:ext>
            </a:extLst>
          </p:cNvPr>
          <p:cNvSpPr txBox="1"/>
          <p:nvPr/>
        </p:nvSpPr>
        <p:spPr>
          <a:xfrm>
            <a:off x="9346301" y="4080503"/>
            <a:ext cx="1857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Table Reservations</a:t>
            </a:r>
            <a:endParaRPr lang="en-IS" b="1">
              <a:solidFill>
                <a:schemeClr val="bg1"/>
              </a:solidFill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E0F71992-D66A-CFFA-0CB8-8A25F8EB7561}"/>
              </a:ext>
            </a:extLst>
          </p:cNvPr>
          <p:cNvSpPr/>
          <p:nvPr/>
        </p:nvSpPr>
        <p:spPr>
          <a:xfrm>
            <a:off x="7351173" y="5131410"/>
            <a:ext cx="1857564" cy="1087320"/>
          </a:xfrm>
          <a:prstGeom prst="roundRect">
            <a:avLst>
              <a:gd name="adj" fmla="val 8065"/>
            </a:avLst>
          </a:prstGeom>
          <a:solidFill>
            <a:srgbClr val="6E6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>
              <a:latin typeface="Aptos" panose="020B00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13A7D1-9485-508F-91B6-4399D9259839}"/>
              </a:ext>
            </a:extLst>
          </p:cNvPr>
          <p:cNvSpPr txBox="1"/>
          <p:nvPr/>
        </p:nvSpPr>
        <p:spPr>
          <a:xfrm>
            <a:off x="7355660" y="5490404"/>
            <a:ext cx="185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b="1">
                <a:solidFill>
                  <a:schemeClr val="bg1"/>
                </a:solidFill>
              </a:rPr>
              <a:t>QR ordering</a:t>
            </a:r>
          </a:p>
        </p:txBody>
      </p:sp>
      <p:pic>
        <p:nvPicPr>
          <p:cNvPr id="35" name="Picture 34" descr="A person holding a pan&#10;&#10;AI-generated content may be incorrect.">
            <a:extLst>
              <a:ext uri="{FF2B5EF4-FFF2-40B4-BE49-F238E27FC236}">
                <a16:creationId xmlns:a16="http://schemas.microsoft.com/office/drawing/2014/main" id="{740A4CFC-59DD-8C57-4525-F9B01B9624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3553" y="2943540"/>
            <a:ext cx="3711425" cy="4754990"/>
          </a:xfrm>
          <a:prstGeom prst="rect">
            <a:avLst/>
          </a:prstGeom>
        </p:spPr>
      </p:pic>
      <p:pic>
        <p:nvPicPr>
          <p:cNvPr id="2" name="Picture 1" descr="A white rectangular electronic device with a screen&#10;&#10;AI-generated content may be incorrect.">
            <a:extLst>
              <a:ext uri="{FF2B5EF4-FFF2-40B4-BE49-F238E27FC236}">
                <a16:creationId xmlns:a16="http://schemas.microsoft.com/office/drawing/2014/main" id="{565D81B6-2C57-CA60-EF60-686919C3F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432" y="3438645"/>
            <a:ext cx="2153590" cy="4259885"/>
          </a:xfrm>
          <a:prstGeom prst="rect">
            <a:avLst/>
          </a:prstGeom>
        </p:spPr>
      </p:pic>
      <p:pic>
        <p:nvPicPr>
          <p:cNvPr id="3" name="Picture 2" descr="A glass of liquid with ice and a black background&#10;&#10;AI-generated content may be incorrect.">
            <a:extLst>
              <a:ext uri="{FF2B5EF4-FFF2-40B4-BE49-F238E27FC236}">
                <a16:creationId xmlns:a16="http://schemas.microsoft.com/office/drawing/2014/main" id="{262E6730-A0BB-01CA-5DDF-3DA65401A5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79557">
            <a:off x="3233343" y="1425868"/>
            <a:ext cx="753191" cy="1156567"/>
          </a:xfrm>
          <a:prstGeom prst="rect">
            <a:avLst/>
          </a:prstGeom>
        </p:spPr>
      </p:pic>
      <p:pic>
        <p:nvPicPr>
          <p:cNvPr id="4" name="Picture 3" descr="A sandwich with vegetables and meat&#10;&#10;Description automatically generated">
            <a:extLst>
              <a:ext uri="{FF2B5EF4-FFF2-40B4-BE49-F238E27FC236}">
                <a16:creationId xmlns:a16="http://schemas.microsoft.com/office/drawing/2014/main" id="{6141D71A-996A-0B22-39EF-D192E7B6B9B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48265">
            <a:off x="2245539" y="1414186"/>
            <a:ext cx="1009360" cy="1468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722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 animBg="1"/>
      <p:bldP spid="11" grpId="0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4" grpId="0" animBg="1"/>
      <p:bldP spid="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65E15-067A-62C3-AFD7-3E40EAA12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astaðgengill 2">
            <a:extLst>
              <a:ext uri="{FF2B5EF4-FFF2-40B4-BE49-F238E27FC236}">
                <a16:creationId xmlns:a16="http://schemas.microsoft.com/office/drawing/2014/main" id="{40421A58-3694-D904-0064-B75FCE24E30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4201" y="2798545"/>
            <a:ext cx="4385711" cy="126091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9600" b="1">
                <a:latin typeface="Aptos Black" panose="020B0004020202020204" pitchFamily="34" charset="0"/>
              </a:rPr>
              <a:t>DEMO</a:t>
            </a:r>
          </a:p>
        </p:txBody>
      </p:sp>
    </p:spTree>
    <p:extLst>
      <p:ext uri="{BB962C8B-B14F-4D97-AF65-F5344CB8AC3E}">
        <p14:creationId xmlns:p14="http://schemas.microsoft.com/office/powerpoint/2010/main" val="40553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00583-0187-80E2-337F-0115312C6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16402-F543-ECCB-BB28-894A7B12E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08185" y="2174287"/>
            <a:ext cx="8961120" cy="666357"/>
          </a:xfrm>
        </p:spPr>
        <p:txBody>
          <a:bodyPr anchor="t">
            <a:noAutofit/>
          </a:bodyPr>
          <a:lstStyle/>
          <a:p>
            <a:r>
              <a:rPr lang="en-US" sz="4800" dirty="0"/>
              <a:t>Roadmap – Version 28</a:t>
            </a:r>
            <a:endParaRPr lang="en-IS" sz="4800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2DAAC6FE-3458-0B59-533A-6867BCFFFEF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083967" y="3095822"/>
            <a:ext cx="4223048" cy="666356"/>
          </a:xfrm>
        </p:spPr>
        <p:txBody>
          <a:bodyPr/>
          <a:lstStyle/>
          <a:p>
            <a:r>
              <a:rPr lang="en-US" sz="2400" dirty="0"/>
              <a:t>Released in April 2026</a:t>
            </a:r>
          </a:p>
        </p:txBody>
      </p:sp>
    </p:spTree>
    <p:extLst>
      <p:ext uri="{BB962C8B-B14F-4D97-AF65-F5344CB8AC3E}">
        <p14:creationId xmlns:p14="http://schemas.microsoft.com/office/powerpoint/2010/main" val="5313356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43A33-35C0-3537-9298-2101FAC96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8617B-8119-483F-E1B6-3586BFB1F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Aptos ExtraBold"/>
                <a:cs typeface="Segoe UI"/>
              </a:rPr>
              <a:t>Hotels v28</a:t>
            </a:r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7E3E52D-7B16-5840-40A4-4301C789C3F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6485" r="6485"/>
          <a:stretch/>
        </p:blipFill>
        <p:spPr>
          <a:xfrm>
            <a:off x="6696076" y="1"/>
            <a:ext cx="5495923" cy="593407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18BCA8-8A95-3C85-7486-95F63CB4906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lIns="91440" tIns="45720" rIns="91440" bIns="45720" anchor="t"/>
          <a:lstStyle/>
          <a:p>
            <a:r>
              <a:rPr lang="en-US" b="1">
                <a:latin typeface="Aptos Light"/>
              </a:rPr>
              <a:t>Invoice management</a:t>
            </a:r>
            <a:endParaRPr lang="en-US"/>
          </a:p>
          <a:p>
            <a:pPr lvl="1">
              <a:buFont typeface="System Font Regular"/>
              <a:buChar char="-"/>
            </a:pPr>
            <a:r>
              <a:rPr lang="en-US"/>
              <a:t>Summarize charge to room</a:t>
            </a:r>
          </a:p>
          <a:p>
            <a:pPr lvl="1">
              <a:buFont typeface="System Font Regular"/>
              <a:buChar char="-"/>
            </a:pPr>
            <a:r>
              <a:rPr lang="en-GB"/>
              <a:t>Enhance hotel financial postings in Night Audit and Departure</a:t>
            </a:r>
          </a:p>
          <a:p>
            <a:pPr lvl="1">
              <a:buFont typeface="System Font Regular"/>
              <a:buChar char="-"/>
            </a:pPr>
            <a:r>
              <a:rPr lang="en-US"/>
              <a:t>Service charges for hotels</a:t>
            </a:r>
          </a:p>
          <a:p>
            <a:pPr lvl="1">
              <a:buFont typeface="System Font Regular"/>
              <a:buChar char="-"/>
            </a:pPr>
            <a:r>
              <a:rPr lang="en-US"/>
              <a:t>Upgrade/Upsell room type on reservation</a:t>
            </a:r>
          </a:p>
          <a:p>
            <a:pPr lvl="1">
              <a:buFont typeface="System Font Regular"/>
              <a:buChar char="-"/>
            </a:pPr>
            <a:r>
              <a:rPr lang="en-US">
                <a:latin typeface="Aptos Light"/>
              </a:rPr>
              <a:t>Usability enhancements</a:t>
            </a:r>
          </a:p>
          <a:p>
            <a:r>
              <a:rPr lang="en-US" b="1">
                <a:latin typeface="Aptos Light"/>
              </a:rPr>
              <a:t>Hotel POS</a:t>
            </a:r>
            <a:endParaRPr lang="en-US"/>
          </a:p>
          <a:p>
            <a:pPr lvl="1">
              <a:buFont typeface="System Font Regular"/>
              <a:buChar char="-"/>
            </a:pPr>
            <a:r>
              <a:rPr lang="en-US"/>
              <a:t>Simplify checkout process</a:t>
            </a:r>
          </a:p>
          <a:p>
            <a:pPr lvl="1">
              <a:buFont typeface="System Font Regular"/>
              <a:buChar char="-"/>
            </a:pPr>
            <a:r>
              <a:rPr lang="en-US"/>
              <a:t>Create new reservation from POS</a:t>
            </a:r>
          </a:p>
        </p:txBody>
      </p:sp>
    </p:spTree>
    <p:extLst>
      <p:ext uri="{BB962C8B-B14F-4D97-AF65-F5344CB8AC3E}">
        <p14:creationId xmlns:p14="http://schemas.microsoft.com/office/powerpoint/2010/main" val="1150222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BCEA3-3F26-89D1-EF9C-FF8920B708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99D24-436E-4D72-8491-395B2EC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Aptos ExtraBold"/>
                <a:cs typeface="Segoe UI"/>
              </a:rPr>
              <a:t>Hotels v28</a:t>
            </a:r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5BD18D5-3D60-578F-3991-8330F959A9A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t="33" b="33"/>
          <a:stretch/>
        </p:blipFill>
        <p:spPr>
          <a:xfrm>
            <a:off x="6696076" y="1"/>
            <a:ext cx="5495923" cy="593407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FEE83-AFD8-BB6B-4C68-A190311B2F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lIns="91440" tIns="45720" rIns="91440" bIns="45720" anchor="t"/>
          <a:lstStyle/>
          <a:p>
            <a:r>
              <a:rPr lang="en-US" b="1">
                <a:latin typeface="Aptos Light"/>
              </a:rPr>
              <a:t>Reservation management</a:t>
            </a:r>
          </a:p>
          <a:p>
            <a:pPr lvl="1"/>
            <a:r>
              <a:rPr lang="en-US">
                <a:latin typeface="Aptos Light"/>
              </a:rPr>
              <a:t>Create hotel reservation from booking reservation</a:t>
            </a:r>
          </a:p>
          <a:p>
            <a:pPr lvl="1"/>
            <a:r>
              <a:rPr lang="en-US">
                <a:latin typeface="Aptos Light"/>
              </a:rPr>
              <a:t>Un-allocate reservations in group</a:t>
            </a:r>
          </a:p>
          <a:p>
            <a:pPr lvl="1"/>
            <a:r>
              <a:rPr lang="en-US">
                <a:latin typeface="Aptos Light"/>
              </a:rPr>
              <a:t>Usability enhancements</a:t>
            </a:r>
          </a:p>
          <a:p>
            <a:r>
              <a:rPr lang="en-US" b="1"/>
              <a:t>Rate management</a:t>
            </a:r>
          </a:p>
          <a:p>
            <a:pPr lvl="1"/>
            <a:r>
              <a:rPr lang="en-US">
                <a:latin typeface="Aptos Light"/>
              </a:rPr>
              <a:t>Promo codes for reservation</a:t>
            </a:r>
          </a:p>
          <a:p>
            <a:pPr lvl="1"/>
            <a:r>
              <a:rPr lang="en-US">
                <a:latin typeface="Aptos Light"/>
              </a:rPr>
              <a:t>Refactor occupancy-based rate codes</a:t>
            </a:r>
          </a:p>
          <a:p>
            <a:pPr lvl="1"/>
            <a:r>
              <a:rPr lang="en-US">
                <a:latin typeface="Aptos Light"/>
              </a:rPr>
              <a:t>Usability enhancements</a:t>
            </a:r>
          </a:p>
          <a:p>
            <a:r>
              <a:rPr lang="en-US" b="1"/>
              <a:t>Tape Chart</a:t>
            </a:r>
          </a:p>
          <a:p>
            <a:pPr lvl="1"/>
            <a:r>
              <a:rPr lang="en-US"/>
              <a:t>Create new reservation</a:t>
            </a:r>
          </a:p>
          <a:p>
            <a:pPr lvl="1"/>
            <a:r>
              <a:rPr lang="en-US"/>
              <a:t>Open group reservation</a:t>
            </a:r>
          </a:p>
          <a:p>
            <a:pPr lvl="1"/>
            <a:r>
              <a:rPr lang="en-US"/>
              <a:t>Un-allocate group</a:t>
            </a:r>
          </a:p>
          <a:p>
            <a:pPr lvl="1"/>
            <a:r>
              <a:rPr lang="en-US"/>
              <a:t>Manage room blocks</a:t>
            </a:r>
          </a:p>
          <a:p>
            <a:pPr lvl="1"/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82900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91C0D-352D-47FB-D067-021301181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6039" y="2387905"/>
            <a:ext cx="6877740" cy="666357"/>
          </a:xfrm>
        </p:spPr>
        <p:txBody>
          <a:bodyPr>
            <a:noAutofit/>
          </a:bodyPr>
          <a:lstStyle/>
          <a:p>
            <a:r>
              <a:rPr lang="en-IS" sz="5400" dirty="0"/>
              <a:t>Thank you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852C03F-B900-80D3-E41E-AAD310B6AB6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b="0" u="sng" dirty="0">
                <a:hlinkClick r:id="rId3"/>
              </a:rPr>
              <a:t>gunnarth@lsretail.com</a:t>
            </a:r>
            <a:endParaRPr lang="en-IS" b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B5256D4-BA1D-22B6-373D-5410E2EEEF6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u="sng" dirty="0">
                <a:hlinkClick r:id="rId4"/>
              </a:rPr>
              <a:t>gigja@lsretail.com</a:t>
            </a:r>
            <a:endParaRPr lang="en-I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238ED1-6632-035B-5DA7-46180963318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666039" y="3112184"/>
            <a:ext cx="6877740" cy="831850"/>
          </a:xfrm>
        </p:spPr>
        <p:txBody>
          <a:bodyPr/>
          <a:lstStyle/>
          <a:p>
            <a:endParaRPr lang="en-IS" sz="4000" dirty="0"/>
          </a:p>
        </p:txBody>
      </p:sp>
    </p:spTree>
    <p:extLst>
      <p:ext uri="{BB962C8B-B14F-4D97-AF65-F5344CB8AC3E}">
        <p14:creationId xmlns:p14="http://schemas.microsoft.com/office/powerpoint/2010/main" val="42605928"/>
      </p:ext>
    </p:extLst>
  </p:cSld>
  <p:clrMapOvr>
    <a:masterClrMapping/>
  </p:clrMapOvr>
</p:sld>
</file>

<file path=ppt/theme/theme1.xml><?xml version="1.0" encoding="utf-8"?>
<a:theme xmlns:a="http://schemas.openxmlformats.org/drawingml/2006/main" name="Eggplant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257819C2-6784-BF40-AE9C-FBEEBA1482BD}" vid="{74A195BC-3CFD-7E44-AEAD-AB83CE550EEA}"/>
    </a:ext>
  </a:extLst>
</a:theme>
</file>

<file path=ppt/theme/theme2.xml><?xml version="1.0" encoding="utf-8"?>
<a:theme xmlns:a="http://schemas.openxmlformats.org/drawingml/2006/main" name="cX25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Agenda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257819C2-6784-BF40-AE9C-FBEEBA1482BD}" vid="{358E8853-D709-994A-89CE-ED2222F22A29}"/>
    </a:ext>
  </a:extLst>
</a:theme>
</file>

<file path=ppt/theme/theme5.xml><?xml version="1.0" encoding="utf-8"?>
<a:theme xmlns:a="http://schemas.openxmlformats.org/drawingml/2006/main" name="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257819C2-6784-BF40-AE9C-FBEEBA1482BD}" vid="{2513AB06-34C1-9842-B15F-1BA0878052CD}"/>
    </a:ext>
  </a:extLst>
</a:theme>
</file>

<file path=ppt/theme/theme6.xml><?xml version="1.0" encoding="utf-8"?>
<a:theme xmlns:a="http://schemas.openxmlformats.org/drawingml/2006/main" name="Presenter image title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 lnSpcReduction="10000"/>
      </a:bodyPr>
      <a:lstStyle>
        <a:defPPr algn="l">
          <a:defRPr sz="2800" b="0" dirty="0">
            <a:solidFill>
              <a:srgbClr val="C4C0F2"/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2" id="{257819C2-6784-BF40-AE9C-FBEEBA1482BD}" vid="{3718D223-B577-284D-8774-E0385CFE886B}"/>
    </a:ext>
  </a:extLst>
</a:theme>
</file>

<file path=ppt/theme/theme7.xml><?xml version="1.0" encoding="utf-8"?>
<a:theme xmlns:a="http://schemas.openxmlformats.org/drawingml/2006/main" name="Title/chapter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257819C2-6784-BF40-AE9C-FBEEBA1482BD}" vid="{50C503EE-A7B6-3B47-A83B-1E4B88E1DD62}"/>
    </a:ext>
  </a:extLst>
</a:theme>
</file>

<file path=ppt/theme/theme8.xml><?xml version="1.0" encoding="utf-8"?>
<a:theme xmlns:a="http://schemas.openxmlformats.org/drawingml/2006/main" name="Colorful slide option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2" id="{257819C2-6784-BF40-AE9C-FBEEBA1482BD}" vid="{EA1D70C2-C42E-2844-BC20-D9B6601D1E60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LS Retail theme colours 2022">
    <a:dk1>
      <a:srgbClr val="242C2F"/>
    </a:dk1>
    <a:lt1>
      <a:srgbClr val="FFFFFF"/>
    </a:lt1>
    <a:dk2>
      <a:srgbClr val="0A3C66"/>
    </a:dk2>
    <a:lt2>
      <a:srgbClr val="FFFFFF"/>
    </a:lt2>
    <a:accent1>
      <a:srgbClr val="43B3E6"/>
    </a:accent1>
    <a:accent2>
      <a:srgbClr val="E37D24"/>
    </a:accent2>
    <a:accent3>
      <a:srgbClr val="F05351"/>
    </a:accent3>
    <a:accent4>
      <a:srgbClr val="55BE8C"/>
    </a:accent4>
    <a:accent5>
      <a:srgbClr val="F5BE3C"/>
    </a:accent5>
    <a:accent6>
      <a:srgbClr val="B8C0C2"/>
    </a:accent6>
    <a:hlink>
      <a:srgbClr val="006FFF"/>
    </a:hlink>
    <a:folHlink>
      <a:srgbClr val="8A41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A804DEA3BF3654B9067054531714D36" ma:contentTypeVersion="9" ma:contentTypeDescription="Create a new document." ma:contentTypeScope="" ma:versionID="7c84901e7fabd40d743ec47530346b11">
  <xsd:schema xmlns:xsd="http://www.w3.org/2001/XMLSchema" xmlns:xs="http://www.w3.org/2001/XMLSchema" xmlns:p="http://schemas.microsoft.com/office/2006/metadata/properties" xmlns:ns2="82a35f06-09c4-48d6-a636-98b338c0c76e" targetNamespace="http://schemas.microsoft.com/office/2006/metadata/properties" ma:root="true" ma:fieldsID="921b51970a32c26399e15b1535af9b63" ns2:_="">
    <xsd:import namespace="82a35f06-09c4-48d6-a636-98b338c0c76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a35f06-09c4-48d6-a636-98b338c0c76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57A7F1-5E1F-453E-A92F-37B3E8CCB545}">
  <ds:schemaRefs>
    <ds:schemaRef ds:uri="http://purl.org/dc/dcmitype/"/>
    <ds:schemaRef ds:uri="http://schemas.microsoft.com/office/2006/documentManagement/types"/>
    <ds:schemaRef ds:uri="http://www.w3.org/XML/1998/namespace"/>
    <ds:schemaRef ds:uri="82a35f06-09c4-48d6-a636-98b338c0c76e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19F2607-4122-4DC5-861A-4A4C7E8A8F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a35f06-09c4-48d6-a636-98b338c0c76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DD61A0-9A00-4535-9ADD-45B1C406DF2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Eggplant slides</Template>
  <TotalTime>6364</TotalTime>
  <Words>855</Words>
  <Application>Microsoft Office PowerPoint</Application>
  <PresentationFormat>Widescreen</PresentationFormat>
  <Paragraphs>218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26</vt:i4>
      </vt:variant>
    </vt:vector>
  </HeadingPairs>
  <TitlesOfParts>
    <vt:vector size="44" baseType="lpstr">
      <vt:lpstr>Aptos</vt:lpstr>
      <vt:lpstr>Aptos Black</vt:lpstr>
      <vt:lpstr>Aptos Display</vt:lpstr>
      <vt:lpstr>Aptos ExtraBold</vt:lpstr>
      <vt:lpstr>Aptos Light</vt:lpstr>
      <vt:lpstr>Arial</vt:lpstr>
      <vt:lpstr>Calibri</vt:lpstr>
      <vt:lpstr>Segoe UI</vt:lpstr>
      <vt:lpstr>System Font Regular</vt:lpstr>
      <vt:lpstr>Wingdings</vt:lpstr>
      <vt:lpstr>Eggplant slides</vt:lpstr>
      <vt:lpstr>cX25 slides</vt:lpstr>
      <vt:lpstr>Agenda slides</vt:lpstr>
      <vt:lpstr>White slides</vt:lpstr>
      <vt:lpstr>Grey slides</vt:lpstr>
      <vt:lpstr>Presenter image title slides</vt:lpstr>
      <vt:lpstr>Title/chapter slides</vt:lpstr>
      <vt:lpstr>Colorful slide options</vt:lpstr>
      <vt:lpstr>LS Central for hotels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 of using LS Central for Hotel</vt:lpstr>
      <vt:lpstr>LS Central for hotels</vt:lpstr>
      <vt:lpstr>Rate Code Management </vt:lpstr>
      <vt:lpstr>Reservation overview</vt:lpstr>
      <vt:lpstr>Invoice Management</vt:lpstr>
      <vt:lpstr>The Hotel POS</vt:lpstr>
      <vt:lpstr>Housekeeping </vt:lpstr>
      <vt:lpstr>Different Role Centers</vt:lpstr>
      <vt:lpstr>Booking Engine Connector</vt:lpstr>
      <vt:lpstr>Atomize RMS integration</vt:lpstr>
      <vt:lpstr>Hotel Web APIs </vt:lpstr>
      <vt:lpstr>Hotel Reports - Microsoft Power BI </vt:lpstr>
      <vt:lpstr>PowerPoint Presentation</vt:lpstr>
      <vt:lpstr>Bookings for LS Central</vt:lpstr>
      <vt:lpstr>PowerPoint Presentation</vt:lpstr>
      <vt:lpstr>PowerPoint Presentation</vt:lpstr>
      <vt:lpstr>Roadmap – Version 28</vt:lpstr>
      <vt:lpstr>Hotels v28</vt:lpstr>
      <vt:lpstr>Hotels v28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Hörður Ólafsson</dc:creator>
  <cp:lastModifiedBy>Bjorn Jonsson</cp:lastModifiedBy>
  <cp:revision>4</cp:revision>
  <dcterms:created xsi:type="dcterms:W3CDTF">2024-11-13T15:03:21Z</dcterms:created>
  <dcterms:modified xsi:type="dcterms:W3CDTF">2025-11-27T05:09:16Z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0x0101009A804DEA3BF3654B9067054531714D36</vt:lpwstr>
  </property>
  <property fmtid="{D5CDD505-2E9C-101B-9397-08002B2CF9AE}" pid="3" name="_dlc_DocIdItemGuid">
    <vt:lpwstr>c1ba7755-03e4-4373-a2c6-e3291bf0ac95</vt:lpwstr>
  </property>
  <property fmtid="{D5CDD505-2E9C-101B-9397-08002B2CF9AE}" pid="4" name="MediaServiceImageTags">
    <vt:lpwstr/>
  </property>
</Properties>
</file>