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b" ContentType="application/vnd.ms-excel.sheet.binary.macroEnabled.12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media/image77.bin" ContentType="image/x-emf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7.xml" ContentType="application/vnd.openxmlformats-officedocument.presentationml.notesSlide+xml"/>
  <Override PartName="/ppt/tags/tag10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4"/>
  </p:sldMasterIdLst>
  <p:notesMasterIdLst>
    <p:notesMasterId r:id="rId20"/>
  </p:notesMasterIdLst>
  <p:handoutMasterIdLst>
    <p:handoutMasterId r:id="rId21"/>
  </p:handoutMasterIdLst>
  <p:sldIdLst>
    <p:sldId id="289" r:id="rId5"/>
    <p:sldId id="738" r:id="rId6"/>
    <p:sldId id="2145705768" r:id="rId7"/>
    <p:sldId id="1964" r:id="rId8"/>
    <p:sldId id="2146847736" r:id="rId9"/>
    <p:sldId id="1265" r:id="rId10"/>
    <p:sldId id="1095" r:id="rId11"/>
    <p:sldId id="510" r:id="rId12"/>
    <p:sldId id="2146846612" r:id="rId13"/>
    <p:sldId id="2146847740" r:id="rId14"/>
    <p:sldId id="379" r:id="rId15"/>
    <p:sldId id="2146846590" r:id="rId16"/>
    <p:sldId id="1049" r:id="rId17"/>
    <p:sldId id="2146846552" r:id="rId18"/>
    <p:sldId id="1050" r:id="rId19"/>
  </p:sldIdLst>
  <p:sldSz cx="12195175" cy="6859588"/>
  <p:notesSz cx="9144000" cy="6858000"/>
  <p:custDataLst>
    <p:tags r:id="rId22"/>
  </p:custDataLst>
  <p:defaultTextStyle>
    <a:defPPr>
      <a:defRPr lang="en-US"/>
    </a:defPPr>
    <a:lvl1pPr marL="0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82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362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044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725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407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087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768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450" algn="l" defTabSz="121936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1" userDrawn="1">
          <p15:clr>
            <a:srgbClr val="A4A3A4"/>
          </p15:clr>
        </p15:guide>
        <p15:guide id="2" pos="3649" userDrawn="1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3841" userDrawn="1">
          <p15:clr>
            <a:srgbClr val="A4A3A4"/>
          </p15:clr>
        </p15:guide>
        <p15:guide id="5" orient="horz" pos="3553" userDrawn="1">
          <p15:clr>
            <a:srgbClr val="A4A3A4"/>
          </p15:clr>
        </p15:guide>
        <p15:guide id="6" orient="horz" pos="331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8" userDrawn="1">
          <p15:clr>
            <a:srgbClr val="A4A3A4"/>
          </p15:clr>
        </p15:guide>
        <p15:guide id="2" orient="horz" pos="4212" userDrawn="1">
          <p15:clr>
            <a:srgbClr val="A4A3A4"/>
          </p15:clr>
        </p15:guide>
        <p15:guide id="3" pos="192" userDrawn="1">
          <p15:clr>
            <a:srgbClr val="A4A3A4"/>
          </p15:clr>
        </p15:guide>
        <p15:guide id="4" pos="556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MOU" lastIdx="2" clrIdx="6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1" name="Jacobsen, Michael" initials="JM" lastIdx="17" clrIdx="0"/>
  <p:cmAuthor id="8" name="Anderson, Scott" initials="AS" lastIdx="4" clrIdx="7">
    <p:extLst>
      <p:ext uri="{19B8F6BF-5375-455C-9EA6-DF929625EA0E}">
        <p15:presenceInfo xmlns:p15="http://schemas.microsoft.com/office/powerpoint/2012/main" userId="S-1-5-21-18574106-1352478796-824651971-317221" providerId="AD"/>
      </p:ext>
    </p:extLst>
  </p:cmAuthor>
  <p:cmAuthor id="2" name="Reed, Jenny R." initials="RJR" lastIdx="5" clrIdx="1"/>
  <p:cmAuthor id="9" name="Mike Jacobsen" initials="MJ" lastIdx="28" clrIdx="8">
    <p:extLst>
      <p:ext uri="{19B8F6BF-5375-455C-9EA6-DF929625EA0E}">
        <p15:presenceInfo xmlns:p15="http://schemas.microsoft.com/office/powerpoint/2012/main" userId="Mike Jacobsen" providerId="None"/>
      </p:ext>
    </p:extLst>
  </p:cmAuthor>
  <p:cmAuthor id="3" name="Vincenzo DeVitis" initials="" lastIdx="0" clrIdx="2"/>
  <p:cmAuthor id="10" name="Anderson, Scott" initials="AS [2]" lastIdx="7" clrIdx="9">
    <p:extLst>
      <p:ext uri="{19B8F6BF-5375-455C-9EA6-DF929625EA0E}">
        <p15:presenceInfo xmlns:p15="http://schemas.microsoft.com/office/powerpoint/2012/main" userId="S::Scott.Anderson@dieboldnixdorf.com::5f2e0b53-49ef-4762-a8db-72821a7122de" providerId="AD"/>
      </p:ext>
    </p:extLst>
  </p:cmAuthor>
  <p:cmAuthor id="4" name="Kier, Lynn" initials="KL" lastIdx="6" clrIdx="3">
    <p:extLst>
      <p:ext uri="{19B8F6BF-5375-455C-9EA6-DF929625EA0E}">
        <p15:presenceInfo xmlns:p15="http://schemas.microsoft.com/office/powerpoint/2012/main" userId="S-1-5-21-18574106-1352478796-824651971-479849" providerId="AD"/>
      </p:ext>
    </p:extLst>
  </p:cmAuthor>
  <p:cmAuthor id="11" name="Kier, Lynn" initials="KL [2]" lastIdx="13" clrIdx="10">
    <p:extLst>
      <p:ext uri="{19B8F6BF-5375-455C-9EA6-DF929625EA0E}">
        <p15:presenceInfo xmlns:p15="http://schemas.microsoft.com/office/powerpoint/2012/main" userId="S::lynn.kier@dieboldnixdorf.com::282faf51-6190-4d49-8c39-31ba2c2b1433" providerId="AD"/>
      </p:ext>
    </p:extLst>
  </p:cmAuthor>
  <p:cmAuthor id="5" name="Meek, Natalie A.(CoOp)" initials="MNA" lastIdx="16" clrIdx="4">
    <p:extLst>
      <p:ext uri="{19B8F6BF-5375-455C-9EA6-DF929625EA0E}">
        <p15:presenceInfo xmlns:p15="http://schemas.microsoft.com/office/powerpoint/2012/main" userId="S-1-5-21-18574106-1352478796-824651971-357618" providerId="AD"/>
      </p:ext>
    </p:extLst>
  </p:cmAuthor>
  <p:cmAuthor id="12" name="Black, Alissa M." initials="BM" lastIdx="1" clrIdx="11">
    <p:extLst>
      <p:ext uri="{19B8F6BF-5375-455C-9EA6-DF929625EA0E}">
        <p15:presenceInfo xmlns:p15="http://schemas.microsoft.com/office/powerpoint/2012/main" userId="S::alissa.black@dieboldnixdorf.com::be048182-e9e4-403e-bfec-1e876df59a0f" providerId="AD"/>
      </p:ext>
    </p:extLst>
  </p:cmAuthor>
  <p:cmAuthor id="6" name="Hengst, Katrin" initials="HK" lastIdx="14" clrIdx="5">
    <p:extLst>
      <p:ext uri="{19B8F6BF-5375-455C-9EA6-DF929625EA0E}">
        <p15:presenceInfo xmlns:p15="http://schemas.microsoft.com/office/powerpoint/2012/main" userId="S-1-5-21-18574106-1352478796-824651971-4206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723"/>
    <a:srgbClr val="4A2267"/>
    <a:srgbClr val="FFBD20"/>
    <a:srgbClr val="9E2065"/>
    <a:srgbClr val="D1EDFF"/>
    <a:srgbClr val="692169"/>
    <a:srgbClr val="014B87"/>
    <a:srgbClr val="007C8A"/>
    <a:srgbClr val="4A2268"/>
    <a:srgbClr val="A61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76020" autoAdjust="0"/>
  </p:normalViewPr>
  <p:slideViewPr>
    <p:cSldViewPr snapToGrid="0">
      <p:cViewPr varScale="1">
        <p:scale>
          <a:sx n="100" d="100"/>
          <a:sy n="100" d="100"/>
        </p:scale>
        <p:origin x="942" y="78"/>
      </p:cViewPr>
      <p:guideLst>
        <p:guide orient="horz" pos="3121"/>
        <p:guide pos="3649"/>
        <p:guide orient="horz" pos="3888"/>
        <p:guide pos="3841"/>
        <p:guide orient="horz" pos="3553"/>
        <p:guide orient="horz" pos="331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108"/>
        <p:guide orient="horz" pos="4212"/>
        <p:guide pos="192"/>
        <p:guide pos="55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8033843674456E-3"/>
          <c:y val="2.4832855778414518E-2"/>
          <c:w val="0.98323932312651086"/>
          <c:h val="0.9503342884431709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folHlink"/>
            </a:solidFill>
            <a:ln w="9525" algn="ctr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Sheet1!$A$1:$H$1</c:f>
              <c:numCache>
                <c:formatCode>General</c:formatCode>
                <c:ptCount val="8"/>
                <c:pt idx="0">
                  <c:v>54.585000000000001</c:v>
                </c:pt>
                <c:pt idx="1">
                  <c:v>73.099000000000004</c:v>
                </c:pt>
                <c:pt idx="2">
                  <c:v>90.215999999999994</c:v>
                </c:pt>
                <c:pt idx="3">
                  <c:v>103.167</c:v>
                </c:pt>
                <c:pt idx="4">
                  <c:v>115.006</c:v>
                </c:pt>
                <c:pt idx="5">
                  <c:v>127.875</c:v>
                </c:pt>
                <c:pt idx="6">
                  <c:v>140.18600000000001</c:v>
                </c:pt>
                <c:pt idx="7">
                  <c:v>151.81100000000001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6A-4C33-BEDD-AFF82655C977}"/>
            </c:ext>
          </c:extLst>
        </c:ser>
        <c:ser>
          <c:idx val="1"/>
          <c:order val="1"/>
          <c:spPr>
            <a:solidFill>
              <a:srgbClr val="A6182E"/>
            </a:solidFill>
            <a:ln w="9525" algn="ctr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Sheet1!$A$2:$H$2</c:f>
              <c:numCache>
                <c:formatCode>General</c:formatCode>
                <c:ptCount val="8"/>
                <c:pt idx="0">
                  <c:v>32.636000000000003</c:v>
                </c:pt>
                <c:pt idx="1">
                  <c:v>52.668999999999997</c:v>
                </c:pt>
                <c:pt idx="2">
                  <c:v>47.682000000000002</c:v>
                </c:pt>
                <c:pt idx="3">
                  <c:v>47.625</c:v>
                </c:pt>
                <c:pt idx="4">
                  <c:v>47.415999999999997</c:v>
                </c:pt>
                <c:pt idx="5">
                  <c:v>45.84</c:v>
                </c:pt>
                <c:pt idx="6">
                  <c:v>45.318000000000012</c:v>
                </c:pt>
                <c:pt idx="7">
                  <c:v>46.691000000000003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6A-4C33-BEDD-AFF82655C977}"/>
            </c:ext>
          </c:extLst>
        </c:ser>
        <c:ser>
          <c:idx val="2"/>
          <c:order val="2"/>
          <c:spPr>
            <a:solidFill>
              <a:srgbClr val="014986"/>
            </a:solidFill>
            <a:ln w="9525" algn="ctr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Sheet1!$A$3:$H$3</c:f>
              <c:numCache>
                <c:formatCode>General</c:formatCode>
                <c:ptCount val="8"/>
                <c:pt idx="0">
                  <c:v>53.293000000000006</c:v>
                </c:pt>
                <c:pt idx="1">
                  <c:v>50.343999999999994</c:v>
                </c:pt>
                <c:pt idx="2">
                  <c:v>57.480999999999995</c:v>
                </c:pt>
                <c:pt idx="3">
                  <c:v>59.102000000000004</c:v>
                </c:pt>
                <c:pt idx="4">
                  <c:v>60.224000000000018</c:v>
                </c:pt>
                <c:pt idx="5">
                  <c:v>61.37700000000001</c:v>
                </c:pt>
                <c:pt idx="6">
                  <c:v>63.650000000000006</c:v>
                </c:pt>
                <c:pt idx="7">
                  <c:v>66.51600000000002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46A-4C33-BEDD-AFF82655C9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499999264"/>
        <c:axId val="1"/>
      </c:barChart>
      <c:catAx>
        <c:axId val="499999264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65.01800000000003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499999264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bin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eader Placeholder 17"/>
          <p:cNvSpPr>
            <a:spLocks noGrp="1"/>
          </p:cNvSpPr>
          <p:nvPr>
            <p:ph type="hdr" sz="quarter"/>
          </p:nvPr>
        </p:nvSpPr>
        <p:spPr>
          <a:xfrm>
            <a:off x="304800" y="171450"/>
            <a:ext cx="7315200" cy="17145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en-US" sz="1000">
                <a:latin typeface="Arial" charset="0"/>
                <a:ea typeface="Arial" charset="0"/>
                <a:cs typeface="Arial" charset="0"/>
              </a:rPr>
              <a:t>Presentation Title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quarter" idx="1"/>
          </p:nvPr>
        </p:nvSpPr>
        <p:spPr>
          <a:xfrm>
            <a:off x="7823200" y="171450"/>
            <a:ext cx="1016000" cy="17145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A16E46B5-9CBD-43E3-A1B9-23574E2C517F}" type="datetimeFigureOut">
              <a:rPr lang="en-US" sz="1000" smtClean="0">
                <a:latin typeface="Arial" charset="0"/>
                <a:ea typeface="Arial" charset="0"/>
                <a:cs typeface="Arial" charset="0"/>
              </a:rPr>
              <a:t>5/24/2022</a:t>
            </a:fld>
            <a:endParaRPr lang="en-US" sz="10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3"/>
          </p:nvPr>
        </p:nvSpPr>
        <p:spPr>
          <a:xfrm>
            <a:off x="304800" y="6515101"/>
            <a:ext cx="304800" cy="172640"/>
          </a:xfrm>
          <a:prstGeom prst="rect">
            <a:avLst/>
          </a:prstGeom>
        </p:spPr>
        <p:txBody>
          <a:bodyPr vert="horz" wrap="none" lIns="0" tIns="18288" rIns="0" bIns="0" rtlCol="0" anchor="ctr" anchorCtr="0"/>
          <a:lstStyle>
            <a:lvl1pPr algn="r">
              <a:defRPr sz="1200"/>
            </a:lvl1pPr>
          </a:lstStyle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F9E46C-E70A-F748-B5F2-26B00C1487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75" y="6486168"/>
            <a:ext cx="54398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95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04800" y="171450"/>
            <a:ext cx="7315200" cy="11430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>
                <a:latin typeface="+mn-lt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7900416" y="171450"/>
            <a:ext cx="938784" cy="11430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>
                <a:latin typeface="+mn-lt"/>
              </a:defRPr>
            </a:lvl1pPr>
          </a:lstStyle>
          <a:p>
            <a:fld id="{F29AC3FB-13A8-4529-B7D4-926F67FE92CA}" type="datetimeFigureOut">
              <a:rPr lang="en-US" smtClean="0"/>
              <a:pPr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62175" y="514350"/>
            <a:ext cx="4775200" cy="2686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04800" y="4171950"/>
            <a:ext cx="8534400" cy="2171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marL="171450" lvl="2" indent="-171450">
              <a:spcBef>
                <a:spcPts val="200"/>
              </a:spcBef>
              <a:spcAft>
                <a:spcPts val="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341313" lvl="3" indent="-1714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en-US"/>
              <a:t>Fourth level</a:t>
            </a:r>
          </a:p>
          <a:p>
            <a:pPr marL="542925" lvl="4" indent="-1809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13" name="Slide Number Placeholder 19"/>
          <p:cNvSpPr>
            <a:spLocks noGrp="1"/>
          </p:cNvSpPr>
          <p:nvPr>
            <p:ph type="sldNum" sz="quarter" idx="5"/>
          </p:nvPr>
        </p:nvSpPr>
        <p:spPr>
          <a:xfrm>
            <a:off x="304800" y="6515101"/>
            <a:ext cx="304800" cy="172640"/>
          </a:xfrm>
          <a:prstGeom prst="rect">
            <a:avLst/>
          </a:prstGeom>
        </p:spPr>
        <p:txBody>
          <a:bodyPr vert="horz" wrap="none" lIns="0" tIns="18288" rIns="0" bIns="0" rtlCol="0" anchor="ctr" anchorCtr="0"/>
          <a:lstStyle>
            <a:lvl1pPr algn="r">
              <a:defRPr sz="1200"/>
            </a:lvl1pPr>
          </a:lstStyle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CFF83-8E24-CA4B-95C1-4915CA109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875" y="6486168"/>
            <a:ext cx="54398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3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362" rtl="0" eaLnBrk="1" latinLnBrk="0" hangingPunct="1">
      <a:defRPr lang="en-US" sz="1200" kern="1200" dirty="0" smtClean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9682" algn="l" defTabSz="1219362" rtl="0" eaLnBrk="1" latinLnBrk="0" hangingPunct="1">
      <a:defRPr lang="en-US" sz="1200" kern="1200" dirty="0" smtClean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9362" algn="l" defTabSz="1219362" rtl="0" eaLnBrk="1" latinLnBrk="0" hangingPunct="1">
      <a:buClr>
        <a:schemeClr val="bg1">
          <a:lumMod val="65000"/>
        </a:schemeClr>
      </a:buClr>
      <a:defRPr lang="en-US" sz="1200" kern="1200" dirty="0" smtClean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9044" algn="l" defTabSz="1219362" rtl="0" eaLnBrk="1" latinLnBrk="0" hangingPunct="1">
      <a:buClr>
        <a:schemeClr val="bg1">
          <a:lumMod val="65000"/>
        </a:schemeClr>
      </a:buClr>
      <a:defRPr lang="en-US" sz="1200" kern="1200" dirty="0" smtClean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8725" algn="l" defTabSz="1219362" rtl="0" eaLnBrk="1" latinLnBrk="0" hangingPunct="1">
      <a:buClr>
        <a:schemeClr val="bg1">
          <a:lumMod val="65000"/>
        </a:schemeClr>
      </a:buClr>
      <a:defRPr lang="en-US" sz="1200" kern="1200" baseline="0" dirty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048407" algn="l" defTabSz="121936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087" algn="l" defTabSz="121936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768" algn="l" defTabSz="121936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7450" algn="l" defTabSz="121936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C1ED0-3D00-4397-967C-D42502EF866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30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162694" y="4572000"/>
            <a:ext cx="6400800" cy="2895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44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en-US" sz="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09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7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en-US" sz="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20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577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en-US" sz="800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13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1C1ED0-3D00-4397-967C-D42502EF866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02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en-US" sz="80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280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12189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692777BF-AFEC-46E4-847D-402C43B8F56A}" type="slidenum">
              <a:rPr lang="en-US" sz="80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pPr algn="ctr"/>
              <a:t>5</a:t>
            </a:fld>
            <a:endParaRPr lang="en-US" sz="8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2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B6C7D5-D252-504D-AB73-4A2DB695960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5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ED875-7CA7-4683-B586-34E1A4A09D12}" type="slidenum">
              <a:rPr lang="en-US">
                <a:latin typeface="Arial" panose="020B0604020202020204" pitchFamily="34" charset="0"/>
              </a:rPr>
              <a:t>7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89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5B26B-E4C4-49F9-8E87-681F189EE37D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121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01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12193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2777BF-AFEC-46E4-847D-402C43B8F56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pPr marL="0" marR="0" lvl="0" indent="0" algn="ctr" defTabSz="12193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5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69DFEED-92C2-9B44-AD83-5FDAF8274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73"/>
          <a:stretch/>
        </p:blipFill>
        <p:spPr>
          <a:xfrm>
            <a:off x="-560" y="441335"/>
            <a:ext cx="12195735" cy="641825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2540926"/>
            <a:ext cx="11125199" cy="1599758"/>
          </a:xfrm>
        </p:spPr>
        <p:txBody>
          <a:bodyPr anchor="b" anchorCtr="0">
            <a:noAutofit/>
          </a:bodyPr>
          <a:lstStyle>
            <a:lvl1pPr algn="ctr">
              <a:lnSpc>
                <a:spcPts val="3999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6269" y="4356143"/>
            <a:ext cx="11126922" cy="1599758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609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 </a:t>
            </a:r>
            <a:r>
              <a:rPr lang="en-US" err="1"/>
              <a:t>asd</a:t>
            </a:r>
            <a:r>
              <a:rPr lang="en-US"/>
              <a:t> </a:t>
            </a:r>
            <a:r>
              <a:rPr lang="en-US" err="1"/>
              <a:t>fsad</a:t>
            </a:r>
            <a:r>
              <a:rPr lang="en-US"/>
              <a:t> </a:t>
            </a:r>
            <a:r>
              <a:rPr lang="en-US" err="1"/>
              <a:t>fasdf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sdfsdf</a:t>
            </a:r>
            <a:endParaRPr lang="en-US"/>
          </a:p>
        </p:txBody>
      </p:sp>
      <p:pic>
        <p:nvPicPr>
          <p:cNvPr id="6" name="Picture 5" descr="DN.png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84" y="279467"/>
            <a:ext cx="623932" cy="357711"/>
          </a:xfrm>
          <a:prstGeom prst="rect">
            <a:avLst/>
          </a:prstGeom>
        </p:spPr>
      </p:pic>
      <p:pic>
        <p:nvPicPr>
          <p:cNvPr id="7" name="Picture 6" descr="wordmark.png" hidden="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1022" y="5770838"/>
            <a:ext cx="1828949" cy="8092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63DB7C-10AD-C54A-959A-70D121194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73" t="-26120" r="-20850" b="-25444"/>
          <a:stretch/>
        </p:blipFill>
        <p:spPr>
          <a:xfrm>
            <a:off x="382587" y="441335"/>
            <a:ext cx="2133600" cy="169305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709FFF6-94FA-4047-B338-AE576EABF7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5188" y="991394"/>
            <a:ext cx="5715000" cy="610394"/>
          </a:xfrm>
        </p:spPr>
        <p:txBody>
          <a:bodyPr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 |  Date</a:t>
            </a:r>
          </a:p>
        </p:txBody>
      </p:sp>
    </p:spTree>
    <p:extLst>
      <p:ext uri="{BB962C8B-B14F-4D97-AF65-F5344CB8AC3E}">
        <p14:creationId xmlns:p14="http://schemas.microsoft.com/office/powerpoint/2010/main" val="3627093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7" y="1298575"/>
            <a:ext cx="5461000" cy="4879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199189" y="1298575"/>
            <a:ext cx="5460999" cy="4879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400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34987" y="1298575"/>
            <a:ext cx="5461000" cy="4879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B849D9-FCAB-D344-A6C7-85E1782C99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3788" y="1298575"/>
            <a:ext cx="5486400" cy="48752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3752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9D77E5D-BD93-394A-B334-E765FE57550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34988" y="1298575"/>
            <a:ext cx="5410200" cy="48752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F944E33-C73F-B64E-A20B-8403E172733F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173788" y="1298575"/>
            <a:ext cx="5486400" cy="487521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12450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199189" y="1298575"/>
            <a:ext cx="5460999" cy="4879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5CA5F860-A1C4-204C-B02A-42BBBE34DB0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34988" y="1296988"/>
            <a:ext cx="5410200" cy="4881562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944875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4987" y="1295400"/>
            <a:ext cx="5461000" cy="4687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609682" indent="0">
              <a:buNone/>
              <a:defRPr sz="2700" b="1"/>
            </a:lvl2pPr>
            <a:lvl3pPr marL="1219362" indent="0">
              <a:buNone/>
              <a:defRPr sz="2400" b="1"/>
            </a:lvl3pPr>
            <a:lvl4pPr marL="1829044" indent="0">
              <a:buNone/>
              <a:defRPr sz="2100" b="1"/>
            </a:lvl4pPr>
            <a:lvl5pPr marL="2438725" indent="0">
              <a:buNone/>
              <a:defRPr sz="2100" b="1"/>
            </a:lvl5pPr>
            <a:lvl6pPr marL="3048407" indent="0">
              <a:buNone/>
              <a:defRPr sz="2100" b="1"/>
            </a:lvl6pPr>
            <a:lvl7pPr marL="3658087" indent="0">
              <a:buNone/>
              <a:defRPr sz="2100" b="1"/>
            </a:lvl7pPr>
            <a:lvl8pPr marL="4267768" indent="0">
              <a:buNone/>
              <a:defRPr sz="2100" b="1"/>
            </a:lvl8pPr>
            <a:lvl9pPr marL="487745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9189" y="1295400"/>
            <a:ext cx="5460998" cy="4687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609682" indent="0">
              <a:buNone/>
              <a:defRPr sz="2700" b="1"/>
            </a:lvl2pPr>
            <a:lvl3pPr marL="1219362" indent="0">
              <a:buNone/>
              <a:defRPr sz="2400" b="1"/>
            </a:lvl3pPr>
            <a:lvl4pPr marL="1829044" indent="0">
              <a:buNone/>
              <a:defRPr sz="2100" b="1"/>
            </a:lvl4pPr>
            <a:lvl5pPr marL="2438725" indent="0">
              <a:buNone/>
              <a:defRPr sz="2100" b="1"/>
            </a:lvl5pPr>
            <a:lvl6pPr marL="3048407" indent="0">
              <a:buNone/>
              <a:defRPr sz="2100" b="1"/>
            </a:lvl6pPr>
            <a:lvl7pPr marL="3658087" indent="0">
              <a:buNone/>
              <a:defRPr sz="2100" b="1"/>
            </a:lvl7pPr>
            <a:lvl8pPr marL="4267768" indent="0">
              <a:buNone/>
              <a:defRPr sz="2100" b="1"/>
            </a:lvl8pPr>
            <a:lvl9pPr marL="487745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34987" y="2032000"/>
            <a:ext cx="5461000" cy="414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199189" y="2032000"/>
            <a:ext cx="5460999" cy="414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44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686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06506" y="762724"/>
            <a:ext cx="11483790" cy="3048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1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296990"/>
            <a:ext cx="11125199" cy="4876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705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B41738-701B-364E-95F1-BFB53E81A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3392487" y="-2628901"/>
            <a:ext cx="5410202" cy="12195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20787" y="2172318"/>
            <a:ext cx="5181599" cy="2514952"/>
          </a:xfrm>
        </p:spPr>
        <p:txBody>
          <a:bodyPr anchor="ctr" anchorCtr="0">
            <a:noAutofit/>
          </a:bodyPr>
          <a:lstStyle>
            <a:lvl1pPr algn="r">
              <a:lnSpc>
                <a:spcPts val="3999"/>
              </a:lnSpc>
              <a:defRPr sz="3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8997A9-2C3E-0F4E-9477-A6F22D5C4C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88188" y="2515394"/>
            <a:ext cx="3886200" cy="1828800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Last</a:t>
            </a:r>
          </a:p>
          <a:p>
            <a:pPr lvl="0"/>
            <a:r>
              <a:rPr lang="en-US"/>
              <a:t>Email Address</a:t>
            </a:r>
          </a:p>
          <a:p>
            <a:pPr lvl="0"/>
            <a:r>
              <a:rPr lang="en-US" err="1"/>
              <a:t>DieboldNixdorf.com</a:t>
            </a:r>
            <a:r>
              <a:rPr lang="en-US"/>
              <a:t>/Vanity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B99F5A-FBAC-AF4C-A074-E4E177D373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502" y="6211871"/>
            <a:ext cx="2220686" cy="4318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A37047-3F3A-7145-AF87-F410BE47DFA6}"/>
              </a:ext>
            </a:extLst>
          </p:cNvPr>
          <p:cNvCxnSpPr>
            <a:cxnSpLocks/>
          </p:cNvCxnSpPr>
          <p:nvPr userDrawn="1"/>
        </p:nvCxnSpPr>
        <p:spPr>
          <a:xfrm>
            <a:off x="6754203" y="2515394"/>
            <a:ext cx="0" cy="1828800"/>
          </a:xfrm>
          <a:prstGeom prst="line">
            <a:avLst/>
          </a:prstGeom>
          <a:ln w="6350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34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6484" y="1802587"/>
            <a:ext cx="11050428" cy="1176387"/>
          </a:xfrm>
        </p:spPr>
        <p:txBody>
          <a:bodyPr anchor="b" anchorCtr="0">
            <a:noAutofit/>
          </a:bodyPr>
          <a:lstStyle>
            <a:lvl1pPr algn="ctr">
              <a:lnSpc>
                <a:spcPts val="3999"/>
              </a:lnSpc>
              <a:defRPr sz="3999" b="1" cap="none">
                <a:solidFill>
                  <a:srgbClr val="004B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6187" y="5239857"/>
            <a:ext cx="5608638" cy="647076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sz="1600">
                <a:solidFill>
                  <a:schemeClr val="tx1"/>
                </a:solidFill>
              </a:rPr>
              <a:t>First Last  |  January 1, 1970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EAD407-5BE4-FE4E-A625-4D8BA9264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542"/>
          <a:stretch/>
        </p:blipFill>
        <p:spPr>
          <a:xfrm rot="16200000" flipH="1">
            <a:off x="4466027" y="-869561"/>
            <a:ext cx="3263127" cy="121951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6484" y="3150108"/>
            <a:ext cx="11050428" cy="101760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6096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52881B-95FA-6248-857B-96FEDC99D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587" y="687389"/>
            <a:ext cx="1447800" cy="1115198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1E75E20-A1B1-184C-AAFE-AC7060D0B1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712" y="1069010"/>
            <a:ext cx="5791200" cy="351953"/>
          </a:xfrm>
        </p:spPr>
        <p:txBody>
          <a:bodyPr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 |  Date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CAB317-214F-A042-AE81-5495AF4434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516592" y="6251926"/>
            <a:ext cx="2068824" cy="17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2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4988" y="1600995"/>
            <a:ext cx="11050428" cy="1935456"/>
          </a:xfrm>
        </p:spPr>
        <p:txBody>
          <a:bodyPr anchor="b" anchorCtr="0">
            <a:noAutofit/>
          </a:bodyPr>
          <a:lstStyle>
            <a:lvl1pPr algn="ctr">
              <a:lnSpc>
                <a:spcPts val="4000"/>
              </a:lnSpc>
              <a:defRPr sz="4000" b="1" cap="none">
                <a:solidFill>
                  <a:srgbClr val="004B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326187" y="5239856"/>
            <a:ext cx="5608637" cy="647076"/>
          </a:xfrm>
        </p:spPr>
        <p:txBody>
          <a:bodyPr anchor="ctr"/>
          <a:lstStyle>
            <a:lvl1pPr>
              <a:defRPr sz="1800"/>
            </a:lvl1pPr>
          </a:lstStyle>
          <a:p>
            <a:pPr lvl="0"/>
            <a:r>
              <a:rPr lang="en-US" sz="1600">
                <a:solidFill>
                  <a:schemeClr val="tx1"/>
                </a:solidFill>
              </a:rPr>
              <a:t>First Last  |  January 1, 1970</a:t>
            </a:r>
            <a:endParaRPr lang="en-GB" sz="160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EAD407-5BE4-FE4E-A625-4D8BA9264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41"/>
          <a:stretch/>
        </p:blipFill>
        <p:spPr>
          <a:xfrm rot="16200000" flipH="1">
            <a:off x="4420792" y="-914798"/>
            <a:ext cx="3353594" cy="1219517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988" y="3707584"/>
            <a:ext cx="11050427" cy="1017609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609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9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8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7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2C5280-45C6-6C4D-9408-1477B0C31C8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65711" y="1172841"/>
            <a:ext cx="5791200" cy="351954"/>
          </a:xfrm>
        </p:spPr>
        <p:txBody>
          <a:bodyPr>
            <a:normAutofit/>
          </a:bodyPr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DieboldNixdorf.com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1E75E20-A1B1-184C-AAFE-AC7060D0B1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5711" y="5951096"/>
            <a:ext cx="5791200" cy="351954"/>
          </a:xfrm>
        </p:spPr>
        <p:txBody>
          <a:bodyPr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Last  |  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4277D4-2819-8747-B31F-B38B4D15BF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273" t="-32049" r="-20850" b="-38489"/>
          <a:stretch/>
        </p:blipFill>
        <p:spPr>
          <a:xfrm>
            <a:off x="382587" y="375092"/>
            <a:ext cx="2133600" cy="19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03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90" y="198467"/>
            <a:ext cx="11125199" cy="71672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4990" y="1298576"/>
            <a:ext cx="11125199" cy="487997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11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23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574653-33CD-7F4B-A842-B62E814F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332"/>
          <a:stretch/>
        </p:blipFill>
        <p:spPr>
          <a:xfrm rot="5400000">
            <a:off x="-800101" y="800100"/>
            <a:ext cx="6859588" cy="5259388"/>
          </a:xfrm>
          <a:prstGeom prst="rect">
            <a:avLst/>
          </a:prstGeom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90" y="198466"/>
            <a:ext cx="2590798" cy="65087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0F072281-CE53-514D-BE28-674D1FB4AC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497388" y="707637"/>
            <a:ext cx="7162800" cy="5694752"/>
          </a:xfrm>
        </p:spPr>
        <p:txBody>
          <a:bodyPr anchor="ctr"/>
          <a:lstStyle>
            <a:lvl1pPr>
              <a:spcBef>
                <a:spcPts val="1800"/>
              </a:spcBef>
              <a:defRPr sz="2100">
                <a:solidFill>
                  <a:schemeClr val="tx2"/>
                </a:solidFill>
              </a:defRPr>
            </a:lvl1pPr>
            <a:lvl2pPr>
              <a:spcBef>
                <a:spcPts val="300"/>
              </a:spcBef>
              <a:defRPr sz="1400">
                <a:solidFill>
                  <a:schemeClr val="tx1"/>
                </a:solidFill>
              </a:defRPr>
            </a:lvl2pPr>
            <a:lvl3pPr marL="465138" indent="-233363">
              <a:spcBef>
                <a:spcPts val="300"/>
              </a:spcBef>
              <a:tabLst/>
              <a:defRPr sz="1400" i="1">
                <a:solidFill>
                  <a:schemeClr val="tx1"/>
                </a:solidFill>
              </a:defRPr>
            </a:lvl3pPr>
            <a:lvl4pPr>
              <a:spcBef>
                <a:spcPts val="300"/>
              </a:spcBef>
              <a:defRPr sz="1400">
                <a:solidFill>
                  <a:schemeClr val="tx1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108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4989" y="1298575"/>
            <a:ext cx="11125199" cy="487997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2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4989" y="1298575"/>
            <a:ext cx="11125199" cy="4879975"/>
          </a:xfrm>
        </p:spPr>
        <p:txBody>
          <a:bodyPr/>
          <a:lstStyle>
            <a:lvl1pPr>
              <a:spcAft>
                <a:spcPts val="600"/>
              </a:spcAft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BAD72-7FF1-1847-9BD0-FE3C52B5D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t="6144" r="1" b="13388"/>
          <a:stretch/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28829-4545-2642-B407-F3C643965474}"/>
              </a:ext>
            </a:extLst>
          </p:cNvPr>
          <p:cNvSpPr txBox="1"/>
          <p:nvPr userDrawn="1"/>
        </p:nvSpPr>
        <p:spPr>
          <a:xfrm>
            <a:off x="435141" y="6319479"/>
            <a:ext cx="3809997" cy="482712"/>
          </a:xfrm>
          <a:prstGeom prst="rect">
            <a:avLst/>
          </a:prstGeom>
          <a:noFill/>
        </p:spPr>
        <p:txBody>
          <a:bodyPr wrap="square" lIns="121936" tIns="0" rIns="121936" bIns="0" rtlCol="0" anchor="ctr" anchorCtr="0">
            <a:noAutofit/>
          </a:bodyPr>
          <a:lstStyle/>
          <a:p>
            <a:fld id="{DBCFFD13-7674-3847-A3ED-2F809372623C}" type="slidenum">
              <a:rPr lang="en-US" sz="900" smtClean="0">
                <a:solidFill>
                  <a:schemeClr val="bg1"/>
                </a:solidFill>
              </a:rPr>
              <a:pPr/>
              <a:t>‹#›</a:t>
            </a:fld>
            <a:r>
              <a:rPr lang="en-US" sz="900">
                <a:solidFill>
                  <a:schemeClr val="bg1"/>
                </a:solidFill>
              </a:rPr>
              <a:t>  |</a:t>
            </a:r>
            <a:r>
              <a:rPr lang="en-US" sz="900" baseline="0">
                <a:solidFill>
                  <a:schemeClr val="bg1"/>
                </a:solidFill>
              </a:rPr>
              <a:t>  </a:t>
            </a:r>
            <a:r>
              <a:rPr lang="en-US" sz="900" b="0" baseline="0">
                <a:solidFill>
                  <a:schemeClr val="bg1"/>
                </a:solidFill>
              </a:rPr>
              <a:t>DIEBOLD NIXDORF  |  DRIVING CONNECTED COMMERCE</a:t>
            </a:r>
            <a:endParaRPr lang="en-US" sz="900" b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FF012F-F636-9543-B408-86EDF726BE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7911" y="6411854"/>
            <a:ext cx="519508" cy="29512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C8DE27-4FB5-0D40-8213-C864CB71C7F6}"/>
              </a:ext>
            </a:extLst>
          </p:cNvPr>
          <p:cNvCxnSpPr/>
          <p:nvPr userDrawn="1"/>
        </p:nvCxnSpPr>
        <p:spPr>
          <a:xfrm>
            <a:off x="534989" y="990829"/>
            <a:ext cx="11125199" cy="0"/>
          </a:xfrm>
          <a:prstGeom prst="line">
            <a:avLst/>
          </a:prstGeom>
          <a:ln w="6350" cmpd="sng">
            <a:solidFill>
              <a:srgbClr val="99999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470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BAD72-7FF1-1847-9BD0-FE3C52B5D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6588" b="12686"/>
          <a:stretch/>
        </p:blipFill>
        <p:spPr>
          <a:xfrm>
            <a:off x="0" y="0"/>
            <a:ext cx="12195175" cy="685958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28829-4545-2642-B407-F3C643965474}"/>
              </a:ext>
            </a:extLst>
          </p:cNvPr>
          <p:cNvSpPr txBox="1"/>
          <p:nvPr userDrawn="1"/>
        </p:nvSpPr>
        <p:spPr>
          <a:xfrm>
            <a:off x="435141" y="6319479"/>
            <a:ext cx="3809997" cy="482712"/>
          </a:xfrm>
          <a:prstGeom prst="rect">
            <a:avLst/>
          </a:prstGeom>
          <a:noFill/>
        </p:spPr>
        <p:txBody>
          <a:bodyPr wrap="square" lIns="121936" tIns="0" rIns="121936" bIns="0" rtlCol="0" anchor="ctr" anchorCtr="0">
            <a:noAutofit/>
          </a:bodyPr>
          <a:lstStyle/>
          <a:p>
            <a:fld id="{DBCFFD13-7674-3847-A3ED-2F809372623C}" type="slidenum">
              <a:rPr lang="en-US" sz="900" smtClean="0">
                <a:solidFill>
                  <a:schemeClr val="tx2"/>
                </a:solidFill>
              </a:rPr>
              <a:pPr/>
              <a:t>‹#›</a:t>
            </a:fld>
            <a:r>
              <a:rPr lang="en-US" sz="900" dirty="0">
                <a:solidFill>
                  <a:schemeClr val="tx2"/>
                </a:solidFill>
              </a:rPr>
              <a:t>  |</a:t>
            </a:r>
            <a:r>
              <a:rPr lang="en-US" sz="900" baseline="0" dirty="0">
                <a:solidFill>
                  <a:schemeClr val="tx2"/>
                </a:solidFill>
              </a:rPr>
              <a:t>  </a:t>
            </a:r>
            <a:r>
              <a:rPr lang="en-US" sz="900" b="0" baseline="0" dirty="0">
                <a:solidFill>
                  <a:schemeClr val="tx2"/>
                </a:solidFill>
              </a:rPr>
              <a:t>DIEBOLD NIXDORF  |  DRIVING CONNECTED COMMERCE</a:t>
            </a:r>
            <a:endParaRPr lang="en-US" sz="900" b="0" dirty="0">
              <a:solidFill>
                <a:schemeClr val="tx2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C8DE27-4FB5-0D40-8213-C864CB71C7F6}"/>
              </a:ext>
            </a:extLst>
          </p:cNvPr>
          <p:cNvCxnSpPr/>
          <p:nvPr userDrawn="1"/>
        </p:nvCxnSpPr>
        <p:spPr>
          <a:xfrm>
            <a:off x="534989" y="990829"/>
            <a:ext cx="11125199" cy="0"/>
          </a:xfrm>
          <a:prstGeom prst="line">
            <a:avLst/>
          </a:prstGeom>
          <a:ln w="6350" cmpd="sng">
            <a:solidFill>
              <a:srgbClr val="99999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A25BF1E-CA1E-0840-9BED-ED6EF04077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911" y="6411649"/>
            <a:ext cx="519508" cy="2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43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65567"/>
            <a:ext cx="11125200" cy="5843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4B8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298575"/>
            <a:ext cx="11125200" cy="48799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4988" y="508700"/>
            <a:ext cx="11125200" cy="406494"/>
          </a:xfrm>
        </p:spPr>
        <p:txBody>
          <a:bodyPr tIns="0" bIns="0" anchor="ctr" anchorCtr="0">
            <a:noAutofit/>
          </a:bodyPr>
          <a:lstStyle>
            <a:lvl1pPr>
              <a:defRPr sz="1700">
                <a:solidFill>
                  <a:srgbClr val="004B87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57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84A977-B2B0-244E-A4EA-79DF68788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41"/>
          <a:stretch/>
        </p:blipFill>
        <p:spPr>
          <a:xfrm rot="16200000" flipH="1">
            <a:off x="4420792" y="-914798"/>
            <a:ext cx="3353594" cy="12195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206" y="2591594"/>
            <a:ext cx="10840156" cy="2956610"/>
          </a:xfrm>
        </p:spPr>
        <p:txBody>
          <a:bodyPr anchor="t">
            <a:normAutofit/>
          </a:bodyPr>
          <a:lstStyle>
            <a:lvl1pPr algn="ctr">
              <a:lnSpc>
                <a:spcPct val="90000"/>
              </a:lnSpc>
              <a:defRPr sz="4000" b="0" cap="none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6206" y="1138677"/>
            <a:ext cx="10840156" cy="1295700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 b="1" cap="all">
                <a:solidFill>
                  <a:schemeClr val="tx2"/>
                </a:solidFill>
              </a:defRPr>
            </a:lvl1pPr>
            <a:lvl2pPr marL="6096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3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0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7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0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7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74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634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9FD274-0CA4-BA4F-AFD0-4A9A7DC1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2"/>
          <a:stretch/>
        </p:blipFill>
        <p:spPr>
          <a:xfrm flipV="1">
            <a:off x="-1" y="0"/>
            <a:ext cx="12195175" cy="663019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6206" y="1981994"/>
            <a:ext cx="10840156" cy="2956610"/>
          </a:xfrm>
        </p:spPr>
        <p:txBody>
          <a:bodyPr anchor="t">
            <a:normAutofit/>
          </a:bodyPr>
          <a:lstStyle>
            <a:lvl1pPr algn="ctr">
              <a:lnSpc>
                <a:spcPct val="90000"/>
              </a:lnSpc>
              <a:defRPr sz="4800" b="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6206" y="420538"/>
            <a:ext cx="10840156" cy="1295700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 b="1" cap="all">
                <a:solidFill>
                  <a:schemeClr val="bg1"/>
                </a:solidFill>
              </a:defRPr>
            </a:lvl1pPr>
            <a:lvl2pPr marL="6096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36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90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7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80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7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74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E833D1-4F51-084F-9B49-0FE01540F6C4}"/>
              </a:ext>
            </a:extLst>
          </p:cNvPr>
          <p:cNvSpPr/>
          <p:nvPr userDrawn="1"/>
        </p:nvSpPr>
        <p:spPr>
          <a:xfrm>
            <a:off x="10974387" y="6211871"/>
            <a:ext cx="914400" cy="6477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4" tIns="60972" rIns="121944" bIns="60972" spcCol="0"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5093F-01AA-5048-9B46-FB3B216D6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502" y="6211871"/>
            <a:ext cx="2220686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1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28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Relationship Id="rId27" Type="http://schemas.openxmlformats.org/officeDocument/2006/relationships/tags" Target="../tags/tag6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296990"/>
            <a:ext cx="11125199" cy="48768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34989" y="990829"/>
            <a:ext cx="11125199" cy="0"/>
          </a:xfrm>
          <a:prstGeom prst="line">
            <a:avLst/>
          </a:prstGeom>
          <a:ln w="6350" cmpd="sng">
            <a:solidFill>
              <a:srgbClr val="99999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VctFootnote_ID_5" hidden="1"/>
          <p:cNvSpPr txBox="1"/>
          <p:nvPr userDrawn="1">
            <p:custDataLst>
              <p:tags r:id="rId23"/>
            </p:custDataLst>
          </p:nvPr>
        </p:nvSpPr>
        <p:spPr bwMode="gray">
          <a:xfrm>
            <a:off x="534989" y="6187288"/>
            <a:ext cx="11125199" cy="1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/>
          <a:p>
            <a:pPr marL="182551" lvl="0" indent="-182551" algn="l" defTabSz="1219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900" b="0" i="0">
                <a:solidFill>
                  <a:srgbClr val="636466"/>
                </a:solidFill>
                <a:latin typeface="Arial"/>
              </a:rPr>
              <a:t>1	Footnote</a:t>
            </a:r>
          </a:p>
        </p:txBody>
      </p:sp>
      <p:sp>
        <p:nvSpPr>
          <p:cNvPr id="7" name="VctSubjectTitle_ID_7" hidden="1"/>
          <p:cNvSpPr txBox="1"/>
          <p:nvPr userDrawn="1">
            <p:custDataLst>
              <p:tags r:id="rId24"/>
            </p:custDataLst>
          </p:nvPr>
        </p:nvSpPr>
        <p:spPr bwMode="gray">
          <a:xfrm>
            <a:off x="534989" y="1298576"/>
            <a:ext cx="9601200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0" indent="0" algn="l" defTabSz="1219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700" b="0" i="0">
                <a:solidFill>
                  <a:schemeClr val="tx2"/>
                </a:solidFill>
                <a:latin typeface="Arial"/>
              </a:rPr>
              <a:t>Chart Title</a:t>
            </a:r>
          </a:p>
        </p:txBody>
      </p:sp>
      <p:sp>
        <p:nvSpPr>
          <p:cNvPr id="10" name="VctRoadmap_ID_10" hidden="1"/>
          <p:cNvSpPr txBox="1"/>
          <p:nvPr userDrawn="1">
            <p:custDataLst>
              <p:tags r:id="rId25"/>
            </p:custDataLst>
          </p:nvPr>
        </p:nvSpPr>
        <p:spPr bwMode="gray">
          <a:xfrm>
            <a:off x="6088062" y="122267"/>
            <a:ext cx="5572127" cy="14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/>
          <a:p>
            <a:pPr marL="0" lvl="0" indent="0" algn="r" defTabSz="1219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900" b="0" i="0">
                <a:solidFill>
                  <a:srgbClr val="99999A"/>
                </a:solidFill>
                <a:latin typeface="Arial"/>
              </a:rPr>
              <a:t>_Auto</a:t>
            </a:r>
          </a:p>
        </p:txBody>
      </p:sp>
      <p:sp>
        <p:nvSpPr>
          <p:cNvPr id="11" name="VctStamp_ID_11" hidden="1"/>
          <p:cNvSpPr/>
          <p:nvPr userDrawn="1">
            <p:custDataLst>
              <p:tags r:id="rId26"/>
            </p:custDataLst>
          </p:nvPr>
        </p:nvSpPr>
        <p:spPr bwMode="gray">
          <a:xfrm>
            <a:off x="10605412" y="1304023"/>
            <a:ext cx="1054776" cy="312902"/>
          </a:xfrm>
          <a:prstGeom prst="leftRightArrow">
            <a:avLst>
              <a:gd name="adj1" fmla="val 100000"/>
              <a:gd name="adj2" fmla="val 0"/>
            </a:avLst>
          </a:prstGeom>
          <a:noFill/>
          <a:ln w="190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25398" rIns="0" bIns="2539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lvl="0" indent="0" algn="r" defTabSz="1219362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700" b="1" i="0">
                <a:solidFill>
                  <a:schemeClr val="dk1"/>
                </a:solidFill>
                <a:latin typeface="Arial"/>
              </a:rPr>
              <a:t>EXAMPLE</a:t>
            </a:r>
          </a:p>
        </p:txBody>
      </p:sp>
      <p:cxnSp>
        <p:nvCxnSpPr>
          <p:cNvPr id="12" name="VctTopStpCtr_ID_12" hidden="1"/>
          <p:cNvCxnSpPr>
            <a:stCxn id="11" idx="2"/>
            <a:endCxn id="11" idx="0"/>
          </p:cNvCxnSpPr>
          <p:nvPr userDrawn="1">
            <p:custDataLst>
              <p:tags r:id="rId27"/>
            </p:custDataLst>
          </p:nvPr>
        </p:nvCxnSpPr>
        <p:spPr bwMode="auto">
          <a:xfrm>
            <a:off x="10605412" y="1304023"/>
            <a:ext cx="105477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VctBtmStpCtr_ID_13" hidden="1"/>
          <p:cNvCxnSpPr>
            <a:stCxn id="11" idx="4"/>
            <a:endCxn id="11" idx="6"/>
          </p:cNvCxnSpPr>
          <p:nvPr userDrawn="1">
            <p:custDataLst>
              <p:tags r:id="rId28"/>
            </p:custDataLst>
          </p:nvPr>
        </p:nvCxnSpPr>
        <p:spPr bwMode="auto">
          <a:xfrm>
            <a:off x="10605412" y="1616925"/>
            <a:ext cx="1054776" cy="0"/>
          </a:xfrm>
          <a:prstGeom prst="straightConnector1">
            <a:avLst/>
          </a:prstGeom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VCT_Marker_ID_40" hidden="1"/>
          <p:cNvSpPr/>
          <p:nvPr userDrawn="1">
            <p:custDataLst>
              <p:tags r:id="rId29"/>
            </p:custDataLst>
          </p:nvPr>
        </p:nvSpPr>
        <p:spPr>
          <a:xfrm>
            <a:off x="1270001" y="12700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GB" sz="400"/>
              <a:t>&lt;?xml version="1.0" encoding="utf-16"?&gt;</a:t>
            </a:r>
          </a:p>
          <a:p>
            <a:pPr algn="ctr"/>
            <a:r>
              <a:rPr lang="en-GB" sz="400"/>
              <a:t>&lt;CorporateColors xmlns:xsi="http://www.w3.org/2001/XMLSchema-instance" xmlns:xsd="http://www.w3.org/2001/XMLSchema"&gt;</a:t>
            </a:r>
          </a:p>
          <a:p>
            <a:pPr algn="ctr"/>
            <a:r>
              <a:rPr lang="en-GB" sz="400"/>
              <a:t>  &lt;VctColors&gt;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&lt;Name&gt;Background 1&lt;/Name&gt;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&lt;Name&gt;Background 1&lt;/Name&gt;</a:t>
            </a:r>
          </a:p>
          <a:p>
            <a:pPr algn="ctr"/>
            <a:r>
              <a:rPr lang="en-GB" sz="400"/>
              <a:t>          &lt;RGB Red="255" Green="255" Blue="255" /&gt;</a:t>
            </a:r>
          </a:p>
          <a:p>
            <a:pPr algn="ctr"/>
            <a:r>
              <a:rPr lang="en-GB" sz="400"/>
              <a:t>          &lt;ThemeColorIndex&gt;msoThemeColorLight1&lt;/ThemeColorIndex&gt;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&lt;Name&gt;Background 1, darker&lt;/Name&gt;</a:t>
            </a:r>
          </a:p>
          <a:p>
            <a:pPr algn="ctr"/>
            <a:r>
              <a:rPr lang="en-GB" sz="400"/>
              <a:t>          &lt;RGB Red="219" Green="217" Blue="214"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&lt;Name&gt;Background 1, medium&lt;/Name&gt;</a:t>
            </a:r>
          </a:p>
          <a:p>
            <a:pPr algn="ctr"/>
            <a:r>
              <a:rPr lang="en-GB" sz="400"/>
              <a:t>          &lt;RGB Red="189" Green="187" Blue="187"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&lt;Name&gt;Text 1&lt;/Name&gt;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&lt;Name&gt;Text 1&lt;/Name&gt;</a:t>
            </a:r>
          </a:p>
          <a:p>
            <a:pPr algn="ctr"/>
            <a:r>
              <a:rPr lang="en-GB" sz="400"/>
              <a:t>          &lt;RGB Red="0" Green="0" Blue="0" /&gt;</a:t>
            </a:r>
          </a:p>
          <a:p>
            <a:pPr algn="ctr"/>
            <a:r>
              <a:rPr lang="en-GB" sz="400"/>
              <a:t>          &lt;ThemeColorIndex&gt;msoThemeColorDark1&lt;/ThemeColorIndex&gt;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&lt;Name&gt;Text 1, lighter&lt;/Name&gt;</a:t>
            </a:r>
          </a:p>
          <a:p>
            <a:pPr algn="ctr"/>
            <a:r>
              <a:rPr lang="en-GB" sz="400"/>
              <a:t>          &lt;RGB Red="99" Green="100" Blue="102"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&lt;Name&gt;Text 1, medium&lt;/Name&gt;</a:t>
            </a:r>
          </a:p>
          <a:p>
            <a:pPr algn="ctr"/>
            <a:r>
              <a:rPr lang="en-GB" sz="400"/>
              <a:t>          &lt;RGB Red="153" Green="153" Blue="154"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1&lt;/Name&gt;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1, Diebold Blue&lt;/Name&gt;</a:t>
            </a:r>
          </a:p>
          <a:p>
            <a:pPr algn="ctr"/>
            <a:r>
              <a:rPr lang="en-GB" sz="400"/>
              <a:t>          &lt;RGB Red="0" Green="75" Blue="135" /&gt;</a:t>
            </a:r>
          </a:p>
          <a:p>
            <a:pPr algn="ctr"/>
            <a:r>
              <a:rPr lang="en-GB" sz="400"/>
              <a:t>          &lt;ThemeColorIndex&gt;msoThemeColorAccent1&lt;/ThemeColorIndex&gt;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2&lt;/Name&gt;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2, Diebold Red&lt;/Name&gt;</a:t>
            </a:r>
          </a:p>
          <a:p>
            <a:pPr algn="ctr"/>
            <a:r>
              <a:rPr lang="en-GB" sz="400"/>
              <a:t>          &lt;RGB Red="165" Green="24" Blue="46" /&gt;</a:t>
            </a:r>
          </a:p>
          <a:p>
            <a:pPr algn="ctr"/>
            <a:r>
              <a:rPr lang="en-GB" sz="400"/>
              <a:t>          &lt;ThemeColorIndex&gt;msoThemeColorAccent2&lt;/ThemeColorIndex&gt;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3&lt;/Name&gt;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3, Diebold Purple&lt;/Name&gt;</a:t>
            </a:r>
          </a:p>
          <a:p>
            <a:pPr algn="ctr"/>
            <a:r>
              <a:rPr lang="en-GB" sz="400"/>
              <a:t>          &lt;RGB Red="80" Green="18" Blue="104" /&gt;</a:t>
            </a:r>
          </a:p>
          <a:p>
            <a:pPr algn="ctr"/>
            <a:r>
              <a:rPr lang="en-GB" sz="400"/>
              <a:t>          &lt;ThemeColorIndex&gt;msoThemeColorAccent3&lt;/ThemeColorIndex&gt;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4&lt;/Name&gt;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4&lt;/Name&gt;</a:t>
            </a:r>
          </a:p>
          <a:p>
            <a:pPr algn="ctr"/>
            <a:r>
              <a:rPr lang="en-GB" sz="400"/>
              <a:t>          &lt;RGB Red="0" Green="178" Blue="176" /&gt;</a:t>
            </a:r>
          </a:p>
          <a:p>
            <a:pPr algn="ctr"/>
            <a:r>
              <a:rPr lang="en-GB" sz="400"/>
              <a:t>          &lt;ThemeColorIndex&gt;msoThemeColorAccent4&lt;/ThemeColorIndex&gt;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4, darker&lt;/Name&gt;</a:t>
            </a:r>
          </a:p>
          <a:p>
            <a:pPr algn="ctr"/>
            <a:r>
              <a:rPr lang="en-GB" sz="400"/>
              <a:t>          &lt;RGB Red="0" Green="122" Blue="135"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4, lighter&lt;/Name&gt;</a:t>
            </a:r>
          </a:p>
          <a:p>
            <a:pPr algn="ctr"/>
            <a:r>
              <a:rPr lang="en-GB" sz="400"/>
              <a:t>          &lt;RGB Red="58" Green="214" Blue="197"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5&lt;/Name&gt;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5&lt;/Name&gt;</a:t>
            </a:r>
          </a:p>
          <a:p>
            <a:pPr algn="ctr"/>
            <a:r>
              <a:rPr lang="en-GB" sz="400"/>
              <a:t>          &lt;RGB Red="23" Green="167" Blue="255" /&gt;</a:t>
            </a:r>
          </a:p>
          <a:p>
            <a:pPr algn="ctr"/>
            <a:r>
              <a:rPr lang="en-GB" sz="400"/>
              <a:t>          &lt;ThemeColorIndex&gt;msoThemeColorAccent5&lt;/ThemeColorIndex&gt;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5, darker&lt;/Name&gt;</a:t>
            </a:r>
          </a:p>
          <a:p>
            <a:pPr algn="ctr"/>
            <a:r>
              <a:rPr lang="en-GB" sz="400"/>
              <a:t>          &lt;RGB Red="0" Green="136" Blue="185"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5, lighter&lt;/Name&gt;</a:t>
            </a:r>
          </a:p>
          <a:p>
            <a:pPr algn="ctr"/>
            <a:r>
              <a:rPr lang="en-GB" sz="400"/>
              <a:t>          &lt;RGB Red="115" Green="206" Blue="255"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&lt;Name&gt;Accent 6&lt;/Name&gt;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6&lt;/Name&gt;</a:t>
            </a:r>
          </a:p>
          <a:p>
            <a:pPr algn="ctr"/>
            <a:r>
              <a:rPr lang="en-GB" sz="400"/>
              <a:t>          &lt;RGB Red="255" Green="121" Blue="0" /&gt;</a:t>
            </a:r>
          </a:p>
          <a:p>
            <a:pPr algn="ctr"/>
            <a:r>
              <a:rPr lang="en-GB" sz="400"/>
              <a:t>          &lt;ThemeColorIndex&gt;msoThemeColorAccent6&lt;/ThemeColorIndex&gt;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6, darker&lt;/Name&gt;</a:t>
            </a:r>
          </a:p>
          <a:p>
            <a:pPr algn="ctr"/>
            <a:r>
              <a:rPr lang="en-GB" sz="400"/>
              <a:t>          &lt;RGB Red="182" Green="90" Blue="15"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&lt;Name&gt;Accent 6, lighter&lt;/Name&gt;</a:t>
            </a:r>
          </a:p>
          <a:p>
            <a:pPr algn="ctr"/>
            <a:r>
              <a:rPr lang="en-GB" sz="400"/>
              <a:t>          &lt;RGB Red="254" Green="191" Blue="59"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  &lt;VctCustomColorSeries show="true"&gt;</a:t>
            </a:r>
          </a:p>
          <a:p>
            <a:pPr algn="ctr"/>
            <a:r>
              <a:rPr lang="en-GB" sz="400"/>
              <a:t>      &lt;Name&gt;Yellow&lt;/Name&gt;</a:t>
            </a:r>
          </a:p>
          <a:p>
            <a:pPr algn="ctr"/>
            <a:r>
              <a:rPr lang="en-GB" sz="400"/>
              <a:t>      &lt;CustomColors&gt;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&lt;Name&gt;Yellow&lt;/Name&gt;</a:t>
            </a:r>
          </a:p>
          <a:p>
            <a:pPr algn="ctr"/>
            <a:r>
              <a:rPr lang="en-GB" sz="400"/>
              <a:t>          &lt;RGB Red="253" Green="183" Blue="26"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&lt;Name&gt;Yellow, darker&lt;/Name&gt;</a:t>
            </a:r>
          </a:p>
          <a:p>
            <a:pPr algn="ctr"/>
            <a:r>
              <a:rPr lang="en-GB" sz="400"/>
              <a:t>          &lt;RGB Red="249" Green="159" Blue="30"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Red="255" Green="255" Blue="255"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  &lt;VctCustomColor&gt;</a:t>
            </a:r>
          </a:p>
          <a:p>
            <a:pPr algn="ctr"/>
            <a:r>
              <a:rPr lang="en-GB" sz="400"/>
              <a:t>          &lt;Name&gt;Yellow, lighter&lt;/Name&gt;</a:t>
            </a:r>
          </a:p>
          <a:p>
            <a:pPr algn="ctr"/>
            <a:r>
              <a:rPr lang="en-GB" sz="400"/>
              <a:t>          &lt;RGB Red="248" Green="222" Blue="141" /&gt;</a:t>
            </a:r>
          </a:p>
          <a:p>
            <a:pPr algn="ctr"/>
            <a:r>
              <a:rPr lang="en-GB" sz="400"/>
              <a:t>          &lt;ThemeColorIndex&gt;msoNotThemeColor&lt;/ThemeColorIndex&gt;</a:t>
            </a:r>
          </a:p>
          <a:p>
            <a:pPr algn="ctr"/>
            <a:r>
              <a:rPr lang="en-GB" sz="400"/>
              <a:t>          &lt;MatchingTextRGB Red="0" Green="0" Blue="0" /&gt;</a:t>
            </a:r>
          </a:p>
          <a:p>
            <a:pPr algn="ctr"/>
            <a:r>
              <a:rPr lang="en-GB" sz="400"/>
              <a:t>        &lt;/VctCustomColor&gt;</a:t>
            </a:r>
          </a:p>
          <a:p>
            <a:pPr algn="ctr"/>
            <a:r>
              <a:rPr lang="en-GB" sz="400"/>
              <a:t>      &lt;/CustomColors&gt;</a:t>
            </a:r>
          </a:p>
          <a:p>
            <a:pPr algn="ctr"/>
            <a:r>
              <a:rPr lang="en-GB" sz="400"/>
              <a:t>    &lt;/VctCustomColorSeries&gt;</a:t>
            </a:r>
          </a:p>
          <a:p>
            <a:pPr algn="ctr"/>
            <a:r>
              <a:rPr lang="en-GB" sz="400"/>
              <a:t>  &lt;/VctColors&gt;</a:t>
            </a:r>
          </a:p>
          <a:p>
            <a:pPr algn="ctr"/>
            <a:r>
              <a:rPr lang="en-GB" sz="400"/>
              <a:t>  &lt;Horizontal&gt;false&lt;/Horizontal&gt;</a:t>
            </a:r>
          </a:p>
          <a:p>
            <a:pPr algn="ctr"/>
            <a:r>
              <a:rPr lang="en-GB" sz="400"/>
              <a:t>  &lt;Definite&gt;true&lt;/Definite&gt;</a:t>
            </a:r>
          </a:p>
          <a:p>
            <a:pPr algn="ctr"/>
            <a:r>
              <a:rPr lang="en-GB" sz="400"/>
              <a:t>  &lt;ThemeColors&gt;</a:t>
            </a:r>
          </a:p>
          <a:p>
            <a:pPr algn="ctr"/>
            <a:r>
              <a:rPr lang="en-GB" sz="400"/>
              <a:t>    &lt;VctThemeColor Red="255" Green="255" Blue="255" Index="msoThemeLight1" /&gt;</a:t>
            </a:r>
          </a:p>
          <a:p>
            <a:pPr algn="ctr"/>
            <a:r>
              <a:rPr lang="en-GB" sz="400"/>
              <a:t>    &lt;VctThemeColor Red="0" Green="0" Blue="0" Index="msoThemeDark1" /&gt;</a:t>
            </a:r>
          </a:p>
          <a:p>
            <a:pPr algn="ctr"/>
            <a:r>
              <a:rPr lang="en-GB" sz="400"/>
              <a:t>    &lt;VctThemeColor Red="165" Green="24" Blue="46" Index="msoThemeLight2" /&gt;</a:t>
            </a:r>
          </a:p>
          <a:p>
            <a:pPr algn="ctr"/>
            <a:r>
              <a:rPr lang="en-GB" sz="400"/>
              <a:t>    &lt;VctThemeColor Red="0" Green="75" Blue="135" Index="msoThemeDark2" /&gt;</a:t>
            </a:r>
          </a:p>
          <a:p>
            <a:pPr algn="ctr"/>
            <a:r>
              <a:rPr lang="en-GB" sz="400"/>
              <a:t>    &lt;VctThemeColor Red="0" Green="75" Blue="135" Index="msoThemeAccent1" /&gt;</a:t>
            </a:r>
          </a:p>
          <a:p>
            <a:pPr algn="ctr"/>
            <a:r>
              <a:rPr lang="en-GB" sz="400"/>
              <a:t>    &lt;VctThemeColor Red="165" Green="24" Blue="46" Index="msoThemeAccent2" /&gt;</a:t>
            </a:r>
          </a:p>
          <a:p>
            <a:pPr algn="ctr"/>
            <a:r>
              <a:rPr lang="en-GB" sz="400"/>
              <a:t>    &lt;VctThemeColor Red="80" Green="18" Blue="104" Index="msoThemeAccent3" /&gt;</a:t>
            </a:r>
          </a:p>
          <a:p>
            <a:pPr algn="ctr"/>
            <a:r>
              <a:rPr lang="en-GB" sz="400"/>
              <a:t>    &lt;VctThemeColor Red="0" Green="178" Blue="176" Index="msoThemeAccent4" /&gt;</a:t>
            </a:r>
          </a:p>
          <a:p>
            <a:pPr algn="ctr"/>
            <a:r>
              <a:rPr lang="en-GB" sz="400"/>
              <a:t>    &lt;VctThemeColor Red="23" Green="167" Blue="255" Index="msoThemeAccent5" /&gt;</a:t>
            </a:r>
          </a:p>
          <a:p>
            <a:pPr algn="ctr"/>
            <a:r>
              <a:rPr lang="en-GB" sz="400"/>
              <a:t>    &lt;VctThemeColor Red="255" Green="121" Blue="0" Index="msoThemeAccent6" /&gt;</a:t>
            </a:r>
          </a:p>
          <a:p>
            <a:pPr algn="ctr"/>
            <a:r>
              <a:rPr lang="en-GB" sz="400"/>
              <a:t>    &lt;VctThemeColor Red="0" Green="75" Blue="135" Index="msoThemeHyperlink" /&gt;</a:t>
            </a:r>
          </a:p>
          <a:p>
            <a:pPr algn="ctr"/>
            <a:r>
              <a:rPr lang="en-GB" sz="400"/>
              <a:t>    &lt;VctThemeColor Red="80" Green="18" Blue="104" Index="msoThemeFollowedHyperlink" /&gt;</a:t>
            </a:r>
          </a:p>
          <a:p>
            <a:pPr algn="ctr"/>
            <a:r>
              <a:rPr lang="en-GB" sz="400"/>
              <a:t>  &lt;/ThemeColors&gt;</a:t>
            </a:r>
          </a:p>
          <a:p>
            <a:pPr algn="ctr"/>
            <a:r>
              <a:rPr lang="en-GB" sz="400"/>
              <a:t>&lt;/CorporateColors&gt;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35141" y="6319479"/>
            <a:ext cx="3809997" cy="482712"/>
          </a:xfrm>
          <a:prstGeom prst="rect">
            <a:avLst/>
          </a:prstGeom>
          <a:noFill/>
        </p:spPr>
        <p:txBody>
          <a:bodyPr wrap="square" lIns="121936" tIns="0" rIns="121936" bIns="0" rtlCol="0" anchor="ctr" anchorCtr="0">
            <a:noAutofit/>
          </a:bodyPr>
          <a:lstStyle/>
          <a:p>
            <a:fld id="{DBCFFD13-7674-3847-A3ED-2F809372623C}" type="slidenum">
              <a:rPr lang="en-US" sz="900" smtClean="0">
                <a:solidFill>
                  <a:schemeClr val="tx2"/>
                </a:solidFill>
              </a:rPr>
              <a:pPr/>
              <a:t>‹#›</a:t>
            </a:fld>
            <a:r>
              <a:rPr lang="en-US" sz="900">
                <a:solidFill>
                  <a:schemeClr val="tx2"/>
                </a:solidFill>
              </a:rPr>
              <a:t>  |</a:t>
            </a:r>
            <a:r>
              <a:rPr lang="en-US" sz="900" baseline="0">
                <a:solidFill>
                  <a:schemeClr val="tx2"/>
                </a:solidFill>
              </a:rPr>
              <a:t>  </a:t>
            </a:r>
            <a:r>
              <a:rPr lang="en-US" sz="900" b="0" baseline="0">
                <a:solidFill>
                  <a:schemeClr val="tx2"/>
                </a:solidFill>
              </a:rPr>
              <a:t>DIEBOLD NIXDORF  |  DRIVING CONNECTED COMMERCE</a:t>
            </a:r>
            <a:endParaRPr lang="en-US" sz="900" b="0">
              <a:solidFill>
                <a:schemeClr val="tx2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C64B0B-2425-B94F-A551-063562BC5906}"/>
              </a:ext>
            </a:extLst>
          </p:cNvPr>
          <p:cNvCxnSpPr/>
          <p:nvPr userDrawn="1"/>
        </p:nvCxnSpPr>
        <p:spPr>
          <a:xfrm>
            <a:off x="534989" y="990829"/>
            <a:ext cx="11125199" cy="0"/>
          </a:xfrm>
          <a:prstGeom prst="line">
            <a:avLst/>
          </a:prstGeom>
          <a:ln w="6350" cmpd="sng">
            <a:solidFill>
              <a:srgbClr val="99999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8887D1F-9FD7-0C4C-9924-71F16E772A8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7911" y="6411649"/>
            <a:ext cx="519508" cy="2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90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7" r:id="rId2"/>
    <p:sldLayoutId id="2147483835" r:id="rId3"/>
    <p:sldLayoutId id="2147483811" r:id="rId4"/>
    <p:sldLayoutId id="2147483841" r:id="rId5"/>
    <p:sldLayoutId id="2147483842" r:id="rId6"/>
    <p:sldLayoutId id="2147483821" r:id="rId7"/>
    <p:sldLayoutId id="2147483812" r:id="rId8"/>
    <p:sldLayoutId id="2147483834" r:id="rId9"/>
    <p:sldLayoutId id="2147483813" r:id="rId10"/>
    <p:sldLayoutId id="2147483838" r:id="rId11"/>
    <p:sldLayoutId id="2147483836" r:id="rId12"/>
    <p:sldLayoutId id="2147483837" r:id="rId13"/>
    <p:sldLayoutId id="2147483814" r:id="rId14"/>
    <p:sldLayoutId id="2147483815" r:id="rId15"/>
    <p:sldLayoutId id="2147483816" r:id="rId16"/>
    <p:sldLayoutId id="2147483829" r:id="rId17"/>
    <p:sldLayoutId id="2147483831" r:id="rId18"/>
    <p:sldLayoutId id="2147483839" r:id="rId19"/>
    <p:sldLayoutId id="2147483843" r:id="rId20"/>
    <p:sldLayoutId id="2147483845" r:id="rId21"/>
  </p:sldLayoutIdLst>
  <p:hf sldNum="0" hdr="0" ftr="0" dt="0"/>
  <p:txStyles>
    <p:titleStyle>
      <a:lvl1pPr algn="l" defTabSz="609682" rtl="0" eaLnBrk="1" latinLnBrk="0" hangingPunct="1">
        <a:spcBef>
          <a:spcPct val="0"/>
        </a:spcBef>
        <a:buNone/>
        <a:defRPr sz="2800" kern="1200">
          <a:solidFill>
            <a:srgbClr val="004B87"/>
          </a:solidFill>
          <a:latin typeface="+mj-lt"/>
          <a:ea typeface="+mj-ea"/>
          <a:cs typeface="+mj-cs"/>
        </a:defRPr>
      </a:lvl1pPr>
    </p:titleStyle>
    <p:bodyStyle>
      <a:lvl1pPr marL="0" indent="0" algn="l" defTabSz="609682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0648" indent="-220648" algn="l" defTabSz="609682" rtl="0" eaLnBrk="1" latinLnBrk="0" hangingPunct="1">
        <a:spcBef>
          <a:spcPts val="600"/>
        </a:spcBef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2408" indent="-220648" algn="l" defTabSz="609682" rtl="0" eaLnBrk="1" latinLnBrk="0" hangingPunct="1">
        <a:spcBef>
          <a:spcPts val="6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2264" indent="-231760" algn="l" defTabSz="609682" rtl="0" eaLnBrk="1" latinLnBrk="0" hangingPunct="1">
        <a:spcBef>
          <a:spcPts val="600"/>
        </a:spcBef>
        <a:buSzPct val="90000"/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981009" indent="-220648" algn="l" defTabSz="609682" rtl="0" eaLnBrk="1" latinLnBrk="0" hangingPunct="1">
        <a:spcBef>
          <a:spcPts val="600"/>
        </a:spcBef>
        <a:buSzPct val="80000"/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981009" indent="-220648" algn="l" defTabSz="609682" rtl="0" eaLnBrk="1" latinLnBrk="0" hangingPunct="1">
        <a:spcBef>
          <a:spcPts val="600"/>
        </a:spcBef>
        <a:buSzPct val="80000"/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981009" indent="-220648" algn="l" defTabSz="609682" rtl="0" eaLnBrk="1" latinLnBrk="0" hangingPunct="1">
        <a:spcBef>
          <a:spcPts val="600"/>
        </a:spcBef>
        <a:buSzPct val="80000"/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981009" indent="-220648" algn="l" defTabSz="609682" rtl="0" eaLnBrk="1" latinLnBrk="0" hangingPunct="1">
        <a:spcBef>
          <a:spcPts val="600"/>
        </a:spcBef>
        <a:buSzPct val="80000"/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981009" indent="-220648" algn="l" defTabSz="609682" rtl="0" eaLnBrk="1" latinLnBrk="0" hangingPunct="1">
        <a:spcBef>
          <a:spcPts val="600"/>
        </a:spcBef>
        <a:buSzPct val="80000"/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82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62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44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25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407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87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68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50" algn="l" defTabSz="60968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9" userDrawn="1">
          <p15:clr>
            <a:srgbClr val="F26B43"/>
          </p15:clr>
        </p15:guide>
        <p15:guide id="2" pos="337" userDrawn="1">
          <p15:clr>
            <a:srgbClr val="F26B43"/>
          </p15:clr>
        </p15:guide>
        <p15:guide id="3" pos="7345" userDrawn="1">
          <p15:clr>
            <a:srgbClr val="F26B43"/>
          </p15:clr>
        </p15:guide>
        <p15:guide id="4" orient="horz" pos="4033" userDrawn="1">
          <p15:clr>
            <a:srgbClr val="F26B43"/>
          </p15:clr>
        </p15:guide>
        <p15:guide id="5" orient="horz" pos="4225" userDrawn="1">
          <p15:clr>
            <a:srgbClr val="F26B43"/>
          </p15:clr>
        </p15:guide>
        <p15:guide id="6" orient="horz" pos="817" userDrawn="1">
          <p15:clr>
            <a:srgbClr val="F26B43"/>
          </p15:clr>
        </p15:guide>
        <p15:guide id="7" orient="horz" pos="4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13" Type="http://schemas.openxmlformats.org/officeDocument/2006/relationships/image" Target="../media/image88.emf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12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6.svg"/><Relationship Id="rId11" Type="http://schemas.openxmlformats.org/officeDocument/2006/relationships/image" Target="../media/image87.png"/><Relationship Id="rId5" Type="http://schemas.openxmlformats.org/officeDocument/2006/relationships/image" Target="../media/image84.png"/><Relationship Id="rId15" Type="http://schemas.openxmlformats.org/officeDocument/2006/relationships/image" Target="../media/image90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86.png"/><Relationship Id="rId14" Type="http://schemas.openxmlformats.org/officeDocument/2006/relationships/image" Target="../media/image8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92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svg"/><Relationship Id="rId5" Type="http://schemas.openxmlformats.org/officeDocument/2006/relationships/image" Target="../media/image93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7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2.svg"/><Relationship Id="rId3" Type="http://schemas.openxmlformats.org/officeDocument/2006/relationships/tags" Target="../tags/tag102.xml"/><Relationship Id="rId7" Type="http://schemas.openxmlformats.org/officeDocument/2006/relationships/image" Target="../media/image76.emf"/><Relationship Id="rId12" Type="http://schemas.openxmlformats.org/officeDocument/2006/relationships/image" Target="../media/image100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0.sv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99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3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5.svg"/><Relationship Id="rId5" Type="http://schemas.openxmlformats.org/officeDocument/2006/relationships/image" Target="../media/image102.png"/><Relationship Id="rId4" Type="http://schemas.openxmlformats.org/officeDocument/2006/relationships/image" Target="../media/image14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10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44.png"/><Relationship Id="rId26" Type="http://schemas.openxmlformats.org/officeDocument/2006/relationships/image" Target="../media/image48.png"/><Relationship Id="rId39" Type="http://schemas.openxmlformats.org/officeDocument/2006/relationships/image" Target="../media/image73.svg"/><Relationship Id="rId21" Type="http://schemas.openxmlformats.org/officeDocument/2006/relationships/image" Target="../media/image55.svg"/><Relationship Id="rId34" Type="http://schemas.openxmlformats.org/officeDocument/2006/relationships/image" Target="../media/image52.png"/><Relationship Id="rId42" Type="http://schemas.openxmlformats.org/officeDocument/2006/relationships/image" Target="../media/image56.png"/><Relationship Id="rId47" Type="http://schemas.openxmlformats.org/officeDocument/2006/relationships/image" Target="../media/image81.svg"/><Relationship Id="rId50" Type="http://schemas.openxmlformats.org/officeDocument/2006/relationships/image" Target="../media/image60.png"/><Relationship Id="rId55" Type="http://schemas.openxmlformats.org/officeDocument/2006/relationships/image" Target="../media/image89.svg"/><Relationship Id="rId7" Type="http://schemas.openxmlformats.org/officeDocument/2006/relationships/image" Target="../media/image41.svg"/><Relationship Id="rId12" Type="http://schemas.openxmlformats.org/officeDocument/2006/relationships/image" Target="../media/image41.png"/><Relationship Id="rId17" Type="http://schemas.openxmlformats.org/officeDocument/2006/relationships/image" Target="../media/image51.svg"/><Relationship Id="rId25" Type="http://schemas.openxmlformats.org/officeDocument/2006/relationships/image" Target="../media/image59.svg"/><Relationship Id="rId33" Type="http://schemas.openxmlformats.org/officeDocument/2006/relationships/image" Target="../media/image67.svg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59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29" Type="http://schemas.openxmlformats.org/officeDocument/2006/relationships/image" Target="../media/image63.svg"/><Relationship Id="rId41" Type="http://schemas.openxmlformats.org/officeDocument/2006/relationships/image" Target="../media/image75.svg"/><Relationship Id="rId5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45.sv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37" Type="http://schemas.openxmlformats.org/officeDocument/2006/relationships/image" Target="../media/image71.svg"/><Relationship Id="rId40" Type="http://schemas.openxmlformats.org/officeDocument/2006/relationships/image" Target="../media/image55.png"/><Relationship Id="rId45" Type="http://schemas.openxmlformats.org/officeDocument/2006/relationships/image" Target="../media/image79.svg"/><Relationship Id="rId53" Type="http://schemas.openxmlformats.org/officeDocument/2006/relationships/image" Target="../media/image87.svg"/><Relationship Id="rId58" Type="http://schemas.openxmlformats.org/officeDocument/2006/relationships/image" Target="../media/image92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23" Type="http://schemas.openxmlformats.org/officeDocument/2006/relationships/image" Target="../media/image57.svg"/><Relationship Id="rId28" Type="http://schemas.openxmlformats.org/officeDocument/2006/relationships/image" Target="../media/image49.png"/><Relationship Id="rId36" Type="http://schemas.openxmlformats.org/officeDocument/2006/relationships/image" Target="../media/image53.png"/><Relationship Id="rId49" Type="http://schemas.openxmlformats.org/officeDocument/2006/relationships/image" Target="../media/image83.svg"/><Relationship Id="rId57" Type="http://schemas.openxmlformats.org/officeDocument/2006/relationships/image" Target="../media/image64.png"/><Relationship Id="rId10" Type="http://schemas.openxmlformats.org/officeDocument/2006/relationships/image" Target="../media/image40.png"/><Relationship Id="rId19" Type="http://schemas.openxmlformats.org/officeDocument/2006/relationships/image" Target="../media/image53.svg"/><Relationship Id="rId31" Type="http://schemas.openxmlformats.org/officeDocument/2006/relationships/image" Target="../media/image65.svg"/><Relationship Id="rId44" Type="http://schemas.openxmlformats.org/officeDocument/2006/relationships/image" Target="../media/image57.png"/><Relationship Id="rId52" Type="http://schemas.openxmlformats.org/officeDocument/2006/relationships/image" Target="../media/image61.png"/><Relationship Id="rId60" Type="http://schemas.openxmlformats.org/officeDocument/2006/relationships/image" Target="../media/image94.svg"/><Relationship Id="rId4" Type="http://schemas.openxmlformats.org/officeDocument/2006/relationships/image" Target="../media/image37.png"/><Relationship Id="rId9" Type="http://schemas.openxmlformats.org/officeDocument/2006/relationships/image" Target="../media/image43.svg"/><Relationship Id="rId14" Type="http://schemas.openxmlformats.org/officeDocument/2006/relationships/image" Target="../media/image42.png"/><Relationship Id="rId22" Type="http://schemas.openxmlformats.org/officeDocument/2006/relationships/image" Target="../media/image46.png"/><Relationship Id="rId27" Type="http://schemas.openxmlformats.org/officeDocument/2006/relationships/image" Target="../media/image61.svg"/><Relationship Id="rId30" Type="http://schemas.openxmlformats.org/officeDocument/2006/relationships/image" Target="../media/image50.png"/><Relationship Id="rId35" Type="http://schemas.openxmlformats.org/officeDocument/2006/relationships/image" Target="../media/image69.svg"/><Relationship Id="rId43" Type="http://schemas.openxmlformats.org/officeDocument/2006/relationships/image" Target="../media/image77.svg"/><Relationship Id="rId48" Type="http://schemas.openxmlformats.org/officeDocument/2006/relationships/image" Target="../media/image59.png"/><Relationship Id="rId56" Type="http://schemas.openxmlformats.org/officeDocument/2006/relationships/image" Target="../media/image63.png"/><Relationship Id="rId8" Type="http://schemas.openxmlformats.org/officeDocument/2006/relationships/image" Target="../media/image39.png"/><Relationship Id="rId51" Type="http://schemas.openxmlformats.org/officeDocument/2006/relationships/image" Target="../media/image85.svg"/><Relationship Id="rId3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68.png"/><Relationship Id="rId18" Type="http://schemas.openxmlformats.org/officeDocument/2006/relationships/image" Target="../media/image73.emf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67.emf"/><Relationship Id="rId17" Type="http://schemas.openxmlformats.org/officeDocument/2006/relationships/image" Target="../media/image72.emf"/><Relationship Id="rId2" Type="http://schemas.openxmlformats.org/officeDocument/2006/relationships/tags" Target="../tags/tag9.xml"/><Relationship Id="rId16" Type="http://schemas.openxmlformats.org/officeDocument/2006/relationships/image" Target="../media/image71.png"/><Relationship Id="rId20" Type="http://schemas.openxmlformats.org/officeDocument/2006/relationships/image" Target="../media/image75.emf"/><Relationship Id="rId1" Type="http://schemas.openxmlformats.org/officeDocument/2006/relationships/vmlDrawing" Target="../drawings/vmlDrawing1.vml"/><Relationship Id="rId6" Type="http://schemas.openxmlformats.org/officeDocument/2006/relationships/tags" Target="../tags/tag13.xml"/><Relationship Id="rId11" Type="http://schemas.openxmlformats.org/officeDocument/2006/relationships/oleObject" Target="../embeddings/oleObject1.bin"/><Relationship Id="rId5" Type="http://schemas.openxmlformats.org/officeDocument/2006/relationships/tags" Target="../tags/tag12.xml"/><Relationship Id="rId15" Type="http://schemas.openxmlformats.org/officeDocument/2006/relationships/image" Target="../media/image70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74.emf"/><Relationship Id="rId4" Type="http://schemas.openxmlformats.org/officeDocument/2006/relationships/tags" Target="../tags/tag11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63" Type="http://schemas.openxmlformats.org/officeDocument/2006/relationships/tags" Target="../tags/tag77.xml"/><Relationship Id="rId68" Type="http://schemas.openxmlformats.org/officeDocument/2006/relationships/tags" Target="../tags/tag82.xml"/><Relationship Id="rId76" Type="http://schemas.openxmlformats.org/officeDocument/2006/relationships/tags" Target="../tags/tag90.xml"/><Relationship Id="rId84" Type="http://schemas.openxmlformats.org/officeDocument/2006/relationships/notesSlide" Target="../notesSlides/notesSlide6.xml"/><Relationship Id="rId7" Type="http://schemas.openxmlformats.org/officeDocument/2006/relationships/tags" Target="../tags/tag21.xml"/><Relationship Id="rId71" Type="http://schemas.openxmlformats.org/officeDocument/2006/relationships/tags" Target="../tags/tag85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tags" Target="../tags/tag67.xml"/><Relationship Id="rId58" Type="http://schemas.openxmlformats.org/officeDocument/2006/relationships/tags" Target="../tags/tag72.xml"/><Relationship Id="rId66" Type="http://schemas.openxmlformats.org/officeDocument/2006/relationships/tags" Target="../tags/tag80.xml"/><Relationship Id="rId74" Type="http://schemas.openxmlformats.org/officeDocument/2006/relationships/tags" Target="../tags/tag88.xml"/><Relationship Id="rId79" Type="http://schemas.openxmlformats.org/officeDocument/2006/relationships/tags" Target="../tags/tag93.xml"/><Relationship Id="rId87" Type="http://schemas.openxmlformats.org/officeDocument/2006/relationships/chart" Target="../charts/chart1.xml"/><Relationship Id="rId5" Type="http://schemas.openxmlformats.org/officeDocument/2006/relationships/tags" Target="../tags/tag19.xml"/><Relationship Id="rId61" Type="http://schemas.openxmlformats.org/officeDocument/2006/relationships/tags" Target="../tags/tag75.xml"/><Relationship Id="rId82" Type="http://schemas.openxmlformats.org/officeDocument/2006/relationships/tags" Target="../tags/tag96.xml"/><Relationship Id="rId19" Type="http://schemas.openxmlformats.org/officeDocument/2006/relationships/tags" Target="../tags/tag33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tags" Target="../tags/tag70.xml"/><Relationship Id="rId64" Type="http://schemas.openxmlformats.org/officeDocument/2006/relationships/tags" Target="../tags/tag78.xml"/><Relationship Id="rId69" Type="http://schemas.openxmlformats.org/officeDocument/2006/relationships/tags" Target="../tags/tag83.xml"/><Relationship Id="rId77" Type="http://schemas.openxmlformats.org/officeDocument/2006/relationships/tags" Target="../tags/tag91.xml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tags" Target="../tags/tag86.xml"/><Relationship Id="rId80" Type="http://schemas.openxmlformats.org/officeDocument/2006/relationships/tags" Target="../tags/tag94.xml"/><Relationship Id="rId85" Type="http://schemas.openxmlformats.org/officeDocument/2006/relationships/oleObject" Target="../embeddings/oleObject2.bin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tags" Target="../tags/tag73.xml"/><Relationship Id="rId67" Type="http://schemas.openxmlformats.org/officeDocument/2006/relationships/tags" Target="../tags/tag81.xml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tags" Target="../tags/tag68.xml"/><Relationship Id="rId62" Type="http://schemas.openxmlformats.org/officeDocument/2006/relationships/tags" Target="../tags/tag76.xml"/><Relationship Id="rId70" Type="http://schemas.openxmlformats.org/officeDocument/2006/relationships/tags" Target="../tags/tag84.xml"/><Relationship Id="rId75" Type="http://schemas.openxmlformats.org/officeDocument/2006/relationships/tags" Target="../tags/tag89.xml"/><Relationship Id="rId83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tags" Target="../tags/tag20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tags" Target="../tags/tag71.xml"/><Relationship Id="rId10" Type="http://schemas.openxmlformats.org/officeDocument/2006/relationships/tags" Target="../tags/tag24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tags" Target="../tags/tag74.xml"/><Relationship Id="rId65" Type="http://schemas.openxmlformats.org/officeDocument/2006/relationships/tags" Target="../tags/tag79.xml"/><Relationship Id="rId73" Type="http://schemas.openxmlformats.org/officeDocument/2006/relationships/tags" Target="../tags/tag87.xml"/><Relationship Id="rId78" Type="http://schemas.openxmlformats.org/officeDocument/2006/relationships/tags" Target="../tags/tag92.xml"/><Relationship Id="rId81" Type="http://schemas.openxmlformats.org/officeDocument/2006/relationships/tags" Target="../tags/tag95.xml"/><Relationship Id="rId86" Type="http://schemas.openxmlformats.org/officeDocument/2006/relationships/image" Target="../media/image7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98.xml"/><Relationship Id="rId7" Type="http://schemas.openxmlformats.org/officeDocument/2006/relationships/image" Target="../media/image78.jpg"/><Relationship Id="rId12" Type="http://schemas.openxmlformats.org/officeDocument/2006/relationships/image" Target="../media/image80.jpeg"/><Relationship Id="rId2" Type="http://schemas.openxmlformats.org/officeDocument/2006/relationships/tags" Target="../tags/tag97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109.sv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79.png"/><Relationship Id="rId4" Type="http://schemas.openxmlformats.org/officeDocument/2006/relationships/tags" Target="../tags/tag99.xml"/><Relationship Id="rId9" Type="http://schemas.openxmlformats.org/officeDocument/2006/relationships/image" Target="../media/image7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00.xml"/><Relationship Id="rId5" Type="http://schemas.openxmlformats.org/officeDocument/2006/relationships/image" Target="../media/image82.emf"/><Relationship Id="rId4" Type="http://schemas.openxmlformats.org/officeDocument/2006/relationships/image" Target="../media/image8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B5A84D8-6DAB-3545-972C-9263ED6B6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642" y="3658394"/>
            <a:ext cx="11050108" cy="1017609"/>
          </a:xfrm>
        </p:spPr>
        <p:txBody>
          <a:bodyPr/>
          <a:lstStyle/>
          <a:p>
            <a:r>
              <a:rPr lang="en-US" sz="2134"/>
              <a:t>Driving Connected Commerce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449F23-5431-9B42-BF14-FB9825ACAB30}"/>
              </a:ext>
            </a:extLst>
          </p:cNvPr>
          <p:cNvSpPr/>
          <p:nvPr/>
        </p:nvSpPr>
        <p:spPr>
          <a:xfrm>
            <a:off x="606641" y="337537"/>
            <a:ext cx="1843387" cy="17965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62630" tIns="81315" rIns="162630" bIns="81315" spcCol="0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996" y="308419"/>
            <a:ext cx="4343400" cy="3651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9737BF-6368-4141-A9E2-688C2D199971}"/>
              </a:ext>
            </a:extLst>
          </p:cNvPr>
          <p:cNvSpPr txBox="1"/>
          <p:nvPr/>
        </p:nvSpPr>
        <p:spPr>
          <a:xfrm>
            <a:off x="86498" y="25005"/>
            <a:ext cx="37564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Jeroen Betten</a:t>
            </a:r>
          </a:p>
          <a:p>
            <a:r>
              <a:rPr lang="en-US" sz="2000" dirty="0"/>
              <a:t>Global Head of Sales Experts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84629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11" y="198654"/>
            <a:ext cx="11497204" cy="716687"/>
          </a:xfrm>
        </p:spPr>
        <p:txBody>
          <a:bodyPr>
            <a:normAutofit/>
          </a:bodyPr>
          <a:lstStyle/>
          <a:p>
            <a:r>
              <a:rPr lang="en-US"/>
              <a:t>Availability, Upgradability and Compliance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5B6192-A95F-2846-97A9-064208F3AABB}"/>
              </a:ext>
            </a:extLst>
          </p:cNvPr>
          <p:cNvSpPr txBox="1"/>
          <p:nvPr/>
        </p:nvSpPr>
        <p:spPr>
          <a:xfrm>
            <a:off x="590066" y="1064632"/>
            <a:ext cx="5604590" cy="276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799" i="1">
                <a:solidFill>
                  <a:srgbClr val="004B87"/>
                </a:solidFill>
              </a:rPr>
              <a:t>SCO as a Platform</a:t>
            </a:r>
            <a:endParaRPr lang="en-US" sz="1400" i="1">
              <a:solidFill>
                <a:srgbClr val="004B87"/>
              </a:solidFill>
            </a:endParaRPr>
          </a:p>
        </p:txBody>
      </p:sp>
      <p:grpSp>
        <p:nvGrpSpPr>
          <p:cNvPr id="43" name="Groupe 7">
            <a:extLst>
              <a:ext uri="{FF2B5EF4-FFF2-40B4-BE49-F238E27FC236}">
                <a16:creationId xmlns:a16="http://schemas.microsoft.com/office/drawing/2014/main" id="{D852FF4D-92AD-408D-9907-687EA4C73A68}"/>
              </a:ext>
            </a:extLst>
          </p:cNvPr>
          <p:cNvGrpSpPr/>
          <p:nvPr/>
        </p:nvGrpSpPr>
        <p:grpSpPr>
          <a:xfrm>
            <a:off x="5297589" y="4848900"/>
            <a:ext cx="5531391" cy="717458"/>
            <a:chOff x="809132" y="5059826"/>
            <a:chExt cx="5531551" cy="717479"/>
          </a:xfrm>
        </p:grpSpPr>
        <p:sp>
          <p:nvSpPr>
            <p:cNvPr id="44" name="Rounded Rectangle 31">
              <a:extLst>
                <a:ext uri="{FF2B5EF4-FFF2-40B4-BE49-F238E27FC236}">
                  <a16:creationId xmlns:a16="http://schemas.microsoft.com/office/drawing/2014/main" id="{E50E8012-7F46-4CF7-93D7-4F30A8E6BDC4}"/>
                </a:ext>
              </a:extLst>
            </p:cNvPr>
            <p:cNvSpPr/>
            <p:nvPr/>
          </p:nvSpPr>
          <p:spPr>
            <a:xfrm>
              <a:off x="1056275" y="5059826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D56A5EF-1D69-4891-88A7-DEDFC6B1359A}"/>
                </a:ext>
              </a:extLst>
            </p:cNvPr>
            <p:cNvSpPr/>
            <p:nvPr/>
          </p:nvSpPr>
          <p:spPr>
            <a:xfrm>
              <a:off x="1404172" y="5059826"/>
              <a:ext cx="4846550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pPr lvl="0"/>
              <a:r>
                <a:rPr lang="en-US" sz="1400">
                  <a:solidFill>
                    <a:schemeClr val="tx1"/>
                  </a:solidFill>
                </a:rPr>
                <a:t>Accommodation of different customer journeys with different SCO formfactors inside the same SCO platform, future proofing your initial investment</a:t>
              </a:r>
              <a:endParaRPr lang="en-NL" sz="1400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F562634-017A-4984-B376-6CC478805B15}"/>
                </a:ext>
              </a:extLst>
            </p:cNvPr>
            <p:cNvSpPr/>
            <p:nvPr/>
          </p:nvSpPr>
          <p:spPr>
            <a:xfrm>
              <a:off x="5671489" y="5128948"/>
              <a:ext cx="579233" cy="579233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/>
            </a:p>
          </p:txBody>
        </p:sp>
        <p:sp>
          <p:nvSpPr>
            <p:cNvPr id="68" name="Oval 98">
              <a:extLst>
                <a:ext uri="{FF2B5EF4-FFF2-40B4-BE49-F238E27FC236}">
                  <a16:creationId xmlns:a16="http://schemas.microsoft.com/office/drawing/2014/main" id="{A8E5A523-ECAF-43C2-AC68-105E4736A382}"/>
                </a:ext>
              </a:extLst>
            </p:cNvPr>
            <p:cNvSpPr/>
            <p:nvPr/>
          </p:nvSpPr>
          <p:spPr>
            <a:xfrm>
              <a:off x="809132" y="5177338"/>
              <a:ext cx="494284" cy="48245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5</a:t>
              </a:r>
            </a:p>
          </p:txBody>
        </p: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E962319-ADA6-43F2-B9CD-2DD88FB1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766185" y="5293016"/>
              <a:ext cx="416955" cy="275927"/>
            </a:xfrm>
            <a:prstGeom prst="rect">
              <a:avLst/>
            </a:prstGeom>
          </p:spPr>
        </p:pic>
      </p:grpSp>
      <p:grpSp>
        <p:nvGrpSpPr>
          <p:cNvPr id="70" name="Groupe 3">
            <a:extLst>
              <a:ext uri="{FF2B5EF4-FFF2-40B4-BE49-F238E27FC236}">
                <a16:creationId xmlns:a16="http://schemas.microsoft.com/office/drawing/2014/main" id="{3DAD292D-284C-40C9-9A64-BC93AD4920B1}"/>
              </a:ext>
            </a:extLst>
          </p:cNvPr>
          <p:cNvGrpSpPr/>
          <p:nvPr/>
        </p:nvGrpSpPr>
        <p:grpSpPr>
          <a:xfrm>
            <a:off x="1980870" y="2272446"/>
            <a:ext cx="5527086" cy="717458"/>
            <a:chOff x="813437" y="2483297"/>
            <a:chExt cx="5527246" cy="717479"/>
          </a:xfrm>
        </p:grpSpPr>
        <p:sp>
          <p:nvSpPr>
            <p:cNvPr id="71" name="Rounded Rectangle 45">
              <a:extLst>
                <a:ext uri="{FF2B5EF4-FFF2-40B4-BE49-F238E27FC236}">
                  <a16:creationId xmlns:a16="http://schemas.microsoft.com/office/drawing/2014/main" id="{1AF0C6AD-0067-45C4-B1E5-B16248A4840E}"/>
                </a:ext>
              </a:extLst>
            </p:cNvPr>
            <p:cNvSpPr/>
            <p:nvPr/>
          </p:nvSpPr>
          <p:spPr>
            <a:xfrm>
              <a:off x="1056275" y="2483297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1CBCD98-84CB-4C0A-835F-65DCB3A4C7B5}"/>
                </a:ext>
              </a:extLst>
            </p:cNvPr>
            <p:cNvSpPr/>
            <p:nvPr/>
          </p:nvSpPr>
          <p:spPr>
            <a:xfrm>
              <a:off x="1404172" y="2483297"/>
              <a:ext cx="4654929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r>
                <a:rPr lang="en-US" sz="1400">
                  <a:solidFill>
                    <a:schemeClr val="tx1"/>
                  </a:solidFill>
                </a:rPr>
                <a:t>Pro-active Life cycle management and large volume last buy options. Assurance on compliance with standards and CE certifications as OEM obligation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D7E72E4-7D28-40ED-BE77-18BC27BF7787}"/>
                </a:ext>
              </a:extLst>
            </p:cNvPr>
            <p:cNvSpPr/>
            <p:nvPr/>
          </p:nvSpPr>
          <p:spPr>
            <a:xfrm>
              <a:off x="5671489" y="2552419"/>
              <a:ext cx="579233" cy="579233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/>
            </a:p>
          </p:txBody>
        </p:sp>
        <p:sp>
          <p:nvSpPr>
            <p:cNvPr id="74" name="Oval 98">
              <a:extLst>
                <a:ext uri="{FF2B5EF4-FFF2-40B4-BE49-F238E27FC236}">
                  <a16:creationId xmlns:a16="http://schemas.microsoft.com/office/drawing/2014/main" id="{18388733-6D6F-4371-BACF-ADA490B1FAC0}"/>
                </a:ext>
              </a:extLst>
            </p:cNvPr>
            <p:cNvSpPr/>
            <p:nvPr/>
          </p:nvSpPr>
          <p:spPr>
            <a:xfrm>
              <a:off x="813437" y="2598015"/>
              <a:ext cx="494284" cy="482450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2</a:t>
              </a:r>
            </a:p>
          </p:txBody>
        </p:sp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6DD21951-E60C-46D2-99F5-84BC633E0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819787" y="2686067"/>
              <a:ext cx="301497" cy="301497"/>
            </a:xfrm>
            <a:prstGeom prst="rect">
              <a:avLst/>
            </a:prstGeom>
          </p:spPr>
        </p:pic>
      </p:grpSp>
      <p:grpSp>
        <p:nvGrpSpPr>
          <p:cNvPr id="76" name="Groupe 5">
            <a:extLst>
              <a:ext uri="{FF2B5EF4-FFF2-40B4-BE49-F238E27FC236}">
                <a16:creationId xmlns:a16="http://schemas.microsoft.com/office/drawing/2014/main" id="{191B1530-598A-49AB-83DE-F1EB3E25570C}"/>
              </a:ext>
            </a:extLst>
          </p:cNvPr>
          <p:cNvGrpSpPr/>
          <p:nvPr/>
        </p:nvGrpSpPr>
        <p:grpSpPr>
          <a:xfrm>
            <a:off x="3317402" y="3113504"/>
            <a:ext cx="5531391" cy="717458"/>
            <a:chOff x="809132" y="3342140"/>
            <a:chExt cx="5531551" cy="717479"/>
          </a:xfrm>
        </p:grpSpPr>
        <p:sp>
          <p:nvSpPr>
            <p:cNvPr id="77" name="Rounded Rectangle 38">
              <a:extLst>
                <a:ext uri="{FF2B5EF4-FFF2-40B4-BE49-F238E27FC236}">
                  <a16:creationId xmlns:a16="http://schemas.microsoft.com/office/drawing/2014/main" id="{1334E584-AFFE-4728-A72B-5A90D2B0F6C8}"/>
                </a:ext>
              </a:extLst>
            </p:cNvPr>
            <p:cNvSpPr/>
            <p:nvPr/>
          </p:nvSpPr>
          <p:spPr>
            <a:xfrm>
              <a:off x="1056275" y="3342140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967BC18-77F6-498E-97A8-319922CCF7D2}"/>
                </a:ext>
              </a:extLst>
            </p:cNvPr>
            <p:cNvSpPr/>
            <p:nvPr/>
          </p:nvSpPr>
          <p:spPr>
            <a:xfrm>
              <a:off x="1404172" y="3342140"/>
              <a:ext cx="4654929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r>
                <a:rPr lang="en-US" sz="1400">
                  <a:solidFill>
                    <a:schemeClr val="tx1"/>
                  </a:solidFill>
                </a:rPr>
                <a:t>Fully integrated and centrally led (remote) monitoring capabilities with seamless and certified component integration, improving easy self-help or First Time Fix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FF162AD-F160-4C89-B46C-C6D8308BB20E}"/>
                </a:ext>
              </a:extLst>
            </p:cNvPr>
            <p:cNvSpPr/>
            <p:nvPr/>
          </p:nvSpPr>
          <p:spPr>
            <a:xfrm>
              <a:off x="5671489" y="3411262"/>
              <a:ext cx="579233" cy="579233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/>
            </a:p>
          </p:txBody>
        </p:sp>
        <p:sp>
          <p:nvSpPr>
            <p:cNvPr id="80" name="Oval 98">
              <a:extLst>
                <a:ext uri="{FF2B5EF4-FFF2-40B4-BE49-F238E27FC236}">
                  <a16:creationId xmlns:a16="http://schemas.microsoft.com/office/drawing/2014/main" id="{69F4A01F-3525-4C9A-973E-2498438C8989}"/>
                </a:ext>
              </a:extLst>
            </p:cNvPr>
            <p:cNvSpPr/>
            <p:nvPr/>
          </p:nvSpPr>
          <p:spPr>
            <a:xfrm>
              <a:off x="809132" y="3456858"/>
              <a:ext cx="494284" cy="48245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3</a:t>
              </a:r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368E45EB-CFA8-450F-94C7-133DAB41A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845817" y="3571286"/>
              <a:ext cx="249438" cy="253595"/>
            </a:xfrm>
            <a:prstGeom prst="rect">
              <a:avLst/>
            </a:prstGeom>
          </p:spPr>
        </p:pic>
      </p:grpSp>
      <p:grpSp>
        <p:nvGrpSpPr>
          <p:cNvPr id="82" name="Groupe 6">
            <a:extLst>
              <a:ext uri="{FF2B5EF4-FFF2-40B4-BE49-F238E27FC236}">
                <a16:creationId xmlns:a16="http://schemas.microsoft.com/office/drawing/2014/main" id="{B9C1B5AF-7707-44C7-A5BC-6E50BF8B1EC4}"/>
              </a:ext>
            </a:extLst>
          </p:cNvPr>
          <p:cNvGrpSpPr/>
          <p:nvPr/>
        </p:nvGrpSpPr>
        <p:grpSpPr>
          <a:xfrm>
            <a:off x="4279153" y="3990083"/>
            <a:ext cx="5519776" cy="717458"/>
            <a:chOff x="820747" y="4200983"/>
            <a:chExt cx="5519936" cy="717479"/>
          </a:xfrm>
        </p:grpSpPr>
        <p:sp>
          <p:nvSpPr>
            <p:cNvPr id="83" name="Rounded Rectangle 34">
              <a:extLst>
                <a:ext uri="{FF2B5EF4-FFF2-40B4-BE49-F238E27FC236}">
                  <a16:creationId xmlns:a16="http://schemas.microsoft.com/office/drawing/2014/main" id="{085C9417-DC5D-412E-AA1E-AFF8CCE28D12}"/>
                </a:ext>
              </a:extLst>
            </p:cNvPr>
            <p:cNvSpPr/>
            <p:nvPr/>
          </p:nvSpPr>
          <p:spPr>
            <a:xfrm>
              <a:off x="1056275" y="4200983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63824514-6586-40D1-B356-AC1B197C7C9D}"/>
                </a:ext>
              </a:extLst>
            </p:cNvPr>
            <p:cNvSpPr/>
            <p:nvPr/>
          </p:nvSpPr>
          <p:spPr>
            <a:xfrm>
              <a:off x="1404172" y="4200983"/>
              <a:ext cx="4362558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r>
                <a:rPr lang="en-US" sz="1400">
                  <a:solidFill>
                    <a:schemeClr val="tx1"/>
                  </a:solidFill>
                </a:rPr>
                <a:t>Single Point of Contact so you can focus on your core business and dedicate your resources, time and cost to where it is needed for growth.</a:t>
              </a: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194D242-6786-463D-91FE-99418B22B53C}"/>
                </a:ext>
              </a:extLst>
            </p:cNvPr>
            <p:cNvSpPr/>
            <p:nvPr/>
          </p:nvSpPr>
          <p:spPr>
            <a:xfrm>
              <a:off x="5671489" y="4270105"/>
              <a:ext cx="579233" cy="579233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/>
            </a:p>
          </p:txBody>
        </p:sp>
        <p:sp>
          <p:nvSpPr>
            <p:cNvPr id="86" name="Oval 98">
              <a:extLst>
                <a:ext uri="{FF2B5EF4-FFF2-40B4-BE49-F238E27FC236}">
                  <a16:creationId xmlns:a16="http://schemas.microsoft.com/office/drawing/2014/main" id="{2B0415D2-51DE-40F6-97B8-0CE53ABB52BE}"/>
                </a:ext>
              </a:extLst>
            </p:cNvPr>
            <p:cNvSpPr/>
            <p:nvPr/>
          </p:nvSpPr>
          <p:spPr>
            <a:xfrm>
              <a:off x="820747" y="4318495"/>
              <a:ext cx="494284" cy="48245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4</a:t>
              </a: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D0D3C0C7-789D-4A59-A15B-CA4275F57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774556" y="4469519"/>
              <a:ext cx="373098" cy="207277"/>
            </a:xfrm>
            <a:prstGeom prst="rect">
              <a:avLst/>
            </a:prstGeom>
          </p:spPr>
        </p:pic>
      </p:grpSp>
      <p:grpSp>
        <p:nvGrpSpPr>
          <p:cNvPr id="88" name="Groupe 2">
            <a:extLst>
              <a:ext uri="{FF2B5EF4-FFF2-40B4-BE49-F238E27FC236}">
                <a16:creationId xmlns:a16="http://schemas.microsoft.com/office/drawing/2014/main" id="{D257317D-A5F3-4E33-A76F-CBAAC9378FF1}"/>
              </a:ext>
            </a:extLst>
          </p:cNvPr>
          <p:cNvGrpSpPr/>
          <p:nvPr/>
        </p:nvGrpSpPr>
        <p:grpSpPr>
          <a:xfrm>
            <a:off x="609082" y="1413629"/>
            <a:ext cx="5531391" cy="717458"/>
            <a:chOff x="809132" y="1624455"/>
            <a:chExt cx="5531551" cy="717479"/>
          </a:xfrm>
        </p:grpSpPr>
        <p:sp>
          <p:nvSpPr>
            <p:cNvPr id="89" name="Rounded Rectangle 30">
              <a:extLst>
                <a:ext uri="{FF2B5EF4-FFF2-40B4-BE49-F238E27FC236}">
                  <a16:creationId xmlns:a16="http://schemas.microsoft.com/office/drawing/2014/main" id="{AF7B1114-316E-49D7-B0ED-3D703B835CE0}"/>
                </a:ext>
              </a:extLst>
            </p:cNvPr>
            <p:cNvSpPr/>
            <p:nvPr/>
          </p:nvSpPr>
          <p:spPr>
            <a:xfrm>
              <a:off x="1056275" y="1624455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8D2CFAE5-6666-484B-A9EF-86C475239D93}"/>
                </a:ext>
              </a:extLst>
            </p:cNvPr>
            <p:cNvSpPr/>
            <p:nvPr/>
          </p:nvSpPr>
          <p:spPr>
            <a:xfrm>
              <a:off x="1404172" y="1624455"/>
              <a:ext cx="4012965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r>
                <a:rPr lang="en-US" sz="1400">
                  <a:solidFill>
                    <a:schemeClr val="tx1"/>
                  </a:solidFill>
                </a:rPr>
                <a:t>Global Platform &amp; Serial production, large order volumes led by design professionals reducing technical and logistic issues</a:t>
              </a: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7A0F114-58E1-42A4-8E40-3A56A72FE1E7}"/>
                </a:ext>
              </a:extLst>
            </p:cNvPr>
            <p:cNvSpPr/>
            <p:nvPr/>
          </p:nvSpPr>
          <p:spPr>
            <a:xfrm>
              <a:off x="5671489" y="1693577"/>
              <a:ext cx="579233" cy="579233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/>
            </a:p>
          </p:txBody>
        </p:sp>
        <p:sp>
          <p:nvSpPr>
            <p:cNvPr id="92" name="Oval 98">
              <a:extLst>
                <a:ext uri="{FF2B5EF4-FFF2-40B4-BE49-F238E27FC236}">
                  <a16:creationId xmlns:a16="http://schemas.microsoft.com/office/drawing/2014/main" id="{98A7A0EE-15B4-4A85-8A69-0B34B9F2526A}"/>
                </a:ext>
              </a:extLst>
            </p:cNvPr>
            <p:cNvSpPr/>
            <p:nvPr/>
          </p:nvSpPr>
          <p:spPr>
            <a:xfrm>
              <a:off x="809132" y="1705946"/>
              <a:ext cx="494284" cy="482450"/>
            </a:xfrm>
            <a:prstGeom prst="ellipse">
              <a:avLst/>
            </a:prstGeom>
            <a:solidFill>
              <a:schemeClr val="accent6"/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1</a:t>
              </a: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E9386D7A-4BDE-45EE-A404-0CB00A0CB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764750" y="1781224"/>
              <a:ext cx="356534" cy="371869"/>
            </a:xfrm>
            <a:prstGeom prst="rect">
              <a:avLst/>
            </a:prstGeom>
          </p:spPr>
        </p:pic>
      </p:grpSp>
      <p:grpSp>
        <p:nvGrpSpPr>
          <p:cNvPr id="103" name="Groupe 7">
            <a:extLst>
              <a:ext uri="{FF2B5EF4-FFF2-40B4-BE49-F238E27FC236}">
                <a16:creationId xmlns:a16="http://schemas.microsoft.com/office/drawing/2014/main" id="{4EC7F642-767B-4CC3-9E06-18CB9F10625E}"/>
              </a:ext>
            </a:extLst>
          </p:cNvPr>
          <p:cNvGrpSpPr/>
          <p:nvPr/>
        </p:nvGrpSpPr>
        <p:grpSpPr>
          <a:xfrm>
            <a:off x="6505237" y="5697674"/>
            <a:ext cx="5531391" cy="717458"/>
            <a:chOff x="809132" y="5059826"/>
            <a:chExt cx="5531551" cy="717479"/>
          </a:xfrm>
        </p:grpSpPr>
        <p:sp>
          <p:nvSpPr>
            <p:cNvPr id="104" name="Rounded Rectangle 31">
              <a:extLst>
                <a:ext uri="{FF2B5EF4-FFF2-40B4-BE49-F238E27FC236}">
                  <a16:creationId xmlns:a16="http://schemas.microsoft.com/office/drawing/2014/main" id="{3DBDE0E3-5D7F-4C98-AC16-83743AC3CD76}"/>
                </a:ext>
              </a:extLst>
            </p:cNvPr>
            <p:cNvSpPr/>
            <p:nvPr/>
          </p:nvSpPr>
          <p:spPr>
            <a:xfrm>
              <a:off x="1056275" y="5059826"/>
              <a:ext cx="5284408" cy="717479"/>
            </a:xfrm>
            <a:prstGeom prst="roundRect">
              <a:avLst>
                <a:gd name="adj" fmla="val 2341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8" tIns="60984" rIns="121968" bIns="60984" spcCol="0" rtlCol="0" anchor="ctr"/>
            <a:lstStyle/>
            <a:p>
              <a:pPr algn="ctr"/>
              <a:endParaRPr lang="en-US" sz="1799">
                <a:highlight>
                  <a:srgbClr val="808080"/>
                </a:highlight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BA521918-4965-4E75-BF22-B1464B558354}"/>
                </a:ext>
              </a:extLst>
            </p:cNvPr>
            <p:cNvSpPr/>
            <p:nvPr/>
          </p:nvSpPr>
          <p:spPr>
            <a:xfrm>
              <a:off x="1404172" y="5059826"/>
              <a:ext cx="4846550" cy="71747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28646" tIns="0" rIns="228646" bIns="0" spcCol="0" rtlCol="0" anchor="ctr" anchorCtr="0"/>
            <a:lstStyle/>
            <a:p>
              <a:r>
                <a:rPr lang="en-US" sz="1400">
                  <a:solidFill>
                    <a:schemeClr val="tx1"/>
                  </a:solidFill>
                </a:rPr>
                <a:t>Lower TCO with an availability of the solution for </a:t>
              </a:r>
            </a:p>
            <a:p>
              <a:r>
                <a:rPr lang="en-US" sz="1400">
                  <a:solidFill>
                    <a:schemeClr val="tx1"/>
                  </a:solidFill>
                </a:rPr>
                <a:t>5y+5y including SW updates/patches, releases and driver supported by a globally rolled out platform</a:t>
              </a:r>
            </a:p>
          </p:txBody>
        </p:sp>
        <p:sp>
          <p:nvSpPr>
            <p:cNvPr id="106" name="Oval 98">
              <a:extLst>
                <a:ext uri="{FF2B5EF4-FFF2-40B4-BE49-F238E27FC236}">
                  <a16:creationId xmlns:a16="http://schemas.microsoft.com/office/drawing/2014/main" id="{F363AA41-9968-4494-99DB-967DA3D7427C}"/>
                </a:ext>
              </a:extLst>
            </p:cNvPr>
            <p:cNvSpPr/>
            <p:nvPr/>
          </p:nvSpPr>
          <p:spPr>
            <a:xfrm>
              <a:off x="809132" y="5177338"/>
              <a:ext cx="494284" cy="4824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4" tIns="60982" rIns="121964" bIns="60982" spcCol="0" rtlCol="0" anchor="ctr"/>
            <a:lstStyle/>
            <a:p>
              <a:pPr algn="ctr"/>
              <a:r>
                <a:rPr lang="en-GB" sz="1400" b="1"/>
                <a:t>6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1999F91-4EB4-4BA8-A98B-851C42974090}"/>
              </a:ext>
            </a:extLst>
          </p:cNvPr>
          <p:cNvGrpSpPr/>
          <p:nvPr/>
        </p:nvGrpSpPr>
        <p:grpSpPr>
          <a:xfrm>
            <a:off x="11399420" y="5775503"/>
            <a:ext cx="579216" cy="567624"/>
            <a:chOff x="4153371" y="1989634"/>
            <a:chExt cx="1363352" cy="1363352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F07EDB54-257B-4137-BAF0-2EB83A899F49}"/>
                </a:ext>
              </a:extLst>
            </p:cNvPr>
            <p:cNvSpPr/>
            <p:nvPr/>
          </p:nvSpPr>
          <p:spPr>
            <a:xfrm>
              <a:off x="4153371" y="1989634"/>
              <a:ext cx="1363352" cy="1363352"/>
            </a:xfrm>
            <a:prstGeom prst="ellipse">
              <a:avLst/>
            </a:prstGeom>
            <a:solidFill>
              <a:schemeClr val="bg1"/>
            </a:solidFill>
            <a:ln w="19050">
              <a:gradFill>
                <a:gsLst>
                  <a:gs pos="0">
                    <a:schemeClr val="tx2"/>
                  </a:gs>
                  <a:gs pos="52000">
                    <a:schemeClr val="accent3"/>
                  </a:gs>
                  <a:gs pos="100000">
                    <a:schemeClr val="bg2"/>
                  </a:gs>
                </a:gsLst>
                <a:lin ang="2700000" scaled="0"/>
              </a:gra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spcCol="0" rtlCol="0" anchor="ctr"/>
            <a:lstStyle/>
            <a:p>
              <a:pPr algn="ctr"/>
              <a:endParaRPr lang="en-US" sz="1798"/>
            </a:p>
          </p:txBody>
        </p:sp>
        <p:pic>
          <p:nvPicPr>
            <p:cNvPr id="109" name="Picture 3">
              <a:extLst>
                <a:ext uri="{FF2B5EF4-FFF2-40B4-BE49-F238E27FC236}">
                  <a16:creationId xmlns:a16="http://schemas.microsoft.com/office/drawing/2014/main" id="{6D8BDF2C-0226-4D57-8C22-7DEAB265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49047" y="2421682"/>
              <a:ext cx="972000" cy="65725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30D573-4051-47F0-AAB7-7D2382A5820C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7375" t="31067" r="54371" b="16939"/>
          <a:stretch/>
        </p:blipFill>
        <p:spPr>
          <a:xfrm>
            <a:off x="337692" y="2972268"/>
            <a:ext cx="2226069" cy="356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42432-FE5D-48B4-B5DA-BD253EA1237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5267" t="30809" r="10655" b="10032"/>
          <a:stretch/>
        </p:blipFill>
        <p:spPr>
          <a:xfrm>
            <a:off x="9232818" y="1114749"/>
            <a:ext cx="2799697" cy="14539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896F9-BA15-49BC-A885-C086BE5D72E6}"/>
              </a:ext>
            </a:extLst>
          </p:cNvPr>
          <p:cNvSpPr txBox="1"/>
          <p:nvPr/>
        </p:nvSpPr>
        <p:spPr>
          <a:xfrm>
            <a:off x="8116245" y="-14739"/>
            <a:ext cx="4201607" cy="83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1">
                <a:solidFill>
                  <a:schemeClr val="bg1"/>
                </a:solidFill>
              </a:rPr>
              <a:t>INNOVATION</a:t>
            </a:r>
            <a:endParaRPr lang="en-NL" sz="4801">
              <a:solidFill>
                <a:schemeClr val="bg1"/>
              </a:solidFill>
            </a:endParaRPr>
          </a:p>
        </p:txBody>
      </p:sp>
      <p:pic>
        <p:nvPicPr>
          <p:cNvPr id="47" name="Picture 46" descr="A picture containing text, indoor, floor, shelf&#10;&#10;Description automatically generated">
            <a:extLst>
              <a:ext uri="{FF2B5EF4-FFF2-40B4-BE49-F238E27FC236}">
                <a16:creationId xmlns:a16="http://schemas.microsoft.com/office/drawing/2014/main" id="{8B31D5B5-9BDC-4918-AC20-109AD19F613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" t="9783" r="1" b="4191"/>
          <a:stretch/>
        </p:blipFill>
        <p:spPr>
          <a:xfrm>
            <a:off x="176" y="1"/>
            <a:ext cx="12194822" cy="6997222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7F48491E-032D-4FA7-9B15-E6E289ACBB3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3811672" cy="199254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 anchorCtr="0"/>
          <a:lstStyle>
            <a:lvl1pPr algn="l" defTabSz="609682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B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</a:rPr>
              <a:t>How we help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4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3C0F3F1-83ED-984B-A3B1-C7F27300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7" cy="716729"/>
          </a:xfrm>
        </p:spPr>
        <p:txBody>
          <a:bodyPr>
            <a:normAutofit/>
          </a:bodyPr>
          <a:lstStyle/>
          <a:p>
            <a:pPr>
              <a:lnSpc>
                <a:spcPts val="3200"/>
              </a:lnSpc>
            </a:pPr>
            <a:r>
              <a:rPr lang="en-US" dirty="0"/>
              <a:t>DN Advisory Services | What can Advisory Services do for you? </a:t>
            </a:r>
            <a:endParaRPr lang="en-US" sz="3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BDC6CF-7751-4ABA-B2D9-18C4DC1B183B}"/>
              </a:ext>
            </a:extLst>
          </p:cNvPr>
          <p:cNvGrpSpPr/>
          <p:nvPr/>
        </p:nvGrpSpPr>
        <p:grpSpPr>
          <a:xfrm>
            <a:off x="1171753" y="1701602"/>
            <a:ext cx="9851668" cy="2376264"/>
            <a:chOff x="3187285" y="1413570"/>
            <a:chExt cx="5820606" cy="145389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6082F0E-0CAE-4D5F-90E6-F29CF136D1F4}"/>
                </a:ext>
              </a:extLst>
            </p:cNvPr>
            <p:cNvGrpSpPr/>
            <p:nvPr/>
          </p:nvGrpSpPr>
          <p:grpSpPr>
            <a:xfrm>
              <a:off x="3187285" y="1413570"/>
              <a:ext cx="5820606" cy="1453896"/>
              <a:chOff x="3187285" y="1413570"/>
              <a:chExt cx="5820606" cy="1453896"/>
            </a:xfrm>
          </p:grpSpPr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81071849-10F7-4626-93C7-149FEA5319CB}"/>
                  </a:ext>
                </a:extLst>
              </p:cNvPr>
              <p:cNvSpPr/>
              <p:nvPr/>
            </p:nvSpPr>
            <p:spPr>
              <a:xfrm>
                <a:off x="7552021" y="1413570"/>
                <a:ext cx="1455870" cy="1453896"/>
              </a:xfrm>
              <a:prstGeom prst="ellipse">
                <a:avLst/>
              </a:prstGeom>
              <a:noFill/>
              <a:ln w="69850">
                <a:solidFill>
                  <a:srgbClr val="B2B2B2">
                    <a:alpha val="3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Oval 17">
                <a:extLst>
                  <a:ext uri="{FF2B5EF4-FFF2-40B4-BE49-F238E27FC236}">
                    <a16:creationId xmlns:a16="http://schemas.microsoft.com/office/drawing/2014/main" id="{07962EC3-4F34-4A3C-B595-614D99064484}"/>
                  </a:ext>
                </a:extLst>
              </p:cNvPr>
              <p:cNvSpPr/>
              <p:nvPr/>
            </p:nvSpPr>
            <p:spPr>
              <a:xfrm>
                <a:off x="6098125" y="1413570"/>
                <a:ext cx="1455870" cy="1453896"/>
              </a:xfrm>
              <a:prstGeom prst="ellipse">
                <a:avLst/>
              </a:prstGeom>
              <a:noFill/>
              <a:ln w="69850">
                <a:solidFill>
                  <a:srgbClr val="B2B2B2">
                    <a:alpha val="3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Oval 15">
                <a:extLst>
                  <a:ext uri="{FF2B5EF4-FFF2-40B4-BE49-F238E27FC236}">
                    <a16:creationId xmlns:a16="http://schemas.microsoft.com/office/drawing/2014/main" id="{98165CA3-5D9C-4B38-AA5C-80AB27DDA29A}"/>
                  </a:ext>
                </a:extLst>
              </p:cNvPr>
              <p:cNvSpPr/>
              <p:nvPr/>
            </p:nvSpPr>
            <p:spPr>
              <a:xfrm>
                <a:off x="4641751" y="1413570"/>
                <a:ext cx="1455870" cy="1453896"/>
              </a:xfrm>
              <a:prstGeom prst="ellipse">
                <a:avLst/>
              </a:prstGeom>
              <a:noFill/>
              <a:ln w="69850">
                <a:solidFill>
                  <a:srgbClr val="B2B2B2">
                    <a:alpha val="3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Oval 13">
                <a:extLst>
                  <a:ext uri="{FF2B5EF4-FFF2-40B4-BE49-F238E27FC236}">
                    <a16:creationId xmlns:a16="http://schemas.microsoft.com/office/drawing/2014/main" id="{90048CA4-674C-40CF-B584-3CEC1F3721E3}"/>
                  </a:ext>
                </a:extLst>
              </p:cNvPr>
              <p:cNvSpPr/>
              <p:nvPr/>
            </p:nvSpPr>
            <p:spPr>
              <a:xfrm>
                <a:off x="3187285" y="1413570"/>
                <a:ext cx="1455870" cy="1453896"/>
              </a:xfrm>
              <a:prstGeom prst="ellipse">
                <a:avLst/>
              </a:prstGeom>
              <a:noFill/>
              <a:ln w="69850">
                <a:solidFill>
                  <a:srgbClr val="B2B2B2">
                    <a:alpha val="30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Arc 28">
                <a:extLst>
                  <a:ext uri="{FF2B5EF4-FFF2-40B4-BE49-F238E27FC236}">
                    <a16:creationId xmlns:a16="http://schemas.microsoft.com/office/drawing/2014/main" id="{2697D524-0B98-41F7-A6DB-DC64D820F631}"/>
                  </a:ext>
                </a:extLst>
              </p:cNvPr>
              <p:cNvSpPr/>
              <p:nvPr/>
            </p:nvSpPr>
            <p:spPr>
              <a:xfrm>
                <a:off x="3187948" y="1413570"/>
                <a:ext cx="1454349" cy="1452378"/>
              </a:xfrm>
              <a:prstGeom prst="arc">
                <a:avLst>
                  <a:gd name="adj1" fmla="val 10766207"/>
                  <a:gd name="adj2" fmla="val 0"/>
                </a:avLst>
              </a:prstGeom>
              <a:ln w="69850" cap="rnd">
                <a:solidFill>
                  <a:srgbClr val="014B8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Arc 29">
                <a:extLst>
                  <a:ext uri="{FF2B5EF4-FFF2-40B4-BE49-F238E27FC236}">
                    <a16:creationId xmlns:a16="http://schemas.microsoft.com/office/drawing/2014/main" id="{C514F752-4680-4FF6-B79D-9AA97B743BC4}"/>
                  </a:ext>
                </a:extLst>
              </p:cNvPr>
              <p:cNvSpPr/>
              <p:nvPr/>
            </p:nvSpPr>
            <p:spPr>
              <a:xfrm rot="10800000">
                <a:off x="4641751" y="1415087"/>
                <a:ext cx="1454349" cy="1452378"/>
              </a:xfrm>
              <a:prstGeom prst="arc">
                <a:avLst>
                  <a:gd name="adj1" fmla="val 10766207"/>
                  <a:gd name="adj2" fmla="val 0"/>
                </a:avLst>
              </a:prstGeom>
              <a:ln w="69850" cap="rnd">
                <a:gradFill>
                  <a:gsLst>
                    <a:gs pos="100000">
                      <a:schemeClr val="tx2"/>
                    </a:gs>
                    <a:gs pos="25000">
                      <a:schemeClr val="accent3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C9221344-0D9C-46A4-ADE3-1B03F323D53F}"/>
                  </a:ext>
                </a:extLst>
              </p:cNvPr>
              <p:cNvSpPr/>
              <p:nvPr/>
            </p:nvSpPr>
            <p:spPr>
              <a:xfrm>
                <a:off x="6098125" y="1413570"/>
                <a:ext cx="1454349" cy="1452378"/>
              </a:xfrm>
              <a:prstGeom prst="arc">
                <a:avLst>
                  <a:gd name="adj1" fmla="val 10766207"/>
                  <a:gd name="adj2" fmla="val 0"/>
                </a:avLst>
              </a:prstGeom>
              <a:noFill/>
              <a:ln w="69850" cap="rnd">
                <a:gradFill>
                  <a:gsLst>
                    <a:gs pos="84000">
                      <a:schemeClr val="accent3"/>
                    </a:gs>
                    <a:gs pos="99000">
                      <a:schemeClr val="accent4"/>
                    </a:gs>
                  </a:gsLst>
                  <a:lin ang="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85E09CC2-0222-450F-80A6-D43C99A58C0A}"/>
                  </a:ext>
                </a:extLst>
              </p:cNvPr>
              <p:cNvSpPr/>
              <p:nvPr/>
            </p:nvSpPr>
            <p:spPr>
              <a:xfrm rot="10800000">
                <a:off x="7552021" y="1415088"/>
                <a:ext cx="1454349" cy="1452378"/>
              </a:xfrm>
              <a:prstGeom prst="arc">
                <a:avLst>
                  <a:gd name="adj1" fmla="val 10766207"/>
                  <a:gd name="adj2" fmla="val 0"/>
                </a:avLst>
              </a:prstGeom>
              <a:ln w="63500"/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67DF17-BAE9-484B-9A55-786C45BBC4E7}"/>
                  </a:ext>
                </a:extLst>
              </p:cNvPr>
              <p:cNvSpPr/>
              <p:nvPr/>
            </p:nvSpPr>
            <p:spPr>
              <a:xfrm>
                <a:off x="3286508" y="2287243"/>
                <a:ext cx="1257229" cy="315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000000"/>
                    </a:solidFill>
                  </a:rPr>
                  <a:t>Optimize Space </a:t>
                </a:r>
                <a:br>
                  <a:rPr lang="en-US" sz="1800" b="1" dirty="0">
                    <a:solidFill>
                      <a:srgbClr val="000000"/>
                    </a:solidFill>
                  </a:rPr>
                </a:br>
                <a:r>
                  <a:rPr lang="en-US" sz="1800" b="1" dirty="0">
                    <a:solidFill>
                      <a:srgbClr val="000000"/>
                    </a:solidFill>
                  </a:rPr>
                  <a:t>in Stores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4140EED-4717-492A-BD6B-000B90B74B18}"/>
                  </a:ext>
                </a:extLst>
              </p:cNvPr>
              <p:cNvSpPr/>
              <p:nvPr/>
            </p:nvSpPr>
            <p:spPr>
              <a:xfrm>
                <a:off x="4669481" y="2287243"/>
                <a:ext cx="1400409" cy="315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000000"/>
                    </a:solidFill>
                  </a:rPr>
                  <a:t>Improve Customer </a:t>
                </a:r>
              </a:p>
              <a:p>
                <a:pPr algn="ctr"/>
                <a:r>
                  <a:rPr lang="en-US" sz="1800" b="1" dirty="0">
                    <a:solidFill>
                      <a:srgbClr val="000000"/>
                    </a:solidFill>
                  </a:rPr>
                  <a:t>Service 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D378AAAC-3380-4569-8364-54F5A0FD3A81}"/>
                  </a:ext>
                </a:extLst>
              </p:cNvPr>
              <p:cNvSpPr/>
              <p:nvPr/>
            </p:nvSpPr>
            <p:spPr>
              <a:xfrm>
                <a:off x="6198876" y="2287243"/>
                <a:ext cx="1252846" cy="315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000000"/>
                    </a:solidFill>
                  </a:rPr>
                  <a:t>Increase </a:t>
                </a:r>
                <a:br>
                  <a:rPr lang="en-US" sz="1800" b="1" dirty="0">
                    <a:solidFill>
                      <a:srgbClr val="000000"/>
                    </a:solidFill>
                  </a:rPr>
                </a:br>
                <a:r>
                  <a:rPr lang="en-US" sz="1800" b="1" dirty="0">
                    <a:solidFill>
                      <a:srgbClr val="000000"/>
                    </a:solidFill>
                  </a:rPr>
                  <a:t>Sales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C3DE664-1055-49C5-8140-0791FBBA221F}"/>
                  </a:ext>
                </a:extLst>
              </p:cNvPr>
              <p:cNvSpPr/>
              <p:nvPr/>
            </p:nvSpPr>
            <p:spPr>
              <a:xfrm>
                <a:off x="7656413" y="2287243"/>
                <a:ext cx="1247086" cy="315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000000"/>
                    </a:solidFill>
                  </a:rPr>
                  <a:t>Reduce </a:t>
                </a:r>
                <a:br>
                  <a:rPr lang="en-US" sz="1800" b="1" dirty="0">
                    <a:solidFill>
                      <a:srgbClr val="000000"/>
                    </a:solidFill>
                  </a:rPr>
                </a:br>
                <a:r>
                  <a:rPr lang="en-US" sz="1800" b="1" dirty="0">
                    <a:solidFill>
                      <a:srgbClr val="000000"/>
                    </a:solidFill>
                  </a:rPr>
                  <a:t>Store Costs</a:t>
                </a:r>
              </a:p>
            </p:txBody>
          </p:sp>
        </p:grp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00CB00A-F318-4B8F-AAE0-F7DB5CAE1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25574" y="1677778"/>
              <a:ext cx="686702" cy="523202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FAB98A28-3B46-444A-87B3-C7AA8B371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562227" y="1657659"/>
              <a:ext cx="527666" cy="563441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7EA96B6C-6219-49BD-8FDB-A970D6906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78187" y="1664546"/>
              <a:ext cx="602015" cy="54966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2A6F74A0-2AC3-4DA6-8FB1-C280E99CC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644856" y="1669014"/>
              <a:ext cx="540729" cy="540729"/>
            </a:xfrm>
            <a:prstGeom prst="rect">
              <a:avLst/>
            </a:prstGeom>
          </p:spPr>
        </p:pic>
      </p:grpSp>
      <p:sp>
        <p:nvSpPr>
          <p:cNvPr id="42" name="Right Arrow 26">
            <a:extLst>
              <a:ext uri="{FF2B5EF4-FFF2-40B4-BE49-F238E27FC236}">
                <a16:creationId xmlns:a16="http://schemas.microsoft.com/office/drawing/2014/main" id="{3965E038-9131-4BE2-B528-6CD17022CC75}"/>
              </a:ext>
            </a:extLst>
          </p:cNvPr>
          <p:cNvSpPr/>
          <p:nvPr/>
        </p:nvSpPr>
        <p:spPr>
          <a:xfrm>
            <a:off x="8122412" y="4705566"/>
            <a:ext cx="3695059" cy="1028484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68" tIns="60952" rIns="91434" bIns="60952" spcCol="0" rtlCol="0" anchor="ctr">
            <a:noAutofit/>
          </a:bodyPr>
          <a:lstStyle/>
          <a:p>
            <a:pPr defTabSz="914309"/>
            <a:r>
              <a:rPr lang="en-US" sz="1400" dirty="0">
                <a:solidFill>
                  <a:srgbClr val="FFFFFF"/>
                </a:solidFill>
                <a:cs typeface="Arial"/>
              </a:rPr>
              <a:t>Help you envision your new front end by providing a 3D visualization </a:t>
            </a:r>
            <a:endParaRPr lang="en-US" sz="1400" dirty="0">
              <a:cs typeface="Arial"/>
            </a:endParaRPr>
          </a:p>
        </p:txBody>
      </p:sp>
      <p:sp>
        <p:nvSpPr>
          <p:cNvPr id="43" name="Right Arrow 26">
            <a:extLst>
              <a:ext uri="{FF2B5EF4-FFF2-40B4-BE49-F238E27FC236}">
                <a16:creationId xmlns:a16="http://schemas.microsoft.com/office/drawing/2014/main" id="{470FA097-915C-4368-9AF9-4CCD90173910}"/>
              </a:ext>
            </a:extLst>
          </p:cNvPr>
          <p:cNvSpPr/>
          <p:nvPr/>
        </p:nvSpPr>
        <p:spPr>
          <a:xfrm>
            <a:off x="4377039" y="4705566"/>
            <a:ext cx="3400074" cy="1028484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68" tIns="60952" rIns="91434" bIns="60952" spcCol="0" rtlCol="0" anchor="ctr">
            <a:noAutofit/>
          </a:bodyPr>
          <a:lstStyle/>
          <a:p>
            <a:pPr defTabSz="914309"/>
            <a:r>
              <a:rPr lang="en-US" sz="1400" dirty="0">
                <a:solidFill>
                  <a:srgbClr val="FFFFFF"/>
                </a:solidFill>
                <a:cs typeface="Arial"/>
              </a:rPr>
              <a:t>Ensure there is consistently a great customer experience with enough capacity available to cover busy periods</a:t>
            </a:r>
            <a:endParaRPr lang="en-US" sz="2000" dirty="0"/>
          </a:p>
        </p:txBody>
      </p:sp>
      <p:sp>
        <p:nvSpPr>
          <p:cNvPr id="44" name="Right Arrow 26">
            <a:extLst>
              <a:ext uri="{FF2B5EF4-FFF2-40B4-BE49-F238E27FC236}">
                <a16:creationId xmlns:a16="http://schemas.microsoft.com/office/drawing/2014/main" id="{DEB060B5-F349-48CE-9025-D769AF582A37}"/>
              </a:ext>
            </a:extLst>
          </p:cNvPr>
          <p:cNvSpPr/>
          <p:nvPr/>
        </p:nvSpPr>
        <p:spPr>
          <a:xfrm>
            <a:off x="699388" y="4705566"/>
            <a:ext cx="3332351" cy="1028484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868" tIns="60952" rIns="91434" bIns="60952" spcCol="0" rtlCol="0" anchor="ctr">
            <a:noAutofit/>
          </a:bodyPr>
          <a:lstStyle/>
          <a:p>
            <a:pPr defTabSz="914309"/>
            <a:r>
              <a:rPr lang="en-US" sz="1400" dirty="0">
                <a:solidFill>
                  <a:srgbClr val="FFFFFF"/>
                </a:solidFill>
                <a:cs typeface="Arial"/>
              </a:rPr>
              <a:t>Analysis to decide on the most suitable checkout mix for your stores based on your data</a:t>
            </a:r>
            <a:endParaRPr lang="en-US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142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7DC137-AAE0-45F3-ACA3-EF6830A5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 Advisory Services | It is a Process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08E9D8AE-2085-4D14-9630-93E8D45FD001}"/>
              </a:ext>
            </a:extLst>
          </p:cNvPr>
          <p:cNvSpPr/>
          <p:nvPr/>
        </p:nvSpPr>
        <p:spPr>
          <a:xfrm>
            <a:off x="5125208" y="1887218"/>
            <a:ext cx="1128500" cy="2764183"/>
          </a:xfrm>
          <a:custGeom>
            <a:avLst/>
            <a:gdLst>
              <a:gd name="connsiteX0" fmla="*/ 548040 w 1096079"/>
              <a:gd name="connsiteY0" fmla="*/ 0 h 2684769"/>
              <a:gd name="connsiteX1" fmla="*/ 657353 w 1096079"/>
              <a:gd name="connsiteY1" fmla="*/ 120274 h 2684769"/>
              <a:gd name="connsiteX2" fmla="*/ 1096079 w 1096079"/>
              <a:gd name="connsiteY2" fmla="*/ 1342384 h 2684769"/>
              <a:gd name="connsiteX3" fmla="*/ 657353 w 1096079"/>
              <a:gd name="connsiteY3" fmla="*/ 2564494 h 2684769"/>
              <a:gd name="connsiteX4" fmla="*/ 548040 w 1096079"/>
              <a:gd name="connsiteY4" fmla="*/ 2684769 h 2684769"/>
              <a:gd name="connsiteX5" fmla="*/ 438726 w 1096079"/>
              <a:gd name="connsiteY5" fmla="*/ 2564494 h 2684769"/>
              <a:gd name="connsiteX6" fmla="*/ 0 w 1096079"/>
              <a:gd name="connsiteY6" fmla="*/ 1342384 h 2684769"/>
              <a:gd name="connsiteX7" fmla="*/ 438726 w 1096079"/>
              <a:gd name="connsiteY7" fmla="*/ 120274 h 2684769"/>
              <a:gd name="connsiteX8" fmla="*/ 548040 w 1096079"/>
              <a:gd name="connsiteY8" fmla="*/ 0 h 268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6079" h="2684769">
                <a:moveTo>
                  <a:pt x="548040" y="0"/>
                </a:moveTo>
                <a:lnTo>
                  <a:pt x="657353" y="120274"/>
                </a:lnTo>
                <a:cubicBezTo>
                  <a:pt x="931434" y="452384"/>
                  <a:pt x="1096079" y="878157"/>
                  <a:pt x="1096079" y="1342384"/>
                </a:cubicBezTo>
                <a:cubicBezTo>
                  <a:pt x="1096079" y="1806611"/>
                  <a:pt x="931434" y="2232384"/>
                  <a:pt x="657353" y="2564494"/>
                </a:cubicBezTo>
                <a:lnTo>
                  <a:pt x="548040" y="2684769"/>
                </a:lnTo>
                <a:lnTo>
                  <a:pt x="438726" y="2564494"/>
                </a:lnTo>
                <a:cubicBezTo>
                  <a:pt x="164645" y="2232384"/>
                  <a:pt x="0" y="1806611"/>
                  <a:pt x="0" y="1342384"/>
                </a:cubicBezTo>
                <a:cubicBezTo>
                  <a:pt x="0" y="878157"/>
                  <a:pt x="164645" y="452384"/>
                  <a:pt x="438726" y="120274"/>
                </a:cubicBezTo>
                <a:lnTo>
                  <a:pt x="548040" y="0"/>
                </a:lnTo>
                <a:close/>
              </a:path>
            </a:pathLst>
          </a:custGeom>
          <a:solidFill>
            <a:srgbClr val="7030A0"/>
          </a:solidFill>
          <a:ln w="317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 wrap="square" lIns="121940" tIns="60970" rIns="121940" bIns="60970" spcCol="0" rtlCol="0" anchor="ctr">
            <a:noAutofit/>
          </a:bodyPr>
          <a:lstStyle/>
          <a:p>
            <a:pPr algn="ctr"/>
            <a:r>
              <a:rPr lang="en-US" sz="1799">
                <a:solidFill>
                  <a:schemeClr val="bg1"/>
                </a:solidFill>
              </a:rPr>
              <a:t>Success</a:t>
            </a:r>
            <a:r>
              <a:rPr lang="de-DE" sz="1799">
                <a:solidFill>
                  <a:schemeClr val="bg1"/>
                </a:solidFill>
              </a:rPr>
              <a:t> </a:t>
            </a:r>
            <a:r>
              <a:rPr lang="en-US" sz="1799">
                <a:solidFill>
                  <a:schemeClr val="bg1"/>
                </a:solidFill>
              </a:rPr>
              <a:t>of</a:t>
            </a:r>
            <a:r>
              <a:rPr lang="de-DE" sz="1799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de-DE" sz="1799">
                <a:solidFill>
                  <a:schemeClr val="bg1"/>
                </a:solidFill>
              </a:rPr>
              <a:t>Self-Service</a:t>
            </a:r>
            <a:endParaRPr lang="en-GB" sz="1799">
              <a:solidFill>
                <a:schemeClr val="bg1"/>
              </a:solidFill>
            </a:endParaRP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BE085C64-A020-4D48-B579-3019341DED19}"/>
              </a:ext>
            </a:extLst>
          </p:cNvPr>
          <p:cNvGrpSpPr/>
          <p:nvPr/>
        </p:nvGrpSpPr>
        <p:grpSpPr>
          <a:xfrm>
            <a:off x="5700281" y="1297552"/>
            <a:ext cx="3391963" cy="3956215"/>
            <a:chOff x="6832209" y="2019299"/>
            <a:chExt cx="3392061" cy="3956329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935B676-8692-46E0-A52C-397D29BB70E8}"/>
                </a:ext>
              </a:extLst>
            </p:cNvPr>
            <p:cNvSpPr/>
            <p:nvPr/>
          </p:nvSpPr>
          <p:spPr>
            <a:xfrm>
              <a:off x="6832209" y="2019299"/>
              <a:ext cx="3392061" cy="3956329"/>
            </a:xfrm>
            <a:custGeom>
              <a:avLst/>
              <a:gdLst>
                <a:gd name="connsiteX0" fmla="*/ 1373236 w 3294512"/>
                <a:gd name="connsiteY0" fmla="*/ 0 h 3842552"/>
                <a:gd name="connsiteX1" fmla="*/ 3294512 w 3294512"/>
                <a:gd name="connsiteY1" fmla="*/ 1921276 h 3842552"/>
                <a:gd name="connsiteX2" fmla="*/ 1373236 w 3294512"/>
                <a:gd name="connsiteY2" fmla="*/ 3842552 h 3842552"/>
                <a:gd name="connsiteX3" fmla="*/ 14689 w 3294512"/>
                <a:gd name="connsiteY3" fmla="*/ 3279823 h 3842552"/>
                <a:gd name="connsiteX4" fmla="*/ 0 w 3294512"/>
                <a:gd name="connsiteY4" fmla="*/ 3263661 h 3842552"/>
                <a:gd name="connsiteX5" fmla="*/ 109313 w 3294512"/>
                <a:gd name="connsiteY5" fmla="*/ 3143386 h 3842552"/>
                <a:gd name="connsiteX6" fmla="*/ 548039 w 3294512"/>
                <a:gd name="connsiteY6" fmla="*/ 1921276 h 3842552"/>
                <a:gd name="connsiteX7" fmla="*/ 109313 w 3294512"/>
                <a:gd name="connsiteY7" fmla="*/ 699166 h 3842552"/>
                <a:gd name="connsiteX8" fmla="*/ 0 w 3294512"/>
                <a:gd name="connsiteY8" fmla="*/ 578892 h 3842552"/>
                <a:gd name="connsiteX9" fmla="*/ 14689 w 3294512"/>
                <a:gd name="connsiteY9" fmla="*/ 562729 h 3842552"/>
                <a:gd name="connsiteX10" fmla="*/ 1373236 w 3294512"/>
                <a:gd name="connsiteY10" fmla="*/ 0 h 384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4512" h="3842552">
                  <a:moveTo>
                    <a:pt x="1373236" y="0"/>
                  </a:moveTo>
                  <a:cubicBezTo>
                    <a:pt x="2434327" y="0"/>
                    <a:pt x="3294512" y="860185"/>
                    <a:pt x="3294512" y="1921276"/>
                  </a:cubicBezTo>
                  <a:cubicBezTo>
                    <a:pt x="3294512" y="2982367"/>
                    <a:pt x="2434327" y="3842552"/>
                    <a:pt x="1373236" y="3842552"/>
                  </a:cubicBezTo>
                  <a:cubicBezTo>
                    <a:pt x="842691" y="3842552"/>
                    <a:pt x="362372" y="3627506"/>
                    <a:pt x="14689" y="3279823"/>
                  </a:cubicBezTo>
                  <a:lnTo>
                    <a:pt x="0" y="3263661"/>
                  </a:lnTo>
                  <a:lnTo>
                    <a:pt x="109313" y="3143386"/>
                  </a:lnTo>
                  <a:cubicBezTo>
                    <a:pt x="383394" y="2811276"/>
                    <a:pt x="548039" y="2385503"/>
                    <a:pt x="548039" y="1921276"/>
                  </a:cubicBezTo>
                  <a:cubicBezTo>
                    <a:pt x="548039" y="1457049"/>
                    <a:pt x="383394" y="1031276"/>
                    <a:pt x="109313" y="699166"/>
                  </a:cubicBezTo>
                  <a:lnTo>
                    <a:pt x="0" y="578892"/>
                  </a:lnTo>
                  <a:lnTo>
                    <a:pt x="14689" y="562729"/>
                  </a:lnTo>
                  <a:cubicBezTo>
                    <a:pt x="362372" y="215046"/>
                    <a:pt x="842691" y="0"/>
                    <a:pt x="1373236" y="0"/>
                  </a:cubicBezTo>
                  <a:close/>
                </a:path>
              </a:pathLst>
            </a:custGeom>
            <a:grpFill/>
            <a:ln w="31750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lIns="121940" tIns="60970" rIns="121940" bIns="60970" spcCol="0" rtlCol="0" anchor="ctr">
              <a:noAutofit/>
            </a:bodyPr>
            <a:lstStyle/>
            <a:p>
              <a:pPr algn="ctr"/>
              <a:r>
                <a:rPr lang="de-DE" sz="1799" dirty="0"/>
                <a:t>Market &amp; Solution</a:t>
              </a:r>
            </a:p>
            <a:p>
              <a:pPr algn="ctr"/>
              <a:r>
                <a:rPr lang="de-DE" sz="1799" dirty="0"/>
                <a:t>Expertise</a:t>
              </a:r>
              <a:endParaRPr lang="en-GB" sz="1799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97CA436B-3368-4B58-9DB9-3032E27593D1}"/>
                </a:ext>
              </a:extLst>
            </p:cNvPr>
            <p:cNvSpPr txBox="1"/>
            <p:nvPr/>
          </p:nvSpPr>
          <p:spPr>
            <a:xfrm>
              <a:off x="7531258" y="4362699"/>
              <a:ext cx="1685126" cy="3692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799" dirty="0">
                  <a:solidFill>
                    <a:schemeClr val="bg2"/>
                  </a:solidFill>
                </a:rPr>
                <a:t>DN Consultant</a:t>
              </a:r>
            </a:p>
          </p:txBody>
        </p:sp>
        <p:pic>
          <p:nvPicPr>
            <p:cNvPr id="390146" name="Picture 2" descr="data:image/png;base64,iVBORw0KGgoAAAANSUhEUgAAARwAAACxCAMAAAAh3/JWAAAA9lBMVEX+/v7t7e3////s7Ow9PT319fX39/fy8vL6+voAl9gvLy83NzczMzM6Ojo0NDQsLCy2trbDw8PPz8/Hx8fc3NwoKCh3d3e1tbVxcXEAldiTk5Obm5tMTEzl5eW8vLxsbGxfX1+qqqpVVVWfn5+Li4tkZGR9fX1PT09DQ0PW1tb2///s//8AkNCDg4MAj9CcnJzc8vjL7PcAmNJtwOGh2O40o9MfHx8Llce85fRhuN7d+v01p9Xl9PiHzOqd2++UzeIAcZdMkKzE7fkrbIcLQVVuutkkQlEAiLuPsL8Tfai71+AzR1ApjbYfXXgnTFwKUWuCkpk2QEN7g0X4AAAW3ElEQVR4nO1deWOjNp9GwiDC5djGduwEn3FiT44318xkJknbN223251td/v9v8zqAiQQGNskIbOjv6I8FrYe9Lsl0KCGG7R0QJrJeoh2dNbRGGRIkKaADA7RHoeQAoISZDLIWguBdRDgU2EdJaSYZRGkscYwXcEAn2YJyNAzUEzOWsjSFORIkEiOpoKABJkKyJIgpIK+A3KUUHlysivnBzk/yKmUHFEfxQywnqiQU1BJcvQUOYLWTUGWAjIlCBRApKcDCTIVUIoBPSFHDWkWa4g2k3UM1isLGbtApgJCZSHzZSFNpw1B2kzWs1iPdYAKAiJkrYVMEdJVEFJAhgLSVJAmQmgtZIgQVEF8KtpaUX5NKdcl6K01oPaDnB/k/CDnBcjZXSGbCq27jUIGtVPIZl0atqD1+TGsabW5V8HJoi9Db7uO8SguXG8u5Vro+U53iuqkAasjB98y5lZCTj7zOPl9WQ/N7UbDWzJX2pAgTRxVAJHL15Ec8rPQqjXCrd/q4Dbq0L9HI/p3p0X/HnVaFOzvE3CffXDEPtjpOY1GwxlFHyQDW/t9itIPtvb5B+kVW+yDLXr1zoh9cBWaVKxqRo7WPp44Nm2unbS8vzMNg4SbRmPdoMKrN+3lQR8w56SiqHx3hWy1Z03fa9SgeY7tDXWQp6s3jfS0KADNxsFKyMxCcNStBTOsefbYwj9LUyYCtPwcgYIAiy/CjTMotEOXJLSWNeIGt+4Ilssu5UN8lruHD9B8L+S8RWwFR80asePZB7BO5GitmV0XelzvkCZj60KOZiLQmnB2vCKL/XLN59x489Aqq1jKkpNEM1wfMVu3DoqjGWAuGDnOpLW/39/HrUXbiP7dH7HePmscYh8cSR+MIWEU/2CLX4N+cCR8sI/9ziFnx1+hOGZjDHCfQ5yKBEE9f5aa5MyoErrr/RwCNTzGjb5t+CBCxlpIS4UPBok+cLNbVWa0+frZNXyw6J3zGgF6o7qVcUF/gT2qX/jAyXHn6M2KekGjtuRolBw/2NE+7EAOopFrfcnxJugNyZm61ZPDeluVg6FADrlt3oKSAwXeXq8cjPZtmZwE2rUcLFdDNy8HmzQbMzYV0BblYBnisW4Qmsnls9Vbc0TJ2YdVlIP5762iHIzvlU7J6e1sPCUo8h5Y6zd77SLHokPIcfuofuXgiJwdpVxRt4IwmI9nRz1z7jrNgxDmacCYnPoV9V6MHBj2fNfx3AvrGOt83xuh/0fkqPZoJqMgnPrMgzq0qKn2mrRAoSJnVHNyxhuRA4gmCYOilQPnPBviTs0xzTJ7bge94sp5K4WsBZ3pxcSfFinkfpNH23YLnTKavBnJEb+SQuaVT4M2U9UrAxmMHKv0KPNi5tmu49iBmf9dgReliZors8H/tqea6oIWN+XWrlMRehWVg6mH7Bzg0KrkvUKHNlsHCGQXKx9lXURpmkZTN9nfnt881VTrGI1iJzC7WN+0HJyQU1rKQ5p59odWfvigJ+lFR9Ndz/NtZ3bRD7CjrQgfRikPWaEc3zK22ogc84AGip0CckZ2xI13BINPjcVwP2A1X1Vs1a83OTy2KkWOcejSBBAy88mhH2HkTKDeCQ0TBa3DUQ45I8f2vfqSs8HKQXNqh7DxLyDnxIml6gLCsDM9mTl2d6gmBwvq6tjrVhyVV6OQHUZOSePJ8gvEfUkZT2lULybHGx8uGi72lLGWOiaQyrHAo8LJfqVpUh7WsXsahcisp4JMNQRiD7nMKLjveqSw7dlt5QVZwGwmxgobqYgod0hCZoN9MIr2o1GG3s6DUM6oIgJ2KQdHuZBU+LAmTYJv44iUubxl6/RIB1IGRRdHoXmsc4Rm90UPmX8XNIMAaFLYVY9y8MaxFZMpZ9k2pz1UFHa1bQU5/iqtAZHe6jWaTXeyL4Zd7zO2QodEF/unIQJhCxVE5cCYZOuozjgdeKL2aZMoo4bTnKMak1Nq5RwTbuyxoWUgdCWPskbNDDk4yEqREy4jdeTRBH+9yEnrnCJyUDgmMtU8hml1hL/o7vNVatSBn+LGPZHzOcQrmMXri+ijanSOkhyQTw6H1itkEUoxgFYzn6QdcCie5e3+ZvAlleoBR47EjT9hP0M8jhskH3FJsid1HFe1PPIhmYCKysGRE1js58BOA8/EX3YMPZsl+fp5b+/yDugihIJT0WLZkyCbWwkStW33E4+lRuXgMh4yAkOSumqOQ6RQAF8/Dvb29j5fyZKMwhObbzfEYeexnhVyIQIj5NRxq22J2MpYTfA0HH8qiysjB5w9EG72BrcIyGrOaF8sm2Sr6PJiZSg0oEhOc1RfcgpWDkDoXy4WqeYkhDC7qMDjF8rN3t75XYoc/OutoDPqhMAAaYiSEybhqaO/R3JM1JnhOfgkKaqSuJgbJlhpp5ypCOmCCTmdeOXY+wSsWTlYCDyBqhyMA8Ie1jZOtwdoMiZlPLEiuT2PuNm7/IIyEQu9CNafyQWTYAZ2ImfIm4ipnpLl4MJKcaXl4ANlORiCQ8fH/uuiDTVlpdh8SrjB7NwbqnJwfGI3DYEouYwdhG1qvm9YDsb2Zui4nk+oyTOeP10yWrhofTxTeg+sA3++BjIUO4GfRkiYSu3KwZnYCgvU0HMd1+2tyA47tZTfs3UzuOGK5/w2v+Zrzn/592MKYjUbrzvttN9RbIWXyqGHzfBkHjK1oSLHer5hnNxcP37k7NyDPHLan3797fdHOfDsY6FtuMsVcGdhYfhQI3LwqrlofrIX0wDLdZ590EHMzT0C0Rr6eKUmB5792//1P/74T5SEDzgimbdO7O6JAReO05jrtS0HC+QguOp9Wl6MMDOJXRXJ4fbhmnNzfkdCT261zn/PKYj//uc/v37787f/ihnoDGeurbXHHVI5JlHb6X7+PuR6lIMB0vuLyTzAvxNwraspoxlw9THy/agCFQRLpZCfLm++ffvn17//+5rHQP2u7zkHgevOYcAsumePg+oUcpXl4ANeDg73/9UKTQv/WxhF+uIojFlnD9x8P7HfYXHB2vv4mP0uCv7iNb59++PhjCIW2VzgDwPbHVqTKDh3/GNSYk5/V96PL4J4XF5NOXjMysEotIhDG0H4szh8eLz7/Z7vCY9HfWD2aXB5+8g9PXTLls7gKbtYr2+IavqGV8df518e6T5AUjV150F3DOdCXsx1AlC6HKyEXrAcDOMYIfJ1P9w/fRwMzm+/QknKb5mDg6ca67LHSM6eYUrNXTGR+4Xk5v8c/ExTOTThetzvnuhSVswdoncSW0H49aeHvcGAujI/fRB4e2LcDMgyiIt6scU6kwseH6Lw6y/Mzt9YK2FLRcMqb3zRPDyWChXe5F2QY8Cz+y83g0HkAl8+PEdRuckd48HDFRDIEQRLTMvFTD58/hvP/pe9z9dR7Wa5dC4acvN0UHty0OP97edLPNnBYHDDbDaRLZbruhOdGqEcHBuwZ2GPAYyZPLv7H8e2R3+ePzyi40iYjlJliuaqGnLy9dHm5eCxmCZF6JooGsbIx6fr6y/nrHPzMxajmJvP1+JhXqIGY8F6TBTyczT2Gjs0k2Gg/e8fgy8fek5D3dw+qKYczHQDu90mSWYCEBVKaSeBqDAoIV4OPoAUIpv9DKxomDgNzj/fXhNVo91/5D4elq3nGyZnN8+QX5B+Nb1vXLAunyIIxavpXgPG0IKWNv/t5vyng1xyhjyLHk2FdaJysAKSZ/ly5WDcHu+4osHi9OXuitee4eNTLFs3ezxo4JCQQoJnnIq9Z2be9ccHTtdPZEWO55qpHTl/7f3xTw43JASuoDTzAuVgfP+vIgnae/j5SgwfEJYtrpojx1j1ONTn2GKxUTyquLwlc0GHrg5HTayUf809WOo1tLrGVujnS6Ygnr5+YHNOYqvHu49JZuv8SVkOxg6QKFhGpJ4ezuhcAvdiStIU/+QuHKyRQ7Om5ID7m/PB4PLjs6KsifUHly0sXE9IuYMdWldRjIUFK8n3EBcSXxBNu2sPI9udmpADs8muq7svtz+dsblgP19OzaKvTOoGt49p4xmRA+4SV/DrzR51Ic+fI/caZarEmebOrd11TpGylshZA+mxteJbKWhQRbap02ayXuRZwHts44ljDATzJyxFK3YFL58+CMqY/14UzvLMVNScHv9m1SyNfChlrSRn5qXKwWDYAWKSADw+nT98oB1TvGASk55xwbqJuLk1BI8lXPeECG/5fsrBwadhAtHwAV0/qoxnEpFFyQuunx4+SELecdew0wyzPke9woeEnO4wD8o74xm5gtwf+ipLstZqFLNjt75rcs4+J+ycX6crnqjjFeod97Bm5ORvJFCQo/ZJhVGxYDFlnLIBOlpNimyWs6iCHG48ZQZoYaCwHAwFSFEOhjIDETmsR+u6JU4HU8EacF+QF3YFx8I4LGDHa9B5vnQ5uBRUVA7GDZNj4r81SAvCEqSq3nLoigkWtmsZiH6RcituRM7S3HIqr1gOZp2ge4jt7+Hx8fFhCEqfDjbvL2lS4wqoHYtCciYo63PU8nQwI6fX9H2fPEQyX8rTZzyJYN0852jAQnL8C5QZVY/YKocc8hl3A3IMbLH2zu8VURIjZ1igc8gzR+pFTt4m7a3JgfdYGefZTpibCMSt2a4bOZWvHE27+5BPziKfHO/IzI6qRzlYrZAjcip7ev8s30kmxyMrUMgbFkrV5WCr+HQwMeUWOzVv97XdSrRJDxVEn3bbqqYcrFEfiN8Qtsaje6VRd04BaSKUPh0sQXQUcQIRO9S5n9wrvpD5vaI9CTILIRDm62NvmTw9hq1jcZbmWuhVTwcL5PShDBUcY1yjAYPssZGoOWNUt6JecWxVNTlIeRyLS9WoduRsvHKo8kVoS3L2c8lx8F167+RAozfBjRx12Yacaa6D3GxVtJFgrV2t4nSwWiHDTtfxPH+WjNrk6f1omEeOd4pANadm+A1ht1vOLxdAqSIySpxAGWJpbiQ7gRHEnrDgTZJRQByVyr1LkIFvbzvPlPsXsLDmW105OHMQIbNaEyfwIO0hw3wPGUMxOVA+UZAWchFKhBxaCm6WZPcbOQNRv3Jw2diKL2Rh5eSGD/kaEM4VCtmfT9yGravJeR+xFQrDEGm7kjNVkIPVzcknkiF9t+QYy26z6QZAEqvNyVE++92ew85+teSkdU4BOUU6J+8AbIqcsEvM7QhJK2etzkmTo8GJqwjLm50gyCGnynLwJlDGWknGRbZWKKQnyyVytrBWGhz2xll2PIee1yuq+Za3VpIzs72fw/chr/dz+hCuGDmQnSPzJlKluLSfgz+G4LEi+HRDoNfvdHDJ2Eogh62c7Txk+jNaKosVEqhu4UMhOYbZizxkRk4LwjYjx0BoW3JCBTluPck50vPIsY8Wi6WHm3O6WMwc8seM/+E1FpMO2I4cy1SEENgO1pCcht3Jecx4eFTYlqNtyYHpHcjVkhOZXK51GRapKtIpnwlkJ0NUmcAo2801IZ8mU62AT5ORI42KFDKbphJS2CsiVhuk+wogjeZak2oo7UWF0nyI9sRyMLMa9tSKjg5F1Vt2DZaT5ZVinq7ldVjaiS4vj5K+WQmpzJULjPTvVV5wPVTRqyoRX97NfnxDtjKeElTigJPi0VXeUZHPQdprl4ONqMDWPAkY7fzyfA1Gc8mFDAkCWYizLb9RAynSgcwVrVNsheKHJDn2eE5edtJmjb32pCN2NoU6eVCAFWcns3LYtqU6kQNQssHTYS+4Y429J0fqKHtbQN0ZJifIkGOP6kfOylu3cbrqRvbwgzDzb3tVITmVKGR8hVbxJr0XaDYydJSpCbugOoW8gyk3RcjSgsUrv5PRDiwLph+X5x0hYyN7XWTKi5xA2injBDLBQ52LI8d3WfNZU3SykDw9p8Qo2uu2NJjZh4JDNcBcBCb/fImLsyzvBLK2Y/jA5BUbYBAGTIZBQFvIOiHr5UDhoTBBbxyWG0U6lvhcYE4t39JVn9hKUGZAihG4s8ZzSOrwwehLS8c/KTGK57wwOenSXrSlq5bkbGofTDRNbdV3exvYTpjO6LjT74gcbcoOT/Hn3dH5HTCVVoqcIEUOyQxURg5fpvmBzgu/zL3PJuexRwSxJ0oSdso6FnpKnbuB9DqAtygHq6CCfHguZLDik+eO6NZQnzva7lhHaxPsDNJTJ0QcdlymmgQ7E5NdSzPCkpSgNQsZcW7skUZzDzZEM5+zk9prnykHcyjlBXqN0vWXAqji8GErKUdzvm5a0OTkxOwsdFBKAxry4XLvtNKHC70dOQI3CTkJO6H0vKY8cpCc7nIW3wc5AjdaQo4WseMvUJmVk0p3eZPKydn5iQQCAxKUTw6EAjciOfgXTvjaYaeC1uicvmTLvSNzM52jfv0hg6rZvESbqYDyrRWcNhNu8DU4OWzOETuUgwJrRR5zm0p3FVmrjZ9lITkzO/k5RkmIPuqEPaa+4fnssZA6pJvYXPbOImRM6Iz9CansrkmgpBwde1Whn8NvyCt7yEbETYdfIyaHjTIXETtojQaEpuzo2KP3Hj7E3LSjaabIEdhRnfMXyUkdgXjvgWfMjduOXx7ODk/F5GgxO7NQExV91nam6npO712TA9Ew5kZLyJFWjhaz48zAGnJOZC9wYVRHTmRyudZlWKSqSKd0JtAoCUHOjUNe6Bo/2F9SyPRz1pivHbKQ8srB+HJyusubVZgJ3PVgz7rTRumepXGZarQ1AdKYWInDLBSxA6yCb9amKXKs3acSHSmqqvpQ8hV/IJKpxgqJUBI+CKO0HpOsU2LR8xwLNJLJOd3M53iFcnBpKUfHzC9uBFCCBA9Z1IA9+mnnKED5GnCVJmcjDVij2ErgxlKSI44i+34OXM5OZDqy5MjPi/Fm75UcgRutDDl45Z9Ea0cZW5GOsZDImbxTcowLNtMliX9S5BCF7DlpcgR2eOSZJQdJ5so5qZAcSR+9sEI+jrnJRjOtrtewe9IornUTdpQKWQdt0dFxDytUyLs86EN+JYSpgMSneZj7XcZNYKYh8krCvmcfGEZmFO5cUPvmj83sKNrRxJKw+y9rm6moH/Qh5V3KvzEEZiFDAYmrFdG3K+IVgDIQOzumQTm5Eu2nhVQaPU9XZ5fkQxBxbBU5gaSz7SNitLSUv1j4gPpd8i49oHoRDwsEcnaTYnls0sygWgPCUBKrd1rUAxfN7gTAAhWYs9UWRxzd7tFKBdHf5H0P5MCQvDF6c3LIm0cC9aIiWlXa3UVPC7xDcnT2dPYtyCH0AAVEL7iSN2rz9zXWpRy8YQZVaTy3OTWjg9ZkMVuSfQh+8rRSe4ryfI4Ky8FwQ0h+LQhfkSKUfsbmZhBfkazDUuXwsNl0fcex7YvOLKKH7QmssBy8k4dcUJrZdCFvdFKPfHMwvegdnEyxVzmdc2/HYwWdd18OLkkOyCUHAb61mygl/iqnpZVHTr1jq+rJSaYJ+8xmkd39P8iRIAj3GTeOU3nK4rXKwfoaaJMnEogrB3PD9PHy2OuXVSwMKSwHpwu7pB/XfBGQ9TgqghLjguRycEmItLKQUNjFsLbqkR3QntOdo9BKICCZJJRfDkYvXg7ezs9ROTObJlDQ0LNdZzkbD60avjs4byFvKuUbH2PkEAo77SBkDnh1GvDtd5NWQg4g+8NR1ebhuyEnmeYPcl6JnGpeG7e9QpaztgUKuaD6uF1Gu+Aw6luVg8tAOz988p2Wg9cYTwl683X8nYQPL6IBv5fY6gc5P8ipFTkFxvOHQt6w5quCjLXQukqx+r0PG0LKwm4BVKYczO8VX+OcdbbGOet8tYqQpoAMBYQUUOwG82XHFvJaCKyD4sW6DopmWQCx3/F/uYAHGTWdDfgAAAAASUVORK5CYII=">
              <a:extLst>
                <a:ext uri="{FF2B5EF4-FFF2-40B4-BE49-F238E27FC236}">
                  <a16:creationId xmlns:a16="http://schemas.microsoft.com/office/drawing/2014/main" id="{C2A403FA-37F5-4A72-8F04-CE5B33A810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18" r="11409"/>
            <a:stretch/>
          </p:blipFill>
          <p:spPr bwMode="auto">
            <a:xfrm>
              <a:off x="7681430" y="2318909"/>
              <a:ext cx="1384784" cy="1212606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4F5489E0-C3C5-4D2F-8225-5292B9ADB76B}"/>
              </a:ext>
            </a:extLst>
          </p:cNvPr>
          <p:cNvSpPr txBox="1"/>
          <p:nvPr/>
        </p:nvSpPr>
        <p:spPr>
          <a:xfrm>
            <a:off x="236299" y="1168410"/>
            <a:ext cx="1915534" cy="181630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Stores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Consumers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Geographies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Operations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Staff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Sales</a:t>
            </a:r>
          </a:p>
          <a:p>
            <a:pPr marL="285807" indent="-285807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bg2"/>
                </a:solidFill>
              </a:rPr>
              <a:t>Assortment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198D04-34A7-4B2D-B528-099FC6E36AF0}"/>
              </a:ext>
            </a:extLst>
          </p:cNvPr>
          <p:cNvSpPr txBox="1"/>
          <p:nvPr/>
        </p:nvSpPr>
        <p:spPr>
          <a:xfrm>
            <a:off x="9409955" y="1168410"/>
            <a:ext cx="2729055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Market Trends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Consumer Expectations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Solution Capabilities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Frictions Points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Best Practices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Reachable Targets</a:t>
            </a:r>
          </a:p>
          <a:p>
            <a:pPr marL="342866" indent="-342866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2060"/>
                </a:solidFill>
              </a:rPr>
              <a:t>Optimal Mix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5AAA263-C2DA-44BC-A8B2-2E6B85059E42}"/>
              </a:ext>
            </a:extLst>
          </p:cNvPr>
          <p:cNvGrpSpPr/>
          <p:nvPr/>
        </p:nvGrpSpPr>
        <p:grpSpPr>
          <a:xfrm>
            <a:off x="2291496" y="1291202"/>
            <a:ext cx="3391964" cy="3956214"/>
            <a:chOff x="2542070" y="2019300"/>
            <a:chExt cx="3392062" cy="3956328"/>
          </a:xfrm>
          <a:solidFill>
            <a:schemeClr val="bg2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2CDA95BF-6152-47E6-834D-38581DA41243}"/>
                </a:ext>
              </a:extLst>
            </p:cNvPr>
            <p:cNvSpPr/>
            <p:nvPr/>
          </p:nvSpPr>
          <p:spPr>
            <a:xfrm>
              <a:off x="2542070" y="2019300"/>
              <a:ext cx="3392062" cy="3956328"/>
            </a:xfrm>
            <a:custGeom>
              <a:avLst/>
              <a:gdLst>
                <a:gd name="connsiteX0" fmla="*/ 1921276 w 3294513"/>
                <a:gd name="connsiteY0" fmla="*/ 0 h 3842552"/>
                <a:gd name="connsiteX1" fmla="*/ 3279823 w 3294513"/>
                <a:gd name="connsiteY1" fmla="*/ 562729 h 3842552"/>
                <a:gd name="connsiteX2" fmla="*/ 3294513 w 3294513"/>
                <a:gd name="connsiteY2" fmla="*/ 578892 h 3842552"/>
                <a:gd name="connsiteX3" fmla="*/ 3185199 w 3294513"/>
                <a:gd name="connsiteY3" fmla="*/ 699166 h 3842552"/>
                <a:gd name="connsiteX4" fmla="*/ 2746473 w 3294513"/>
                <a:gd name="connsiteY4" fmla="*/ 1921276 h 3842552"/>
                <a:gd name="connsiteX5" fmla="*/ 3185199 w 3294513"/>
                <a:gd name="connsiteY5" fmla="*/ 3143386 h 3842552"/>
                <a:gd name="connsiteX6" fmla="*/ 3294513 w 3294513"/>
                <a:gd name="connsiteY6" fmla="*/ 3263661 h 3842552"/>
                <a:gd name="connsiteX7" fmla="*/ 3279823 w 3294513"/>
                <a:gd name="connsiteY7" fmla="*/ 3279823 h 3842552"/>
                <a:gd name="connsiteX8" fmla="*/ 1921276 w 3294513"/>
                <a:gd name="connsiteY8" fmla="*/ 3842552 h 3842552"/>
                <a:gd name="connsiteX9" fmla="*/ 0 w 3294513"/>
                <a:gd name="connsiteY9" fmla="*/ 1921276 h 3842552"/>
                <a:gd name="connsiteX10" fmla="*/ 1921276 w 3294513"/>
                <a:gd name="connsiteY10" fmla="*/ 0 h 3842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94513" h="3842552">
                  <a:moveTo>
                    <a:pt x="1921276" y="0"/>
                  </a:moveTo>
                  <a:cubicBezTo>
                    <a:pt x="2451822" y="0"/>
                    <a:pt x="2932141" y="215046"/>
                    <a:pt x="3279823" y="562729"/>
                  </a:cubicBezTo>
                  <a:lnTo>
                    <a:pt x="3294513" y="578892"/>
                  </a:lnTo>
                  <a:lnTo>
                    <a:pt x="3185199" y="699166"/>
                  </a:lnTo>
                  <a:cubicBezTo>
                    <a:pt x="2911118" y="1031276"/>
                    <a:pt x="2746473" y="1457049"/>
                    <a:pt x="2746473" y="1921276"/>
                  </a:cubicBezTo>
                  <a:cubicBezTo>
                    <a:pt x="2746473" y="2385503"/>
                    <a:pt x="2911118" y="2811276"/>
                    <a:pt x="3185199" y="3143386"/>
                  </a:cubicBezTo>
                  <a:lnTo>
                    <a:pt x="3294513" y="3263661"/>
                  </a:lnTo>
                  <a:lnTo>
                    <a:pt x="3279823" y="3279823"/>
                  </a:lnTo>
                  <a:cubicBezTo>
                    <a:pt x="2932141" y="3627506"/>
                    <a:pt x="2451822" y="3842552"/>
                    <a:pt x="1921276" y="3842552"/>
                  </a:cubicBezTo>
                  <a:cubicBezTo>
                    <a:pt x="860185" y="3842552"/>
                    <a:pt x="0" y="2982367"/>
                    <a:pt x="0" y="1921276"/>
                  </a:cubicBezTo>
                  <a:cubicBezTo>
                    <a:pt x="0" y="860185"/>
                    <a:pt x="860185" y="0"/>
                    <a:pt x="1921276" y="0"/>
                  </a:cubicBezTo>
                  <a:close/>
                </a:path>
              </a:pathLst>
            </a:custGeom>
            <a:grpFill/>
            <a:ln w="3175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lIns="121940" tIns="60970" rIns="121940" bIns="60970" spcCol="0" rtlCol="0" anchor="ctr">
              <a:noAutofit/>
            </a:bodyPr>
            <a:lstStyle/>
            <a:p>
              <a:pPr algn="ctr"/>
              <a:r>
                <a:rPr lang="de-DE" sz="1799"/>
                <a:t>Business </a:t>
              </a:r>
            </a:p>
            <a:p>
              <a:pPr algn="ctr"/>
              <a:r>
                <a:rPr lang="de-DE" sz="1799"/>
                <a:t>Knowledge</a:t>
              </a:r>
              <a:endParaRPr lang="en-GB" sz="1799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CA80DC79-4A4B-4480-9FD6-D57AEECA003B}"/>
                </a:ext>
              </a:extLst>
            </p:cNvPr>
            <p:cNvSpPr txBox="1"/>
            <p:nvPr/>
          </p:nvSpPr>
          <p:spPr>
            <a:xfrm>
              <a:off x="3820187" y="4368933"/>
              <a:ext cx="979755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799" dirty="0">
                  <a:solidFill>
                    <a:srgbClr val="002060"/>
                  </a:solidFill>
                </a:rPr>
                <a:t>Retailer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2CEF3115-4B46-43B2-AC17-7326AF96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2812" y="2344310"/>
              <a:ext cx="1174506" cy="1174506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5159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 txBox="1">
            <a:spLocks/>
          </p:cNvSpPr>
          <p:nvPr/>
        </p:nvSpPr>
        <p:spPr>
          <a:xfrm>
            <a:off x="535311" y="198654"/>
            <a:ext cx="11124557" cy="71668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609682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B8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1" dirty="0"/>
              <a:t>DN Self-Service Solutions are Built for MORE </a:t>
            </a:r>
            <a:endParaRPr lang="en-US" dirty="0"/>
          </a:p>
        </p:txBody>
      </p:sp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294" y="1984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11" name="Objekt 10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94" y="1984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 hidden="1"/>
          <p:cNvSpPr/>
          <p:nvPr>
            <p:custDataLst>
              <p:tags r:id="rId3"/>
            </p:custDataLst>
          </p:nvPr>
        </p:nvSpPr>
        <p:spPr>
          <a:xfrm>
            <a:off x="704" y="400"/>
            <a:ext cx="158734" cy="158734"/>
          </a:xfrm>
          <a:prstGeom prst="rect">
            <a:avLst/>
          </a:prstGeom>
          <a:solidFill>
            <a:srgbClr val="014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spcCol="0" rtlCol="0" anchor="ctr"/>
          <a:lstStyle/>
          <a:p>
            <a:pPr algn="ctr" defTabSz="91440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105" name="Right Arrow 26"/>
          <p:cNvSpPr/>
          <p:nvPr/>
        </p:nvSpPr>
        <p:spPr>
          <a:xfrm>
            <a:off x="4431103" y="5212823"/>
            <a:ext cx="3695914" cy="731499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910" tIns="60966" rIns="91455" bIns="60966" spcCol="0" rtlCol="0" anchor="ctr">
            <a:noAutofit/>
          </a:bodyPr>
          <a:lstStyle/>
          <a:p>
            <a:pPr defTabSz="914492"/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Integrate to the IT environment </a:t>
            </a:r>
          </a:p>
          <a:p>
            <a:pPr defTabSz="914492"/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and leverage the ecosystem</a:t>
            </a:r>
          </a:p>
        </p:txBody>
      </p:sp>
      <p:sp>
        <p:nvSpPr>
          <p:cNvPr id="104" name="Right Arrow 26"/>
          <p:cNvSpPr/>
          <p:nvPr/>
        </p:nvSpPr>
        <p:spPr>
          <a:xfrm>
            <a:off x="8426396" y="5212823"/>
            <a:ext cx="3400861" cy="731499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910" tIns="60966" rIns="91455" bIns="60966" spcCol="0" rtlCol="0" anchor="ctr">
            <a:noAutofit/>
          </a:bodyPr>
          <a:lstStyle/>
          <a:p>
            <a:pPr defTabSz="914492"/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Ensure the self-service process is ‘always on’</a:t>
            </a:r>
          </a:p>
        </p:txBody>
      </p:sp>
      <p:sp>
        <p:nvSpPr>
          <p:cNvPr id="59" name="Right Arrow 26"/>
          <p:cNvSpPr/>
          <p:nvPr/>
        </p:nvSpPr>
        <p:spPr>
          <a:xfrm>
            <a:off x="534152" y="5212823"/>
            <a:ext cx="3333121" cy="731499"/>
          </a:xfrm>
          <a:prstGeom prst="rightArrow">
            <a:avLst>
              <a:gd name="adj1" fmla="val 100000"/>
              <a:gd name="adj2" fmla="val 37855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82910" tIns="60966" rIns="91455" bIns="60966" spcCol="0" rtlCol="0" anchor="ctr">
            <a:noAutofit/>
          </a:bodyPr>
          <a:lstStyle/>
          <a:p>
            <a:pPr defTabSz="914492"/>
            <a:r>
              <a:rPr lang="en-US" sz="1600" dirty="0">
                <a:solidFill>
                  <a:srgbClr val="FFFFFF"/>
                </a:solidFill>
                <a:cs typeface="Arial" panose="020B0604020202020204" pitchFamily="34" charset="0"/>
              </a:rPr>
              <a:t>Adapt consumer journeys for today and tomorrow  </a:t>
            </a:r>
          </a:p>
        </p:txBody>
      </p:sp>
      <p:sp>
        <p:nvSpPr>
          <p:cNvPr id="85" name="TextBox 4"/>
          <p:cNvSpPr txBox="1"/>
          <p:nvPr/>
        </p:nvSpPr>
        <p:spPr>
          <a:xfrm>
            <a:off x="534152" y="2741493"/>
            <a:ext cx="3333121" cy="220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One platform </a:t>
            </a:r>
            <a:r>
              <a:rPr lang="en-US" sz="1400" dirty="0">
                <a:solidFill>
                  <a:srgbClr val="000000"/>
                </a:solidFill>
              </a:rPr>
              <a:t>with different modules, incl. different cash options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Right-sizing </a:t>
            </a:r>
            <a:r>
              <a:rPr lang="en-US" sz="1400" dirty="0">
                <a:solidFill>
                  <a:srgbClr val="000000"/>
                </a:solidFill>
              </a:rPr>
              <a:t>versus “one size fits all”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On-site scalability and upgradability</a:t>
            </a:r>
            <a:endParaRPr lang="fr-FR" sz="1400" b="1" dirty="0">
              <a:solidFill>
                <a:srgbClr val="000000"/>
              </a:solidFill>
            </a:endParaRP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Smallest footprint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Optimized checkout mix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8" name="TextBox 43"/>
          <p:cNvSpPr txBox="1"/>
          <p:nvPr/>
        </p:nvSpPr>
        <p:spPr>
          <a:xfrm>
            <a:off x="8426396" y="2739251"/>
            <a:ext cx="333312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E2E integrated solution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German engineering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/ reliability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Managed Services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for Retail stores utilizing the one platform approach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Remote monitoring tools, remote fix and TCO reduction</a:t>
            </a:r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99.8% availability services contract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Designed for 24 x 7 operations</a:t>
            </a:r>
          </a:p>
        </p:txBody>
      </p:sp>
      <p:sp>
        <p:nvSpPr>
          <p:cNvPr id="92" name="TextBox 5"/>
          <p:cNvSpPr txBox="1"/>
          <p:nvPr/>
        </p:nvSpPr>
        <p:spPr>
          <a:xfrm>
            <a:off x="4431101" y="2741493"/>
            <a:ext cx="3906662" cy="206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Open API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for third-party integration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UX / UI personalization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Independent software modules 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Integrated with 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&gt; 75 POS applications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Global / local Professional Services practice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spc="-20" dirty="0">
                <a:solidFill>
                  <a:srgbClr val="000000"/>
                </a:solidFill>
                <a:cs typeface="Arial" panose="020B0604020202020204" pitchFamily="34" charset="0"/>
              </a:rPr>
              <a:t>Migration services for </a:t>
            </a:r>
            <a:r>
              <a:rPr lang="en-US" sz="1400" b="1" spc="-20" dirty="0">
                <a:solidFill>
                  <a:srgbClr val="000000"/>
                </a:solidFill>
                <a:cs typeface="Arial" panose="020B0604020202020204" pitchFamily="34" charset="0"/>
              </a:rPr>
              <a:t>multivendor </a:t>
            </a:r>
            <a:r>
              <a:rPr lang="en-US" sz="1400" spc="-20" dirty="0">
                <a:solidFill>
                  <a:srgbClr val="000000"/>
                </a:solidFill>
                <a:cs typeface="Arial" panose="020B0604020202020204" pitchFamily="34" charset="0"/>
              </a:rPr>
              <a:t>strategies</a:t>
            </a:r>
          </a:p>
          <a:p>
            <a:pPr marL="171433" indent="-171433" defTabSz="9144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Advanced Self-Service Innovation Roadmap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982DE5-C344-EB4D-B74E-F43D5B235237}"/>
              </a:ext>
            </a:extLst>
          </p:cNvPr>
          <p:cNvGrpSpPr/>
          <p:nvPr/>
        </p:nvGrpSpPr>
        <p:grpSpPr>
          <a:xfrm>
            <a:off x="476334" y="1372455"/>
            <a:ext cx="3448756" cy="1219164"/>
            <a:chOff x="476171" y="1372395"/>
            <a:chExt cx="3448856" cy="1219199"/>
          </a:xfrm>
        </p:grpSpPr>
        <p:sp>
          <p:nvSpPr>
            <p:cNvPr id="88" name="Rectangle 87"/>
            <p:cNvSpPr/>
            <p:nvPr/>
          </p:nvSpPr>
          <p:spPr>
            <a:xfrm>
              <a:off x="476171" y="1372395"/>
              <a:ext cx="3448856" cy="1196593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60" tIns="823103" rIns="0" bIns="0" spcCol="0" rtlCol="0" anchor="t"/>
            <a:lstStyle/>
            <a:p>
              <a:pPr algn="ctr" defTabSz="914492"/>
              <a:r>
                <a:rPr lang="en-US" sz="1799" b="1" dirty="0">
                  <a:solidFill>
                    <a:schemeClr val="tx2"/>
                  </a:solidFill>
                  <a:cs typeface="Arial" panose="020B0604020202020204" pitchFamily="34" charset="0"/>
                </a:rPr>
                <a:t>MORE Modular</a:t>
              </a:r>
            </a:p>
          </p:txBody>
        </p:sp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1542251" y="1434046"/>
              <a:ext cx="1316696" cy="62414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DC4B575-F11A-F147-ADA1-3534CA61A865}"/>
                </a:ext>
              </a:extLst>
            </p:cNvPr>
            <p:cNvCxnSpPr/>
            <p:nvPr/>
          </p:nvCxnSpPr>
          <p:spPr>
            <a:xfrm>
              <a:off x="533990" y="2591594"/>
              <a:ext cx="3333218" cy="0"/>
            </a:xfrm>
            <a:prstGeom prst="line">
              <a:avLst/>
            </a:prstGeom>
            <a:ln w="19050"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8E05BA0-DEDD-4C4B-963D-A828EA7F6AED}"/>
              </a:ext>
            </a:extLst>
          </p:cNvPr>
          <p:cNvGrpSpPr/>
          <p:nvPr/>
        </p:nvGrpSpPr>
        <p:grpSpPr>
          <a:xfrm>
            <a:off x="8404098" y="1259473"/>
            <a:ext cx="3448756" cy="1332145"/>
            <a:chOff x="4190299" y="1259410"/>
            <a:chExt cx="3448856" cy="1332184"/>
          </a:xfrm>
        </p:grpSpPr>
        <p:sp>
          <p:nvSpPr>
            <p:cNvPr id="33" name="Rectangle 32"/>
            <p:cNvSpPr/>
            <p:nvPr/>
          </p:nvSpPr>
          <p:spPr>
            <a:xfrm>
              <a:off x="4190299" y="1372394"/>
              <a:ext cx="3448856" cy="1196593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823103" rIns="0" bIns="0" spcCol="0" rtlCol="0" anchor="t"/>
            <a:lstStyle/>
            <a:p>
              <a:pPr algn="ctr" defTabSz="914492"/>
              <a:r>
                <a:rPr lang="en-US" sz="1799" b="1" dirty="0">
                  <a:solidFill>
                    <a:schemeClr val="accent3"/>
                  </a:solidFill>
                  <a:cs typeface="Arial" panose="020B0604020202020204" pitchFamily="34" charset="0"/>
                </a:rPr>
                <a:t>MORE Available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09675" y="1259410"/>
              <a:ext cx="810102" cy="810102"/>
            </a:xfrm>
            <a:prstGeom prst="rect">
              <a:avLst/>
            </a:prstGeom>
            <a:noFill/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16F6AD2-C572-BF40-BA13-AA4D643EB0D9}"/>
                </a:ext>
              </a:extLst>
            </p:cNvPr>
            <p:cNvCxnSpPr/>
            <p:nvPr/>
          </p:nvCxnSpPr>
          <p:spPr>
            <a:xfrm>
              <a:off x="4212598" y="2591594"/>
              <a:ext cx="3333218" cy="0"/>
            </a:xfrm>
            <a:prstGeom prst="line">
              <a:avLst/>
            </a:prstGeom>
            <a:ln w="19050"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3CBDBA-2204-C64E-8D84-16EA4D2DF23B}"/>
              </a:ext>
            </a:extLst>
          </p:cNvPr>
          <p:cNvGrpSpPr/>
          <p:nvPr/>
        </p:nvGrpSpPr>
        <p:grpSpPr>
          <a:xfrm>
            <a:off x="4376584" y="1367464"/>
            <a:ext cx="3750433" cy="1224154"/>
            <a:chOff x="7904426" y="1367404"/>
            <a:chExt cx="3750541" cy="1224190"/>
          </a:xfrm>
        </p:grpSpPr>
        <p:sp>
          <p:nvSpPr>
            <p:cNvPr id="34" name="Rectangle 33"/>
            <p:cNvSpPr/>
            <p:nvPr/>
          </p:nvSpPr>
          <p:spPr>
            <a:xfrm>
              <a:off x="7904426" y="1372394"/>
              <a:ext cx="3750541" cy="1196593"/>
            </a:xfrm>
            <a:prstGeom prst="rect">
              <a:avLst/>
            </a:prstGeom>
            <a:noFill/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823103" rIns="0" bIns="0" spcCol="0" rtlCol="0" anchor="t"/>
            <a:lstStyle/>
            <a:p>
              <a:pPr algn="ctr" defTabSz="914492"/>
              <a:r>
                <a:rPr lang="en-US" sz="1799" b="1" dirty="0">
                  <a:solidFill>
                    <a:schemeClr val="bg2"/>
                  </a:solidFill>
                  <a:cs typeface="Arial" panose="020B0604020202020204" pitchFamily="34" charset="0"/>
                </a:rPr>
                <a:t>MORE Open</a:t>
              </a:r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9263052" y="1367404"/>
              <a:ext cx="1033290" cy="702108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D6A3D8DF-9BD8-634B-8254-A39E15563B66}"/>
                </a:ext>
              </a:extLst>
            </p:cNvPr>
            <p:cNvCxnSpPr/>
            <p:nvPr/>
          </p:nvCxnSpPr>
          <p:spPr>
            <a:xfrm>
              <a:off x="7958946" y="2591594"/>
              <a:ext cx="3333218" cy="0"/>
            </a:xfrm>
            <a:prstGeom prst="line">
              <a:avLst/>
            </a:prstGeom>
            <a:ln w="19050"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180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FE90-D761-4F50-A555-2498C3B5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1" dirty="0"/>
              <a:t>DN Series</a:t>
            </a:r>
            <a:r>
              <a:rPr lang="en-US" sz="2801" baseline="60000" dirty="0"/>
              <a:t>™</a:t>
            </a:r>
            <a:r>
              <a:rPr lang="en-US" baseline="60000" dirty="0"/>
              <a:t> </a:t>
            </a:r>
            <a:r>
              <a:rPr lang="en-US" sz="2801" dirty="0"/>
              <a:t>EASY | </a:t>
            </a:r>
            <a:r>
              <a:rPr lang="en-US" dirty="0"/>
              <a:t>Innovation, More to come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CAC34F-6A46-4EA9-BC45-D18F11DAB79E}"/>
              </a:ext>
            </a:extLst>
          </p:cNvPr>
          <p:cNvSpPr/>
          <p:nvPr/>
        </p:nvSpPr>
        <p:spPr>
          <a:xfrm>
            <a:off x="1021822" y="4488820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Assist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Staff Wearable technology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A2E4E6-A639-449E-AA8D-D4A02DC7C81C}"/>
              </a:ext>
            </a:extLst>
          </p:cNvPr>
          <p:cNvSpPr/>
          <p:nvPr/>
        </p:nvSpPr>
        <p:spPr>
          <a:xfrm>
            <a:off x="3658694" y="4488820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Further ECO-System Integration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45ABBB-88ED-4F34-8B34-020ED3FAC7D6}"/>
              </a:ext>
            </a:extLst>
          </p:cNvPr>
          <p:cNvSpPr/>
          <p:nvPr/>
        </p:nvSpPr>
        <p:spPr>
          <a:xfrm>
            <a:off x="6308194" y="4488819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Control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Screen Mirroring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73BCBF-01D1-4C52-9EA4-2AA181DEAD64}"/>
              </a:ext>
            </a:extLst>
          </p:cNvPr>
          <p:cNvSpPr/>
          <p:nvPr/>
        </p:nvSpPr>
        <p:spPr>
          <a:xfrm>
            <a:off x="8945068" y="4488818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Modular Camera Approach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255747-EFE4-481D-979B-7FE8CFE168E8}"/>
              </a:ext>
            </a:extLst>
          </p:cNvPr>
          <p:cNvSpPr/>
          <p:nvPr/>
        </p:nvSpPr>
        <p:spPr>
          <a:xfrm>
            <a:off x="1021822" y="5120112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Vision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Age Verification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742C90-3686-47FD-809D-0E9C70771802}"/>
              </a:ext>
            </a:extLst>
          </p:cNvPr>
          <p:cNvSpPr/>
          <p:nvPr/>
        </p:nvSpPr>
        <p:spPr>
          <a:xfrm>
            <a:off x="3658694" y="5120112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Vision 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AI Integration (e.g. shrinkage)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A4B2C3-B829-404F-B920-9151504D4C00}"/>
              </a:ext>
            </a:extLst>
          </p:cNvPr>
          <p:cNvSpPr/>
          <p:nvPr/>
        </p:nvSpPr>
        <p:spPr>
          <a:xfrm>
            <a:off x="6308194" y="5120111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Control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Voice Control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D77CDD-11B5-46FE-9D4D-FA8E0A8048BD}"/>
              </a:ext>
            </a:extLst>
          </p:cNvPr>
          <p:cNvSpPr/>
          <p:nvPr/>
        </p:nvSpPr>
        <p:spPr>
          <a:xfrm>
            <a:off x="8945068" y="5120110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Advisory Services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Real-Time Data Analytics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8D332A-B7DC-49C0-B076-053854E1617E}"/>
              </a:ext>
            </a:extLst>
          </p:cNvPr>
          <p:cNvSpPr/>
          <p:nvPr/>
        </p:nvSpPr>
        <p:spPr>
          <a:xfrm>
            <a:off x="1021822" y="5754804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Smart Vision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Scan Error Identification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FDF97A-BF05-4D48-889D-76103F151779}"/>
              </a:ext>
            </a:extLst>
          </p:cNvPr>
          <p:cNvSpPr/>
          <p:nvPr/>
        </p:nvSpPr>
        <p:spPr>
          <a:xfrm>
            <a:off x="3658694" y="5754804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Robotics &amp; Future Journeys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C4205A-7E4B-48B5-8F22-B1E893422CB7}"/>
              </a:ext>
            </a:extLst>
          </p:cNvPr>
          <p:cNvSpPr/>
          <p:nvPr/>
        </p:nvSpPr>
        <p:spPr>
          <a:xfrm>
            <a:off x="6308194" y="5754803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Enhanced GUI Interface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</a:rPr>
              <a:t>(e.g. Easy Adaption to Promotions)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C0656D-D1DD-4D9F-A0A2-0EAA9903803F}"/>
              </a:ext>
            </a:extLst>
          </p:cNvPr>
          <p:cNvSpPr/>
          <p:nvPr/>
        </p:nvSpPr>
        <p:spPr>
          <a:xfrm>
            <a:off x="8945068" y="5754802"/>
            <a:ext cx="2438893" cy="555226"/>
          </a:xfrm>
          <a:prstGeom prst="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Footprint reduction &amp; adaptability enhancements</a:t>
            </a:r>
          </a:p>
        </p:txBody>
      </p:sp>
      <p:sp>
        <p:nvSpPr>
          <p:cNvPr id="38" name="Pfeil nach rechts 90">
            <a:extLst>
              <a:ext uri="{FF2B5EF4-FFF2-40B4-BE49-F238E27FC236}">
                <a16:creationId xmlns:a16="http://schemas.microsoft.com/office/drawing/2014/main" id="{847AC9C1-2FCE-470D-854E-43C9511F179E}"/>
              </a:ext>
            </a:extLst>
          </p:cNvPr>
          <p:cNvSpPr/>
          <p:nvPr/>
        </p:nvSpPr>
        <p:spPr>
          <a:xfrm rot="16200000">
            <a:off x="5550875" y="-1849325"/>
            <a:ext cx="1093426" cy="11440988"/>
          </a:xfrm>
          <a:prstGeom prst="rightArrow">
            <a:avLst>
              <a:gd name="adj1" fmla="val 100000"/>
              <a:gd name="adj2" fmla="val 20503"/>
            </a:avLst>
          </a:prstGeom>
          <a:solidFill>
            <a:srgbClr val="A5182E"/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lIns="121932" tIns="60966" rIns="121932" bIns="60966" spcCol="0" rtlCol="0" anchor="ctr"/>
          <a:lstStyle/>
          <a:p>
            <a:pPr algn="ctr" defTabSz="914401"/>
            <a:r>
              <a:rPr lang="en-US" sz="1797" dirty="0">
                <a:solidFill>
                  <a:schemeClr val="bg1"/>
                </a:solidFill>
              </a:rPr>
              <a:t>DN Series EASY | Platform plus Modules for backwards compatibility and quick Time2Market</a:t>
            </a:r>
            <a:endParaRPr lang="en-US" sz="1797" b="1" dirty="0">
              <a:solidFill>
                <a:schemeClr val="bg1"/>
              </a:solidFill>
            </a:endParaRPr>
          </a:p>
        </p:txBody>
      </p:sp>
      <p:sp>
        <p:nvSpPr>
          <p:cNvPr id="39" name="Up Arrow 21">
            <a:extLst>
              <a:ext uri="{FF2B5EF4-FFF2-40B4-BE49-F238E27FC236}">
                <a16:creationId xmlns:a16="http://schemas.microsoft.com/office/drawing/2014/main" id="{B25B5168-2577-4FD2-B4D5-96AF22AA0226}"/>
              </a:ext>
            </a:extLst>
          </p:cNvPr>
          <p:cNvSpPr/>
          <p:nvPr/>
        </p:nvSpPr>
        <p:spPr>
          <a:xfrm>
            <a:off x="1057317" y="1061411"/>
            <a:ext cx="3057608" cy="2230569"/>
          </a:xfrm>
          <a:prstGeom prst="upArrow">
            <a:avLst>
              <a:gd name="adj1" fmla="val 63807"/>
              <a:gd name="adj2" fmla="val 36967"/>
            </a:avLst>
          </a:prstGeom>
          <a:gradFill>
            <a:gsLst>
              <a:gs pos="100000">
                <a:schemeClr val="bg1"/>
              </a:gs>
              <a:gs pos="7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pPr algn="ctr"/>
            <a:endParaRPr lang="en-US" sz="1798" dirty="0">
              <a:solidFill>
                <a:srgbClr val="FFFFFF"/>
              </a:solidFill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322EC71-600B-4F68-A343-D921503BF856}"/>
              </a:ext>
            </a:extLst>
          </p:cNvPr>
          <p:cNvGrpSpPr/>
          <p:nvPr/>
        </p:nvGrpSpPr>
        <p:grpSpPr>
          <a:xfrm>
            <a:off x="1434062" y="1523311"/>
            <a:ext cx="2304122" cy="1556709"/>
            <a:chOff x="1433791" y="2284718"/>
            <a:chExt cx="2304256" cy="1556799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D40205B5-9BD3-4104-AE46-393E7EE6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193401" y="2284718"/>
              <a:ext cx="785036" cy="785036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83E57D-4B94-46F9-AF3E-E5AA0248EFF6}"/>
                </a:ext>
              </a:extLst>
            </p:cNvPr>
            <p:cNvSpPr txBox="1"/>
            <p:nvPr/>
          </p:nvSpPr>
          <p:spPr>
            <a:xfrm>
              <a:off x="1433791" y="3102853"/>
              <a:ext cx="23042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en-US" sz="1400" b="1" cap="all" dirty="0">
                  <a:solidFill>
                    <a:srgbClr val="004B87"/>
                  </a:solidFill>
                </a:rPr>
                <a:t>Improve</a:t>
              </a:r>
            </a:p>
            <a:p>
              <a:pPr algn="ctr" defTabSz="914218">
                <a:defRPr/>
              </a:pPr>
              <a:r>
                <a:rPr lang="en-US" sz="1400" b="1" cap="all" dirty="0">
                  <a:solidFill>
                    <a:srgbClr val="004B87"/>
                  </a:solidFill>
                </a:rPr>
                <a:t>STORE </a:t>
              </a:r>
            </a:p>
            <a:p>
              <a:pPr algn="ctr" defTabSz="914218">
                <a:defRPr/>
              </a:pPr>
              <a:r>
                <a:rPr lang="en-US" sz="1400" b="1" cap="all" dirty="0">
                  <a:solidFill>
                    <a:srgbClr val="004B87"/>
                  </a:solidFill>
                </a:rPr>
                <a:t>efficiency </a:t>
              </a:r>
            </a:p>
          </p:txBody>
        </p:sp>
      </p:grpSp>
      <p:sp>
        <p:nvSpPr>
          <p:cNvPr id="43" name="Up Arrow 19">
            <a:extLst>
              <a:ext uri="{FF2B5EF4-FFF2-40B4-BE49-F238E27FC236}">
                <a16:creationId xmlns:a16="http://schemas.microsoft.com/office/drawing/2014/main" id="{C25359CA-814A-4195-B008-8D537AA9EA0C}"/>
              </a:ext>
            </a:extLst>
          </p:cNvPr>
          <p:cNvSpPr/>
          <p:nvPr/>
        </p:nvSpPr>
        <p:spPr>
          <a:xfrm>
            <a:off x="4566423" y="1061411"/>
            <a:ext cx="3057608" cy="2230569"/>
          </a:xfrm>
          <a:prstGeom prst="upArrow">
            <a:avLst>
              <a:gd name="adj1" fmla="val 63807"/>
              <a:gd name="adj2" fmla="val 36967"/>
            </a:avLst>
          </a:prstGeom>
          <a:gradFill>
            <a:gsLst>
              <a:gs pos="100000">
                <a:schemeClr val="bg1"/>
              </a:gs>
              <a:gs pos="7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pPr algn="ctr"/>
            <a:endParaRPr lang="en-US" sz="1798" dirty="0">
              <a:solidFill>
                <a:srgbClr val="FFFFFF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2390C87-D91F-4650-8E38-65A75C4F5A33}"/>
              </a:ext>
            </a:extLst>
          </p:cNvPr>
          <p:cNvGrpSpPr/>
          <p:nvPr/>
        </p:nvGrpSpPr>
        <p:grpSpPr>
          <a:xfrm>
            <a:off x="4943167" y="1528760"/>
            <a:ext cx="2304122" cy="1551261"/>
            <a:chOff x="4943099" y="2290166"/>
            <a:chExt cx="2304256" cy="1551351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55A83FFD-C7E6-46FF-8F1A-F49897397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86998" y="2290166"/>
              <a:ext cx="1221178" cy="77414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E3F7DE9-4C0D-46C2-97F7-341CD42EB12E}"/>
                </a:ext>
              </a:extLst>
            </p:cNvPr>
            <p:cNvSpPr txBox="1"/>
            <p:nvPr/>
          </p:nvSpPr>
          <p:spPr>
            <a:xfrm>
              <a:off x="4943099" y="3102853"/>
              <a:ext cx="23042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en-US" sz="1400" b="1" cap="all" dirty="0">
                  <a:solidFill>
                    <a:srgbClr val="004B87"/>
                  </a:solidFill>
                </a:rPr>
                <a:t>Enhance </a:t>
              </a:r>
              <a:br>
                <a:rPr lang="en-US" sz="1400" b="1" cap="all" dirty="0">
                  <a:solidFill>
                    <a:srgbClr val="004B87"/>
                  </a:solidFill>
                </a:rPr>
              </a:br>
              <a:r>
                <a:rPr lang="en-US" sz="1400" b="1" cap="all" dirty="0">
                  <a:solidFill>
                    <a:srgbClr val="004B87"/>
                  </a:solidFill>
                </a:rPr>
                <a:t>consumer experience</a:t>
              </a:r>
            </a:p>
          </p:txBody>
        </p:sp>
      </p:grpSp>
      <p:sp>
        <p:nvSpPr>
          <p:cNvPr id="47" name="Up Arrow 22">
            <a:extLst>
              <a:ext uri="{FF2B5EF4-FFF2-40B4-BE49-F238E27FC236}">
                <a16:creationId xmlns:a16="http://schemas.microsoft.com/office/drawing/2014/main" id="{EFF99E82-03E0-4C6E-B5BD-54D796270D9B}"/>
              </a:ext>
            </a:extLst>
          </p:cNvPr>
          <p:cNvSpPr/>
          <p:nvPr/>
        </p:nvSpPr>
        <p:spPr>
          <a:xfrm rot="10800000">
            <a:off x="8080249" y="1132445"/>
            <a:ext cx="3057608" cy="2230569"/>
          </a:xfrm>
          <a:prstGeom prst="upArrow">
            <a:avLst>
              <a:gd name="adj1" fmla="val 63807"/>
              <a:gd name="adj2" fmla="val 36967"/>
            </a:avLst>
          </a:prstGeom>
          <a:gradFill>
            <a:gsLst>
              <a:gs pos="100000">
                <a:schemeClr val="bg1"/>
              </a:gs>
              <a:gs pos="75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pPr algn="ctr"/>
            <a:endParaRPr lang="en-US" sz="1798" dirty="0">
              <a:solidFill>
                <a:srgbClr val="FFFFFF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2BFE35-B33B-43A9-B4AA-EEA7224573C7}"/>
              </a:ext>
            </a:extLst>
          </p:cNvPr>
          <p:cNvGrpSpPr/>
          <p:nvPr/>
        </p:nvGrpSpPr>
        <p:grpSpPr>
          <a:xfrm>
            <a:off x="8460010" y="1632798"/>
            <a:ext cx="2304122" cy="1302826"/>
            <a:chOff x="8460146" y="2323173"/>
            <a:chExt cx="2304256" cy="1302900"/>
          </a:xfrm>
        </p:grpSpPr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1C3434F4-1481-44D7-B4ED-47857C531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9224491" y="2323173"/>
              <a:ext cx="775566" cy="70812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09F8FB9-14E2-45C0-9F8D-AB3630935F6D}"/>
                </a:ext>
              </a:extLst>
            </p:cNvPr>
            <p:cNvSpPr txBox="1"/>
            <p:nvPr/>
          </p:nvSpPr>
          <p:spPr>
            <a:xfrm>
              <a:off x="8460146" y="3102853"/>
              <a:ext cx="23042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218">
                <a:defRPr/>
              </a:pPr>
              <a:r>
                <a:rPr lang="en-US" sz="1400" b="1" cap="all" dirty="0">
                  <a:solidFill>
                    <a:srgbClr val="004B87"/>
                  </a:solidFill>
                </a:rPr>
                <a:t>Reduce </a:t>
              </a:r>
              <a:br>
                <a:rPr lang="en-US" sz="1400" b="1" cap="all" dirty="0">
                  <a:solidFill>
                    <a:srgbClr val="004B87"/>
                  </a:solidFill>
                </a:rPr>
              </a:br>
              <a:r>
                <a:rPr lang="en-US" sz="1400" b="1" cap="all" dirty="0">
                  <a:solidFill>
                    <a:srgbClr val="004B87"/>
                  </a:solidFill>
                </a:rPr>
                <a:t>TCO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7770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N_Video_Carousel-Animation_20201019_V5.mp4">
            <a:hlinkClick r:id="" action="ppaction://media"/>
            <a:extLst>
              <a:ext uri="{FF2B5EF4-FFF2-40B4-BE49-F238E27FC236}">
                <a16:creationId xmlns:a16="http://schemas.microsoft.com/office/drawing/2014/main" id="{A9ED6BB7-257E-3C46-9263-E8E441555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795" y="1181581"/>
            <a:ext cx="8833957" cy="49689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DE0704-C79B-4EFA-8654-018CA4F135D3}"/>
              </a:ext>
            </a:extLst>
          </p:cNvPr>
          <p:cNvSpPr/>
          <p:nvPr/>
        </p:nvSpPr>
        <p:spPr>
          <a:xfrm>
            <a:off x="1470454" y="1037968"/>
            <a:ext cx="9514703" cy="52392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4" tIns="60972" rIns="121944" bIns="60972" spcCol="0" rtlCol="0" anchor="ctr"/>
          <a:lstStyle/>
          <a:p>
            <a:pPr algn="ctr"/>
            <a:endParaRPr lang="en-NL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12E8A6-4960-4E22-8027-97F363B9C03F}"/>
              </a:ext>
            </a:extLst>
          </p:cNvPr>
          <p:cNvSpPr/>
          <p:nvPr/>
        </p:nvSpPr>
        <p:spPr>
          <a:xfrm>
            <a:off x="221189" y="2383077"/>
            <a:ext cx="3193448" cy="393960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910" tIns="182910" rIns="182910" bIns="182910">
            <a:spAutoFit/>
          </a:bodyPr>
          <a:lstStyle/>
          <a:p>
            <a:pPr marL="285721" indent="-285721" defTabSz="121924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The optimum Self Service mix per store via the right tilling approach</a:t>
            </a:r>
          </a:p>
          <a:p>
            <a:pPr marL="285721" indent="-285721" defTabSz="1219240"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21" indent="-285721" defTabSz="121924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Increased efficiencies with Hybrid SCO and flexibility</a:t>
            </a: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endParaRPr lang="en-GB" sz="500" dirty="0">
              <a:solidFill>
                <a:srgbClr val="000000"/>
              </a:solidFill>
              <a:latin typeface="Arial" panose="020B0604020202020204"/>
            </a:endParaRP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/>
              </a:rPr>
              <a:t>Core technology platform e</a:t>
            </a:r>
            <a:r>
              <a:rPr lang="en-US" sz="16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volving the solution over time </a:t>
            </a: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endParaRPr lang="en-US" sz="500" dirty="0">
              <a:solidFill>
                <a:srgbClr val="00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Best TCO, today and tomorrow</a:t>
            </a: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endParaRPr lang="en-US" sz="500" dirty="0">
              <a:solidFill>
                <a:srgbClr val="00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Arial" panose="020B0604020202020204"/>
                <a:ea typeface="Calibri" panose="020F0502020204030204" pitchFamily="34" charset="0"/>
                <a:cs typeface="Times New Roman" panose="02020603050405020304" pitchFamily="18" charset="0"/>
              </a:rPr>
              <a:t>Adapt over time, protecting your investment</a:t>
            </a:r>
          </a:p>
          <a:p>
            <a:pPr marL="285721" indent="-285721" defTabSz="609621">
              <a:buFont typeface="Wingdings" panose="05000000000000000000" pitchFamily="2" charset="2"/>
              <a:buChar char="§"/>
              <a:defRPr/>
            </a:pPr>
            <a:endParaRPr lang="en-US" sz="2000" dirty="0">
              <a:solidFill>
                <a:srgbClr val="000000"/>
              </a:solidFill>
              <a:latin typeface="Arial" panose="020B060402020202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C54C08-6240-401B-BF0A-D9D13B3C5D29}"/>
              </a:ext>
            </a:extLst>
          </p:cNvPr>
          <p:cNvSpPr/>
          <p:nvPr/>
        </p:nvSpPr>
        <p:spPr>
          <a:xfrm>
            <a:off x="8607746" y="2383078"/>
            <a:ext cx="3193448" cy="3979612"/>
          </a:xfrm>
          <a:prstGeom prst="rect">
            <a:avLst/>
          </a:prstGeom>
          <a:solidFill>
            <a:schemeClr val="accent3">
              <a:alpha val="20000"/>
            </a:schemeClr>
          </a:solidFill>
        </p:spPr>
        <p:txBody>
          <a:bodyPr wrap="square" lIns="182910" tIns="182910" rIns="182910" bIns="182910">
            <a:spAutoFit/>
          </a:bodyPr>
          <a:lstStyle/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Adapt easily to changing customer or staff journeys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endParaRPr lang="en-US" sz="500">
              <a:solidFill>
                <a:srgbClr val="000000"/>
              </a:solidFill>
              <a:latin typeface="Arial" panose="020B0604020202020204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Introduce new innovative journeys quickly and be the market leader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endParaRPr lang="en-US" sz="500">
              <a:solidFill>
                <a:srgbClr val="000000"/>
              </a:solidFill>
              <a:latin typeface="Arial" panose="020B0604020202020204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Technological enablement helping your Staff to focus on customer service and store efficiency, instead of focus on technical issues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endParaRPr lang="en-US" sz="500">
              <a:solidFill>
                <a:srgbClr val="000000"/>
              </a:solidFill>
              <a:latin typeface="Arial" panose="020B0604020202020204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501268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rgbClr val="000000"/>
                </a:solidFill>
                <a:latin typeface="Arial" panose="020B0604020202020204"/>
              </a:rPr>
              <a:t>Increase loyalty by better service</a:t>
            </a:r>
            <a:endParaRPr lang="en-US" sz="140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88927-0680-4B83-A9E7-BFFEA3D0DF1D}"/>
              </a:ext>
            </a:extLst>
          </p:cNvPr>
          <p:cNvSpPr/>
          <p:nvPr/>
        </p:nvSpPr>
        <p:spPr>
          <a:xfrm>
            <a:off x="4480588" y="2383079"/>
            <a:ext cx="3193448" cy="3954605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82910" tIns="182910" rIns="182910" bIns="182910">
            <a:spAutoFit/>
          </a:bodyPr>
          <a:lstStyle/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technology provider for the complete estate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 based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independent from  POS business logic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Adaptable and Upgradable 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Time2Market for changes and innovation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endParaRPr lang="en-US" sz="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“Always On”</a:t>
            </a:r>
          </a:p>
          <a:p>
            <a:pPr marL="285721" indent="-285721" defTabSz="1219118">
              <a:lnSpc>
                <a:spcPct val="94000"/>
              </a:lnSpc>
              <a:spcAft>
                <a:spcPts val="800"/>
              </a:spcAft>
              <a:buClr>
                <a:srgbClr val="A5182E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4A2AA6-869E-4E37-A45D-B9820C530502}"/>
              </a:ext>
            </a:extLst>
          </p:cNvPr>
          <p:cNvSpPr txBox="1"/>
          <p:nvPr/>
        </p:nvSpPr>
        <p:spPr>
          <a:xfrm>
            <a:off x="221189" y="1222930"/>
            <a:ext cx="3193448" cy="1077235"/>
          </a:xfrm>
          <a:prstGeom prst="rect">
            <a:avLst/>
          </a:prstGeom>
          <a:solidFill>
            <a:schemeClr val="accent1"/>
          </a:solidFill>
        </p:spPr>
        <p:txBody>
          <a:bodyPr wrap="square" lIns="243882" tIns="121940" rIns="243882" bIns="121940" rtlCol="0">
            <a:spAutoFit/>
          </a:bodyPr>
          <a:lstStyle/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1219118"/>
            <a:r>
              <a:rPr lang="en-US" sz="1799" dirty="0">
                <a:solidFill>
                  <a:srgbClr val="FFFFFF"/>
                </a:solidFill>
                <a:latin typeface="Arial" panose="020B0604020202020204"/>
              </a:rPr>
              <a:t>OPTIMISE</a:t>
            </a:r>
          </a:p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328B0B-4DF0-4905-BCBC-77891D1512BF}"/>
              </a:ext>
            </a:extLst>
          </p:cNvPr>
          <p:cNvSpPr txBox="1"/>
          <p:nvPr/>
        </p:nvSpPr>
        <p:spPr>
          <a:xfrm>
            <a:off x="8607746" y="1222930"/>
            <a:ext cx="3193448" cy="1076874"/>
          </a:xfrm>
          <a:prstGeom prst="rect">
            <a:avLst/>
          </a:prstGeom>
          <a:solidFill>
            <a:schemeClr val="accent3"/>
          </a:solidFill>
        </p:spPr>
        <p:txBody>
          <a:bodyPr wrap="square" lIns="243882" tIns="121940" rIns="243882" bIns="121940" rtlCol="0">
            <a:spAutoFit/>
          </a:bodyPr>
          <a:lstStyle/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1219118"/>
            <a:r>
              <a:rPr lang="en-US" sz="1799" dirty="0">
                <a:solidFill>
                  <a:srgbClr val="FFFFFF"/>
                </a:solidFill>
                <a:latin typeface="Arial" panose="020B0604020202020204"/>
              </a:rPr>
              <a:t>AND ADAPT</a:t>
            </a:r>
          </a:p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4E498-1DBD-4B24-9C45-3B83C672E609}"/>
              </a:ext>
            </a:extLst>
          </p:cNvPr>
          <p:cNvSpPr txBox="1"/>
          <p:nvPr/>
        </p:nvSpPr>
        <p:spPr>
          <a:xfrm>
            <a:off x="4480588" y="1222930"/>
            <a:ext cx="3193448" cy="1077235"/>
          </a:xfrm>
          <a:prstGeom prst="rect">
            <a:avLst/>
          </a:prstGeom>
          <a:solidFill>
            <a:schemeClr val="bg2"/>
          </a:solidFill>
        </p:spPr>
        <p:txBody>
          <a:bodyPr wrap="square" lIns="243882" tIns="121940" rIns="243882" bIns="121940" rtlCol="0">
            <a:spAutoFit/>
          </a:bodyPr>
          <a:lstStyle/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  <a:p>
            <a:pPr algn="ctr" defTabSz="1219118"/>
            <a:r>
              <a:rPr lang="en-US" sz="1799" dirty="0">
                <a:solidFill>
                  <a:srgbClr val="FFFFFF"/>
                </a:solidFill>
                <a:latin typeface="Arial" panose="020B0604020202020204"/>
              </a:rPr>
              <a:t>BE OPEN</a:t>
            </a:r>
          </a:p>
          <a:p>
            <a:pPr algn="ctr" defTabSz="1219118"/>
            <a:endParaRPr lang="en-US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 useBgFill="1">
        <p:nvSpPr>
          <p:cNvPr id="11" name="Oval 10">
            <a:extLst>
              <a:ext uri="{FF2B5EF4-FFF2-40B4-BE49-F238E27FC236}">
                <a16:creationId xmlns:a16="http://schemas.microsoft.com/office/drawing/2014/main" id="{2B54FDEF-0F2A-4A53-BC9B-A95C53F728FB}"/>
              </a:ext>
            </a:extLst>
          </p:cNvPr>
          <p:cNvSpPr/>
          <p:nvPr/>
        </p:nvSpPr>
        <p:spPr>
          <a:xfrm>
            <a:off x="3125056" y="954105"/>
            <a:ext cx="537649" cy="537649"/>
          </a:xfrm>
          <a:prstGeom prst="ellipse">
            <a:avLst/>
          </a:prstGeom>
          <a:ln w="127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18"/>
            <a:r>
              <a:rPr lang="en-US" sz="1998">
                <a:solidFill>
                  <a:srgbClr val="000000"/>
                </a:solidFill>
                <a:latin typeface="Arial" panose="020B0604020202020204"/>
              </a:rPr>
              <a:t>01</a:t>
            </a:r>
          </a:p>
        </p:txBody>
      </p:sp>
      <p:sp useBgFill="1">
        <p:nvSpPr>
          <p:cNvPr id="12" name="Oval 11">
            <a:extLst>
              <a:ext uri="{FF2B5EF4-FFF2-40B4-BE49-F238E27FC236}">
                <a16:creationId xmlns:a16="http://schemas.microsoft.com/office/drawing/2014/main" id="{2D19F79E-E26E-476B-B898-9FCB6FA5BF25}"/>
              </a:ext>
            </a:extLst>
          </p:cNvPr>
          <p:cNvSpPr/>
          <p:nvPr/>
        </p:nvSpPr>
        <p:spPr>
          <a:xfrm>
            <a:off x="11532369" y="954106"/>
            <a:ext cx="537649" cy="537649"/>
          </a:xfrm>
          <a:prstGeom prst="ellipse">
            <a:avLst/>
          </a:prstGeom>
          <a:ln w="127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18"/>
            <a:r>
              <a:rPr lang="en-US" sz="1998">
                <a:solidFill>
                  <a:srgbClr val="000000"/>
                </a:solidFill>
                <a:latin typeface="Arial" panose="020B0604020202020204"/>
              </a:rPr>
              <a:t>03</a:t>
            </a:r>
          </a:p>
        </p:txBody>
      </p:sp>
      <p:sp useBgFill="1">
        <p:nvSpPr>
          <p:cNvPr id="13" name="Oval 12">
            <a:extLst>
              <a:ext uri="{FF2B5EF4-FFF2-40B4-BE49-F238E27FC236}">
                <a16:creationId xmlns:a16="http://schemas.microsoft.com/office/drawing/2014/main" id="{48E5E5B6-97CF-4ED0-B49B-30128A7C5991}"/>
              </a:ext>
            </a:extLst>
          </p:cNvPr>
          <p:cNvSpPr/>
          <p:nvPr/>
        </p:nvSpPr>
        <p:spPr>
          <a:xfrm>
            <a:off x="7424465" y="954107"/>
            <a:ext cx="537649" cy="537649"/>
          </a:xfrm>
          <a:prstGeom prst="ellipse">
            <a:avLst/>
          </a:prstGeom>
          <a:ln w="12700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defTabSz="1219118"/>
            <a:r>
              <a:rPr lang="en-US" sz="1998">
                <a:solidFill>
                  <a:srgbClr val="000000"/>
                </a:solidFill>
                <a:latin typeface="Arial" panose="020B0604020202020204"/>
              </a:rPr>
              <a:t>02</a:t>
            </a:r>
          </a:p>
        </p:txBody>
      </p:sp>
      <p:pic>
        <p:nvPicPr>
          <p:cNvPr id="14" name="Picture 13" descr="A person and a child in a hospital bed&#10;&#10;Description automatically generated with low confidence">
            <a:extLst>
              <a:ext uri="{FF2B5EF4-FFF2-40B4-BE49-F238E27FC236}">
                <a16:creationId xmlns:a16="http://schemas.microsoft.com/office/drawing/2014/main" id="{DFD50343-BB8E-437A-A0FA-AA123CF5CA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676" r="39470"/>
          <a:stretch/>
        </p:blipFill>
        <p:spPr>
          <a:xfrm>
            <a:off x="3023220" y="862674"/>
            <a:ext cx="744989" cy="705066"/>
          </a:xfrm>
          <a:prstGeom prst="ellipse">
            <a:avLst/>
          </a:prstGeom>
        </p:spPr>
      </p:pic>
      <p:pic>
        <p:nvPicPr>
          <p:cNvPr id="15" name="Picture 1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100FC61-0F8B-4506-810A-2D5AB5F8E3D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105" y="870395"/>
            <a:ext cx="735011" cy="689623"/>
          </a:xfrm>
          <a:prstGeom prst="ellipse">
            <a:avLst/>
          </a:prstGeom>
        </p:spPr>
      </p:pic>
      <p:pic>
        <p:nvPicPr>
          <p:cNvPr id="16" name="Picture 15" descr="A person holding a phone&#10;&#10;Description automatically generated with medium confidence">
            <a:extLst>
              <a:ext uri="{FF2B5EF4-FFF2-40B4-BE49-F238E27FC236}">
                <a16:creationId xmlns:a16="http://schemas.microsoft.com/office/drawing/2014/main" id="{BED2573E-3DEF-4BF0-92B1-49AA667B1D6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6" t="32491" r="782"/>
          <a:stretch/>
        </p:blipFill>
        <p:spPr>
          <a:xfrm>
            <a:off x="11417262" y="870395"/>
            <a:ext cx="735011" cy="719597"/>
          </a:xfrm>
          <a:prstGeom prst="ellipse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581AD54-EFBA-4182-B08D-CDC398A7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9" y="198466"/>
            <a:ext cx="11125199" cy="716729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DN</a:t>
            </a:r>
            <a:r>
              <a:rPr lang="en-US" b="0" i="0" u="none" strike="noStrike" dirty="0">
                <a:solidFill>
                  <a:srgbClr val="004B87"/>
                </a:solidFill>
                <a:effectLst/>
                <a:latin typeface="Arial" panose="020B0604020202020204" pitchFamily="34" charset="0"/>
              </a:rPr>
              <a:t> | Summary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14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8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8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43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DN | We Automate, Digitize and Transform the Way People Bank and Shop</a:t>
            </a:r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620" y="1345281"/>
            <a:ext cx="2115934" cy="1778795"/>
          </a:xfrm>
          <a:prstGeom prst="rect">
            <a:avLst/>
          </a:prstGeom>
        </p:spPr>
      </p:pic>
      <p:grpSp>
        <p:nvGrpSpPr>
          <p:cNvPr id="20" name="Group 30"/>
          <p:cNvGrpSpPr/>
          <p:nvPr/>
        </p:nvGrpSpPr>
        <p:grpSpPr>
          <a:xfrm>
            <a:off x="4464540" y="3226133"/>
            <a:ext cx="3204269" cy="3017499"/>
            <a:chOff x="4904049" y="2211794"/>
            <a:chExt cx="3098538" cy="2894400"/>
          </a:xfrm>
        </p:grpSpPr>
        <p:grpSp>
          <p:nvGrpSpPr>
            <p:cNvPr id="21" name="Group 31"/>
            <p:cNvGrpSpPr/>
            <p:nvPr/>
          </p:nvGrpSpPr>
          <p:grpSpPr>
            <a:xfrm>
              <a:off x="5487987" y="2211794"/>
              <a:ext cx="1980000" cy="1980000"/>
              <a:chOff x="5487987" y="2211794"/>
              <a:chExt cx="1980000" cy="1980000"/>
            </a:xfrm>
          </p:grpSpPr>
          <p:sp>
            <p:nvSpPr>
              <p:cNvPr id="31" name="Oval 41"/>
              <p:cNvSpPr/>
              <p:nvPr/>
            </p:nvSpPr>
            <p:spPr>
              <a:xfrm>
                <a:off x="5487987" y="2211794"/>
                <a:ext cx="1980000" cy="1980000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64357D">
                      <a:alpha val="75000"/>
                    </a:srgbClr>
                  </a:gs>
                  <a:gs pos="0">
                    <a:srgbClr val="835A94">
                      <a:alpha val="75000"/>
                    </a:srgbClr>
                  </a:gs>
                  <a:gs pos="75000">
                    <a:schemeClr val="accent3">
                      <a:alpha val="9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2" tIns="60956" rIns="121912" bIns="60956" spcCol="0" rtlCol="0" anchor="ctr"/>
              <a:lstStyle/>
              <a:p>
                <a:pPr algn="ctr" defTabSz="1218996"/>
                <a:endParaRPr lang="de-DE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TextBox 42"/>
              <p:cNvSpPr txBox="1"/>
              <p:nvPr/>
            </p:nvSpPr>
            <p:spPr>
              <a:xfrm>
                <a:off x="5793987" y="2587387"/>
                <a:ext cx="1328000" cy="29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6"/>
                <a:r>
                  <a:rPr lang="de-DE" sz="1400" b="1" dirty="0">
                    <a:solidFill>
                      <a:srgbClr val="FFFFFF"/>
                    </a:solidFill>
                  </a:rPr>
                  <a:t>Touchpoints</a:t>
                </a:r>
              </a:p>
            </p:txBody>
          </p:sp>
        </p:grpSp>
        <p:grpSp>
          <p:nvGrpSpPr>
            <p:cNvPr id="22" name="Group 32"/>
            <p:cNvGrpSpPr/>
            <p:nvPr/>
          </p:nvGrpSpPr>
          <p:grpSpPr>
            <a:xfrm>
              <a:off x="6022587" y="3126194"/>
              <a:ext cx="1980000" cy="1980000"/>
              <a:chOff x="6022587" y="3126194"/>
              <a:chExt cx="1980000" cy="1980000"/>
            </a:xfrm>
          </p:grpSpPr>
          <p:sp>
            <p:nvSpPr>
              <p:cNvPr id="29" name="Oval 39"/>
              <p:cNvSpPr/>
              <p:nvPr/>
            </p:nvSpPr>
            <p:spPr>
              <a:xfrm>
                <a:off x="6022587" y="3126194"/>
                <a:ext cx="1980000" cy="1980000"/>
              </a:xfrm>
              <a:prstGeom prst="ellipse">
                <a:avLst/>
              </a:prstGeom>
              <a:gradFill>
                <a:gsLst>
                  <a:gs pos="45000">
                    <a:srgbClr val="085F96">
                      <a:alpha val="75000"/>
                    </a:srgbClr>
                  </a:gs>
                  <a:gs pos="0">
                    <a:srgbClr val="3D7BAC">
                      <a:alpha val="75000"/>
                    </a:srgbClr>
                  </a:gs>
                  <a:gs pos="75000">
                    <a:schemeClr val="accent1">
                      <a:alpha val="9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2" tIns="60956" rIns="121912" bIns="60956" spcCol="0" rtlCol="0" anchor="ctr"/>
              <a:lstStyle/>
              <a:p>
                <a:pPr algn="ctr" defTabSz="1218996"/>
                <a:endParaRPr lang="de-DE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TextBox 40"/>
              <p:cNvSpPr txBox="1"/>
              <p:nvPr/>
            </p:nvSpPr>
            <p:spPr>
              <a:xfrm>
                <a:off x="6900072" y="4243331"/>
                <a:ext cx="1076021" cy="29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6"/>
                <a:r>
                  <a:rPr lang="de-DE" sz="1400" b="1" dirty="0">
                    <a:solidFill>
                      <a:srgbClr val="FFFFFF"/>
                    </a:solidFill>
                  </a:rPr>
                  <a:t>Services</a:t>
                </a:r>
              </a:p>
            </p:txBody>
          </p:sp>
        </p:grpSp>
        <p:grpSp>
          <p:nvGrpSpPr>
            <p:cNvPr id="23" name="Group 33"/>
            <p:cNvGrpSpPr/>
            <p:nvPr/>
          </p:nvGrpSpPr>
          <p:grpSpPr>
            <a:xfrm>
              <a:off x="4904049" y="3126194"/>
              <a:ext cx="2030538" cy="1980000"/>
              <a:chOff x="4904049" y="3126194"/>
              <a:chExt cx="2030538" cy="1980000"/>
            </a:xfrm>
          </p:grpSpPr>
          <p:sp>
            <p:nvSpPr>
              <p:cNvPr id="27" name="Oval 37"/>
              <p:cNvSpPr/>
              <p:nvPr/>
            </p:nvSpPr>
            <p:spPr>
              <a:xfrm>
                <a:off x="4954587" y="3126194"/>
                <a:ext cx="1980000" cy="1980000"/>
              </a:xfrm>
              <a:prstGeom prst="ellipse">
                <a:avLst/>
              </a:prstGeom>
              <a:gradFill flip="none" rotWithShape="1">
                <a:gsLst>
                  <a:gs pos="45000">
                    <a:srgbClr val="B93C40">
                      <a:alpha val="75000"/>
                    </a:srgbClr>
                  </a:gs>
                  <a:gs pos="0">
                    <a:srgbClr val="CA6764">
                      <a:alpha val="75000"/>
                    </a:srgbClr>
                  </a:gs>
                  <a:gs pos="75000">
                    <a:schemeClr val="bg2">
                      <a:alpha val="9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2" tIns="60956" rIns="121912" bIns="60956" spcCol="0" rtlCol="0" anchor="ctr"/>
              <a:lstStyle/>
              <a:p>
                <a:pPr algn="ctr" defTabSz="1218996"/>
                <a:endParaRPr lang="de-DE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TextBox 38"/>
              <p:cNvSpPr txBox="1"/>
              <p:nvPr/>
            </p:nvSpPr>
            <p:spPr>
              <a:xfrm>
                <a:off x="4904049" y="4228318"/>
                <a:ext cx="1286635" cy="295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6"/>
                <a:r>
                  <a:rPr lang="de-DE" sz="1400" b="1" dirty="0">
                    <a:solidFill>
                      <a:srgbClr val="FFFFFF"/>
                    </a:solidFill>
                  </a:rPr>
                  <a:t>Software</a:t>
                </a:r>
              </a:p>
            </p:txBody>
          </p:sp>
        </p:grpSp>
        <p:grpSp>
          <p:nvGrpSpPr>
            <p:cNvPr id="24" name="Group 34"/>
            <p:cNvGrpSpPr/>
            <p:nvPr/>
          </p:nvGrpSpPr>
          <p:grpSpPr>
            <a:xfrm>
              <a:off x="5793987" y="3126194"/>
              <a:ext cx="1368000" cy="1368000"/>
              <a:chOff x="5763912" y="3181058"/>
              <a:chExt cx="1368000" cy="1368000"/>
            </a:xfrm>
          </p:grpSpPr>
          <p:sp>
            <p:nvSpPr>
              <p:cNvPr id="25" name="Oval 35"/>
              <p:cNvSpPr/>
              <p:nvPr/>
            </p:nvSpPr>
            <p:spPr>
              <a:xfrm>
                <a:off x="5763912" y="3181058"/>
                <a:ext cx="1368000" cy="1368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shade val="30000"/>
                      <a:satMod val="115000"/>
                      <a:alpha val="0"/>
                    </a:schemeClr>
                  </a:gs>
                  <a:gs pos="50000">
                    <a:schemeClr val="bg1">
                      <a:shade val="67500"/>
                      <a:satMod val="115000"/>
                      <a:alpha val="50000"/>
                    </a:schemeClr>
                  </a:gs>
                  <a:gs pos="100000">
                    <a:schemeClr val="bg1">
                      <a:shade val="100000"/>
                      <a:satMod val="115000"/>
                      <a:alpha val="6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912" tIns="60956" rIns="121912" bIns="60956" spcCol="0" rtlCol="0" anchor="ctr"/>
              <a:lstStyle/>
              <a:p>
                <a:pPr algn="ctr" defTabSz="1218996"/>
                <a:endParaRPr lang="de-DE" sz="1799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TextBox 36"/>
              <p:cNvSpPr txBox="1"/>
              <p:nvPr/>
            </p:nvSpPr>
            <p:spPr>
              <a:xfrm>
                <a:off x="5908292" y="3453244"/>
                <a:ext cx="1095947" cy="769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8996"/>
                <a:r>
                  <a:rPr lang="de-DE" sz="1400" b="1">
                    <a:solidFill>
                      <a:srgbClr val="FFFFFF"/>
                    </a:solidFill>
                  </a:rPr>
                  <a:t> Solutions</a:t>
                </a:r>
              </a:p>
              <a:p>
                <a:pPr marL="269875" indent="-182563" defTabSz="1218996">
                  <a:buFont typeface="Wingdings" panose="05000000000000000000" pitchFamily="2" charset="2"/>
                  <a:buChar char="Ø"/>
                </a:pPr>
                <a:r>
                  <a:rPr lang="en-US" sz="1000">
                    <a:solidFill>
                      <a:srgbClr val="FFFFFF"/>
                    </a:solidFill>
                  </a:rPr>
                  <a:t>Automate</a:t>
                </a:r>
              </a:p>
              <a:p>
                <a:pPr marL="269875" indent="-182563" defTabSz="1218996">
                  <a:buFont typeface="Wingdings" panose="05000000000000000000" pitchFamily="2" charset="2"/>
                  <a:buChar char="Ø"/>
                </a:pPr>
                <a:r>
                  <a:rPr lang="en-US" sz="1000">
                    <a:solidFill>
                      <a:srgbClr val="FFFFFF"/>
                    </a:solidFill>
                  </a:rPr>
                  <a:t>Digitize</a:t>
                </a:r>
              </a:p>
              <a:p>
                <a:pPr marL="269875" indent="-182563" defTabSz="1218996">
                  <a:buFont typeface="Wingdings" panose="05000000000000000000" pitchFamily="2" charset="2"/>
                  <a:buChar char="Ø"/>
                </a:pPr>
                <a:r>
                  <a:rPr lang="en-US" sz="1000">
                    <a:solidFill>
                      <a:srgbClr val="FFFFFF"/>
                    </a:solidFill>
                  </a:rPr>
                  <a:t>Transform</a:t>
                </a:r>
              </a:p>
            </p:txBody>
          </p:sp>
        </p:grp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EF2BB37A-3728-4204-A7A8-74A23E0A0A4D}"/>
              </a:ext>
            </a:extLst>
          </p:cNvPr>
          <p:cNvSpPr/>
          <p:nvPr/>
        </p:nvSpPr>
        <p:spPr>
          <a:xfrm>
            <a:off x="534989" y="5490576"/>
            <a:ext cx="4421059" cy="1220847"/>
          </a:xfrm>
          <a:prstGeom prst="rect">
            <a:avLst/>
          </a:prstGeom>
          <a:noFill/>
        </p:spPr>
        <p:txBody>
          <a:bodyPr wrap="square" lIns="0" rIns="0" numCol="2">
            <a:spAutoFit/>
          </a:bodyPr>
          <a:lstStyle/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Branch Transformation</a:t>
            </a:r>
          </a:p>
          <a:p>
            <a:pPr marL="177800" lvl="1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Cash Management</a:t>
            </a: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ATM as a Service</a:t>
            </a:r>
          </a:p>
          <a:p>
            <a:pPr marL="177800" lvl="1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1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1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Digital Banking</a:t>
            </a: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Consumer Centric </a:t>
            </a:r>
            <a:b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Experiences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5EF3B5-2F3C-40FF-BCF3-32932A025AE5}"/>
              </a:ext>
            </a:extLst>
          </p:cNvPr>
          <p:cNvSpPr/>
          <p:nvPr/>
        </p:nvSpPr>
        <p:spPr>
          <a:xfrm>
            <a:off x="8050672" y="5490576"/>
            <a:ext cx="3605241" cy="933589"/>
          </a:xfrm>
          <a:prstGeom prst="rect">
            <a:avLst/>
          </a:prstGeom>
          <a:noFill/>
        </p:spPr>
        <p:txBody>
          <a:bodyPr wrap="square" lIns="0" rIns="0" numCol="2">
            <a:spAutoFit/>
          </a:bodyPr>
          <a:lstStyle/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Storevolution</a:t>
            </a:r>
            <a:r>
              <a:rPr lang="en-US" sz="600" baseline="100000" dirty="0" err="1">
                <a:ea typeface="Calibri" panose="020F0502020204030204" pitchFamily="34" charset="0"/>
                <a:cs typeface="Times New Roman" panose="02020603050405020304" pitchFamily="18" charset="0"/>
              </a:rPr>
              <a:t>TM</a:t>
            </a:r>
            <a:endParaRPr lang="en-US" sz="600" baseline="100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Self-Service </a:t>
            </a: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Store Operations</a:t>
            </a:r>
            <a:b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Consumer &amp; Staff journeys</a:t>
            </a:r>
          </a:p>
          <a:p>
            <a:pPr marL="177800" lvl="2" indent="-1778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Advisory Service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37AC2D8-2CE6-41C6-8CEF-F0E50FC835AB}"/>
              </a:ext>
            </a:extLst>
          </p:cNvPr>
          <p:cNvSpPr txBox="1"/>
          <p:nvPr/>
        </p:nvSpPr>
        <p:spPr>
          <a:xfrm>
            <a:off x="8050672" y="5090466"/>
            <a:ext cx="3417305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b="1">
                <a:solidFill>
                  <a:schemeClr val="bg2"/>
                </a:solidFill>
              </a:rPr>
              <a:t>Retail </a:t>
            </a:r>
            <a:r>
              <a:rPr lang="en-US" sz="2000" b="1">
                <a:solidFill>
                  <a:srgbClr val="A5182E"/>
                </a:solidFill>
              </a:rPr>
              <a:t>Solutions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D7E26E-2923-4111-BBA8-6803AD72302D}"/>
              </a:ext>
            </a:extLst>
          </p:cNvPr>
          <p:cNvSpPr txBox="1"/>
          <p:nvPr/>
        </p:nvSpPr>
        <p:spPr>
          <a:xfrm>
            <a:off x="534989" y="5090466"/>
            <a:ext cx="396771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b="1">
                <a:solidFill>
                  <a:schemeClr val="tx2"/>
                </a:solidFill>
              </a:rPr>
              <a:t>Banking Solutions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9377FA-3298-F641-BFDD-A6E52264E363}"/>
              </a:ext>
            </a:extLst>
          </p:cNvPr>
          <p:cNvGrpSpPr>
            <a:grpSpLocks noChangeAspect="1"/>
          </p:cNvGrpSpPr>
          <p:nvPr/>
        </p:nvGrpSpPr>
        <p:grpSpPr>
          <a:xfrm>
            <a:off x="8051925" y="1349617"/>
            <a:ext cx="3602734" cy="3374872"/>
            <a:chOff x="4290543" y="1126652"/>
            <a:chExt cx="4933851" cy="4621796"/>
          </a:xfrm>
        </p:grpSpPr>
        <p:pic>
          <p:nvPicPr>
            <p:cNvPr id="33" name="Picture 32" descr="A picture containing text, person, indoor&#10;&#10;Description automatically generated">
              <a:extLst>
                <a:ext uri="{FF2B5EF4-FFF2-40B4-BE49-F238E27FC236}">
                  <a16:creationId xmlns:a16="http://schemas.microsoft.com/office/drawing/2014/main" id="{750FEA6D-1EC8-0E4B-AEB9-B7F534BDD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37"/>
            <a:stretch/>
          </p:blipFill>
          <p:spPr>
            <a:xfrm>
              <a:off x="5702007" y="2907561"/>
              <a:ext cx="1403636" cy="1377289"/>
            </a:xfrm>
            <a:prstGeom prst="rect">
              <a:avLst/>
            </a:prstGeom>
          </p:spPr>
        </p:pic>
        <p:pic>
          <p:nvPicPr>
            <p:cNvPr id="37" name="Picture 36" descr="A person and a child in a hospital bed&#10;&#10;Description automatically generated with low confidence">
              <a:extLst>
                <a:ext uri="{FF2B5EF4-FFF2-40B4-BE49-F238E27FC236}">
                  <a16:creationId xmlns:a16="http://schemas.microsoft.com/office/drawing/2014/main" id="{632B1EA0-CD8A-D249-906A-E5D7FDD015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31676" r="39470"/>
            <a:stretch/>
          </p:blipFill>
          <p:spPr>
            <a:xfrm>
              <a:off x="7713430" y="1126652"/>
              <a:ext cx="1510964" cy="1732351"/>
            </a:xfrm>
            <a:prstGeom prst="rect">
              <a:avLst/>
            </a:prstGeom>
          </p:spPr>
        </p:pic>
        <p:pic>
          <p:nvPicPr>
            <p:cNvPr id="41" name="Picture 40" descr="A person playing a video game&#10;&#10;Description automatically generated">
              <a:extLst>
                <a:ext uri="{FF2B5EF4-FFF2-40B4-BE49-F238E27FC236}">
                  <a16:creationId xmlns:a16="http://schemas.microsoft.com/office/drawing/2014/main" id="{A6E2B133-84CF-C045-A099-2A7387CE31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79" t="11281" r="9855" b="1408"/>
            <a:stretch/>
          </p:blipFill>
          <p:spPr>
            <a:xfrm>
              <a:off x="6484495" y="4333410"/>
              <a:ext cx="1291074" cy="1415038"/>
            </a:xfrm>
            <a:prstGeom prst="rect">
              <a:avLst/>
            </a:prstGeom>
          </p:spPr>
        </p:pic>
        <p:pic>
          <p:nvPicPr>
            <p:cNvPr id="49" name="Picture 48" descr="A person holding a phone&#10;&#10;Description automatically generated with medium confidence">
              <a:extLst>
                <a:ext uri="{FF2B5EF4-FFF2-40B4-BE49-F238E27FC236}">
                  <a16:creationId xmlns:a16="http://schemas.microsoft.com/office/drawing/2014/main" id="{D67C2286-3EE9-2540-B9BA-BBC032537A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6" t="32491" r="782"/>
            <a:stretch/>
          </p:blipFill>
          <p:spPr>
            <a:xfrm>
              <a:off x="4290543" y="2907561"/>
              <a:ext cx="1348101" cy="1377289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2BDE441D-8853-F44C-9D61-A719A5E257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4" t="1431"/>
            <a:stretch/>
          </p:blipFill>
          <p:spPr>
            <a:xfrm>
              <a:off x="4290544" y="1130903"/>
              <a:ext cx="2078541" cy="1728100"/>
            </a:xfrm>
            <a:prstGeom prst="rect">
              <a:avLst/>
            </a:prstGeom>
          </p:spPr>
        </p:pic>
        <p:pic>
          <p:nvPicPr>
            <p:cNvPr id="59" name="Picture 58" descr="A person showing a person something on a tablet&#10;&#10;Description automatically generated with medium confidence">
              <a:extLst>
                <a:ext uri="{FF2B5EF4-FFF2-40B4-BE49-F238E27FC236}">
                  <a16:creationId xmlns:a16="http://schemas.microsoft.com/office/drawing/2014/main" id="{82D2C510-A3A7-D043-9082-B2263F4A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859" y="2907561"/>
              <a:ext cx="2068535" cy="1380744"/>
            </a:xfrm>
            <a:prstGeom prst="rect">
              <a:avLst/>
            </a:prstGeom>
          </p:spPr>
        </p:pic>
        <p:pic>
          <p:nvPicPr>
            <p:cNvPr id="61" name="Picture 60" descr="A person and a child in a grocery store&#10;&#10;Description automatically generated with low confidence">
              <a:extLst>
                <a:ext uri="{FF2B5EF4-FFF2-40B4-BE49-F238E27FC236}">
                  <a16:creationId xmlns:a16="http://schemas.microsoft.com/office/drawing/2014/main" id="{0ACC6B49-59C0-6245-B79E-8800364C3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72" b="4345"/>
            <a:stretch/>
          </p:blipFill>
          <p:spPr>
            <a:xfrm>
              <a:off x="4293591" y="4333410"/>
              <a:ext cx="2133075" cy="1415038"/>
            </a:xfrm>
            <a:prstGeom prst="rect">
              <a:avLst/>
            </a:prstGeom>
          </p:spPr>
        </p:pic>
        <p:pic>
          <p:nvPicPr>
            <p:cNvPr id="65" name="Picture 64" descr="A person holding a tablet&#10;&#10;Description automatically generated with low confidence">
              <a:extLst>
                <a:ext uri="{FF2B5EF4-FFF2-40B4-BE49-F238E27FC236}">
                  <a16:creationId xmlns:a16="http://schemas.microsoft.com/office/drawing/2014/main" id="{ED7CB3C5-3271-FF49-8DC4-F9FE70639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87" t="9061" r="5790"/>
            <a:stretch/>
          </p:blipFill>
          <p:spPr>
            <a:xfrm>
              <a:off x="6426667" y="1129959"/>
              <a:ext cx="1229179" cy="1729043"/>
            </a:xfrm>
            <a:prstGeom prst="rect">
              <a:avLst/>
            </a:prstGeom>
          </p:spPr>
        </p:pic>
        <p:pic>
          <p:nvPicPr>
            <p:cNvPr id="67" name="Picture 66" descr="A picture containing tree, outdoor&#10;&#10;Description automatically generated">
              <a:extLst>
                <a:ext uri="{FF2B5EF4-FFF2-40B4-BE49-F238E27FC236}">
                  <a16:creationId xmlns:a16="http://schemas.microsoft.com/office/drawing/2014/main" id="{F36E78A7-2B77-D647-BEC3-730FD4030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8" r="28086"/>
            <a:stretch/>
          </p:blipFill>
          <p:spPr>
            <a:xfrm>
              <a:off x="7833398" y="4333410"/>
              <a:ext cx="1390995" cy="141503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27E766A-34C2-414A-8195-AC43A11B3163}"/>
              </a:ext>
            </a:extLst>
          </p:cNvPr>
          <p:cNvGrpSpPr/>
          <p:nvPr/>
        </p:nvGrpSpPr>
        <p:grpSpPr>
          <a:xfrm>
            <a:off x="529643" y="1349617"/>
            <a:ext cx="3605309" cy="3370528"/>
            <a:chOff x="529643" y="1349617"/>
            <a:chExt cx="3605309" cy="3370528"/>
          </a:xfrm>
        </p:grpSpPr>
        <p:pic>
          <p:nvPicPr>
            <p:cNvPr id="14" name="Picture 13" descr="A person looking at a monitor&#10;&#10;Description automatically generated with low confidence">
              <a:extLst>
                <a:ext uri="{FF2B5EF4-FFF2-40B4-BE49-F238E27FC236}">
                  <a16:creationId xmlns:a16="http://schemas.microsoft.com/office/drawing/2014/main" id="{500DEDFB-7BB0-8649-B4BB-3A36B234E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90"/>
            <a:stretch/>
          </p:blipFill>
          <p:spPr>
            <a:xfrm>
              <a:off x="3060057" y="1349617"/>
              <a:ext cx="1074895" cy="1794323"/>
            </a:xfrm>
            <a:prstGeom prst="rect">
              <a:avLst/>
            </a:prstGeom>
          </p:spPr>
        </p:pic>
        <p:pic>
          <p:nvPicPr>
            <p:cNvPr id="16" name="Picture 15" descr="A picture containing person, indoor, standing, trouser&#10;&#10;Description automatically generated">
              <a:extLst>
                <a:ext uri="{FF2B5EF4-FFF2-40B4-BE49-F238E27FC236}">
                  <a16:creationId xmlns:a16="http://schemas.microsoft.com/office/drawing/2014/main" id="{68F6A265-B388-BF42-8C42-3591022646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2" t="1938" r="1128" b="1012"/>
            <a:stretch/>
          </p:blipFill>
          <p:spPr>
            <a:xfrm>
              <a:off x="3060057" y="3177566"/>
              <a:ext cx="1074895" cy="1542578"/>
            </a:xfrm>
            <a:prstGeom prst="rect">
              <a:avLst/>
            </a:prstGeom>
          </p:spPr>
        </p:pic>
        <p:pic>
          <p:nvPicPr>
            <p:cNvPr id="18" name="Picture 17" descr="A person in a wheelchair working on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0F86A1B3-8F79-F84E-A6D1-D36A8C733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4"/>
            <a:stretch/>
          </p:blipFill>
          <p:spPr>
            <a:xfrm>
              <a:off x="2057579" y="3598187"/>
              <a:ext cx="967396" cy="1121957"/>
            </a:xfrm>
            <a:prstGeom prst="rect">
              <a:avLst/>
            </a:prstGeom>
          </p:spPr>
        </p:pic>
        <p:pic>
          <p:nvPicPr>
            <p:cNvPr id="73" name="Picture 72" descr="A picture containing text, indoor, ceiling&#10;&#10;Description automatically generated">
              <a:extLst>
                <a:ext uri="{FF2B5EF4-FFF2-40B4-BE49-F238E27FC236}">
                  <a16:creationId xmlns:a16="http://schemas.microsoft.com/office/drawing/2014/main" id="{CDF96B20-25B1-E74B-971B-413DF58AA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278" r="42770" b="1491"/>
            <a:stretch/>
          </p:blipFill>
          <p:spPr>
            <a:xfrm>
              <a:off x="1598176" y="2551075"/>
              <a:ext cx="1426799" cy="1010143"/>
            </a:xfrm>
            <a:prstGeom prst="rect">
              <a:avLst/>
            </a:prstGeom>
          </p:spPr>
        </p:pic>
        <p:pic>
          <p:nvPicPr>
            <p:cNvPr id="75" name="Picture 74" descr="A person holding a tablet&#10;&#10;Description automatically generated with medium confidence">
              <a:extLst>
                <a:ext uri="{FF2B5EF4-FFF2-40B4-BE49-F238E27FC236}">
                  <a16:creationId xmlns:a16="http://schemas.microsoft.com/office/drawing/2014/main" id="{9DB5E752-0CD9-F74A-BF79-1D0A99895D2B}"/>
                </a:ext>
              </a:extLst>
            </p:cNvPr>
            <p:cNvPicPr>
              <a:picLocks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1" r="10687"/>
            <a:stretch/>
          </p:blipFill>
          <p:spPr>
            <a:xfrm>
              <a:off x="529643" y="3598188"/>
              <a:ext cx="1488058" cy="1121957"/>
            </a:xfrm>
            <a:prstGeom prst="rect">
              <a:avLst/>
            </a:prstGeom>
          </p:spPr>
        </p:pic>
        <p:pic>
          <p:nvPicPr>
            <p:cNvPr id="77" name="Picture 76" descr="A picture containing person, floor, indoor, wall&#10;&#10;Description automatically generated">
              <a:extLst>
                <a:ext uri="{FF2B5EF4-FFF2-40B4-BE49-F238E27FC236}">
                  <a16:creationId xmlns:a16="http://schemas.microsoft.com/office/drawing/2014/main" id="{A2039459-70F8-154B-A678-5A3E14A2A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326"/>
            <a:stretch/>
          </p:blipFill>
          <p:spPr>
            <a:xfrm>
              <a:off x="529643" y="2551075"/>
              <a:ext cx="1029685" cy="1010143"/>
            </a:xfrm>
            <a:prstGeom prst="rect">
              <a:avLst/>
            </a:prstGeom>
          </p:spPr>
        </p:pic>
        <p:pic>
          <p:nvPicPr>
            <p:cNvPr id="8" name="Picture 7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52C4702C-CF1A-154E-A65F-9F67F83F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152" y="1349618"/>
              <a:ext cx="778337" cy="1168380"/>
            </a:xfrm>
            <a:prstGeom prst="rect">
              <a:avLst/>
            </a:prstGeom>
          </p:spPr>
        </p:pic>
        <p:pic>
          <p:nvPicPr>
            <p:cNvPr id="79" name="Picture 78" descr="A picture containing text, person, indoor, working&#10;&#10;Description automatically generated">
              <a:extLst>
                <a:ext uri="{FF2B5EF4-FFF2-40B4-BE49-F238E27FC236}">
                  <a16:creationId xmlns:a16="http://schemas.microsoft.com/office/drawing/2014/main" id="{90654585-212F-CB42-8BC8-A3B0D6BF3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4"/>
            <a:stretch/>
          </p:blipFill>
          <p:spPr>
            <a:xfrm>
              <a:off x="1343571" y="1349617"/>
              <a:ext cx="1680258" cy="1168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64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3F0E871D-345A-0046-97A3-75029C79FC78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907126" y="4791416"/>
            <a:ext cx="932661" cy="996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A26FC-2BAD-D545-B58D-49B9BC6BFF6E}"/>
              </a:ext>
            </a:extLst>
          </p:cNvPr>
          <p:cNvSpPr txBox="1"/>
          <p:nvPr/>
        </p:nvSpPr>
        <p:spPr>
          <a:xfrm>
            <a:off x="9899802" y="5268722"/>
            <a:ext cx="935891" cy="200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endParaRPr lang="en-US" sz="7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CA628-13C5-3042-A554-E47AF0CB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50" y="198560"/>
            <a:ext cx="11124878" cy="716708"/>
          </a:xfrm>
        </p:spPr>
        <p:txBody>
          <a:bodyPr/>
          <a:lstStyle/>
          <a:p>
            <a:r>
              <a:rPr lang="en-US" dirty="0"/>
              <a:t>DN | Bridging Digital &amp; Physical Channels</a:t>
            </a:r>
          </a:p>
        </p:txBody>
      </p:sp>
      <p:pic>
        <p:nvPicPr>
          <p:cNvPr id="167" name="Graphic 166">
            <a:extLst>
              <a:ext uri="{FF2B5EF4-FFF2-40B4-BE49-F238E27FC236}">
                <a16:creationId xmlns:a16="http://schemas.microsoft.com/office/drawing/2014/main" id="{08850EDD-5DBB-7746-9FDC-84A575C95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67089" y="1143067"/>
            <a:ext cx="10711738" cy="5129699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96488FD7-1676-D340-9895-C2091921A03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59527" y="2366102"/>
            <a:ext cx="1453853" cy="95094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B00EC15-0C82-B546-AD28-F1DBE09438AD}"/>
              </a:ext>
            </a:extLst>
          </p:cNvPr>
          <p:cNvSpPr txBox="1"/>
          <p:nvPr/>
        </p:nvSpPr>
        <p:spPr>
          <a:xfrm>
            <a:off x="6604597" y="2363025"/>
            <a:ext cx="963715" cy="2308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2"/>
                </a:solidFill>
                <a:cs typeface="Gotham Bold" pitchFamily="2" charset="0"/>
              </a:rPr>
              <a:t>EXPERIENCE</a:t>
            </a: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0E104328-6F09-DB42-95D4-49FF783AC97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855501" y="2365750"/>
            <a:ext cx="1453853" cy="9516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07C86BA-16CA-EE4E-9592-CDA4A45B7ED0}"/>
              </a:ext>
            </a:extLst>
          </p:cNvPr>
          <p:cNvSpPr txBox="1"/>
          <p:nvPr/>
        </p:nvSpPr>
        <p:spPr>
          <a:xfrm>
            <a:off x="5100570" y="2363025"/>
            <a:ext cx="963715" cy="2308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2"/>
                </a:solidFill>
                <a:cs typeface="Gotham Bold" pitchFamily="2" charset="0"/>
              </a:rPr>
              <a:t>CHANNELS</a:t>
            </a:r>
          </a:p>
        </p:txBody>
      </p:sp>
      <p:pic>
        <p:nvPicPr>
          <p:cNvPr id="82" name="Graphic 81">
            <a:extLst>
              <a:ext uri="{FF2B5EF4-FFF2-40B4-BE49-F238E27FC236}">
                <a16:creationId xmlns:a16="http://schemas.microsoft.com/office/drawing/2014/main" id="{DA736CD3-0ED5-8343-A787-7F9786090BD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863553" y="2366102"/>
            <a:ext cx="1453853" cy="95094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55CA7389-DF14-F648-8460-584CAC1B60D0}"/>
              </a:ext>
            </a:extLst>
          </p:cNvPr>
          <p:cNvSpPr txBox="1"/>
          <p:nvPr/>
        </p:nvSpPr>
        <p:spPr>
          <a:xfrm>
            <a:off x="8108623" y="2363025"/>
            <a:ext cx="963715" cy="2308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900" b="1" dirty="0">
                <a:solidFill>
                  <a:schemeClr val="tx2"/>
                </a:solidFill>
                <a:cs typeface="Gotham Bold" pitchFamily="2" charset="0"/>
              </a:rPr>
              <a:t>OPERATIONS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A33253-B2BF-9A4E-873C-AC7ED6C5AEBF}"/>
              </a:ext>
            </a:extLst>
          </p:cNvPr>
          <p:cNvGrpSpPr/>
          <p:nvPr/>
        </p:nvGrpSpPr>
        <p:grpSpPr>
          <a:xfrm>
            <a:off x="9367579" y="2363026"/>
            <a:ext cx="1453853" cy="954378"/>
            <a:chOff x="9367673" y="2399189"/>
            <a:chExt cx="1453896" cy="954405"/>
          </a:xfrm>
        </p:grpSpPr>
        <p:pic>
          <p:nvPicPr>
            <p:cNvPr id="79" name="Graphic 78">
              <a:extLst>
                <a:ext uri="{FF2B5EF4-FFF2-40B4-BE49-F238E27FC236}">
                  <a16:creationId xmlns:a16="http://schemas.microsoft.com/office/drawing/2014/main" id="{3BB58E56-28CE-8D47-9295-72C8A5091E28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 flipH="1">
              <a:off x="9367673" y="2401914"/>
              <a:ext cx="1453896" cy="951680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EF6478B-17E3-8E47-A0E3-1E410AF7D275}"/>
                </a:ext>
              </a:extLst>
            </p:cNvPr>
            <p:cNvSpPr txBox="1"/>
            <p:nvPr/>
          </p:nvSpPr>
          <p:spPr>
            <a:xfrm>
              <a:off x="9612750" y="2399189"/>
              <a:ext cx="963743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PAYMENTS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63782E-13ED-5F47-9AF3-EB5A98FF7318}"/>
              </a:ext>
            </a:extLst>
          </p:cNvPr>
          <p:cNvGrpSpPr/>
          <p:nvPr/>
        </p:nvGrpSpPr>
        <p:grpSpPr>
          <a:xfrm>
            <a:off x="6055610" y="4777047"/>
            <a:ext cx="1167101" cy="1014955"/>
            <a:chOff x="6055608" y="4777086"/>
            <a:chExt cx="1167135" cy="1014984"/>
          </a:xfrm>
        </p:grpSpPr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173D4549-1D1E-5446-86DC-474919C0DA57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061455" y="4777086"/>
              <a:ext cx="1161288" cy="101498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93094B1-221A-AA46-958D-4045F1555115}"/>
                </a:ext>
              </a:extLst>
            </p:cNvPr>
            <p:cNvSpPr txBox="1"/>
            <p:nvPr/>
          </p:nvSpPr>
          <p:spPr>
            <a:xfrm>
              <a:off x="6055608" y="4877594"/>
              <a:ext cx="1161288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MAINTENANCE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B2737E-49A2-D34A-B04B-77894F2AB38E}"/>
              </a:ext>
            </a:extLst>
          </p:cNvPr>
          <p:cNvGrpSpPr/>
          <p:nvPr/>
        </p:nvGrpSpPr>
        <p:grpSpPr>
          <a:xfrm>
            <a:off x="9660176" y="4773129"/>
            <a:ext cx="1161257" cy="1018873"/>
            <a:chOff x="9660280" y="4773168"/>
            <a:chExt cx="1161290" cy="1018902"/>
          </a:xfrm>
        </p:grpSpPr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0482900C-60DE-1741-99E4-9FC9D6CC7166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flipH="1">
              <a:off x="9660281" y="4773168"/>
              <a:ext cx="1161288" cy="101890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8797253-6C2A-1147-9845-2B2CD30D3840}"/>
                </a:ext>
              </a:extLst>
            </p:cNvPr>
            <p:cNvSpPr txBox="1"/>
            <p:nvPr/>
          </p:nvSpPr>
          <p:spPr>
            <a:xfrm>
              <a:off x="9660280" y="4877595"/>
              <a:ext cx="116129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APPLICATION MANAGEMENT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A97042F1-3E43-1244-9BF9-2DD9889F683E}"/>
              </a:ext>
            </a:extLst>
          </p:cNvPr>
          <p:cNvGrpSpPr/>
          <p:nvPr/>
        </p:nvGrpSpPr>
        <p:grpSpPr>
          <a:xfrm>
            <a:off x="2033522" y="2169571"/>
            <a:ext cx="609582" cy="522800"/>
            <a:chOff x="2033403" y="2151245"/>
            <a:chExt cx="609600" cy="522815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A95E9C68-9691-324E-B28B-B7022F7DB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2256471" y="2151245"/>
              <a:ext cx="163461" cy="361950"/>
            </a:xfrm>
            <a:prstGeom prst="rect">
              <a:avLst/>
            </a:prstGeom>
          </p:spPr>
        </p:pic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054E9A8-65DE-4149-A6DD-A9CA96081AAA}"/>
                </a:ext>
              </a:extLst>
            </p:cNvPr>
            <p:cNvSpPr txBox="1"/>
            <p:nvPr/>
          </p:nvSpPr>
          <p:spPr>
            <a:xfrm>
              <a:off x="2033403" y="2507861"/>
              <a:ext cx="609600" cy="166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KIOSK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D534AD49-A2E3-D84B-AFB5-02FFC9856016}"/>
              </a:ext>
            </a:extLst>
          </p:cNvPr>
          <p:cNvGrpSpPr/>
          <p:nvPr/>
        </p:nvGrpSpPr>
        <p:grpSpPr>
          <a:xfrm>
            <a:off x="3193625" y="2547828"/>
            <a:ext cx="609582" cy="422218"/>
            <a:chOff x="3125787" y="2505456"/>
            <a:chExt cx="609600" cy="422230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3854FFF6-3B25-2148-A095-BF68A8F79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3334575" y="2505456"/>
              <a:ext cx="192024" cy="258700"/>
            </a:xfrm>
            <a:prstGeom prst="rect">
              <a:avLst/>
            </a:prstGeom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E704126-C9E8-A64C-AC3B-9F11D1678F38}"/>
                </a:ext>
              </a:extLst>
            </p:cNvPr>
            <p:cNvSpPr txBox="1"/>
            <p:nvPr/>
          </p:nvSpPr>
          <p:spPr>
            <a:xfrm>
              <a:off x="3125787" y="2761487"/>
              <a:ext cx="609600" cy="166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ATM</a:t>
              </a: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60746097-B9B1-5549-9E69-21038121486C}"/>
              </a:ext>
            </a:extLst>
          </p:cNvPr>
          <p:cNvGrpSpPr/>
          <p:nvPr/>
        </p:nvGrpSpPr>
        <p:grpSpPr>
          <a:xfrm>
            <a:off x="3520515" y="3095104"/>
            <a:ext cx="609582" cy="448975"/>
            <a:chOff x="3520440" y="3035808"/>
            <a:chExt cx="609600" cy="448988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5BBFB65D-209A-664F-BA0D-7E0C4A210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3724656" y="3035808"/>
              <a:ext cx="201168" cy="284002"/>
            </a:xfrm>
            <a:prstGeom prst="rect">
              <a:avLst/>
            </a:prstGeom>
          </p:spPr>
        </p:pic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EEF478F1-C6BE-7047-A086-F49C22655E8A}"/>
                </a:ext>
              </a:extLst>
            </p:cNvPr>
            <p:cNvSpPr txBox="1"/>
            <p:nvPr/>
          </p:nvSpPr>
          <p:spPr>
            <a:xfrm>
              <a:off x="3520440" y="3318597"/>
              <a:ext cx="609600" cy="166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TELLER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D0A3AC43-7805-A94D-B545-A45A050A5953}"/>
              </a:ext>
            </a:extLst>
          </p:cNvPr>
          <p:cNvGrpSpPr/>
          <p:nvPr/>
        </p:nvGrpSpPr>
        <p:grpSpPr>
          <a:xfrm>
            <a:off x="3566234" y="3810784"/>
            <a:ext cx="609582" cy="422219"/>
            <a:chOff x="3538728" y="3840480"/>
            <a:chExt cx="609600" cy="422231"/>
          </a:xfrm>
        </p:grpSpPr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1BCC0D73-AF01-5E46-9DEE-11042E019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3720084" y="3840480"/>
              <a:ext cx="246888" cy="266251"/>
            </a:xfrm>
            <a:prstGeom prst="rect">
              <a:avLst/>
            </a:prstGeom>
          </p:spPr>
        </p:pic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6257AB1E-709E-8F41-B78A-B3C422361ACD}"/>
                </a:ext>
              </a:extLst>
            </p:cNvPr>
            <p:cNvSpPr txBox="1"/>
            <p:nvPr/>
          </p:nvSpPr>
          <p:spPr>
            <a:xfrm>
              <a:off x="3538728" y="4096512"/>
              <a:ext cx="609600" cy="166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POS</a:t>
              </a: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93FF505-5D7D-F940-A0AF-D1C6B3A1B199}"/>
              </a:ext>
            </a:extLst>
          </p:cNvPr>
          <p:cNvGrpSpPr/>
          <p:nvPr/>
        </p:nvGrpSpPr>
        <p:grpSpPr>
          <a:xfrm>
            <a:off x="2474027" y="4793772"/>
            <a:ext cx="609582" cy="505227"/>
            <a:chOff x="3310128" y="4270248"/>
            <a:chExt cx="609600" cy="505242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6A95125A-D665-9C45-B562-546487501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3486912" y="4270248"/>
              <a:ext cx="256032" cy="266482"/>
            </a:xfrm>
            <a:prstGeom prst="rect">
              <a:avLst/>
            </a:prstGeom>
          </p:spPr>
        </p:pic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89512FBE-F6C5-D349-9567-8D0E86ADDBDA}"/>
                </a:ext>
              </a:extLst>
            </p:cNvPr>
            <p:cNvSpPr txBox="1"/>
            <p:nvPr/>
          </p:nvSpPr>
          <p:spPr>
            <a:xfrm>
              <a:off x="3310128" y="4535424"/>
              <a:ext cx="609600" cy="2400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MOBILITY</a:t>
              </a:r>
              <a:br>
                <a:rPr lang="en-US" sz="480" dirty="0">
                  <a:cs typeface="Gotham Book" pitchFamily="2" charset="0"/>
                </a:rPr>
              </a:br>
              <a:r>
                <a:rPr lang="en-US" sz="480" dirty="0">
                  <a:cs typeface="Gotham Book" pitchFamily="2" charset="0"/>
                </a:rPr>
                <a:t>SOLUTIONS</a:t>
              </a: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C9B58DF4-2FDF-7D4E-8477-AD3B8A3EF755}"/>
              </a:ext>
            </a:extLst>
          </p:cNvPr>
          <p:cNvGrpSpPr/>
          <p:nvPr/>
        </p:nvGrpSpPr>
        <p:grpSpPr>
          <a:xfrm>
            <a:off x="1353673" y="4311734"/>
            <a:ext cx="609582" cy="593265"/>
            <a:chOff x="1837944" y="4749136"/>
            <a:chExt cx="609600" cy="593282"/>
          </a:xfrm>
        </p:grpSpPr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15314533-9F9C-144D-B68D-831AB1E29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2079957" y="4749136"/>
              <a:ext cx="125574" cy="349816"/>
            </a:xfrm>
            <a:prstGeom prst="rect">
              <a:avLst/>
            </a:prstGeom>
          </p:spPr>
        </p:pic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41D1E5C2-5C70-C242-ADAC-0D376EE7432E}"/>
                </a:ext>
              </a:extLst>
            </p:cNvPr>
            <p:cNvSpPr txBox="1"/>
            <p:nvPr/>
          </p:nvSpPr>
          <p:spPr>
            <a:xfrm>
              <a:off x="1837944" y="5102352"/>
              <a:ext cx="609600" cy="2400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SELF-SERVICE</a:t>
              </a:r>
            </a:p>
            <a:p>
              <a:pPr algn="ctr"/>
              <a:r>
                <a:rPr lang="en-US" sz="480" dirty="0">
                  <a:cs typeface="Gotham Book" pitchFamily="2" charset="0"/>
                </a:rPr>
                <a:t>ORDER KIOSK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BC0453A-FC2A-9F4F-B8D6-79CA8244FAD0}"/>
              </a:ext>
            </a:extLst>
          </p:cNvPr>
          <p:cNvGrpSpPr/>
          <p:nvPr/>
        </p:nvGrpSpPr>
        <p:grpSpPr>
          <a:xfrm>
            <a:off x="3337260" y="4259380"/>
            <a:ext cx="609582" cy="422934"/>
            <a:chOff x="1353312" y="4443984"/>
            <a:chExt cx="609600" cy="422946"/>
          </a:xfrm>
        </p:grpSpPr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94143DC3-BD92-4F44-952E-6AF107A77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1530096" y="4443984"/>
              <a:ext cx="256032" cy="195072"/>
            </a:xfrm>
            <a:prstGeom prst="rect">
              <a:avLst/>
            </a:prstGeom>
          </p:spPr>
        </p:pic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62CAD1CE-071F-BB4C-92D5-46D06170F7A2}"/>
                </a:ext>
              </a:extLst>
            </p:cNvPr>
            <p:cNvSpPr txBox="1"/>
            <p:nvPr/>
          </p:nvSpPr>
          <p:spPr>
            <a:xfrm>
              <a:off x="1353312" y="4626864"/>
              <a:ext cx="609600" cy="2400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RETAIL CASH</a:t>
              </a:r>
              <a:br>
                <a:rPr lang="en-US" sz="480" dirty="0">
                  <a:cs typeface="Gotham Book" pitchFamily="2" charset="0"/>
                </a:rPr>
              </a:br>
              <a:r>
                <a:rPr lang="en-US" sz="480" dirty="0">
                  <a:cs typeface="Gotham Book" pitchFamily="2" charset="0"/>
                </a:rPr>
                <a:t>MANAGEMENT</a:t>
              </a: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AADC1AFC-AE00-D344-917D-9059170D1E7E}"/>
              </a:ext>
            </a:extLst>
          </p:cNvPr>
          <p:cNvGrpSpPr/>
          <p:nvPr/>
        </p:nvGrpSpPr>
        <p:grpSpPr>
          <a:xfrm>
            <a:off x="1042563" y="3810784"/>
            <a:ext cx="609582" cy="477081"/>
            <a:chOff x="1042416" y="3840480"/>
            <a:chExt cx="609600" cy="477095"/>
          </a:xfrm>
        </p:grpSpPr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1CA63B50-E397-6146-9FC2-F05EAF075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1191768" y="3840480"/>
              <a:ext cx="310896" cy="324267"/>
            </a:xfrm>
            <a:prstGeom prst="rect">
              <a:avLst/>
            </a:prstGeom>
          </p:spPr>
        </p:pic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4CBEB9C6-FEFC-9B44-8875-AEC08F662E6C}"/>
                </a:ext>
              </a:extLst>
            </p:cNvPr>
            <p:cNvSpPr txBox="1"/>
            <p:nvPr/>
          </p:nvSpPr>
          <p:spPr>
            <a:xfrm>
              <a:off x="1042416" y="4151376"/>
              <a:ext cx="609600" cy="1661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SELF-SERVICE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1E0B3821-3455-5145-96F9-B0118E47267C}"/>
              </a:ext>
            </a:extLst>
          </p:cNvPr>
          <p:cNvGrpSpPr/>
          <p:nvPr/>
        </p:nvGrpSpPr>
        <p:grpSpPr>
          <a:xfrm>
            <a:off x="1408312" y="2496339"/>
            <a:ext cx="609582" cy="505227"/>
            <a:chOff x="1453896" y="2496312"/>
            <a:chExt cx="609600" cy="505242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D379C544-5614-664F-A854-86535CE604B5}"/>
                </a:ext>
              </a:extLst>
            </p:cNvPr>
            <p:cNvGrpSpPr/>
            <p:nvPr/>
          </p:nvGrpSpPr>
          <p:grpSpPr>
            <a:xfrm>
              <a:off x="1629102" y="2496312"/>
              <a:ext cx="259189" cy="271273"/>
              <a:chOff x="1627632" y="2496312"/>
              <a:chExt cx="259189" cy="271273"/>
            </a:xfrm>
          </p:grpSpPr>
          <p:pic>
            <p:nvPicPr>
              <p:cNvPr id="152" name="Graphic 151">
                <a:extLst>
                  <a:ext uri="{FF2B5EF4-FFF2-40B4-BE49-F238E27FC236}">
                    <a16:creationId xmlns:a16="http://schemas.microsoft.com/office/drawing/2014/main" id="{22FD9140-8900-FF4F-A397-7E5A9AE6F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31"/>
                  </a:ext>
                </a:extLst>
              </a:blip>
              <a:stretch>
                <a:fillRect/>
              </a:stretch>
            </p:blipFill>
            <p:spPr>
              <a:xfrm>
                <a:off x="1709928" y="2496312"/>
                <a:ext cx="176893" cy="247650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1FD9F708-4F80-B649-A1B2-0BDBB2B9F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xmlns="" r:embed="rId33"/>
                  </a:ext>
                </a:extLst>
              </a:blip>
              <a:stretch>
                <a:fillRect/>
              </a:stretch>
            </p:blipFill>
            <p:spPr>
              <a:xfrm>
                <a:off x="1627632" y="2560320"/>
                <a:ext cx="109728" cy="207265"/>
              </a:xfrm>
              <a:prstGeom prst="rect">
                <a:avLst/>
              </a:prstGeom>
            </p:spPr>
          </p:pic>
        </p:grp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B40C93C-0FFE-9842-9C33-D383F47ABEE8}"/>
                </a:ext>
              </a:extLst>
            </p:cNvPr>
            <p:cNvSpPr txBox="1"/>
            <p:nvPr/>
          </p:nvSpPr>
          <p:spPr>
            <a:xfrm>
              <a:off x="1453896" y="2761488"/>
              <a:ext cx="609600" cy="2400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MOBILE/</a:t>
              </a:r>
            </a:p>
            <a:p>
              <a:pPr algn="ctr"/>
              <a:r>
                <a:rPr lang="en-US" sz="480" dirty="0">
                  <a:cs typeface="Gotham Book" pitchFamily="2" charset="0"/>
                </a:rPr>
                <a:t>TABLET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8782AD8-B024-E140-9351-453A1CA94E00}"/>
              </a:ext>
            </a:extLst>
          </p:cNvPr>
          <p:cNvGrpSpPr/>
          <p:nvPr/>
        </p:nvGrpSpPr>
        <p:grpSpPr>
          <a:xfrm>
            <a:off x="5959614" y="1601048"/>
            <a:ext cx="3781047" cy="480117"/>
            <a:chOff x="5959610" y="1804738"/>
            <a:chExt cx="3781156" cy="48013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169A7D4-134E-5A4B-A40F-4C3D688F0C2F}"/>
                </a:ext>
              </a:extLst>
            </p:cNvPr>
            <p:cNvSpPr txBox="1"/>
            <p:nvPr/>
          </p:nvSpPr>
          <p:spPr>
            <a:xfrm>
              <a:off x="5959610" y="1804738"/>
              <a:ext cx="3781156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20" b="1" dirty="0">
                  <a:solidFill>
                    <a:schemeClr val="tx2"/>
                  </a:solidFill>
                </a:rPr>
                <a:t>DN Vynamic</a:t>
              </a:r>
              <a:r>
                <a:rPr lang="en-US" sz="2520" b="1" baseline="100000" dirty="0">
                  <a:solidFill>
                    <a:schemeClr val="tx2"/>
                  </a:solidFill>
                </a:rPr>
                <a:t>  </a:t>
              </a:r>
              <a:r>
                <a:rPr lang="en-US" sz="2520" b="1" dirty="0">
                  <a:solidFill>
                    <a:schemeClr val="tx2"/>
                  </a:solidFill>
                </a:rPr>
                <a:t> Software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990E68-61DC-9B47-82CD-9CEF50121449}"/>
                </a:ext>
              </a:extLst>
            </p:cNvPr>
            <p:cNvSpPr txBox="1"/>
            <p:nvPr/>
          </p:nvSpPr>
          <p:spPr>
            <a:xfrm>
              <a:off x="7909560" y="1886240"/>
              <a:ext cx="381000" cy="1692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>
                  <a:solidFill>
                    <a:schemeClr val="tx2"/>
                  </a:solidFill>
                </a:rPr>
                <a:t>TM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5A1762F4-72CA-D649-9D1F-91E5DDD00425}"/>
              </a:ext>
            </a:extLst>
          </p:cNvPr>
          <p:cNvSpPr txBox="1"/>
          <p:nvPr/>
        </p:nvSpPr>
        <p:spPr>
          <a:xfrm>
            <a:off x="5232928" y="4053012"/>
            <a:ext cx="5229606" cy="47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20" b="1" dirty="0">
                <a:solidFill>
                  <a:schemeClr val="tx2"/>
                </a:solidFill>
              </a:rPr>
              <a:t>DN Managed Touchpoints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F6D7CAD-8E04-EA44-BFBD-933B1D6D8A40}"/>
              </a:ext>
            </a:extLst>
          </p:cNvPr>
          <p:cNvSpPr txBox="1"/>
          <p:nvPr/>
        </p:nvSpPr>
        <p:spPr>
          <a:xfrm>
            <a:off x="2962895" y="4993953"/>
            <a:ext cx="609582" cy="16619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80" dirty="0">
                <a:cs typeface="Gotham Book" pitchFamily="2" charset="0"/>
              </a:rPr>
              <a:t>SELF-SCAN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E07766-453F-BC4B-8DB1-EB52F9678693}"/>
              </a:ext>
            </a:extLst>
          </p:cNvPr>
          <p:cNvGrpSpPr/>
          <p:nvPr/>
        </p:nvGrpSpPr>
        <p:grpSpPr>
          <a:xfrm>
            <a:off x="4861883" y="4773129"/>
            <a:ext cx="1161255" cy="1018873"/>
            <a:chOff x="4861847" y="4773168"/>
            <a:chExt cx="1161288" cy="1018902"/>
          </a:xfrm>
        </p:grpSpPr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C5168EA3-4017-044D-B31C-0B129C5BB7CB}"/>
                </a:ext>
              </a:extLst>
            </p:cNvPr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4861847" y="4773168"/>
              <a:ext cx="1161288" cy="101890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71B916-C8D6-014F-A24A-FFEAB69A14CD}"/>
                </a:ext>
              </a:extLst>
            </p:cNvPr>
            <p:cNvSpPr txBox="1"/>
            <p:nvPr/>
          </p:nvSpPr>
          <p:spPr>
            <a:xfrm>
              <a:off x="4861847" y="4877595"/>
              <a:ext cx="1155441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IMPLEMENTATION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DB0F7C4-50DF-2E47-A274-928F36CBD941}"/>
              </a:ext>
            </a:extLst>
          </p:cNvPr>
          <p:cNvGrpSpPr/>
          <p:nvPr/>
        </p:nvGrpSpPr>
        <p:grpSpPr>
          <a:xfrm>
            <a:off x="8460603" y="4777047"/>
            <a:ext cx="1161255" cy="1014955"/>
            <a:chOff x="8460671" y="4777086"/>
            <a:chExt cx="1161288" cy="1014984"/>
          </a:xfrm>
        </p:grpSpPr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2056D755-AE46-E641-A191-95BC548741A5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8460671" y="4777086"/>
              <a:ext cx="1161288" cy="101498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B9D3C45-8774-CD42-8C57-3E6FAA485F6D}"/>
                </a:ext>
              </a:extLst>
            </p:cNvPr>
            <p:cNvSpPr txBox="1"/>
            <p:nvPr/>
          </p:nvSpPr>
          <p:spPr>
            <a:xfrm>
              <a:off x="8559444" y="4877595"/>
              <a:ext cx="963743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OPERATIONS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514EF9-BC58-8E43-8F83-78C811600AFD}"/>
              </a:ext>
            </a:extLst>
          </p:cNvPr>
          <p:cNvGrpSpPr/>
          <p:nvPr/>
        </p:nvGrpSpPr>
        <p:grpSpPr>
          <a:xfrm>
            <a:off x="7261029" y="4777047"/>
            <a:ext cx="1161255" cy="1014955"/>
            <a:chOff x="7261063" y="4777086"/>
            <a:chExt cx="1161288" cy="1014984"/>
          </a:xfrm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2C9D1CEB-497F-7B4D-96E4-A1D349A454CC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7261063" y="4777086"/>
              <a:ext cx="1161288" cy="101498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57B1165-38BE-8445-8428-02B2D34EEE09}"/>
                </a:ext>
              </a:extLst>
            </p:cNvPr>
            <p:cNvSpPr txBox="1"/>
            <p:nvPr/>
          </p:nvSpPr>
          <p:spPr>
            <a:xfrm>
              <a:off x="7359836" y="4877595"/>
              <a:ext cx="963743" cy="2308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tx2"/>
                  </a:solidFill>
                  <a:cs typeface="Gotham Bold" pitchFamily="2" charset="0"/>
                </a:rPr>
                <a:t>SUPPORT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B3FEB7C6-A087-0144-B70B-09CD8B252DC0}"/>
              </a:ext>
            </a:extLst>
          </p:cNvPr>
          <p:cNvGrpSpPr/>
          <p:nvPr/>
        </p:nvGrpSpPr>
        <p:grpSpPr>
          <a:xfrm>
            <a:off x="2417345" y="3574784"/>
            <a:ext cx="963715" cy="319250"/>
            <a:chOff x="2400300" y="3607308"/>
            <a:chExt cx="963743" cy="319258"/>
          </a:xfrm>
        </p:grpSpPr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EEB7E0B-ED88-CE49-8DD3-AA89729BDD4F}"/>
                </a:ext>
              </a:extLst>
            </p:cNvPr>
            <p:cNvSpPr txBox="1"/>
            <p:nvPr/>
          </p:nvSpPr>
          <p:spPr>
            <a:xfrm>
              <a:off x="2400300" y="3726460"/>
              <a:ext cx="963743" cy="2001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tx2"/>
                  </a:solidFill>
                  <a:cs typeface="Gotham Bold" pitchFamily="2" charset="0"/>
                </a:rPr>
                <a:t>(e)COMMERCE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6ECEBCD-19AD-AE41-8032-D3002440EB1B}"/>
                </a:ext>
              </a:extLst>
            </p:cNvPr>
            <p:cNvSpPr txBox="1"/>
            <p:nvPr/>
          </p:nvSpPr>
          <p:spPr>
            <a:xfrm>
              <a:off x="2400300" y="3607308"/>
              <a:ext cx="963743" cy="20010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accent3"/>
                  </a:solidFill>
                  <a:cs typeface="Gotham Bold" pitchFamily="2" charset="0"/>
                </a:rPr>
                <a:t>CONNECTED</a:t>
              </a:r>
            </a:p>
          </p:txBody>
        </p:sp>
      </p:grpSp>
      <p:pic>
        <p:nvPicPr>
          <p:cNvPr id="125" name="Graphic 124">
            <a:extLst>
              <a:ext uri="{FF2B5EF4-FFF2-40B4-BE49-F238E27FC236}">
                <a16:creationId xmlns:a16="http://schemas.microsoft.com/office/drawing/2014/main" id="{0C082F37-108D-FB4C-8BA1-238D90528E6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tretch>
            <a:fillRect/>
          </a:stretch>
        </p:blipFill>
        <p:spPr>
          <a:xfrm>
            <a:off x="1934229" y="3419857"/>
            <a:ext cx="609582" cy="609582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CB2BFFF-D391-5A44-9305-CEF465A0DB4D}"/>
              </a:ext>
            </a:extLst>
          </p:cNvPr>
          <p:cNvGrpSpPr/>
          <p:nvPr/>
        </p:nvGrpSpPr>
        <p:grpSpPr>
          <a:xfrm>
            <a:off x="1015131" y="3118113"/>
            <a:ext cx="609582" cy="432078"/>
            <a:chOff x="1014984" y="3118104"/>
            <a:chExt cx="609600" cy="432090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24B9C218-D203-0C40-8A24-EB45EBE5C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p:blipFill>
          <p:spPr>
            <a:xfrm>
              <a:off x="1159764" y="3118104"/>
              <a:ext cx="320040" cy="187757"/>
            </a:xfrm>
            <a:prstGeom prst="rect">
              <a:avLst/>
            </a:prstGeom>
          </p:spPr>
        </p:pic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6DCB3260-38D5-874B-960A-C52A91FB25F7}"/>
                </a:ext>
              </a:extLst>
            </p:cNvPr>
            <p:cNvSpPr txBox="1"/>
            <p:nvPr/>
          </p:nvSpPr>
          <p:spPr>
            <a:xfrm>
              <a:off x="1014984" y="3310128"/>
              <a:ext cx="609600" cy="24006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480" dirty="0">
                  <a:cs typeface="Gotham Book" pitchFamily="2" charset="0"/>
                </a:rPr>
                <a:t>LAPTOP/</a:t>
              </a:r>
              <a:br>
                <a:rPr lang="en-US" sz="480" dirty="0">
                  <a:cs typeface="Gotham Book" pitchFamily="2" charset="0"/>
                </a:rPr>
              </a:br>
              <a:r>
                <a:rPr lang="en-US" sz="480" dirty="0">
                  <a:cs typeface="Gotham Book" pitchFamily="2" charset="0"/>
                </a:rPr>
                <a:t>DESKTOP</a:t>
              </a:r>
            </a:p>
          </p:txBody>
        </p:sp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19BB3170-5D29-F249-9E90-8583A33E6F79}"/>
              </a:ext>
            </a:extLst>
          </p:cNvPr>
          <p:cNvSpPr txBox="1"/>
          <p:nvPr/>
        </p:nvSpPr>
        <p:spPr>
          <a:xfrm>
            <a:off x="1126524" y="5791926"/>
            <a:ext cx="2951902" cy="52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DN Touchpoints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882E80-F278-2F4B-B4FA-F5143BA2732A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tretch>
            <a:fillRect/>
          </a:stretch>
        </p:blipFill>
        <p:spPr>
          <a:xfrm>
            <a:off x="5309347" y="2673950"/>
            <a:ext cx="511593" cy="4337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7314985-22E4-F848-9B45-6B4A0BED373C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1"/>
              </a:ext>
            </a:extLst>
          </a:blip>
          <a:stretch>
            <a:fillRect/>
          </a:stretch>
        </p:blipFill>
        <p:spPr>
          <a:xfrm>
            <a:off x="6830657" y="2747051"/>
            <a:ext cx="511593" cy="28753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B9E2B275-29EA-514D-91F2-2861B2556B17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3"/>
              </a:ext>
            </a:extLst>
          </a:blip>
          <a:stretch>
            <a:fillRect/>
          </a:stretch>
        </p:blipFill>
        <p:spPr>
          <a:xfrm>
            <a:off x="8344344" y="2673950"/>
            <a:ext cx="482844" cy="43374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3620FD-834B-5D47-ADDD-BD6421DA51A6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5"/>
              </a:ext>
            </a:extLst>
          </a:blip>
          <a:stretch>
            <a:fillRect/>
          </a:stretch>
        </p:blipFill>
        <p:spPr>
          <a:xfrm>
            <a:off x="9869928" y="2667816"/>
            <a:ext cx="449155" cy="522275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6173C42-F3A7-3549-B6D7-A7AC9F3E110A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7"/>
              </a:ext>
            </a:extLst>
          </a:blip>
          <a:stretch>
            <a:fillRect/>
          </a:stretch>
        </p:blipFill>
        <p:spPr>
          <a:xfrm flipV="1">
            <a:off x="5236826" y="5183810"/>
            <a:ext cx="405520" cy="405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89E7E136-E9F9-9F4B-B7BE-CAB8714951B4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9"/>
              </a:ext>
            </a:extLst>
          </a:blip>
          <a:stretch>
            <a:fillRect/>
          </a:stretch>
        </p:blipFill>
        <p:spPr>
          <a:xfrm>
            <a:off x="6452373" y="5196859"/>
            <a:ext cx="379421" cy="379421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D2072E96-E527-474F-BF0D-D3EF748E3C34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tretch>
            <a:fillRect/>
          </a:stretch>
        </p:blipFill>
        <p:spPr>
          <a:xfrm>
            <a:off x="7614764" y="5182343"/>
            <a:ext cx="464308" cy="408453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A943C29-E61C-DA4E-8CE1-970E5ACF5D11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3"/>
              </a:ext>
            </a:extLst>
          </a:blip>
          <a:stretch>
            <a:fillRect/>
          </a:stretch>
        </p:blipFill>
        <p:spPr>
          <a:xfrm>
            <a:off x="8841882" y="5201479"/>
            <a:ext cx="386634" cy="370182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860E26B7-38D6-FD46-81A5-B2380BF69C6C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5"/>
              </a:ext>
            </a:extLst>
          </a:blip>
          <a:stretch>
            <a:fillRect/>
          </a:stretch>
        </p:blipFill>
        <p:spPr>
          <a:xfrm>
            <a:off x="10073339" y="5258542"/>
            <a:ext cx="334933" cy="34272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1A8B2C6-59A6-4755-B263-B59D8D6199E0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104" y="4652682"/>
            <a:ext cx="453778" cy="49609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61E8F4F1-6D65-48DA-AE4D-B2966AF07B83}"/>
              </a:ext>
            </a:extLst>
          </p:cNvPr>
          <p:cNvSpPr txBox="1"/>
          <p:nvPr/>
        </p:nvSpPr>
        <p:spPr>
          <a:xfrm>
            <a:off x="1891529" y="4949901"/>
            <a:ext cx="657819" cy="240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80" dirty="0">
                <a:cs typeface="Gotham Book" pitchFamily="2" charset="0"/>
              </a:rPr>
              <a:t>MANAGED SERVICES</a:t>
            </a:r>
          </a:p>
          <a:p>
            <a:pPr algn="ctr"/>
            <a:r>
              <a:rPr lang="en-US" sz="480" u="sng" dirty="0">
                <a:cs typeface="Gotham Book" pitchFamily="2" charset="0"/>
              </a:rPr>
              <a:t>ALL</a:t>
            </a:r>
            <a:r>
              <a:rPr lang="en-US" sz="480" dirty="0">
                <a:cs typeface="Gotham Book" pitchFamily="2" charset="0"/>
              </a:rPr>
              <a:t> TOUCHPOINTS</a:t>
            </a:r>
            <a:endParaRPr lang="en-US" sz="480" u="sng" dirty="0">
              <a:cs typeface="Gotham Book" pitchFamily="2" charset="0"/>
            </a:endParaRPr>
          </a:p>
        </p:txBody>
      </p:sp>
      <p:pic>
        <p:nvPicPr>
          <p:cNvPr id="93" name="Grafik 50">
            <a:extLst>
              <a:ext uri="{FF2B5EF4-FFF2-40B4-BE49-F238E27FC236}">
                <a16:creationId xmlns:a16="http://schemas.microsoft.com/office/drawing/2014/main" id="{B83F2DA9-D0F9-47D6-89B8-0D3760F994A4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8"/>
              </a:ext>
            </a:extLst>
          </a:blip>
          <a:stretch>
            <a:fillRect/>
          </a:stretch>
        </p:blipFill>
        <p:spPr>
          <a:xfrm>
            <a:off x="2798082" y="2283763"/>
            <a:ext cx="347852" cy="236361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42352DA-4D89-4AC0-8AB1-0E13C14D5312}"/>
              </a:ext>
            </a:extLst>
          </p:cNvPr>
          <p:cNvSpPr txBox="1"/>
          <p:nvPr/>
        </p:nvSpPr>
        <p:spPr>
          <a:xfrm>
            <a:off x="2660832" y="2487981"/>
            <a:ext cx="609582" cy="24012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480" u="sng" dirty="0">
                <a:cs typeface="Gotham Book" pitchFamily="2" charset="0"/>
              </a:rPr>
              <a:t>API/ OPEN </a:t>
            </a:r>
            <a:r>
              <a:rPr lang="en-US" sz="480" dirty="0">
                <a:cs typeface="Gotham Book" pitchFamily="2" charset="0"/>
              </a:rPr>
              <a:t>SOFTWARE</a:t>
            </a:r>
            <a:endParaRPr lang="en-US" sz="480" u="sng" dirty="0">
              <a:cs typeface="Gotham Book" pitchFamily="2" charset="0"/>
            </a:endParaRPr>
          </a:p>
        </p:txBody>
      </p:sp>
      <p:pic>
        <p:nvPicPr>
          <p:cNvPr id="95" name="Grafik 63">
            <a:extLst>
              <a:ext uri="{FF2B5EF4-FFF2-40B4-BE49-F238E27FC236}">
                <a16:creationId xmlns:a16="http://schemas.microsoft.com/office/drawing/2014/main" id="{132DAC29-4387-4750-9CFA-F98CF7064167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0"/>
              </a:ext>
            </a:extLst>
          </a:blip>
          <a:stretch>
            <a:fillRect/>
          </a:stretch>
        </p:blipFill>
        <p:spPr>
          <a:xfrm>
            <a:off x="2089786" y="4711523"/>
            <a:ext cx="256024" cy="2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8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388D7-7182-4ED1-B719-691493906C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53" y="2122084"/>
            <a:ext cx="11125199" cy="1599758"/>
          </a:xfrm>
        </p:spPr>
        <p:txBody>
          <a:bodyPr/>
          <a:lstStyle/>
          <a:p>
            <a:endParaRPr lang="aa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91BEF4-7928-48AB-AFBD-F8EB07396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434" y="3937301"/>
            <a:ext cx="11126922" cy="1599758"/>
          </a:xfrm>
        </p:spPr>
        <p:txBody>
          <a:bodyPr/>
          <a:lstStyle/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A0EBF-38B4-47B6-BBCC-7BF6AA2A6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aa-E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620B87-F626-42E4-96C9-6039720AE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r="477"/>
          <a:stretch/>
        </p:blipFill>
        <p:spPr bwMode="auto">
          <a:xfrm>
            <a:off x="-56823" y="-98598"/>
            <a:ext cx="12251998" cy="695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931826CE-1F7D-2CFC-8834-3C4837C74117}"/>
              </a:ext>
            </a:extLst>
          </p:cNvPr>
          <p:cNvSpPr txBox="1">
            <a:spLocks/>
          </p:cNvSpPr>
          <p:nvPr/>
        </p:nvSpPr>
        <p:spPr>
          <a:xfrm>
            <a:off x="-56823" y="-98597"/>
            <a:ext cx="12251998" cy="222068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09682" rtl="0" eaLnBrk="1" latinLnBrk="0" hangingPunct="1">
              <a:lnSpc>
                <a:spcPts val="3999"/>
              </a:lnSpc>
              <a:spcBef>
                <a:spcPct val="0"/>
              </a:spcBef>
              <a:buNone/>
              <a:defRPr sz="360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/>
              <a:t>A little background</a:t>
            </a:r>
          </a:p>
        </p:txBody>
      </p:sp>
    </p:spTree>
    <p:extLst>
      <p:ext uri="{BB962C8B-B14F-4D97-AF65-F5344CB8AC3E}">
        <p14:creationId xmlns:p14="http://schemas.microsoft.com/office/powerpoint/2010/main" val="2816384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sosceles Triangle 36"/>
          <p:cNvSpPr/>
          <p:nvPr/>
        </p:nvSpPr>
        <p:spPr>
          <a:xfrm rot="5400000">
            <a:off x="2836220" y="2983286"/>
            <a:ext cx="3630261" cy="1543270"/>
          </a:xfrm>
          <a:prstGeom prst="triangle">
            <a:avLst>
              <a:gd name="adj" fmla="val 50376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endParaRPr lang="en-US" sz="1200" i="1">
              <a:solidFill>
                <a:srgbClr val="000000"/>
              </a:solidFill>
            </a:endParaRPr>
          </a:p>
        </p:txBody>
      </p:sp>
      <p:graphicFrame>
        <p:nvGraphicFramePr>
          <p:cNvPr id="25" name="Object 2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940" y="1786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think-cell Slide" r:id="rId11" imgW="470" imgH="469" progId="TCLayout.ActiveDocument.1">
                  <p:embed/>
                </p:oleObj>
              </mc:Choice>
              <mc:Fallback>
                <p:oleObj name="think-cell Slide" r:id="rId11" imgW="470" imgH="469" progId="TCLayout.ActiveDocument.1">
                  <p:embed/>
                  <p:pic>
                    <p:nvPicPr>
                      <p:cNvPr id="25" name="Object 24" hidden="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940" y="1786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 hidden="1"/>
          <p:cNvSpPr/>
          <p:nvPr>
            <p:custDataLst>
              <p:tags r:id="rId3"/>
            </p:custDataLst>
          </p:nvPr>
        </p:nvSpPr>
        <p:spPr>
          <a:xfrm>
            <a:off x="352" y="200"/>
            <a:ext cx="158742" cy="158742"/>
          </a:xfrm>
          <a:prstGeom prst="rect">
            <a:avLst/>
          </a:prstGeom>
          <a:solidFill>
            <a:srgbClr val="014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US" sz="2800">
              <a:solidFill>
                <a:srgbClr val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Retail | A fast changing landscape, be ready!</a:t>
            </a:r>
          </a:p>
        </p:txBody>
      </p:sp>
      <p:sp>
        <p:nvSpPr>
          <p:cNvPr id="6" name="Oval 5"/>
          <p:cNvSpPr/>
          <p:nvPr/>
        </p:nvSpPr>
        <p:spPr>
          <a:xfrm>
            <a:off x="5922942" y="3036251"/>
            <a:ext cx="1482528" cy="1482528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Fast Adaptation</a:t>
            </a:r>
          </a:p>
          <a:p>
            <a:pPr algn="ctr"/>
            <a:r>
              <a:rPr lang="en-US" sz="1400" b="1">
                <a:solidFill>
                  <a:srgbClr val="FFFFFF"/>
                </a:solidFill>
              </a:rPr>
              <a:t>of Consumer </a:t>
            </a:r>
          </a:p>
          <a:p>
            <a:pPr algn="ctr"/>
            <a:r>
              <a:rPr lang="en-US" sz="1400" b="1">
                <a:solidFill>
                  <a:srgbClr val="FFFFFF"/>
                </a:solidFill>
              </a:rPr>
              <a:t>Journeys</a:t>
            </a:r>
          </a:p>
        </p:txBody>
      </p:sp>
      <p:sp>
        <p:nvSpPr>
          <p:cNvPr id="12" name="Oval 11"/>
          <p:cNvSpPr/>
          <p:nvPr/>
        </p:nvSpPr>
        <p:spPr>
          <a:xfrm>
            <a:off x="4550622" y="3990895"/>
            <a:ext cx="1482528" cy="1482528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</a:rPr>
              <a:t>Digitalize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</a:rPr>
              <a:t>Staff</a:t>
            </a:r>
          </a:p>
          <a:p>
            <a:pPr algn="ctr"/>
            <a:r>
              <a:rPr lang="en-US" sz="1400" b="1">
                <a:solidFill>
                  <a:srgbClr val="FFFFFF"/>
                </a:solidFill>
              </a:rPr>
              <a:t>Journeys</a:t>
            </a:r>
          </a:p>
          <a:p>
            <a:pPr algn="ctr"/>
            <a:r>
              <a:rPr lang="en-US" sz="900">
                <a:solidFill>
                  <a:srgbClr val="FFFFFF"/>
                </a:solidFill>
                <a:cs typeface="Arial" panose="020B0604020202020204" pitchFamily="34" charset="0"/>
              </a:rPr>
              <a:t>Build an </a:t>
            </a:r>
          </a:p>
          <a:p>
            <a:pPr algn="ctr"/>
            <a:r>
              <a:rPr lang="en-US" sz="900" err="1">
                <a:solidFill>
                  <a:srgbClr val="FFFFFF"/>
                </a:solidFill>
                <a:cs typeface="Arial" panose="020B0604020202020204" pitchFamily="34" charset="0"/>
              </a:rPr>
              <a:t>Omnichannel</a:t>
            </a:r>
            <a:r>
              <a:rPr lang="en-US" sz="900">
                <a:solidFill>
                  <a:srgbClr val="FFFFFF"/>
                </a:solidFill>
                <a:cs typeface="Arial" panose="020B0604020202020204" pitchFamily="34" charset="0"/>
              </a:rPr>
              <a:t> staf</a:t>
            </a:r>
            <a:r>
              <a:rPr lang="en-US" sz="1100">
                <a:solidFill>
                  <a:srgbClr val="FFFFFF"/>
                </a:solidFill>
                <a:cs typeface="Arial" panose="020B0604020202020204" pitchFamily="34" charset="0"/>
              </a:rPr>
              <a:t>f</a:t>
            </a: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138366" y="1814735"/>
            <a:ext cx="1079969" cy="1079969"/>
          </a:xfrm>
          <a:prstGeom prst="ellipse">
            <a:avLst/>
          </a:prstGeom>
          <a:solidFill>
            <a:srgbClr val="7030A0">
              <a:alpha val="4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US" sz="1100" b="1">
                <a:solidFill>
                  <a:srgbClr val="000000"/>
                </a:solidFill>
              </a:rPr>
              <a:t>Repurpose</a:t>
            </a:r>
          </a:p>
          <a:p>
            <a:pPr algn="ctr"/>
            <a:r>
              <a:rPr lang="en-US" sz="1100" b="1">
                <a:solidFill>
                  <a:srgbClr val="000000"/>
                </a:solidFill>
              </a:rPr>
              <a:t> the Store</a:t>
            </a:r>
          </a:p>
          <a:p>
            <a:pPr algn="ctr"/>
            <a:r>
              <a:rPr lang="en-US" sz="900">
                <a:solidFill>
                  <a:srgbClr val="000000"/>
                </a:solidFill>
              </a:rPr>
              <a:t>Strengthen</a:t>
            </a:r>
          </a:p>
          <a:p>
            <a:pPr algn="ctr"/>
            <a:r>
              <a:rPr lang="en-US" sz="900">
                <a:solidFill>
                  <a:srgbClr val="000000"/>
                </a:solidFill>
              </a:rPr>
              <a:t>Consumer</a:t>
            </a:r>
          </a:p>
          <a:p>
            <a:pPr algn="ctr"/>
            <a:r>
              <a:rPr lang="en-US" sz="900">
                <a:solidFill>
                  <a:srgbClr val="000000"/>
                </a:solidFill>
              </a:rPr>
              <a:t>Experience</a:t>
            </a:r>
          </a:p>
        </p:txBody>
      </p:sp>
      <p:sp>
        <p:nvSpPr>
          <p:cNvPr id="14" name="Oval 13"/>
          <p:cNvSpPr/>
          <p:nvPr/>
        </p:nvSpPr>
        <p:spPr>
          <a:xfrm>
            <a:off x="6113824" y="4671700"/>
            <a:ext cx="1100762" cy="1100762"/>
          </a:xfrm>
          <a:prstGeom prst="ellipse">
            <a:avLst/>
          </a:prstGeom>
          <a:solidFill>
            <a:srgbClr val="7030A0">
              <a:alpha val="40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US" sz="1100" b="1">
                <a:solidFill>
                  <a:srgbClr val="000000"/>
                </a:solidFill>
              </a:rPr>
              <a:t>Journeys</a:t>
            </a:r>
          </a:p>
          <a:p>
            <a:pPr algn="ctr"/>
            <a:r>
              <a:rPr lang="en-US" sz="1100" b="1">
                <a:solidFill>
                  <a:srgbClr val="000000"/>
                </a:solidFill>
              </a:rPr>
              <a:t>Fragmentation/</a:t>
            </a:r>
          </a:p>
          <a:p>
            <a:pPr algn="ctr"/>
            <a:r>
              <a:rPr lang="en-US" sz="1100" b="1">
                <a:solidFill>
                  <a:srgbClr val="000000"/>
                </a:solidFill>
              </a:rPr>
              <a:t>Orchestration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12849" y="1774126"/>
            <a:ext cx="4307209" cy="11315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916" tIns="91458" rIns="121936" bIns="91458" spcCol="0" rtlCol="0" anchor="ctr"/>
          <a:lstStyle/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300" b="1">
                <a:solidFill>
                  <a:srgbClr val="000000"/>
                </a:solidFill>
              </a:rPr>
              <a:t>Accelerate Journeys orientation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00000"/>
                </a:solidFill>
              </a:rPr>
              <a:t>Implement short consumer journeys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00000"/>
                </a:solidFill>
              </a:rPr>
              <a:t>Great moments for long consumer journeys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00000"/>
                </a:solidFill>
              </a:rPr>
              <a:t>Digitalize staff journeys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00000"/>
                </a:solidFill>
              </a:rPr>
              <a:t>Resilient &amp; healthy journeys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000000"/>
                </a:solidFill>
              </a:rPr>
              <a:t>Open innovation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8258" y="1195730"/>
            <a:ext cx="2529786" cy="338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cs typeface="Arial" panose="020B0604020202020204" pitchFamily="34" charset="0"/>
              </a:rPr>
              <a:t>Consequence on Stores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12848" y="1195730"/>
            <a:ext cx="3898646" cy="33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cs typeface="Arial" panose="020B0604020202020204" pitchFamily="34" charset="0"/>
              </a:rPr>
              <a:t>Strategic focus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543183" y="1674667"/>
            <a:ext cx="3743275" cy="640209"/>
          </a:xfrm>
          <a:prstGeom prst="rightArrow">
            <a:avLst>
              <a:gd name="adj1" fmla="val 100000"/>
              <a:gd name="adj2" fmla="val 3634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Online business growing</a:t>
            </a:r>
          </a:p>
          <a:p>
            <a:r>
              <a:rPr lang="en-US" sz="1200" b="1" dirty="0">
                <a:solidFill>
                  <a:srgbClr val="FFFFFF"/>
                </a:solidFill>
                <a:cs typeface="Arial" panose="020B0604020202020204" pitchFamily="34" charset="0"/>
              </a:rPr>
              <a:t>New role for stores as fulfillment center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543184" y="2389723"/>
            <a:ext cx="3743275" cy="640209"/>
          </a:xfrm>
          <a:prstGeom prst="rightArrow">
            <a:avLst>
              <a:gd name="adj1" fmla="val 100000"/>
              <a:gd name="adj2" fmla="val 38742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>
                <a:solidFill>
                  <a:srgbClr val="FFFFFF"/>
                </a:solidFill>
                <a:cs typeface="Arial" panose="020B0604020202020204" pitchFamily="34" charset="0"/>
              </a:rPr>
              <a:t>Drive-in, Click &amp; Collect, Lockers</a:t>
            </a:r>
          </a:p>
          <a:p>
            <a:r>
              <a:rPr lang="en-US" sz="1200" b="1">
                <a:solidFill>
                  <a:srgbClr val="FFFFFF"/>
                </a:solidFill>
                <a:cs typeface="Arial" panose="020B0604020202020204" pitchFamily="34" charset="0"/>
              </a:rPr>
              <a:t>Different sized formats more popular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543184" y="3104779"/>
            <a:ext cx="3743275" cy="640209"/>
          </a:xfrm>
          <a:prstGeom prst="rightArrow">
            <a:avLst>
              <a:gd name="adj1" fmla="val 100000"/>
              <a:gd name="adj2" fmla="val 41147"/>
            </a:avLst>
          </a:prstGeom>
          <a:solidFill>
            <a:srgbClr val="99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>
                <a:solidFill>
                  <a:srgbClr val="000000"/>
                </a:solidFill>
              </a:rPr>
              <a:t>Demand for less physical contacts</a:t>
            </a:r>
          </a:p>
          <a:p>
            <a:r>
              <a:rPr lang="en-US" sz="1200" b="1">
                <a:solidFill>
                  <a:srgbClr val="000000"/>
                </a:solidFill>
              </a:rPr>
              <a:t>Full Automation of journeys / stores</a:t>
            </a:r>
          </a:p>
        </p:txBody>
      </p:sp>
      <p:sp>
        <p:nvSpPr>
          <p:cNvPr id="29" name="Right Arrow 28"/>
          <p:cNvSpPr/>
          <p:nvPr/>
        </p:nvSpPr>
        <p:spPr>
          <a:xfrm>
            <a:off x="543184" y="3819835"/>
            <a:ext cx="3743275" cy="640209"/>
          </a:xfrm>
          <a:prstGeom prst="rightArrow">
            <a:avLst>
              <a:gd name="adj1" fmla="val 100000"/>
              <a:gd name="adj2" fmla="val 41147"/>
            </a:avLst>
          </a:prstGeom>
          <a:solidFill>
            <a:srgbClr val="99CC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>
                <a:solidFill>
                  <a:srgbClr val="000000"/>
                </a:solidFill>
              </a:rPr>
              <a:t>In Store Digitalization accelerating</a:t>
            </a:r>
          </a:p>
          <a:p>
            <a:r>
              <a:rPr lang="en-US" sz="1200" b="1">
                <a:solidFill>
                  <a:srgbClr val="000000"/>
                </a:solidFill>
              </a:rPr>
              <a:t>Cash usage going down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543184" y="4534890"/>
            <a:ext cx="3743275" cy="640209"/>
          </a:xfrm>
          <a:prstGeom prst="rightArrow">
            <a:avLst>
              <a:gd name="adj1" fmla="val 100000"/>
              <a:gd name="adj2" fmla="val 47761"/>
            </a:avLst>
          </a:prstGeom>
          <a:solidFill>
            <a:srgbClr val="0076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 dirty="0">
                <a:solidFill>
                  <a:srgbClr val="FFFFFF"/>
                </a:solidFill>
              </a:rPr>
              <a:t>Self Service utilization reducing waste</a:t>
            </a:r>
          </a:p>
          <a:p>
            <a:r>
              <a:rPr lang="en-US" sz="1200" b="1" dirty="0">
                <a:solidFill>
                  <a:srgbClr val="FFFFFF"/>
                </a:solidFill>
              </a:rPr>
              <a:t>Role and skills of staff associates change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543183" y="5249946"/>
            <a:ext cx="3743275" cy="640209"/>
          </a:xfrm>
          <a:prstGeom prst="rightArrow">
            <a:avLst>
              <a:gd name="adj1" fmla="val 100000"/>
              <a:gd name="adj2" fmla="val 47760"/>
            </a:avLst>
          </a:prstGeom>
          <a:solidFill>
            <a:srgbClr val="0076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36" tIns="60968" rIns="121936" bIns="60968" spcCol="0" rtlCol="0" anchor="ctr"/>
          <a:lstStyle/>
          <a:p>
            <a:r>
              <a:rPr lang="en-US" sz="1200" b="1">
                <a:solidFill>
                  <a:srgbClr val="FFFFFF"/>
                </a:solidFill>
              </a:rPr>
              <a:t>Economic uncertainty</a:t>
            </a:r>
          </a:p>
          <a:p>
            <a:r>
              <a:rPr lang="en-US" sz="1200" b="1">
                <a:solidFill>
                  <a:srgbClr val="FFFFFF"/>
                </a:solidFill>
              </a:rPr>
              <a:t>Reduced investment capabilities</a:t>
            </a:r>
          </a:p>
        </p:txBody>
      </p:sp>
      <p:sp>
        <p:nvSpPr>
          <p:cNvPr id="33" name="Oval 32"/>
          <p:cNvSpPr/>
          <p:nvPr/>
        </p:nvSpPr>
        <p:spPr>
          <a:xfrm>
            <a:off x="5772523" y="1661867"/>
            <a:ext cx="324380" cy="324380"/>
          </a:xfrm>
          <a:prstGeom prst="ellipse">
            <a:avLst/>
          </a:prstGeom>
          <a:solidFill>
            <a:srgbClr val="7030A0">
              <a:alpha val="15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5760752" y="5565776"/>
            <a:ext cx="324380" cy="324380"/>
          </a:xfrm>
          <a:prstGeom prst="ellipse">
            <a:avLst/>
          </a:prstGeom>
          <a:solidFill>
            <a:srgbClr val="7030A0">
              <a:alpha val="15000"/>
            </a:srgb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endParaRPr lang="en-US" sz="800" b="1">
              <a:solidFill>
                <a:srgbClr val="00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50622" y="2032703"/>
            <a:ext cx="1482528" cy="148252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121936" tIns="60968" rIns="121936" bIns="60968" spcCol="0" rtlCol="0" anchor="ctr"/>
          <a:lstStyle/>
          <a:p>
            <a:pPr algn="ctr"/>
            <a:r>
              <a:rPr lang="en-US" sz="1400" b="1">
                <a:solidFill>
                  <a:srgbClr val="FFFFFF"/>
                </a:solidFill>
                <a:cs typeface="Arial" panose="020B0604020202020204" pitchFamily="34" charset="0"/>
              </a:rPr>
              <a:t>Combine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panose="020B0604020202020204" pitchFamily="34" charset="0"/>
              </a:rPr>
              <a:t> Online</a:t>
            </a:r>
          </a:p>
          <a:p>
            <a:pPr algn="ctr"/>
            <a:r>
              <a:rPr lang="en-US" sz="1400" b="1">
                <a:solidFill>
                  <a:srgbClr val="FFFFFF"/>
                </a:solidFill>
                <a:cs typeface="Arial" panose="020B0604020202020204" pitchFamily="34" charset="0"/>
              </a:rPr>
              <a:t>and Offline</a:t>
            </a:r>
          </a:p>
        </p:txBody>
      </p:sp>
      <p:pic>
        <p:nvPicPr>
          <p:cNvPr id="32" name="Picture 38">
            <a:extLst>
              <a:ext uri="{FF2B5EF4-FFF2-40B4-BE49-F238E27FC236}">
                <a16:creationId xmlns:a16="http://schemas.microsoft.com/office/drawing/2014/main" id="{84A99C8B-64DF-45AE-8D1D-BF2CC1E77FCB}"/>
              </a:ext>
            </a:extLst>
          </p:cNvPr>
          <p:cNvPicPr>
            <a:picLocks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49" y="4659917"/>
            <a:ext cx="1763848" cy="64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42">
            <a:extLst>
              <a:ext uri="{FF2B5EF4-FFF2-40B4-BE49-F238E27FC236}">
                <a16:creationId xmlns:a16="http://schemas.microsoft.com/office/drawing/2014/main" id="{4FC9FB87-D26C-4813-B4E0-66DAF1ED369B}"/>
              </a:ext>
            </a:extLst>
          </p:cNvPr>
          <p:cNvPicPr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49" y="3882850"/>
            <a:ext cx="1763848" cy="64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Picture 46">
            <a:extLst>
              <a:ext uri="{FF2B5EF4-FFF2-40B4-BE49-F238E27FC236}">
                <a16:creationId xmlns:a16="http://schemas.microsoft.com/office/drawing/2014/main" id="{7FB0702F-B906-4AAC-AA18-45F3C3F20264}"/>
              </a:ext>
            </a:extLst>
          </p:cNvPr>
          <p:cNvPicPr>
            <a:picLocks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49" y="3104778"/>
            <a:ext cx="1763848" cy="64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50">
            <a:extLst>
              <a:ext uri="{FF2B5EF4-FFF2-40B4-BE49-F238E27FC236}">
                <a16:creationId xmlns:a16="http://schemas.microsoft.com/office/drawing/2014/main" id="{9C75C1E7-3D37-4788-87E7-1136D0BA557A}"/>
              </a:ext>
            </a:extLst>
          </p:cNvPr>
          <p:cNvPicPr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49" y="5432973"/>
            <a:ext cx="1763848" cy="64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ZoneTexte 86">
            <a:extLst>
              <a:ext uri="{FF2B5EF4-FFF2-40B4-BE49-F238E27FC236}">
                <a16:creationId xmlns:a16="http://schemas.microsoft.com/office/drawing/2014/main" id="{A19D7BDA-3694-44B8-A8F1-1BF25670100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8274297" y="3269468"/>
            <a:ext cx="1153630" cy="2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900" b="1" cap="all">
                <a:solidFill>
                  <a:srgbClr val="FFFFFF"/>
                </a:solidFill>
              </a:rPr>
              <a:t>Store </a:t>
            </a:r>
          </a:p>
          <a:p>
            <a:pPr algn="ctr"/>
            <a:r>
              <a:rPr lang="en-US" sz="900" b="1" cap="all">
                <a:solidFill>
                  <a:srgbClr val="FFFFFF"/>
                </a:solidFill>
              </a:rPr>
              <a:t>Digitalization </a:t>
            </a:r>
          </a:p>
        </p:txBody>
      </p:sp>
      <p:pic>
        <p:nvPicPr>
          <p:cNvPr id="50" name="Grafik 14">
            <a:extLst>
              <a:ext uri="{FF2B5EF4-FFF2-40B4-BE49-F238E27FC236}">
                <a16:creationId xmlns:a16="http://schemas.microsoft.com/office/drawing/2014/main" id="{3D9FDA71-CCED-4BBC-B6AF-D86ACEEC40F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654" y="3237979"/>
            <a:ext cx="181342" cy="351669"/>
          </a:xfrm>
          <a:prstGeom prst="rect">
            <a:avLst/>
          </a:prstGeom>
          <a:ln>
            <a:noFill/>
          </a:ln>
        </p:spPr>
      </p:pic>
      <p:sp>
        <p:nvSpPr>
          <p:cNvPr id="51" name="ZoneTexte 89">
            <a:extLst>
              <a:ext uri="{FF2B5EF4-FFF2-40B4-BE49-F238E27FC236}">
                <a16:creationId xmlns:a16="http://schemas.microsoft.com/office/drawing/2014/main" id="{F97BDD8F-ECD6-4AD7-9991-2983DFE65678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300052" y="4051189"/>
            <a:ext cx="1102119" cy="31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900" b="1" cap="all">
                <a:solidFill>
                  <a:srgbClr val="FFFFFF"/>
                </a:solidFill>
              </a:rPr>
              <a:t>CONSUMER  </a:t>
            </a:r>
            <a:br>
              <a:rPr lang="en-US" sz="900" b="1" cap="all">
                <a:solidFill>
                  <a:srgbClr val="FFFFFF"/>
                </a:solidFill>
              </a:rPr>
            </a:br>
            <a:r>
              <a:rPr lang="en-US" sz="900" b="1" cap="all">
                <a:solidFill>
                  <a:srgbClr val="FFFFFF"/>
                </a:solidFill>
              </a:rPr>
              <a:t>Centricity </a:t>
            </a:r>
          </a:p>
        </p:txBody>
      </p:sp>
      <p:pic>
        <p:nvPicPr>
          <p:cNvPr id="52" name="Grafik 13">
            <a:extLst>
              <a:ext uri="{FF2B5EF4-FFF2-40B4-BE49-F238E27FC236}">
                <a16:creationId xmlns:a16="http://schemas.microsoft.com/office/drawing/2014/main" id="{5BB20E3D-E2FD-4115-B6AA-0D69C46F5CB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680" y="4045784"/>
            <a:ext cx="467973" cy="322116"/>
          </a:xfrm>
          <a:prstGeom prst="rect">
            <a:avLst/>
          </a:prstGeom>
          <a:ln>
            <a:noFill/>
          </a:ln>
        </p:spPr>
      </p:pic>
      <p:pic>
        <p:nvPicPr>
          <p:cNvPr id="54" name="Grafik 8">
            <a:extLst>
              <a:ext uri="{FF2B5EF4-FFF2-40B4-BE49-F238E27FC236}">
                <a16:creationId xmlns:a16="http://schemas.microsoft.com/office/drawing/2014/main" id="{A5D0A5C3-7C0F-4FAF-AA95-13EA8F73B7A6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871" y="4803912"/>
            <a:ext cx="319144" cy="359989"/>
          </a:xfrm>
          <a:prstGeom prst="rect">
            <a:avLst/>
          </a:prstGeom>
          <a:ln>
            <a:noFill/>
          </a:ln>
        </p:spPr>
      </p:pic>
      <p:sp>
        <p:nvSpPr>
          <p:cNvPr id="55" name="ZoneTexte 90">
            <a:extLst>
              <a:ext uri="{FF2B5EF4-FFF2-40B4-BE49-F238E27FC236}">
                <a16:creationId xmlns:a16="http://schemas.microsoft.com/office/drawing/2014/main" id="{E60AF836-7619-45B6-8A08-976ACD173F9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299136" y="4828469"/>
            <a:ext cx="1103951" cy="31087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900" b="1">
                <a:solidFill>
                  <a:srgbClr val="FFFFFF"/>
                </a:solidFill>
              </a:rPr>
              <a:t>HIGH </a:t>
            </a:r>
          </a:p>
          <a:p>
            <a:pPr algn="ctr"/>
            <a:r>
              <a:rPr lang="en-US" sz="900" b="1">
                <a:solidFill>
                  <a:srgbClr val="FFFFFF"/>
                </a:solidFill>
              </a:rPr>
              <a:t>CONNECTIVITY </a:t>
            </a:r>
          </a:p>
        </p:txBody>
      </p:sp>
      <p:sp>
        <p:nvSpPr>
          <p:cNvPr id="56" name="ZoneTexte 87">
            <a:extLst>
              <a:ext uri="{FF2B5EF4-FFF2-40B4-BE49-F238E27FC236}">
                <a16:creationId xmlns:a16="http://schemas.microsoft.com/office/drawing/2014/main" id="{E11BC33A-9B7D-4438-95DB-2FEDCC9749D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8335574" y="5601525"/>
            <a:ext cx="1137605" cy="31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algn="ctr"/>
            <a:r>
              <a:rPr lang="en-US" sz="900" b="1" cap="all">
                <a:solidFill>
                  <a:srgbClr val="FFFFFF"/>
                </a:solidFill>
              </a:rPr>
              <a:t>Store </a:t>
            </a:r>
          </a:p>
          <a:p>
            <a:pPr algn="ctr"/>
            <a:r>
              <a:rPr lang="en-US" sz="900" b="1" cap="all">
                <a:solidFill>
                  <a:srgbClr val="FFFFFF"/>
                </a:solidFill>
              </a:rPr>
              <a:t>as a Service</a:t>
            </a:r>
          </a:p>
        </p:txBody>
      </p:sp>
      <p:pic>
        <p:nvPicPr>
          <p:cNvPr id="57" name="Grafik 15">
            <a:extLst>
              <a:ext uri="{FF2B5EF4-FFF2-40B4-BE49-F238E27FC236}">
                <a16:creationId xmlns:a16="http://schemas.microsoft.com/office/drawing/2014/main" id="{8FE2EFA7-E533-4DF9-A296-B588CA51C69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364" y="5612968"/>
            <a:ext cx="399734" cy="287992"/>
          </a:xfrm>
          <a:prstGeom prst="rect">
            <a:avLst/>
          </a:prstGeom>
          <a:ln>
            <a:noFill/>
          </a:ln>
        </p:spPr>
      </p:pic>
      <p:sp>
        <p:nvSpPr>
          <p:cNvPr id="58" name="Rectangle 57"/>
          <p:cNvSpPr/>
          <p:nvPr/>
        </p:nvSpPr>
        <p:spPr>
          <a:xfrm>
            <a:off x="9617605" y="3118158"/>
            <a:ext cx="2490096" cy="6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98" tIns="91458" rIns="121936" bIns="91458" spcCol="0" rtlCol="0" anchor="ctr"/>
          <a:lstStyle/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S</a:t>
            </a: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elf-service acceleration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Cashless / contactless touchpoints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Evolution of checkout Mix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Personalization / Mobility for all staff</a:t>
            </a: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617605" y="3882850"/>
            <a:ext cx="2490096" cy="6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98" tIns="91458" rIns="121936" bIns="91458" spcCol="0" rtlCol="0" anchor="ctr"/>
          <a:lstStyle/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O2O: s</a:t>
            </a: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hare / centralize  bus. logics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Enable multiple checkout options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Smart Promotion / Engagement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>
                    <a:lumMod val="75000"/>
                    <a:lumOff val="25000"/>
                  </a:srgbClr>
                </a:solidFill>
              </a:rPr>
              <a:t>Integrate more payment methods</a:t>
            </a: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9617605" y="4659917"/>
            <a:ext cx="2490096" cy="6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98" tIns="91458" rIns="121936" bIns="91458" spcCol="0" rtlCol="0" anchor="ctr"/>
          <a:lstStyle/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Connect easily new touchpoints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Integrate digital apps /  Ecosystem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Orchestrate via API </a:t>
            </a:r>
            <a:r>
              <a:rPr lang="en-US" sz="1000">
                <a:solidFill>
                  <a:srgbClr val="000000"/>
                </a:solidFill>
              </a:rPr>
              <a:t>based</a:t>
            </a:r>
            <a:r>
              <a:rPr lang="en-US" sz="1050">
                <a:solidFill>
                  <a:srgbClr val="000000"/>
                </a:solidFill>
              </a:rPr>
              <a:t> platform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Strengthen network / infrastructure</a:t>
            </a: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9617605" y="5432973"/>
            <a:ext cx="2490096" cy="6479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998" tIns="91458" rIns="121936" bIns="91458" spcCol="0" rtlCol="0" anchor="ctr"/>
          <a:lstStyle/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Manage E2E flexible journeys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Manage Mobility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Availability  / TIS transformation</a:t>
            </a:r>
          </a:p>
          <a:p>
            <a:pPr marL="120626" indent="-120626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00000"/>
                </a:solidFill>
              </a:rPr>
              <a:t>As a service / transaction models</a:t>
            </a:r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62" name="TextBox 19"/>
          <p:cNvSpPr txBox="1"/>
          <p:nvPr/>
        </p:nvSpPr>
        <p:spPr>
          <a:xfrm>
            <a:off x="1035221" y="1195730"/>
            <a:ext cx="2759200" cy="338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000000"/>
                </a:solidFill>
                <a:cs typeface="Arial" panose="020B0604020202020204" pitchFamily="34" charset="0"/>
              </a:rPr>
              <a:t>Global  Retail Trends</a:t>
            </a:r>
          </a:p>
        </p:txBody>
      </p:sp>
      <p:grpSp>
        <p:nvGrpSpPr>
          <p:cNvPr id="41" name="Groupe 1"/>
          <p:cNvGrpSpPr/>
          <p:nvPr/>
        </p:nvGrpSpPr>
        <p:grpSpPr>
          <a:xfrm>
            <a:off x="11123806" y="2463291"/>
            <a:ext cx="683960" cy="197417"/>
            <a:chOff x="9810648" y="3129968"/>
            <a:chExt cx="684000" cy="197427"/>
          </a:xfrm>
        </p:grpSpPr>
        <p:sp>
          <p:nvSpPr>
            <p:cNvPr id="42" name="Freihandform: Form 268">
              <a:extLst>
                <a:ext uri="{FF2B5EF4-FFF2-40B4-BE49-F238E27FC236}">
                  <a16:creationId xmlns:a16="http://schemas.microsoft.com/office/drawing/2014/main" id="{5791C392-C298-4764-9CAD-ADBDE9438786}"/>
                </a:ext>
              </a:extLst>
            </p:cNvPr>
            <p:cNvSpPr/>
            <p:nvPr/>
          </p:nvSpPr>
          <p:spPr>
            <a:xfrm flipH="1">
              <a:off x="9810648" y="3129968"/>
              <a:ext cx="684000" cy="150138"/>
            </a:xfrm>
            <a:custGeom>
              <a:avLst/>
              <a:gdLst>
                <a:gd name="connsiteX0" fmla="*/ 0 w 3718560"/>
                <a:gd name="connsiteY0" fmla="*/ 0 h 472440"/>
                <a:gd name="connsiteX1" fmla="*/ 0 w 3718560"/>
                <a:gd name="connsiteY1" fmla="*/ 472440 h 472440"/>
                <a:gd name="connsiteX2" fmla="*/ 3718560 w 3718560"/>
                <a:gd name="connsiteY2" fmla="*/ 472440 h 472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8560" h="472440">
                  <a:moveTo>
                    <a:pt x="0" y="0"/>
                  </a:moveTo>
                  <a:lnTo>
                    <a:pt x="0" y="472440"/>
                  </a:lnTo>
                  <a:lnTo>
                    <a:pt x="3718560" y="472440"/>
                  </a:lnTo>
                </a:path>
              </a:pathLst>
            </a:custGeom>
            <a:noFill/>
            <a:ln w="19050" cap="rnd">
              <a:solidFill>
                <a:srgbClr val="713E84"/>
              </a:solidFill>
              <a:headEnd type="triangle" w="lg" len="med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32" tIns="60967" rIns="121932" bIns="6096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3" name="Ellipse 208">
              <a:extLst>
                <a:ext uri="{FF2B5EF4-FFF2-40B4-BE49-F238E27FC236}">
                  <a16:creationId xmlns:a16="http://schemas.microsoft.com/office/drawing/2014/main" id="{9FD576B9-7E4E-4A94-AF3D-D83C604EE5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54899" y="3223422"/>
              <a:ext cx="98648" cy="103973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713E8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32" tIns="60967" rIns="121932" bIns="60967" spcCol="0" rtlCol="0" anchor="ctr"/>
            <a:lstStyle/>
            <a:p>
              <a:pPr algn="ctr"/>
              <a:endParaRPr lang="en-US" sz="1799">
                <a:solidFill>
                  <a:srgbClr val="FFFFFF"/>
                </a:solidFill>
              </a:endParaRPr>
            </a:p>
          </p:txBody>
        </p:sp>
        <p:sp>
          <p:nvSpPr>
            <p:cNvPr id="44" name="Ellipse 209">
              <a:extLst>
                <a:ext uri="{FF2B5EF4-FFF2-40B4-BE49-F238E27FC236}">
                  <a16:creationId xmlns:a16="http://schemas.microsoft.com/office/drawing/2014/main" id="{4CC52F37-FFC8-4319-93C9-8A65BDCC85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10717" y="3223422"/>
              <a:ext cx="98648" cy="103973"/>
            </a:xfrm>
            <a:prstGeom prst="ellipse">
              <a:avLst/>
            </a:prstGeom>
            <a:solidFill>
              <a:srgbClr val="E8E8E8"/>
            </a:solidFill>
            <a:ln w="19050">
              <a:solidFill>
                <a:srgbClr val="713E8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32" tIns="60967" rIns="121932" bIns="60967" spcCol="0" rtlCol="0" anchor="ctr"/>
            <a:lstStyle/>
            <a:p>
              <a:pPr algn="ctr"/>
              <a:endParaRPr lang="en-US" sz="1799">
                <a:solidFill>
                  <a:srgbClr val="FFFFFF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8DC0EFE-E288-45F6-9190-96B45B4A89D2}"/>
              </a:ext>
            </a:extLst>
          </p:cNvPr>
          <p:cNvSpPr/>
          <p:nvPr/>
        </p:nvSpPr>
        <p:spPr>
          <a:xfrm>
            <a:off x="3505299" y="6238106"/>
            <a:ext cx="1656184" cy="6214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4" tIns="60972" rIns="121944" bIns="60972" spcCol="0" rtlCol="0" anchor="ctr"/>
          <a:lstStyle/>
          <a:p>
            <a:pPr algn="ctr"/>
            <a:endParaRPr lang="en-NL" sz="1800"/>
          </a:p>
        </p:txBody>
      </p:sp>
    </p:spTree>
    <p:extLst>
      <p:ext uri="{BB962C8B-B14F-4D97-AF65-F5344CB8AC3E}">
        <p14:creationId xmlns:p14="http://schemas.microsoft.com/office/powerpoint/2010/main" val="24894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" name="Objekt 6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65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think-cell Folie" r:id="rId85" imgW="270" imgH="270" progId="TCLayout.ActiveDocument.1">
                  <p:embed/>
                </p:oleObj>
              </mc:Choice>
              <mc:Fallback>
                <p:oleObj name="think-cell Folie" r:id="rId85" imgW="270" imgH="270" progId="TCLayout.ActiveDocument.1">
                  <p:embed/>
                  <p:pic>
                    <p:nvPicPr>
                      <p:cNvPr id="67" name="Objekt 66" hidden="1"/>
                      <p:cNvPicPr/>
                      <p:nvPr/>
                    </p:nvPicPr>
                    <p:blipFill>
                      <a:blip r:embed="rId86"/>
                      <a:stretch>
                        <a:fillRect/>
                      </a:stretch>
                    </p:blipFill>
                    <p:spPr>
                      <a:xfrm>
                        <a:off x="1765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Rechteck 65" hidden="1"/>
          <p:cNvSpPr/>
          <p:nvPr>
            <p:custDataLst>
              <p:tags r:id="rId3"/>
            </p:custDataLst>
          </p:nvPr>
        </p:nvSpPr>
        <p:spPr bwMode="auto">
          <a:xfrm>
            <a:off x="176" y="0"/>
            <a:ext cx="158787" cy="1587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700" b="1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288" y="198112"/>
            <a:ext cx="11159534" cy="631088"/>
          </a:xfrm>
        </p:spPr>
        <p:txBody>
          <a:bodyPr vert="horz">
            <a:normAutofit fontScale="90000"/>
          </a:bodyPr>
          <a:lstStyle/>
          <a:p>
            <a:r>
              <a:rPr lang="en-US" sz="2400" dirty="0"/>
              <a:t>DN | </a:t>
            </a:r>
            <a:r>
              <a:rPr lang="en-US" sz="2701" dirty="0"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2701" dirty="0">
                <a:solidFill>
                  <a:schemeClr val="tx2"/>
                </a:solidFill>
              </a:rPr>
              <a:t> market insights</a:t>
            </a:r>
            <a:br>
              <a:rPr lang="en-US" sz="2701" dirty="0">
                <a:solidFill>
                  <a:schemeClr val="tx2"/>
                </a:solidFill>
              </a:rPr>
            </a:br>
            <a:r>
              <a:rPr lang="en-US" sz="1900" dirty="0">
                <a:solidFill>
                  <a:schemeClr val="tx2"/>
                </a:solidFill>
              </a:rPr>
              <a:t>SCO market momentum continues, encouraged by COVID-19: retailers investment increases across the world</a:t>
            </a:r>
          </a:p>
        </p:txBody>
      </p:sp>
      <p:graphicFrame>
        <p:nvGraphicFramePr>
          <p:cNvPr id="90" name="Chart 3">
            <a:extLst>
              <a:ext uri="{FF2B5EF4-FFF2-40B4-BE49-F238E27FC236}">
                <a16:creationId xmlns:a16="http://schemas.microsoft.com/office/drawing/2014/main" id="{5ED99713-C78C-43F4-89C6-A0DA78EA08B9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43146843"/>
              </p:ext>
            </p:extLst>
          </p:nvPr>
        </p:nvGraphicFramePr>
        <p:xfrm>
          <a:off x="1118035" y="2972365"/>
          <a:ext cx="9852718" cy="332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7"/>
          </a:graphicData>
        </a:graphic>
      </p:graphicFrame>
      <p:cxnSp>
        <p:nvCxnSpPr>
          <p:cNvPr id="14" name="Gerader Verbinder 13"/>
          <p:cNvCxnSpPr/>
          <p:nvPr>
            <p:custDataLst>
              <p:tags r:id="rId5"/>
            </p:custDataLst>
          </p:nvPr>
        </p:nvCxnSpPr>
        <p:spPr bwMode="auto">
          <a:xfrm>
            <a:off x="1805582" y="3715486"/>
            <a:ext cx="1171846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>
            <p:custDataLst>
              <p:tags r:id="rId6"/>
            </p:custDataLst>
          </p:nvPr>
        </p:nvCxnSpPr>
        <p:spPr bwMode="auto">
          <a:xfrm>
            <a:off x="2977428" y="3715486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>
            <p:custDataLst>
              <p:tags r:id="rId7"/>
            </p:custDataLst>
          </p:nvPr>
        </p:nvCxnSpPr>
        <p:spPr bwMode="auto">
          <a:xfrm flipV="1">
            <a:off x="1805582" y="3715486"/>
            <a:ext cx="0" cy="577984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>
            <p:custDataLst>
              <p:tags r:id="rId8"/>
            </p:custDataLst>
          </p:nvPr>
        </p:nvCxnSpPr>
        <p:spPr bwMode="auto">
          <a:xfrm flipV="1">
            <a:off x="3053646" y="3486833"/>
            <a:ext cx="0" cy="3810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>
            <p:custDataLst>
              <p:tags r:id="rId9"/>
            </p:custDataLst>
          </p:nvPr>
        </p:nvCxnSpPr>
        <p:spPr bwMode="auto">
          <a:xfrm>
            <a:off x="4188970" y="3486833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>
            <p:custDataLst>
              <p:tags r:id="rId10"/>
            </p:custDataLst>
          </p:nvPr>
        </p:nvCxnSpPr>
        <p:spPr bwMode="auto">
          <a:xfrm>
            <a:off x="3053646" y="3486833"/>
            <a:ext cx="1135326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>
            <p:custDataLst>
              <p:tags r:id="rId11"/>
            </p:custDataLst>
          </p:nvPr>
        </p:nvCxnSpPr>
        <p:spPr bwMode="auto">
          <a:xfrm>
            <a:off x="5400514" y="3313756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>
            <p:custDataLst>
              <p:tags r:id="rId12"/>
            </p:custDataLst>
          </p:nvPr>
        </p:nvCxnSpPr>
        <p:spPr bwMode="auto">
          <a:xfrm>
            <a:off x="4265188" y="3313756"/>
            <a:ext cx="1135326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>
            <p:custDataLst>
              <p:tags r:id="rId13"/>
            </p:custDataLst>
          </p:nvPr>
        </p:nvCxnSpPr>
        <p:spPr bwMode="auto">
          <a:xfrm flipV="1">
            <a:off x="4265188" y="3313756"/>
            <a:ext cx="0" cy="3255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>
            <p:custDataLst>
              <p:tags r:id="rId14"/>
            </p:custDataLst>
          </p:nvPr>
        </p:nvCxnSpPr>
        <p:spPr bwMode="auto">
          <a:xfrm flipV="1">
            <a:off x="5476731" y="3161321"/>
            <a:ext cx="0" cy="304871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>
            <p:custDataLst>
              <p:tags r:id="rId15"/>
            </p:custDataLst>
          </p:nvPr>
        </p:nvCxnSpPr>
        <p:spPr bwMode="auto">
          <a:xfrm>
            <a:off x="6610469" y="3161321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>
            <p:custDataLst>
              <p:tags r:id="rId16"/>
            </p:custDataLst>
          </p:nvPr>
        </p:nvCxnSpPr>
        <p:spPr bwMode="auto">
          <a:xfrm>
            <a:off x="5476732" y="3161321"/>
            <a:ext cx="113373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>
            <p:custDataLst>
              <p:tags r:id="rId17"/>
            </p:custDataLst>
          </p:nvPr>
        </p:nvCxnSpPr>
        <p:spPr bwMode="auto">
          <a:xfrm flipV="1">
            <a:off x="6686686" y="3013649"/>
            <a:ext cx="0" cy="300107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6"/>
          <p:cNvCxnSpPr/>
          <p:nvPr>
            <p:custDataLst>
              <p:tags r:id="rId18"/>
            </p:custDataLst>
          </p:nvPr>
        </p:nvCxnSpPr>
        <p:spPr bwMode="auto">
          <a:xfrm flipV="1">
            <a:off x="4227079" y="2251473"/>
            <a:ext cx="6054539" cy="830455"/>
          </a:xfrm>
          <a:prstGeom prst="line">
            <a:avLst/>
          </a:prstGeom>
          <a:ln w="254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>
            <p:custDataLst>
              <p:tags r:id="rId19"/>
            </p:custDataLst>
          </p:nvPr>
        </p:nvCxnSpPr>
        <p:spPr bwMode="auto">
          <a:xfrm>
            <a:off x="6686687" y="3013649"/>
            <a:ext cx="1135326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4" name="Gerader Verbinder 223"/>
          <p:cNvCxnSpPr/>
          <p:nvPr>
            <p:custDataLst>
              <p:tags r:id="rId20"/>
            </p:custDataLst>
          </p:nvPr>
        </p:nvCxnSpPr>
        <p:spPr bwMode="auto">
          <a:xfrm>
            <a:off x="7822011" y="3013649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>
            <a:extLst>
              <a:ext uri="{FF2B5EF4-FFF2-40B4-BE49-F238E27FC236}">
                <a16:creationId xmlns:a16="http://schemas.microsoft.com/office/drawing/2014/main" id="{BEB1343B-D7C3-4BCE-8DD1-8C1C1C3805E4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 flipV="1">
            <a:off x="7898229" y="2845335"/>
            <a:ext cx="0" cy="32074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Gerader Verbinder 72">
            <a:extLst>
              <a:ext uri="{FF2B5EF4-FFF2-40B4-BE49-F238E27FC236}">
                <a16:creationId xmlns:a16="http://schemas.microsoft.com/office/drawing/2014/main" id="{8CBEF5F6-D680-4F38-ADCC-B4E7C8E4FDAB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9031966" y="2845335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Gerader Verbinder 71">
            <a:extLst>
              <a:ext uri="{FF2B5EF4-FFF2-40B4-BE49-F238E27FC236}">
                <a16:creationId xmlns:a16="http://schemas.microsoft.com/office/drawing/2014/main" id="{32CD249C-7896-4499-BC9F-F85AECF0E844}"/>
              </a:ext>
            </a:extLst>
          </p:cNvPr>
          <p:cNvCxnSpPr/>
          <p:nvPr>
            <p:custDataLst>
              <p:tags r:id="rId23"/>
            </p:custDataLst>
          </p:nvPr>
        </p:nvCxnSpPr>
        <p:spPr bwMode="auto">
          <a:xfrm>
            <a:off x="7898229" y="2845335"/>
            <a:ext cx="1133737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Gerader Verbinder 74">
            <a:extLst>
              <a:ext uri="{FF2B5EF4-FFF2-40B4-BE49-F238E27FC236}">
                <a16:creationId xmlns:a16="http://schemas.microsoft.com/office/drawing/2014/main" id="{3B32391C-6BBC-43A3-9FB2-F68CE4A605B3}"/>
              </a:ext>
            </a:extLst>
          </p:cNvPr>
          <p:cNvCxnSpPr/>
          <p:nvPr>
            <p:custDataLst>
              <p:tags r:id="rId24"/>
            </p:custDataLst>
          </p:nvPr>
        </p:nvCxnSpPr>
        <p:spPr bwMode="auto">
          <a:xfrm flipV="1">
            <a:off x="9108184" y="2656380"/>
            <a:ext cx="0" cy="341392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Gerader Verbinder 75">
            <a:extLst>
              <a:ext uri="{FF2B5EF4-FFF2-40B4-BE49-F238E27FC236}">
                <a16:creationId xmlns:a16="http://schemas.microsoft.com/office/drawing/2014/main" id="{58BA91B9-3AA8-4162-8D97-F80B147501C8}"/>
              </a:ext>
            </a:extLst>
          </p:cNvPr>
          <p:cNvCxnSpPr/>
          <p:nvPr>
            <p:custDataLst>
              <p:tags r:id="rId25"/>
            </p:custDataLst>
          </p:nvPr>
        </p:nvCxnSpPr>
        <p:spPr bwMode="auto">
          <a:xfrm>
            <a:off x="9108184" y="2656379"/>
            <a:ext cx="1173435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Gerader Verbinder 76">
            <a:extLst>
              <a:ext uri="{FF2B5EF4-FFF2-40B4-BE49-F238E27FC236}">
                <a16:creationId xmlns:a16="http://schemas.microsoft.com/office/drawing/2014/main" id="{D2AEF258-EE6E-4585-8471-9DCDC6C44D9C}"/>
              </a:ext>
            </a:extLst>
          </p:cNvPr>
          <p:cNvCxnSpPr/>
          <p:nvPr>
            <p:custDataLst>
              <p:tags r:id="rId26"/>
            </p:custDataLst>
          </p:nvPr>
        </p:nvCxnSpPr>
        <p:spPr bwMode="auto">
          <a:xfrm>
            <a:off x="10281618" y="2656379"/>
            <a:ext cx="0" cy="152435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>
            <p:custDataLst>
              <p:tags r:id="rId27"/>
            </p:custDataLst>
          </p:nvPr>
        </p:nvSpPr>
        <p:spPr bwMode="gray">
          <a:xfrm>
            <a:off x="1615038" y="5231900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5C0264C-D96C-49FD-B307-7EE65692E3F8}" type="datetime'''''''''''''3''''2''''''''''''.''6''''''''''''36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32.636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DEC3EF6F-FBA4-4963-B3A8-96FFC5899B88}" type="datetime'''''2''''3''''''''''''''''''%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23%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36" name="Rectangle 286"/>
          <p:cNvSpPr>
            <a:spLocks noGrp="1" noChangeArrowheads="1"/>
          </p:cNvSpPr>
          <p:nvPr>
            <p:custDataLst>
              <p:tags r:id="rId28"/>
            </p:custDataLst>
          </p:nvPr>
        </p:nvSpPr>
        <p:spPr bwMode="gray">
          <a:xfrm>
            <a:off x="1615038" y="5752721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2B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498A4EB4-EF1A-48BE-9809-5C58E60DC88A}" type="datetime'''''''''''''''''''54''''''''''''.''''''''5''''''''8''''''5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54.585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2AE634FF-D401-40C4-A67E-A21F152C4285}" type="datetime'''''''''''3''''''9''''''''''%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39%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46" name="Rechteck 45"/>
          <p:cNvSpPr/>
          <p:nvPr>
            <p:custDataLst>
              <p:tags r:id="rId29"/>
            </p:custDataLst>
          </p:nvPr>
        </p:nvSpPr>
        <p:spPr bwMode="gray">
          <a:xfrm>
            <a:off x="2824993" y="4892097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831268D2-7559-452C-92C6-688BAC7D9081}" type="datetime'''''''''''''5''''2''''''''''''.669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52.669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74C54000-5477-4097-82B3-AEE8C14F84CB}" type="datetime'3''''0''''''''''''''''''''''''''''%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30%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38" name="Rectangle 43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1630916" y="6265602"/>
            <a:ext cx="34933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>
              <a:buClr>
                <a:srgbClr val="000000"/>
              </a:buClr>
              <a:buSzPct val="100000"/>
            </a:pPr>
            <a:fld id="{0D71208C-5F57-4435-970A-DA7F7BB06AC4}" type="datetime'''''''''''''''''''''''''''''''2''''''0''19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0000"/>
                </a:buClr>
                <a:buSzPct val="100000"/>
              </a:pPr>
              <a:t>2019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40" name="Rectangle 44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510238" y="4331579"/>
            <a:ext cx="592275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2230" tIns="0" rIns="22230" bIns="0" anchor="b">
            <a:noAutofit/>
          </a:bodyPr>
          <a:lstStyle/>
          <a:p>
            <a:pPr algn="ctr">
              <a:buClr>
                <a:srgbClr val="000000"/>
              </a:buClr>
              <a:buSzPct val="100000"/>
            </a:pPr>
            <a:fld id="{222EB7FE-8C0F-4A82-8201-5092DBCE87CD}" type="datetime'''''''''''''''1''''''''''''''''''''40''.''''''''5''14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0000"/>
                </a:buClr>
                <a:buSzPct val="100000"/>
              </a:pPr>
              <a:t>140.514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81" name="Rectangle 286">
            <a:extLst>
              <a:ext uri="{FF2B5EF4-FFF2-40B4-BE49-F238E27FC236}">
                <a16:creationId xmlns:a16="http://schemas.microsoft.com/office/drawing/2014/main" id="{B1105E1A-754B-4253-8757-83935BC62D77}"/>
              </a:ext>
            </a:extLst>
          </p:cNvPr>
          <p:cNvSpPr>
            <a:spLocks noGrp="1" noChangeArrowheads="1"/>
          </p:cNvSpPr>
          <p:nvPr>
            <p:custDataLst>
              <p:tags r:id="rId32"/>
            </p:custDataLst>
          </p:nvPr>
        </p:nvSpPr>
        <p:spPr bwMode="gray">
          <a:xfrm>
            <a:off x="10091074" y="3313756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93956D59-1DB9-48FC-B5E7-CFE947CA8CD2}" type="datetime'''''''''6''''6''''''''''''''''.''''5''''''1''''''''6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66.516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C2065FF2-09FE-4B3D-A1FC-8E521CD0DFB2}" type="datetime'''''''''2''''''''''5''''''''''''''''''''''%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25%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34" name="Rechteck 33"/>
          <p:cNvSpPr/>
          <p:nvPr>
            <p:custDataLst>
              <p:tags r:id="rId33"/>
            </p:custDataLst>
          </p:nvPr>
        </p:nvSpPr>
        <p:spPr bwMode="gray">
          <a:xfrm>
            <a:off x="2824993" y="4277591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22B9D6DB-A3F7-4350-8D58-6A79FE8C74AE}" type="datetime'''''''50''.3''''''''''''''''''4''''''''''''''''4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50.344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C582DE79-730D-46F6-BF1D-749E96D3BA0F}" type="datetime'''''''''''''2''''9''''''''''''''''''''''''%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29%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63" name="Rectangle 286">
            <a:extLst>
              <a:ext uri="{FF2B5EF4-FFF2-40B4-BE49-F238E27FC236}">
                <a16:creationId xmlns:a16="http://schemas.microsoft.com/office/drawing/2014/main" id="{A49E75B9-5D6E-43C5-AE7A-88D54E47EE6A}"/>
              </a:ext>
            </a:extLst>
          </p:cNvPr>
          <p:cNvSpPr>
            <a:spLocks noGrp="1" noChangeArrowheads="1"/>
          </p:cNvSpPr>
          <p:nvPr>
            <p:custDataLst>
              <p:tags r:id="rId34"/>
            </p:custDataLst>
          </p:nvPr>
        </p:nvSpPr>
        <p:spPr bwMode="gray">
          <a:xfrm>
            <a:off x="8879531" y="4136272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92087462-D273-45A2-988D-182A27F4E144}" type="datetime'''''4''''5''''.''''3''''''''''''''1''''''''''''''''''8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45.318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6D89958E-A75B-4189-8834-DE800870599B}" type="datetime'''''1''''''8''''''''''''''%''''''''''''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18%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48" name="Rechteck 47"/>
          <p:cNvSpPr/>
          <p:nvPr>
            <p:custDataLst>
              <p:tags r:id="rId35"/>
            </p:custDataLst>
          </p:nvPr>
        </p:nvSpPr>
        <p:spPr bwMode="gray">
          <a:xfrm>
            <a:off x="4036535" y="4090223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D9BEFC4-0629-46E3-9930-C134173FF3CD}" type="datetime'57''''''.''4''''''''8''''''''''''''1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57.481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661E81F5-7F12-403B-9608-87EEF8698879}" type="datetime'''''2''''''''''''9''''''''''''''''''''''''''%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29%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56" name="Rectangle 16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141691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4CAE46AB-003D-42CD-BB65-67E6FE6E34BC}" type="datetime'''''2''''''''''''''''02''''2'''''''''''''''''' ''''''FC'''''">
              <a:rPr lang="en-US" altLang="en-US" sz="1200" b="1">
                <a:solidFill>
                  <a:srgbClr val="000000"/>
                </a:solidFill>
              </a:rPr>
              <a:pPr algn="ctr"/>
              <a:t>2022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47" name="Rechteck 46"/>
          <p:cNvSpPr/>
          <p:nvPr>
            <p:custDataLst>
              <p:tags r:id="rId37"/>
            </p:custDataLst>
          </p:nvPr>
        </p:nvSpPr>
        <p:spPr bwMode="gray">
          <a:xfrm>
            <a:off x="4036535" y="4717431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E967B6C5-1135-4F37-95BE-BA3C3B07BFB2}" type="datetime'''''''''47''''''.''''''''''''''6''''''8''''''''''2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47.682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18472C16-5654-4D78-8EF1-3EA6BB20242A}" type="datetime'''2''4''''''''''''''''''''''''%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24%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38" name="Rectangle 286"/>
          <p:cNvSpPr>
            <a:spLocks noGrp="1" noChangeArrowheads="1"/>
          </p:cNvSpPr>
          <p:nvPr>
            <p:custDataLst>
              <p:tags r:id="rId38"/>
            </p:custDataLst>
          </p:nvPr>
        </p:nvSpPr>
        <p:spPr bwMode="gray">
          <a:xfrm>
            <a:off x="4036535" y="5539947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B85297D1-911F-49F2-902C-C57667461BC5}" type="datetime'''90.''''''''''''''''''''2''''''''''''''''''''''1''''''''6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90.216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ADEF5A13-987E-423E-8BDB-3870E6BC2077}" type="datetime'4''''''''''''''''''6''''''''''''''''''''''''''''''%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46%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49" name="Rectangle 25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930149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89FF191A-2612-40E1-A813-7D5BC04C9357}" type="datetime'2''''021'''''''''''''''' ''''''''''F''''''''''''''C'">
              <a:rPr lang="en-US" altLang="en-US" sz="1200" b="1">
                <a:solidFill>
                  <a:srgbClr val="000000"/>
                </a:solidFill>
              </a:rPr>
              <a:pPr algn="ctr"/>
              <a:t>2021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80" name="Rectangle 286">
            <a:extLst>
              <a:ext uri="{FF2B5EF4-FFF2-40B4-BE49-F238E27FC236}">
                <a16:creationId xmlns:a16="http://schemas.microsoft.com/office/drawing/2014/main" id="{A8BE1D3E-371B-4623-94E8-B6D5FFB87AD5}"/>
              </a:ext>
            </a:extLst>
          </p:cNvPr>
          <p:cNvSpPr>
            <a:spLocks noGrp="1" noChangeArrowheads="1"/>
          </p:cNvSpPr>
          <p:nvPr>
            <p:custDataLst>
              <p:tags r:id="rId40"/>
            </p:custDataLst>
          </p:nvPr>
        </p:nvSpPr>
        <p:spPr bwMode="gray">
          <a:xfrm>
            <a:off x="10091074" y="3988599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7EE76DE1-3CB6-4012-8432-23FD601CC8AC}" type="datetime'4''''''''''6.''''6''''''''''''''''''''''9''''1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46.691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19F3346E-162A-46B8-8FD3-CBEC9D5D7443}" type="datetime'''''''''''''1''''''''8''''''''''%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18%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27" name="Rechteck 26"/>
          <p:cNvSpPr/>
          <p:nvPr>
            <p:custDataLst>
              <p:tags r:id="rId41"/>
            </p:custDataLst>
          </p:nvPr>
        </p:nvSpPr>
        <p:spPr bwMode="gray">
          <a:xfrm>
            <a:off x="5248078" y="3926673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C05F3847-FC27-4B53-B858-5412AF527A98}" type="datetime'''''''''''''''59''''''''''''''''''''''''''''''.1''02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59.102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C7A3B7EC-5269-4BE9-9A53-D8302CADA5B6}" type="datetime'''''''''28''''''''%''''''''''''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28%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35" name="Rechteck 34"/>
          <p:cNvSpPr/>
          <p:nvPr>
            <p:custDataLst>
              <p:tags r:id="rId42"/>
            </p:custDataLst>
          </p:nvPr>
        </p:nvSpPr>
        <p:spPr bwMode="gray">
          <a:xfrm>
            <a:off x="5248078" y="4563408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B8489AAC-3955-4DCD-BEC6-BE5F5E5C4FC9}" type="datetime'''''4''''7''''''''''''.6''''25''''''''''''''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47.625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B8A2BA31-04E3-4750-B74A-BB3A4C6EBFC6}" type="datetime'''''''''''''''''''''''''''2''3%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23%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62" name="Rectangle 286">
            <a:extLst>
              <a:ext uri="{FF2B5EF4-FFF2-40B4-BE49-F238E27FC236}">
                <a16:creationId xmlns:a16="http://schemas.microsoft.com/office/drawing/2014/main" id="{D3BC17F6-B336-45BA-AA52-604BCB0DF877}"/>
              </a:ext>
            </a:extLst>
          </p:cNvPr>
          <p:cNvSpPr>
            <a:spLocks noGrp="1" noChangeArrowheads="1"/>
          </p:cNvSpPr>
          <p:nvPr>
            <p:custDataLst>
              <p:tags r:id="rId43"/>
            </p:custDataLst>
          </p:nvPr>
        </p:nvSpPr>
        <p:spPr bwMode="gray">
          <a:xfrm>
            <a:off x="8847773" y="5241427"/>
            <a:ext cx="444603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94D71956-B4EC-4357-8F84-5A674C975A1B}" type="datetime'''''1''''''''''''''''4''''''0''.''1''''8''''''''''''''''6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140.186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CC8D76FF-8050-4892-960B-390248A1C2E3}" type="datetime'''''5''''6''''''''''''''''''''''''''''%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56%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277" name="Text Placeholder 2"/>
          <p:cNvSpPr>
            <a:spLocks noGrp="1"/>
          </p:cNvSpPr>
          <p:nvPr>
            <p:custDataLst>
              <p:tags r:id="rId44"/>
            </p:custDataLst>
          </p:nvPr>
        </p:nvSpPr>
        <p:spPr bwMode="auto">
          <a:xfrm>
            <a:off x="829043" y="5277948"/>
            <a:ext cx="439840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8863E450-7220-40F3-AF2E-0EB7B1EB8BC7}" type="datetime'''''''''''''E''''M''''''''''E''''A'''''''''''''''''''">
              <a:rPr lang="en-US" altLang="en-US" sz="1200" b="1"/>
              <a:pPr algn="r">
                <a:spcBef>
                  <a:spcPct val="0"/>
                </a:spcBef>
                <a:spcAft>
                  <a:spcPct val="0"/>
                </a:spcAft>
              </a:pPr>
              <a:t>EMEA</a:t>
            </a:fld>
            <a:endParaRPr lang="en-US" sz="1200" b="1" dirty="0">
              <a:sym typeface="+mn-lt"/>
            </a:endParaRPr>
          </a:p>
        </p:txBody>
      </p:sp>
      <p:sp>
        <p:nvSpPr>
          <p:cNvPr id="175" name="Rectangle 286">
            <a:extLst>
              <a:ext uri="{FF2B5EF4-FFF2-40B4-BE49-F238E27FC236}">
                <a16:creationId xmlns:a16="http://schemas.microsoft.com/office/drawing/2014/main" id="{D6F2ADCA-DCDC-4358-A128-7CA4AF3A9876}"/>
              </a:ext>
            </a:extLst>
          </p:cNvPr>
          <p:cNvSpPr>
            <a:spLocks noGrp="1" noChangeArrowheads="1"/>
          </p:cNvSpPr>
          <p:nvPr>
            <p:custDataLst>
              <p:tags r:id="rId45"/>
            </p:custDataLst>
          </p:nvPr>
        </p:nvSpPr>
        <p:spPr bwMode="gray">
          <a:xfrm>
            <a:off x="9986275" y="2846924"/>
            <a:ext cx="592275" cy="1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30" tIns="0" rIns="22230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EAC50A88-A6D8-41CA-9CC5-88A46145F489}" type="datetime'2''''''''''''''''''6''''''5.''0''''''''18''''''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4B87"/>
                </a:buClr>
              </a:pPr>
              <a:t>265.018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79" name="Rectangle 286">
            <a:extLst>
              <a:ext uri="{FF2B5EF4-FFF2-40B4-BE49-F238E27FC236}">
                <a16:creationId xmlns:a16="http://schemas.microsoft.com/office/drawing/2014/main" id="{683B873C-472D-47F4-B782-C73CC7E51A89}"/>
              </a:ext>
            </a:extLst>
          </p:cNvPr>
          <p:cNvSpPr>
            <a:spLocks noGrp="1" noChangeArrowheads="1"/>
          </p:cNvSpPr>
          <p:nvPr>
            <p:custDataLst>
              <p:tags r:id="rId46"/>
            </p:custDataLst>
          </p:nvPr>
        </p:nvSpPr>
        <p:spPr bwMode="gray">
          <a:xfrm>
            <a:off x="10059317" y="5173149"/>
            <a:ext cx="444603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2B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EBDE7987-6E15-4753-9D44-52C45D1F35F4}" type="datetime'1''''''''''''5''1''.''''''8''''1''''''''''''''''1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151.811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63261BA5-FC66-43D6-B33F-78C325C687E1}" type="datetime'5''''''''7''''''''''''''''''''''''''''''%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57%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74" name="Rectangle 7">
            <a:extLst>
              <a:ext uri="{FF2B5EF4-FFF2-40B4-BE49-F238E27FC236}">
                <a16:creationId xmlns:a16="http://schemas.microsoft.com/office/drawing/2014/main" id="{34DACAEB-325D-4724-85AB-FEB60B0DED04}"/>
              </a:ext>
            </a:extLst>
          </p:cNvPr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9984687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9A17DB55-EB06-490E-A516-97C7720A5178}" type="datetime'''2''''''''''''''''''0''''''2''''''''''''6'' ''''''''''FC'">
              <a:rPr lang="en-US" altLang="en-US" sz="1200" b="1">
                <a:solidFill>
                  <a:srgbClr val="000000"/>
                </a:solidFill>
              </a:rPr>
              <a:pPr algn="ctr"/>
              <a:t>2026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278" name="Text Placeholder 2"/>
          <p:cNvSpPr>
            <a:spLocks noGrp="1"/>
          </p:cNvSpPr>
          <p:nvPr>
            <p:custDataLst>
              <p:tags r:id="rId48"/>
            </p:custDataLst>
          </p:nvPr>
        </p:nvSpPr>
        <p:spPr bwMode="auto">
          <a:xfrm>
            <a:off x="457482" y="4766655"/>
            <a:ext cx="81140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4CCA70FF-37F5-447F-9AC1-BDD13E595159}" type="datetime'''A''MER''I''C''''''''A''''S'''">
              <a:rPr lang="en-US" altLang="en-US" sz="1200" b="1"/>
              <a:pPr algn="r">
                <a:spcBef>
                  <a:spcPct val="0"/>
                </a:spcBef>
                <a:spcAft>
                  <a:spcPct val="0"/>
                </a:spcAft>
              </a:pPr>
              <a:t>AMERICAS</a:t>
            </a:fld>
            <a:endParaRPr lang="en-US" sz="1200" b="1" dirty="0">
              <a:sym typeface="+mn-lt"/>
            </a:endParaRPr>
          </a:p>
        </p:txBody>
      </p:sp>
      <p:sp>
        <p:nvSpPr>
          <p:cNvPr id="69" name="Rectangle 286"/>
          <p:cNvSpPr>
            <a:spLocks noGrp="1" noChangeArrowheads="1"/>
          </p:cNvSpPr>
          <p:nvPr>
            <p:custDataLst>
              <p:tags r:id="rId49"/>
            </p:custDataLst>
          </p:nvPr>
        </p:nvSpPr>
        <p:spPr bwMode="gray">
          <a:xfrm>
            <a:off x="7669576" y="3640857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00668B4D-292C-467E-A380-F142A4D47908}" type="datetime'''''''''''''''''''''6''''1''''''''''''''''.''''377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61.377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0912F8F3-94E3-4768-A051-1828466D574B}" type="datetime'''''''''''''''''''''2''''6''''%''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26%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57" name="Rechteck 56"/>
          <p:cNvSpPr/>
          <p:nvPr>
            <p:custDataLst>
              <p:tags r:id="rId50"/>
            </p:custDataLst>
          </p:nvPr>
        </p:nvSpPr>
        <p:spPr bwMode="gray">
          <a:xfrm>
            <a:off x="6458034" y="4423675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6BE116E-C8EE-4FE2-9B4C-A3F5C37F4C9C}" type="datetime'''''47''''''''''''''''''''''''''.''4''''''1''6''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47.416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8C46A4A5-1115-44B0-A31D-6903C03A228B}" type="datetime'''''''''''''''''''''''''''''''''''''2''''1''''''%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21%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64" name="Rectangle 286">
            <a:extLst>
              <a:ext uri="{FF2B5EF4-FFF2-40B4-BE49-F238E27FC236}">
                <a16:creationId xmlns:a16="http://schemas.microsoft.com/office/drawing/2014/main" id="{B09C9DFA-F7A2-4B42-9A60-A22ECFDF78F5}"/>
              </a:ext>
            </a:extLst>
          </p:cNvPr>
          <p:cNvSpPr>
            <a:spLocks noGrp="1" noChangeArrowheads="1"/>
          </p:cNvSpPr>
          <p:nvPr>
            <p:custDataLst>
              <p:tags r:id="rId51"/>
            </p:custDataLst>
          </p:nvPr>
        </p:nvSpPr>
        <p:spPr bwMode="gray">
          <a:xfrm>
            <a:off x="8879531" y="3486833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2A28628F-C093-4430-B8F6-1CFB90F6351B}" type="datetime'6''''''''''''''3''''''''''''''''''''''.''''''6''''''50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63.650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39ACAB9C-1EB9-4954-A85F-C43C873BA99A}" type="datetime'''''''''''''''''''2''''''''''''''6%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26%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279" name="Text Placeholder 2"/>
          <p:cNvSpPr>
            <a:spLocks noGrp="1"/>
          </p:cNvSpPr>
          <p:nvPr>
            <p:custDataLst>
              <p:tags r:id="rId52"/>
            </p:custDataLst>
          </p:nvPr>
        </p:nvSpPr>
        <p:spPr bwMode="auto">
          <a:xfrm>
            <a:off x="849685" y="5798769"/>
            <a:ext cx="419197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61EF6844-AF8E-41E5-9C80-6EB74EAF811D}" type="datetime'A''P''''''''''''''A''''''''''''C'''''''''''''''''''">
              <a:rPr lang="en-US" altLang="en-US" sz="1200" b="1"/>
              <a:pPr algn="r">
                <a:spcBef>
                  <a:spcPct val="0"/>
                </a:spcBef>
                <a:spcAft>
                  <a:spcPct val="0"/>
                </a:spcAft>
              </a:pPr>
              <a:t>APAC</a:t>
            </a:fld>
            <a:endParaRPr lang="en-US" sz="1200" b="1" dirty="0">
              <a:sym typeface="+mn-lt"/>
            </a:endParaRPr>
          </a:p>
        </p:txBody>
      </p:sp>
      <p:sp>
        <p:nvSpPr>
          <p:cNvPr id="84" name="Rectangle 286"/>
          <p:cNvSpPr>
            <a:spLocks noGrp="1" noChangeArrowheads="1"/>
          </p:cNvSpPr>
          <p:nvPr>
            <p:custDataLst>
              <p:tags r:id="rId53"/>
            </p:custDataLst>
          </p:nvPr>
        </p:nvSpPr>
        <p:spPr bwMode="gray">
          <a:xfrm>
            <a:off x="7669576" y="4279180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7A01A497-46D3-434F-A305-E83B246ED093}" type="datetime'4''5''''''''''''''''''.''''8''''''''4''''0''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45.840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0E0F125B-08AE-425F-B512-AE15261E9333}" type="datetime'''''''''''''''1''''9''''''''''''''''%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19%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36" name="Rectangle 7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6351646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A3B0C262-5BB6-4F37-B783-6969ACD4AC78}" type="datetime'''''''''''''20''''''''''''''''''''2''''3'''' ''''FC'">
              <a:rPr lang="en-US" altLang="en-US" sz="1200" b="1">
                <a:solidFill>
                  <a:srgbClr val="000000"/>
                </a:solidFill>
              </a:rPr>
              <a:pPr algn="ctr"/>
              <a:t>2023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40" name="Rectangle 286"/>
          <p:cNvSpPr>
            <a:spLocks noGrp="1" noChangeArrowheads="1"/>
          </p:cNvSpPr>
          <p:nvPr>
            <p:custDataLst>
              <p:tags r:id="rId55"/>
            </p:custDataLst>
          </p:nvPr>
        </p:nvSpPr>
        <p:spPr bwMode="gray">
          <a:xfrm>
            <a:off x="6426276" y="5392274"/>
            <a:ext cx="444603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2B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6B821C87-B00C-4C60-B63E-718140F92D43}" type="datetime'1''''15''''''''''''''''''''''''''''.''''''''''0''''''0''6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115.006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A40B13F9-F764-4B15-A293-FA3496504778}" type="datetime'''''''''''''''5''''2''''''''%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52%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31" name="Rectangle 17"/>
          <p:cNvSpPr>
            <a:spLocks noChangeArrowheads="1"/>
          </p:cNvSpPr>
          <p:nvPr>
            <p:custDataLst>
              <p:tags r:id="rId56"/>
            </p:custDataLst>
          </p:nvPr>
        </p:nvSpPr>
        <p:spPr bwMode="gray">
          <a:xfrm>
            <a:off x="5143279" y="3504301"/>
            <a:ext cx="592275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2230" tIns="0" rIns="22230" bIns="0" anchor="b">
            <a:noAutofit/>
          </a:bodyPr>
          <a:lstStyle/>
          <a:p>
            <a:pPr algn="ctr"/>
            <a:fld id="{FBDF1016-E673-474E-AA18-363DCA168582}" type="datetime'''''2''''''''''''''0''''''''9.8''''''''''''9''''''''''''4'">
              <a:rPr lang="en-US" altLang="en-US" sz="1200" b="1">
                <a:solidFill>
                  <a:srgbClr val="000000"/>
                </a:solidFill>
              </a:rPr>
              <a:pPr algn="ctr"/>
              <a:t>209.894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68" name="Rectangle 7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7563190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7579152B-1645-4099-B2B5-438BFC714279}" type="datetime'''''2''0''''''''''''''''''''''''''''''2''''''''4'''''' FC'''''">
              <a:rPr lang="en-US" altLang="en-US" sz="1200" b="1">
                <a:solidFill>
                  <a:srgbClr val="000000"/>
                </a:solidFill>
              </a:rPr>
              <a:pPr algn="ctr"/>
              <a:t>2024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52" name="Rectangle 34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2840871" y="6265602"/>
            <a:ext cx="34933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>
              <a:buClr>
                <a:srgbClr val="000000"/>
              </a:buClr>
              <a:buSzPct val="100000"/>
            </a:pPr>
            <a:fld id="{68B9DA7A-6B28-4BF0-B28F-1EB12414750D}" type="datetime'''''''2''0''''''''''2''''''''''''''''''0''''''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0000"/>
                </a:buClr>
                <a:buSzPct val="100000"/>
              </a:pPr>
              <a:t>2020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54" name="Rechteck 53"/>
          <p:cNvSpPr/>
          <p:nvPr>
            <p:custDataLst>
              <p:tags r:id="rId59"/>
            </p:custDataLst>
          </p:nvPr>
        </p:nvSpPr>
        <p:spPr bwMode="gray">
          <a:xfrm>
            <a:off x="6458034" y="3782177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5C71DF3A-1B38-468A-A3E4-4029BB08A4C3}" type="datetime'''''''''''''''6''''0''''''.''''''''2''''''''2''''''4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60.224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76292602-4897-421F-A296-EB534483B9CB}" type="datetime'''''''2''''''7''''%''''''''''''''''''''''''''''''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27%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39" name="Rectangle 286"/>
          <p:cNvSpPr>
            <a:spLocks noGrp="1" noChangeArrowheads="1"/>
          </p:cNvSpPr>
          <p:nvPr>
            <p:custDataLst>
              <p:tags r:id="rId60"/>
            </p:custDataLst>
          </p:nvPr>
        </p:nvSpPr>
        <p:spPr bwMode="gray">
          <a:xfrm>
            <a:off x="5216321" y="5462140"/>
            <a:ext cx="444603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2B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55F437FB-E9C8-41C1-B5C5-F4E8717BB5EB}" type="datetime'10''3''''''.''16''''''7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103.167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32877DF2-CCA6-4C51-B5FB-C0A2A1AAB564}" type="datetime'''''''''49''''''''''''%''''''''''''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49%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30" name="Rectangle 7">
            <a:extLst>
              <a:ext uri="{FF2B5EF4-FFF2-40B4-BE49-F238E27FC236}">
                <a16:creationId xmlns:a16="http://schemas.microsoft.com/office/drawing/2014/main" id="{C4C54E35-5EE8-453D-AF4F-31D874756E11}"/>
              </a:ext>
            </a:extLst>
          </p:cNvPr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8773145" y="6265602"/>
            <a:ext cx="595451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>
            <a:noAutofit/>
          </a:bodyPr>
          <a:lstStyle/>
          <a:p>
            <a:pPr algn="ctr"/>
            <a:fld id="{9AEF02EC-3C34-4FF4-A5EE-0E96F1B516FC}" type="datetime'20''''''''''''''''''''''2''''''5 ''''''''''''''''''F''C'''">
              <a:rPr lang="en-US" altLang="en-US" sz="1200" b="1">
                <a:solidFill>
                  <a:srgbClr val="000000"/>
                </a:solidFill>
              </a:rPr>
              <a:pPr algn="ctr"/>
              <a:t>2025 FC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41" name="Rectangle 286"/>
          <p:cNvSpPr>
            <a:spLocks noGrp="1" noChangeArrowheads="1"/>
          </p:cNvSpPr>
          <p:nvPr>
            <p:custDataLst>
              <p:tags r:id="rId62"/>
            </p:custDataLst>
          </p:nvPr>
        </p:nvSpPr>
        <p:spPr bwMode="gray">
          <a:xfrm>
            <a:off x="7637818" y="5316057"/>
            <a:ext cx="444603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A6182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67AFDB34-A04F-41B0-A706-F6BA6554FA5C}" type="datetime'127''.''''''''''''''''875''''''''''''''''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127.875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CB0E9F1A-F257-456A-B940-ABBA7E65034B}" type="datetime'''''''''''''''''''''5''''''''''''''4''%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54%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42" name="Rechteck 41"/>
          <p:cNvSpPr/>
          <p:nvPr>
            <p:custDataLst>
              <p:tags r:id="rId63"/>
            </p:custDataLst>
          </p:nvPr>
        </p:nvSpPr>
        <p:spPr bwMode="gray">
          <a:xfrm>
            <a:off x="1615038" y="4720607"/>
            <a:ext cx="381088" cy="2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14986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15879" tIns="0" rIns="15879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fld id="{9B6F9CE9-DAD1-4F87-9102-6C5D1ED1E5B2}" type="datetime'53''''''''''.''''''''''''''''''''''''''''''2''''9''''''3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53.293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sz="900" b="1" dirty="0">
                <a:solidFill>
                  <a:schemeClr val="bg1"/>
                </a:solidFill>
                <a:sym typeface="+mn-lt"/>
              </a:rPr>
              <a:t>(</a:t>
            </a:r>
            <a:fld id="{999A07B0-7D58-47A2-8AAD-BF634DBBC0E2}" type="datetime'''''''''''''''''''''''''3''''8''''''%'''''''''''''''''''''">
              <a:rPr lang="en-US" altLang="en-US" sz="9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38%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137" name="Rectangle 286"/>
          <p:cNvSpPr>
            <a:spLocks noGrp="1" noChangeArrowheads="1"/>
          </p:cNvSpPr>
          <p:nvPr>
            <p:custDataLst>
              <p:tags r:id="rId64"/>
            </p:custDataLst>
          </p:nvPr>
        </p:nvSpPr>
        <p:spPr bwMode="gray">
          <a:xfrm>
            <a:off x="2824993" y="5641570"/>
            <a:ext cx="381088" cy="27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2B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5879" tIns="0" rIns="15879" bIns="0" numCol="1" spcCol="0" anchor="ctr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CE45E077-23CC-400A-B3BE-397F89C521FD}" type="datetime'''''''7''''''3''''''''.''''''''''''''0''9''''''9''''''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73.099</a:t>
            </a:fld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/>
            </a:r>
            <a:br>
              <a:rPr lang="en-US" altLang="en-US" sz="900" b="1" dirty="0">
                <a:solidFill>
                  <a:schemeClr val="bg1"/>
                </a:solidFill>
                <a:sym typeface="+mn-lt"/>
              </a:rPr>
            </a:br>
            <a:r>
              <a:rPr lang="en-US" altLang="en-US" sz="900" b="1" dirty="0">
                <a:solidFill>
                  <a:schemeClr val="bg1"/>
                </a:solidFill>
                <a:sym typeface="+mn-lt"/>
              </a:rPr>
              <a:t>(</a:t>
            </a:r>
            <a:fld id="{814BB4FC-F9A4-4608-864D-133164C8EA54}" type="datetime'''''''4''''''''''2''''''''''''''''''''''''''''''''''%'''''''">
              <a:rPr lang="en-US" altLang="en-US" sz="900" b="1">
                <a:solidFill>
                  <a:schemeClr val="bg1"/>
                </a:solidFill>
              </a:rPr>
              <a:pPr algn="ctr">
                <a:buClr>
                  <a:srgbClr val="004B87"/>
                </a:buClr>
              </a:pPr>
              <a:t>42%</a:t>
            </a:fld>
            <a:r>
              <a:rPr lang="en-US" sz="900" b="1" dirty="0">
                <a:solidFill>
                  <a:schemeClr val="bg1"/>
                </a:solidFill>
                <a:sym typeface="+mn-lt"/>
              </a:rPr>
              <a:t>)</a:t>
            </a:r>
          </a:p>
        </p:txBody>
      </p:sp>
      <p:sp>
        <p:nvSpPr>
          <p:cNvPr id="29" name="Rectangle 35"/>
          <p:cNvSpPr>
            <a:spLocks noChangeArrowheads="1"/>
          </p:cNvSpPr>
          <p:nvPr>
            <p:custDataLst>
              <p:tags r:id="rId65"/>
            </p:custDataLst>
          </p:nvPr>
        </p:nvSpPr>
        <p:spPr bwMode="gray">
          <a:xfrm>
            <a:off x="2723369" y="3906031"/>
            <a:ext cx="584335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2230" tIns="0" rIns="22230" bIns="0" anchor="b">
            <a:noAutofit/>
          </a:bodyPr>
          <a:lstStyle/>
          <a:p>
            <a:pPr algn="ctr">
              <a:buClr>
                <a:srgbClr val="000000"/>
              </a:buClr>
              <a:buSzPct val="100000"/>
            </a:pPr>
            <a:fld id="{FCD54003-E3AA-4862-8335-5DE130B64820}" type="datetime'''1''''''''''7''''''''6.''1''''''''''12''''''''''''''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0000"/>
                </a:buClr>
                <a:buSzPct val="100000"/>
              </a:pPr>
              <a:t>176.112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50" name="Rectangle 26"/>
          <p:cNvSpPr>
            <a:spLocks noChangeArrowheads="1"/>
          </p:cNvSpPr>
          <p:nvPr>
            <p:custDataLst>
              <p:tags r:id="rId66"/>
            </p:custDataLst>
          </p:nvPr>
        </p:nvSpPr>
        <p:spPr bwMode="gray">
          <a:xfrm>
            <a:off x="3931736" y="3677378"/>
            <a:ext cx="592275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2230" tIns="0" rIns="22230" bIns="0" anchor="b">
            <a:noAutofit/>
          </a:bodyPr>
          <a:lstStyle/>
          <a:p>
            <a:pPr algn="ctr"/>
            <a:fld id="{62CC92FE-0335-4511-89DF-83527085D0EC}" type="datetime'''''''''1''''9''''''5''''''.''3''''''7''''''''9'''''''''''''">
              <a:rPr lang="en-US" altLang="en-US" sz="1200" b="1">
                <a:solidFill>
                  <a:srgbClr val="000000"/>
                </a:solidFill>
              </a:rPr>
              <a:pPr algn="ctr"/>
              <a:t>195.379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53" name="Rectangle 8"/>
          <p:cNvSpPr>
            <a:spLocks noChangeArrowheads="1"/>
          </p:cNvSpPr>
          <p:nvPr>
            <p:custDataLst>
              <p:tags r:id="rId67"/>
            </p:custDataLst>
          </p:nvPr>
        </p:nvSpPr>
        <p:spPr bwMode="gray">
          <a:xfrm>
            <a:off x="6353234" y="3351866"/>
            <a:ext cx="592275" cy="1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22230" tIns="0" rIns="22230" bIns="0" anchor="b">
            <a:noAutofit/>
          </a:bodyPr>
          <a:lstStyle/>
          <a:p>
            <a:pPr algn="ctr"/>
            <a:fld id="{CA2FD916-E525-4BA4-B700-EC309A0F8F24}" type="datetime'''''''''2''''''''''''''''''2''''''2.6''4''''''''''''''6'''''''">
              <a:rPr lang="en-US" altLang="en-US" sz="1200" b="1">
                <a:solidFill>
                  <a:srgbClr val="000000"/>
                </a:solidFill>
              </a:rPr>
              <a:pPr algn="ctr"/>
              <a:t>222.646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71" name="Rectangle 286"/>
          <p:cNvSpPr>
            <a:spLocks noGrp="1" noChangeArrowheads="1"/>
          </p:cNvSpPr>
          <p:nvPr>
            <p:custDataLst>
              <p:tags r:id="rId68"/>
            </p:custDataLst>
          </p:nvPr>
        </p:nvSpPr>
        <p:spPr bwMode="gray">
          <a:xfrm>
            <a:off x="7564777" y="3204193"/>
            <a:ext cx="592275" cy="1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30" tIns="0" rIns="22230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CB498FD4-8A15-4166-BC77-636F95F1E078}" type="datetime'''''''2''''3''''''''5.''''0''9''''''''''''''2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4B87"/>
                </a:buClr>
              </a:pPr>
              <a:t>235.092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33" name="Rectangle 286">
            <a:extLst>
              <a:ext uri="{FF2B5EF4-FFF2-40B4-BE49-F238E27FC236}">
                <a16:creationId xmlns:a16="http://schemas.microsoft.com/office/drawing/2014/main" id="{5587DBE5-47EB-4EBA-B0F4-118D8C2919F7}"/>
              </a:ext>
            </a:extLst>
          </p:cNvPr>
          <p:cNvSpPr>
            <a:spLocks noGrp="1" noChangeArrowheads="1"/>
          </p:cNvSpPr>
          <p:nvPr>
            <p:custDataLst>
              <p:tags r:id="rId69"/>
            </p:custDataLst>
          </p:nvPr>
        </p:nvSpPr>
        <p:spPr bwMode="gray">
          <a:xfrm>
            <a:off x="8774732" y="3035880"/>
            <a:ext cx="592275" cy="18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2230" tIns="0" rIns="22230" bIns="0" numCol="1" spc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2133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3412" indent="-26125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2133" baseline="0">
                <a:solidFill>
                  <a:schemeClr val="tx1"/>
                </a:solidFill>
                <a:latin typeface="+mn-lt"/>
              </a:defRPr>
            </a:lvl2pPr>
            <a:lvl3pPr marL="621822" indent="-356254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2133" baseline="0">
                <a:solidFill>
                  <a:schemeClr val="tx1"/>
                </a:solidFill>
                <a:latin typeface="+mn-lt"/>
              </a:defRPr>
            </a:lvl3pPr>
            <a:lvl4pPr marL="835575" indent="-211592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2133" baseline="0">
                <a:solidFill>
                  <a:schemeClr val="tx1"/>
                </a:solidFill>
                <a:latin typeface="+mn-lt"/>
              </a:defRPr>
            </a:lvl4pPr>
            <a:lvl5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5pPr>
            <a:lvl6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6pPr>
            <a:lvl7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7pPr>
            <a:lvl8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8pPr>
            <a:lvl9pPr marL="1019788" indent="-177048" algn="l" defTabSz="1217738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33" baseline="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Clr>
                <a:srgbClr val="004B87"/>
              </a:buClr>
            </a:pPr>
            <a:fld id="{1FA2B223-3648-4DED-AE91-0111495A81A7}" type="datetime'''2''4''''''''''9''''.1''''''''''''''''''''''''54'''''''">
              <a:rPr lang="en-US" altLang="en-US" sz="1200" b="1">
                <a:solidFill>
                  <a:srgbClr val="000000"/>
                </a:solidFill>
              </a:rPr>
              <a:pPr algn="ctr">
                <a:buClr>
                  <a:srgbClr val="004B87"/>
                </a:buClr>
              </a:pPr>
              <a:t>249.154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06" name="Text Placeholder 2"/>
          <p:cNvSpPr>
            <a:spLocks noGrp="1"/>
          </p:cNvSpPr>
          <p:nvPr>
            <p:custDataLst>
              <p:tags r:id="rId70"/>
            </p:custDataLst>
          </p:nvPr>
        </p:nvSpPr>
        <p:spPr bwMode="auto">
          <a:xfrm>
            <a:off x="2113628" y="3586870"/>
            <a:ext cx="555754" cy="258823"/>
          </a:xfrm>
          <a:prstGeom prst="ellipse">
            <a:avLst/>
          </a:prstGeom>
          <a:solidFill>
            <a:srgbClr val="A6182E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279EB96-20BC-4ED4-8646-8F7FEC01E0DA}" type="datetime'+''''''''''''''''''''''''''''''2''''''5''''''''''''%'''''''''">
              <a:rPr lang="en-US" altLang="en-US" sz="12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+25%</a:t>
            </a:fld>
            <a:endParaRPr lang="en-US" sz="12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01" name="Text Placeholder 2"/>
          <p:cNvSpPr>
            <a:spLocks noGrp="1"/>
          </p:cNvSpPr>
          <p:nvPr>
            <p:custDataLst>
              <p:tags r:id="rId71"/>
            </p:custDataLst>
          </p:nvPr>
        </p:nvSpPr>
        <p:spPr bwMode="auto">
          <a:xfrm>
            <a:off x="3348989" y="3358217"/>
            <a:ext cx="544639" cy="25882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49EA62D-9319-4A0E-93B9-A9ED6D185BC0}" type="datetime'''''''''''''''''+''''''''1''''''1''''''''''%'''">
              <a:rPr lang="en-US" altLang="en-US" sz="1200" b="1">
                <a:solidFill>
                  <a:schemeClr val="bg1"/>
                </a:solidFill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+11%</a:t>
            </a:fld>
            <a:endParaRPr lang="en-US" sz="12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116" name="Text Placeholder 2"/>
          <p:cNvSpPr>
            <a:spLocks noGrp="1"/>
          </p:cNvSpPr>
          <p:nvPr>
            <p:custDataLst>
              <p:tags r:id="rId72"/>
            </p:custDataLst>
          </p:nvPr>
        </p:nvSpPr>
        <p:spPr bwMode="auto">
          <a:xfrm>
            <a:off x="4614519" y="3185139"/>
            <a:ext cx="436664" cy="25882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086F13DF-1833-4561-8CD4-D0FE724FFEB7}" type="datetime'''+''''''''''''''''7''''''''''''''''''''''''%'''''">
              <a:rPr lang="en-US" altLang="en-US" sz="1200" b="1"/>
              <a:pPr algn="ctr">
                <a:spcBef>
                  <a:spcPct val="0"/>
                </a:spcBef>
                <a:spcAft>
                  <a:spcPct val="0"/>
                </a:spcAft>
              </a:pPr>
              <a:t>+7%</a:t>
            </a:fld>
            <a:endParaRPr lang="en-US" sz="1200" b="1" dirty="0">
              <a:sym typeface="+mn-lt"/>
            </a:endParaRPr>
          </a:p>
        </p:txBody>
      </p:sp>
      <p:sp>
        <p:nvSpPr>
          <p:cNvPr id="111" name="Text Placeholder 2"/>
          <p:cNvSpPr>
            <a:spLocks noGrp="1"/>
          </p:cNvSpPr>
          <p:nvPr>
            <p:custDataLst>
              <p:tags r:id="rId73"/>
            </p:custDataLst>
          </p:nvPr>
        </p:nvSpPr>
        <p:spPr bwMode="auto">
          <a:xfrm>
            <a:off x="5826063" y="3032704"/>
            <a:ext cx="436664" cy="25882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A7447A0-1BF0-436A-962B-49A3CFFDF96C}" type="datetime'''''+''''''''''''''''''''''''6''''''''%'">
              <a:rPr lang="en-US" altLang="en-US" sz="1200" b="1"/>
              <a:pPr algn="ctr">
                <a:spcBef>
                  <a:spcPct val="0"/>
                </a:spcBef>
                <a:spcAft>
                  <a:spcPct val="0"/>
                </a:spcAft>
              </a:pPr>
              <a:t>+6%</a:t>
            </a:fld>
            <a:endParaRPr lang="en-US" sz="1200" b="1" dirty="0">
              <a:sym typeface="+mn-lt"/>
            </a:endParaRPr>
          </a:p>
        </p:txBody>
      </p:sp>
      <p:sp>
        <p:nvSpPr>
          <p:cNvPr id="25" name="Oval 6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7036018" y="2548404"/>
            <a:ext cx="436664" cy="235004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none"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fld id="{706A55C6-C646-4582-AC4B-70DEEA46C651}" type="datetime'''+''''''''''''''''''''''''''''6''''''''''''''''''''''''''%'''">
              <a:rPr lang="en-US" altLang="en-US" sz="1200" b="1">
                <a:solidFill>
                  <a:srgbClr val="000000"/>
                </a:solidFill>
              </a:rPr>
              <a:pPr algn="ctr">
                <a:lnSpc>
                  <a:spcPct val="90000"/>
                </a:lnSpc>
              </a:pPr>
              <a:t>+6%</a:t>
            </a:fld>
            <a:endParaRPr lang="en-US" sz="1200" b="1" dirty="0">
              <a:solidFill>
                <a:srgbClr val="000000"/>
              </a:solidFill>
              <a:sym typeface="+mn-lt"/>
            </a:endParaRPr>
          </a:p>
        </p:txBody>
      </p:sp>
      <p:sp>
        <p:nvSpPr>
          <p:cNvPr id="121" name="Text Placeholder 2"/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7036018" y="2885032"/>
            <a:ext cx="436664" cy="25882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1621FC3-A662-46C7-9EAA-D82C1FF536DA}" type="datetime'''''''''''''''''''+''''''''''''''6''''''''''%'''''''''''''''''">
              <a:rPr lang="en-US" altLang="en-US" sz="1200" b="1"/>
              <a:pPr algn="ctr">
                <a:spcBef>
                  <a:spcPct val="0"/>
                </a:spcBef>
                <a:spcAft>
                  <a:spcPct val="0"/>
                </a:spcAft>
              </a:pPr>
              <a:t>+6%</a:t>
            </a:fld>
            <a:endParaRPr lang="en-US" sz="1200" b="1" dirty="0">
              <a:sym typeface="+mn-lt"/>
            </a:endParaRPr>
          </a:p>
        </p:txBody>
      </p:sp>
      <p:sp>
        <p:nvSpPr>
          <p:cNvPr id="190" name="Text Placeholder 2">
            <a:extLst>
              <a:ext uri="{FF2B5EF4-FFF2-40B4-BE49-F238E27FC236}">
                <a16:creationId xmlns:a16="http://schemas.microsoft.com/office/drawing/2014/main" id="{32A56CC4-0FE9-4FAF-B4FB-28A863B7B26B}"/>
              </a:ext>
            </a:extLst>
          </p:cNvPr>
          <p:cNvSpPr>
            <a:spLocks noGrp="1"/>
          </p:cNvSpPr>
          <p:nvPr>
            <p:custDataLst>
              <p:tags r:id="rId76"/>
            </p:custDataLst>
          </p:nvPr>
        </p:nvSpPr>
        <p:spPr bwMode="auto">
          <a:xfrm>
            <a:off x="8247560" y="2716718"/>
            <a:ext cx="436664" cy="25882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12A1827-C303-483D-A7E5-D7AC64E8583C}" type="datetime'''''+''''''''''''''''6''%'''''''''''''''''''''''''''''''''">
              <a:rPr lang="en-US" altLang="en-US" sz="1200" b="1"/>
              <a:pPr algn="ctr">
                <a:spcBef>
                  <a:spcPct val="0"/>
                </a:spcBef>
                <a:spcAft>
                  <a:spcPct val="0"/>
                </a:spcAft>
              </a:pPr>
              <a:t>+6%</a:t>
            </a:fld>
            <a:endParaRPr lang="en-US" sz="1200" b="1" dirty="0">
              <a:sym typeface="+mn-lt"/>
            </a:endParaRPr>
          </a:p>
        </p:txBody>
      </p:sp>
      <p:sp>
        <p:nvSpPr>
          <p:cNvPr id="192" name="Text Placeholder 2">
            <a:extLst>
              <a:ext uri="{FF2B5EF4-FFF2-40B4-BE49-F238E27FC236}">
                <a16:creationId xmlns:a16="http://schemas.microsoft.com/office/drawing/2014/main" id="{FC01E4FC-3632-478F-95BA-18DA8D194111}"/>
              </a:ext>
            </a:extLst>
          </p:cNvPr>
          <p:cNvSpPr>
            <a:spLocks noGrp="1"/>
          </p:cNvSpPr>
          <p:nvPr>
            <p:custDataLst>
              <p:tags r:id="rId77"/>
            </p:custDataLst>
          </p:nvPr>
        </p:nvSpPr>
        <p:spPr bwMode="auto">
          <a:xfrm>
            <a:off x="9476570" y="2527762"/>
            <a:ext cx="436664" cy="258823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609499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/>
              <a:buNone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0582" indent="-220582" algn="l" defTabSz="609499" rtl="0" eaLnBrk="1" latinLnBrk="0" hangingPunct="1"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2272" indent="-220582" algn="l" defTabSz="609499" rtl="0" eaLnBrk="1" latinLnBrk="0" hangingPunct="1">
              <a:spcBef>
                <a:spcPts val="600"/>
              </a:spcBef>
              <a:buFont typeface="Arial" panose="020B0604020202020204" pitchFamily="34" charset="0"/>
              <a:buChar char="–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047" indent="-231690" algn="l" defTabSz="609499" rtl="0" eaLnBrk="1" latinLnBrk="0" hangingPunct="1">
              <a:spcBef>
                <a:spcPts val="600"/>
              </a:spcBef>
              <a:buSzPct val="90000"/>
              <a:buFont typeface="Arial"/>
              <a:buChar char="•"/>
              <a:tabLst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/>
              <a:buChar char="»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80715" indent="-220582" algn="l" defTabSz="609499" rtl="0" eaLnBrk="1" latinLnBrk="0" hangingPunct="1">
              <a:spcBef>
                <a:spcPts val="600"/>
              </a:spcBef>
              <a:buSzPct val="80000"/>
              <a:buFont typeface="Arial" panose="020B0604020202020204" pitchFamily="34" charset="0"/>
              <a:buChar char="»"/>
              <a:defRPr sz="1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B0D6F87-A861-416E-9902-52334F7A164F}" type="datetime'''+''''''''6''''''''''''''''''''''''%'''''''''''''''''''''''''">
              <a:rPr lang="en-US" altLang="en-US" sz="1200" b="1"/>
              <a:pPr algn="ctr">
                <a:spcBef>
                  <a:spcPct val="0"/>
                </a:spcBef>
                <a:spcAft>
                  <a:spcPct val="0"/>
                </a:spcAft>
              </a:pPr>
              <a:t>+6%</a:t>
            </a:fld>
            <a:endParaRPr lang="en-US" sz="1200" b="1" dirty="0">
              <a:sym typeface="+mn-lt"/>
            </a:endParaRPr>
          </a:p>
        </p:txBody>
      </p:sp>
      <p:sp>
        <p:nvSpPr>
          <p:cNvPr id="59" name="Rechteck 58"/>
          <p:cNvSpPr/>
          <p:nvPr/>
        </p:nvSpPr>
        <p:spPr>
          <a:xfrm>
            <a:off x="10489798" y="1018121"/>
            <a:ext cx="1258732" cy="3151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72" tIns="60986" rIns="121972" bIns="60986" spcCol="0" rtlCol="0" anchor="ctr"/>
          <a:lstStyle/>
          <a:p>
            <a:pPr algn="r"/>
            <a:r>
              <a:rPr lang="en-US" sz="900" b="1" u="sng" dirty="0">
                <a:solidFill>
                  <a:srgbClr val="000000"/>
                </a:solidFill>
              </a:rPr>
              <a:t>CAGR 2021-2026</a:t>
            </a:r>
          </a:p>
        </p:txBody>
      </p:sp>
      <p:sp>
        <p:nvSpPr>
          <p:cNvPr id="229" name="Rectangle 6"/>
          <p:cNvSpPr>
            <a:spLocks noChangeArrowheads="1"/>
          </p:cNvSpPr>
          <p:nvPr/>
        </p:nvSpPr>
        <p:spPr bwMode="gray">
          <a:xfrm>
            <a:off x="484381" y="1007655"/>
            <a:ext cx="11118438" cy="294675"/>
          </a:xfrm>
          <a:prstGeom prst="rect">
            <a:avLst/>
          </a:prstGeom>
          <a:noFill/>
          <a:ln w="3175">
            <a:noFill/>
          </a:ln>
        </p:spPr>
        <p:txBody>
          <a:bodyPr lIns="128626" tIns="0" rIns="115763" bIns="0" anchor="ctr"/>
          <a:lstStyle/>
          <a:p>
            <a:pPr defTabSz="1088994"/>
            <a:r>
              <a:rPr lang="en-US" sz="1400" b="1" kern="0" dirty="0">
                <a:solidFill>
                  <a:srgbClr val="014986"/>
                </a:solidFill>
                <a:cs typeface="Calibri" pitchFamily="34" charset="0"/>
              </a:rPr>
              <a:t>Global market - SCO shipments by region, 2019 - 2020 and forecast 2021 – 2026</a:t>
            </a:r>
          </a:p>
        </p:txBody>
      </p:sp>
      <p:sp>
        <p:nvSpPr>
          <p:cNvPr id="238" name="VctFootnote_ID_9">
            <a:extLst>
              <a:ext uri="{FF2B5EF4-FFF2-40B4-BE49-F238E27FC236}">
                <a16:creationId xmlns:a16="http://schemas.microsoft.com/office/drawing/2014/main" id="{BD051BED-4E2A-469F-9BDE-1FB25627EB89}"/>
              </a:ext>
            </a:extLst>
          </p:cNvPr>
          <p:cNvSpPr txBox="1"/>
          <p:nvPr>
            <p:custDataLst>
              <p:tags r:id="rId78"/>
            </p:custDataLst>
          </p:nvPr>
        </p:nvSpPr>
        <p:spPr bwMode="gray">
          <a:xfrm>
            <a:off x="535151" y="6727095"/>
            <a:ext cx="3317778" cy="1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182563" lvl="0" indent="-1825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i="0">
                <a:solidFill>
                  <a:srgbClr val="808080"/>
                </a:solidFill>
                <a:latin typeface="Arial"/>
              </a:defRPr>
            </a:lvl1pPr>
          </a:lstStyle>
          <a:p>
            <a:r>
              <a:rPr lang="en-US" sz="700" dirty="0">
                <a:solidFill>
                  <a:schemeClr val="tx1"/>
                </a:solidFill>
                <a:latin typeface="Arial" panose="020B0604020202020204" pitchFamily="34" charset="0"/>
              </a:rPr>
              <a:t>Source: RBR 2021, Global EPOS and Self-Checkout (data per end-2020)</a:t>
            </a:r>
          </a:p>
        </p:txBody>
      </p:sp>
      <p:sp>
        <p:nvSpPr>
          <p:cNvPr id="240" name="VctFootnote_ID_9">
            <a:extLst>
              <a:ext uri="{FF2B5EF4-FFF2-40B4-BE49-F238E27FC236}">
                <a16:creationId xmlns:a16="http://schemas.microsoft.com/office/drawing/2014/main" id="{EC2ECCC5-7F22-45DD-AF9F-C41D9215E1BA}"/>
              </a:ext>
            </a:extLst>
          </p:cNvPr>
          <p:cNvSpPr txBox="1"/>
          <p:nvPr>
            <p:custDataLst>
              <p:tags r:id="rId79"/>
            </p:custDataLst>
          </p:nvPr>
        </p:nvSpPr>
        <p:spPr bwMode="gray">
          <a:xfrm>
            <a:off x="8061542" y="6736872"/>
            <a:ext cx="2961840" cy="10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en-US"/>
            </a:defPPr>
            <a:lvl1pPr marL="182563" lvl="0" indent="-18256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900" b="0" i="0">
                <a:solidFill>
                  <a:srgbClr val="808080"/>
                </a:solidFill>
                <a:latin typeface="Arial"/>
              </a:defRPr>
            </a:lvl1pPr>
          </a:lstStyle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Claudia Kopp </a:t>
            </a:r>
            <a:r>
              <a:rPr lang="en-US" sz="700" b="1" dirty="0"/>
              <a:t>|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Market Intelligence </a:t>
            </a:r>
            <a:r>
              <a:rPr lang="en-US" sz="700" b="1" dirty="0"/>
              <a:t>|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June 2021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7C8A3B0-6563-4015-B061-188FE038CFDA}"/>
              </a:ext>
            </a:extLst>
          </p:cNvPr>
          <p:cNvCxnSpPr>
            <a:cxnSpLocks/>
          </p:cNvCxnSpPr>
          <p:nvPr>
            <p:custDataLst>
              <p:tags r:id="rId80"/>
            </p:custDataLst>
          </p:nvPr>
        </p:nvCxnSpPr>
        <p:spPr bwMode="auto">
          <a:xfrm flipV="1">
            <a:off x="1800818" y="1922219"/>
            <a:ext cx="2388152" cy="931916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EC462949-2069-4259-82BB-EAC1E47D9331}"/>
              </a:ext>
            </a:extLst>
          </p:cNvPr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3349706" y="1986947"/>
            <a:ext cx="503223" cy="27304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36%</a:t>
            </a:r>
            <a:endParaRPr lang="en-US" sz="1400" b="1" dirty="0">
              <a:latin typeface="Arial" panose="020B0604020202020204" pitchFamily="34" charset="0"/>
              <a:cs typeface="Arial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9DED9B8-AB16-4A11-8C10-ECFFAAE747F1}"/>
              </a:ext>
            </a:extLst>
          </p:cNvPr>
          <p:cNvSpPr txBox="1"/>
          <p:nvPr/>
        </p:nvSpPr>
        <p:spPr>
          <a:xfrm>
            <a:off x="1800819" y="1558248"/>
            <a:ext cx="238815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DN SCO Shipments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98C5D857-238F-439F-A73B-55CA6F49323D}"/>
              </a:ext>
            </a:extLst>
          </p:cNvPr>
          <p:cNvSpPr>
            <a:spLocks noGrp="1"/>
          </p:cNvSpPr>
          <p:nvPr>
            <p:custDataLst>
              <p:tags r:id="rId82"/>
            </p:custDataLst>
          </p:nvPr>
        </p:nvSpPr>
        <p:spPr bwMode="auto">
          <a:xfrm>
            <a:off x="2113628" y="2494953"/>
            <a:ext cx="503223" cy="273042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50%</a:t>
            </a:r>
            <a:endParaRPr lang="en-US" sz="1400" b="1" dirty="0"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80413C-AA2A-48F4-958C-7725A288CA03}"/>
              </a:ext>
            </a:extLst>
          </p:cNvPr>
          <p:cNvSpPr/>
          <p:nvPr/>
        </p:nvSpPr>
        <p:spPr>
          <a:xfrm>
            <a:off x="1800817" y="1572320"/>
            <a:ext cx="2388153" cy="1404809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4" tIns="60972" rIns="121944" bIns="60972" spcCol="0" rtlCol="0" anchor="ctr"/>
          <a:lstStyle/>
          <a:p>
            <a:pPr algn="ctr"/>
            <a:endParaRPr lang="en-NL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7A156-7049-45F3-985B-301CDCBCDA34}"/>
              </a:ext>
            </a:extLst>
          </p:cNvPr>
          <p:cNvCxnSpPr/>
          <p:nvPr/>
        </p:nvCxnSpPr>
        <p:spPr>
          <a:xfrm>
            <a:off x="1800817" y="2972365"/>
            <a:ext cx="0" cy="743121"/>
          </a:xfrm>
          <a:prstGeom prst="line">
            <a:avLst/>
          </a:prstGeom>
          <a:ln w="9525">
            <a:prstDash val="lgDas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FF212E5-2608-49CB-9123-9CF403B8246B}"/>
              </a:ext>
            </a:extLst>
          </p:cNvPr>
          <p:cNvCxnSpPr/>
          <p:nvPr/>
        </p:nvCxnSpPr>
        <p:spPr>
          <a:xfrm>
            <a:off x="4188970" y="2972365"/>
            <a:ext cx="0" cy="514468"/>
          </a:xfrm>
          <a:prstGeom prst="line">
            <a:avLst/>
          </a:prstGeom>
          <a:ln w="9525">
            <a:prstDash val="lgDash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632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erson, indoor, food, kitchen&#10;&#10;Description automatically generated">
            <a:extLst>
              <a:ext uri="{FF2B5EF4-FFF2-40B4-BE49-F238E27FC236}">
                <a16:creationId xmlns:a16="http://schemas.microsoft.com/office/drawing/2014/main" id="{5997A375-8B47-1E40-8267-A896F37E3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100"/>
            <a:ext cx="12194470" cy="6859389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42" y="16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think-cell Folie" r:id="rId8" imgW="360" imgH="360" progId="TCLayout.ActiveDocument.1">
                  <p:embed/>
                </p:oleObj>
              </mc:Choice>
              <mc:Fallback>
                <p:oleObj name="think-cell Folie" r:id="rId8" imgW="360" imgH="36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42" y="16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4"/>
            </p:custDataLst>
          </p:nvPr>
        </p:nvSpPr>
        <p:spPr>
          <a:xfrm>
            <a:off x="176" y="100"/>
            <a:ext cx="158746" cy="158746"/>
          </a:xfrm>
          <a:prstGeom prst="rect">
            <a:avLst/>
          </a:prstGeom>
          <a:solidFill>
            <a:srgbClr val="0149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800" dirty="0" err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grpSp>
        <p:nvGrpSpPr>
          <p:cNvPr id="6" name="PFSticker" hidden="1"/>
          <p:cNvGrpSpPr/>
          <p:nvPr/>
        </p:nvGrpSpPr>
        <p:grpSpPr>
          <a:xfrm>
            <a:off x="4478385" y="-190395"/>
            <a:ext cx="3238406" cy="380989"/>
            <a:chOff x="4478337" y="-190500"/>
            <a:chExt cx="3238500" cy="381000"/>
          </a:xfrm>
        </p:grpSpPr>
        <p:sp>
          <p:nvSpPr>
            <p:cNvPr id="7" name="PFlayoutSticker" hidden="1"/>
            <p:cNvSpPr>
              <a:spLocks noChangeAspect="1"/>
            </p:cNvSpPr>
            <p:nvPr/>
          </p:nvSpPr>
          <p:spPr>
            <a:xfrm>
              <a:off x="4478337" y="-190500"/>
              <a:ext cx="1079500" cy="381000"/>
            </a:xfrm>
            <a:prstGeom prst="hexagon">
              <a:avLst/>
            </a:prstGeom>
            <a:solidFill>
              <a:srgbClr val="008000"/>
            </a:solidFill>
            <a:ln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799">
                  <a:solidFill>
                    <a:srgbClr val="FFFFFF"/>
                  </a:solidFill>
                </a:rPr>
                <a:t>MCS</a:t>
              </a:r>
            </a:p>
          </p:txBody>
        </p:sp>
        <p:sp>
          <p:nvSpPr>
            <p:cNvPr id="8" name="PFtextSticker" hidden="1"/>
            <p:cNvSpPr>
              <a:spLocks noChangeAspect="1"/>
            </p:cNvSpPr>
            <p:nvPr/>
          </p:nvSpPr>
          <p:spPr>
            <a:xfrm>
              <a:off x="5557837" y="-190500"/>
              <a:ext cx="1079500" cy="381000"/>
            </a:xfrm>
            <a:prstGeom prst="hexagon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>
                <a:solidFill>
                  <a:srgbClr val="000000"/>
                </a:solidFill>
              </a:endParaRPr>
            </a:p>
          </p:txBody>
        </p:sp>
        <p:sp>
          <p:nvSpPr>
            <p:cNvPr id="9" name="PFqaSticker" hidden="1"/>
            <p:cNvSpPr>
              <a:spLocks noChangeAspect="1"/>
            </p:cNvSpPr>
            <p:nvPr/>
          </p:nvSpPr>
          <p:spPr>
            <a:xfrm>
              <a:off x="6637337" y="-190500"/>
              <a:ext cx="1079500" cy="381000"/>
            </a:xfrm>
            <a:prstGeom prst="hexagon">
              <a:avLst/>
            </a:prstGeom>
            <a:solidFill>
              <a:srgbClr val="FF0000"/>
            </a:solidFill>
            <a:ln>
              <a:solidFill>
                <a:srgbClr val="000000"/>
              </a:solidFill>
              <a:prstDash val="solid"/>
            </a:ln>
          </p:spPr>
          <p:style>
            <a:lnRef idx="2">
              <a:schemeClr val="accent1">
                <a:shade val="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799">
                <a:solidFill>
                  <a:srgbClr val="FFFFFF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5D71F65-AC23-664D-8CB0-95E980A3EE50}"/>
              </a:ext>
            </a:extLst>
          </p:cNvPr>
          <p:cNvSpPr txBox="1"/>
          <p:nvPr/>
        </p:nvSpPr>
        <p:spPr>
          <a:xfrm>
            <a:off x="535151" y="6319396"/>
            <a:ext cx="4698365" cy="482698"/>
          </a:xfrm>
          <a:prstGeom prst="rect">
            <a:avLst/>
          </a:prstGeom>
          <a:noFill/>
        </p:spPr>
        <p:txBody>
          <a:bodyPr wrap="square" lIns="121932" tIns="0" rIns="121932" bIns="0" rtlCol="0" anchor="ctr" anchorCtr="0">
            <a:noAutofit/>
          </a:bodyPr>
          <a:lstStyle/>
          <a:p>
            <a:fld id="{DBCFFD13-7674-3847-A3ED-2F809372623C}" type="slidenum">
              <a:rPr lang="en-US" sz="900">
                <a:solidFill>
                  <a:schemeClr val="bg1"/>
                </a:solidFill>
              </a:rPr>
              <a:pPr/>
              <a:t>7</a:t>
            </a:fld>
            <a:r>
              <a:rPr lang="en-US" sz="900" dirty="0">
                <a:solidFill>
                  <a:schemeClr val="bg1"/>
                </a:solidFill>
              </a:rPr>
              <a:t>  |  DN Series</a:t>
            </a:r>
            <a:r>
              <a:rPr lang="en-US" sz="1000" baseline="80000" dirty="0">
                <a:solidFill>
                  <a:schemeClr val="bg1"/>
                </a:solidFill>
              </a:rPr>
              <a:t>™</a:t>
            </a:r>
            <a:r>
              <a:rPr lang="en-US" sz="900" dirty="0">
                <a:solidFill>
                  <a:schemeClr val="bg1"/>
                </a:solidFill>
              </a:rPr>
              <a:t> EASY – Advanced Self-Service </a:t>
            </a:r>
            <a:r>
              <a:rPr lang="en-US" sz="600" baseline="80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C7AAB126-68CE-8F4D-ABF8-D52301970C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1079952" y="6306213"/>
            <a:ext cx="655120" cy="506229"/>
          </a:xfrm>
          <a:prstGeom prst="rect">
            <a:avLst/>
          </a:prstGeom>
        </p:spPr>
      </p:pic>
      <p:pic>
        <p:nvPicPr>
          <p:cNvPr id="12" name="Grafik 1">
            <a:extLst>
              <a:ext uri="{FF2B5EF4-FFF2-40B4-BE49-F238E27FC236}">
                <a16:creationId xmlns:a16="http://schemas.microsoft.com/office/drawing/2014/main" id="{DEE50745-9040-41B5-AC4E-DB6E9FBF2CA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5"/>
          <a:stretch/>
        </p:blipFill>
        <p:spPr>
          <a:xfrm>
            <a:off x="177" y="0"/>
            <a:ext cx="12213241" cy="723619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E8A42A0-D00B-4213-8735-ED0B3DC3689E}"/>
              </a:ext>
            </a:extLst>
          </p:cNvPr>
          <p:cNvSpPr txBox="1">
            <a:spLocks/>
          </p:cNvSpPr>
          <p:nvPr/>
        </p:nvSpPr>
        <p:spPr>
          <a:xfrm>
            <a:off x="-18242" y="-12596"/>
            <a:ext cx="4572881" cy="199254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anchor="ctr" anchorCtr="0"/>
          <a:lstStyle>
            <a:lvl1pPr algn="l" defTabSz="609682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B8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</a:rPr>
              <a:t>"Retail will be one of the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most changing industry </a:t>
            </a: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in the next ten years."</a:t>
            </a:r>
            <a:endParaRPr lang="en-US" sz="800" dirty="0">
              <a:solidFill>
                <a:schemeClr val="bg1"/>
              </a:solidFill>
            </a:endParaRPr>
          </a:p>
          <a:p>
            <a:pPr algn="ctr"/>
            <a:endParaRPr lang="en-US" sz="800" dirty="0">
              <a:solidFill>
                <a:schemeClr val="bg1"/>
              </a:solidFill>
            </a:endParaRPr>
          </a:p>
          <a:p>
            <a:pPr algn="ctr"/>
            <a:endParaRPr lang="en-US" sz="1050" dirty="0">
              <a:solidFill>
                <a:schemeClr val="bg1"/>
              </a:solidFill>
            </a:endParaRP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Hermann Wimmer – SVP Retail Diebold Nixdorf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11985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BC48A4E-28EE-CF44-818E-2E165B4D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02C1C-6516-4841-9EE8-1C1F54693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" y="101"/>
            <a:ext cx="12194822" cy="6927692"/>
          </a:xfrm>
          <a:prstGeom prst="rect">
            <a:avLst/>
          </a:prstGeom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22200C60-79D9-0B4C-B77F-3B636FC46C0D}"/>
              </a:ext>
            </a:extLst>
          </p:cNvPr>
          <p:cNvSpPr txBox="1"/>
          <p:nvPr/>
        </p:nvSpPr>
        <p:spPr>
          <a:xfrm>
            <a:off x="1796467" y="1166148"/>
            <a:ext cx="3797073" cy="707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shoppers will use cashless </a:t>
            </a:r>
          </a:p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payments in future</a:t>
            </a:r>
          </a:p>
        </p:txBody>
      </p:sp>
      <p:sp>
        <p:nvSpPr>
          <p:cNvPr id="31" name="TextBox 6">
            <a:extLst>
              <a:ext uri="{FF2B5EF4-FFF2-40B4-BE49-F238E27FC236}">
                <a16:creationId xmlns:a16="http://schemas.microsoft.com/office/drawing/2014/main" id="{A39813D9-B823-0146-89A2-C201ADF8C903}"/>
              </a:ext>
            </a:extLst>
          </p:cNvPr>
          <p:cNvSpPr txBox="1"/>
          <p:nvPr/>
        </p:nvSpPr>
        <p:spPr>
          <a:xfrm>
            <a:off x="655864" y="1063560"/>
            <a:ext cx="1481857" cy="861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>
                <a:solidFill>
                  <a:srgbClr val="FFFFFF"/>
                </a:solidFill>
                <a:latin typeface="Arial" panose="020B0604020202020204"/>
              </a:rPr>
              <a:t>89</a:t>
            </a:r>
            <a:r>
              <a:rPr lang="en-US" sz="4000" b="1" baseline="3000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8CDD73B9-EFB1-8F42-9F98-9F06EE0F6E58}"/>
              </a:ext>
            </a:extLst>
          </p:cNvPr>
          <p:cNvSpPr txBox="1"/>
          <p:nvPr/>
        </p:nvSpPr>
        <p:spPr>
          <a:xfrm>
            <a:off x="648841" y="3148132"/>
            <a:ext cx="1481857" cy="861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 dirty="0">
                <a:solidFill>
                  <a:srgbClr val="FFFFFF"/>
                </a:solidFill>
                <a:latin typeface="Arial" panose="020B0604020202020204"/>
              </a:rPr>
              <a:t>92</a:t>
            </a:r>
            <a:r>
              <a:rPr lang="en-US" sz="4000" b="1" baseline="30000" dirty="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8510D63B-3B16-A440-B72F-4C49FE7BEAFF}"/>
              </a:ext>
            </a:extLst>
          </p:cNvPr>
          <p:cNvSpPr txBox="1"/>
          <p:nvPr/>
        </p:nvSpPr>
        <p:spPr>
          <a:xfrm>
            <a:off x="1789528" y="3079725"/>
            <a:ext cx="3908294" cy="10155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shoppers are at least interested in using Self Service store technology </a:t>
            </a: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CAEAE7BB-25A8-9A40-9717-DFFDC3371352}"/>
              </a:ext>
            </a:extLst>
          </p:cNvPr>
          <p:cNvSpPr txBox="1"/>
          <p:nvPr/>
        </p:nvSpPr>
        <p:spPr>
          <a:xfrm>
            <a:off x="6779317" y="1004934"/>
            <a:ext cx="1248474" cy="861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>
                <a:solidFill>
                  <a:srgbClr val="FFFFFF"/>
                </a:solidFill>
                <a:latin typeface="Arial" panose="020B0604020202020204"/>
              </a:rPr>
              <a:t>80</a:t>
            </a:r>
            <a:r>
              <a:rPr lang="en-US" sz="4000" b="1" baseline="3000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29E74D0F-177B-6446-9E8D-F2C1B0673E5F}"/>
              </a:ext>
            </a:extLst>
          </p:cNvPr>
          <p:cNvSpPr txBox="1"/>
          <p:nvPr/>
        </p:nvSpPr>
        <p:spPr>
          <a:xfrm>
            <a:off x="7922822" y="1076156"/>
            <a:ext cx="3872418" cy="707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millennials say technology improves the retail experience </a:t>
            </a: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1F1E260-A1E9-5048-A1B9-F56BFEDA0C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765" y="6421827"/>
            <a:ext cx="512260" cy="292256"/>
          </a:xfrm>
          <a:prstGeom prst="rect">
            <a:avLst/>
          </a:prstGeom>
        </p:spPr>
      </p:pic>
      <p:sp>
        <p:nvSpPr>
          <p:cNvPr id="45" name="TextBox 6">
            <a:extLst>
              <a:ext uri="{FF2B5EF4-FFF2-40B4-BE49-F238E27FC236}">
                <a16:creationId xmlns:a16="http://schemas.microsoft.com/office/drawing/2014/main" id="{F5AB97F8-A6CC-3F48-82D6-FCAB89F946A6}"/>
              </a:ext>
            </a:extLst>
          </p:cNvPr>
          <p:cNvSpPr txBox="1"/>
          <p:nvPr/>
        </p:nvSpPr>
        <p:spPr>
          <a:xfrm>
            <a:off x="672314" y="5058548"/>
            <a:ext cx="1481857" cy="861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>
                <a:solidFill>
                  <a:srgbClr val="FFFFFF"/>
                </a:solidFill>
                <a:latin typeface="Arial" panose="020B0604020202020204"/>
              </a:rPr>
              <a:t>32</a:t>
            </a:r>
            <a:r>
              <a:rPr lang="en-US" sz="4000" b="1" baseline="3000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  <p:sp>
        <p:nvSpPr>
          <p:cNvPr id="46" name="TextBox 6">
            <a:extLst>
              <a:ext uri="{FF2B5EF4-FFF2-40B4-BE49-F238E27FC236}">
                <a16:creationId xmlns:a16="http://schemas.microsoft.com/office/drawing/2014/main" id="{D8656699-B76D-894F-99C5-2B00795526E8}"/>
              </a:ext>
            </a:extLst>
          </p:cNvPr>
          <p:cNvSpPr txBox="1"/>
          <p:nvPr/>
        </p:nvSpPr>
        <p:spPr>
          <a:xfrm>
            <a:off x="1815820" y="5212431"/>
            <a:ext cx="3660006" cy="7078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people left a store </a:t>
            </a:r>
          </a:p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recently due to long queues</a:t>
            </a: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03A7EE9F-2CEE-A84A-81E1-9A8F8E605EB4}"/>
              </a:ext>
            </a:extLst>
          </p:cNvPr>
          <p:cNvSpPr txBox="1"/>
          <p:nvPr/>
        </p:nvSpPr>
        <p:spPr>
          <a:xfrm>
            <a:off x="6779317" y="3111022"/>
            <a:ext cx="1481857" cy="8617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>
                <a:solidFill>
                  <a:srgbClr val="FFFFFF"/>
                </a:solidFill>
                <a:latin typeface="Arial" panose="020B0604020202020204"/>
              </a:rPr>
              <a:t>63</a:t>
            </a:r>
            <a:r>
              <a:rPr lang="en-US" sz="4000" b="1" baseline="3000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  <p:sp>
        <p:nvSpPr>
          <p:cNvPr id="48" name="TextBox 6">
            <a:extLst>
              <a:ext uri="{FF2B5EF4-FFF2-40B4-BE49-F238E27FC236}">
                <a16:creationId xmlns:a16="http://schemas.microsoft.com/office/drawing/2014/main" id="{619D09F2-092D-3542-B632-9BFE88BB0B9A}"/>
              </a:ext>
            </a:extLst>
          </p:cNvPr>
          <p:cNvSpPr txBox="1"/>
          <p:nvPr/>
        </p:nvSpPr>
        <p:spPr>
          <a:xfrm>
            <a:off x="7922822" y="2987135"/>
            <a:ext cx="3872418" cy="10155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shoppers say Self Service improve the shopping experience</a:t>
            </a: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247A54-4610-5741-94D5-EB2B76CA501A}"/>
              </a:ext>
            </a:extLst>
          </p:cNvPr>
          <p:cNvCxnSpPr>
            <a:cxnSpLocks/>
          </p:cNvCxnSpPr>
          <p:nvPr/>
        </p:nvCxnSpPr>
        <p:spPr>
          <a:xfrm>
            <a:off x="6097586" y="743192"/>
            <a:ext cx="0" cy="6174405"/>
          </a:xfrm>
          <a:prstGeom prst="line">
            <a:avLst/>
          </a:prstGeom>
          <a:ln w="19050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BB918D-8290-A946-B94E-99CBAC9C631E}"/>
              </a:ext>
            </a:extLst>
          </p:cNvPr>
          <p:cNvCxnSpPr>
            <a:cxnSpLocks/>
          </p:cNvCxnSpPr>
          <p:nvPr/>
        </p:nvCxnSpPr>
        <p:spPr>
          <a:xfrm>
            <a:off x="-91421" y="2349705"/>
            <a:ext cx="12286419" cy="0"/>
          </a:xfrm>
          <a:prstGeom prst="line">
            <a:avLst/>
          </a:prstGeom>
          <a:ln w="19050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5">
            <a:extLst>
              <a:ext uri="{FF2B5EF4-FFF2-40B4-BE49-F238E27FC236}">
                <a16:creationId xmlns:a16="http://schemas.microsoft.com/office/drawing/2014/main" id="{B66A717A-A2C1-4B59-9349-2E8F45470E0B}"/>
              </a:ext>
            </a:extLst>
          </p:cNvPr>
          <p:cNvCxnSpPr>
            <a:cxnSpLocks/>
          </p:cNvCxnSpPr>
          <p:nvPr/>
        </p:nvCxnSpPr>
        <p:spPr>
          <a:xfrm>
            <a:off x="177" y="4653894"/>
            <a:ext cx="12194822" cy="0"/>
          </a:xfrm>
          <a:prstGeom prst="line">
            <a:avLst/>
          </a:prstGeom>
          <a:ln w="19050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FA130DDB-5668-444C-84AD-9B1BECC6CA57}"/>
              </a:ext>
            </a:extLst>
          </p:cNvPr>
          <p:cNvSpPr/>
          <p:nvPr/>
        </p:nvSpPr>
        <p:spPr>
          <a:xfrm>
            <a:off x="3361363" y="125746"/>
            <a:ext cx="5616457" cy="59768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0" tIns="60970" rIns="121940" bIns="60970" spcCol="0" rtlCol="0" anchor="ctr"/>
          <a:lstStyle/>
          <a:p>
            <a:pPr algn="ctr" defTabSz="1219240"/>
            <a:r>
              <a:rPr lang="de-DE" sz="2399">
                <a:solidFill>
                  <a:srgbClr val="FFFFFF"/>
                </a:solidFill>
                <a:latin typeface="Arial" panose="020B0604020202020204"/>
              </a:rPr>
              <a:t>Modern Customers and New </a:t>
            </a:r>
            <a:r>
              <a:rPr lang="en-GB" sz="2399">
                <a:solidFill>
                  <a:srgbClr val="FFFFFF"/>
                </a:solidFill>
                <a:latin typeface="Arial" panose="020B0604020202020204"/>
              </a:rPr>
              <a:t>Demands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FD400C5-6B6B-4A22-B546-99C583F998D9}"/>
              </a:ext>
            </a:extLst>
          </p:cNvPr>
          <p:cNvSpPr txBox="1"/>
          <p:nvPr/>
        </p:nvSpPr>
        <p:spPr>
          <a:xfrm>
            <a:off x="8027791" y="5108964"/>
            <a:ext cx="4245596" cy="13232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1999" b="1" dirty="0">
                <a:solidFill>
                  <a:srgbClr val="FFFFFF"/>
                </a:solidFill>
                <a:latin typeface="Arial" panose="020B0604020202020204"/>
              </a:rPr>
              <a:t>of Self Service checkout users say it is important to know there is a person close by in case problems occur </a:t>
            </a:r>
            <a:endParaRPr lang="en-US" sz="2800" b="1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58D9FDB9-3850-4513-9733-C95678A05711}"/>
              </a:ext>
            </a:extLst>
          </p:cNvPr>
          <p:cNvSpPr txBox="1"/>
          <p:nvPr/>
        </p:nvSpPr>
        <p:spPr>
          <a:xfrm>
            <a:off x="6902459" y="5415115"/>
            <a:ext cx="1481857" cy="8618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240"/>
            <a:r>
              <a:rPr lang="en-US" sz="5000" b="1" dirty="0">
                <a:solidFill>
                  <a:srgbClr val="FFFFFF"/>
                </a:solidFill>
                <a:latin typeface="Arial" panose="020B0604020202020204"/>
              </a:rPr>
              <a:t>90</a:t>
            </a:r>
            <a:r>
              <a:rPr lang="en-US" sz="4000" b="1" baseline="30000" dirty="0">
                <a:solidFill>
                  <a:srgbClr val="FFFFFF"/>
                </a:solidFill>
                <a:latin typeface="Arial" panose="020B0604020202020204"/>
              </a:rPr>
              <a:t>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306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" y="100"/>
            <a:ext cx="12194822" cy="63099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0" tIns="60970" rIns="121940" bIns="60970" spcCol="0" rtlCol="0" anchor="ctr"/>
          <a:lstStyle/>
          <a:p>
            <a:pPr algn="ctr" defTabSz="1219240">
              <a:defRPr/>
            </a:pPr>
            <a:endParaRPr lang="en-GB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6" name="Oval 5"/>
          <p:cNvSpPr/>
          <p:nvPr/>
        </p:nvSpPr>
        <p:spPr>
          <a:xfrm>
            <a:off x="985167" y="1053599"/>
            <a:ext cx="4677550" cy="4248349"/>
          </a:xfrm>
          <a:prstGeom prst="ellipse">
            <a:avLst/>
          </a:prstGeom>
          <a:solidFill>
            <a:srgbClr val="00B2B0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40" tIns="60970" rIns="121940" bIns="60970" spcCol="0" rtlCol="0" anchor="ctr"/>
          <a:lstStyle/>
          <a:p>
            <a:pPr algn="ctr" defTabSz="1219240">
              <a:defRPr/>
            </a:pPr>
            <a:endParaRPr lang="en-GB" sz="1799" dirty="0">
              <a:solidFill>
                <a:srgbClr val="FFFFFF"/>
              </a:solidFill>
              <a:latin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243" y="1269617"/>
            <a:ext cx="9288764" cy="37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40">
              <a:defRPr/>
            </a:pPr>
            <a:r>
              <a:rPr lang="en-GB" sz="5999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“Finding the optimal mix of technology is becoming increasingly more complex”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9682" y="5877996"/>
            <a:ext cx="4536373" cy="230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240">
              <a:defRPr/>
            </a:pPr>
            <a:r>
              <a:rPr lang="en-GB" sz="900" i="1" dirty="0">
                <a:solidFill>
                  <a:srgbClr val="000000"/>
                </a:solidFill>
                <a:latin typeface="Arial" panose="020B0604020202020204"/>
              </a:rPr>
              <a:t>*A participant in the EHI survey</a:t>
            </a:r>
          </a:p>
        </p:txBody>
      </p:sp>
    </p:spTree>
    <p:extLst>
      <p:ext uri="{BB962C8B-B14F-4D97-AF65-F5344CB8AC3E}">
        <p14:creationId xmlns:p14="http://schemas.microsoft.com/office/powerpoint/2010/main" val="2781790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_LIBRARY_KEYS" val="+4x3;-16x9"/>
  <p:tag name="MANAGEMENTSUMMARYUSESH2" val="true"/>
  <p:tag name="VCT_HARVEYBALL" val="0.75"/>
  <p:tag name="VCT_SPACING1_BEFORE" val="0"/>
  <p:tag name="VCT_SPACING1_AFTER" val="0"/>
  <p:tag name="VCT_SPACING1_LINE" val="0.9"/>
  <p:tag name="VCT_SPACING2_BEFORE" val="0"/>
  <p:tag name="VCT_SPACING2_AFTER" val="0"/>
  <p:tag name="VCT_SPACING2_LINE" val="1"/>
  <p:tag name="VCT_SPACING3_BEFORE" val="0.2"/>
  <p:tag name="VCT_SPACING3_AFTER" val="0"/>
  <p:tag name="VCT_SPACING3_LINE" val="1"/>
  <p:tag name="VCT_SPACING4_BEFORE" val="0.4"/>
  <p:tag name="VCT_SPACING4_AFTER" val="0"/>
  <p:tag name="VCT_SPACING4_LINE" val="1"/>
  <p:tag name="VCT_SPACING5_BEFORE" val="0.6"/>
  <p:tag name="VCT_SPACING5_AFTER" val="0"/>
  <p:tag name="VCT_SPACING5_LINE" val="1"/>
  <p:tag name="VCT_TB_DO_REPAIR" val="1"/>
  <p:tag name="VCT_TB_KEEPATTR" val="0"/>
  <p:tag name="VCT_DFLTMARG_TOP" val="3.6"/>
  <p:tag name="VCT_DFLTMARG_LEFT" val="7.2"/>
  <p:tag name="VCT_DFLTMARG_BOTTOM" val="3.6"/>
  <p:tag name="VCT_DFLTMARG_RIGHT" val="7.2"/>
  <p:tag name="VCT_ADJUSTSHAPES_ARROWANGLE" val="45"/>
  <p:tag name="VCT_ADJUSTSHAPES_ARROWSTEM" val="50"/>
  <p:tag name="VCT_ADJUSTSHAPES_CHEVRONANGLE" val="60"/>
  <p:tag name="VCT_ADJUSTSHAPES_ROUNDRECTPOINTS" val="10"/>
  <p:tag name="VCT_HB_SZ" val="16"/>
  <p:tag name="VCT_HB_BG" val="16777215"/>
  <p:tag name="VCT_HB_FG" val="12811520"/>
  <p:tag name="VCT_HB_LW" val="0.5"/>
  <p:tag name="DEFAULTLANGUAGEID" val="1033"/>
  <p:tag name="VCTAGENDAOWANTROADMAPS" val="False"/>
  <p:tag name="VCT_SHOW_CA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xg7fLNfkIxHgCQQNN_3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xCHj2J2TzGlIwbKHRvAt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1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11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1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11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ni7nas2RtKwMofMLZm1W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Tf3bmqcN3KXyrnWJ0Al2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QyStueJQ4yiKsuFyzkU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Footnote"/>
  <p:tag name="DATE" val="08/02/2016 15:44: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26g.cKQYCZQzDv2wYV6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BoLHcN2Q1SoGzYqpB2P9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5Ibfk1TCiXJ9vopvL_0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P..uSPiSVe_nDKvp3syI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OZeKC4mTK.7HIlQB7PP8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WZLTc2QSiH60Q4KvRiu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7F3h0m7QIiyJ7d5bJeqj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bngEDoQ8.JHq70iA.ql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mS9XWAsQg20_0K2Tdbhd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390duxnRJC06pRtfl_S8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SubjectTitle"/>
  <p:tag name="DATE" val="08/02/2016 15:44: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MCbWq.QmiNK_SY.3LXM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eEHOGgmSMCW.4.jiri_t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y1uDxYRfaG0H.OBupQI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caQga8S02TPJ9u4vaue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DKK5m36RbS6QfzQT5D36A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Dz.bh.vrRIkEI8QNn4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iijtBgtXTBw9N0LM0NLa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7dfZQhXmasaz89VoFIq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bH0QXwEikkpkS8dox4r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ALOfpYdNai0JD58sRDZ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Roadmap"/>
  <p:tag name="DATE" val="08/02/2016 15:44: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5_El0TAry4CObhpWWOdp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n1fmDWjQsayhRlo.t3zo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EKy1JHStKLNId.YlfDk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6yaznxBS_eg.Io1_Jnx7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4tAE3V7RBa7J8VfCtJGk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as75YtQ.m8dDCu7Jwoh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03Xn4X8_YUsbQU6gTkrn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0WdS8TlRWmjrfOVmBH2i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6DNQUhW3m9wkCnJrH2d8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wJyNIE.QVKgR7dZJA43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Stamp"/>
  <p:tag name="DATE" val="08/02/2016 15:47:28"/>
  <p:tag name="VCT_CONNID" val="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_OBwMldS_mAAzccEKq8_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x4KOMKUQ4.klE0VUXeJV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z2NH5UyQDKlv8dumRr9Q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AXsGZ4QQuigl7YcJqhKkQ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OZlLQbLZKb_t9WG7Cv35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No6dxtrT1aUf_ToDFRpa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YsVFad_SoOuFEdOPS0Od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mTocjs1c51SXdYL5w.J8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2JuHfXRVKjOvYokwGUNZ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2fTcCT3VhCtd5KcJFs7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TopStpCtr"/>
  <p:tag name="DATE" val="08/02/2016 15:47:28"/>
  <p:tag name="VCT_BEGINID" val="11"/>
  <p:tag name="VCT_ENDID" val="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rvKmjiMU.tW2pKG20oI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Ms1OYcK8YzJKLATgvM3Q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2MxzlinXdL82e7puK7I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q4ahNlSxqX2KuXDuW06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MnO2UmET7CfoP1TMMjEo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wtFab37o4jkN3nEWbYs9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OzLRZId6ASRDtbTOE7T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Z_t39sVT.CvkIgju0aSR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iJLtChQZK7hMVF9ZFPo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nPFW6BQVmJGEb168XWN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BtmStpCtr"/>
  <p:tag name="DATE" val="08/02/2016 15:47:28"/>
  <p:tag name="VCT_BEGINID" val="11"/>
  <p:tag name="VCT_ENDID" val="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.OIGgvSEGxep5CIsiFv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fka.AbnT06YsPoGgkXuP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SyhlB.tSVeEeAEhLIBI6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0nolGW0SBKiViYMkwRIh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cAVjnvQ_6LduuTWLV16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mw5B1d6lgQs0P8pYFdN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OqCZTzBT.CqiCvt1Eq1l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HrVfksQCOblDyXKroJb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h2b.v_LSrOGt1LUYkhbj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QCaJXDpRXagMqaQJEZ62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8/03/2016 12:17:00"/>
  <p:tag name="VCTMASTER" val="DBD_PPT-Template-Wide_2016"/>
  <p:tag name="VCT-COCKPIT-PROP" val="&lt;Title Slide;$Title;$Subtitle;Name;Email;@Date;{*.jpg:*.png:*.jpeg:$:}Cover image;&gt;;&lt;Document;$Filename;$Language;Footer;$NumberOfFirstSlide;&gt;"/>
  <p:tag name="VCT-COCKPIT-META" val="&lt;Properties;Author;Company;@Creation date;Last author;&gt;"/>
  <p:tag name="VCT_TEMPL_ID" val="DieboldNixdorf"/>
  <p:tag name="VCT_TEMPL_VERSION" val="2016-08-30"/>
  <p:tag name="COLORSCHEMENAME" val="DN_PPT_colors.xml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BBxAwHKQeqXpL69KYfKD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YD5cPNSumOxnI4vtTNA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rOEMMWSe6MfLJSpMQSt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9sUEN0CXeGE8b2LiLI9y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qaBPMl2T2.N1ROUjBKC3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IBL7adGTBqx.dEuq52E5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q8TbY1sQOeD0r0NUkuPM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xA9c8UxQim5lmjESrJIc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b.2jscQ76glUXJmGAWD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RAhdPnyT0yXRNwyyuVQU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ux.zLzEf.ps_6gchVIhT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ttFjCeuxS9N.ORP8pef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Footnote"/>
  <p:tag name="DATE" val="08/02/2016 15:50:56"/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Footnote"/>
  <p:tag name="DATE" val="08/02/2016 15:50:56"/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kNT1_5R9b00r7e5M6xQe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T1RjRPJwSJPDBoYdgL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dT1RjRPJwSJPDBoYdgL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FSLIDEKEY" val="C12755E7-D3B2-4856-95B9-CE8928335258"/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wguazgAY40I.DE8VyhIw"/>
</p:tagLst>
</file>

<file path=ppt/theme/theme1.xml><?xml version="1.0" encoding="utf-8"?>
<a:theme xmlns:a="http://schemas.openxmlformats.org/drawingml/2006/main" name="DBD_PPT-Template-Wide_2016">
  <a:themeElements>
    <a:clrScheme name="Custom 4">
      <a:dk1>
        <a:srgbClr val="000000"/>
      </a:dk1>
      <a:lt1>
        <a:srgbClr val="FFFFFF"/>
      </a:lt1>
      <a:dk2>
        <a:srgbClr val="004B87"/>
      </a:dk2>
      <a:lt2>
        <a:srgbClr val="A5182E"/>
      </a:lt2>
      <a:accent1>
        <a:srgbClr val="004B87"/>
      </a:accent1>
      <a:accent2>
        <a:srgbClr val="A5182E"/>
      </a:accent2>
      <a:accent3>
        <a:srgbClr val="501268"/>
      </a:accent3>
      <a:accent4>
        <a:srgbClr val="00B2B0"/>
      </a:accent4>
      <a:accent5>
        <a:srgbClr val="17A7FF"/>
      </a:accent5>
      <a:accent6>
        <a:srgbClr val="FF7900"/>
      </a:accent6>
      <a:hlink>
        <a:srgbClr val="004B87"/>
      </a:hlink>
      <a:folHlink>
        <a:srgbClr val="5012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14986"/>
        </a:solidFill>
        <a:ln>
          <a:noFill/>
        </a:ln>
        <a:effectLst/>
      </a:spPr>
      <a:bodyPr lIns="121944" tIns="60972" rIns="121944" bIns="60972" spcCol="0" rtlCol="0" anchor="ctr"/>
      <a:lstStyle>
        <a:defPPr algn="ctr">
          <a:defRPr sz="1800"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N_New_Brand_PPT-with-footer_V7_20180725" id="{EFE6FA06-C863-2743-9300-39BC3D57BAD2}" vid="{144C5416-D1CB-C04B-8200-D1733983F500}"/>
    </a:ext>
  </a:extLst>
</a:theme>
</file>

<file path=ppt/theme/theme2.xml><?xml version="1.0" encoding="utf-8"?>
<a:theme xmlns:a="http://schemas.openxmlformats.org/drawingml/2006/main" name="Office Theme">
  <a:themeElements>
    <a:clrScheme name="Diebold">
      <a:dk1>
        <a:sysClr val="windowText" lastClr="000000"/>
      </a:dk1>
      <a:lt1>
        <a:srgbClr val="FFFFFF"/>
      </a:lt1>
      <a:dk2>
        <a:srgbClr val="B9B9B9"/>
      </a:dk2>
      <a:lt2>
        <a:srgbClr val="007DC3"/>
      </a:lt2>
      <a:accent1>
        <a:srgbClr val="007DC3"/>
      </a:accent1>
      <a:accent2>
        <a:srgbClr val="E9625C"/>
      </a:accent2>
      <a:accent3>
        <a:srgbClr val="81BE61"/>
      </a:accent3>
      <a:accent4>
        <a:srgbClr val="6E5398"/>
      </a:accent4>
      <a:accent5>
        <a:srgbClr val="30B6BA"/>
      </a:accent5>
      <a:accent6>
        <a:srgbClr val="EFAA2C"/>
      </a:accent6>
      <a:hlink>
        <a:srgbClr val="007DC3"/>
      </a:hlink>
      <a:folHlink>
        <a:srgbClr val="000000"/>
      </a:folHlink>
    </a:clrScheme>
    <a:fontScheme name="Diebold Segoe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FFFFF"/>
      </a:lt1>
      <a:dk2>
        <a:srgbClr val="B9B9B9"/>
      </a:dk2>
      <a:lt2>
        <a:srgbClr val="007DC3"/>
      </a:lt2>
      <a:accent1>
        <a:srgbClr val="007DC3"/>
      </a:accent1>
      <a:accent2>
        <a:srgbClr val="E9625C"/>
      </a:accent2>
      <a:accent3>
        <a:srgbClr val="81BE61"/>
      </a:accent3>
      <a:accent4>
        <a:srgbClr val="6E5398"/>
      </a:accent4>
      <a:accent5>
        <a:srgbClr val="30B6BA"/>
      </a:accent5>
      <a:accent6>
        <a:srgbClr val="EFAA2C"/>
      </a:accent6>
      <a:hlink>
        <a:srgbClr val="007DC3"/>
      </a:hlink>
      <a:folHlink>
        <a:srgbClr val="000000"/>
      </a:folHlink>
    </a:clrScheme>
    <a:fontScheme name="Diebold Segoe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98A4A7C6CD941951C85B97EAF02B9" ma:contentTypeVersion="13" ma:contentTypeDescription="Create a new document." ma:contentTypeScope="" ma:versionID="927cf8ba55fe3dc478d5f1eab3986660">
  <xsd:schema xmlns:xsd="http://www.w3.org/2001/XMLSchema" xmlns:xs="http://www.w3.org/2001/XMLSchema" xmlns:p="http://schemas.microsoft.com/office/2006/metadata/properties" xmlns:ns3="533ca9cd-c846-4cf0-bc3f-68bfcec8a069" xmlns:ns4="70ed98d0-eded-4eb1-977d-5a790563bc08" targetNamespace="http://schemas.microsoft.com/office/2006/metadata/properties" ma:root="true" ma:fieldsID="302b52f6d061c0125cd4af6522a43a46" ns3:_="" ns4:_="">
    <xsd:import namespace="533ca9cd-c846-4cf0-bc3f-68bfcec8a069"/>
    <xsd:import namespace="70ed98d0-eded-4eb1-977d-5a790563bc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ca9cd-c846-4cf0-bc3f-68bfcec8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d98d0-eded-4eb1-977d-5a790563bc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DDCDB2-563B-40E7-A079-DE7BC226C8F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533ca9cd-c846-4cf0-bc3f-68bfcec8a069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96473FC-AD12-4181-AF46-FEC311C0B7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1A320B5-8178-485B-B0F3-6AF582D545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3ca9cd-c846-4cf0-bc3f-68bfcec8a069"/>
    <ds:schemaRef ds:uri="70ed98d0-eded-4eb1-977d-5a790563b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DBD_PPT-Template-Wide_2016</Template>
  <TotalTime>1758</TotalTime>
  <Words>1326</Words>
  <Application>Microsoft Office PowerPoint</Application>
  <PresentationFormat>Custom</PresentationFormat>
  <Paragraphs>355</Paragraphs>
  <Slides>15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Bookman Old Style</vt:lpstr>
      <vt:lpstr>Calibri</vt:lpstr>
      <vt:lpstr>Gotham Bold</vt:lpstr>
      <vt:lpstr>Gotham Book</vt:lpstr>
      <vt:lpstr>Segoe UI</vt:lpstr>
      <vt:lpstr>Symbol</vt:lpstr>
      <vt:lpstr>Times New Roman</vt:lpstr>
      <vt:lpstr>Wingdings</vt:lpstr>
      <vt:lpstr>DBD_PPT-Template-Wide_2016</vt:lpstr>
      <vt:lpstr>think-cell Slide</vt:lpstr>
      <vt:lpstr>think-cell Folie</vt:lpstr>
      <vt:lpstr>PowerPoint Presentation</vt:lpstr>
      <vt:lpstr>DN | We Automate, Digitize and Transform the Way People Bank and Shop</vt:lpstr>
      <vt:lpstr>DN | Bridging Digital &amp; Physical Channels</vt:lpstr>
      <vt:lpstr>PowerPoint Presentation</vt:lpstr>
      <vt:lpstr>Retail | A fast changing landscape, be ready!</vt:lpstr>
      <vt:lpstr>DN | Global market insights SCO market momentum continues, encouraged by COVID-19: retailers investment increases across the world</vt:lpstr>
      <vt:lpstr>PowerPoint Presentation</vt:lpstr>
      <vt:lpstr>PowerPoint Presentation</vt:lpstr>
      <vt:lpstr>PowerPoint Presentation</vt:lpstr>
      <vt:lpstr>Availability, Upgradability and Compliance </vt:lpstr>
      <vt:lpstr>DN Advisory Services | What can Advisory Services do for you? </vt:lpstr>
      <vt:lpstr>DN Advisory Services | It is a Process</vt:lpstr>
      <vt:lpstr>PowerPoint Presentation</vt:lpstr>
      <vt:lpstr>DN Series™ EASY | Innovation, More to come</vt:lpstr>
      <vt:lpstr>DN | 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dc:description>Optimized for PowerPoint 2010</dc:description>
  <cp:lastModifiedBy>Bjorn Jonsson</cp:lastModifiedBy>
  <cp:revision>79</cp:revision>
  <cp:lastPrinted>2016-07-22T18:31:31Z</cp:lastPrinted>
  <dcterms:created xsi:type="dcterms:W3CDTF">2019-01-09T19:44:32Z</dcterms:created>
  <dcterms:modified xsi:type="dcterms:W3CDTF">2022-05-24T13:17:20Z</dcterms:modified>
  <dc:language>English (United States)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er">
    <vt:lpwstr/>
  </property>
  <property fmtid="{D5CDD505-2E9C-101B-9397-08002B2CF9AE}" pid="3" name="Style">
    <vt:lpwstr>Diebold Top</vt:lpwstr>
  </property>
  <property fmtid="{D5CDD505-2E9C-101B-9397-08002B2CF9AE}" pid="4" name="Confidentiality">
    <vt:lpwstr>Confidential</vt:lpwstr>
  </property>
  <property fmtid="{D5CDD505-2E9C-101B-9397-08002B2CF9AE}" pid="5" name="Name">
    <vt:lpwstr>First Last</vt:lpwstr>
  </property>
  <property fmtid="{D5CDD505-2E9C-101B-9397-08002B2CF9AE}" pid="6" name="Email">
    <vt:lpwstr>email@dieboldnixdorf.com</vt:lpwstr>
  </property>
  <property fmtid="{D5CDD505-2E9C-101B-9397-08002B2CF9AE}" pid="7" name="Phone">
    <vt:lpwstr>Phone #</vt:lpwstr>
  </property>
  <property fmtid="{D5CDD505-2E9C-101B-9397-08002B2CF9AE}" pid="8" name="Cover image">
    <vt:lpwstr>Z:\Kundentemplates\Diebold\DieboldNixdorf\2016-08-11-VCT\Cover image 2.jpg</vt:lpwstr>
  </property>
  <property fmtid="{D5CDD505-2E9C-101B-9397-08002B2CF9AE}" pid="9" name="Footer">
    <vt:lpwstr>opt. Footer</vt:lpwstr>
  </property>
  <property fmtid="{D5CDD505-2E9C-101B-9397-08002B2CF9AE}" pid="10" name="Date">
    <vt:filetime>1969-12-31T22:00:00Z</vt:filetime>
  </property>
  <property fmtid="{D5CDD505-2E9C-101B-9397-08002B2CF9AE}" pid="11" name="ContentTypeId">
    <vt:lpwstr>0x01010080A98A4A7C6CD941951C85B97EAF02B9</vt:lpwstr>
  </property>
</Properties>
</file>