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  <p:sldMasterId id="2147483831" r:id="rId8"/>
  </p:sldMasterIdLst>
  <p:notesMasterIdLst>
    <p:notesMasterId r:id="rId51"/>
  </p:notesMasterIdLst>
  <p:handoutMasterIdLst>
    <p:handoutMasterId r:id="rId52"/>
  </p:handoutMasterIdLst>
  <p:sldIdLst>
    <p:sldId id="534" r:id="rId9"/>
    <p:sldId id="4060" r:id="rId10"/>
    <p:sldId id="540" r:id="rId11"/>
    <p:sldId id="546" r:id="rId12"/>
    <p:sldId id="530" r:id="rId13"/>
    <p:sldId id="533" r:id="rId14"/>
    <p:sldId id="482" r:id="rId15"/>
    <p:sldId id="484" r:id="rId16"/>
    <p:sldId id="485" r:id="rId17"/>
    <p:sldId id="536" r:id="rId18"/>
    <p:sldId id="4071" r:id="rId19"/>
    <p:sldId id="4072" r:id="rId20"/>
    <p:sldId id="4043" r:id="rId21"/>
    <p:sldId id="4044" r:id="rId22"/>
    <p:sldId id="4046" r:id="rId23"/>
    <p:sldId id="4047" r:id="rId24"/>
    <p:sldId id="4059" r:id="rId25"/>
    <p:sldId id="4048" r:id="rId26"/>
    <p:sldId id="4049" r:id="rId27"/>
    <p:sldId id="258" r:id="rId28"/>
    <p:sldId id="4040" r:id="rId29"/>
    <p:sldId id="4055" r:id="rId30"/>
    <p:sldId id="4045" r:id="rId31"/>
    <p:sldId id="4042" r:id="rId32"/>
    <p:sldId id="4050" r:id="rId33"/>
    <p:sldId id="4051" r:id="rId34"/>
    <p:sldId id="4056" r:id="rId35"/>
    <p:sldId id="4052" r:id="rId36"/>
    <p:sldId id="4053" r:id="rId37"/>
    <p:sldId id="4054" r:id="rId38"/>
    <p:sldId id="4057" r:id="rId39"/>
    <p:sldId id="4058" r:id="rId40"/>
    <p:sldId id="4061" r:id="rId41"/>
    <p:sldId id="4062" r:id="rId42"/>
    <p:sldId id="4063" r:id="rId43"/>
    <p:sldId id="4065" r:id="rId44"/>
    <p:sldId id="4066" r:id="rId45"/>
    <p:sldId id="4067" r:id="rId46"/>
    <p:sldId id="4068" r:id="rId47"/>
    <p:sldId id="4064" r:id="rId48"/>
    <p:sldId id="4069" r:id="rId49"/>
    <p:sldId id="4070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534"/>
            <p14:sldId id="4060"/>
          </p14:sldIdLst>
        </p14:section>
        <p14:section name="Omair" id="{1E4BA1A2-C20E-F347-A1A0-DF740B7DE8DE}">
          <p14:sldIdLst>
            <p14:sldId id="540"/>
            <p14:sldId id="546"/>
            <p14:sldId id="530"/>
            <p14:sldId id="533"/>
            <p14:sldId id="482"/>
            <p14:sldId id="484"/>
            <p14:sldId id="485"/>
            <p14:sldId id="536"/>
            <p14:sldId id="4071"/>
            <p14:sldId id="4072"/>
          </p14:sldIdLst>
        </p14:section>
        <p14:section name="Johann" id="{99D94585-88D9-0447-BAF6-114DA5C518B6}">
          <p14:sldIdLst>
            <p14:sldId id="4043"/>
            <p14:sldId id="4044"/>
            <p14:sldId id="4046"/>
            <p14:sldId id="4047"/>
            <p14:sldId id="4059"/>
            <p14:sldId id="4048"/>
            <p14:sldId id="4049"/>
            <p14:sldId id="258"/>
            <p14:sldId id="4040"/>
            <p14:sldId id="4055"/>
            <p14:sldId id="4045"/>
            <p14:sldId id="4042"/>
            <p14:sldId id="4050"/>
            <p14:sldId id="4051"/>
            <p14:sldId id="4056"/>
            <p14:sldId id="4052"/>
            <p14:sldId id="4053"/>
            <p14:sldId id="4054"/>
            <p14:sldId id="4057"/>
            <p14:sldId id="4058"/>
          </p14:sldIdLst>
        </p14:section>
        <p14:section name="Thorir" id="{03E58D75-EA36-4BE8-8C22-EB61E7F64BA1}">
          <p14:sldIdLst>
            <p14:sldId id="4061"/>
            <p14:sldId id="4062"/>
            <p14:sldId id="4063"/>
            <p14:sldId id="4065"/>
            <p14:sldId id="4066"/>
            <p14:sldId id="4067"/>
            <p14:sldId id="4068"/>
            <p14:sldId id="4064"/>
            <p14:sldId id="4069"/>
            <p14:sldId id="407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drun Olafsdottir" initials="GO" lastIdx="1" clrIdx="0">
    <p:extLst>
      <p:ext uri="{19B8F6BF-5375-455C-9EA6-DF929625EA0E}">
        <p15:presenceInfo xmlns:p15="http://schemas.microsoft.com/office/powerpoint/2012/main" userId="S::gua@lsretail.com::6d7716d3-bdc4-4494-a74d-18fd30bc7e2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2A31"/>
    <a:srgbClr val="EFCA48"/>
    <a:srgbClr val="253F50"/>
    <a:srgbClr val="B1C94B"/>
    <a:srgbClr val="5FCC50"/>
    <a:srgbClr val="E5B259"/>
    <a:srgbClr val="242D2F"/>
    <a:srgbClr val="0F4A87"/>
    <a:srgbClr val="BECFD4"/>
    <a:srgbClr val="8593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558"/>
  </p:normalViewPr>
  <p:slideViewPr>
    <p:cSldViewPr snapToGrid="0" snapToObjects="1">
      <p:cViewPr varScale="1">
        <p:scale>
          <a:sx n="122" d="100"/>
          <a:sy n="122" d="100"/>
        </p:scale>
        <p:origin x="9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9" d="100"/>
          <a:sy n="129" d="100"/>
        </p:scale>
        <p:origin x="37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31T01:53:56.134" idx="1">
    <p:pos x="10" y="10"/>
    <p:text>Here it's important that students understand that they can not start an implementation in sandbox and expect to be able to migrate to production, it's not possible.</p:text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4468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6097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4078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76131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44300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95101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1423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30898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1.png"/><Relationship Id="rId4" Type="http://schemas.openxmlformats.org/officeDocument/2006/relationships/image" Target="../media/image15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8.svg"/><Relationship Id="rId5" Type="http://schemas.openxmlformats.org/officeDocument/2006/relationships/image" Target="../media/image35.png"/><Relationship Id="rId4" Type="http://schemas.openxmlformats.org/officeDocument/2006/relationships/image" Target="../media/image15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8.svg"/><Relationship Id="rId5" Type="http://schemas.openxmlformats.org/officeDocument/2006/relationships/image" Target="../media/image35.png"/><Relationship Id="rId4" Type="http://schemas.openxmlformats.org/officeDocument/2006/relationships/image" Target="../media/image15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6.png"/><Relationship Id="rId4" Type="http://schemas.openxmlformats.org/officeDocument/2006/relationships/image" Target="../media/image15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15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15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emf"/><Relationship Id="rId4" Type="http://schemas.openxmlformats.org/officeDocument/2006/relationships/image" Target="../media/image1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4.svg"/><Relationship Id="rId5" Type="http://schemas.openxmlformats.org/officeDocument/2006/relationships/image" Target="../media/image39.png"/><Relationship Id="rId4" Type="http://schemas.openxmlformats.org/officeDocument/2006/relationships/image" Target="../media/image15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4.svg"/><Relationship Id="rId5" Type="http://schemas.openxmlformats.org/officeDocument/2006/relationships/image" Target="../media/image39.png"/><Relationship Id="rId4" Type="http://schemas.openxmlformats.org/officeDocument/2006/relationships/image" Target="../media/image15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0.png"/><Relationship Id="rId4" Type="http://schemas.openxmlformats.org/officeDocument/2006/relationships/image" Target="../media/image15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5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5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1.png"/><Relationship Id="rId4" Type="http://schemas.openxmlformats.org/officeDocument/2006/relationships/image" Target="../media/image15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64546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sitting, table, bear&#10;&#10;Description automatically generated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7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4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0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836" y="2922104"/>
            <a:ext cx="70850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79422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252141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313C40"/>
              </a:buClr>
              <a:buFontTx/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28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C1B818C3-3221-6246-B5D3-5E0E6C230C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353547"/>
            <a:ext cx="5712823" cy="49766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EB67D75-87BE-3344-958A-DB8D9BAD67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354" y="1353548"/>
            <a:ext cx="4946467" cy="497669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7B37045E-26C4-4064-8FEB-96A71D1509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B9FF5F9-5573-447E-991F-BB1B2C62BCFB}"/>
              </a:ext>
            </a:extLst>
          </p:cNvPr>
          <p:cNvCxnSpPr>
            <a:cxnSpLocks/>
          </p:cNvCxnSpPr>
          <p:nvPr userDrawn="1"/>
        </p:nvCxnSpPr>
        <p:spPr>
          <a:xfrm>
            <a:off x="766354" y="1161959"/>
            <a:ext cx="1632857" cy="0"/>
          </a:xfrm>
          <a:prstGeom prst="line">
            <a:avLst/>
          </a:prstGeom>
          <a:ln w="19050">
            <a:solidFill>
              <a:srgbClr val="4A2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A11EC834-6720-494E-A4FA-6C004F62D7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5774575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37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801FB4B-AE30-8B49-852D-5CC2AA451E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3178" y="0"/>
            <a:ext cx="402335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aseline="0">
                <a:solidFill>
                  <a:srgbClr val="242D2F"/>
                </a:solidFill>
              </a:defRPr>
            </a:lvl1pPr>
          </a:lstStyle>
          <a:p>
            <a:r>
              <a:rPr lang="en-US"/>
              <a:t>Click icon to add picture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B34BB62-EC72-A748-80AA-640356BAA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2627" y="1353066"/>
            <a:ext cx="7143751" cy="490485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4262EA5-32C2-D04E-9019-701D3A6EEC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02627" y="384459"/>
            <a:ext cx="6073321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A47F46-3B75-4F10-86A6-00365D37ABA0}"/>
              </a:ext>
            </a:extLst>
          </p:cNvPr>
          <p:cNvCxnSpPr>
            <a:cxnSpLocks/>
          </p:cNvCxnSpPr>
          <p:nvPr userDrawn="1"/>
        </p:nvCxnSpPr>
        <p:spPr>
          <a:xfrm>
            <a:off x="4702627" y="1194934"/>
            <a:ext cx="1632857" cy="0"/>
          </a:xfrm>
          <a:prstGeom prst="line">
            <a:avLst/>
          </a:prstGeom>
          <a:ln w="19050">
            <a:solidFill>
              <a:srgbClr val="4A2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5584FB78-446C-224E-83CE-11E218FED1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11203527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06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C38B428-131F-0241-A0B1-5BBF23B5F3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356369"/>
            <a:ext cx="5712823" cy="48272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EBFAD573-9098-4866-BB44-F17C794446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353" y="1356369"/>
            <a:ext cx="4946469" cy="2225904"/>
          </a:xfrm>
          <a:prstGeom prst="rect">
            <a:avLst/>
          </a:prstGeom>
          <a:solidFill>
            <a:srgbClr val="943267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FE13DC7-1BEE-463B-BCEC-F7D59FF76D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353" y="3957735"/>
            <a:ext cx="4946469" cy="2225904"/>
          </a:xfrm>
          <a:prstGeom prst="rect">
            <a:avLst/>
          </a:prstGeom>
          <a:solidFill>
            <a:srgbClr val="361A5D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D1FCCF0-F189-42E0-B2C0-87C1604FCE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AAF8323-C902-4D53-8D81-D06A8E9A4A8E}"/>
              </a:ext>
            </a:extLst>
          </p:cNvPr>
          <p:cNvCxnSpPr>
            <a:cxnSpLocks/>
          </p:cNvCxnSpPr>
          <p:nvPr userDrawn="1"/>
        </p:nvCxnSpPr>
        <p:spPr>
          <a:xfrm>
            <a:off x="766354" y="1161959"/>
            <a:ext cx="1632857" cy="0"/>
          </a:xfrm>
          <a:prstGeom prst="line">
            <a:avLst/>
          </a:prstGeom>
          <a:ln w="19050">
            <a:solidFill>
              <a:srgbClr val="4A2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D58BA206-743E-C249-A397-91CCDCA206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11203527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66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6D4130B-40D2-E646-8871-FC218157ED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4549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56B5A59-9B83-6744-AEE4-A7C862B508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9991" y="31407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4BF754A-C8A0-1C42-9378-C71792F06B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9991" y="4432852"/>
            <a:ext cx="6867940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CAB2BEE-854D-AD42-88E3-E5B6ABB78C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991" y="485029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383241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1817" y="24549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B1C94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1817" y="31407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1817" y="4432852"/>
            <a:ext cx="7166114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1817" y="485029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572324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7921" y="24549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7921" y="31407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7921" y="4432852"/>
            <a:ext cx="653000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921" y="485029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BCFDF3-F494-814D-B1F3-0179EA904597}"/>
              </a:ext>
            </a:extLst>
          </p:cNvPr>
          <p:cNvSpPr/>
          <p:nvPr userDrawn="1"/>
        </p:nvSpPr>
        <p:spPr>
          <a:xfrm>
            <a:off x="6659217" y="477078"/>
            <a:ext cx="3170583" cy="1709531"/>
          </a:xfrm>
          <a:prstGeom prst="rect">
            <a:avLst/>
          </a:prstGeom>
          <a:solidFill>
            <a:srgbClr val="25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A0C00B-E0A8-8045-B983-51E5EB265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554" t="7681" r="22881" b="68406"/>
          <a:stretch/>
        </p:blipFill>
        <p:spPr>
          <a:xfrm>
            <a:off x="7310229" y="526774"/>
            <a:ext cx="2385391" cy="16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8031477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746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Nav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90" y="188912"/>
            <a:ext cx="1474550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795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Nav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49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2477"/>
            <a:ext cx="4319588" cy="1079500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90" y="188912"/>
            <a:ext cx="1474550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398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co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70BBF-3A63-456E-939B-678EA23311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851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9C78C-0CD6-7447-90BA-C7C24B4B21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917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49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2477"/>
            <a:ext cx="4319588" cy="1079500"/>
          </a:xfrm>
          <a:prstGeom prst="rect">
            <a:avLst/>
          </a:prstGeom>
          <a:solidFill>
            <a:srgbClr val="138890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F7F49-B456-2342-98F0-8D9694F32B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972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3"/>
            <a:ext cx="1479688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795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55BE8C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3"/>
            <a:ext cx="1479688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7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1933095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9" y="188913"/>
            <a:ext cx="1567866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857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F0535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9" y="188913"/>
            <a:ext cx="1567866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85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mn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5B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7160"/>
            <a:ext cx="720725" cy="520563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837" y="188912"/>
            <a:ext cx="1692199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12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mn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5B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F5BE3D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3" y="6147160"/>
            <a:ext cx="720724" cy="520563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949950"/>
            <a:ext cx="108013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837" y="188912"/>
            <a:ext cx="1692199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53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50"/>
            <a:ext cx="10775950" cy="908050"/>
          </a:xfrm>
          <a:prstGeom prst="rect">
            <a:avLst/>
          </a:prstGeom>
          <a:solidFill>
            <a:srgbClr val="E47D25"/>
          </a:solidFill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074" y="188912"/>
            <a:ext cx="2032752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585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E47D25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074" y="188912"/>
            <a:ext cx="2032752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293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Activit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74" y="189137"/>
            <a:ext cx="1969964" cy="3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426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Activit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74" y="189137"/>
            <a:ext cx="1969964" cy="3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426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B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8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057" y="188912"/>
            <a:ext cx="1117980" cy="3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676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B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057" y="188912"/>
            <a:ext cx="1117980" cy="3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71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2711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Insigh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485" y="188913"/>
            <a:ext cx="1835551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049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Insigh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485" y="188913"/>
            <a:ext cx="1835551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662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Pa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8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25" y="188913"/>
            <a:ext cx="1381612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012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Pa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25" y="188913"/>
            <a:ext cx="1381612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535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Recommend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69" y="188912"/>
            <a:ext cx="2631863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535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Recommend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69" y="188912"/>
            <a:ext cx="2631863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520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orecour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888" y="188913"/>
            <a:ext cx="2243150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56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orecour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888" y="188913"/>
            <a:ext cx="2243150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475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Hospitalit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F6558F-0016-3B48-BAAA-DC665BDF7D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3748" y="44624"/>
            <a:ext cx="3168249" cy="6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828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Hospitalit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55147F-BF46-B04A-A1A5-77BBDEF9CE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3748" y="44624"/>
            <a:ext cx="3168249" cy="6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56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F00C28A-A381-0549-A4FD-D6337CC4C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AD1AEAD-9CD9-4947-8042-9623E4BA3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6553" y="22987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19ECA9-1033-5D42-9FBA-E2A0516802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6553" y="29623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56F774E-B852-264B-AB1F-B158D3A096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30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21C5BAC-B89E-E840-9F0E-546A680A2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30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AD095B0-1A72-9040-809D-5AB7546865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36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13CA0B3-7A0E-DF45-B1D0-D7118687D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36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99BAB90-8CFC-F849-98CC-A7B73B190A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742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2D3CB0-3F15-C44A-B449-D9EF0A9172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42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7732271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Pharmac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999" y="188913"/>
            <a:ext cx="2290872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579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Pharmac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999" y="188913"/>
            <a:ext cx="2290872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1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9.em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8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image" Target="../media/image18.emf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image" Target="../media/image19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34" Type="http://schemas.openxmlformats.org/officeDocument/2006/relationships/image" Target="../media/image46.png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33" Type="http://schemas.openxmlformats.org/officeDocument/2006/relationships/image" Target="../media/image45.png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90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32" Type="http://schemas.openxmlformats.org/officeDocument/2006/relationships/image" Target="../media/image44.jpeg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225706-2CBE-1C4F-AD58-C23DD6181B3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0" r:id="rId2"/>
    <p:sldLayoutId id="2147483746" r:id="rId3"/>
    <p:sldLayoutId id="2147483747" r:id="rId4"/>
    <p:sldLayoutId id="2147483751" r:id="rId5"/>
    <p:sldLayoutId id="2147483748" r:id="rId6"/>
    <p:sldLayoutId id="2147483749" r:id="rId7"/>
    <p:sldLayoutId id="2147483787" r:id="rId8"/>
    <p:sldLayoutId id="21474838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53" r:id="rId4"/>
    <p:sldLayoutId id="2147483754" r:id="rId5"/>
    <p:sldLayoutId id="2147483755" r:id="rId6"/>
    <p:sldLayoutId id="2147483756" r:id="rId7"/>
    <p:sldLayoutId id="2147483759" r:id="rId8"/>
    <p:sldLayoutId id="2147483757" r:id="rId9"/>
    <p:sldLayoutId id="2147483758" r:id="rId10"/>
    <p:sldLayoutId id="2147483830" r:id="rId11"/>
    <p:sldLayoutId id="2147483863" r:id="rId12"/>
    <p:sldLayoutId id="2147483864" r:id="rId13"/>
    <p:sldLayoutId id="214748386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42D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69CA86-2178-B346-8F00-6F117161A73F}"/>
              </a:ext>
            </a:extLst>
          </p:cNvPr>
          <p:cNvPicPr>
            <a:picLocks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33901-8F69-9B43-9AD3-9B9C6D1B6C04}"/>
              </a:ext>
            </a:extLst>
          </p:cNvPr>
          <p:cNvPicPr>
            <a:picLocks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3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5" r:id="rId24"/>
    <p:sldLayoutId id="2147483856" r:id="rId25"/>
    <p:sldLayoutId id="2147483857" r:id="rId26"/>
    <p:sldLayoutId id="2147483858" r:id="rId27"/>
    <p:sldLayoutId id="2147483859" r:id="rId28"/>
    <p:sldLayoutId id="2147483860" r:id="rId29"/>
    <p:sldLayoutId id="214748386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7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9.emf"/><Relationship Id="rId5" Type="http://schemas.openxmlformats.org/officeDocument/2006/relationships/image" Target="../media/image86.sv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13" Type="http://schemas.openxmlformats.org/officeDocument/2006/relationships/image" Target="../media/image110.svg"/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12" Type="http://schemas.openxmlformats.org/officeDocument/2006/relationships/image" Target="../media/image97.png"/><Relationship Id="rId2" Type="http://schemas.openxmlformats.org/officeDocument/2006/relationships/image" Target="../media/image79.emf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3.svg"/><Relationship Id="rId11" Type="http://schemas.openxmlformats.org/officeDocument/2006/relationships/image" Target="../media/image96.png"/><Relationship Id="rId5" Type="http://schemas.openxmlformats.org/officeDocument/2006/relationships/image" Target="../media/image93.png"/><Relationship Id="rId15" Type="http://schemas.openxmlformats.org/officeDocument/2006/relationships/image" Target="../media/image99.emf"/><Relationship Id="rId10" Type="http://schemas.openxmlformats.org/officeDocument/2006/relationships/image" Target="../media/image107.svg"/><Relationship Id="rId4" Type="http://schemas.openxmlformats.org/officeDocument/2006/relationships/image" Target="../media/image101.svg"/><Relationship Id="rId9" Type="http://schemas.openxmlformats.org/officeDocument/2006/relationships/image" Target="../media/image95.png"/><Relationship Id="rId1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0.png"/><Relationship Id="rId5" Type="http://schemas.openxmlformats.org/officeDocument/2006/relationships/image" Target="../media/image98.png"/><Relationship Id="rId4" Type="http://schemas.openxmlformats.org/officeDocument/2006/relationships/image" Target="../media/image10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102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8.png"/><Relationship Id="rId5" Type="http://schemas.openxmlformats.org/officeDocument/2006/relationships/image" Target="../media/image101.png"/><Relationship Id="rId4" Type="http://schemas.openxmlformats.org/officeDocument/2006/relationships/image" Target="../media/image10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13" Type="http://schemas.openxmlformats.org/officeDocument/2006/relationships/image" Target="../media/image104.png"/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12" Type="http://schemas.openxmlformats.org/officeDocument/2006/relationships/image" Target="../media/image103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3.svg"/><Relationship Id="rId11" Type="http://schemas.openxmlformats.org/officeDocument/2006/relationships/image" Target="../media/image101.png"/><Relationship Id="rId5" Type="http://schemas.openxmlformats.org/officeDocument/2006/relationships/image" Target="../media/image93.png"/><Relationship Id="rId10" Type="http://schemas.openxmlformats.org/officeDocument/2006/relationships/image" Target="../media/image107.svg"/><Relationship Id="rId4" Type="http://schemas.openxmlformats.org/officeDocument/2006/relationships/image" Target="../media/image101.svg"/><Relationship Id="rId9" Type="http://schemas.openxmlformats.org/officeDocument/2006/relationships/image" Target="../media/image95.png"/><Relationship Id="rId1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1.svg"/><Relationship Id="rId7" Type="http://schemas.openxmlformats.org/officeDocument/2006/relationships/image" Target="../media/image10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1.png"/><Relationship Id="rId9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partner-center/overview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92.png"/><Relationship Id="rId7" Type="http://schemas.openxmlformats.org/officeDocument/2006/relationships/image" Target="../media/image103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4.png"/><Relationship Id="rId11" Type="http://schemas.openxmlformats.org/officeDocument/2006/relationships/image" Target="../media/image120.png"/><Relationship Id="rId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101.svg"/><Relationship Id="rId9" Type="http://schemas.openxmlformats.org/officeDocument/2006/relationships/image" Target="../media/image1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ammer.com/gocurrent/?show_login=true#/home" TargetMode="External"/><Relationship Id="rId2" Type="http://schemas.openxmlformats.org/officeDocument/2006/relationships/hyperlink" Target="https://help.gocurrent.lsretail.com/docs/get-started.html" TargetMode="Externa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helplscentralimplement.lsretail.com/Content/Hybrid-Model-Installation-And-Configuration.htm?tocpath=LS%20Central%20SaaS%20Implementation%7CHybrid%20model%20-%20Installation%20and%20configuration%7C_____0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dynamics365/business-central/dev-itpro/administration/tenant-admin-center-environment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lscentralimplement.lsretail.com/Content/LS%20Core/LS%20Central%20SaaS.htm#Developmen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74AFB0-E609-6942-9E57-0F3FE825DB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LS Central </a:t>
            </a:r>
            <a:r>
              <a:rPr lang="en-US" dirty="0" err="1"/>
              <a:t>Saas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340A2-6AB8-EE40-805C-6ABF14E243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Best practices for optimum execution 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374EC-D023-CA40-B6C9-A03775F671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02857" y="3996413"/>
            <a:ext cx="2259591" cy="348214"/>
          </a:xfrm>
        </p:spPr>
        <p:txBody>
          <a:bodyPr/>
          <a:lstStyle/>
          <a:p>
            <a:r>
              <a:rPr lang="en-US"/>
              <a:t>Adalbjorg Karlsdottir</a:t>
            </a:r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3DC40E-E51F-6743-9982-E813609CC1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17375" y="4360211"/>
            <a:ext cx="2259591" cy="299879"/>
          </a:xfrm>
        </p:spPr>
        <p:txBody>
          <a:bodyPr/>
          <a:lstStyle/>
          <a:p>
            <a:r>
              <a:rPr lang="en-US" dirty="0"/>
              <a:t>Onboarding lead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F49133-D2A1-D844-9A77-4852436C9E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02569" y="3996413"/>
            <a:ext cx="2133394" cy="348214"/>
          </a:xfrm>
        </p:spPr>
        <p:txBody>
          <a:bodyPr/>
          <a:lstStyle/>
          <a:p>
            <a:r>
              <a:rPr lang="en-US" dirty="0"/>
              <a:t>Johann Sveinsson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34B11D-2D48-7747-8A67-6207EC0BAE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8061" y="4360211"/>
            <a:ext cx="2133394" cy="348214"/>
          </a:xfrm>
        </p:spPr>
        <p:txBody>
          <a:bodyPr/>
          <a:lstStyle/>
          <a:p>
            <a:r>
              <a:rPr lang="en-US" dirty="0"/>
              <a:t>Senior developer</a:t>
            </a:r>
            <a:endParaRPr lang="en-I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7FBB61D-386B-EF4D-8022-F8AA7D0DE6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87398" y="3996413"/>
            <a:ext cx="2133394" cy="348214"/>
          </a:xfrm>
        </p:spPr>
        <p:txBody>
          <a:bodyPr/>
          <a:lstStyle/>
          <a:p>
            <a:r>
              <a:rPr lang="en-US" dirty="0"/>
              <a:t>Omair Zuberi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30FD58C-4F4B-134F-A6ED-0F9FA7AB47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72887" y="4360211"/>
            <a:ext cx="2133394" cy="348214"/>
          </a:xfrm>
        </p:spPr>
        <p:txBody>
          <a:bodyPr/>
          <a:lstStyle/>
          <a:p>
            <a:r>
              <a:rPr lang="en-US" dirty="0"/>
              <a:t>Solution Architect </a:t>
            </a:r>
            <a:endParaRPr lang="en-I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BC09776-ACE2-4F9B-33D0-C5E690863425}"/>
              </a:ext>
            </a:extLst>
          </p:cNvPr>
          <p:cNvSpPr txBox="1">
            <a:spLocks/>
          </p:cNvSpPr>
          <p:nvPr/>
        </p:nvSpPr>
        <p:spPr>
          <a:xfrm>
            <a:off x="9371795" y="3989159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Thorir Bjornsson</a:t>
            </a:r>
            <a:endParaRPr lang="en-I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E90ED90-1887-A06F-355C-2BE7BAAA3495}"/>
              </a:ext>
            </a:extLst>
          </p:cNvPr>
          <p:cNvSpPr txBox="1">
            <a:spLocks/>
          </p:cNvSpPr>
          <p:nvPr/>
        </p:nvSpPr>
        <p:spPr>
          <a:xfrm>
            <a:off x="9144000" y="4352956"/>
            <a:ext cx="2554514" cy="307134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rgbClr val="E6B35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Customer Technical Lead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607084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text, computer, vending machine&#10;&#10;Description automatically generated">
            <a:extLst>
              <a:ext uri="{FF2B5EF4-FFF2-40B4-BE49-F238E27FC236}">
                <a16:creationId xmlns:a16="http://schemas.microsoft.com/office/drawing/2014/main" id="{01C1B655-4A04-432F-9C0D-755F4BFA88ED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l="30414" r="30414"/>
          <a:stretch/>
        </p:blipFill>
        <p:spPr>
          <a:xfrm>
            <a:off x="0" y="0"/>
            <a:ext cx="4024313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761226-138D-4FFB-A323-C6A445DF212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53120" y="1352550"/>
            <a:ext cx="7838880" cy="4905375"/>
          </a:xfrm>
          <a:prstGeom prst="rect">
            <a:avLst/>
          </a:prstGeom>
        </p:spPr>
        <p:txBody>
          <a:bodyPr lIns="0" tIns="0" rIns="0" bIns="0" anchor="t"/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ea typeface="+mn-lt"/>
                <a:cs typeface="+mn-lt"/>
              </a:rPr>
              <a:t>Exceeding Storage limit won't interrupt transaction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ea typeface="+mn-lt"/>
                <a:cs typeface="+mn-lt"/>
              </a:rPr>
              <a:t>No automatic charges for the extra storage occupied by these environments.</a:t>
            </a:r>
            <a:endParaRPr lang="en-US" sz="2000" dirty="0">
              <a:cs typeface="Segoe UI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ea typeface="+mn-lt"/>
                <a:cs typeface="+mn-lt"/>
              </a:rPr>
              <a:t>Restriction will be placed on creating or copying environments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ea typeface="+mn-lt"/>
                <a:cs typeface="+mn-lt"/>
              </a:rPr>
              <a:t>These operations will also be blocked for the customers who have more environments than they're entitled to, according to their subscription and purchased environment add-ons.</a:t>
            </a:r>
            <a:endParaRPr lang="en-US" sz="2000" dirty="0">
              <a:cs typeface="Segoe U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9CF11-D46F-40DD-AB4C-A680C3F2AF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53120" y="384175"/>
            <a:ext cx="7877881" cy="585788"/>
          </a:xfrm>
          <a:prstGeom prst="rect">
            <a:avLst/>
          </a:prstGeom>
        </p:spPr>
        <p:txBody>
          <a:bodyPr lIns="0" tIns="0" rIns="0" bIns="0" anchor="t"/>
          <a:lstStyle/>
          <a:p>
            <a:pPr marL="0" indent="0">
              <a:buNone/>
            </a:pPr>
            <a:r>
              <a:rPr lang="en-US" sz="2800" b="1" dirty="0">
                <a:solidFill>
                  <a:srgbClr val="265888"/>
                </a:solidFill>
                <a:latin typeface="+mj-lt"/>
              </a:rPr>
              <a:t>Exceeding capacity quota</a:t>
            </a:r>
            <a:endParaRPr lang="en-US" dirty="0">
              <a:cs typeface="Segoe UI Bold"/>
            </a:endParaRPr>
          </a:p>
        </p:txBody>
      </p:sp>
    </p:spTree>
    <p:extLst>
      <p:ext uri="{BB962C8B-B14F-4D97-AF65-F5344CB8AC3E}">
        <p14:creationId xmlns:p14="http://schemas.microsoft.com/office/powerpoint/2010/main" val="474732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09D781-C9DE-40AD-81B5-A9A4C962E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985" y="948029"/>
            <a:ext cx="5987415" cy="529465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B24677-0083-5A5B-17FD-47C90383D3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Don’t do this</a:t>
            </a:r>
          </a:p>
        </p:txBody>
      </p:sp>
    </p:spTree>
    <p:extLst>
      <p:ext uri="{BB962C8B-B14F-4D97-AF65-F5344CB8AC3E}">
        <p14:creationId xmlns:p14="http://schemas.microsoft.com/office/powerpoint/2010/main" val="1722624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6E8AFD-E843-CF2C-6971-E97ADBDD65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944914"/>
            <a:ext cx="5610877" cy="4105690"/>
          </a:xfrm>
        </p:spPr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/>
              <a:t>Multiple Verticals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Development / Deployment Strategy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Constant Monitoring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Upgrade!!!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B8F10-8D39-433E-9E87-88961485FC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Extension Management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EBFE52-2024-86A1-300F-45ECDC3FB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783" y="1082309"/>
            <a:ext cx="5788588" cy="48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37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2AA24-962B-5947-9F26-B4BE6286D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Online implementation 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42C4-00C5-E242-8B8A-98E5D2888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39" y="1346768"/>
            <a:ext cx="5355743" cy="5226101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POS and Client is a Web Client - only a browser is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LS recommend to use Chrome and for the POS “LS Central App Shell”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Import data with Configuration Packages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Replicate data between companies with Web Service Replication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Replication not as fast as before </a:t>
            </a:r>
          </a:p>
          <a:p>
            <a:endParaRPr lang="en-GB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6A584B2-7030-4CE7-9DDB-9ACF0109ED5A}"/>
              </a:ext>
            </a:extLst>
          </p:cNvPr>
          <p:cNvSpPr/>
          <p:nvPr/>
        </p:nvSpPr>
        <p:spPr>
          <a:xfrm>
            <a:off x="5624209" y="1259815"/>
            <a:ext cx="5919537" cy="4369459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A6A7853-CED7-4021-B5C1-FC3EAE05BC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933545" y="1924050"/>
            <a:ext cx="1815160" cy="2962275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888125B-C7BE-4F35-8336-98D8F99B3525}"/>
              </a:ext>
            </a:extLst>
          </p:cNvPr>
          <p:cNvCxnSpPr>
            <a:cxnSpLocks/>
          </p:cNvCxnSpPr>
          <p:nvPr/>
        </p:nvCxnSpPr>
        <p:spPr>
          <a:xfrm flipH="1" flipV="1">
            <a:off x="8303820" y="3067050"/>
            <a:ext cx="1025614" cy="247650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43">
            <a:extLst>
              <a:ext uri="{FF2B5EF4-FFF2-40B4-BE49-F238E27FC236}">
                <a16:creationId xmlns:a16="http://schemas.microsoft.com/office/drawing/2014/main" id="{3C674CF7-DD27-4CF2-A16C-9C0A2D97B4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59950" y="3147027"/>
            <a:ext cx="563946" cy="563946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FC91019-E3B7-4337-A716-6E747802AE38}"/>
              </a:ext>
            </a:extLst>
          </p:cNvPr>
          <p:cNvCxnSpPr>
            <a:cxnSpLocks/>
          </p:cNvCxnSpPr>
          <p:nvPr/>
        </p:nvCxnSpPr>
        <p:spPr>
          <a:xfrm flipH="1">
            <a:off x="8303820" y="3538560"/>
            <a:ext cx="1025614" cy="519206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D61FFC5-BC66-4DA1-ACBA-F100905F4900}"/>
              </a:ext>
            </a:extLst>
          </p:cNvPr>
          <p:cNvSpPr txBox="1"/>
          <p:nvPr/>
        </p:nvSpPr>
        <p:spPr>
          <a:xfrm>
            <a:off x="7366987" y="3020452"/>
            <a:ext cx="1114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Company 1</a:t>
            </a:r>
          </a:p>
          <a:p>
            <a:r>
              <a:rPr lang="en-US" sz="1200"/>
              <a:t>Master Date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49BEF7-E91A-4416-BDFE-2E31BC3DEB18}"/>
              </a:ext>
            </a:extLst>
          </p:cNvPr>
          <p:cNvSpPr txBox="1"/>
          <p:nvPr/>
        </p:nvSpPr>
        <p:spPr>
          <a:xfrm>
            <a:off x="7342067" y="3599715"/>
            <a:ext cx="111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Company 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68BF4A7-4ECC-463F-B8B2-0DB558A4B28B}"/>
              </a:ext>
            </a:extLst>
          </p:cNvPr>
          <p:cNvSpPr txBox="1"/>
          <p:nvPr/>
        </p:nvSpPr>
        <p:spPr>
          <a:xfrm>
            <a:off x="7332245" y="4075933"/>
            <a:ext cx="111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Company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DDFBC8-4A6D-403F-8505-BDDEEE2A3A07}"/>
              </a:ext>
            </a:extLst>
          </p:cNvPr>
          <p:cNvSpPr txBox="1"/>
          <p:nvPr/>
        </p:nvSpPr>
        <p:spPr>
          <a:xfrm>
            <a:off x="8874187" y="1754122"/>
            <a:ext cx="1025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SaaS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FBCDF9-D667-4A04-83D0-9AB813500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1031" y="5820173"/>
            <a:ext cx="1082389" cy="9433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ADA80E-92A1-4310-8F81-6B8F03621DFB}"/>
              </a:ext>
            </a:extLst>
          </p:cNvPr>
          <p:cNvSpPr txBox="1"/>
          <p:nvPr/>
        </p:nvSpPr>
        <p:spPr>
          <a:xfrm>
            <a:off x="4864271" y="5956851"/>
            <a:ext cx="727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Online</a:t>
            </a:r>
          </a:p>
          <a:p>
            <a:r>
              <a:rPr lang="en-US" sz="1400">
                <a:solidFill>
                  <a:schemeClr val="tx2"/>
                </a:solidFill>
              </a:rPr>
              <a:t>Client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03FB49-3868-4655-A927-502E807D7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2347" y="5740368"/>
            <a:ext cx="1075655" cy="93749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92B4700-3A23-4998-A86F-265615DD6F73}"/>
              </a:ext>
            </a:extLst>
          </p:cNvPr>
          <p:cNvCxnSpPr>
            <a:cxnSpLocks/>
          </p:cNvCxnSpPr>
          <p:nvPr/>
        </p:nvCxnSpPr>
        <p:spPr>
          <a:xfrm flipH="1">
            <a:off x="5832991" y="6119676"/>
            <a:ext cx="263009" cy="187283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A14923-A6C7-4FF3-9BD2-E5D64B90B430}"/>
              </a:ext>
            </a:extLst>
          </p:cNvPr>
          <p:cNvCxnSpPr>
            <a:cxnSpLocks/>
          </p:cNvCxnSpPr>
          <p:nvPr/>
        </p:nvCxnSpPr>
        <p:spPr>
          <a:xfrm>
            <a:off x="8193841" y="4545769"/>
            <a:ext cx="1135593" cy="1251946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C2E994D-38AB-2F36-24AF-0B12F67D06B7}"/>
              </a:ext>
            </a:extLst>
          </p:cNvPr>
          <p:cNvSpPr txBox="1"/>
          <p:nvPr/>
        </p:nvSpPr>
        <p:spPr>
          <a:xfrm>
            <a:off x="9096428" y="5858066"/>
            <a:ext cx="727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Online</a:t>
            </a:r>
          </a:p>
          <a:p>
            <a:r>
              <a:rPr lang="en-US" sz="1400">
                <a:solidFill>
                  <a:schemeClr val="tx2"/>
                </a:solidFill>
              </a:rPr>
              <a:t>Client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91CEB3-59A9-FEAE-A13B-791C674C51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7743" y="5344791"/>
            <a:ext cx="920354" cy="1026549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066A41-BCBA-4A3E-B877-66460A83E897}"/>
              </a:ext>
            </a:extLst>
          </p:cNvPr>
          <p:cNvCxnSpPr>
            <a:cxnSpLocks/>
          </p:cNvCxnSpPr>
          <p:nvPr/>
        </p:nvCxnSpPr>
        <p:spPr>
          <a:xfrm flipH="1">
            <a:off x="6531747" y="4578519"/>
            <a:ext cx="1068611" cy="734420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72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2AA24-962B-5947-9F26-B4BE6286D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Web Replication in SaaS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42C4-00C5-E242-8B8A-98E5D2888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39" y="1346768"/>
            <a:ext cx="5355743" cy="5226101"/>
          </a:xfrm>
        </p:spPr>
        <p:txBody>
          <a:bodyPr lIns="91440" tIns="45720" rIns="91440" bIns="45720" anchor="t"/>
          <a:lstStyle/>
          <a:p>
            <a:r>
              <a:rPr lang="en-GB" sz="2800" b="1" dirty="0">
                <a:solidFill>
                  <a:srgbClr val="004A87"/>
                </a:solidFill>
              </a:rPr>
              <a:t>Distribution 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Web Service URI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Web Service User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Test Web Connection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65C363-D8D4-10D5-FF1C-94980F2EB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361" y="1029758"/>
            <a:ext cx="6152303" cy="11704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B54B23-D9CF-2E86-E3BF-3B122CDB0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81" y="2211708"/>
            <a:ext cx="6280668" cy="1879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B663C5-21FD-A50A-A0E1-C3FFD38B911B}"/>
              </a:ext>
            </a:extLst>
          </p:cNvPr>
          <p:cNvSpPr txBox="1"/>
          <p:nvPr/>
        </p:nvSpPr>
        <p:spPr>
          <a:xfrm>
            <a:off x="304117" y="3888862"/>
            <a:ext cx="10867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Web Service URI:</a:t>
            </a:r>
          </a:p>
          <a:p>
            <a:r>
              <a:rPr lang="fr-FR" dirty="0"/>
              <a:t>http://&lt;web server&gt;/v2.0/&lt;tenant&gt;/Production/WS/CRONUS - LS Central/Codeunit/</a:t>
            </a:r>
            <a:r>
              <a:rPr lang="fr-FR" dirty="0" err="1"/>
              <a:t>RetailWebServices</a:t>
            </a:r>
            <a:endParaRPr lang="en-GB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931B8C-9E8D-252B-9BDC-9E048DC3EC31}"/>
              </a:ext>
            </a:extLst>
          </p:cNvPr>
          <p:cNvSpPr txBox="1"/>
          <p:nvPr/>
        </p:nvSpPr>
        <p:spPr>
          <a:xfrm>
            <a:off x="304118" y="4639120"/>
            <a:ext cx="2340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Web Services: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A821EF-A092-137A-EFDC-093766629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39" y="4966172"/>
            <a:ext cx="8913842" cy="6270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1AD668-0499-96DF-720E-8C0DE4F17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039" y="6024003"/>
            <a:ext cx="10867867" cy="4619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FB9CFD6-4A2F-EA28-E494-63ED2D2A412C}"/>
              </a:ext>
            </a:extLst>
          </p:cNvPr>
          <p:cNvSpPr txBox="1"/>
          <p:nvPr/>
        </p:nvSpPr>
        <p:spPr>
          <a:xfrm>
            <a:off x="308338" y="5682013"/>
            <a:ext cx="2340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Web Service Setup:</a:t>
            </a:r>
          </a:p>
        </p:txBody>
      </p:sp>
    </p:spTree>
    <p:extLst>
      <p:ext uri="{BB962C8B-B14F-4D97-AF65-F5344CB8AC3E}">
        <p14:creationId xmlns:p14="http://schemas.microsoft.com/office/powerpoint/2010/main" val="2372832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2AA24-962B-5947-9F26-B4BE6286D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Web Replication in SaaS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42C4-00C5-E242-8B8A-98E5D2888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346768"/>
            <a:ext cx="4125605" cy="5226101"/>
          </a:xfrm>
        </p:spPr>
        <p:txBody>
          <a:bodyPr lIns="91440" tIns="45720" rIns="91440" bIns="45720" anchor="t"/>
          <a:lstStyle/>
          <a:p>
            <a:r>
              <a:rPr lang="en-GB" sz="2800" b="1">
                <a:solidFill>
                  <a:srgbClr val="004A87"/>
                </a:solidFill>
              </a:rPr>
              <a:t>Web Service User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Web Service Access Key</a:t>
            </a:r>
          </a:p>
          <a:p>
            <a:pPr marL="1028700" lvl="1" indent="-342900"/>
            <a:r>
              <a:rPr lang="en-GB"/>
              <a:t>The password on the Distribution Location Card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BC User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9D1FFD-14E3-B70E-7052-2F30550A4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708" y="1346768"/>
            <a:ext cx="7783477" cy="449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14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2AA24-962B-5947-9F26-B4BE6286D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Web Replication in SaaS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42C4-00C5-E242-8B8A-98E5D2888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39" y="1346768"/>
            <a:ext cx="5355743" cy="5226101"/>
          </a:xfrm>
        </p:spPr>
        <p:txBody>
          <a:bodyPr lIns="91440" tIns="45720" rIns="91440" bIns="45720" anchor="t"/>
          <a:lstStyle/>
          <a:p>
            <a:r>
              <a:rPr lang="en-GB" sz="2800" b="1">
                <a:solidFill>
                  <a:srgbClr val="004A87"/>
                </a:solidFill>
              </a:rPr>
              <a:t>Scheduler Job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Distribution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Scheduler Job</a:t>
            </a:r>
          </a:p>
          <a:p>
            <a:pPr marL="971550" lvl="1" indent="-285750"/>
            <a:r>
              <a:rPr lang="en-GB"/>
              <a:t>Codeunit 99008923 “LSC Data Distribution WS” used for all replication</a:t>
            </a:r>
          </a:p>
          <a:p>
            <a:pPr marL="971550" lvl="1" indent="-285750"/>
            <a:r>
              <a:rPr lang="en-GB"/>
              <a:t>“Use Web Replication”</a:t>
            </a:r>
          </a:p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3389A-9176-A5B3-7C8D-13C6B686B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148" y="963345"/>
            <a:ext cx="5476190" cy="5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8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2AA24-962B-5947-9F26-B4BE6286D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Web Replication in SaaS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42C4-00C5-E242-8B8A-98E5D2888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39" y="1346768"/>
            <a:ext cx="5355743" cy="5226101"/>
          </a:xfrm>
        </p:spPr>
        <p:txBody>
          <a:bodyPr lIns="91440" tIns="45720" rIns="91440" bIns="45720" anchor="t"/>
          <a:lstStyle/>
          <a:p>
            <a:r>
              <a:rPr lang="en-GB" sz="2800" b="1">
                <a:solidFill>
                  <a:srgbClr val="004A87"/>
                </a:solidFill>
              </a:rPr>
              <a:t>Scheduler Sub Job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Configured as before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Action/Normal jobs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Not possible to replicate between different tables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Web Replication packages size have some limitations therefore it is good to use:</a:t>
            </a:r>
          </a:p>
          <a:p>
            <a:pPr marL="1028700" lvl="1" indent="-342900"/>
            <a:r>
              <a:rPr lang="en-GB"/>
              <a:t>Action Counter Interval</a:t>
            </a:r>
          </a:p>
          <a:p>
            <a:pPr marL="1028700" lvl="1" indent="-342900"/>
            <a:r>
              <a:rPr lang="en-GB"/>
              <a:t>Repl. Counter Interval</a:t>
            </a:r>
          </a:p>
          <a:p>
            <a:endParaRPr lang="en-GB"/>
          </a:p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68334D-B7B7-6171-85B6-0A3ADE52B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108" y="878938"/>
            <a:ext cx="4767237" cy="2886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18913A-1435-396F-92AD-44FA727B2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108" y="4009862"/>
            <a:ext cx="4767237" cy="286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5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2AA24-962B-5947-9F26-B4BE6286D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Web Replication in SaaS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42C4-00C5-E242-8B8A-98E5D2888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39" y="1346768"/>
            <a:ext cx="5355743" cy="5226101"/>
          </a:xfrm>
        </p:spPr>
        <p:txBody>
          <a:bodyPr lIns="91440" tIns="45720" rIns="91440" bIns="45720" anchor="t"/>
          <a:lstStyle/>
          <a:p>
            <a:r>
              <a:rPr lang="en-GB" sz="2800" b="1">
                <a:solidFill>
                  <a:srgbClr val="004A87"/>
                </a:solidFill>
              </a:rPr>
              <a:t>Scheduler Job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Codeunit 99009521 </a:t>
            </a:r>
          </a:p>
          <a:p>
            <a:r>
              <a:rPr lang="en-GB"/>
              <a:t>	“LSC Web Repl. Function”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Processing the Web Replication Request Queue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8A3DBD-6879-5374-75B0-6EDAB4045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570" y="1000061"/>
            <a:ext cx="5818090" cy="522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77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2AA24-962B-5947-9F26-B4BE6286D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Web Replication in SaaS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42C4-00C5-E242-8B8A-98E5D2888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39" y="1346768"/>
            <a:ext cx="5030577" cy="5226101"/>
          </a:xfrm>
        </p:spPr>
        <p:txBody>
          <a:bodyPr lIns="91440" tIns="45720" rIns="91440" bIns="45720" anchor="t"/>
          <a:lstStyle/>
          <a:p>
            <a:r>
              <a:rPr lang="en-GB" sz="2800" b="1">
                <a:solidFill>
                  <a:srgbClr val="004A87"/>
                </a:solidFill>
              </a:rPr>
              <a:t>Scheduler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Monitor the Web Replication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Request Queue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Packet 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DA7C0-ED24-1D4E-9F19-E5CB11998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740" y="2619824"/>
            <a:ext cx="7854921" cy="1618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D86094-51F7-6491-F9A8-55114E49F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740" y="4582659"/>
            <a:ext cx="7400000" cy="1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07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2AA24-962B-5947-9F26-B4BE6286D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Agenda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42C4-00C5-E242-8B8A-98E5D2888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39" y="1346768"/>
            <a:ext cx="5355743" cy="5226101"/>
          </a:xfrm>
        </p:spPr>
        <p:txBody>
          <a:bodyPr lIns="91440" tIns="45720" rIns="91440" bIns="45720" anchor="t"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Getting Started</a:t>
            </a:r>
          </a:p>
          <a:p>
            <a:pPr marL="10287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Partner Center</a:t>
            </a:r>
          </a:p>
          <a:p>
            <a:pPr marL="10287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Global Administrator</a:t>
            </a:r>
          </a:p>
          <a:p>
            <a:pPr marL="10287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Delegated Administrator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Admin</a:t>
            </a:r>
          </a:p>
          <a:p>
            <a:pPr marL="10287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Administrator Center</a:t>
            </a:r>
          </a:p>
          <a:p>
            <a:pPr marL="10287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Managing Environments</a:t>
            </a:r>
          </a:p>
          <a:p>
            <a:pPr marL="10287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Capacity Quota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Extension Management</a:t>
            </a: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Replication and Architecture</a:t>
            </a: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App Shell and Hardware-Station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Lessons Learned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6682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A0455F6C-8818-4222-8F67-EA38B3207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104" y="5485239"/>
            <a:ext cx="806798" cy="70317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2DCFADB-77AD-4199-906D-57EDED86C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508" y="4772283"/>
            <a:ext cx="806798" cy="70317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FC0BF55C-C03D-4B6B-8CA5-0145D4CEB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018" y="4822753"/>
            <a:ext cx="867614" cy="75617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CD44F59-02E5-49BB-9348-7B2C1B608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159" y="3971568"/>
            <a:ext cx="869615" cy="75792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2AA24-962B-5947-9F26-B4BE6286D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Online implementation 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42C4-00C5-E242-8B8A-98E5D2888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39" y="1346768"/>
            <a:ext cx="5575989" cy="5226101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POS and Clients are web browsers, recommended to use LS Central App Shell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Hardware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Configured for https secure connection with SSL Certificate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LS Update Service </a:t>
            </a:r>
          </a:p>
          <a:p>
            <a:pPr marL="971550" lvl="1" indent="-285750"/>
            <a:r>
              <a:rPr lang="en-GB"/>
              <a:t>BC version</a:t>
            </a:r>
          </a:p>
          <a:p>
            <a:pPr marL="971550" lvl="1" indent="-285750"/>
            <a:r>
              <a:rPr lang="en-GB"/>
              <a:t>Hardware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LS Update Service Client</a:t>
            </a:r>
          </a:p>
          <a:p>
            <a:endParaRPr lang="en-GB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6A584B2-7030-4CE7-9DDB-9ACF0109ED5A}"/>
              </a:ext>
            </a:extLst>
          </p:cNvPr>
          <p:cNvSpPr/>
          <p:nvPr/>
        </p:nvSpPr>
        <p:spPr>
          <a:xfrm>
            <a:off x="7942902" y="1166150"/>
            <a:ext cx="3629075" cy="2071138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A6A7853-CED7-4021-B5C1-FC3EAE05BC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044243" y="1786729"/>
            <a:ext cx="969241" cy="96924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93E00F2-02EE-4552-A389-9B9D7ADB9927}"/>
              </a:ext>
            </a:extLst>
          </p:cNvPr>
          <p:cNvGrpSpPr/>
          <p:nvPr/>
        </p:nvGrpSpPr>
        <p:grpSpPr>
          <a:xfrm>
            <a:off x="7056173" y="4221371"/>
            <a:ext cx="496356" cy="415404"/>
            <a:chOff x="7283110" y="5098660"/>
            <a:chExt cx="649614" cy="649614"/>
          </a:xfrm>
          <a:solidFill>
            <a:schemeClr val="bg1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0059A9-BEAF-405D-A0C9-2469317F1C0F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grpFill/>
            <a:ln w="158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A22E8BD-5923-487F-B24A-7AA9C05CA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9858099-8812-4B9A-B618-5E324CF1BB4E}"/>
              </a:ext>
            </a:extLst>
          </p:cNvPr>
          <p:cNvSpPr txBox="1"/>
          <p:nvPr/>
        </p:nvSpPr>
        <p:spPr>
          <a:xfrm>
            <a:off x="8160281" y="5046952"/>
            <a:ext cx="504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POS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9F5CCE-DA09-4EC6-BFA5-B1AA6CD8F86D}"/>
              </a:ext>
            </a:extLst>
          </p:cNvPr>
          <p:cNvSpPr txBox="1"/>
          <p:nvPr/>
        </p:nvSpPr>
        <p:spPr>
          <a:xfrm>
            <a:off x="10678384" y="4911003"/>
            <a:ext cx="504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POS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3C6A599-7924-4201-8EE4-05BAD142B6FE}"/>
              </a:ext>
            </a:extLst>
          </p:cNvPr>
          <p:cNvSpPr txBox="1"/>
          <p:nvPr/>
        </p:nvSpPr>
        <p:spPr>
          <a:xfrm>
            <a:off x="9107805" y="5598124"/>
            <a:ext cx="611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Client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5BCA1D-D538-40F6-99B2-95B1AF98F919}"/>
              </a:ext>
            </a:extLst>
          </p:cNvPr>
          <p:cNvSpPr txBox="1"/>
          <p:nvPr/>
        </p:nvSpPr>
        <p:spPr>
          <a:xfrm>
            <a:off x="7702438" y="4176605"/>
            <a:ext cx="504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POS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EE305FB-C348-4AF4-9105-9EFF03A67493}"/>
              </a:ext>
            </a:extLst>
          </p:cNvPr>
          <p:cNvGrpSpPr/>
          <p:nvPr/>
        </p:nvGrpSpPr>
        <p:grpSpPr>
          <a:xfrm>
            <a:off x="7563647" y="5256790"/>
            <a:ext cx="496356" cy="415404"/>
            <a:chOff x="7283110" y="5098660"/>
            <a:chExt cx="649614" cy="649614"/>
          </a:xfrm>
          <a:solidFill>
            <a:schemeClr val="bg1"/>
          </a:solidFill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425EB6C-315F-41D4-9ADD-E3609C960EA8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grpFill/>
            <a:ln w="158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D1092FE8-346B-40FE-900C-A1D79973F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EBBC133-AF12-4AFD-9D77-B7A4819EE3D9}"/>
              </a:ext>
            </a:extLst>
          </p:cNvPr>
          <p:cNvGrpSpPr/>
          <p:nvPr/>
        </p:nvGrpSpPr>
        <p:grpSpPr>
          <a:xfrm>
            <a:off x="10094988" y="5069835"/>
            <a:ext cx="496356" cy="415404"/>
            <a:chOff x="7283110" y="5098660"/>
            <a:chExt cx="649614" cy="649614"/>
          </a:xfrm>
          <a:solidFill>
            <a:schemeClr val="bg1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3A4887A-862F-4D01-972F-660600767310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grpFill/>
            <a:ln w="158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6D4A0B78-6A8A-416D-98C8-E2919C968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02CD8FF-15E0-41A5-BC64-B3DACF4DFB85}"/>
              </a:ext>
            </a:extLst>
          </p:cNvPr>
          <p:cNvSpPr txBox="1"/>
          <p:nvPr/>
        </p:nvSpPr>
        <p:spPr>
          <a:xfrm>
            <a:off x="5654252" y="4037443"/>
            <a:ext cx="1568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Hardware Station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C7AC7F2-B5FF-4B3F-AFB4-DCEAAD52ED47}"/>
              </a:ext>
            </a:extLst>
          </p:cNvPr>
          <p:cNvCxnSpPr>
            <a:cxnSpLocks/>
          </p:cNvCxnSpPr>
          <p:nvPr/>
        </p:nvCxnSpPr>
        <p:spPr>
          <a:xfrm>
            <a:off x="9778930" y="2749092"/>
            <a:ext cx="1143143" cy="1288351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888125B-C7BE-4F35-8336-98D8F99B3525}"/>
              </a:ext>
            </a:extLst>
          </p:cNvPr>
          <p:cNvCxnSpPr>
            <a:cxnSpLocks/>
          </p:cNvCxnSpPr>
          <p:nvPr/>
        </p:nvCxnSpPr>
        <p:spPr>
          <a:xfrm flipH="1">
            <a:off x="8305047" y="2672333"/>
            <a:ext cx="970484" cy="1221762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4D88AC0-9691-4622-B49E-FFBC05347D16}"/>
              </a:ext>
            </a:extLst>
          </p:cNvPr>
          <p:cNvCxnSpPr>
            <a:cxnSpLocks/>
          </p:cNvCxnSpPr>
          <p:nvPr/>
        </p:nvCxnSpPr>
        <p:spPr>
          <a:xfrm>
            <a:off x="9602162" y="2755970"/>
            <a:ext cx="112408" cy="2631012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149E49F-7A6E-4B7D-B086-E8FE39D21D6A}"/>
              </a:ext>
            </a:extLst>
          </p:cNvPr>
          <p:cNvCxnSpPr>
            <a:cxnSpLocks/>
          </p:cNvCxnSpPr>
          <p:nvPr/>
        </p:nvCxnSpPr>
        <p:spPr>
          <a:xfrm flipH="1">
            <a:off x="8758142" y="2793355"/>
            <a:ext cx="653444" cy="1957604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64">
            <a:extLst>
              <a:ext uri="{FF2B5EF4-FFF2-40B4-BE49-F238E27FC236}">
                <a16:creationId xmlns:a16="http://schemas.microsoft.com/office/drawing/2014/main" id="{863B08F1-CD23-43C0-A1AA-28CCFEA8A9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941670" y="4320114"/>
            <a:ext cx="520289" cy="520289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DAE7FD7E-B883-464E-93E5-FE0426D80C3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480903" y="5068597"/>
            <a:ext cx="500118" cy="500118"/>
          </a:xfrm>
          <a:prstGeom prst="rect">
            <a:avLst/>
          </a:prstGeom>
        </p:spPr>
      </p:pic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5EBDD5F-7B88-49FF-818D-AD2652C8B8D7}"/>
              </a:ext>
            </a:extLst>
          </p:cNvPr>
          <p:cNvCxnSpPr>
            <a:cxnSpLocks/>
            <a:stCxn id="11" idx="3"/>
            <a:endCxn id="66" idx="0"/>
          </p:cNvCxnSpPr>
          <p:nvPr/>
        </p:nvCxnSpPr>
        <p:spPr>
          <a:xfrm flipH="1">
            <a:off x="6730962" y="4575940"/>
            <a:ext cx="397901" cy="492657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D601AA3-6847-4CC7-9C22-D6F2AD975D77}"/>
              </a:ext>
            </a:extLst>
          </p:cNvPr>
          <p:cNvCxnSpPr>
            <a:cxnSpLocks/>
          </p:cNvCxnSpPr>
          <p:nvPr/>
        </p:nvCxnSpPr>
        <p:spPr>
          <a:xfrm flipH="1">
            <a:off x="6335556" y="4444779"/>
            <a:ext cx="720617" cy="129268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AF95926-90C8-40CB-B8B0-557BCF49F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6410" y="2645213"/>
            <a:ext cx="626448" cy="700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D63D38-8C01-4CE8-83F9-DFA48B3DFE21}"/>
              </a:ext>
            </a:extLst>
          </p:cNvPr>
          <p:cNvSpPr txBox="1"/>
          <p:nvPr/>
        </p:nvSpPr>
        <p:spPr>
          <a:xfrm>
            <a:off x="6561821" y="2824195"/>
            <a:ext cx="1498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LS Update Service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1FAC4D01-3E35-4E63-883F-EC9D8DD64B2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137361" y="1262613"/>
            <a:ext cx="1500789" cy="1178155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788CCCF-C2F4-4514-9C75-595BA12BDCF5}"/>
              </a:ext>
            </a:extLst>
          </p:cNvPr>
          <p:cNvCxnSpPr>
            <a:cxnSpLocks/>
          </p:cNvCxnSpPr>
          <p:nvPr/>
        </p:nvCxnSpPr>
        <p:spPr>
          <a:xfrm flipH="1">
            <a:off x="6386787" y="2264261"/>
            <a:ext cx="344175" cy="473945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150BD68-B528-4D91-BF73-BB33A09E9A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13484" y="1444109"/>
            <a:ext cx="823031" cy="4999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20477A-9E0D-160E-2DD0-6D90322E60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74950" y="3767939"/>
            <a:ext cx="397901" cy="39790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6ED31D9-FB0E-2E76-32F5-F227804B0D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73882" y="5631365"/>
            <a:ext cx="397901" cy="39790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6E1F7F3-3E6C-5710-040F-AE4AEEB500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68401" y="4614209"/>
            <a:ext cx="397901" cy="397901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3FD9080-F502-3BE3-2A74-4F114E7006F7}"/>
              </a:ext>
            </a:extLst>
          </p:cNvPr>
          <p:cNvCxnSpPr>
            <a:cxnSpLocks/>
          </p:cNvCxnSpPr>
          <p:nvPr/>
        </p:nvCxnSpPr>
        <p:spPr>
          <a:xfrm>
            <a:off x="6386787" y="3283214"/>
            <a:ext cx="855078" cy="542350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78D7987-8047-78A9-9279-EC81A68C5B60}"/>
              </a:ext>
            </a:extLst>
          </p:cNvPr>
          <p:cNvSpPr txBox="1"/>
          <p:nvPr/>
        </p:nvSpPr>
        <p:spPr>
          <a:xfrm>
            <a:off x="6174856" y="5895483"/>
            <a:ext cx="198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LS Update Service Client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96C4F59-401E-E27F-D787-79EF0653AD5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28417" y="4107510"/>
            <a:ext cx="604757" cy="67453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73939FB-C6E2-50C9-82F5-29353AB359AE}"/>
              </a:ext>
            </a:extLst>
          </p:cNvPr>
          <p:cNvSpPr txBox="1"/>
          <p:nvPr/>
        </p:nvSpPr>
        <p:spPr>
          <a:xfrm>
            <a:off x="6152832" y="1084380"/>
            <a:ext cx="1907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LS Retail Update Server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F98EBCA-DA5C-5F00-D92B-9CE6B590CACA}"/>
              </a:ext>
            </a:extLst>
          </p:cNvPr>
          <p:cNvSpPr txBox="1"/>
          <p:nvPr/>
        </p:nvSpPr>
        <p:spPr>
          <a:xfrm>
            <a:off x="6055404" y="2278649"/>
            <a:ext cx="568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https</a:t>
            </a:r>
          </a:p>
        </p:txBody>
      </p:sp>
    </p:spTree>
    <p:extLst>
      <p:ext uri="{BB962C8B-B14F-4D97-AF65-F5344CB8AC3E}">
        <p14:creationId xmlns:p14="http://schemas.microsoft.com/office/powerpoint/2010/main" val="2796967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54BBB04-F155-4DA8-A744-B9CFB85EE285}"/>
              </a:ext>
            </a:extLst>
          </p:cNvPr>
          <p:cNvSpPr/>
          <p:nvPr/>
        </p:nvSpPr>
        <p:spPr>
          <a:xfrm>
            <a:off x="9072880" y="3068493"/>
            <a:ext cx="2214881" cy="7308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A0455F6C-8818-4222-8F67-EA38B3207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954" y="2663975"/>
            <a:ext cx="1009766" cy="88007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2AA24-962B-5947-9F26-B4BE6286D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sz="3200"/>
              <a:t>Hybrid Implementation HCS</a:t>
            </a:r>
            <a:endParaRPr lang="en-IS" sz="32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42C4-00C5-E242-8B8A-98E5D2888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39" y="1346768"/>
            <a:ext cx="6333194" cy="5385336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On-Prem Hybrid Cloud Component Server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Hosted in Azure or on own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HCS is a communication layer between SaaS and Store/POS where the scheduler is running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POS or Store running fully offline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Online functionality with Web Service Requests</a:t>
            </a:r>
          </a:p>
          <a:p>
            <a:pPr marL="971550" lvl="1" indent="-285750"/>
            <a:r>
              <a:rPr lang="en-GB"/>
              <a:t>Send Transactions</a:t>
            </a:r>
          </a:p>
          <a:p>
            <a:pPr marL="971550" lvl="1" indent="-285750"/>
            <a:r>
              <a:rPr lang="en-GB"/>
              <a:t>Member Management</a:t>
            </a:r>
          </a:p>
          <a:p>
            <a:pPr marL="971550" lvl="1" indent="-285750"/>
            <a:r>
              <a:rPr lang="en-GB"/>
              <a:t>Customer Order</a:t>
            </a:r>
          </a:p>
          <a:p>
            <a:pPr marL="971550" lvl="1" indent="-285750"/>
            <a:r>
              <a:rPr lang="en-GB"/>
              <a:t>Customer validation …..</a:t>
            </a:r>
          </a:p>
          <a:p>
            <a:pPr marL="971550" lvl="1" indent="-285750"/>
            <a:endParaRPr lang="en-GB"/>
          </a:p>
          <a:p>
            <a:endParaRPr lang="en-GB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6A584B2-7030-4CE7-9DDB-9ACF0109ED5A}"/>
              </a:ext>
            </a:extLst>
          </p:cNvPr>
          <p:cNvSpPr/>
          <p:nvPr/>
        </p:nvSpPr>
        <p:spPr>
          <a:xfrm>
            <a:off x="7635782" y="807095"/>
            <a:ext cx="4045169" cy="2028683"/>
          </a:xfrm>
          <a:prstGeom prst="cloud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A6A7853-CED7-4021-B5C1-FC3EAE05BC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363115" y="1037662"/>
            <a:ext cx="969241" cy="96924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3C6A599-7924-4201-8EE4-05BAD142B6FE}"/>
              </a:ext>
            </a:extLst>
          </p:cNvPr>
          <p:cNvSpPr txBox="1"/>
          <p:nvPr/>
        </p:nvSpPr>
        <p:spPr>
          <a:xfrm>
            <a:off x="6805671" y="2909047"/>
            <a:ext cx="667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Client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888125B-C7BE-4F35-8336-98D8F99B3525}"/>
              </a:ext>
            </a:extLst>
          </p:cNvPr>
          <p:cNvCxnSpPr>
            <a:cxnSpLocks/>
          </p:cNvCxnSpPr>
          <p:nvPr/>
        </p:nvCxnSpPr>
        <p:spPr>
          <a:xfrm>
            <a:off x="9975398" y="1975978"/>
            <a:ext cx="62384" cy="1101291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>
            <a:extLst>
              <a:ext uri="{FF2B5EF4-FFF2-40B4-BE49-F238E27FC236}">
                <a16:creationId xmlns:a16="http://schemas.microsoft.com/office/drawing/2014/main" id="{9E374843-A98D-458F-87DB-20374F0BF1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90422" y="4161509"/>
            <a:ext cx="831448" cy="8314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D5E8584-5311-4307-883C-167001FFDC07}"/>
              </a:ext>
            </a:extLst>
          </p:cNvPr>
          <p:cNvSpPr txBox="1"/>
          <p:nvPr/>
        </p:nvSpPr>
        <p:spPr>
          <a:xfrm>
            <a:off x="9297930" y="3119390"/>
            <a:ext cx="1768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tx2"/>
                </a:solidFill>
              </a:rPr>
              <a:t>Hybrid Component Server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C997234A-87B6-45E1-8582-0BFB1D4C5F61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7473528" y="1522283"/>
            <a:ext cx="1889587" cy="1112855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Picture 101">
            <a:extLst>
              <a:ext uri="{FF2B5EF4-FFF2-40B4-BE49-F238E27FC236}">
                <a16:creationId xmlns:a16="http://schemas.microsoft.com/office/drawing/2014/main" id="{0C600263-ED6F-418B-96AD-987E383BF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906" y="1213728"/>
            <a:ext cx="823031" cy="499915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8F0E809-8E98-4FC7-B896-BC8297562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0738" y="5591572"/>
            <a:ext cx="810817" cy="706675"/>
          </a:xfrm>
          <a:prstGeom prst="rect">
            <a:avLst/>
          </a:prstGeom>
        </p:spPr>
      </p:pic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80A5650B-DDE6-4ABF-859C-13F3285B4FD3}"/>
              </a:ext>
            </a:extLst>
          </p:cNvPr>
          <p:cNvCxnSpPr>
            <a:cxnSpLocks/>
          </p:cNvCxnSpPr>
          <p:nvPr/>
        </p:nvCxnSpPr>
        <p:spPr>
          <a:xfrm flipH="1">
            <a:off x="8883420" y="4891820"/>
            <a:ext cx="910483" cy="400444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98E7E84-C303-5B10-1F72-CAA60F321E61}"/>
              </a:ext>
            </a:extLst>
          </p:cNvPr>
          <p:cNvSpPr txBox="1"/>
          <p:nvPr/>
        </p:nvSpPr>
        <p:spPr>
          <a:xfrm>
            <a:off x="9671804" y="5743128"/>
            <a:ext cx="607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POS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321C796-D7EF-DB10-0731-182F463F4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471" y="5205190"/>
            <a:ext cx="810817" cy="70667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CD4E523-3904-75EF-779F-4BABED015469}"/>
              </a:ext>
            </a:extLst>
          </p:cNvPr>
          <p:cNvSpPr txBox="1"/>
          <p:nvPr/>
        </p:nvSpPr>
        <p:spPr>
          <a:xfrm>
            <a:off x="8738537" y="5356746"/>
            <a:ext cx="607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POS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EA164CA-9EE6-5029-904F-ABA02C0E1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9506" y="5203605"/>
            <a:ext cx="810817" cy="70667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ADE612F-468C-FC45-05FF-953B34FB3EF8}"/>
              </a:ext>
            </a:extLst>
          </p:cNvPr>
          <p:cNvSpPr txBox="1"/>
          <p:nvPr/>
        </p:nvSpPr>
        <p:spPr>
          <a:xfrm>
            <a:off x="10680572" y="5355161"/>
            <a:ext cx="607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POS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FD070631-8A31-8A0B-F978-3A43214A28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703598" y="4804274"/>
            <a:ext cx="648258" cy="64825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EB3FBDF-F9F9-0774-F5CD-FCB46BD0C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965" y="4788189"/>
            <a:ext cx="810817" cy="70667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4A35E02-8FA1-00CD-32B0-092A81C5FFD7}"/>
              </a:ext>
            </a:extLst>
          </p:cNvPr>
          <p:cNvSpPr txBox="1"/>
          <p:nvPr/>
        </p:nvSpPr>
        <p:spPr>
          <a:xfrm>
            <a:off x="6896031" y="4939745"/>
            <a:ext cx="607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POS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1B24D4E-621D-05B7-7D0D-827B749E91C0}"/>
              </a:ext>
            </a:extLst>
          </p:cNvPr>
          <p:cNvCxnSpPr>
            <a:cxnSpLocks/>
          </p:cNvCxnSpPr>
          <p:nvPr/>
        </p:nvCxnSpPr>
        <p:spPr>
          <a:xfrm>
            <a:off x="9975398" y="3827731"/>
            <a:ext cx="0" cy="468821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64F7EF5-DB2B-41A2-7F66-0019CF4F85D7}"/>
              </a:ext>
            </a:extLst>
          </p:cNvPr>
          <p:cNvCxnSpPr>
            <a:cxnSpLocks/>
          </p:cNvCxnSpPr>
          <p:nvPr/>
        </p:nvCxnSpPr>
        <p:spPr>
          <a:xfrm flipH="1">
            <a:off x="8066829" y="3846819"/>
            <a:ext cx="1523593" cy="1033970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B7D0450-7142-2ACE-EA28-C95FC15FEE20}"/>
              </a:ext>
            </a:extLst>
          </p:cNvPr>
          <p:cNvCxnSpPr>
            <a:cxnSpLocks/>
            <a:endCxn id="53" idx="3"/>
          </p:cNvCxnSpPr>
          <p:nvPr/>
        </p:nvCxnSpPr>
        <p:spPr>
          <a:xfrm flipH="1">
            <a:off x="7635782" y="5141527"/>
            <a:ext cx="181615" cy="0"/>
          </a:xfrm>
          <a:prstGeom prst="straightConnector1">
            <a:avLst/>
          </a:prstGeom>
          <a:ln w="254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96C6726-CA29-8600-3AB5-8F3231257FAF}"/>
              </a:ext>
            </a:extLst>
          </p:cNvPr>
          <p:cNvCxnSpPr>
            <a:cxnSpLocks/>
          </p:cNvCxnSpPr>
          <p:nvPr/>
        </p:nvCxnSpPr>
        <p:spPr>
          <a:xfrm>
            <a:off x="10239248" y="4920811"/>
            <a:ext cx="744918" cy="355758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F48FBAA-C63E-3FCB-1490-049DC4B6CD13}"/>
              </a:ext>
            </a:extLst>
          </p:cNvPr>
          <p:cNvCxnSpPr>
            <a:cxnSpLocks/>
            <a:stCxn id="36" idx="2"/>
            <a:endCxn id="103" idx="0"/>
          </p:cNvCxnSpPr>
          <p:nvPr/>
        </p:nvCxnSpPr>
        <p:spPr>
          <a:xfrm>
            <a:off x="10006146" y="4992957"/>
            <a:ext cx="1" cy="598615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A3A08815-7BD5-8377-9964-78DF5A214B8F}"/>
              </a:ext>
            </a:extLst>
          </p:cNvPr>
          <p:cNvSpPr txBox="1"/>
          <p:nvPr/>
        </p:nvSpPr>
        <p:spPr>
          <a:xfrm>
            <a:off x="10368253" y="4133083"/>
            <a:ext cx="1395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Offline </a:t>
            </a:r>
          </a:p>
          <a:p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Store Server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60E3776-ADEB-E60F-D1A9-247C6AE90F76}"/>
              </a:ext>
            </a:extLst>
          </p:cNvPr>
          <p:cNvSpPr txBox="1"/>
          <p:nvPr/>
        </p:nvSpPr>
        <p:spPr>
          <a:xfrm>
            <a:off x="6822651" y="5594897"/>
            <a:ext cx="139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Offline POS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790DF6A6-F670-B417-1CBD-24A2A29300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8321" y="2038786"/>
            <a:ext cx="847046" cy="664552"/>
          </a:xfrm>
          <a:prstGeom prst="rect">
            <a:avLst/>
          </a:prstGeom>
        </p:spPr>
      </p:pic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54CEB4A0-8394-CF04-8895-8D28BB0623B2}"/>
              </a:ext>
            </a:extLst>
          </p:cNvPr>
          <p:cNvCxnSpPr>
            <a:cxnSpLocks/>
          </p:cNvCxnSpPr>
          <p:nvPr/>
        </p:nvCxnSpPr>
        <p:spPr>
          <a:xfrm flipH="1">
            <a:off x="9072880" y="1875164"/>
            <a:ext cx="517542" cy="362306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0B9B046E-F81A-AFFE-DCBE-8709614DACC4}"/>
              </a:ext>
            </a:extLst>
          </p:cNvPr>
          <p:cNvCxnSpPr>
            <a:cxnSpLocks/>
          </p:cNvCxnSpPr>
          <p:nvPr/>
        </p:nvCxnSpPr>
        <p:spPr>
          <a:xfrm flipH="1">
            <a:off x="7480924" y="2521610"/>
            <a:ext cx="1094846" cy="2255249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F1DABB65-AD3A-DAE0-7706-1EABE4BD65B0}"/>
              </a:ext>
            </a:extLst>
          </p:cNvPr>
          <p:cNvSpPr txBox="1"/>
          <p:nvPr/>
        </p:nvSpPr>
        <p:spPr>
          <a:xfrm>
            <a:off x="6475003" y="3846819"/>
            <a:ext cx="139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Web Service</a:t>
            </a:r>
          </a:p>
        </p:txBody>
      </p:sp>
    </p:spTree>
    <p:extLst>
      <p:ext uri="{BB962C8B-B14F-4D97-AF65-F5344CB8AC3E}">
        <p14:creationId xmlns:p14="http://schemas.microsoft.com/office/powerpoint/2010/main" val="3395285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8BA56D9-5FFC-FD6D-57E0-92D0FB9DF662}"/>
              </a:ext>
            </a:extLst>
          </p:cNvPr>
          <p:cNvSpPr/>
          <p:nvPr/>
        </p:nvSpPr>
        <p:spPr>
          <a:xfrm>
            <a:off x="4610582" y="5889151"/>
            <a:ext cx="1033111" cy="371787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2436FA-966D-0CE8-BBA0-66757ADD37E6}"/>
              </a:ext>
            </a:extLst>
          </p:cNvPr>
          <p:cNvSpPr/>
          <p:nvPr/>
        </p:nvSpPr>
        <p:spPr>
          <a:xfrm>
            <a:off x="4458182" y="5736751"/>
            <a:ext cx="1033111" cy="371787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6E1AD0-1DB4-2068-D371-F3BA125F4F32}"/>
              </a:ext>
            </a:extLst>
          </p:cNvPr>
          <p:cNvSpPr/>
          <p:nvPr/>
        </p:nvSpPr>
        <p:spPr>
          <a:xfrm>
            <a:off x="4305782" y="5584351"/>
            <a:ext cx="1033111" cy="371787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4BBB04-F155-4DA8-A744-B9CFB85EE285}"/>
              </a:ext>
            </a:extLst>
          </p:cNvPr>
          <p:cNvSpPr/>
          <p:nvPr/>
        </p:nvSpPr>
        <p:spPr>
          <a:xfrm>
            <a:off x="6048038" y="3966183"/>
            <a:ext cx="5017087" cy="2358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A0455F6C-8818-4222-8F67-EA38B3207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446" y="2767133"/>
            <a:ext cx="806798" cy="7031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2AA24-962B-5947-9F26-B4BE6286D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sz="3200"/>
              <a:t>Hybrid Implementation – Data Migration</a:t>
            </a:r>
            <a:endParaRPr lang="en-IS" sz="32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42C4-00C5-E242-8B8A-98E5D2888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346768"/>
            <a:ext cx="6204556" cy="5385336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Data Migration from On-Prem to SaaS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On-Prem HCS – Integration Runtime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SaaS – Setup and process for the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Azure Data Factory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Import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SQL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Configuration Packages</a:t>
            </a:r>
          </a:p>
          <a:p>
            <a:endParaRPr lang="en-GB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6A584B2-7030-4CE7-9DDB-9ACF0109ED5A}"/>
              </a:ext>
            </a:extLst>
          </p:cNvPr>
          <p:cNvSpPr/>
          <p:nvPr/>
        </p:nvSpPr>
        <p:spPr>
          <a:xfrm>
            <a:off x="7802402" y="1187664"/>
            <a:ext cx="3824335" cy="1791451"/>
          </a:xfrm>
          <a:prstGeom prst="cloud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A6A7853-CED7-4021-B5C1-FC3EAE05BC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151098" y="1651818"/>
            <a:ext cx="969241" cy="96924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3C6A599-7924-4201-8EE4-05BAD142B6FE}"/>
              </a:ext>
            </a:extLst>
          </p:cNvPr>
          <p:cNvSpPr txBox="1"/>
          <p:nvPr/>
        </p:nvSpPr>
        <p:spPr>
          <a:xfrm>
            <a:off x="6857147" y="2880018"/>
            <a:ext cx="611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Client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888125B-C7BE-4F35-8336-98D8F99B3525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9635718" y="2621059"/>
            <a:ext cx="1" cy="1814689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>
            <a:extLst>
              <a:ext uri="{FF2B5EF4-FFF2-40B4-BE49-F238E27FC236}">
                <a16:creationId xmlns:a16="http://schemas.microsoft.com/office/drawing/2014/main" id="{9E374843-A98D-458F-87DB-20374F0BF1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99912" y="4455649"/>
            <a:ext cx="787596" cy="7875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86C070-206D-4BC7-BEDB-3A056A1B4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8355" y="4384232"/>
            <a:ext cx="487722" cy="73768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9AEFB5-40AB-4A35-B184-D7C8B547AFEB}"/>
              </a:ext>
            </a:extLst>
          </p:cNvPr>
          <p:cNvCxnSpPr>
            <a:cxnSpLocks/>
          </p:cNvCxnSpPr>
          <p:nvPr/>
        </p:nvCxnSpPr>
        <p:spPr>
          <a:xfrm>
            <a:off x="9966662" y="4878186"/>
            <a:ext cx="241693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D5E8584-5311-4307-883C-167001FFDC07}"/>
              </a:ext>
            </a:extLst>
          </p:cNvPr>
          <p:cNvSpPr txBox="1"/>
          <p:nvPr/>
        </p:nvSpPr>
        <p:spPr>
          <a:xfrm>
            <a:off x="5865891" y="3935058"/>
            <a:ext cx="1990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Hybrid Component Server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C997234A-87B6-45E1-8582-0BFB1D4C5F61}"/>
              </a:ext>
            </a:extLst>
          </p:cNvPr>
          <p:cNvCxnSpPr>
            <a:cxnSpLocks/>
            <a:endCxn id="77" idx="3"/>
          </p:cNvCxnSpPr>
          <p:nvPr/>
        </p:nvCxnSpPr>
        <p:spPr>
          <a:xfrm flipH="1">
            <a:off x="7642244" y="2532788"/>
            <a:ext cx="1500068" cy="585931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Picture 101">
            <a:extLst>
              <a:ext uri="{FF2B5EF4-FFF2-40B4-BE49-F238E27FC236}">
                <a16:creationId xmlns:a16="http://schemas.microsoft.com/office/drawing/2014/main" id="{0C600263-ED6F-418B-96AD-987E383BF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7089" y="1444109"/>
            <a:ext cx="823031" cy="499915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8F0E809-8E98-4FC7-B896-BC8297562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773" y="4742952"/>
            <a:ext cx="869615" cy="757920"/>
          </a:xfrm>
          <a:prstGeom prst="rect">
            <a:avLst/>
          </a:prstGeom>
        </p:spPr>
      </p:pic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80A5650B-DDE6-4ABF-859C-13F3285B4FD3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9000492" y="4849447"/>
            <a:ext cx="299420" cy="191486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98E7E84-C303-5B10-1F72-CAA60F321E61}"/>
              </a:ext>
            </a:extLst>
          </p:cNvPr>
          <p:cNvSpPr txBox="1"/>
          <p:nvPr/>
        </p:nvSpPr>
        <p:spPr>
          <a:xfrm>
            <a:off x="8184736" y="4924150"/>
            <a:ext cx="66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Client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374126C-3806-0643-63EE-D61183341980}"/>
              </a:ext>
            </a:extLst>
          </p:cNvPr>
          <p:cNvCxnSpPr>
            <a:cxnSpLocks/>
          </p:cNvCxnSpPr>
          <p:nvPr/>
        </p:nvCxnSpPr>
        <p:spPr>
          <a:xfrm flipH="1">
            <a:off x="5329603" y="4924150"/>
            <a:ext cx="852396" cy="600401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41590BD-756E-776A-ADEE-5C296254B12F}"/>
              </a:ext>
            </a:extLst>
          </p:cNvPr>
          <p:cNvSpPr/>
          <p:nvPr/>
        </p:nvSpPr>
        <p:spPr>
          <a:xfrm>
            <a:off x="4153382" y="5431951"/>
            <a:ext cx="1033111" cy="371787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7449F04-CEE1-2943-8FBC-01BE10E691DD}"/>
              </a:ext>
            </a:extLst>
          </p:cNvPr>
          <p:cNvSpPr/>
          <p:nvPr/>
        </p:nvSpPr>
        <p:spPr>
          <a:xfrm>
            <a:off x="6181999" y="5212665"/>
            <a:ext cx="1497176" cy="619221"/>
          </a:xfrm>
          <a:prstGeom prst="ellipse">
            <a:avLst/>
          </a:prstGeom>
          <a:solidFill>
            <a:schemeClr val="bg1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Configuration Packages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1202E2B-16B8-1DF7-EBFB-DF0A6C5EA4A9}"/>
              </a:ext>
            </a:extLst>
          </p:cNvPr>
          <p:cNvSpPr/>
          <p:nvPr/>
        </p:nvSpPr>
        <p:spPr>
          <a:xfrm>
            <a:off x="6212001" y="4507289"/>
            <a:ext cx="1460245" cy="570749"/>
          </a:xfrm>
          <a:prstGeom prst="ellipse">
            <a:avLst/>
          </a:prstGeom>
          <a:solidFill>
            <a:schemeClr val="bg1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Import files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5BF9ABF-75B9-8851-2560-89C3CC94DFDC}"/>
              </a:ext>
            </a:extLst>
          </p:cNvPr>
          <p:cNvCxnSpPr>
            <a:cxnSpLocks/>
          </p:cNvCxnSpPr>
          <p:nvPr/>
        </p:nvCxnSpPr>
        <p:spPr>
          <a:xfrm flipH="1">
            <a:off x="5454195" y="5573916"/>
            <a:ext cx="658750" cy="67365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6F25D51-EFC1-2F09-BF53-0F03B694AD9C}"/>
              </a:ext>
            </a:extLst>
          </p:cNvPr>
          <p:cNvCxnSpPr>
            <a:cxnSpLocks/>
          </p:cNvCxnSpPr>
          <p:nvPr/>
        </p:nvCxnSpPr>
        <p:spPr>
          <a:xfrm flipH="1" flipV="1">
            <a:off x="7609324" y="4934524"/>
            <a:ext cx="503345" cy="92820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71CEF68-99D7-3BF2-19A0-ECF44A8D2204}"/>
              </a:ext>
            </a:extLst>
          </p:cNvPr>
          <p:cNvCxnSpPr>
            <a:cxnSpLocks/>
            <a:stCxn id="103" idx="1"/>
          </p:cNvCxnSpPr>
          <p:nvPr/>
        </p:nvCxnSpPr>
        <p:spPr>
          <a:xfrm flipH="1">
            <a:off x="7591459" y="5121912"/>
            <a:ext cx="530314" cy="265739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AFE2F3D-B9CE-5F1A-78E2-A1406DD55D3E}"/>
              </a:ext>
            </a:extLst>
          </p:cNvPr>
          <p:cNvSpPr txBox="1"/>
          <p:nvPr/>
        </p:nvSpPr>
        <p:spPr>
          <a:xfrm>
            <a:off x="9693710" y="3255628"/>
            <a:ext cx="1662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Data Migration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22F691-3BB2-4724-CF41-93A14785EB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9952" y="5247744"/>
            <a:ext cx="562132" cy="5536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C9677C-1927-5393-DA7F-84BA050AE8F3}"/>
              </a:ext>
            </a:extLst>
          </p:cNvPr>
          <p:cNvSpPr txBox="1"/>
          <p:nvPr/>
        </p:nvSpPr>
        <p:spPr>
          <a:xfrm>
            <a:off x="9398644" y="5740224"/>
            <a:ext cx="1735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>
                <a:solidFill>
                  <a:srgbClr val="171717"/>
                </a:solidFill>
                <a:effectLst/>
                <a:latin typeface="Segoe UI" panose="020B0502040204020203" pitchFamily="34" charset="0"/>
              </a:rPr>
              <a:t>Integration runtime Service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626271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76C04ED7-E90D-44BD-02DD-1909D5142699}"/>
              </a:ext>
            </a:extLst>
          </p:cNvPr>
          <p:cNvSpPr/>
          <p:nvPr/>
        </p:nvSpPr>
        <p:spPr>
          <a:xfrm>
            <a:off x="6669497" y="5469841"/>
            <a:ext cx="1899197" cy="1295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1B1CD16-C01B-417A-9A4B-C9C7AE932913}"/>
              </a:ext>
            </a:extLst>
          </p:cNvPr>
          <p:cNvSpPr/>
          <p:nvPr/>
        </p:nvSpPr>
        <p:spPr>
          <a:xfrm>
            <a:off x="2912037" y="5199333"/>
            <a:ext cx="3269007" cy="14129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4BBB04-F155-4DA8-A744-B9CFB85EE285}"/>
              </a:ext>
            </a:extLst>
          </p:cNvPr>
          <p:cNvSpPr/>
          <p:nvPr/>
        </p:nvSpPr>
        <p:spPr>
          <a:xfrm>
            <a:off x="8684649" y="3346536"/>
            <a:ext cx="2602762" cy="22797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A0455F6C-8818-4222-8F67-EA38B3207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770" y="2701944"/>
            <a:ext cx="806798" cy="70317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FC0BF55C-C03D-4B6B-8CA5-0145D4CEB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323" y="5965462"/>
            <a:ext cx="867614" cy="75617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2AA24-962B-5947-9F26-B4BE6286D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/>
              <a:t>Hybrid Implementation - Offline POS database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42C4-00C5-E242-8B8A-98E5D2888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346768"/>
            <a:ext cx="4968920" cy="5226101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POS and Clients are web browsers using the LS App shell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POS is online to the Hybrid Server or Offline (stand alone)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replication with Data Director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Scheduler is running in the Hybrid Server</a:t>
            </a:r>
          </a:p>
          <a:p>
            <a:endParaRPr lang="en-GB" dirty="0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6A584B2-7030-4CE7-9DDB-9ACF0109ED5A}"/>
              </a:ext>
            </a:extLst>
          </p:cNvPr>
          <p:cNvSpPr/>
          <p:nvPr/>
        </p:nvSpPr>
        <p:spPr>
          <a:xfrm>
            <a:off x="7802402" y="1187664"/>
            <a:ext cx="3824335" cy="1791451"/>
          </a:xfrm>
          <a:prstGeom prst="cloud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A6A7853-CED7-4021-B5C1-FC3EAE05BC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151098" y="1651818"/>
            <a:ext cx="969241" cy="96924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3C6A599-7924-4201-8EE4-05BAD142B6FE}"/>
              </a:ext>
            </a:extLst>
          </p:cNvPr>
          <p:cNvSpPr txBox="1"/>
          <p:nvPr/>
        </p:nvSpPr>
        <p:spPr>
          <a:xfrm>
            <a:off x="7007471" y="2814829"/>
            <a:ext cx="611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Client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EE305FB-C348-4AF4-9105-9EFF03A67493}"/>
              </a:ext>
            </a:extLst>
          </p:cNvPr>
          <p:cNvGrpSpPr/>
          <p:nvPr/>
        </p:nvGrpSpPr>
        <p:grpSpPr>
          <a:xfrm>
            <a:off x="6743148" y="6281727"/>
            <a:ext cx="496356" cy="415404"/>
            <a:chOff x="7283110" y="5098660"/>
            <a:chExt cx="649614" cy="649614"/>
          </a:xfrm>
          <a:solidFill>
            <a:schemeClr val="bg1"/>
          </a:solidFill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425EB6C-315F-41D4-9ADD-E3609C960EA8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grpFill/>
            <a:ln w="158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D1092FE8-346B-40FE-900C-A1D79973F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888125B-C7BE-4F35-8336-98D8F99B3525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9635719" y="2621059"/>
            <a:ext cx="182049" cy="836068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149E49F-7A6E-4B7D-B086-E8FE39D21D6A}"/>
              </a:ext>
            </a:extLst>
          </p:cNvPr>
          <p:cNvCxnSpPr>
            <a:cxnSpLocks/>
          </p:cNvCxnSpPr>
          <p:nvPr/>
        </p:nvCxnSpPr>
        <p:spPr>
          <a:xfrm flipH="1">
            <a:off x="8122792" y="4842596"/>
            <a:ext cx="1487918" cy="1295691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64">
            <a:extLst>
              <a:ext uri="{FF2B5EF4-FFF2-40B4-BE49-F238E27FC236}">
                <a16:creationId xmlns:a16="http://schemas.microsoft.com/office/drawing/2014/main" id="{863B08F1-CD23-43C0-A1AA-28CCFEA8A9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224027" y="5319413"/>
            <a:ext cx="520289" cy="520289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DAE7FD7E-B883-464E-93E5-FE0426D80C3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249680" y="5960303"/>
            <a:ext cx="500118" cy="500118"/>
          </a:xfrm>
          <a:prstGeom prst="rect">
            <a:avLst/>
          </a:prstGeom>
        </p:spPr>
      </p:pic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5EBDD5F-7B88-49FF-818D-AD2652C8B8D7}"/>
              </a:ext>
            </a:extLst>
          </p:cNvPr>
          <p:cNvCxnSpPr>
            <a:cxnSpLocks/>
          </p:cNvCxnSpPr>
          <p:nvPr/>
        </p:nvCxnSpPr>
        <p:spPr>
          <a:xfrm flipH="1">
            <a:off x="3634450" y="6073285"/>
            <a:ext cx="437471" cy="190168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D601AA3-6847-4CC7-9C22-D6F2AD975D77}"/>
              </a:ext>
            </a:extLst>
          </p:cNvPr>
          <p:cNvCxnSpPr>
            <a:cxnSpLocks/>
          </p:cNvCxnSpPr>
          <p:nvPr/>
        </p:nvCxnSpPr>
        <p:spPr>
          <a:xfrm flipH="1" flipV="1">
            <a:off x="3653415" y="5618105"/>
            <a:ext cx="418506" cy="287716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>
            <a:extLst>
              <a:ext uri="{FF2B5EF4-FFF2-40B4-BE49-F238E27FC236}">
                <a16:creationId xmlns:a16="http://schemas.microsoft.com/office/drawing/2014/main" id="{9E374843-A98D-458F-87DB-20374F0BF1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56887" y="4104331"/>
            <a:ext cx="852906" cy="8529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86C070-206D-4BC7-BEDB-3A056A1B45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90196" y="4032913"/>
            <a:ext cx="528166" cy="79885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9AEFB5-40AB-4A35-B184-D7C8B547AFEB}"/>
              </a:ext>
            </a:extLst>
          </p:cNvPr>
          <p:cNvCxnSpPr>
            <a:cxnSpLocks/>
          </p:cNvCxnSpPr>
          <p:nvPr/>
        </p:nvCxnSpPr>
        <p:spPr>
          <a:xfrm>
            <a:off x="10170518" y="4526868"/>
            <a:ext cx="219678" cy="3769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D5E8584-5311-4307-883C-167001FFDC07}"/>
              </a:ext>
            </a:extLst>
          </p:cNvPr>
          <p:cNvSpPr txBox="1"/>
          <p:nvPr/>
        </p:nvSpPr>
        <p:spPr>
          <a:xfrm>
            <a:off x="9384886" y="5059437"/>
            <a:ext cx="2111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Hybrid Component Server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DB75E7F-1352-43B9-8906-9911E9A2D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6981" y="5988447"/>
            <a:ext cx="424342" cy="5083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2B0C76-DE14-47BC-AC3D-9B234E8E23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99693" y="3495443"/>
            <a:ext cx="528166" cy="528166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984569C-DDDE-4E0E-B4EE-8A4969BF0490}"/>
              </a:ext>
            </a:extLst>
          </p:cNvPr>
          <p:cNvCxnSpPr>
            <a:cxnSpLocks/>
          </p:cNvCxnSpPr>
          <p:nvPr/>
        </p:nvCxnSpPr>
        <p:spPr>
          <a:xfrm>
            <a:off x="9867469" y="4041582"/>
            <a:ext cx="16256" cy="281533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F828931F-9824-41A0-A3D6-3EF41BDE6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663" y="5690548"/>
            <a:ext cx="869615" cy="75792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FF64D51-5D91-4665-945F-FD51248F1A34}"/>
              </a:ext>
            </a:extLst>
          </p:cNvPr>
          <p:cNvSpPr txBox="1"/>
          <p:nvPr/>
        </p:nvSpPr>
        <p:spPr>
          <a:xfrm>
            <a:off x="4576274" y="5207842"/>
            <a:ext cx="1118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Offline POS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9CC0853E-A4D2-4463-B9DE-3E03B07B1F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9720" y="5295347"/>
            <a:ext cx="487722" cy="487722"/>
          </a:xfrm>
          <a:prstGeom prst="rect">
            <a:avLst/>
          </a:prstGeom>
        </p:spPr>
      </p:pic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96F66766-0ED2-4490-9973-CCB79BA22EC2}"/>
              </a:ext>
            </a:extLst>
          </p:cNvPr>
          <p:cNvCxnSpPr>
            <a:cxnSpLocks/>
          </p:cNvCxnSpPr>
          <p:nvPr/>
        </p:nvCxnSpPr>
        <p:spPr>
          <a:xfrm>
            <a:off x="5729152" y="5745313"/>
            <a:ext cx="4501" cy="324195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A745C7F-3FDA-4591-98CB-7CE9CA710881}"/>
              </a:ext>
            </a:extLst>
          </p:cNvPr>
          <p:cNvGrpSpPr/>
          <p:nvPr/>
        </p:nvGrpSpPr>
        <p:grpSpPr>
          <a:xfrm>
            <a:off x="4098423" y="5803339"/>
            <a:ext cx="496356" cy="415404"/>
            <a:chOff x="7283110" y="5098660"/>
            <a:chExt cx="649614" cy="649614"/>
          </a:xfrm>
          <a:solidFill>
            <a:schemeClr val="bg1"/>
          </a:solidFill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855BDBC-3324-4432-B682-DF5B555C2F1F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grpFill/>
            <a:ln w="158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6C5ED47C-0219-42AA-B22D-B895802B6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C997234A-87B6-45E1-8582-0BFB1D4C5F61}"/>
              </a:ext>
            </a:extLst>
          </p:cNvPr>
          <p:cNvCxnSpPr>
            <a:cxnSpLocks/>
            <a:endCxn id="77" idx="3"/>
          </p:cNvCxnSpPr>
          <p:nvPr/>
        </p:nvCxnSpPr>
        <p:spPr>
          <a:xfrm flipH="1">
            <a:off x="7792568" y="2452028"/>
            <a:ext cx="1410590" cy="601502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73E3E70B-9933-4F78-919E-F15E4BCF91A3}"/>
              </a:ext>
            </a:extLst>
          </p:cNvPr>
          <p:cNvSpPr/>
          <p:nvPr/>
        </p:nvSpPr>
        <p:spPr>
          <a:xfrm>
            <a:off x="4748355" y="3545156"/>
            <a:ext cx="2193417" cy="14129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18241558-9AC0-4DCA-B5FB-394388AFE9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7709" y="4334270"/>
            <a:ext cx="424342" cy="508326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5157FC61-40B2-454F-A9F9-35FDFA794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391" y="4036371"/>
            <a:ext cx="869615" cy="757920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3CB4D60B-929A-46A7-892B-CFBC1E5DD0DE}"/>
              </a:ext>
            </a:extLst>
          </p:cNvPr>
          <p:cNvSpPr txBox="1"/>
          <p:nvPr/>
        </p:nvSpPr>
        <p:spPr>
          <a:xfrm>
            <a:off x="4776112" y="3608879"/>
            <a:ext cx="1105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Offline POS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70F75ADF-AB94-427E-A8A8-6AF344BA96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0448" y="3641170"/>
            <a:ext cx="487722" cy="487722"/>
          </a:xfrm>
          <a:prstGeom prst="rect">
            <a:avLst/>
          </a:prstGeom>
        </p:spPr>
      </p:pic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A3E12C73-4151-41B3-B006-7EE0EB2830E4}"/>
              </a:ext>
            </a:extLst>
          </p:cNvPr>
          <p:cNvCxnSpPr>
            <a:cxnSpLocks/>
          </p:cNvCxnSpPr>
          <p:nvPr/>
        </p:nvCxnSpPr>
        <p:spPr>
          <a:xfrm>
            <a:off x="6489880" y="4091136"/>
            <a:ext cx="4501" cy="324195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57327E5-DBE7-400F-AA80-7316CA11451B}"/>
              </a:ext>
            </a:extLst>
          </p:cNvPr>
          <p:cNvGrpSpPr/>
          <p:nvPr/>
        </p:nvGrpSpPr>
        <p:grpSpPr>
          <a:xfrm>
            <a:off x="4859151" y="4416759"/>
            <a:ext cx="496356" cy="415404"/>
            <a:chOff x="7283110" y="5098660"/>
            <a:chExt cx="649614" cy="649614"/>
          </a:xfrm>
          <a:solidFill>
            <a:schemeClr val="bg1"/>
          </a:solidFill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BA131612-5045-4A44-9551-3204B586667B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grpFill/>
            <a:ln w="158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99" name="Graphic 98">
              <a:extLst>
                <a:ext uri="{FF2B5EF4-FFF2-40B4-BE49-F238E27FC236}">
                  <a16:creationId xmlns:a16="http://schemas.microsoft.com/office/drawing/2014/main" id="{CBC2995F-6B3C-4105-8C0E-8BB3C0D76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7625067-35C4-4511-B8B0-4BCFB4504CDB}"/>
              </a:ext>
            </a:extLst>
          </p:cNvPr>
          <p:cNvCxnSpPr>
            <a:cxnSpLocks/>
          </p:cNvCxnSpPr>
          <p:nvPr/>
        </p:nvCxnSpPr>
        <p:spPr>
          <a:xfrm flipV="1">
            <a:off x="6843030" y="3708326"/>
            <a:ext cx="2731830" cy="202479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E9EE9A83-CD0E-4FF5-A69A-5C0B08B5DBE3}"/>
              </a:ext>
            </a:extLst>
          </p:cNvPr>
          <p:cNvCxnSpPr>
            <a:cxnSpLocks/>
          </p:cNvCxnSpPr>
          <p:nvPr/>
        </p:nvCxnSpPr>
        <p:spPr>
          <a:xfrm flipV="1">
            <a:off x="6044502" y="3896325"/>
            <a:ext cx="3530358" cy="1685751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B72F4F4-B0CE-B9FF-A0CF-6FF8C1FE100D}"/>
              </a:ext>
            </a:extLst>
          </p:cNvPr>
          <p:cNvSpPr txBox="1"/>
          <p:nvPr/>
        </p:nvSpPr>
        <p:spPr>
          <a:xfrm>
            <a:off x="10276886" y="1497929"/>
            <a:ext cx="596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SaaS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A60C700-2CA1-5445-10A4-F232D97B58EB}"/>
              </a:ext>
            </a:extLst>
          </p:cNvPr>
          <p:cNvSpPr txBox="1"/>
          <p:nvPr/>
        </p:nvSpPr>
        <p:spPr>
          <a:xfrm>
            <a:off x="6654564" y="5461748"/>
            <a:ext cx="1118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Online POS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1A2BD9C-6B18-0012-4E73-2271E008ABF8}"/>
              </a:ext>
            </a:extLst>
          </p:cNvPr>
          <p:cNvSpPr txBox="1"/>
          <p:nvPr/>
        </p:nvSpPr>
        <p:spPr>
          <a:xfrm>
            <a:off x="10102778" y="3515516"/>
            <a:ext cx="1024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Data Director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F114DA6-AE0C-3C8D-88D6-92E8DE4306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61211" y="5728007"/>
            <a:ext cx="477923" cy="5330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CA42CA3-5ABD-E583-CFB9-BBEA4D8102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82606" y="3882263"/>
            <a:ext cx="477923" cy="53306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4F77881-9EF2-EF9F-6158-945D2A99F3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6590" y="5230971"/>
            <a:ext cx="477923" cy="5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17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loud 68">
            <a:extLst>
              <a:ext uri="{FF2B5EF4-FFF2-40B4-BE49-F238E27FC236}">
                <a16:creationId xmlns:a16="http://schemas.microsoft.com/office/drawing/2014/main" id="{26719011-37EE-E3EF-0D1A-4EAD8A75E2F3}"/>
              </a:ext>
            </a:extLst>
          </p:cNvPr>
          <p:cNvSpPr/>
          <p:nvPr/>
        </p:nvSpPr>
        <p:spPr>
          <a:xfrm>
            <a:off x="7683501" y="901700"/>
            <a:ext cx="4038600" cy="2077415"/>
          </a:xfrm>
          <a:prstGeom prst="cloud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2AA24-962B-5947-9F26-B4BE6286D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8340" y="634969"/>
            <a:ext cx="10864484" cy="487939"/>
          </a:xfrm>
        </p:spPr>
        <p:txBody>
          <a:bodyPr/>
          <a:lstStyle/>
          <a:p>
            <a:r>
              <a:rPr lang="sv-SE" sz="3200"/>
              <a:t>Hybrid Implementation –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42C4-00C5-E242-8B8A-98E5D2888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39" y="1346768"/>
            <a:ext cx="8173367" cy="5226101"/>
          </a:xfrm>
        </p:spPr>
        <p:txBody>
          <a:bodyPr lIns="91440" tIns="45720" rIns="91440" bIns="45720" anchor="t"/>
          <a:lstStyle/>
          <a:p>
            <a:r>
              <a:rPr lang="en-GB" sz="2800" b="1">
                <a:solidFill>
                  <a:srgbClr val="004A87"/>
                </a:solidFill>
              </a:rPr>
              <a:t>Data Director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/>
              <a:t>Data Director instance on-prem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/>
              <a:t>Data Director plug-in to SaaS with Web Service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38597DE-3D7F-C8DF-92AA-18AB5E66CD62}"/>
              </a:ext>
            </a:extLst>
          </p:cNvPr>
          <p:cNvSpPr/>
          <p:nvPr/>
        </p:nvSpPr>
        <p:spPr>
          <a:xfrm>
            <a:off x="7941871" y="3515516"/>
            <a:ext cx="3226979" cy="22797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68CA262E-5473-F1CA-CE1D-5DFAF50665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264287" y="1156085"/>
            <a:ext cx="969241" cy="969241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CAC0C9F-60C6-164E-CDC1-69FD452B7417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9762035" y="2653529"/>
            <a:ext cx="3129" cy="989691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Graphic 48">
            <a:extLst>
              <a:ext uri="{FF2B5EF4-FFF2-40B4-BE49-F238E27FC236}">
                <a16:creationId xmlns:a16="http://schemas.microsoft.com/office/drawing/2014/main" id="{992FEC87-0EB5-01D7-84C8-9217DDDDF9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338326" y="4273311"/>
            <a:ext cx="852906" cy="85290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F1E92B0-2130-45F7-DD7F-CB181C6B3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1635" y="4201893"/>
            <a:ext cx="528166" cy="798851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2A8731B-EC29-4370-C851-4ABE8019AA72}"/>
              </a:ext>
            </a:extLst>
          </p:cNvPr>
          <p:cNvCxnSpPr>
            <a:cxnSpLocks/>
          </p:cNvCxnSpPr>
          <p:nvPr/>
        </p:nvCxnSpPr>
        <p:spPr>
          <a:xfrm>
            <a:off x="10051957" y="4695848"/>
            <a:ext cx="219678" cy="3769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DC909B25-8E78-9F1E-8A36-A1307CBD7608}"/>
              </a:ext>
            </a:extLst>
          </p:cNvPr>
          <p:cNvSpPr txBox="1"/>
          <p:nvPr/>
        </p:nvSpPr>
        <p:spPr>
          <a:xfrm>
            <a:off x="9223077" y="5202311"/>
            <a:ext cx="2111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Hybrid Component Server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2C4358D-8F75-4CE7-AB48-58DCBFFD1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1132" y="3664423"/>
            <a:ext cx="528166" cy="528166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14A5876-25CE-5F79-471B-CDACA85A1540}"/>
              </a:ext>
            </a:extLst>
          </p:cNvPr>
          <p:cNvCxnSpPr>
            <a:cxnSpLocks/>
            <a:stCxn id="58" idx="2"/>
          </p:cNvCxnSpPr>
          <p:nvPr/>
        </p:nvCxnSpPr>
        <p:spPr>
          <a:xfrm>
            <a:off x="9745215" y="4192589"/>
            <a:ext cx="0" cy="311816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4F0F59E-D7E0-A86D-AE9F-F627DA75B0BA}"/>
              </a:ext>
            </a:extLst>
          </p:cNvPr>
          <p:cNvSpPr txBox="1"/>
          <p:nvPr/>
        </p:nvSpPr>
        <p:spPr>
          <a:xfrm>
            <a:off x="10502419" y="1142271"/>
            <a:ext cx="73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SaaS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F6254F0-AF09-64E9-EF7B-6746C256B121}"/>
              </a:ext>
            </a:extLst>
          </p:cNvPr>
          <p:cNvSpPr txBox="1"/>
          <p:nvPr/>
        </p:nvSpPr>
        <p:spPr>
          <a:xfrm>
            <a:off x="9984217" y="3684496"/>
            <a:ext cx="1024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Data Director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B74A19-4931-D770-692A-3151AF983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1062" y="3600008"/>
            <a:ext cx="737879" cy="668702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4795D56-6A4F-1CC1-E866-4A7EB07A04B6}"/>
              </a:ext>
            </a:extLst>
          </p:cNvPr>
          <p:cNvSpPr txBox="1"/>
          <p:nvPr/>
        </p:nvSpPr>
        <p:spPr>
          <a:xfrm>
            <a:off x="7941871" y="3674533"/>
            <a:ext cx="968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Job Monitor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77A5FE-AB21-C9B1-CE64-F1DFB7C9F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936" y="2914648"/>
            <a:ext cx="6161905" cy="14571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B66BAE-95B6-D697-7E41-308DD240C9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031" y="4504405"/>
            <a:ext cx="6085714" cy="22190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9ADBD-176C-51D8-35BE-082F983525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8326" y="1989007"/>
            <a:ext cx="847417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65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2AA24-962B-5947-9F26-B4BE6286D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8340" y="634969"/>
            <a:ext cx="10864484" cy="487939"/>
          </a:xfrm>
        </p:spPr>
        <p:txBody>
          <a:bodyPr/>
          <a:lstStyle/>
          <a:p>
            <a:r>
              <a:rPr lang="en-US" sz="3200"/>
              <a:t>Hybrid Implementation -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42C4-00C5-E242-8B8A-98E5D2888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346768"/>
            <a:ext cx="6206760" cy="5226101"/>
          </a:xfrm>
        </p:spPr>
        <p:txBody>
          <a:bodyPr lIns="91440" tIns="45720" rIns="91440" bIns="45720" anchor="t"/>
          <a:lstStyle/>
          <a:p>
            <a:r>
              <a:rPr lang="en-GB" sz="2800" b="1">
                <a:solidFill>
                  <a:srgbClr val="004A87"/>
                </a:solidFill>
              </a:rPr>
              <a:t>Distribution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On-Prem SQL server plug-in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Distribution Server URI</a:t>
            </a:r>
          </a:p>
          <a:p>
            <a:pPr marL="971550" lvl="1" indent="-285750"/>
            <a:r>
              <a:rPr lang="en-GB"/>
              <a:t>http://ISHQR90TN5DL/DDWebService/</a:t>
            </a:r>
          </a:p>
          <a:p>
            <a:pPr marL="971550" lvl="1" indent="-285750"/>
            <a:r>
              <a:rPr lang="en-GB"/>
              <a:t>Used for communication between Scheduler Job and Data Director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B62F1-B91F-5E0B-CFCB-343D0A532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517" y="1122908"/>
            <a:ext cx="4857143" cy="5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8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2AA24-962B-5947-9F26-B4BE6286D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8340" y="634969"/>
            <a:ext cx="10864484" cy="487939"/>
          </a:xfrm>
        </p:spPr>
        <p:txBody>
          <a:bodyPr/>
          <a:lstStyle/>
          <a:p>
            <a:r>
              <a:rPr lang="en-US" sz="3200"/>
              <a:t>Hybrid Implementation -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42C4-00C5-E242-8B8A-98E5D2888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346768"/>
            <a:ext cx="6099237" cy="5226101"/>
          </a:xfrm>
        </p:spPr>
        <p:txBody>
          <a:bodyPr lIns="91440" tIns="45720" rIns="91440" bIns="45720" anchor="t"/>
          <a:lstStyle/>
          <a:p>
            <a:r>
              <a:rPr lang="en-GB" sz="2800" b="1" dirty="0">
                <a:solidFill>
                  <a:srgbClr val="004A87"/>
                </a:solidFill>
              </a:rPr>
              <a:t>Distribution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BC in SaaS, web service plug-in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Distribution Server URI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Create connection String in field “Db Server Name” or in “Part 1”</a:t>
            </a:r>
          </a:p>
          <a:p>
            <a:endParaRPr lang="en-GB" dirty="0"/>
          </a:p>
          <a:p>
            <a:r>
              <a:rPr lang="en-GB" sz="1800" dirty="0">
                <a:solidFill>
                  <a:srgbClr val="212121"/>
                </a:solidFill>
              </a:rPr>
              <a:t>http://localhost:9047/LSCentral-5/WS/STORE_01/Codeunit/RetailWebServices</a:t>
            </a:r>
          </a:p>
          <a:p>
            <a:endParaRPr lang="en-GB" sz="1800" dirty="0">
              <a:solidFill>
                <a:srgbClr val="212121"/>
              </a:solidFill>
            </a:endParaRPr>
          </a:p>
          <a:p>
            <a:r>
              <a:rPr lang="en-US" sz="1800" b="0" i="0" dirty="0">
                <a:solidFill>
                  <a:srgbClr val="212121"/>
                </a:solidFill>
                <a:effectLst/>
                <a:latin typeface="Segoe UI" panose="020B0502040204020203" pitchFamily="34" charset="0"/>
              </a:rPr>
              <a:t>server=http://localhost:9047/LSCentral-5/WS/STORE_01/Codeunit/RetailWebServices;nt=tcp;|lsws|none</a:t>
            </a:r>
            <a:endParaRPr lang="en-GB" sz="1800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E87BFD-8E8D-8490-8D89-F8000C107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985" y="1236331"/>
            <a:ext cx="5343330" cy="560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26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2AA24-962B-5947-9F26-B4BE6286D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8340" y="634969"/>
            <a:ext cx="10864484" cy="487939"/>
          </a:xfrm>
        </p:spPr>
        <p:txBody>
          <a:bodyPr/>
          <a:lstStyle/>
          <a:p>
            <a:r>
              <a:rPr lang="en-US" sz="3200"/>
              <a:t>Hybrid Implementation -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42C4-00C5-E242-8B8A-98E5D2888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346768"/>
            <a:ext cx="7032260" cy="5226101"/>
          </a:xfrm>
        </p:spPr>
        <p:txBody>
          <a:bodyPr lIns="91440" tIns="45720" rIns="91440" bIns="45720" anchor="t"/>
          <a:lstStyle/>
          <a:p>
            <a:r>
              <a:rPr lang="en-GB" sz="2800" b="1" dirty="0">
                <a:solidFill>
                  <a:srgbClr val="004A87"/>
                </a:solidFill>
              </a:rPr>
              <a:t>Scheduler Job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From-Location</a:t>
            </a:r>
          </a:p>
          <a:p>
            <a:pPr marL="971550" lvl="1" indent="-285750"/>
            <a:r>
              <a:rPr lang="en-GB" dirty="0"/>
              <a:t>Single Location</a:t>
            </a:r>
          </a:p>
          <a:p>
            <a:pPr marL="971550" lvl="1" indent="-285750"/>
            <a:r>
              <a:rPr lang="en-GB" dirty="0"/>
              <a:t>Include 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To-Location</a:t>
            </a:r>
          </a:p>
          <a:p>
            <a:pPr marL="971550" lvl="1" indent="-285750"/>
            <a:r>
              <a:rPr lang="en-GB" dirty="0"/>
              <a:t>Single Location</a:t>
            </a:r>
          </a:p>
          <a:p>
            <a:pPr marL="971550" lvl="1" indent="-285750"/>
            <a:r>
              <a:rPr lang="en-GB" dirty="0"/>
              <a:t>Include 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Object No.: 99008923 “LSC Data Distribution WS”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Sub jobs configured as before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A913E-34C6-DE9A-6517-946350F08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300" y="997538"/>
            <a:ext cx="4594223" cy="57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66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2AA24-962B-5947-9F26-B4BE6286D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8340" y="634969"/>
            <a:ext cx="10864484" cy="487939"/>
          </a:xfrm>
        </p:spPr>
        <p:txBody>
          <a:bodyPr/>
          <a:lstStyle/>
          <a:p>
            <a:r>
              <a:rPr lang="en-US" sz="3200"/>
              <a:t>Hybrid Implementation -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42C4-00C5-E242-8B8A-98E5D2888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346768"/>
            <a:ext cx="10864484" cy="5226101"/>
          </a:xfrm>
        </p:spPr>
        <p:txBody>
          <a:bodyPr lIns="91440" tIns="45720" rIns="91440" bIns="45720" anchor="t"/>
          <a:lstStyle/>
          <a:p>
            <a:r>
              <a:rPr lang="en-GB" sz="2800" b="1" dirty="0">
                <a:solidFill>
                  <a:srgbClr val="004A87"/>
                </a:solidFill>
              </a:rPr>
              <a:t>Web Services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 err="1"/>
              <a:t>TestConnection</a:t>
            </a:r>
            <a:endParaRPr lang="en-GB" sz="2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GetActionsFromRmtDBV2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 err="1"/>
              <a:t>GetReplCntrFromRemoteDB</a:t>
            </a:r>
            <a:endParaRPr lang="en-GB" sz="2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GET_TABLE_DATA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GET_TABLE_DATA_BY_PRIMARY_KEY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WEB_REPL_ADD_TABLE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WEB_REPL_END_PACKET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WEB_REPL_EXE_PACKET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WEB_REPL_START_PACKET</a:t>
            </a: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E7EB54-74FB-948B-7D4F-7C15522E4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456" y="2693899"/>
            <a:ext cx="5314286" cy="2038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41C572-3F7E-AC1A-9AC7-A2CACEAD4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135" y="1727260"/>
            <a:ext cx="7507525" cy="7604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DFDFE9-801D-3B12-8382-C65D04BF60D1}"/>
              </a:ext>
            </a:extLst>
          </p:cNvPr>
          <p:cNvSpPr txBox="1"/>
          <p:nvPr/>
        </p:nvSpPr>
        <p:spPr>
          <a:xfrm>
            <a:off x="4331369" y="1301026"/>
            <a:ext cx="195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Web Request 2.0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B88907-E6A2-EC2B-8F44-C67732A6A8CD}"/>
              </a:ext>
            </a:extLst>
          </p:cNvPr>
          <p:cNvSpPr txBox="1"/>
          <p:nvPr/>
        </p:nvSpPr>
        <p:spPr>
          <a:xfrm>
            <a:off x="5663456" y="2640901"/>
            <a:ext cx="195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Web Request 1.0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4A42BB-4D0E-CB52-3F4B-095BC4D8B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137" y="5196713"/>
            <a:ext cx="5314287" cy="1572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AEF8FE-CF35-C119-4DA9-F8EB02D991C8}"/>
              </a:ext>
            </a:extLst>
          </p:cNvPr>
          <p:cNvSpPr txBox="1"/>
          <p:nvPr/>
        </p:nvSpPr>
        <p:spPr>
          <a:xfrm>
            <a:off x="5026182" y="4804221"/>
            <a:ext cx="195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Web Services</a:t>
            </a:r>
          </a:p>
        </p:txBody>
      </p:sp>
    </p:spTree>
    <p:extLst>
      <p:ext uri="{BB962C8B-B14F-4D97-AF65-F5344CB8AC3E}">
        <p14:creationId xmlns:p14="http://schemas.microsoft.com/office/powerpoint/2010/main" val="1794357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2AA24-962B-5947-9F26-B4BE6286D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8340" y="634969"/>
            <a:ext cx="10864484" cy="487939"/>
          </a:xfrm>
        </p:spPr>
        <p:txBody>
          <a:bodyPr/>
          <a:lstStyle/>
          <a:p>
            <a:r>
              <a:rPr lang="en-US" sz="3200"/>
              <a:t>Hybrid Implementation - Replication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42C4-00C5-E242-8B8A-98E5D2888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346768"/>
            <a:ext cx="4736902" cy="5226101"/>
          </a:xfrm>
        </p:spPr>
        <p:txBody>
          <a:bodyPr lIns="91440" tIns="45720" rIns="91440" bIns="45720" anchor="t"/>
          <a:lstStyle/>
          <a:p>
            <a:r>
              <a:rPr lang="en-GB" sz="2800" b="1">
                <a:solidFill>
                  <a:srgbClr val="004A87"/>
                </a:solidFill>
              </a:rPr>
              <a:t>Retail Setup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“Distribution Location” defines if replication counters or actions are retrieved with web services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86E218-4D63-90F9-D489-06821FB60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242" y="1494126"/>
            <a:ext cx="6378582" cy="317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47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4429A-09EA-4F2F-8C74-B65F37542C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tIns="0" rIns="0" bIns="0" anchor="t"/>
          <a:lstStyle/>
          <a:p>
            <a:r>
              <a:rPr lang="en-US" sz="2800" dirty="0"/>
              <a:t>Partner Center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07CA43-029C-4C92-9D9F-53F3DECA12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4373231"/>
            <a:ext cx="4858746" cy="2199638"/>
          </a:xfrm>
        </p:spPr>
        <p:txBody>
          <a:bodyPr/>
          <a:lstStyle/>
          <a:p>
            <a:r>
              <a:rPr lang="en-US" sz="2000" dirty="0"/>
              <a:t>In </a:t>
            </a:r>
            <a:r>
              <a:rPr lang="en-US" sz="2000" dirty="0">
                <a:hlinkClick r:id="rId3"/>
              </a:rPr>
              <a:t>Partner Center</a:t>
            </a:r>
            <a:r>
              <a:rPr lang="en-US" sz="2000" dirty="0"/>
              <a:t>, you can:</a:t>
            </a:r>
          </a:p>
          <a:p>
            <a:pPr marL="363538" lvl="1" indent="-342900"/>
            <a:r>
              <a:rPr lang="en-US" sz="2000" dirty="0">
                <a:solidFill>
                  <a:schemeClr val="tx1"/>
                </a:solidFill>
              </a:rPr>
              <a:t>Manage your Microsoft account and users</a:t>
            </a:r>
            <a:endParaRPr lang="en-US" sz="2000" dirty="0">
              <a:solidFill>
                <a:schemeClr val="tx1"/>
              </a:solidFill>
              <a:cs typeface="Segoe UI"/>
            </a:endParaRPr>
          </a:p>
          <a:p>
            <a:pPr marL="363538" lvl="1" indent="-342900"/>
            <a:r>
              <a:rPr lang="en-US" sz="2000" dirty="0">
                <a:solidFill>
                  <a:schemeClr val="tx1"/>
                </a:solidFill>
              </a:rPr>
              <a:t>Access your customer's tenant</a:t>
            </a:r>
          </a:p>
          <a:p>
            <a:pPr marL="363538" lvl="1" indent="-342900"/>
            <a:r>
              <a:rPr lang="en-US" sz="2000" dirty="0">
                <a:solidFill>
                  <a:schemeClr val="tx1"/>
                </a:solidFill>
                <a:cs typeface="Segoe UI"/>
              </a:rPr>
              <a:t>Manage Customer Subscriptions</a:t>
            </a:r>
          </a:p>
          <a:p>
            <a:endParaRPr lang="en-US" dirty="0"/>
          </a:p>
        </p:txBody>
      </p:sp>
      <p:pic>
        <p:nvPicPr>
          <p:cNvPr id="2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FAF71D1-B83B-4841-9C25-50EF79D7BA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062"/>
          <a:stretch/>
        </p:blipFill>
        <p:spPr>
          <a:xfrm>
            <a:off x="766354" y="1243170"/>
            <a:ext cx="9440734" cy="3022368"/>
          </a:xfrm>
          <a:prstGeom prst="rect">
            <a:avLst/>
          </a:prstGeom>
        </p:spPr>
      </p:pic>
      <p:pic>
        <p:nvPicPr>
          <p:cNvPr id="4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659EFA7F-0993-4C19-B89C-4978106531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5165"/>
          <a:stretch/>
        </p:blipFill>
        <p:spPr>
          <a:xfrm>
            <a:off x="5486721" y="4373231"/>
            <a:ext cx="6189518" cy="196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85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2AA24-962B-5947-9F26-B4BE6286D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8340" y="634969"/>
            <a:ext cx="10864484" cy="487939"/>
          </a:xfrm>
        </p:spPr>
        <p:txBody>
          <a:bodyPr/>
          <a:lstStyle/>
          <a:p>
            <a:r>
              <a:rPr lang="en-US" sz="3200"/>
              <a:t>Hybrid Implementation – Web Service -Transactions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42C4-00C5-E242-8B8A-98E5D2888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39" y="1738117"/>
            <a:ext cx="4801071" cy="5007588"/>
          </a:xfrm>
        </p:spPr>
        <p:txBody>
          <a:bodyPr lIns="91440" tIns="45720" rIns="91440" bIns="4572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/>
              <a:t>Distribution Location</a:t>
            </a:r>
          </a:p>
          <a:p>
            <a:pPr marL="1028700" lvl="1" indent="-342900"/>
            <a:r>
              <a:rPr lang="en-GB" sz="1800"/>
              <a:t>Web Service URI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/>
              <a:t>Functionality Profile</a:t>
            </a:r>
          </a:p>
          <a:p>
            <a:pPr marL="1028700" lvl="1" indent="-342900"/>
            <a:r>
              <a:rPr lang="en-GB" sz="1800"/>
              <a:t>Send Transaction</a:t>
            </a:r>
          </a:p>
          <a:p>
            <a:pPr marL="1028700" lvl="1" indent="-342900"/>
            <a:r>
              <a:rPr lang="en-GB" sz="1800"/>
              <a:t>Use Background Session</a:t>
            </a:r>
          </a:p>
          <a:p>
            <a:pPr marL="1028700" lvl="1" indent="-342900"/>
            <a:r>
              <a:rPr lang="en-GB" sz="1800"/>
              <a:t>Use Web Replication same as Data Director Web Replication</a:t>
            </a:r>
          </a:p>
          <a:p>
            <a:pPr marL="1485900" lvl="2" indent="-342900"/>
            <a:r>
              <a:rPr lang="en-GB" sz="1400"/>
              <a:t>WEB_REPL_ADD_TABLE</a:t>
            </a:r>
          </a:p>
          <a:p>
            <a:pPr marL="1485900" lvl="2" indent="-342900"/>
            <a:r>
              <a:rPr lang="en-GB" sz="1400"/>
              <a:t>WEB_REPL_END_PACKET</a:t>
            </a:r>
          </a:p>
          <a:p>
            <a:pPr marL="1485900" lvl="2" indent="-342900"/>
            <a:r>
              <a:rPr lang="en-GB" sz="1400"/>
              <a:t>WEB_REPL_EXE_PACKET</a:t>
            </a:r>
          </a:p>
          <a:p>
            <a:pPr marL="1485900" lvl="2" indent="-342900"/>
            <a:r>
              <a:rPr lang="en-GB" sz="1400"/>
              <a:t>WEB_REPL_START_PACKET</a:t>
            </a:r>
          </a:p>
          <a:p>
            <a:pPr marL="1028700" lvl="1" indent="-342900"/>
            <a:r>
              <a:rPr lang="en-GB" sz="1800"/>
              <a:t>Easy to add new fields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/>
              <a:t>POS Terminal</a:t>
            </a:r>
          </a:p>
          <a:p>
            <a:pPr marL="1028700" lvl="1" indent="-342900"/>
            <a:r>
              <a:rPr lang="en-GB" sz="1800"/>
              <a:t>Background Sessions</a:t>
            </a:r>
          </a:p>
          <a:p>
            <a:pPr marL="1028700" lvl="1" indent="-342900"/>
            <a:r>
              <a:rPr lang="en-GB" sz="1800"/>
              <a:t>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/>
          </a:p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962CB-17FF-CC1B-1F8D-34AE2A3C9BCC}"/>
              </a:ext>
            </a:extLst>
          </p:cNvPr>
          <p:cNvSpPr txBox="1"/>
          <p:nvPr/>
        </p:nvSpPr>
        <p:spPr>
          <a:xfrm>
            <a:off x="308339" y="1229632"/>
            <a:ext cx="987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313C40"/>
              </a:buClr>
            </a:pPr>
            <a:r>
              <a:rPr lang="en-GB" sz="2800" b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Replicate Transactions with Web Service from the POS’s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E34C15-D416-05A1-3133-CE76E2364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558" y="2106238"/>
            <a:ext cx="6615263" cy="34306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ADEBC2-016E-DAD7-15E9-13EC5F00D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876" y="5654124"/>
            <a:ext cx="4353313" cy="11613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EEE1A5-2DF1-A079-EEAB-8A858D3D1346}"/>
              </a:ext>
            </a:extLst>
          </p:cNvPr>
          <p:cNvSpPr txBox="1"/>
          <p:nvPr/>
        </p:nvSpPr>
        <p:spPr>
          <a:xfrm>
            <a:off x="5109410" y="1786242"/>
            <a:ext cx="272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Functionality Profile:</a:t>
            </a:r>
          </a:p>
        </p:txBody>
      </p:sp>
    </p:spTree>
    <p:extLst>
      <p:ext uri="{BB962C8B-B14F-4D97-AF65-F5344CB8AC3E}">
        <p14:creationId xmlns:p14="http://schemas.microsoft.com/office/powerpoint/2010/main" val="1390354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54BBB04-F155-4DA8-A744-B9CFB85EE285}"/>
              </a:ext>
            </a:extLst>
          </p:cNvPr>
          <p:cNvSpPr/>
          <p:nvPr/>
        </p:nvSpPr>
        <p:spPr>
          <a:xfrm>
            <a:off x="9732599" y="3202846"/>
            <a:ext cx="1554811" cy="17914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A0455F6C-8818-4222-8F67-EA38B3207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795" y="2756841"/>
            <a:ext cx="806798" cy="7031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2AA24-962B-5947-9F26-B4BE6286D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/>
              <a:t>Hybrid Implementation – Test Environment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42C4-00C5-E242-8B8A-98E5D2888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346768"/>
            <a:ext cx="4968920" cy="5226101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Create a Sandbox (test)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Update new app releases to the Sandbox for testing before updating Production with the Admin </a:t>
            </a:r>
            <a:r>
              <a:rPr lang="en-GB" err="1"/>
              <a:t>Center</a:t>
            </a:r>
            <a:r>
              <a:rPr lang="en-GB"/>
              <a:t> and use LS Update Service for on-prem sites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6A584B2-7030-4CE7-9DDB-9ACF0109ED5A}"/>
              </a:ext>
            </a:extLst>
          </p:cNvPr>
          <p:cNvSpPr/>
          <p:nvPr/>
        </p:nvSpPr>
        <p:spPr>
          <a:xfrm>
            <a:off x="6096000" y="1187664"/>
            <a:ext cx="5530738" cy="1904538"/>
          </a:xfrm>
          <a:prstGeom prst="cloud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A6A7853-CED7-4021-B5C1-FC3EAE05BC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815419" y="1561868"/>
            <a:ext cx="811663" cy="8116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3C6A599-7924-4201-8EE4-05BAD142B6FE}"/>
              </a:ext>
            </a:extLst>
          </p:cNvPr>
          <p:cNvSpPr txBox="1"/>
          <p:nvPr/>
        </p:nvSpPr>
        <p:spPr>
          <a:xfrm>
            <a:off x="5565583" y="2901420"/>
            <a:ext cx="611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Client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888125B-C7BE-4F35-8336-98D8F99B3525}"/>
              </a:ext>
            </a:extLst>
          </p:cNvPr>
          <p:cNvCxnSpPr>
            <a:cxnSpLocks/>
          </p:cNvCxnSpPr>
          <p:nvPr/>
        </p:nvCxnSpPr>
        <p:spPr>
          <a:xfrm>
            <a:off x="10247209" y="2310872"/>
            <a:ext cx="0" cy="891974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>
            <a:extLst>
              <a:ext uri="{FF2B5EF4-FFF2-40B4-BE49-F238E27FC236}">
                <a16:creationId xmlns:a16="http://schemas.microsoft.com/office/drawing/2014/main" id="{9E374843-A98D-458F-87DB-20374F0BF1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90741" y="3806664"/>
            <a:ext cx="583266" cy="5832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86C070-206D-4BC7-BEDB-3A056A1B4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1371" y="3713083"/>
            <a:ext cx="386628" cy="58477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9AEFB5-40AB-4A35-B184-D7C8B547AFEB}"/>
              </a:ext>
            </a:extLst>
          </p:cNvPr>
          <p:cNvCxnSpPr>
            <a:cxnSpLocks/>
          </p:cNvCxnSpPr>
          <p:nvPr/>
        </p:nvCxnSpPr>
        <p:spPr>
          <a:xfrm flipV="1">
            <a:off x="10491189" y="4089042"/>
            <a:ext cx="162053" cy="9255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D5E8584-5311-4307-883C-167001FFDC07}"/>
              </a:ext>
            </a:extLst>
          </p:cNvPr>
          <p:cNvSpPr txBox="1"/>
          <p:nvPr/>
        </p:nvSpPr>
        <p:spPr>
          <a:xfrm>
            <a:off x="9681279" y="4400480"/>
            <a:ext cx="1781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</a:rPr>
              <a:t>Hybrid Component Server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2B0C76-DE14-47BC-AC3D-9B234E8E23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8691" y="3258766"/>
            <a:ext cx="454317" cy="454317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984569C-DDDE-4E0E-B4EE-8A4969BF0490}"/>
              </a:ext>
            </a:extLst>
          </p:cNvPr>
          <p:cNvCxnSpPr>
            <a:cxnSpLocks/>
          </p:cNvCxnSpPr>
          <p:nvPr/>
        </p:nvCxnSpPr>
        <p:spPr>
          <a:xfrm>
            <a:off x="10247209" y="3723937"/>
            <a:ext cx="16256" cy="281533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C997234A-87B6-45E1-8582-0BFB1D4C5F61}"/>
              </a:ext>
            </a:extLst>
          </p:cNvPr>
          <p:cNvCxnSpPr>
            <a:cxnSpLocks/>
          </p:cNvCxnSpPr>
          <p:nvPr/>
        </p:nvCxnSpPr>
        <p:spPr>
          <a:xfrm flipH="1">
            <a:off x="5709050" y="2286111"/>
            <a:ext cx="537973" cy="526922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73E3E70B-9933-4F78-919E-F15E4BCF91A3}"/>
              </a:ext>
            </a:extLst>
          </p:cNvPr>
          <p:cNvSpPr/>
          <p:nvPr/>
        </p:nvSpPr>
        <p:spPr>
          <a:xfrm>
            <a:off x="9808013" y="5276676"/>
            <a:ext cx="1445239" cy="12897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18241558-9AC0-4DCA-B5FB-394388AFE9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5973" y="5859005"/>
            <a:ext cx="359681" cy="43086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5157FC61-40B2-454F-A9F9-35FDFA794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428" y="5567138"/>
            <a:ext cx="768049" cy="669399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3CB4D60B-929A-46A7-892B-CFBC1E5DD0DE}"/>
              </a:ext>
            </a:extLst>
          </p:cNvPr>
          <p:cNvSpPr txBox="1"/>
          <p:nvPr/>
        </p:nvSpPr>
        <p:spPr>
          <a:xfrm>
            <a:off x="9983474" y="6258444"/>
            <a:ext cx="1105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Offline POS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70F75ADF-AB94-427E-A8A8-6AF344BA9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6871" y="5362099"/>
            <a:ext cx="430868" cy="430868"/>
          </a:xfrm>
          <a:prstGeom prst="rect">
            <a:avLst/>
          </a:prstGeom>
        </p:spPr>
      </p:pic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A3E12C73-4151-41B3-B006-7EE0EB2830E4}"/>
              </a:ext>
            </a:extLst>
          </p:cNvPr>
          <p:cNvCxnSpPr>
            <a:cxnSpLocks/>
          </p:cNvCxnSpPr>
          <p:nvPr/>
        </p:nvCxnSpPr>
        <p:spPr>
          <a:xfrm>
            <a:off x="10143188" y="5729074"/>
            <a:ext cx="0" cy="209208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B72F4F4-B0CE-B9FF-A0CF-6FF8C1FE100D}"/>
              </a:ext>
            </a:extLst>
          </p:cNvPr>
          <p:cNvSpPr txBox="1"/>
          <p:nvPr/>
        </p:nvSpPr>
        <p:spPr>
          <a:xfrm>
            <a:off x="7094111" y="1307959"/>
            <a:ext cx="68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SaaS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1A2BD9C-6B18-0012-4E73-2271E008ABF8}"/>
              </a:ext>
            </a:extLst>
          </p:cNvPr>
          <p:cNvSpPr txBox="1"/>
          <p:nvPr/>
        </p:nvSpPr>
        <p:spPr>
          <a:xfrm>
            <a:off x="10414896" y="3234355"/>
            <a:ext cx="801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Data </a:t>
            </a:r>
          </a:p>
          <a:p>
            <a:r>
              <a:rPr lang="en-US" sz="1200">
                <a:solidFill>
                  <a:schemeClr val="tx2"/>
                </a:solidFill>
              </a:rPr>
              <a:t>Director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5E932D6-942A-1D9D-BDBF-E99A22D19F99}"/>
              </a:ext>
            </a:extLst>
          </p:cNvPr>
          <p:cNvCxnSpPr>
            <a:cxnSpLocks/>
          </p:cNvCxnSpPr>
          <p:nvPr/>
        </p:nvCxnSpPr>
        <p:spPr>
          <a:xfrm>
            <a:off x="10143188" y="4994298"/>
            <a:ext cx="0" cy="367801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F233B80-A3E0-B05A-A9A7-4EFD092436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6375" y="1735961"/>
            <a:ext cx="1220039" cy="848539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27CE7C0-6172-7456-65F1-9631DCA469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28986" y="1898718"/>
            <a:ext cx="811663" cy="811663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0CA65C39-62DC-5A15-FE77-DFA0B88AD022}"/>
              </a:ext>
            </a:extLst>
          </p:cNvPr>
          <p:cNvSpPr/>
          <p:nvPr/>
        </p:nvSpPr>
        <p:spPr>
          <a:xfrm>
            <a:off x="7799845" y="3193938"/>
            <a:ext cx="1554811" cy="17914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3E0A7C66-B438-5822-2C29-BB9457EBD3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57987" y="3797756"/>
            <a:ext cx="583266" cy="58326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44C7F4B-AF1E-5441-BDCE-74D66F611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617" y="3704175"/>
            <a:ext cx="386628" cy="584775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A9C7660-5A2D-A7EA-2ACC-47A643FBF1A3}"/>
              </a:ext>
            </a:extLst>
          </p:cNvPr>
          <p:cNvCxnSpPr>
            <a:cxnSpLocks/>
          </p:cNvCxnSpPr>
          <p:nvPr/>
        </p:nvCxnSpPr>
        <p:spPr>
          <a:xfrm flipV="1">
            <a:off x="8558435" y="4080134"/>
            <a:ext cx="162053" cy="9255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435631F7-2CD1-9245-9530-AFA70149F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5937" y="3249858"/>
            <a:ext cx="454317" cy="454317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348D010-04C1-30FD-A556-CAE849023C34}"/>
              </a:ext>
            </a:extLst>
          </p:cNvPr>
          <p:cNvCxnSpPr>
            <a:cxnSpLocks/>
          </p:cNvCxnSpPr>
          <p:nvPr/>
        </p:nvCxnSpPr>
        <p:spPr>
          <a:xfrm>
            <a:off x="8314455" y="3715029"/>
            <a:ext cx="16256" cy="281533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4CC1B3DC-4FD3-8019-56A2-9FED82A97E9B}"/>
              </a:ext>
            </a:extLst>
          </p:cNvPr>
          <p:cNvSpPr/>
          <p:nvPr/>
        </p:nvSpPr>
        <p:spPr>
          <a:xfrm>
            <a:off x="7875259" y="5267768"/>
            <a:ext cx="1445239" cy="12897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FD1CE04E-A399-45CF-5CC1-E8B5F48846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219" y="5850097"/>
            <a:ext cx="359681" cy="43086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1847644-197B-332C-397B-373AC0606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674" y="5558230"/>
            <a:ext cx="768049" cy="66939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BF8D2C1B-B474-458A-00BE-70382CE2D96F}"/>
              </a:ext>
            </a:extLst>
          </p:cNvPr>
          <p:cNvSpPr txBox="1"/>
          <p:nvPr/>
        </p:nvSpPr>
        <p:spPr>
          <a:xfrm>
            <a:off x="7913753" y="6265376"/>
            <a:ext cx="1406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Offline Test POS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A8BB790-0395-0EA7-258E-81A048F1F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4117" y="5353191"/>
            <a:ext cx="430868" cy="430868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8C14FDB-2776-FD30-14CF-9966DFEF4085}"/>
              </a:ext>
            </a:extLst>
          </p:cNvPr>
          <p:cNvCxnSpPr>
            <a:cxnSpLocks/>
          </p:cNvCxnSpPr>
          <p:nvPr/>
        </p:nvCxnSpPr>
        <p:spPr>
          <a:xfrm>
            <a:off x="8210434" y="5720166"/>
            <a:ext cx="0" cy="209208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7EC1CCFA-EAE1-A116-A15D-62B04450B4E5}"/>
              </a:ext>
            </a:extLst>
          </p:cNvPr>
          <p:cNvSpPr txBox="1"/>
          <p:nvPr/>
        </p:nvSpPr>
        <p:spPr>
          <a:xfrm>
            <a:off x="8482142" y="3225447"/>
            <a:ext cx="801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Data </a:t>
            </a:r>
          </a:p>
          <a:p>
            <a:r>
              <a:rPr lang="en-US" sz="1200">
                <a:solidFill>
                  <a:schemeClr val="tx2"/>
                </a:solidFill>
              </a:rPr>
              <a:t>Director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37E14BC-A2BB-861A-6E70-804DB56EAC14}"/>
              </a:ext>
            </a:extLst>
          </p:cNvPr>
          <p:cNvCxnSpPr>
            <a:cxnSpLocks/>
          </p:cNvCxnSpPr>
          <p:nvPr/>
        </p:nvCxnSpPr>
        <p:spPr>
          <a:xfrm>
            <a:off x="8210434" y="4985390"/>
            <a:ext cx="0" cy="367801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F7A3CAF4-431F-FAF4-E9B6-7120887240BA}"/>
              </a:ext>
            </a:extLst>
          </p:cNvPr>
          <p:cNvCxnSpPr>
            <a:cxnSpLocks/>
          </p:cNvCxnSpPr>
          <p:nvPr/>
        </p:nvCxnSpPr>
        <p:spPr>
          <a:xfrm>
            <a:off x="8355315" y="2613451"/>
            <a:ext cx="0" cy="652213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266AC581-E55C-03F6-5133-ADF069CF4666}"/>
              </a:ext>
            </a:extLst>
          </p:cNvPr>
          <p:cNvSpPr txBox="1"/>
          <p:nvPr/>
        </p:nvSpPr>
        <p:spPr>
          <a:xfrm>
            <a:off x="7706942" y="4256953"/>
            <a:ext cx="1781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</a:rPr>
              <a:t>Hybrid Component Server</a:t>
            </a:r>
          </a:p>
          <a:p>
            <a:pPr algn="ctr"/>
            <a:r>
              <a:rPr lang="en-US" sz="1400">
                <a:solidFill>
                  <a:schemeClr val="tx2"/>
                </a:solidFill>
              </a:rPr>
              <a:t>Test environment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A85222-86D8-5E2D-71E9-D6E6138F0CCB}"/>
              </a:ext>
            </a:extLst>
          </p:cNvPr>
          <p:cNvSpPr txBox="1"/>
          <p:nvPr/>
        </p:nvSpPr>
        <p:spPr>
          <a:xfrm>
            <a:off x="9604826" y="1307959"/>
            <a:ext cx="1260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Production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945D179-FE59-262C-FE05-FAD9C9842F2F}"/>
              </a:ext>
            </a:extLst>
          </p:cNvPr>
          <p:cNvSpPr txBox="1"/>
          <p:nvPr/>
        </p:nvSpPr>
        <p:spPr>
          <a:xfrm>
            <a:off x="8093767" y="1561868"/>
            <a:ext cx="1134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Sandbox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C186320-6FE2-6FA0-E40F-A06BDE2A51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363" y="4442092"/>
            <a:ext cx="7216126" cy="22753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F74B8A4-32B0-F0BF-2EB1-7EE3B8CC3F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0430" y="3478133"/>
            <a:ext cx="626448" cy="7001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246060-43EA-A681-3119-20FA5C39B3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8796" y="3855795"/>
            <a:ext cx="151803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1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2AA24-962B-5947-9F26-B4BE6286D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/>
              <a:t>How to fix data in SaaS with codeunit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42C4-00C5-E242-8B8A-98E5D28885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346768"/>
            <a:ext cx="5635260" cy="5226101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Create a codeunit in Visual Studio Code for code fixing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Install the code fixing app in the cloud instance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Create Scheduler Job to run the codeunit. Parameters from the Scheduler Job can be used for the functionality if the codeunit takes the table “LSC Scheduler Job Header” as a parameter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ACDE7-984B-00A0-8994-BCC41A694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863" y="1329703"/>
            <a:ext cx="4852920" cy="4198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1D460A-9CD5-0B57-2BFA-0FA64164F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945" y="1997038"/>
            <a:ext cx="4968920" cy="448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E78A4B-B8FD-336A-5131-F3EDA0CFCF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Windows App Shell settings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A9828-C571-C9E0-5C44-2E9757B8B8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346768"/>
            <a:ext cx="10969260" cy="5226101"/>
          </a:xfrm>
        </p:spPr>
        <p:txBody>
          <a:bodyPr/>
          <a:lstStyle/>
          <a:p>
            <a:r>
              <a:rPr lang="en-US"/>
              <a:t>Build in app			   Services			App config and services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B4CFA6-147E-8B7B-1871-A48A06E68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33" y="1870997"/>
            <a:ext cx="3884671" cy="5273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D40994-DE57-0DC1-AF9F-88A32A62A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704" y="1870997"/>
            <a:ext cx="3580952" cy="4685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251F78-5824-DBEC-4FB7-C75A9C826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652" y="1870997"/>
            <a:ext cx="4380952" cy="13047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AAD6D5-FCB2-AA11-9494-47A91B6B4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963" y="2944791"/>
            <a:ext cx="3276190" cy="42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51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65E3F7-9FA9-B0BE-17AB-4AFA48D1BE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Windows App Shell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67C57-FBBE-EE97-B7EC-9780D540D3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External app				</a:t>
            </a:r>
            <a:r>
              <a:rPr lang="en-US" err="1"/>
              <a:t>Powershell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6DAE41-5C80-E06A-DF85-9B6C474BD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40" y="1884647"/>
            <a:ext cx="4171429" cy="45619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2C938B-3A64-223D-D106-6C84F6DB6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177" y="1842079"/>
            <a:ext cx="4047619" cy="4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58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717ABE-74B7-6881-7D8A-1FE4269258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Windows App Shell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20EEA-A058-FC6F-C29F-B18384DB31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Will automatically fire up second screen as dual display if configured.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Can run external apps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Can run </a:t>
            </a:r>
            <a:r>
              <a:rPr lang="en-US" err="1"/>
              <a:t>Powershell</a:t>
            </a:r>
            <a:r>
              <a:rPr lang="en-US"/>
              <a:t> </a:t>
            </a:r>
            <a:r>
              <a:rPr lang="en-US" err="1"/>
              <a:t>commandlets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86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DA0405-5859-390D-778F-AE8DD0133E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LS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9740F-9BE2-AD7D-3F3C-7710016D26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Help</a:t>
            </a:r>
          </a:p>
          <a:p>
            <a:r>
              <a:rPr lang="en-US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https://help.gocurrent.lsretail.com/docs/get-started.html</a:t>
            </a:r>
            <a:endParaRPr lang="en-US"/>
          </a:p>
          <a:p>
            <a:r>
              <a:rPr lang="en-US" b="1"/>
              <a:t>Yammer group</a:t>
            </a:r>
          </a:p>
          <a:p>
            <a:r>
              <a:rPr lang="en-US">
                <a:hlinkClick r:id="rId3"/>
              </a:rPr>
              <a:t>https://www.yammer.com/gocurrent/?show_login=true#/home</a:t>
            </a:r>
            <a:endParaRPr lang="en-US"/>
          </a:p>
          <a:p>
            <a:r>
              <a:rPr lang="en-US" b="1" i="0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Hybrid model - Installation and configuration</a:t>
            </a:r>
          </a:p>
          <a:p>
            <a:r>
              <a:rPr lang="en-US">
                <a:hlinkClick r:id="rId4"/>
              </a:rPr>
              <a:t>https://helplscentralimplement.lsretail.com/Content/Hybrid-Model-Installation-And-Configuration.htm?tocpath=LS%20Central%20SaaS%20Implementation%7CHybrid%20model%20-%20Installation%20and%20configuration%7C_____0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62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ED7B91-D954-1EF2-4606-BCB455E998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LS </a:t>
            </a:r>
            <a:r>
              <a:rPr lang="en-US" err="1"/>
              <a:t>HardwareStation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91493-7B8F-C1A1-27E4-A3BE7C8B98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Configure first with OPOS config tool </a:t>
            </a:r>
          </a:p>
          <a:p>
            <a:r>
              <a:rPr lang="en-US"/>
              <a:t>Config tool Toshiba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FEFFEF-C89C-E6C5-798F-60C10EEA1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40" y="2431278"/>
            <a:ext cx="8374021" cy="43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2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0C3506-073E-CFCC-0238-0DF49EBEDC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LS </a:t>
            </a:r>
            <a:r>
              <a:rPr lang="en-US" err="1"/>
              <a:t>HardwareStation</a:t>
            </a:r>
            <a:r>
              <a:rPr lang="en-US"/>
              <a:t>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329F7-793F-525A-EAA6-B234669E9E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Epson config tool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1C3BA0-F5E8-D444-553C-331EECE4F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164" y="1159469"/>
            <a:ext cx="5304020" cy="560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67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6F7A6E-AC9A-72DB-4282-67A5A6F018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LS </a:t>
            </a:r>
            <a:r>
              <a:rPr lang="en-US" err="1"/>
              <a:t>HardwareStation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A1947-6C13-014E-0DBE-EAAB38BA9A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201D2C-AE9B-AB3D-5B46-18F1B147A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40" y="1428756"/>
            <a:ext cx="2831931" cy="5226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145C2B-9DC3-1B98-3F97-140ED6421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720" y="1612420"/>
            <a:ext cx="8116517" cy="522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46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C98985-2A4F-4B71-A4F1-CE92498FC4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6228" y="634969"/>
            <a:ext cx="7518401" cy="487939"/>
          </a:xfrm>
        </p:spPr>
        <p:txBody>
          <a:bodyPr lIns="0" tIns="0" rIns="0" bIns="0" anchor="t"/>
          <a:lstStyle/>
          <a:p>
            <a:pPr>
              <a:spcBef>
                <a:spcPts val="1800"/>
              </a:spcBef>
            </a:pPr>
            <a:r>
              <a:rPr lang="en-US" sz="2800" dirty="0"/>
              <a:t>Global/Internal Administrators Role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v"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07CA43-029C-4C92-9D9F-53F3DECA12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96228" y="2032000"/>
            <a:ext cx="7170058" cy="4540869"/>
          </a:xfrm>
        </p:spPr>
        <p:txBody>
          <a:bodyPr lIns="0" tIns="0" rIns="0" bIns="0" anchor="t"/>
          <a:lstStyle/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Unlimited Control Over the products in your subscriptions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Can Access most of the data in LS Central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Can add multiple admins to redistribute task</a:t>
            </a:r>
          </a:p>
          <a:p>
            <a:pPr marL="342900" indent="-342900" algn="just">
              <a:lnSpc>
                <a:spcPct val="150000"/>
              </a:lnSpc>
              <a:buFont typeface="Wingdings,Sans-Serif" panose="05000000000000000000" pitchFamily="2" charset="2"/>
              <a:buChar char="v"/>
            </a:pPr>
            <a:r>
              <a:rPr lang="en-US" sz="2000" dirty="0">
                <a:ea typeface="+mn-lt"/>
                <a:cs typeface="+mn-lt"/>
              </a:rPr>
              <a:t>Manage Upgrade Schedules</a:t>
            </a:r>
          </a:p>
          <a:p>
            <a:pPr marL="342900" indent="-342900" algn="just">
              <a:lnSpc>
                <a:spcPct val="150000"/>
              </a:lnSpc>
              <a:buFont typeface="Wingdings,Sans-Serif" panose="05000000000000000000" pitchFamily="2" charset="2"/>
              <a:buChar char="v"/>
            </a:pPr>
            <a:r>
              <a:rPr lang="en-US" sz="2000" dirty="0">
                <a:ea typeface="+mn-lt"/>
                <a:cs typeface="+mn-lt"/>
              </a:rPr>
              <a:t>Create &amp; Monitor Environments (Production &amp; Sandbox)</a:t>
            </a:r>
          </a:p>
          <a:p>
            <a:pPr marL="342900" indent="-342900" algn="just">
              <a:lnSpc>
                <a:spcPct val="150000"/>
              </a:lnSpc>
              <a:buFont typeface="Wingdings,Sans-Serif" panose="05000000000000000000" pitchFamily="2" charset="2"/>
              <a:buChar char="v"/>
            </a:pPr>
            <a:r>
              <a:rPr lang="en-US" sz="2000" dirty="0">
                <a:ea typeface="+mn-lt"/>
                <a:cs typeface="+mn-lt"/>
              </a:rPr>
              <a:t>Manage access of Delegated Administrator (partner access)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Placeholder 5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CD4D4CBC-207A-4B41-94B4-984012D5336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l="30440" r="30440"/>
          <a:stretch/>
        </p:blipFill>
        <p:spPr>
          <a:xfrm>
            <a:off x="0" y="0"/>
            <a:ext cx="4024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51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9C8E9B-06DA-A342-2F0E-467AC6275F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LS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DD084-8637-D58B-20C7-B5E6A3BEF3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0EE66-9221-77BA-943E-3557A204B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81" y="1479857"/>
            <a:ext cx="6284438" cy="470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925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9DF938-D158-845C-A0C6-F0A1D8FCE5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LS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A2426-DFD6-CD76-8A77-CE9D1199C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9904A-6832-0B6B-075D-B7B0E1B19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40" y="1397704"/>
            <a:ext cx="6759224" cy="537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668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6EB4CF-F25F-34D2-3251-6FC14F7E10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Lesson learned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0DA31-3AA1-0F59-470D-73C9333B22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LS Update service</a:t>
            </a:r>
          </a:p>
          <a:p>
            <a:pPr marL="1028700" lvl="1" indent="-342900"/>
            <a:r>
              <a:rPr lang="en-US"/>
              <a:t>Versioning</a:t>
            </a:r>
          </a:p>
          <a:p>
            <a:pPr marL="1028700" lvl="1" indent="-342900"/>
            <a:r>
              <a:rPr lang="en-US" err="1"/>
              <a:t>Powershell</a:t>
            </a:r>
            <a:endParaRPr lang="en-US"/>
          </a:p>
          <a:p>
            <a:pPr marL="1028700" lvl="1" indent="-342900"/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LS Hardware Station</a:t>
            </a:r>
          </a:p>
          <a:p>
            <a:pPr marL="1028700" lvl="1" indent="-342900"/>
            <a:r>
              <a:rPr lang="en-US"/>
              <a:t>XML files distribute</a:t>
            </a:r>
          </a:p>
          <a:p>
            <a:pPr marL="1028700" lvl="1" indent="-342900"/>
            <a:r>
              <a:rPr lang="en-US"/>
              <a:t>Do not configure more than using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Windows App Shell</a:t>
            </a:r>
          </a:p>
          <a:p>
            <a:pPr marL="1028700" lvl="1" indent="-342900"/>
            <a:r>
              <a:rPr lang="en-US"/>
              <a:t>Central config via XLM</a:t>
            </a:r>
          </a:p>
          <a:p>
            <a:pPr marL="1028700" lvl="1" indent="-342900"/>
            <a:endParaRPr lang="en-US"/>
          </a:p>
          <a:p>
            <a:pPr marL="1028700" lvl="1" indent="-342900"/>
            <a:endParaRPr lang="en-US"/>
          </a:p>
          <a:p>
            <a:pPr marL="1028700" lvl="1" indent="-342900"/>
            <a:endParaRPr lang="en-US"/>
          </a:p>
          <a:p>
            <a:pPr marL="1028700" lvl="1" indent="-342900"/>
            <a:endParaRPr lang="en-US"/>
          </a:p>
          <a:p>
            <a:pPr marL="1028700" lvl="1" indent="-342900"/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28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C98985-2A4F-4B71-A4F1-CE92498FC4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67199" y="634969"/>
            <a:ext cx="7187451" cy="487939"/>
          </a:xfrm>
        </p:spPr>
        <p:txBody>
          <a:bodyPr lIns="0" tIns="0" rIns="0" bIns="0" anchor="t"/>
          <a:lstStyle/>
          <a:p>
            <a:pPr>
              <a:spcBef>
                <a:spcPts val="1800"/>
              </a:spcBef>
            </a:pPr>
            <a:r>
              <a:rPr lang="en-US" dirty="0"/>
              <a:t>Delegated Administrators Role</a:t>
            </a:r>
          </a:p>
          <a:p>
            <a:pPr>
              <a:spcBef>
                <a:spcPts val="1800"/>
              </a:spcBef>
            </a:pPr>
            <a:endParaRPr lang="en-US" b="0" i="0" dirty="0">
              <a:solidFill>
                <a:srgbClr val="171717"/>
              </a:solidFill>
              <a:effectLst/>
              <a:latin typeface="Segoe UI"/>
              <a:cs typeface="Segoe U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07CA43-029C-4C92-9D9F-53F3DECA12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8834" y="2119086"/>
            <a:ext cx="7187452" cy="4453783"/>
          </a:xfrm>
        </p:spPr>
        <p:txBody>
          <a:bodyPr/>
          <a:lstStyle/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dirty="0"/>
              <a:t>Admin and development access to Customer LS Central SaaS tenants</a:t>
            </a:r>
          </a:p>
          <a:p>
            <a:pPr marL="355600" indent="-34290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dirty="0"/>
              <a:t>LS Central SaaS access without consuming license of Customer</a:t>
            </a:r>
            <a:endParaRPr lang="en-US" dirty="0">
              <a:cs typeface="Segoe UI"/>
            </a:endParaRPr>
          </a:p>
          <a:p>
            <a:pPr marL="355600" indent="-34290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171717"/>
                </a:solidFill>
                <a:latin typeface="Segoe UI"/>
                <a:cs typeface="Segoe UI"/>
              </a:rPr>
              <a:t>F</a:t>
            </a:r>
            <a:r>
              <a:rPr lang="en-US" b="0" i="0" dirty="0">
                <a:solidFill>
                  <a:srgbClr val="171717"/>
                </a:solidFill>
                <a:effectLst/>
                <a:latin typeface="Segoe UI"/>
                <a:cs typeface="Segoe UI"/>
              </a:rPr>
              <a:t>irst line of support for your</a:t>
            </a:r>
            <a:r>
              <a:rPr lang="en-US" dirty="0">
                <a:solidFill>
                  <a:srgbClr val="171717"/>
                </a:solidFill>
                <a:latin typeface="Segoe UI"/>
                <a:cs typeface="Segoe UI"/>
              </a:rPr>
              <a:t> LS Central SaaS </a:t>
            </a:r>
            <a:r>
              <a:rPr lang="en-US" b="0" i="0" dirty="0">
                <a:solidFill>
                  <a:srgbClr val="171717"/>
                </a:solidFill>
                <a:effectLst/>
                <a:latin typeface="Segoe UI"/>
                <a:cs typeface="Segoe UI"/>
              </a:rPr>
              <a:t>customers</a:t>
            </a:r>
          </a:p>
          <a:p>
            <a:endParaRPr lang="en-US" dirty="0"/>
          </a:p>
        </p:txBody>
      </p:sp>
      <p:pic>
        <p:nvPicPr>
          <p:cNvPr id="23" name="Picture Placeholder 22" descr="Graphical user interface&#10;&#10;Description automatically generated">
            <a:extLst>
              <a:ext uri="{FF2B5EF4-FFF2-40B4-BE49-F238E27FC236}">
                <a16:creationId xmlns:a16="http://schemas.microsoft.com/office/drawing/2014/main" id="{6C37050A-4ED2-4E9F-A508-AB8DE7D0C8F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l="429" r="55560"/>
          <a:stretch/>
        </p:blipFill>
        <p:spPr>
          <a:xfrm>
            <a:off x="0" y="0"/>
            <a:ext cx="4024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24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8B86C-BF3C-4A76-AE84-2EBB279D96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>
              <a:spcBef>
                <a:spcPts val="1800"/>
              </a:spcBef>
            </a:pPr>
            <a:r>
              <a:rPr lang="en-US" dirty="0"/>
              <a:t>Ways to Access Administration Center</a:t>
            </a:r>
            <a:endParaRPr lang="en-A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57DB56-69F2-4CF4-A6BC-EE614EC02F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346768"/>
            <a:ext cx="6019889" cy="5226101"/>
          </a:xfrm>
        </p:spPr>
        <p:txBody>
          <a:bodyPr/>
          <a:lstStyle/>
          <a:p>
            <a:endParaRPr lang="en-US" dirty="0"/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b="0" i="0" dirty="0">
                <a:solidFill>
                  <a:srgbClr val="171717"/>
                </a:solidFill>
                <a:effectLst/>
                <a:latin typeface="SFMono-Regular"/>
              </a:rPr>
              <a:t>Internal Administrators and Delegated Administrators can access the administration center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171717"/>
                </a:solidFill>
                <a:latin typeface="SFMono-Regular"/>
              </a:rPr>
              <a:t>It can be accessed after signing into business central -&gt; Settings -&gt; Admin Center.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b="0" i="0" dirty="0">
                <a:solidFill>
                  <a:srgbClr val="171717"/>
                </a:solidFill>
                <a:effectLst/>
                <a:latin typeface="SFMono-Regular"/>
              </a:rPr>
              <a:t>Alternatively, it can be accessed by using the below URL. Replace the [</a:t>
            </a:r>
            <a:r>
              <a:rPr lang="en-US" b="0" i="0" dirty="0" err="1">
                <a:solidFill>
                  <a:srgbClr val="171717"/>
                </a:solidFill>
                <a:effectLst/>
                <a:latin typeface="SFMono-Regular"/>
              </a:rPr>
              <a:t>Tenant_ID</a:t>
            </a:r>
            <a:r>
              <a:rPr lang="en-US" b="0" i="0" dirty="0">
                <a:solidFill>
                  <a:srgbClr val="171717"/>
                </a:solidFill>
                <a:effectLst/>
                <a:latin typeface="SFMono-Regular"/>
              </a:rPr>
              <a:t>] with tenant ID of your </a:t>
            </a:r>
            <a:r>
              <a:rPr lang="en-US" dirty="0">
                <a:solidFill>
                  <a:srgbClr val="171717"/>
                </a:solidFill>
                <a:latin typeface="SFMono-Regular"/>
              </a:rPr>
              <a:t>LS Central. </a:t>
            </a:r>
            <a:r>
              <a:rPr lang="en-US" dirty="0">
                <a:solidFill>
                  <a:srgbClr val="171717"/>
                </a:solidFill>
                <a:highlight>
                  <a:srgbClr val="C0C0C0"/>
                </a:highlight>
                <a:latin typeface="SFMono-Regular"/>
              </a:rPr>
              <a:t>https://lscentral.bc.dynamics.com/[TENANT_ID]/admin</a:t>
            </a:r>
            <a:endParaRPr lang="en-AE" dirty="0">
              <a:solidFill>
                <a:srgbClr val="171717"/>
              </a:solidFill>
              <a:highlight>
                <a:srgbClr val="C0C0C0"/>
              </a:highlight>
              <a:latin typeface="SFMono-Regular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9AB6B2B-B235-4B30-9835-254B716E271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l="43061" r="18"/>
          <a:stretch/>
        </p:blipFill>
        <p:spPr>
          <a:xfrm>
            <a:off x="6478588" y="1354138"/>
            <a:ext cx="5713412" cy="49768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73129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07CA43-029C-4C92-9D9F-53F3DECA12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Managing Environments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149CA-8B45-5970-5128-3EBF1A82C6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340" y="1346768"/>
            <a:ext cx="6237603" cy="5226101"/>
          </a:xfrm>
        </p:spPr>
        <p:txBody>
          <a:bodyPr/>
          <a:lstStyle/>
          <a:p>
            <a:pPr marL="356870" indent="-356870" algn="just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Environments Tab has the Production &amp; Sandbox Environment in admin center</a:t>
            </a:r>
          </a:p>
          <a:p>
            <a:pPr marL="356870" indent="-356870" algn="just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Click </a:t>
            </a:r>
            <a:r>
              <a:rPr lang="en-US" sz="2000" b="1" dirty="0"/>
              <a:t>Name </a:t>
            </a:r>
            <a:r>
              <a:rPr lang="en-US" sz="2000" dirty="0"/>
              <a:t>column to view further details. You can do the following here:-</a:t>
            </a:r>
          </a:p>
          <a:p>
            <a:pPr marL="742950" lvl="1" indent="-285750" algn="just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cs typeface="Segoe UI"/>
                <a:hlinkClick r:id="rId3"/>
              </a:rPr>
              <a:t>View and work with production and sandbox environments </a:t>
            </a:r>
            <a:r>
              <a:rPr lang="en-US" sz="1800" dirty="0">
                <a:cs typeface="Segoe UI"/>
              </a:rPr>
              <a:t>for the tenant</a:t>
            </a:r>
            <a:endParaRPr lang="en-US" sz="1800" dirty="0">
              <a:ea typeface="+mn-lt"/>
              <a:cs typeface="+mn-lt"/>
            </a:endParaRPr>
          </a:p>
          <a:p>
            <a:pPr marL="742950" lvl="1" indent="-285750" algn="just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AE" sz="1800" dirty="0"/>
              <a:t>Manage Sessions</a:t>
            </a:r>
            <a:endParaRPr lang="en-AE" sz="1800" dirty="0">
              <a:cs typeface="Segoe UI"/>
            </a:endParaRPr>
          </a:p>
          <a:p>
            <a:pPr marL="742950" lvl="1" indent="-285750" algn="just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AE" sz="1800" dirty="0"/>
              <a:t>Manage Update Schedules</a:t>
            </a:r>
            <a:endParaRPr lang="en-AE" sz="1800" dirty="0">
              <a:cs typeface="Segoe UI"/>
            </a:endParaRPr>
          </a:p>
          <a:p>
            <a:pPr marL="742950" lvl="1" indent="-285750" algn="just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AE" sz="1800" dirty="0"/>
              <a:t>Rename an environment</a:t>
            </a:r>
            <a:endParaRPr lang="en-AE" sz="1800" dirty="0">
              <a:cs typeface="Segoe UI"/>
            </a:endParaRPr>
          </a:p>
          <a:p>
            <a:pPr marL="742950" lvl="1" indent="-285750" algn="just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AE" sz="1800" dirty="0"/>
              <a:t>Restore an environment</a:t>
            </a:r>
          </a:p>
          <a:p>
            <a:pPr marL="742950" lvl="1" indent="-285750" algn="just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AE" sz="1800" dirty="0"/>
              <a:t>Raise Support Request</a:t>
            </a:r>
            <a:endParaRPr lang="en-US" sz="1800" dirty="0">
              <a:ea typeface="+mn-lt"/>
              <a:cs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09CF82-496A-4FC0-91E2-9436A2E666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577"/>
          <a:stretch/>
        </p:blipFill>
        <p:spPr>
          <a:xfrm>
            <a:off x="6715027" y="2755852"/>
            <a:ext cx="4732242" cy="3723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7C9173-2B31-47C3-8166-B7A30EB077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097"/>
          <a:stretch/>
        </p:blipFill>
        <p:spPr>
          <a:xfrm>
            <a:off x="6715027" y="512478"/>
            <a:ext cx="4732242" cy="22470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9E4466-E872-4C52-83FA-AB10A59AC74E}"/>
              </a:ext>
            </a:extLst>
          </p:cNvPr>
          <p:cNvSpPr/>
          <p:nvPr/>
        </p:nvSpPr>
        <p:spPr>
          <a:xfrm>
            <a:off x="7815942" y="3047162"/>
            <a:ext cx="3625780" cy="2093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4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D99BF82-B3DD-D2FB-927F-D4AF72C85C33}"/>
              </a:ext>
            </a:extLst>
          </p:cNvPr>
          <p:cNvSpPr txBox="1">
            <a:spLocks/>
          </p:cNvSpPr>
          <p:nvPr/>
        </p:nvSpPr>
        <p:spPr>
          <a:xfrm>
            <a:off x="766354" y="1941112"/>
            <a:ext cx="5040000" cy="2265182"/>
          </a:xfrm>
          <a:prstGeom prst="rect">
            <a:avLst/>
          </a:prstGeom>
          <a:solidFill>
            <a:schemeClr val="accent1"/>
          </a:solidFill>
        </p:spPr>
        <p:txBody>
          <a:bodyPr lIns="180000" tIns="144000" rIns="180000" bIns="14400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400" dirty="0"/>
              <a:t>Live LS Central SaaS Environment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400" dirty="0"/>
              <a:t>High Performance Tiers in Azure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400" dirty="0"/>
              <a:t>Automatic Backups to protect business data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C004294-B9CB-A03F-ACF7-3E0E9E46C54E}"/>
              </a:ext>
            </a:extLst>
          </p:cNvPr>
          <p:cNvSpPr txBox="1">
            <a:spLocks/>
          </p:cNvSpPr>
          <p:nvPr/>
        </p:nvSpPr>
        <p:spPr>
          <a:xfrm>
            <a:off x="6385646" y="1941111"/>
            <a:ext cx="5040000" cy="2265183"/>
          </a:xfrm>
          <a:prstGeom prst="rect">
            <a:avLst/>
          </a:prstGeom>
          <a:solidFill>
            <a:schemeClr val="accent2"/>
          </a:solidFill>
        </p:spPr>
        <p:txBody>
          <a:bodyPr lIns="180000" tIns="144000" rIns="180000" bIns="14400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dirty="0"/>
              <a:t>Test or Development LS Central SaaS Environment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dirty="0"/>
              <a:t>Comparatively lower Performance Tiers in Azure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dirty="0"/>
              <a:t>No Backups but data export option is available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FCBA66-9B8B-8D3E-D924-870ACF7C7C5F}"/>
              </a:ext>
            </a:extLst>
          </p:cNvPr>
          <p:cNvSpPr txBox="1"/>
          <p:nvPr/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600" b="1" dirty="0">
                <a:solidFill>
                  <a:srgbClr val="265888"/>
                </a:solidFill>
                <a:latin typeface="+mj-lt"/>
              </a:rPr>
              <a:t>Types of Environments</a:t>
            </a:r>
            <a:endParaRPr lang="en-US" sz="3600" b="1" kern="1200" dirty="0">
              <a:solidFill>
                <a:srgbClr val="265888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1D162F-DE35-CD0C-4089-9D2938FC2E21}"/>
              </a:ext>
            </a:extLst>
          </p:cNvPr>
          <p:cNvSpPr/>
          <p:nvPr/>
        </p:nvSpPr>
        <p:spPr>
          <a:xfrm>
            <a:off x="766354" y="1312709"/>
            <a:ext cx="4014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Production Environment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A00796-48A9-7798-86C4-813BBE6AC588}"/>
              </a:ext>
            </a:extLst>
          </p:cNvPr>
          <p:cNvSpPr/>
          <p:nvPr/>
        </p:nvSpPr>
        <p:spPr>
          <a:xfrm flipH="1">
            <a:off x="6385646" y="1312709"/>
            <a:ext cx="367275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Sandbox Environment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F95B80-9C7C-F997-CC7E-7EB8DAD067E7}"/>
              </a:ext>
            </a:extLst>
          </p:cNvPr>
          <p:cNvSpPr txBox="1"/>
          <p:nvPr/>
        </p:nvSpPr>
        <p:spPr>
          <a:xfrm>
            <a:off x="690939" y="4206295"/>
            <a:ext cx="1065929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800"/>
              </a:spcBef>
            </a:pPr>
            <a:r>
              <a:rPr lang="en-US" dirty="0"/>
              <a:t>Other Notes:-</a:t>
            </a:r>
          </a:p>
          <a:p>
            <a:pPr marL="285750" indent="-285750" algn="just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rgbClr val="171717"/>
                </a:solidFill>
                <a:effectLst/>
                <a:latin typeface="Segoe UI" panose="020B0502040204020203" pitchFamily="34" charset="0"/>
              </a:rPr>
              <a:t>Sandbox environment that includes data from production environment can be created for debugging purposes.</a:t>
            </a:r>
          </a:p>
          <a:p>
            <a:pPr marL="285750" indent="-285750" algn="just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171717"/>
                </a:solidFill>
                <a:latin typeface="Segoe UI" panose="020B0502040204020203" pitchFamily="34" charset="0"/>
              </a:rPr>
              <a:t>Apps can be deployed from Visual Studio Code to Sandbox environment directly.</a:t>
            </a:r>
            <a:endParaRPr lang="en-AE" dirty="0"/>
          </a:p>
          <a:p>
            <a:pPr marL="285750" indent="-285750" algn="just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AE" dirty="0"/>
              <a:t>Environments can be deleted in admin </a:t>
            </a:r>
            <a:r>
              <a:rPr lang="en-US" dirty="0"/>
              <a:t>center</a:t>
            </a:r>
            <a:r>
              <a:rPr lang="en-AE" dirty="0"/>
              <a:t>. But please note that the action is irreversible</a:t>
            </a:r>
          </a:p>
        </p:txBody>
      </p:sp>
    </p:spTree>
    <p:extLst>
      <p:ext uri="{BB962C8B-B14F-4D97-AF65-F5344CB8AC3E}">
        <p14:creationId xmlns:p14="http://schemas.microsoft.com/office/powerpoint/2010/main" val="3828853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31BBA-44C8-479A-8CB0-3C2617D8E6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9724" y="1354138"/>
            <a:ext cx="6892301" cy="2303462"/>
          </a:xfrm>
          <a:prstGeom prst="rect">
            <a:avLst/>
          </a:prstGeom>
        </p:spPr>
        <p:txBody>
          <a:bodyPr lIns="0" tIns="0" rIns="0" bIns="0" anchor="t"/>
          <a:lstStyle/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1800" dirty="0"/>
              <a:t>Capacity tab shows information on available space</a:t>
            </a:r>
          </a:p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1800" dirty="0"/>
              <a:t>The Premium and Essential subscription gives each LS Central SaaS customer 1 production &amp; 3 sandbox environment free of extra charge.</a:t>
            </a:r>
          </a:p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1800" dirty="0"/>
              <a:t>80 GB of database storage capacity across all environments.</a:t>
            </a:r>
          </a:p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1800" dirty="0"/>
              <a:t>Additional Storage based on the number of licenses. Premium 3GB, Essential 2GB &amp; Device 1GB. </a:t>
            </a:r>
            <a:r>
              <a:rPr lang="en-US" sz="1800" dirty="0">
                <a:hlinkClick r:id="rId3"/>
              </a:rPr>
              <a:t>Learn more</a:t>
            </a:r>
            <a:endParaRPr lang="en-US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07CA43-029C-4C92-9D9F-53F3DECA129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9724" y="381000"/>
            <a:ext cx="9308475" cy="5842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b="1" dirty="0">
                <a:solidFill>
                  <a:srgbClr val="265888"/>
                </a:solidFill>
                <a:latin typeface="+mj-lt"/>
              </a:rPr>
              <a:t>Managing Storage Capacity</a:t>
            </a:r>
            <a:endParaRPr lang="en-US" sz="2800" b="1" kern="1200" dirty="0">
              <a:solidFill>
                <a:srgbClr val="265888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E4F46C22-CEF9-4751-ACFB-6E106B32496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/>
          <a:srcRect l="3595" t="4062" r="3595" b="7188"/>
          <a:stretch/>
        </p:blipFill>
        <p:spPr>
          <a:xfrm>
            <a:off x="0" y="3779838"/>
            <a:ext cx="5713413" cy="2555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60D9E5-4D39-4E4B-948A-37A25BDE8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569" y="3779615"/>
            <a:ext cx="5713413" cy="255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F7BAE2-FD19-41C3-98AF-D8BB4AD77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0458" y="1353548"/>
            <a:ext cx="3808352" cy="20754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2415063"/>
      </p:ext>
    </p:extLst>
  </p:cSld>
  <p:clrMapOvr>
    <a:masterClrMapping/>
  </p:clrMapOvr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248A5FC2-C250-F04A-B3A1-54BEE1DB7A25}"/>
    </a:ext>
  </a:extLst>
</a:theme>
</file>

<file path=ppt/theme/theme2.xml><?xml version="1.0" encoding="utf-8"?>
<a:theme xmlns:a="http://schemas.openxmlformats.org/drawingml/2006/main" name="end slide / questions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0CC3A247-FD13-044B-8EEB-7F9B2DDD5C54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2E85FD85-1669-4540-8697-00ACE551CEF0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5DB94AF2-0520-6F41-A1C4-13724FFF5710}"/>
    </a:ext>
  </a:extLst>
</a:theme>
</file>

<file path=ppt/theme/theme5.xml><?xml version="1.0" encoding="utf-8"?>
<a:theme xmlns:a="http://schemas.openxmlformats.org/drawingml/2006/main" name="1_Charcoal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B3C1224-8FEB-BD45-BC0B-0114BA921FAF}" vid="{5A2D5985-651D-BE44-AF66-C5629873CAC4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EC04EF-F64E-4591-AE42-EEEA97FB941F}">
  <ds:schemaRefs>
    <ds:schemaRef ds:uri="http://purl.org/dc/terms/"/>
    <ds:schemaRef ds:uri="http://schemas.openxmlformats.org/package/2006/metadata/core-properties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33ca9cd-c846-4cf0-bc3f-68bfcec8a06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223ECAA-F74C-44B5-B004-44387FF3F1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Johann</Template>
  <TotalTime>3520</TotalTime>
  <Words>1425</Words>
  <Application>Microsoft Office PowerPoint</Application>
  <PresentationFormat>Widescreen</PresentationFormat>
  <Paragraphs>340</Paragraphs>
  <Slides>42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42</vt:i4>
      </vt:variant>
    </vt:vector>
  </HeadingPairs>
  <TitlesOfParts>
    <vt:vector size="58" baseType="lpstr">
      <vt:lpstr>Arial</vt:lpstr>
      <vt:lpstr>Calibri</vt:lpstr>
      <vt:lpstr>Calibri Light</vt:lpstr>
      <vt:lpstr>Segoe UI</vt:lpstr>
      <vt:lpstr>Segoe UI Bold</vt:lpstr>
      <vt:lpstr>SFMono-Regular</vt:lpstr>
      <vt:lpstr>Source Sans Pro</vt:lpstr>
      <vt:lpstr>Symbol</vt:lpstr>
      <vt:lpstr>Times New Roman</vt:lpstr>
      <vt:lpstr>Wingdings</vt:lpstr>
      <vt:lpstr>Wingdings,Sans-Serif</vt:lpstr>
      <vt:lpstr>cXiceland speaker slides</vt:lpstr>
      <vt:lpstr>end slide / questions slides</vt:lpstr>
      <vt:lpstr>Custom Design</vt:lpstr>
      <vt:lpstr>1_Custom Design</vt:lpstr>
      <vt:lpstr>1_Charcoal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 Sveinsson</dc:creator>
  <cp:lastModifiedBy>Bjorn Jonsson</cp:lastModifiedBy>
  <cp:revision>62</cp:revision>
  <dcterms:created xsi:type="dcterms:W3CDTF">2022-04-12T13:16:43Z</dcterms:created>
  <dcterms:modified xsi:type="dcterms:W3CDTF">2022-05-24T15:43:14Z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0x01010080A98A4A7C6CD941951C85B97EAF02B9</vt:lpwstr>
  </property>
</Properties>
</file>