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13" r:id="rId8"/>
  </p:sldMasterIdLst>
  <p:notesMasterIdLst>
    <p:notesMasterId r:id="rId30"/>
  </p:notesMasterIdLst>
  <p:sldIdLst>
    <p:sldId id="256" r:id="rId9"/>
    <p:sldId id="299" r:id="rId10"/>
    <p:sldId id="281" r:id="rId11"/>
    <p:sldId id="280" r:id="rId12"/>
    <p:sldId id="291" r:id="rId13"/>
    <p:sldId id="282" r:id="rId14"/>
    <p:sldId id="285" r:id="rId15"/>
    <p:sldId id="286" r:id="rId16"/>
    <p:sldId id="288" r:id="rId17"/>
    <p:sldId id="289" r:id="rId18"/>
    <p:sldId id="292" r:id="rId19"/>
    <p:sldId id="293" r:id="rId20"/>
    <p:sldId id="283" r:id="rId21"/>
    <p:sldId id="284" r:id="rId22"/>
    <p:sldId id="297" r:id="rId23"/>
    <p:sldId id="294" r:id="rId24"/>
    <p:sldId id="296" r:id="rId25"/>
    <p:sldId id="295" r:id="rId26"/>
    <p:sldId id="298" r:id="rId27"/>
    <p:sldId id="301" r:id="rId28"/>
    <p:sldId id="300" r:id="rId2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56"/>
            <p14:sldId id="299"/>
            <p14:sldId id="281"/>
            <p14:sldId id="280"/>
            <p14:sldId id="291"/>
            <p14:sldId id="282"/>
            <p14:sldId id="285"/>
            <p14:sldId id="286"/>
            <p14:sldId id="288"/>
            <p14:sldId id="289"/>
            <p14:sldId id="292"/>
            <p14:sldId id="293"/>
            <p14:sldId id="283"/>
            <p14:sldId id="284"/>
            <p14:sldId id="297"/>
            <p14:sldId id="294"/>
            <p14:sldId id="296"/>
            <p14:sldId id="295"/>
            <p14:sldId id="298"/>
            <p14:sldId id="301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890"/>
    <a:srgbClr val="F6C36F"/>
    <a:srgbClr val="E37D24"/>
    <a:srgbClr val="2A144A"/>
    <a:srgbClr val="F6C370"/>
    <a:srgbClr val="323133"/>
    <a:srgbClr val="29B4A9"/>
    <a:srgbClr val="943267"/>
    <a:srgbClr val="361D5C"/>
    <a:srgbClr val="1D2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2496BE-669C-49D6-A026-576614181794}" v="2" dt="2023-04-20T20:26:29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0" autoAdjust="0"/>
    <p:restoredTop sz="62045" autoAdjust="0"/>
  </p:normalViewPr>
  <p:slideViewPr>
    <p:cSldViewPr snapToGrid="0" snapToObjects="1">
      <p:cViewPr varScale="1">
        <p:scale>
          <a:sx n="70" d="100"/>
          <a:sy n="70" d="100"/>
        </p:scale>
        <p:origin x="23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E9419-61DF-473D-8E49-11BC4ACABB24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C4882-E51E-4B15-8E36-939D866D7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1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4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17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34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06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91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87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3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68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41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735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8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1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1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4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58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1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9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4882-E51E-4B15-8E36-939D866D795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9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arryti@lsretail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F047-97B0-F38D-EEC0-E91E9D94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Structured Enablement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0D650-5069-6A6B-846A-CE224AD34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Provides full lifecycle support to partners implementing LS Central</a:t>
            </a:r>
          </a:p>
          <a:p>
            <a:r>
              <a:rPr lang="en-US" dirty="0"/>
              <a:t>Activities include: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Project Kick-off meeting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Post Kick-off planning and prioritization meeting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Project Plan Review</a:t>
            </a:r>
            <a:endParaRPr lang="en-US" sz="2000" b="0" i="0" u="none" strike="noStrike" baseline="0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Functional Requirements Review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Technical Requirements Review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Architecture Review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Design Review(s) (Integrations, Customizations, etc.)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Milestone checkpoints/risk reviews</a:t>
            </a:r>
            <a:endParaRPr lang="en-US" sz="2000" b="0" i="0" u="none" strike="noStrike" baseline="0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Code Review(s)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UAT readiness review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Go-live readiness review</a:t>
            </a:r>
          </a:p>
          <a:p>
            <a:pPr lvl="1"/>
            <a:r>
              <a:rPr lang="en-US" sz="2000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Go-live support/Post-live support (as requested)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20BC2-9070-2619-47F8-EA109F0E5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17" y="3459970"/>
            <a:ext cx="4890346" cy="32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5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7F52-E127-BB4B-A496-E81FCF5C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C/AL -&gt; AL Migration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9DC6BA8-B755-F0DB-2E8C-1A76B7A0B3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</p:spPr>
        <p:txBody>
          <a:bodyPr/>
          <a:lstStyle/>
          <a:p>
            <a:r>
              <a:rPr lang="en-US" dirty="0"/>
              <a:t>For projects migrating from legacy versions, our consultants can provide two types of support:</a:t>
            </a:r>
          </a:p>
          <a:p>
            <a:r>
              <a:rPr lang="en-US" dirty="0"/>
              <a:t>Guidance for partners as they work through migration of C/AL code to AL</a:t>
            </a:r>
          </a:p>
          <a:p>
            <a:r>
              <a:rPr lang="en-US" dirty="0"/>
              <a:t>Migration of discrete portions of C/AL code to AL with KT to partner resources</a:t>
            </a:r>
          </a:p>
        </p:txBody>
      </p:sp>
      <p:pic>
        <p:nvPicPr>
          <p:cNvPr id="5" name="Picture 4" descr="A picture containing text, computer, computer, desk&#10;&#10;Description automatically generated">
            <a:extLst>
              <a:ext uri="{FF2B5EF4-FFF2-40B4-BE49-F238E27FC236}">
                <a16:creationId xmlns:a16="http://schemas.microsoft.com/office/drawing/2014/main" id="{C0DFD700-F61A-B3A6-D429-6F9C1B7EE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27" b="-2"/>
          <a:stretch/>
        </p:blipFill>
        <p:spPr>
          <a:xfrm>
            <a:off x="6267189" y="1352550"/>
            <a:ext cx="5584518" cy="5073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539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4CE25-76B0-E64B-DF8F-73371B0A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682" y="555177"/>
            <a:ext cx="4239749" cy="6302819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A7251E8-3968-7C11-4D4C-8B75C76A5C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</p:spPr>
        <p:txBody>
          <a:bodyPr/>
          <a:lstStyle/>
          <a:p>
            <a:r>
              <a:rPr lang="en-US" dirty="0"/>
              <a:t>Senior resources that can help your team achieve important delivery goals</a:t>
            </a:r>
          </a:p>
          <a:p>
            <a:r>
              <a:rPr lang="en-US" dirty="0"/>
              <a:t>Ideally positioned to support a team as an “expeditor” to help overcome obstacles and drive issues to closure or</a:t>
            </a:r>
          </a:p>
          <a:p>
            <a:r>
              <a:rPr lang="en-US" dirty="0"/>
              <a:t>As the owner of discrete portion of functionality that can be accomplished in under 100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D7F52-E127-BB4B-A496-E81FCF5C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6816055" cy="588637"/>
          </a:xfrm>
        </p:spPr>
        <p:txBody>
          <a:bodyPr anchor="t">
            <a:normAutofit/>
          </a:bodyPr>
          <a:lstStyle/>
          <a:p>
            <a:r>
              <a:rPr lang="en-US" sz="3300" dirty="0"/>
              <a:t>Time-critical Staff Augmentation</a:t>
            </a:r>
          </a:p>
        </p:txBody>
      </p:sp>
    </p:spTree>
    <p:extLst>
      <p:ext uri="{BB962C8B-B14F-4D97-AF65-F5344CB8AC3E}">
        <p14:creationId xmlns:p14="http://schemas.microsoft.com/office/powerpoint/2010/main" val="3550769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0756A-8CB6-FFCE-AE88-A8E271C1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Partner Enablement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9B5E8-09F8-6313-44B7-572989BDD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 of May 2023, over 50 partners in the Americas have participated in the program, some on multiple occasions</a:t>
            </a:r>
          </a:p>
          <a:p>
            <a:r>
              <a:rPr lang="en-US" dirty="0"/>
              <a:t>The most popular offerings are:</a:t>
            </a:r>
          </a:p>
          <a:p>
            <a:pPr lvl="1"/>
            <a:r>
              <a:rPr lang="en-US" dirty="0"/>
              <a:t>Technical Troubleshooting</a:t>
            </a:r>
          </a:p>
          <a:p>
            <a:pPr lvl="1"/>
            <a:r>
              <a:rPr lang="en-US" dirty="0"/>
              <a:t>Enhancement/Customizations</a:t>
            </a:r>
          </a:p>
          <a:p>
            <a:pPr lvl="1"/>
            <a:r>
              <a:rPr lang="en-US" dirty="0"/>
              <a:t>Product Specific mentoring/troubleshooting</a:t>
            </a:r>
          </a:p>
          <a:p>
            <a:pPr lvl="1"/>
            <a:r>
              <a:rPr lang="en-US" dirty="0"/>
              <a:t>Full-lifecycle oversight</a:t>
            </a:r>
          </a:p>
        </p:txBody>
      </p:sp>
    </p:spTree>
    <p:extLst>
      <p:ext uri="{BB962C8B-B14F-4D97-AF65-F5344CB8AC3E}">
        <p14:creationId xmlns:p14="http://schemas.microsoft.com/office/powerpoint/2010/main" val="55581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3C95-1DAD-E230-E17A-D6B3A55D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Retail Caribbean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25450-43A0-83C4-D26F-6BE17CC6E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Engaged LS Central Consulting for Structured Enablement of their first LS Central project in December of 2020</a:t>
            </a:r>
          </a:p>
          <a:p>
            <a:r>
              <a:rPr lang="en-US" dirty="0"/>
              <a:t>A T&amp;M SOW was signed for 200 hours</a:t>
            </a:r>
          </a:p>
          <a:p>
            <a:r>
              <a:rPr lang="en-US" dirty="0"/>
              <a:t>The LS Central Consulting team participated in:</a:t>
            </a:r>
          </a:p>
          <a:p>
            <a:pPr lvl="1"/>
            <a:r>
              <a:rPr lang="en-US" dirty="0"/>
              <a:t>Project Kick Off</a:t>
            </a:r>
          </a:p>
          <a:p>
            <a:pPr lvl="1"/>
            <a:r>
              <a:rPr lang="en-US" dirty="0"/>
              <a:t>Project Plan Development</a:t>
            </a:r>
          </a:p>
          <a:p>
            <a:pPr lvl="1"/>
            <a:r>
              <a:rPr lang="en-US" dirty="0"/>
              <a:t>Requirements/FRD review</a:t>
            </a:r>
          </a:p>
          <a:p>
            <a:pPr lvl="1"/>
            <a:r>
              <a:rPr lang="en-US" dirty="0"/>
              <a:t>Project Checkpoint/Risk Review meetings</a:t>
            </a:r>
          </a:p>
          <a:p>
            <a:pPr lvl="1"/>
            <a:r>
              <a:rPr lang="en-US" dirty="0"/>
              <a:t>Go-live Readiness Assessment</a:t>
            </a:r>
          </a:p>
          <a:p>
            <a:pPr lvl="1"/>
            <a:r>
              <a:rPr lang="en-US" dirty="0"/>
              <a:t>Go-live/Post-live Support for Retail Caribbean team</a:t>
            </a:r>
          </a:p>
          <a:p>
            <a:r>
              <a:rPr lang="en-US" dirty="0"/>
              <a:t>Retail Caribbean has since gone on to deliver additional LS Central Projects with minimal assistance from LS Central Consulting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CA010-9D1D-10DE-BCBC-DFF7E9EC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179" y="2973006"/>
            <a:ext cx="1695537" cy="14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3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D0CFC7-979D-83D5-2DAB-7586B46D3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2023 Offerings</a:t>
            </a:r>
          </a:p>
        </p:txBody>
      </p:sp>
    </p:spTree>
    <p:extLst>
      <p:ext uri="{BB962C8B-B14F-4D97-AF65-F5344CB8AC3E}">
        <p14:creationId xmlns:p14="http://schemas.microsoft.com/office/powerpoint/2010/main" val="367925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8A4771-ACC6-AEB8-D166-A5F3D5F5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New offerings for 2023 – Level 2 Support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60BAB4-55B5-43C0-B5BC-36112AC84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</p:spPr>
        <p:txBody>
          <a:bodyPr/>
          <a:lstStyle/>
          <a:p>
            <a:r>
              <a:rPr lang="en-US" sz="2400" dirty="0"/>
              <a:t>Extremely competitive monthly subscription and per case fees</a:t>
            </a:r>
          </a:p>
          <a:p>
            <a:r>
              <a:rPr lang="en-US" sz="2400" dirty="0"/>
              <a:t>24/7 ZenDesk Support portal with e-mail/chat/portal case submission</a:t>
            </a:r>
          </a:p>
          <a:p>
            <a:r>
              <a:rPr lang="en-US" sz="2400" dirty="0"/>
              <a:t>BC and LS Central Knowledgebase</a:t>
            </a:r>
          </a:p>
          <a:p>
            <a:r>
              <a:rPr lang="en-US" sz="2400" dirty="0"/>
              <a:t>Backed by LS Central Consulting for complex cases</a:t>
            </a:r>
          </a:p>
          <a:p>
            <a:r>
              <a:rPr lang="en-US" sz="2400" dirty="0"/>
              <a:t>1-month free LS Academy with annual subscription</a:t>
            </a:r>
          </a:p>
          <a:p>
            <a:r>
              <a:rPr lang="en-US" sz="2400" dirty="0"/>
              <a:t>20% discount on Consulting Services</a:t>
            </a:r>
          </a:p>
          <a:p>
            <a:r>
              <a:rPr lang="en-US" sz="2400" dirty="0"/>
              <a:t>Cancel with 30-day written notice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Placeholder 5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F57C2FAF-E571-C398-0B73-4BED553DEA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1765" r="14763" b="-2"/>
          <a:stretch/>
        </p:blipFill>
        <p:spPr>
          <a:xfrm>
            <a:off x="6267189" y="1352550"/>
            <a:ext cx="5584518" cy="5073650"/>
          </a:xfrm>
          <a:noFill/>
        </p:spPr>
      </p:pic>
    </p:spTree>
    <p:extLst>
      <p:ext uri="{BB962C8B-B14F-4D97-AF65-F5344CB8AC3E}">
        <p14:creationId xmlns:p14="http://schemas.microsoft.com/office/powerpoint/2010/main" val="969207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on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1244F0DE-FAC8-4EAC-42D2-F9E0089CB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7" r="17412" b="2"/>
          <a:stretch/>
        </p:blipFill>
        <p:spPr>
          <a:xfrm>
            <a:off x="7609114" y="555177"/>
            <a:ext cx="4582886" cy="6302819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539BB67-B2AE-6355-3049-86268C7F5B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268824" cy="3072305"/>
          </a:xfrm>
        </p:spPr>
        <p:txBody>
          <a:bodyPr/>
          <a:lstStyle/>
          <a:p>
            <a:r>
              <a:rPr lang="en-US" dirty="0"/>
              <a:t>LS Retail will assist partners in joint marketing and promotion opportunities</a:t>
            </a:r>
          </a:p>
          <a:p>
            <a:r>
              <a:rPr lang="en-US" dirty="0"/>
              <a:t>Target scenarios include engagements that include shared technology partners that can be coordinated to issue press releases and other content</a:t>
            </a:r>
          </a:p>
          <a:p>
            <a:r>
              <a:rPr lang="en-US" dirty="0"/>
              <a:t>Hypothetical Example: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BAC21-F4AD-41A4-87F5-D8A41F93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6816055" cy="588637"/>
          </a:xfrm>
        </p:spPr>
        <p:txBody>
          <a:bodyPr anchor="t">
            <a:noAutofit/>
          </a:bodyPr>
          <a:lstStyle/>
          <a:p>
            <a:r>
              <a:rPr lang="en-US" sz="2800" dirty="0"/>
              <a:t>New for 2023                                  Leveraging the Better Together theme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DA998DA-D6C8-5AFC-8565-BFFCE4CB4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5" y="4431022"/>
            <a:ext cx="1071562" cy="107156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78B2615-6E64-8B18-F139-D5EA7D346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9" y="4431022"/>
            <a:ext cx="1071562" cy="1071562"/>
          </a:xfrm>
          <a:prstGeom prst="rect">
            <a:avLst/>
          </a:prstGeom>
        </p:spPr>
      </p:pic>
      <p:pic>
        <p:nvPicPr>
          <p:cNvPr id="12" name="Picture 11" descr="A close-up of a letter&#10;&#10;Description automatically generated with low confidence">
            <a:extLst>
              <a:ext uri="{FF2B5EF4-FFF2-40B4-BE49-F238E27FC236}">
                <a16:creationId xmlns:a16="http://schemas.microsoft.com/office/drawing/2014/main" id="{934764CA-B5EF-97A6-0AA5-25DF3E073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320" y="4431022"/>
            <a:ext cx="1071562" cy="1071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DA6BC1-CC4E-5D63-2C16-3BD7AF38886E}"/>
              </a:ext>
            </a:extLst>
          </p:cNvPr>
          <p:cNvSpPr txBox="1"/>
          <p:nvPr/>
        </p:nvSpPr>
        <p:spPr>
          <a:xfrm>
            <a:off x="1561197" y="4612860"/>
            <a:ext cx="483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D14A7D-06FA-F06F-F698-90E98984CA57}"/>
              </a:ext>
            </a:extLst>
          </p:cNvPr>
          <p:cNvSpPr txBox="1"/>
          <p:nvPr/>
        </p:nvSpPr>
        <p:spPr>
          <a:xfrm>
            <a:off x="3091947" y="4558072"/>
            <a:ext cx="483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C8E8CB-2162-19C9-DC2E-8E8846BAF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9" y="4431022"/>
            <a:ext cx="1110765" cy="10715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AC4CDE-BF7D-A914-1EF4-32F68B856285}"/>
              </a:ext>
            </a:extLst>
          </p:cNvPr>
          <p:cNvSpPr txBox="1"/>
          <p:nvPr/>
        </p:nvSpPr>
        <p:spPr>
          <a:xfrm>
            <a:off x="4531025" y="4612860"/>
            <a:ext cx="483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239EB8-44EE-C299-C47D-F0CFD9172EC4}"/>
              </a:ext>
            </a:extLst>
          </p:cNvPr>
          <p:cNvSpPr txBox="1"/>
          <p:nvPr/>
        </p:nvSpPr>
        <p:spPr>
          <a:xfrm>
            <a:off x="653363" y="5502584"/>
            <a:ext cx="98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D60F76-F55D-4BEF-C7BF-8CF6BD765ECC}"/>
              </a:ext>
            </a:extLst>
          </p:cNvPr>
          <p:cNvSpPr txBox="1"/>
          <p:nvPr/>
        </p:nvSpPr>
        <p:spPr>
          <a:xfrm>
            <a:off x="2028298" y="5502584"/>
            <a:ext cx="1184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Impl. Partner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44549-1BA9-B3BC-C6A2-B208383118E9}"/>
              </a:ext>
            </a:extLst>
          </p:cNvPr>
          <p:cNvSpPr txBox="1"/>
          <p:nvPr/>
        </p:nvSpPr>
        <p:spPr>
          <a:xfrm>
            <a:off x="3437505" y="5523238"/>
            <a:ext cx="1184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Tech Partner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FF641-06CB-DE6A-908C-74875E7AC87B}"/>
              </a:ext>
            </a:extLst>
          </p:cNvPr>
          <p:cNvSpPr txBox="1"/>
          <p:nvPr/>
        </p:nvSpPr>
        <p:spPr>
          <a:xfrm>
            <a:off x="4851275" y="5512942"/>
            <a:ext cx="140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Customer</a:t>
            </a:r>
          </a:p>
        </p:txBody>
      </p:sp>
    </p:spTree>
    <p:extLst>
      <p:ext uri="{BB962C8B-B14F-4D97-AF65-F5344CB8AC3E}">
        <p14:creationId xmlns:p14="http://schemas.microsoft.com/office/powerpoint/2010/main" val="200301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7D47-0F27-04A6-371C-371591A3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for 2023 – Consulting Round Tables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02768-C270-8E8B-4DBD-60EC99DFE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1-2 day meetings provided by Principal Consultants from LS Retail Consulting in regional locations for interested partners</a:t>
            </a:r>
          </a:p>
          <a:p>
            <a:r>
              <a:rPr lang="en-US" dirty="0"/>
              <a:t>Topics will include:</a:t>
            </a:r>
          </a:p>
          <a:p>
            <a:pPr lvl="1"/>
            <a:r>
              <a:rPr lang="en-US" dirty="0"/>
              <a:t>Replenishment</a:t>
            </a:r>
          </a:p>
          <a:p>
            <a:pPr lvl="1"/>
            <a:r>
              <a:rPr lang="en-US" dirty="0"/>
              <a:t>Data Director/Scheduler Best Practices</a:t>
            </a:r>
          </a:p>
          <a:p>
            <a:pPr lvl="1"/>
            <a:r>
              <a:rPr lang="en-US" dirty="0"/>
              <a:t>Hospitality Best Practices</a:t>
            </a:r>
          </a:p>
          <a:p>
            <a:pPr lvl="1"/>
            <a:r>
              <a:rPr lang="en-US" dirty="0"/>
              <a:t>SaaS Implementation Best Practices</a:t>
            </a:r>
          </a:p>
          <a:p>
            <a:pPr lvl="1"/>
            <a:r>
              <a:rPr lang="en-US" dirty="0"/>
              <a:t>Update Service Best Practices</a:t>
            </a:r>
          </a:p>
          <a:p>
            <a:pPr lvl="1"/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Provided in exchange for travel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expenses of the Principal Consultant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D408A-9324-BC99-36CF-44F126CA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53" y="3129281"/>
            <a:ext cx="5537491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00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E64D9-954B-F4D9-D9F6-EAEE8B3A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Central Health Check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0FC72-601A-D5D9-5284-28DF56D44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LS Central Health Check Service is a detailed analysis of all functional areas of a BC/LS Central implementation as compared to LS Central Consulting Best Practices</a:t>
            </a:r>
          </a:p>
          <a:p>
            <a:r>
              <a:rPr lang="en-US" dirty="0"/>
              <a:t>Provides a Comprehensive Health Check Report</a:t>
            </a:r>
          </a:p>
          <a:p>
            <a:r>
              <a:rPr lang="en-US" dirty="0"/>
              <a:t>1-week of onsite analysis by two senior consultants</a:t>
            </a:r>
          </a:p>
          <a:p>
            <a:r>
              <a:rPr lang="en-US" dirty="0"/>
              <a:t>1-week report preparation time</a:t>
            </a:r>
          </a:p>
          <a:p>
            <a:r>
              <a:rPr lang="en-US" dirty="0"/>
              <a:t>$36,000 fixed price regardless of add-on modules or integrations</a:t>
            </a:r>
          </a:p>
        </p:txBody>
      </p:sp>
    </p:spTree>
    <p:extLst>
      <p:ext uri="{BB962C8B-B14F-4D97-AF65-F5344CB8AC3E}">
        <p14:creationId xmlns:p14="http://schemas.microsoft.com/office/powerpoint/2010/main" val="303745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09549-6FFC-7F64-443B-84221FEF1DA7}"/>
              </a:ext>
            </a:extLst>
          </p:cNvPr>
          <p:cNvSpPr txBox="1"/>
          <p:nvPr/>
        </p:nvSpPr>
        <p:spPr>
          <a:xfrm>
            <a:off x="6400795" y="2358489"/>
            <a:ext cx="5510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LS Retail Consulting Americas can do for you as a Partner</a:t>
            </a:r>
            <a:endParaRPr lang="en-IS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3EE2F-5AF4-F3BE-4274-19904338FD5F}"/>
              </a:ext>
            </a:extLst>
          </p:cNvPr>
          <p:cNvSpPr txBox="1"/>
          <p:nvPr/>
        </p:nvSpPr>
        <p:spPr>
          <a:xfrm>
            <a:off x="6805603" y="46963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Barry Tipping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163EE-4906-CC08-A2BC-9F8D055F7C44}"/>
              </a:ext>
            </a:extLst>
          </p:cNvPr>
          <p:cNvSpPr txBox="1"/>
          <p:nvPr/>
        </p:nvSpPr>
        <p:spPr>
          <a:xfrm>
            <a:off x="6805602" y="5157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Director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17F18-C391-FEE4-9AD7-79B3D6F04D32}"/>
              </a:ext>
            </a:extLst>
          </p:cNvPr>
          <p:cNvSpPr txBox="1"/>
          <p:nvPr/>
        </p:nvSpPr>
        <p:spPr>
          <a:xfrm>
            <a:off x="9401165" y="46963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John Baker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A8C63-195C-4CFD-2A30-FFD90AA1EF2A}"/>
              </a:ext>
            </a:extLst>
          </p:cNvPr>
          <p:cNvSpPr txBox="1"/>
          <p:nvPr/>
        </p:nvSpPr>
        <p:spPr>
          <a:xfrm>
            <a:off x="9401164" y="5157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Director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21D9F-2BD9-49CE-3539-FE3313F1C717}"/>
              </a:ext>
            </a:extLst>
          </p:cNvPr>
          <p:cNvSpPr txBox="1"/>
          <p:nvPr/>
        </p:nvSpPr>
        <p:spPr>
          <a:xfrm>
            <a:off x="8177204" y="57158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Deena Frye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434F7-0F56-E27A-4683-F1F7B939FE1F}"/>
              </a:ext>
            </a:extLst>
          </p:cNvPr>
          <p:cNvSpPr txBox="1"/>
          <p:nvPr/>
        </p:nvSpPr>
        <p:spPr>
          <a:xfrm>
            <a:off x="8177203" y="617756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 Consultant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8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C46E-DF7C-66A7-7668-19ECBDC0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We welcome your Suggestions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F589D30-C7FC-6EF2-E172-4942E99C8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</p:spPr>
        <p:txBody>
          <a:bodyPr/>
          <a:lstStyle/>
          <a:p>
            <a:r>
              <a:rPr lang="en-US" dirty="0"/>
              <a:t>Help us help you!</a:t>
            </a:r>
          </a:p>
          <a:p>
            <a:r>
              <a:rPr lang="en-US" dirty="0"/>
              <a:t>Send your suggestions for services that LS Retail can provide partners to</a:t>
            </a:r>
          </a:p>
          <a:p>
            <a:r>
              <a:rPr lang="en-US" sz="2400" dirty="0"/>
              <a:t>Barry Tipping </a:t>
            </a:r>
            <a:r>
              <a:rPr lang="en-US" sz="2400" dirty="0">
                <a:solidFill>
                  <a:srgbClr val="0070C0"/>
                </a:solidFill>
              </a:rPr>
              <a:t>– 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barryti@lsretail.com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John Baker – </a:t>
            </a:r>
            <a:r>
              <a:rPr lang="en-US" sz="2400" u="sng" dirty="0">
                <a:solidFill>
                  <a:srgbClr val="0070C0"/>
                </a:solidFill>
              </a:rPr>
              <a:t>john@lsretail.com</a:t>
            </a:r>
          </a:p>
        </p:txBody>
      </p:sp>
      <p:pic>
        <p:nvPicPr>
          <p:cNvPr id="5" name="Picture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730E43B-301B-A40E-6FD5-353EAEF81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527" b="-2"/>
          <a:stretch/>
        </p:blipFill>
        <p:spPr>
          <a:xfrm>
            <a:off x="6267189" y="1352550"/>
            <a:ext cx="5584518" cy="5073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285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91BBE3-233F-C58F-4D48-85CE8469BC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0521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1912344-6DC9-7CA8-E0D5-2025EEB3ADED}"/>
              </a:ext>
            </a:extLst>
          </p:cNvPr>
          <p:cNvSpPr txBox="1">
            <a:spLocks/>
          </p:cNvSpPr>
          <p:nvPr/>
        </p:nvSpPr>
        <p:spPr>
          <a:xfrm>
            <a:off x="632549" y="4226417"/>
            <a:ext cx="5133240" cy="13269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thinking</a:t>
            </a:r>
          </a:p>
          <a:p>
            <a:pPr marL="0" indent="0" algn="r">
              <a:buNone/>
            </a:pPr>
            <a:r>
              <a:rPr lang="en-GB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IS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 local support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501ED63-43A1-D259-A47F-E402A39A6101}"/>
              </a:ext>
            </a:extLst>
          </p:cNvPr>
          <p:cNvSpPr txBox="1">
            <a:spLocks/>
          </p:cNvSpPr>
          <p:nvPr/>
        </p:nvSpPr>
        <p:spPr>
          <a:xfrm>
            <a:off x="6426202" y="4403232"/>
            <a:ext cx="5453280" cy="1330468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 390 partners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more than 90 countries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B2BE8E-053C-8C28-68BB-0A3D4B8DB54D}"/>
              </a:ext>
            </a:extLst>
          </p:cNvPr>
          <p:cNvCxnSpPr>
            <a:cxnSpLocks/>
          </p:cNvCxnSpPr>
          <p:nvPr/>
        </p:nvCxnSpPr>
        <p:spPr>
          <a:xfrm>
            <a:off x="6096000" y="4051721"/>
            <a:ext cx="0" cy="1694787"/>
          </a:xfrm>
          <a:prstGeom prst="line">
            <a:avLst/>
          </a:prstGeom>
          <a:ln w="1270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7898A30-3510-691E-0CEE-8DC4301DF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72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13A04974-EE09-6EE3-5500-4549B951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721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7A94622-7BA4-2214-2C81-D315C1FD0579}"/>
              </a:ext>
            </a:extLst>
          </p:cNvPr>
          <p:cNvSpPr txBox="1">
            <a:spLocks/>
          </p:cNvSpPr>
          <p:nvPr/>
        </p:nvSpPr>
        <p:spPr>
          <a:xfrm>
            <a:off x="2621455" y="1566459"/>
            <a:ext cx="6949090" cy="131230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11500" b="1" dirty="0">
                <a:solidFill>
                  <a:srgbClr val="F6C36F"/>
                </a:solidFill>
              </a:rPr>
              <a:t>91,000+</a:t>
            </a:r>
            <a:endParaRPr lang="en-IS" sz="11500" b="1" dirty="0">
              <a:solidFill>
                <a:srgbClr val="F6C36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586F75A-3190-BD50-668F-81EDA20171B7}"/>
              </a:ext>
            </a:extLst>
          </p:cNvPr>
          <p:cNvSpPr txBox="1">
            <a:spLocks/>
          </p:cNvSpPr>
          <p:nvPr/>
        </p:nvSpPr>
        <p:spPr>
          <a:xfrm>
            <a:off x="2621454" y="3112463"/>
            <a:ext cx="6949089" cy="56999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3200" dirty="0">
                <a:solidFill>
                  <a:schemeClr val="bg1"/>
                </a:solidFill>
              </a:rPr>
              <a:t>Retail and Hospitality Locations</a:t>
            </a:r>
            <a:endParaRPr lang="en-IS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3504641-95CB-4D43-92FA-4C9316E5213D}"/>
              </a:ext>
            </a:extLst>
          </p:cNvPr>
          <p:cNvSpPr txBox="1">
            <a:spLocks/>
          </p:cNvSpPr>
          <p:nvPr/>
        </p:nvSpPr>
        <p:spPr>
          <a:xfrm>
            <a:off x="2621455" y="3681922"/>
            <a:ext cx="6949090" cy="105517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8000" b="1" dirty="0">
                <a:solidFill>
                  <a:srgbClr val="F6C36F"/>
                </a:solidFill>
              </a:rPr>
              <a:t>Worldwide</a:t>
            </a:r>
            <a:endParaRPr lang="en-IS" sz="8000" b="1" dirty="0">
              <a:solidFill>
                <a:srgbClr val="F6C36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54057-0975-FC56-B35D-96DAD989F1CF}"/>
              </a:ext>
            </a:extLst>
          </p:cNvPr>
          <p:cNvSpPr/>
          <p:nvPr/>
        </p:nvSpPr>
        <p:spPr>
          <a:xfrm>
            <a:off x="3238499" y="4793177"/>
            <a:ext cx="5715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 6</a:t>
            </a:r>
            <a:r>
              <a:rPr lang="is-I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I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customers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I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 more than 157 countries</a:t>
            </a:r>
          </a:p>
        </p:txBody>
      </p:sp>
    </p:spTree>
    <p:extLst>
      <p:ext uri="{BB962C8B-B14F-4D97-AF65-F5344CB8AC3E}">
        <p14:creationId xmlns:p14="http://schemas.microsoft.com/office/powerpoint/2010/main" val="251217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7645-6093-86EC-E63D-17B296D3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Retail Consulting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82DFA-6FDC-46CF-C699-69F7706CA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8147726" cy="507365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F6C36F"/>
                </a:solidFill>
              </a:rPr>
              <a:t>Vision and mission</a:t>
            </a:r>
            <a:br>
              <a:rPr lang="en-GB" sz="2400" b="1" dirty="0">
                <a:solidFill>
                  <a:srgbClr val="F6C36F"/>
                </a:solidFill>
              </a:rPr>
            </a:br>
            <a:r>
              <a:rPr lang="en-GB" sz="2400" dirty="0">
                <a:solidFill>
                  <a:srgbClr val="F6C36F"/>
                </a:solidFill>
              </a:rPr>
              <a:t>LS Retail Consulting Services’ aim is to increase the success of our partners and customers worldwide. </a:t>
            </a:r>
          </a:p>
          <a:p>
            <a:pPr marL="0" indent="0">
              <a:buNone/>
            </a:pPr>
            <a:r>
              <a:rPr lang="en-GB" sz="2400" b="1" dirty="0"/>
              <a:t>Our goals are to:</a:t>
            </a:r>
          </a:p>
          <a:p>
            <a:r>
              <a:rPr lang="en-GB" sz="2400" dirty="0"/>
              <a:t>Increase the capability and capacity in the channel</a:t>
            </a:r>
          </a:p>
          <a:p>
            <a:r>
              <a:rPr lang="en-GB" sz="2400" dirty="0"/>
              <a:t>Support our partners and customers in sales, and in the full project lifecycle </a:t>
            </a:r>
          </a:p>
          <a:p>
            <a:r>
              <a:rPr lang="en-GB" sz="2400" dirty="0"/>
              <a:t>Increase the quality of the implementations </a:t>
            </a:r>
          </a:p>
          <a:p>
            <a:r>
              <a:rPr lang="en-GB" sz="2400" dirty="0"/>
              <a:t>Reduce project risk and cut down implementation time </a:t>
            </a:r>
          </a:p>
          <a:p>
            <a:r>
              <a:rPr lang="en-GB" sz="2400" dirty="0"/>
              <a:t>Improve license revenue generated by our partners</a:t>
            </a:r>
          </a:p>
          <a:p>
            <a:r>
              <a:rPr lang="en-GB" sz="2400" dirty="0"/>
              <a:t>Bring customer insights into product development </a:t>
            </a:r>
          </a:p>
          <a:p>
            <a:r>
              <a:rPr lang="en-GB" sz="2400" dirty="0"/>
              <a:t>Attract and cultivate talent</a:t>
            </a:r>
            <a:endParaRPr lang="en-IS" sz="2400" dirty="0"/>
          </a:p>
          <a:p>
            <a:endParaRPr lang="en-US" sz="2400" dirty="0"/>
          </a:p>
        </p:txBody>
      </p:sp>
      <p:pic>
        <p:nvPicPr>
          <p:cNvPr id="4" name="Picture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A5F7EC8-F95A-BA34-F190-BAA9F8ED7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8" t="-16024" r="-2188" b="-6193"/>
          <a:stretch/>
        </p:blipFill>
        <p:spPr>
          <a:xfrm>
            <a:off x="8104044" y="3170583"/>
            <a:ext cx="3966323" cy="36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9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D81C-6C07-747D-D60F-1C7DD610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Partner Enablement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97FD0-9944-A3B7-B847-CD0E4DF9B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Initiated in 2018</a:t>
            </a:r>
          </a:p>
          <a:p>
            <a:r>
              <a:rPr lang="en-US" dirty="0"/>
              <a:t>Intended to extend LS technology expertise to partners in the Americas</a:t>
            </a:r>
          </a:p>
          <a:p>
            <a:r>
              <a:rPr lang="en-US" dirty="0"/>
              <a:t>Provided via a T&amp;M SOW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414D6-F91D-A08B-75F7-1FED891A0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791" y="3099875"/>
            <a:ext cx="6374810" cy="36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DD9F9-A101-CE5A-53CC-B902DB9EC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114" y="958024"/>
            <a:ext cx="4582886" cy="5497124"/>
          </a:xfrm>
          <a:prstGeom prst="rect">
            <a:avLst/>
          </a:prstGeo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74727A-750E-9C1A-2C81-ABF06DBB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</p:spPr>
        <p:txBody>
          <a:bodyPr/>
          <a:lstStyle/>
          <a:p>
            <a:r>
              <a:rPr lang="en-US" dirty="0"/>
              <a:t>Our Technical Consultants have an average BC experience of 12 years and LS Central experience of 10 years</a:t>
            </a:r>
          </a:p>
          <a:p>
            <a:r>
              <a:rPr lang="en-US" dirty="0"/>
              <a:t>We have the ability to query LS Retail Product Development when issues arise with product functionality</a:t>
            </a:r>
          </a:p>
          <a:p>
            <a:r>
              <a:rPr lang="en-US" dirty="0"/>
              <a:t>Our consultants use a team problem-solving approach so your assigned consultant acts as your advocate and leverages the combined strength of all the Americas consultants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2F047-97B0-F38D-EEC0-E91E9D94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6816055" cy="588637"/>
          </a:xfrm>
        </p:spPr>
        <p:txBody>
          <a:bodyPr anchor="t">
            <a:normAutofit/>
          </a:bodyPr>
          <a:lstStyle/>
          <a:p>
            <a:r>
              <a:rPr lang="en-US" dirty="0"/>
              <a:t>Triage/Troubleshooting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46864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F047-97B0-F38D-EEC0-E91E9D94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 Specific Development and Oversight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0D650-5069-6A6B-846A-CE224AD34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Providing mentoring or customization support for: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S Central/POS 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LS Central/Hospitality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LS Pay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LS Activity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LS Hotel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LS e-Commerce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LS Insight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Mobile Applications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07BAE-9E58-DD42-11F8-525FCA2A0F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27" y="3964605"/>
            <a:ext cx="3335351" cy="25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5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F047-97B0-F38D-EEC0-E91E9D94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SaaS Implementation, Upgrade, and 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0D650-5069-6A6B-846A-CE224AD34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consultants have implemented some of the largest SaaS implementations on LS Central SaaS</a:t>
            </a:r>
          </a:p>
          <a:p>
            <a:r>
              <a:rPr lang="en-US" dirty="0"/>
              <a:t>Areas that they can share knowledge include: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AL Development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DEVOPS/GIT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Extension design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PowerShell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Azure environment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Update Service (aka GoCurrent)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Telemetry/Performance monitoring</a:t>
            </a:r>
          </a:p>
          <a:p>
            <a:pPr lvl="1"/>
            <a:r>
              <a:rPr lang="en-US" b="0" i="0" u="none" strike="noStrike" baseline="0" dirty="0">
                <a:solidFill>
                  <a:srgbClr val="FFFFFF"/>
                </a:solidFill>
                <a:latin typeface="Segoe UI" panose="020B0502040204020203" pitchFamily="34" charset="0"/>
              </a:rPr>
              <a:t>Hybrid POS configuration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3101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1A5F8F47-2E12-43BF-863E-A090BEECFFE2}" vid="{68F73314-9B6C-49B8-A0BA-EB9F00EA2192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1A5F8F47-2E12-43BF-863E-A090BEECFFE2}" vid="{097A0B39-A9EC-4EDB-B592-AFB550E276B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1A5F8F47-2E12-43BF-863E-A090BEECFFE2}" vid="{A86EF6DA-C30D-4B73-A3AE-B2C41450683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1A5F8F47-2E12-43BF-863E-A090BEECFFE2}" vid="{9FA3E223-40D9-4770-8059-52240DBF6FEA}"/>
    </a:ext>
  </a:extLst>
</a:theme>
</file>

<file path=ppt/theme/theme5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" id="{3AB67000-241E-47CC-B055-BDDD727A0AED}" vid="{FD338568-3A97-4554-BE3F-313CD980122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C9A242-B73B-48B2-A37E-D16B082A4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0ec22545-32f7-47c8-afbd-c0084660662b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a1a525c2-d4eb-46fe-9b09-8f8634d7947d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2022</Template>
  <TotalTime>33191</TotalTime>
  <Words>907</Words>
  <Application>Microsoft Office PowerPoint</Application>
  <PresentationFormat>Widescreen</PresentationFormat>
  <Paragraphs>158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Segoe UI</vt:lpstr>
      <vt:lpstr>Segoe UI Semibold</vt:lpstr>
      <vt:lpstr>Purple slides</vt:lpstr>
      <vt:lpstr>White slides</vt:lpstr>
      <vt:lpstr>Purple product slides</vt:lpstr>
      <vt:lpstr>White product slides</vt:lpstr>
      <vt:lpstr>Purple slides</vt:lpstr>
      <vt:lpstr>PowerPoint Presentation</vt:lpstr>
      <vt:lpstr>PowerPoint Presentation</vt:lpstr>
      <vt:lpstr>PowerPoint Presentation</vt:lpstr>
      <vt:lpstr>PowerPoint Presentation</vt:lpstr>
      <vt:lpstr>LS Retail Consulting Services</vt:lpstr>
      <vt:lpstr>The Partner Enablement Program</vt:lpstr>
      <vt:lpstr>Triage/Troubleshooting</vt:lpstr>
      <vt:lpstr>Product Specific Development and Oversight</vt:lpstr>
      <vt:lpstr>SaaS Implementation, Upgrade, and Migration</vt:lpstr>
      <vt:lpstr>Structured Enablement</vt:lpstr>
      <vt:lpstr>C/AL -&gt; AL Migration</vt:lpstr>
      <vt:lpstr>Time-critical Staff Augmentation</vt:lpstr>
      <vt:lpstr>Partner Enablement Success</vt:lpstr>
      <vt:lpstr>Case Study: Retail Caribbean</vt:lpstr>
      <vt:lpstr>PowerPoint Presentation</vt:lpstr>
      <vt:lpstr>New offerings for 2023 – Level 2 Support</vt:lpstr>
      <vt:lpstr>New for 2023                                  Leveraging the Better Together theme</vt:lpstr>
      <vt:lpstr>New for 2023 – Consulting Round Tables</vt:lpstr>
      <vt:lpstr>LS Central Health Check</vt:lpstr>
      <vt:lpstr>We welcome your Suggestions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Barry Tipping</dc:creator>
  <cp:lastModifiedBy>Bjorn Jonsson</cp:lastModifiedBy>
  <cp:revision>7</cp:revision>
  <dcterms:created xsi:type="dcterms:W3CDTF">2023-01-05T14:58:43Z</dcterms:created>
  <dcterms:modified xsi:type="dcterms:W3CDTF">2023-05-08T09:08:53Z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</Properties>
</file>