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6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7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7" r:id="rId5"/>
    <p:sldMasterId id="2147483693" r:id="rId6"/>
    <p:sldMasterId id="2147483709" r:id="rId7"/>
    <p:sldMasterId id="2147483719" r:id="rId8"/>
    <p:sldMasterId id="2147483729" r:id="rId9"/>
    <p:sldMasterId id="2147483742" r:id="rId10"/>
    <p:sldMasterId id="2147483746" r:id="rId11"/>
    <p:sldMasterId id="2147483759" r:id="rId12"/>
  </p:sldMasterIdLst>
  <p:notesMasterIdLst>
    <p:notesMasterId r:id="rId45"/>
  </p:notesMasterIdLst>
  <p:sldIdLst>
    <p:sldId id="2146846024" r:id="rId13"/>
    <p:sldId id="2146846028" r:id="rId14"/>
    <p:sldId id="2147482881" r:id="rId15"/>
    <p:sldId id="2146846027" r:id="rId16"/>
    <p:sldId id="2146846030" r:id="rId17"/>
    <p:sldId id="2147482882" r:id="rId18"/>
    <p:sldId id="2146846032" r:id="rId19"/>
    <p:sldId id="2146846034" r:id="rId20"/>
    <p:sldId id="2147482883" r:id="rId21"/>
    <p:sldId id="2147482832" r:id="rId22"/>
    <p:sldId id="2147482885" r:id="rId23"/>
    <p:sldId id="2147482884" r:id="rId24"/>
    <p:sldId id="2147482833" r:id="rId25"/>
    <p:sldId id="2147482834" r:id="rId26"/>
    <p:sldId id="2147482865" r:id="rId27"/>
    <p:sldId id="2147482886" r:id="rId28"/>
    <p:sldId id="292" r:id="rId29"/>
    <p:sldId id="2147482825" r:id="rId30"/>
    <p:sldId id="2147482868" r:id="rId31"/>
    <p:sldId id="2147482887" r:id="rId32"/>
    <p:sldId id="2147482888" r:id="rId33"/>
    <p:sldId id="2147482889" r:id="rId34"/>
    <p:sldId id="2147482890" r:id="rId35"/>
    <p:sldId id="2147482891" r:id="rId36"/>
    <p:sldId id="2147482863" r:id="rId37"/>
    <p:sldId id="2147482864" r:id="rId38"/>
    <p:sldId id="2147482892" r:id="rId39"/>
    <p:sldId id="356" r:id="rId40"/>
    <p:sldId id="2147482871" r:id="rId41"/>
    <p:sldId id="2147482738" r:id="rId42"/>
    <p:sldId id="2147482872" r:id="rId43"/>
    <p:sldId id="214684602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717138E-E308-C940-A345-391241ED4264}">
          <p14:sldIdLst>
            <p14:sldId id="2146846024"/>
            <p14:sldId id="2146846028"/>
            <p14:sldId id="2147482881"/>
            <p14:sldId id="2146846027"/>
            <p14:sldId id="2146846030"/>
            <p14:sldId id="2147482882"/>
            <p14:sldId id="2146846032"/>
            <p14:sldId id="2146846034"/>
            <p14:sldId id="2147482883"/>
            <p14:sldId id="2147482832"/>
            <p14:sldId id="2147482885"/>
            <p14:sldId id="2147482884"/>
            <p14:sldId id="2147482833"/>
            <p14:sldId id="2147482834"/>
            <p14:sldId id="2147482865"/>
            <p14:sldId id="2147482886"/>
            <p14:sldId id="292"/>
            <p14:sldId id="2147482825"/>
            <p14:sldId id="2147482868"/>
            <p14:sldId id="2147482887"/>
            <p14:sldId id="2147482888"/>
            <p14:sldId id="2147482889"/>
            <p14:sldId id="2147482890"/>
            <p14:sldId id="2147482891"/>
            <p14:sldId id="2147482863"/>
            <p14:sldId id="2147482864"/>
            <p14:sldId id="2147482892"/>
            <p14:sldId id="356"/>
            <p14:sldId id="2147482871"/>
            <p14:sldId id="2147482738"/>
            <p14:sldId id="2147482872"/>
            <p14:sldId id="2146846025"/>
          </p14:sldIdLst>
        </p14:section>
        <p14:section name="Logos/Graphics/icons" id="{BCA7F062-8348-B443-A70D-D066310A6DEE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34466F-2C0F-52FE-7AA7-B238C2E86E5F}" name="Annemarie Jonsson" initials="AJ" userId="S::annemariejo@lsretail.com::86d7589d-a0bc-4346-95de-34c96a39f71a" providerId="AD"/>
  <p188:author id="{558C4099-2F00-597C-91E7-1C88AB8A1A87}" name="Wojciech Januszauskas" initials="WJ" userId="S::wojciechja@lsretail.com::283006d7-7365-4ce6-9b04-25a42527db96" providerId="AD"/>
  <p188:author id="{147886A2-195D-D055-D93E-998DBE180E47}" name="Bjorn Jonsson" initials="BJ" userId="S::bjornj@lsretail.com::0ba677ab-dff8-4d69-911d-adef4ed2de49" providerId="AD"/>
  <p188:author id="{ADD50FF1-F5AB-3517-1486-42A7ABA4B2AD}" name="Olafur Jonsson" initials="ÓJ" userId="S::olafur@lsretail.com::8486563d-a172-43f3-8943-1d2f4da99e4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E62D6"/>
    <a:srgbClr val="6E63D6"/>
    <a:srgbClr val="FFFFFF"/>
    <a:srgbClr val="01BCB5"/>
    <a:srgbClr val="5A4582"/>
    <a:srgbClr val="BABAE6"/>
    <a:srgbClr val="70E3DF"/>
    <a:srgbClr val="00BCB5"/>
    <a:srgbClr val="108890"/>
    <a:srgbClr val="403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0DC3D-75E8-49EE-B8A4-3625DFCA2BEF}" v="5" dt="2026-04-24T17:07:49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90"/>
    <p:restoredTop sz="96325" autoAdjust="0"/>
  </p:normalViewPr>
  <p:slideViewPr>
    <p:cSldViewPr snapToGrid="0">
      <p:cViewPr varScale="1">
        <p:scale>
          <a:sx n="98" d="100"/>
          <a:sy n="98" d="100"/>
        </p:scale>
        <p:origin x="1356" y="31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slide" Target="slides/slide27.xml"/><Relationship Id="rId21" Type="http://schemas.openxmlformats.org/officeDocument/2006/relationships/slide" Target="slides/slide9.xml"/><Relationship Id="rId34" Type="http://schemas.openxmlformats.org/officeDocument/2006/relationships/slide" Target="slides/slide22.xml"/><Relationship Id="rId42" Type="http://schemas.openxmlformats.org/officeDocument/2006/relationships/slide" Target="slides/slide30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9" Type="http://schemas.openxmlformats.org/officeDocument/2006/relationships/slide" Target="slides/slide1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slide" Target="slides/slide25.xml"/><Relationship Id="rId40" Type="http://schemas.openxmlformats.org/officeDocument/2006/relationships/slide" Target="slides/slide28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slide" Target="slides/slide24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4" Type="http://schemas.openxmlformats.org/officeDocument/2006/relationships/slide" Target="slides/slide3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43" Type="http://schemas.openxmlformats.org/officeDocument/2006/relationships/slide" Target="slides/slide31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8/10/relationships/authors" Target="author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slide" Target="slides/slide26.xml"/><Relationship Id="rId46" Type="http://schemas.openxmlformats.org/officeDocument/2006/relationships/presProps" Target="presProps.xml"/><Relationship Id="rId20" Type="http://schemas.openxmlformats.org/officeDocument/2006/relationships/slide" Target="slides/slide8.xml"/><Relationship Id="rId41" Type="http://schemas.openxmlformats.org/officeDocument/2006/relationships/slide" Target="slides/slide2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DB6AE-81F7-D745-999E-8CE54C0C3ED6}" type="datetimeFigureOut">
              <a:rPr lang="en-IS" smtClean="0"/>
              <a:t>04/26/2026</a:t>
            </a:fld>
            <a:endParaRPr lang="en-I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D0B74-47BA-A248-A96A-FE5906635DFB}" type="slidenum">
              <a:rPr lang="en-IS" smtClean="0"/>
              <a:t>‹#›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227461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177881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389407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722461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341821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0202813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ED0B74-47BA-A248-A96A-FE5906635DFB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128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693357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8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659293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9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9847002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10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4079719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806931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520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248004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3347591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5493552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7822682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2793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95346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19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60747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ED0B74-47BA-A248-A96A-FE5906635DFB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1285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21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1352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ED0B74-47BA-A248-A96A-FE5906635DFB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07015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96CDB-E066-61D6-1DA7-5455A82EE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64BF93-558C-3F91-D7F8-719C2AD335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4F4813-7C61-51B3-4C41-F0E14C4285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62693-63FF-0590-C224-D25B25091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6ED0B74-47BA-A248-A96A-FE5906635DFB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64539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24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282483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59933-6A04-F0BA-2418-4C04AE87A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5F6CD7-7182-57AB-46F0-61DD0ACC2C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C709F9-CE9F-ABD6-A615-FF3EDC60E2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C9242-3DF5-A68B-A6F9-5D73D2DCCD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43389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6ED24-132C-B5DB-2EFD-E521266A4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D8B6A5-1283-D74B-6D43-6617248386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459FE4-ECCC-3ED5-FF88-9780CA1383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343A39-686F-E6ED-4F57-4BC2935C34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63337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27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8437575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EABA0-0488-98E5-AD87-651A7F409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8697FA-35B7-881C-261A-FF787973A1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E5B4A-3709-8E6F-F44C-6A74F354F1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s-I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D8BCB-8155-6DDE-4E72-2AE07DC05D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608813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F6831-299A-8BA3-2968-7DD70AD55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2C538C-0ABB-B369-1BB9-3C7E30F9B3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A50E70-F5A1-119D-3709-E667A8E785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s-I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909CC4-2903-B449-9183-CBD34228E4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68948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82145-3E01-7E40-9B7C-4F2638077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135C00-9363-0333-59BB-9D84ECDF68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7B29E1-4F5B-D210-0CE9-54C7477085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D08B5-F30E-6DEE-82ED-70A5C5761F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14622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D0B74-47BA-A248-A96A-FE5906635DFB}" type="slidenum">
              <a:rPr lang="en-IS" smtClean="0"/>
              <a:t>31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34262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2331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/cov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812F4C1-9107-094E-74BF-AB7B3A3E993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022221" y="2662225"/>
            <a:ext cx="4147558" cy="15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966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B776FD-B909-A215-304B-EA1B1EFDF7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047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  <a:p>
            <a:endParaRPr lang="en-IS" dirty="0"/>
          </a:p>
        </p:txBody>
      </p:sp>
    </p:spTree>
    <p:extLst>
      <p:ext uri="{BB962C8B-B14F-4D97-AF65-F5344CB8AC3E}">
        <p14:creationId xmlns:p14="http://schemas.microsoft.com/office/powerpoint/2010/main" val="2890212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4AA60D4-3B95-4876-007D-814D5AD2B92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5C2331A-88D4-A8E3-76BC-3E039DCC8765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F2AAB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3A8F778-4013-0B9A-4A17-CC3CA298F40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D24A7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73E6179-B566-4B13-43C3-A8982D5A9751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93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B232FC0F-8987-CB75-F943-3213A4A337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FD90CA-944C-2BC4-CA12-20DD5FAE59E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1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92901B04-AA5B-A7E8-7B5C-FEF5452E84D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9B4E682-B107-CA97-DC4C-7C432B87CEC5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3CF36E5-E1D3-6F6D-99C2-2C0584BE87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69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3AC6EF-ABE2-4CD7-1EC0-B2FB8A0C9FAF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7B4E708-8A48-FF6D-A87D-9BEA68913CA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13A465AA-1403-216C-EAC1-CC219F7BF1F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BF4C0B16-7B9A-71C4-8085-F561867AAC24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Text Placeholder 41">
            <a:extLst>
              <a:ext uri="{FF2B5EF4-FFF2-40B4-BE49-F238E27FC236}">
                <a16:creationId xmlns:a16="http://schemas.microsoft.com/office/drawing/2014/main" id="{94D2A35B-DB27-A299-A9E8-CB902CAEE2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E055ECA2-1AB6-F401-9CBF-ED146BC7F4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34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AF0AAD-D10F-BDD4-F69E-52C5991EF942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E04B65D0-31A6-7B52-774B-70CEFD870180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6AB660F-BF16-4002-F5D3-7F1ADE4BD3F3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8DE69734-5420-E228-204D-0121F2D0E803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86F9C807-CA55-86E4-CE79-6B74C25A56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B0271-7599-CA91-3344-6F442927D09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857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 dirty="0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4010717-EEFC-57F0-0944-AE24715657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266" y="580727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34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59FD41E-FE59-33FB-673F-CDF82EBE7A60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2F3B63BC-144C-E821-1D1E-EDFC68D4E171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3056FEF-AF2B-53ED-3898-BCC0CBD9E2C1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9B9BDAE-66D5-1C53-F6DD-87A79FD6F088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F313E213-ACFA-6DFC-ED25-5BBD02114B64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CDD02804-9CB8-A811-777B-BD4B7B268E10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45BFF3FC-A836-AA41-0FA5-3E32C9EDFD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51425" y="962526"/>
            <a:ext cx="499993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783BD7B-C96E-83BE-A811-D0223BB381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7116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65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9E3851BF-2D16-0E23-B30A-0EF971E1864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63080B94-0F66-1929-7550-A4D4DF9F718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DFA3AE6-AFBB-3970-273B-2526FA45A49F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DD12867-FF04-663A-AEE6-AE9B761778D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3F335D54-35EA-3E1E-821A-DA2E9908B357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21D40C2-CBFA-FB96-6EEC-24AF1865BD79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333920F7-EB40-EADF-3AD7-EF9590E472D8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19181A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B58214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7912892A-043A-E89C-BAFD-6536DC730E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2280" y="621319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88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E39308E-7310-C8E7-DE8E-4A56BAED84C3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6DD2E2E1-E7AF-68E8-F4EF-F513FF36A829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311E9F24-2EA7-D881-AE3C-CD9CBE100A0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9EC48E79-3AD3-04FD-D1E1-CBDE963A137C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5B4F94E-DB33-9A3C-3F05-0AE084BEF0E7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Insert title here</a:t>
            </a:r>
            <a:endParaRPr lang="en-I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86426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8" name="Text Placeholder 41">
            <a:extLst>
              <a:ext uri="{FF2B5EF4-FFF2-40B4-BE49-F238E27FC236}">
                <a16:creationId xmlns:a16="http://schemas.microsoft.com/office/drawing/2014/main" id="{B38F0916-A9F4-1F3A-5AA9-09DA954683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9AF5D2FF-18BB-FD2F-DA3A-34E24C19DB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84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08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A51D2B0-FF79-57EA-6ACA-D34A87857BF1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111EDE78-36AF-2726-0027-93C9B263A2FC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8860E5-7A5D-3F24-4188-F64A5DDA5CA2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1FCFE441-808A-30A2-6AC0-47DB738B152A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427C6AB-A032-9658-63F4-A44DEB7DC416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57" name="Text Placeholder 41">
            <a:extLst>
              <a:ext uri="{FF2B5EF4-FFF2-40B4-BE49-F238E27FC236}">
                <a16:creationId xmlns:a16="http://schemas.microsoft.com/office/drawing/2014/main" id="{244BD30E-D216-7959-8F93-9F4D3FE369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BC93A14D-92E6-AB15-4883-24259429207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989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320AD8F2-4804-2216-6B88-7B4E7B74F8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CB119F-83E1-2E5E-BB3E-CF4FC3A7943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76786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822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 dirty="0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 dirty="0"/>
          </a:p>
        </p:txBody>
      </p:sp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8D82E018-2C5D-898F-337B-5072952388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19177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819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F8BEECD-1579-1607-CC11-5426D4431365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E00C70B1-BFFA-9408-6C58-2EC3D56CEB87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09002E-045D-658C-925C-EBC9588FFCDB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407B18-1C7D-E8EC-E436-ADE99D0A5D5E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55" name="Text Placeholder 41">
            <a:extLst>
              <a:ext uri="{FF2B5EF4-FFF2-40B4-BE49-F238E27FC236}">
                <a16:creationId xmlns:a16="http://schemas.microsoft.com/office/drawing/2014/main" id="{0EFE012E-5265-5F5B-0822-05E4CCAE0E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4228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D45ED864-6480-0F9F-BB06-55F43DA497F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46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54979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907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  <a:p>
            <a:endParaRPr lang="en-IS" dirty="0"/>
          </a:p>
        </p:txBody>
      </p:sp>
    </p:spTree>
    <p:extLst>
      <p:ext uri="{BB962C8B-B14F-4D97-AF65-F5344CB8AC3E}">
        <p14:creationId xmlns:p14="http://schemas.microsoft.com/office/powerpoint/2010/main" val="2463097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909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088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5930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507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992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3500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983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Insert title here</a:t>
            </a:r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78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882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226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 dirty="0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 dirty="0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 dirty="0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6388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361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5358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69E129-A800-636B-E1CA-5D72AC67E4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575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</p:spTree>
    <p:extLst>
      <p:ext uri="{BB962C8B-B14F-4D97-AF65-F5344CB8AC3E}">
        <p14:creationId xmlns:p14="http://schemas.microsoft.com/office/powerpoint/2010/main" val="2882416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383AFD-8C00-82E2-4971-0FBCD05460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128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D6293FC7-BAC0-D668-31E6-B50DAD1C37F3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361D5C"/>
          </a:solidFill>
          <a:ln w="6350" cap="flat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A24DFDF-6BF3-2E15-9B5E-C4B87C6A4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6959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9E2716F-065A-86FC-75E1-863800C27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564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 dirty="0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 dirty="0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F4FF19C-E4EA-066A-3D5E-1281E2756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808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C492637F-6DBE-AE72-F1F4-591F921712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727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572E084-F582-23D5-FFF8-04F2B0A108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919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 dirty="0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Click to edit text</a:t>
            </a:r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E1C16DEB-FE65-9D75-B85D-3B992DE96D1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3403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8764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Insert title here</a:t>
            </a:r>
            <a:endParaRPr lang="en-I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9C53ED4-CD0A-47DA-2D52-E3E86E15AA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745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F7EE298-AD08-CA8E-BC88-B8BFDCD88F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3399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3EFC1D-E0F5-D974-BF8A-23F32C35990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6056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721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 dirty="0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 dirty="0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 dirty="0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A042BEFA-0063-202D-7CCF-3B7E887EE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26469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140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62BC0EA1-310B-B339-B581-F956F7E8A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3671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C851BF33-6B9D-F090-88F1-030D7DA266F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820817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62236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1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2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582BE4E0-2644-BD37-09E7-D133C74CE89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5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3474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564A146-CCA3-B5EB-1CDA-AD5ABFD0A2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271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4A0BE6B8-E189-E0BE-E9E6-839B8E8A8E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54903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4157A-CA6B-7648-E45B-5E27DF54E1A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6766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1599B-C6BF-D247-124F-A0D5ADAE4A6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453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A87C4D-7821-3FF5-F4AD-EAE4299D919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1642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 userDrawn="1"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 dirty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B259692-1B1B-84D0-2284-CE22170B0A4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911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2D02F5A-AFD0-1AF0-5F90-067795A3A2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1868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157ED3-C6DB-E7E7-751F-0DC66514D4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3CD6DDC-B676-7C3B-3A57-BF6787343D0C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ED5C563-BF5B-29FC-AC22-D20942164068}"/>
              </a:ext>
            </a:extLst>
          </p:cNvPr>
          <p:cNvSpPr/>
          <p:nvPr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7132BCA-8FDC-02C7-9EB5-E5160C6C3658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0745BAF-647A-CCBA-BDCC-DFB1F57BAE3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611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1">
            <a:extLst>
              <a:ext uri="{FF2B5EF4-FFF2-40B4-BE49-F238E27FC236}">
                <a16:creationId xmlns:a16="http://schemas.microsoft.com/office/drawing/2014/main" id="{7A1E142A-8C5E-B41A-C50E-2BCA620D38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30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E2EE0049-CBD7-A979-2C21-AB7628A4603F}"/>
              </a:ext>
            </a:extLst>
          </p:cNvPr>
          <p:cNvSpPr/>
          <p:nvPr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71596B60-8239-95A9-1F8A-68D7E931B2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16E2A451-D7FE-7868-A674-C0B555D7E77D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2744673-5B00-A568-37AF-ABE2BB663FAE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B9ECD90-57D1-907F-9754-DBF15BF27B00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A08EC0AC-26A4-C4ED-CAD7-36DBF6E8D3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2888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69FEF21-848F-98A9-C4EC-8499DFE13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B94BE46C-A4C5-370E-1EFE-F264FA3A4B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30AA5687-9CF4-DB7F-4C54-227400EE4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ABAAC34C-551C-0BD3-B5D7-852F5F49A3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F0F46FD-8444-11BD-E13B-055D63222BB4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AB2157E-75E1-AE31-325B-073D1A204563}"/>
              </a:ext>
            </a:extLst>
          </p:cNvPr>
          <p:cNvSpPr/>
          <p:nvPr userDrawn="1"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72B881-1C15-4D2F-3F10-B07906724C5C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AACE1-8263-973A-8027-EFA072C1EE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5939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FAA16868-F415-BE21-7A44-0FD73ADF96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6763B3A-19CA-BD9A-9199-9C0FD8BB22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F2AB6BBD-8E84-7D9A-A60B-3B9BE6193D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6BDBD39-D3B3-A45C-9E72-79CB3EEA59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A2FAD2-1AEE-641D-E972-927C9DEB1600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31A1D15-AF00-2DD3-7B1E-12F592FBD67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D7FE854-E4D0-DA12-94CE-96FA0EFBF544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70E3D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7952E75-EEE1-DEC8-936D-5D94ED430C75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A46722-46AC-CB1B-27CF-83A2A59FC77B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9ED007C-1A0A-96F6-376B-C8ADA78B6831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73115C23-6538-A85A-8B73-0E41974AC12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4888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7F0C2C0-70F2-61B4-3A41-0EED9281B488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4040A4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9C110132-4CF0-773F-DC5F-C36CFE0ED5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1CA0750-5D64-36B5-82BF-82AB5A3D54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C32A223C-3D19-7C65-24E6-FF163B49B5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9D3613A-7486-6A89-61C0-B179F21460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743ECF4-4B92-9A18-D816-36EE8DB9C3F3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C1B1B76-F0B6-6087-53C0-1488C949AEE7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0AD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C6B33C40-1160-634C-07D7-34BBF76F2855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02284F-6621-57E1-100D-165A5034CD1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91331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6CD6CF1-25D7-4735-B3E8-5CCAE94AB7F5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noFill/>
          <a:ln>
            <a:solidFill>
              <a:srgbClr val="BABA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F9DD7689-C025-9CB8-27B6-7DAB6DE215C2}"/>
              </a:ext>
            </a:extLst>
          </p:cNvPr>
          <p:cNvSpPr/>
          <p:nvPr userDrawn="1"/>
        </p:nvSpPr>
        <p:spPr>
          <a:xfrm rot="5400000">
            <a:off x="2762251" y="1843286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4D6"/>
          </a:solidFill>
          <a:ln w="0" cap="flat">
            <a:solidFill>
              <a:srgbClr val="6E64D6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BBBCD0D8-ED91-DA8A-AE2F-4088A61BCFC0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5CF746-A8B4-0DD7-9E07-BE834C70A30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2878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1A3CDC46-C07F-28F6-36F5-D81B16994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2823CC15-BBBE-E93C-445F-B2E1876889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FE3E5C7-CFE8-304D-585D-274FE5B417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F021BE40-ED22-1044-4B50-FB98192A3BC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4B6962-F49E-5F40-7350-756FDC599EB7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CBF98EB-FEF6-D49A-FE21-73022BDF84CF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EFBC6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AB03D0E-94CC-5B1E-475C-D2542F41BF6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6CA9AE1-5ABD-C75C-8548-7C230A221FF9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B1725-5C8F-96F3-2792-6A40CC9A5D44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7650DF4-12B8-D232-F597-F05B69ACC1A4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solidFill>
                <a:srgbClr val="D24A7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81981ACF-8845-4894-CB7A-906B9B02B32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796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C260D525-6DAA-6210-A292-6FE1509B60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 dirty="0"/>
              <a:t>Presentation title</a:t>
            </a:r>
            <a:endParaRPr lang="en-IS" dirty="0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5FBAC99-2641-196F-A1D6-FF23432C58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Your name</a:t>
            </a:r>
            <a:endParaRPr lang="en-IS" dirty="0"/>
          </a:p>
        </p:txBody>
      </p:sp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8B6C5F60-18DB-37C3-2B6C-78A2E9F50AD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 dirty="0"/>
              <a:t>Job title</a:t>
            </a:r>
            <a:endParaRPr lang="en-IS" dirty="0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733EF5F3-F92F-E864-DA1F-E92F84083B4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 dirty="0"/>
              <a:t>Subtitle if you want</a:t>
            </a:r>
            <a:endParaRPr lang="en-IS" dirty="0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D89D9F2-62FD-F4E5-8987-25B89F13E76B}"/>
              </a:ext>
            </a:extLst>
          </p:cNvPr>
          <p:cNvSpPr/>
          <p:nvPr userDrawn="1"/>
        </p:nvSpPr>
        <p:spPr>
          <a:xfrm>
            <a:off x="4632955" y="-16185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solidFill>
              <a:srgbClr val="71E3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DFA7109-9ED4-EAE9-F5EB-8740A44BA821}"/>
              </a:ext>
            </a:extLst>
          </p:cNvPr>
          <p:cNvSpPr/>
          <p:nvPr userDrawn="1"/>
        </p:nvSpPr>
        <p:spPr>
          <a:xfrm>
            <a:off x="8014124" y="-16183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62DC230F-F87D-2EEE-CEB0-937D5E01C03F}"/>
              </a:ext>
            </a:extLst>
          </p:cNvPr>
          <p:cNvSpPr/>
          <p:nvPr userDrawn="1"/>
        </p:nvSpPr>
        <p:spPr>
          <a:xfrm>
            <a:off x="7768868" y="2728457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solidFill>
              <a:srgbClr val="00706E"/>
            </a:solidFill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FE5697-ECC4-46A3-6B25-C681755F637E}"/>
              </a:ext>
            </a:extLst>
          </p:cNvPr>
          <p:cNvSpPr/>
          <p:nvPr userDrawn="1"/>
        </p:nvSpPr>
        <p:spPr>
          <a:xfrm>
            <a:off x="11210060" y="632018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71E3D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C2DC6F-44BA-8A68-14C0-634263F17A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4135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1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Here is the slide title in two lines</a:t>
            </a:r>
            <a:endParaRPr lang="en-IS" dirty="0"/>
          </a:p>
        </p:txBody>
      </p:sp>
      <p:sp>
        <p:nvSpPr>
          <p:cNvPr id="14" name="Text Placeholder 41">
            <a:extLst>
              <a:ext uri="{FF2B5EF4-FFF2-40B4-BE49-F238E27FC236}">
                <a16:creationId xmlns:a16="http://schemas.microsoft.com/office/drawing/2014/main" id="{86E6AF27-F724-2C95-F22C-448649593B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6875835-ACF6-B546-2338-B4A38AF092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2831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2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Here is the slide title in two lines</a:t>
            </a:r>
            <a:endParaRPr lang="en-IS" dirty="0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C872F647-83DD-D369-AB84-587E5BD2943D}"/>
              </a:ext>
            </a:extLst>
          </p:cNvPr>
          <p:cNvSpPr/>
          <p:nvPr userDrawn="1"/>
        </p:nvSpPr>
        <p:spPr>
          <a:xfrm>
            <a:off x="6442795" y="760396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" name="Picture Placeholder 28">
            <a:extLst>
              <a:ext uri="{FF2B5EF4-FFF2-40B4-BE49-F238E27FC236}">
                <a16:creationId xmlns:a16="http://schemas.microsoft.com/office/drawing/2014/main" id="{C330B8BC-3B60-82FE-5BC0-382940F75D2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01630" y="823488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sp>
        <p:nvSpPr>
          <p:cNvPr id="4" name="Text Placeholder 41">
            <a:extLst>
              <a:ext uri="{FF2B5EF4-FFF2-40B4-BE49-F238E27FC236}">
                <a16:creationId xmlns:a16="http://schemas.microsoft.com/office/drawing/2014/main" id="{CEF394FC-657D-7249-0DA4-7937AFE107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AA93FA5-31BC-BA1D-7AFA-F8930D4738F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6153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3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61472D5-089A-DF78-CCE3-CF33B824B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2">
            <a:extLst>
              <a:ext uri="{FF2B5EF4-FFF2-40B4-BE49-F238E27FC236}">
                <a16:creationId xmlns:a16="http://schemas.microsoft.com/office/drawing/2014/main" id="{6D160396-B9FA-41D3-2571-35B9EF3D7E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 dirty="0"/>
              <a:t>Insert short title and keep it big</a:t>
            </a:r>
            <a:endParaRPr lang="en-I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85AF253-CF68-5431-D78C-452DC8C344EB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71E3DF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FB996F-E555-63D8-C6BF-9E77659F2C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19F87313-8AB5-6A8B-E5E6-835FE3B689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9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936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4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EDBABE-3DAC-23AF-0406-E2BDA17F76E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44984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C4F9F8-0357-CBF2-4D5E-3CCEA43E98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3013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2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8C90400-E657-2AC1-7755-81D1BD6C9CF5}"/>
              </a:ext>
            </a:extLst>
          </p:cNvPr>
          <p:cNvSpPr/>
          <p:nvPr userDrawn="1"/>
        </p:nvSpPr>
        <p:spPr>
          <a:xfrm>
            <a:off x="437950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A558A32-06E8-0BE5-703E-2B2A4BE8B2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081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09397" y="1318661"/>
            <a:ext cx="6439301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Title Placeholder 12">
            <a:extLst>
              <a:ext uri="{FF2B5EF4-FFF2-40B4-BE49-F238E27FC236}">
                <a16:creationId xmlns:a16="http://schemas.microsoft.com/office/drawing/2014/main" id="{8B44DD98-7F1E-F8BE-3B3F-45DBBD3DC7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419C0-CE27-55B3-E284-A46132494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2682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3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4FD29B4A-9D28-404B-38A4-9F4FC774158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3F6D553C-ACC2-BAA3-01FF-C7F9D965CE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 dirty="0"/>
              <a:t>Insert short title and keep it big</a:t>
            </a:r>
            <a:endParaRPr lang="en-I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A55D476-7587-ED36-3CE5-168726EF1DC8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2AAB6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3B6B2F8-22AA-D4C8-E7B0-470DD9A4DD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FB775539-D58B-FFF6-9687-B84DB70C79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6400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4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922B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8D30E5-C330-A3C6-E76A-AF50D545F5D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67870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C6FCF7-F553-8565-2CE0-C60D06113E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00565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2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40822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15CFFE34-96A4-EEAE-8D7D-43169629D3D8}"/>
              </a:ext>
            </a:extLst>
          </p:cNvPr>
          <p:cNvSpPr/>
          <p:nvPr userDrawn="1"/>
        </p:nvSpPr>
        <p:spPr>
          <a:xfrm>
            <a:off x="7088808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2A367C9-F62A-E833-551B-3A5248E3CF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26939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1" name="Title Placeholder 12">
            <a:extLst>
              <a:ext uri="{FF2B5EF4-FFF2-40B4-BE49-F238E27FC236}">
                <a16:creationId xmlns:a16="http://schemas.microsoft.com/office/drawing/2014/main" id="{E2EDB94E-AA54-DE79-F852-9300F72BED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F3E346-15FF-E7A6-5BC0-696219E973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8723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 dirty="0"/>
              <a:t>Insert short title and keep it big</a:t>
            </a:r>
            <a:endParaRPr lang="en-I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0B0003-668C-E5AD-CB1F-5EA1CD0AC5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6414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4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67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 dirty="0"/>
              <a:t>Insert slide title</a:t>
            </a:r>
            <a:endParaRPr lang="en-IS" dirty="0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 dirty="0"/>
              <a:t>Click icon or drag and drop picture</a:t>
            </a:r>
          </a:p>
          <a:p>
            <a:endParaRPr lang="en-I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8AC269-DDB6-3802-3930-AC72330014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30507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065F06-0CD9-8E3F-308F-FA94DB1F4E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44338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4F11D4D7-9895-C9A8-A221-C696855FC4D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54990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10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85E845A-60B4-F86B-4FC8-6D15EB3C70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93036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10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CF397E-C2B7-D4C2-86C0-6AD47E852F5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9530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 dirty="0"/>
              <a:t>Agenda item number 10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BCD02C1D-CDA9-49AF-3EAA-01D755E5BA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55690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3BC0555D-7941-2D85-3EE4-F3691124B6E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84578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32129DA-E936-54F7-4DD4-02EF1312FD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 dirty="0"/>
              <a:t>First name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23519E7A-C439-0D9A-1503-1FA9B95F618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Last name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87306CE-3BF4-C896-3213-1C9E15051C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6E63D6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This is</a:t>
            </a:r>
          </a:p>
          <a:p>
            <a:pPr lvl="0"/>
            <a:r>
              <a:rPr lang="en-US" dirty="0"/>
              <a:t>the title</a:t>
            </a:r>
          </a:p>
        </p:txBody>
      </p:sp>
    </p:spTree>
    <p:extLst>
      <p:ext uri="{BB962C8B-B14F-4D97-AF65-F5344CB8AC3E}">
        <p14:creationId xmlns:p14="http://schemas.microsoft.com/office/powerpoint/2010/main" val="370511696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0A00EB3-A308-5EE7-F8C5-FD5FE9B1E87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EFBC6E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This is</a:t>
            </a:r>
          </a:p>
          <a:p>
            <a:pPr lvl="0"/>
            <a:r>
              <a:rPr lang="en-US" dirty="0"/>
              <a:t>the title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632AAF5C-0183-112B-4BA4-690D0D60968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 dirty="0"/>
              <a:t>First name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CEF8D1BF-6A0D-B74F-335F-52791CA060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28420522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1E73B47-338C-5312-4C2C-F2950EFF2D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403FA4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9E59C7E3-6F36-846C-48E9-372B76C0E29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 dirty="0"/>
              <a:t>First name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D11BF989-1C30-EB02-97FD-C67EAC3D49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36068635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A742051-C27E-A7C1-1050-81511E9E93F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70E3DF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 dirty="0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191BE-7BB9-993D-1C44-E88B9C7E244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 dirty="0"/>
              <a:t>First name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6355020-0BEA-A1E1-256E-0EAC1F82E8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 dirty="0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6264411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199532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3667275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753071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173780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408569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484984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8C9E69-0308-6885-81F6-6203D56775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20848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85278815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098B3C-D0F5-E676-5F03-98178E8E72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07728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24787BA-01C1-8FA3-54D2-A810EA57371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4EDDCA33-6D5A-8831-EC30-7963515D89E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09201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9F9374-151D-66A6-BCD0-61D86EEA62E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27894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89C3A42-20D0-5E1C-3964-386EEC58E4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2666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159BA7-F355-954C-CDAF-4D3C3F41C1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59520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53BA08-CD62-7B2D-E748-ED966DCFA1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97446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0BB95BD-A3A1-A0D4-7E81-5BF96DB947F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7070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9F07CC-E386-2AE2-E777-8538AE5D23D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7501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4B25CC-AFDA-DA5A-978E-6BCCE9B0326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17321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CDC279E-8DDE-889C-854D-98B748E8AA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0699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9F6EB1A0-1CAA-76FD-A0B2-D545ABF72D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47386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B528EA9-0FB4-87E3-E09C-34DEEB35DB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96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18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33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51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60.xml"/><Relationship Id="rId10" Type="http://schemas.openxmlformats.org/officeDocument/2006/relationships/theme" Target="../theme/theme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slideLayout" Target="../slideLayouts/slideLayout77.xml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17" Type="http://schemas.openxmlformats.org/officeDocument/2006/relationships/image" Target="../media/image2.emf"/><Relationship Id="rId2" Type="http://schemas.openxmlformats.org/officeDocument/2006/relationships/slideLayout" Target="../slideLayouts/slideLayout66.xml"/><Relationship Id="rId16" Type="http://schemas.openxmlformats.org/officeDocument/2006/relationships/image" Target="../media/image1.emf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Relationship Id="rId14" Type="http://schemas.openxmlformats.org/officeDocument/2006/relationships/slideLayout" Target="../slideLayouts/slideLayout7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7" Type="http://schemas.openxmlformats.org/officeDocument/2006/relationships/image" Target="../media/image2.emf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1.emf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82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7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9.xml"/><Relationship Id="rId13" Type="http://schemas.openxmlformats.org/officeDocument/2006/relationships/slideLayout" Target="../slideLayouts/slideLayout104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8.xml"/><Relationship Id="rId12" Type="http://schemas.openxmlformats.org/officeDocument/2006/relationships/slideLayout" Target="../slideLayouts/slideLayout103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93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96.xml"/><Relationship Id="rId1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95.xml"/><Relationship Id="rId9" Type="http://schemas.openxmlformats.org/officeDocument/2006/relationships/slideLayout" Target="../slideLayouts/slideLayout100.xml"/><Relationship Id="rId14" Type="http://schemas.openxmlformats.org/officeDocument/2006/relationships/slideLayout" Target="../slideLayouts/slideLayout10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1AE113-00DD-E652-9DD5-26177D55AF5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4E17D-B7E4-AE4B-6FD5-67203E1E8181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3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298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53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07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B45A07-F8ED-D6A3-B297-0A87E7D863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3A0917-A520-43E0-7C47-4F62C8A41486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62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C24034A-3ADF-276D-7403-3781E8192DF2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3F22CA-3D41-85E7-A7CA-C9A223BFDA0C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39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56" r:id="rId13"/>
    <p:sldLayoutId id="214748375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F644BF-E583-0E9C-A713-13741CF020F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DED08B-D81C-75DE-4C14-0F12E7E4125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529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5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4521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4" r:id="rId5"/>
    <p:sldLayoutId id="2147483755" r:id="rId6"/>
    <p:sldLayoutId id="2147483751" r:id="rId7"/>
    <p:sldLayoutId id="2147483752" r:id="rId8"/>
    <p:sldLayoutId id="2147483753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057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idc.com/research/viewtoc.jsp?containerId=US52048024" TargetMode="External"/><Relationship Id="rId5" Type="http://schemas.openxmlformats.org/officeDocument/2006/relationships/hyperlink" Target="https://www.idc.com/getdoc.jsp?containerId=US49096423" TargetMode="External"/><Relationship Id="rId4" Type="http://schemas.openxmlformats.org/officeDocument/2006/relationships/hyperlink" Target="https://www.idc.com/getdoc.jsp?containerId=US50608323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3.xml"/><Relationship Id="rId6" Type="http://schemas.openxmlformats.org/officeDocument/2006/relationships/hyperlink" Target="https://marketplace.microsoft.com/en-ie/product/dynamics-365-business-central/PUBID.ls_retail%7CAID.ls008-454%7CPAPPID.5ecfc871-5d82-43f1-9c54-59685e82318d?tab=Overview" TargetMode="External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svg"/><Relationship Id="rId7" Type="http://schemas.openxmlformats.org/officeDocument/2006/relationships/image" Target="../media/image40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7.xml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7.xml"/><Relationship Id="rId4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7.xml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7.xml"/><Relationship Id="rId5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61.svg"/><Relationship Id="rId7" Type="http://schemas.openxmlformats.org/officeDocument/2006/relationships/image" Target="../media/image65.svg"/><Relationship Id="rId12" Type="http://schemas.openxmlformats.org/officeDocument/2006/relationships/image" Target="../media/image7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svg"/><Relationship Id="rId10" Type="http://schemas.openxmlformats.org/officeDocument/2006/relationships/image" Target="../media/image68.svg"/><Relationship Id="rId4" Type="http://schemas.openxmlformats.org/officeDocument/2006/relationships/image" Target="../media/image62.emf"/><Relationship Id="rId9" Type="http://schemas.openxmlformats.org/officeDocument/2006/relationships/image" Target="../media/image67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3.svg"/><Relationship Id="rId7" Type="http://schemas.openxmlformats.org/officeDocument/2006/relationships/image" Target="../media/image68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66.svg"/><Relationship Id="rId5" Type="http://schemas.openxmlformats.org/officeDocument/2006/relationships/image" Target="../media/image64.svg"/><Relationship Id="rId10" Type="http://schemas.openxmlformats.org/officeDocument/2006/relationships/image" Target="../media/image45.png"/><Relationship Id="rId4" Type="http://schemas.openxmlformats.org/officeDocument/2006/relationships/image" Target="../media/image61.svg"/><Relationship Id="rId9" Type="http://schemas.openxmlformats.org/officeDocument/2006/relationships/image" Target="../media/image6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2.xml"/><Relationship Id="rId4" Type="http://schemas.openxmlformats.org/officeDocument/2006/relationships/image" Target="../media/image7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2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2.xml"/><Relationship Id="rId4" Type="http://schemas.openxmlformats.org/officeDocument/2006/relationships/image" Target="../media/image7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9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0074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18211B-89AA-A957-A2D1-261395E945D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2088259"/>
            <a:ext cx="5572898" cy="1945122"/>
          </a:xfrm>
        </p:spPr>
        <p:txBody>
          <a:bodyPr lIns="91440" tIns="45720" rIns="91440" bIns="45720" anchor="t"/>
          <a:lstStyle/>
          <a:p>
            <a:r>
              <a:rPr lang="en-US" sz="3200" dirty="0">
                <a:latin typeface="Aptos ExtraBold"/>
              </a:rPr>
              <a:t>LS Central for forecourt: Transforming fuel stations into unified retail destinations</a:t>
            </a:r>
          </a:p>
          <a:p>
            <a:endParaRPr lang="en-US" sz="36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52241F-BB2D-2973-C2E3-7F4A2315CB7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6858" y="4351014"/>
            <a:ext cx="2653943" cy="482341"/>
          </a:xfrm>
        </p:spPr>
        <p:txBody>
          <a:bodyPr/>
          <a:lstStyle/>
          <a:p>
            <a:r>
              <a:rPr lang="en-US" dirty="0"/>
              <a:t>Ólafur Jónsson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859B8B6-F08E-C782-4D32-31BA265641E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23987" y="4808641"/>
            <a:ext cx="4039683" cy="482341"/>
          </a:xfrm>
        </p:spPr>
        <p:txBody>
          <a:bodyPr/>
          <a:lstStyle/>
          <a:p>
            <a:r>
              <a:rPr lang="en-US" sz="2400" dirty="0"/>
              <a:t>Principal Product Owner</a:t>
            </a:r>
          </a:p>
        </p:txBody>
      </p:sp>
    </p:spTree>
    <p:extLst>
      <p:ext uri="{BB962C8B-B14F-4D97-AF65-F5344CB8AC3E}">
        <p14:creationId xmlns:p14="http://schemas.microsoft.com/office/powerpoint/2010/main" val="1194351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ED20A65-C91A-4025-9A85-11039B3123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IS" dirty="0"/>
              <a:t>Agenda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54EEE8-A153-96A0-287F-1184257E84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98936" y="2192727"/>
            <a:ext cx="6765627" cy="637863"/>
          </a:xfrm>
          <a:solidFill>
            <a:srgbClr val="403FA4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Forecourt transformation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D22D40A-618F-2B29-21A7-B5507C0B82D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098936" y="3044890"/>
            <a:ext cx="6765627" cy="637863"/>
          </a:xfrm>
        </p:spPr>
        <p:txBody>
          <a:bodyPr lIns="274320" tIns="45720" rIns="91440" bIns="45720" anchor="ctr" anchorCtr="0"/>
          <a:lstStyle/>
          <a:p>
            <a:r>
              <a:rPr lang="en-GB" dirty="0"/>
              <a:t>LS Central </a:t>
            </a:r>
            <a:r>
              <a:rPr lang="en-GB"/>
              <a:t>for forecourt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F63C0F7-F036-6962-F015-2954FC9F4B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098936" y="3897053"/>
            <a:ext cx="6765627" cy="637863"/>
          </a:xfrm>
        </p:spPr>
        <p:txBody>
          <a:bodyPr lIns="274320" tIns="45720" rIns="91440" bIns="45720" anchor="ctr" anchorCtr="0"/>
          <a:lstStyle/>
          <a:p>
            <a:r>
              <a:rPr lang="en-GB" dirty="0"/>
              <a:t>Customer </a:t>
            </a:r>
            <a:r>
              <a:rPr lang="en-GB"/>
              <a:t>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894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2AC8040-9FF1-1F0F-B18C-7D4D9B5B9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484279" cy="588637"/>
          </a:xfrm>
        </p:spPr>
        <p:txBody>
          <a:bodyPr>
            <a:normAutofit fontScale="90000"/>
          </a:bodyPr>
          <a:lstStyle/>
          <a:p>
            <a:pPr algn="ctr"/>
            <a:r>
              <a:rPr lang="en-US" noProof="0" dirty="0"/>
              <a:t>The evolution of fuel stations</a:t>
            </a:r>
          </a:p>
        </p:txBody>
      </p:sp>
      <p:pic>
        <p:nvPicPr>
          <p:cNvPr id="5" name="Picture 4" descr="A screenshot of a cell phone&#10;&#10;Description automatically generated with low confidence">
            <a:extLst>
              <a:ext uri="{FF2B5EF4-FFF2-40B4-BE49-F238E27FC236}">
                <a16:creationId xmlns:a16="http://schemas.microsoft.com/office/drawing/2014/main" id="{5F8D3059-8373-48B0-C66F-C7DB7B01CF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7455"/>
          <a:stretch/>
        </p:blipFill>
        <p:spPr>
          <a:xfrm>
            <a:off x="455901" y="1404373"/>
            <a:ext cx="3590558" cy="380973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F2ADF5C-2B51-0C93-BCAE-0A4882C2DBF5}"/>
              </a:ext>
            </a:extLst>
          </p:cNvPr>
          <p:cNvSpPr txBox="1">
            <a:spLocks/>
          </p:cNvSpPr>
          <p:nvPr/>
        </p:nvSpPr>
        <p:spPr>
          <a:xfrm>
            <a:off x="455901" y="6319233"/>
            <a:ext cx="3971973" cy="3172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1D2526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*KPMG, May 2020, Fuel Forecourt Retail Market</a:t>
            </a:r>
          </a:p>
        </p:txBody>
      </p:sp>
      <p:pic>
        <p:nvPicPr>
          <p:cNvPr id="7" name="Picture 6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2203222-F117-F44A-D94C-A52C91CBAD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919" y="1404373"/>
            <a:ext cx="3397662" cy="3809734"/>
          </a:xfrm>
          <a:prstGeom prst="rect">
            <a:avLst/>
          </a:prstGeom>
        </p:spPr>
      </p:pic>
      <p:pic>
        <p:nvPicPr>
          <p:cNvPr id="8" name="Picture 7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5635D003-F8F2-C5C7-6C70-371B5A0BB5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502" y="1404373"/>
            <a:ext cx="3388356" cy="380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7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9610CC-6C0B-AB1F-E26D-668B904DD0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674" b="5411"/>
          <a:stretch>
            <a:fillRect/>
          </a:stretch>
        </p:blipFill>
        <p:spPr>
          <a:xfrm>
            <a:off x="-348687" y="1"/>
            <a:ext cx="12889374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3418FE-0F4A-5B15-B6BC-30E78A9E0581}"/>
              </a:ext>
            </a:extLst>
          </p:cNvPr>
          <p:cNvSpPr txBox="1"/>
          <p:nvPr/>
        </p:nvSpPr>
        <p:spPr>
          <a:xfrm>
            <a:off x="1997199" y="599098"/>
            <a:ext cx="819760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3200" b="1" dirty="0">
                <a:solidFill>
                  <a:schemeClr val="bg1"/>
                </a:solidFill>
              </a:rPr>
              <a:t>Fuel retail is transforming </a:t>
            </a:r>
            <a:r>
              <a:rPr lang="en-US" altLang="en-US" sz="3200" b="1" dirty="0">
                <a:solidFill>
                  <a:srgbClr val="6E63D6"/>
                </a:solidFill>
              </a:rPr>
              <a:t>faster than ever</a:t>
            </a:r>
            <a:endParaRPr lang="en-IS" sz="3200" b="1" dirty="0">
              <a:solidFill>
                <a:srgbClr val="6E63D6"/>
              </a:solidFill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6FA8796E-8036-3231-6CE9-7426EBB13CEF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14096" y="5788153"/>
            <a:ext cx="2163808" cy="80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3119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71717-5441-E8C6-8709-BC7533DF4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445" y="212186"/>
            <a:ext cx="6638262" cy="1097069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Fuel retail - Preparing for an unknown future</a:t>
            </a:r>
            <a:endParaRPr lang="en-I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F6E7C-ED63-1F40-B768-4351FC448AA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1568668"/>
            <a:ext cx="6638261" cy="4938009"/>
          </a:xfrm>
        </p:spPr>
        <p:txBody>
          <a:bodyPr lIns="91440" tIns="45720" rIns="91440" bIns="45720" anchor="t"/>
          <a:lstStyle/>
          <a:p>
            <a:r>
              <a:rPr lang="en-US" sz="2000" b="1" dirty="0"/>
              <a:t>Service stations are becoming destinations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Fuel landscape </a:t>
            </a:r>
            <a:r>
              <a:rPr lang="en-US" sz="2000" dirty="0">
                <a:solidFill>
                  <a:schemeClr val="tx1"/>
                </a:solidFill>
              </a:rPr>
              <a:t>is diversifying</a:t>
            </a:r>
            <a:endParaRPr lang="en-US" sz="2000" dirty="0"/>
          </a:p>
          <a:p>
            <a:r>
              <a:rPr lang="en-US" sz="2000" b="1" dirty="0"/>
              <a:t>Retail trends</a:t>
            </a:r>
            <a:r>
              <a:rPr lang="en-US" sz="2000" dirty="0"/>
              <a:t> reshaping the sector</a:t>
            </a:r>
          </a:p>
          <a:p>
            <a:r>
              <a:rPr lang="en-US" sz="2000" b="1" dirty="0"/>
              <a:t>Customer expectations rising</a:t>
            </a:r>
          </a:p>
          <a:p>
            <a:r>
              <a:rPr lang="en-US" sz="2000" b="1" dirty="0"/>
              <a:t>Labor scarcity &amp; operational complexity</a:t>
            </a:r>
            <a:r>
              <a:rPr lang="en-US" sz="2000" dirty="0"/>
              <a:t> increase demand for automation and integrated site systems</a:t>
            </a:r>
          </a:p>
          <a:p>
            <a:r>
              <a:rPr lang="en-US" sz="2000" b="1" dirty="0">
                <a:latin typeface="Aptos Light"/>
              </a:rPr>
              <a:t>What retailers need from their system:</a:t>
            </a:r>
          </a:p>
          <a:p>
            <a:pPr lvl="1"/>
            <a:r>
              <a:rPr lang="en-US" sz="1800" b="1" dirty="0"/>
              <a:t>Flexible architecture</a:t>
            </a:r>
            <a:r>
              <a:rPr lang="en-US" sz="1800" dirty="0"/>
              <a:t> enabling rapid layout/service changes.</a:t>
            </a:r>
          </a:p>
          <a:p>
            <a:pPr lvl="1"/>
            <a:r>
              <a:rPr lang="en-US" sz="1800" b="1" dirty="0"/>
              <a:t>Cloud &amp; IoT adoption</a:t>
            </a:r>
            <a:r>
              <a:rPr lang="en-US" sz="1800" dirty="0"/>
              <a:t> for productivity and analytics.</a:t>
            </a:r>
          </a:p>
          <a:p>
            <a:pPr lvl="1"/>
            <a:r>
              <a:rPr lang="en-US" sz="1800" b="1" dirty="0"/>
              <a:t>Feature‑rich, omnichannel‑ready POS </a:t>
            </a:r>
            <a:r>
              <a:rPr lang="en-US" sz="1800" dirty="0"/>
              <a:t>at the heart.</a:t>
            </a:r>
          </a:p>
          <a:p>
            <a:pPr lvl="1"/>
            <a:r>
              <a:rPr lang="en-US" sz="1800" b="1" dirty="0"/>
              <a:t>Technology</a:t>
            </a:r>
            <a:r>
              <a:rPr lang="en-US" sz="1800" dirty="0"/>
              <a:t> that supports diverse journeys and touchpoints.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Placeholder 7">
            <a:extLst>
              <a:ext uri="{FF2B5EF4-FFF2-40B4-BE49-F238E27FC236}">
                <a16:creationId xmlns:a16="http://schemas.microsoft.com/office/drawing/2014/main" id="{BCDAAD73-A519-BC8C-A429-7D55013753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861" r="29083"/>
          <a:stretch>
            <a:fillRect/>
          </a:stretch>
        </p:blipFill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655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3D508AB-C0F0-7D27-7625-75C7D44D7A30}"/>
              </a:ext>
            </a:extLst>
          </p:cNvPr>
          <p:cNvGrpSpPr/>
          <p:nvPr/>
        </p:nvGrpSpPr>
        <p:grpSpPr>
          <a:xfrm>
            <a:off x="5517914" y="1140664"/>
            <a:ext cx="6289067" cy="1414447"/>
            <a:chOff x="5517915" y="3396579"/>
            <a:chExt cx="6165876" cy="1936912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82084507-223E-C4D9-5C16-649A5DFD7A41}"/>
                </a:ext>
              </a:extLst>
            </p:cNvPr>
            <p:cNvSpPr/>
            <p:nvPr/>
          </p:nvSpPr>
          <p:spPr>
            <a:xfrm>
              <a:off x="5517915" y="3396579"/>
              <a:ext cx="6165876" cy="1936912"/>
            </a:xfrm>
            <a:custGeom>
              <a:avLst/>
              <a:gdLst>
                <a:gd name="connsiteX0" fmla="*/ 28374 w 6165876"/>
                <a:gd name="connsiteY0" fmla="*/ 0 h 1936912"/>
                <a:gd name="connsiteX1" fmla="*/ 79861 w 6165876"/>
                <a:gd name="connsiteY1" fmla="*/ 0 h 1936912"/>
                <a:gd name="connsiteX2" fmla="*/ 141867 w 6165876"/>
                <a:gd name="connsiteY2" fmla="*/ 0 h 1936912"/>
                <a:gd name="connsiteX3" fmla="*/ 1373081 w 6165876"/>
                <a:gd name="connsiteY3" fmla="*/ 0 h 1936912"/>
                <a:gd name="connsiteX4" fmla="*/ 1424567 w 6165876"/>
                <a:gd name="connsiteY4" fmla="*/ 0 h 1936912"/>
                <a:gd name="connsiteX5" fmla="*/ 1486573 w 6165876"/>
                <a:gd name="connsiteY5" fmla="*/ 0 h 1936912"/>
                <a:gd name="connsiteX6" fmla="*/ 4679303 w 6165876"/>
                <a:gd name="connsiteY6" fmla="*/ 0 h 1936912"/>
                <a:gd name="connsiteX7" fmla="*/ 4760064 w 6165876"/>
                <a:gd name="connsiteY7" fmla="*/ 0 h 1936912"/>
                <a:gd name="connsiteX8" fmla="*/ 4792796 w 6165876"/>
                <a:gd name="connsiteY8" fmla="*/ 0 h 1936912"/>
                <a:gd name="connsiteX9" fmla="*/ 6024009 w 6165876"/>
                <a:gd name="connsiteY9" fmla="*/ 0 h 1936912"/>
                <a:gd name="connsiteX10" fmla="*/ 6104770 w 6165876"/>
                <a:gd name="connsiteY10" fmla="*/ 0 h 1936912"/>
                <a:gd name="connsiteX11" fmla="*/ 6137502 w 6165876"/>
                <a:gd name="connsiteY11" fmla="*/ 0 h 1936912"/>
                <a:gd name="connsiteX12" fmla="*/ 6165876 w 6165876"/>
                <a:gd name="connsiteY12" fmla="*/ 31059 h 1936912"/>
                <a:gd name="connsiteX13" fmla="*/ 6165876 w 6165876"/>
                <a:gd name="connsiteY13" fmla="*/ 1905853 h 1936912"/>
                <a:gd name="connsiteX14" fmla="*/ 6137502 w 6165876"/>
                <a:gd name="connsiteY14" fmla="*/ 1936912 h 1936912"/>
                <a:gd name="connsiteX15" fmla="*/ 6104770 w 6165876"/>
                <a:gd name="connsiteY15" fmla="*/ 1936912 h 1936912"/>
                <a:gd name="connsiteX16" fmla="*/ 6024009 w 6165876"/>
                <a:gd name="connsiteY16" fmla="*/ 1936912 h 1936912"/>
                <a:gd name="connsiteX17" fmla="*/ 4792796 w 6165876"/>
                <a:gd name="connsiteY17" fmla="*/ 1936912 h 1936912"/>
                <a:gd name="connsiteX18" fmla="*/ 4760064 w 6165876"/>
                <a:gd name="connsiteY18" fmla="*/ 1936912 h 1936912"/>
                <a:gd name="connsiteX19" fmla="*/ 4679303 w 6165876"/>
                <a:gd name="connsiteY19" fmla="*/ 1936912 h 1936912"/>
                <a:gd name="connsiteX20" fmla="*/ 1486573 w 6165876"/>
                <a:gd name="connsiteY20" fmla="*/ 1936912 h 1936912"/>
                <a:gd name="connsiteX21" fmla="*/ 1424567 w 6165876"/>
                <a:gd name="connsiteY21" fmla="*/ 1936912 h 1936912"/>
                <a:gd name="connsiteX22" fmla="*/ 1373081 w 6165876"/>
                <a:gd name="connsiteY22" fmla="*/ 1936912 h 1936912"/>
                <a:gd name="connsiteX23" fmla="*/ 141867 w 6165876"/>
                <a:gd name="connsiteY23" fmla="*/ 1936912 h 1936912"/>
                <a:gd name="connsiteX24" fmla="*/ 79861 w 6165876"/>
                <a:gd name="connsiteY24" fmla="*/ 1936912 h 1936912"/>
                <a:gd name="connsiteX25" fmla="*/ 28374 w 6165876"/>
                <a:gd name="connsiteY25" fmla="*/ 1936912 h 1936912"/>
                <a:gd name="connsiteX26" fmla="*/ 0 w 6165876"/>
                <a:gd name="connsiteY26" fmla="*/ 1905853 h 1936912"/>
                <a:gd name="connsiteX27" fmla="*/ 0 w 6165876"/>
                <a:gd name="connsiteY27" fmla="*/ 31059 h 1936912"/>
                <a:gd name="connsiteX28" fmla="*/ 28374 w 6165876"/>
                <a:gd name="connsiteY28" fmla="*/ 0 h 1936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165876" h="1936912">
                  <a:moveTo>
                    <a:pt x="28374" y="0"/>
                  </a:moveTo>
                  <a:lnTo>
                    <a:pt x="79861" y="0"/>
                  </a:lnTo>
                  <a:lnTo>
                    <a:pt x="141867" y="0"/>
                  </a:lnTo>
                  <a:lnTo>
                    <a:pt x="1373081" y="0"/>
                  </a:lnTo>
                  <a:lnTo>
                    <a:pt x="1424567" y="0"/>
                  </a:lnTo>
                  <a:lnTo>
                    <a:pt x="1486573" y="0"/>
                  </a:lnTo>
                  <a:lnTo>
                    <a:pt x="4679303" y="0"/>
                  </a:lnTo>
                  <a:lnTo>
                    <a:pt x="4760064" y="0"/>
                  </a:lnTo>
                  <a:lnTo>
                    <a:pt x="4792796" y="0"/>
                  </a:lnTo>
                  <a:lnTo>
                    <a:pt x="6024009" y="0"/>
                  </a:lnTo>
                  <a:lnTo>
                    <a:pt x="6104770" y="0"/>
                  </a:lnTo>
                  <a:lnTo>
                    <a:pt x="6137502" y="0"/>
                  </a:lnTo>
                  <a:cubicBezTo>
                    <a:pt x="6153172" y="0"/>
                    <a:pt x="6165876" y="13906"/>
                    <a:pt x="6165876" y="31059"/>
                  </a:cubicBezTo>
                  <a:lnTo>
                    <a:pt x="6165876" y="1905853"/>
                  </a:lnTo>
                  <a:cubicBezTo>
                    <a:pt x="6165876" y="1923006"/>
                    <a:pt x="6153172" y="1936912"/>
                    <a:pt x="6137502" y="1936912"/>
                  </a:cubicBezTo>
                  <a:lnTo>
                    <a:pt x="6104770" y="1936912"/>
                  </a:lnTo>
                  <a:lnTo>
                    <a:pt x="6024009" y="1936912"/>
                  </a:lnTo>
                  <a:lnTo>
                    <a:pt x="4792796" y="1936912"/>
                  </a:lnTo>
                  <a:lnTo>
                    <a:pt x="4760064" y="1936912"/>
                  </a:lnTo>
                  <a:lnTo>
                    <a:pt x="4679303" y="1936912"/>
                  </a:lnTo>
                  <a:lnTo>
                    <a:pt x="1486573" y="1936912"/>
                  </a:lnTo>
                  <a:lnTo>
                    <a:pt x="1424567" y="1936912"/>
                  </a:lnTo>
                  <a:lnTo>
                    <a:pt x="1373081" y="1936912"/>
                  </a:lnTo>
                  <a:lnTo>
                    <a:pt x="141867" y="1936912"/>
                  </a:lnTo>
                  <a:lnTo>
                    <a:pt x="79861" y="1936912"/>
                  </a:lnTo>
                  <a:lnTo>
                    <a:pt x="28374" y="1936912"/>
                  </a:lnTo>
                  <a:cubicBezTo>
                    <a:pt x="12704" y="1936912"/>
                    <a:pt x="0" y="1923006"/>
                    <a:pt x="0" y="1905853"/>
                  </a:cubicBezTo>
                  <a:lnTo>
                    <a:pt x="0" y="31059"/>
                  </a:lnTo>
                  <a:cubicBezTo>
                    <a:pt x="0" y="13906"/>
                    <a:pt x="12704" y="0"/>
                    <a:pt x="28374" y="0"/>
                  </a:cubicBezTo>
                  <a:close/>
                </a:path>
              </a:pathLst>
            </a:custGeom>
            <a:solidFill>
              <a:srgbClr val="D24B74"/>
            </a:solidFill>
            <a:ln>
              <a:noFill/>
            </a:ln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B8F9D1A-77CE-24D1-6754-FC76BFB69B35}"/>
                </a:ext>
              </a:extLst>
            </p:cNvPr>
            <p:cNvSpPr txBox="1"/>
            <p:nvPr/>
          </p:nvSpPr>
          <p:spPr>
            <a:xfrm>
              <a:off x="5636321" y="3457095"/>
              <a:ext cx="5940566" cy="1390826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Segoe UI"/>
                </a:rPr>
                <a:t>Recognized by 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Segoe UI"/>
                </a:rPr>
                <a:t>Gartner® 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Segoe UI"/>
                </a:rPr>
                <a:t>as a 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Representative Vendor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 in the Digital-Business-Ready POS Applications for 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Tier 1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 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Quick-Service Restaurants</a:t>
              </a: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A840114-E72A-DA29-30BC-5BD93576C5E5}"/>
              </a:ext>
            </a:extLst>
          </p:cNvPr>
          <p:cNvSpPr txBox="1"/>
          <p:nvPr/>
        </p:nvSpPr>
        <p:spPr>
          <a:xfrm>
            <a:off x="5654275" y="2564575"/>
            <a:ext cx="47933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D24B7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/>
              </a:rPr>
              <a:t>Gartner,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D24B7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Market Guide for Digital-Business-Ready POS Applications for Tier 1 Quick-Service Restaurants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D24B7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/>
              </a:rPr>
              <a:t>, 22 October 2024.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D24B74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8506C80-A7B6-3904-7D50-9689A3BE6A7D}"/>
              </a:ext>
            </a:extLst>
          </p:cNvPr>
          <p:cNvGrpSpPr/>
          <p:nvPr/>
        </p:nvGrpSpPr>
        <p:grpSpPr>
          <a:xfrm>
            <a:off x="508209" y="1140664"/>
            <a:ext cx="4917494" cy="1414447"/>
            <a:chOff x="508209" y="3396579"/>
            <a:chExt cx="4821170" cy="1936912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32982E1-FC26-3101-0706-F3CAF9618141}"/>
                </a:ext>
              </a:extLst>
            </p:cNvPr>
            <p:cNvSpPr/>
            <p:nvPr/>
          </p:nvSpPr>
          <p:spPr>
            <a:xfrm>
              <a:off x="508209" y="3396579"/>
              <a:ext cx="4821170" cy="1936912"/>
            </a:xfrm>
            <a:custGeom>
              <a:avLst/>
              <a:gdLst>
                <a:gd name="connsiteX0" fmla="*/ 29118 w 4947524"/>
                <a:gd name="connsiteY0" fmla="*/ 0 h 1815882"/>
                <a:gd name="connsiteX1" fmla="*/ 81954 w 4947524"/>
                <a:gd name="connsiteY1" fmla="*/ 0 h 1815882"/>
                <a:gd name="connsiteX2" fmla="*/ 145585 w 4947524"/>
                <a:gd name="connsiteY2" fmla="*/ 0 h 1815882"/>
                <a:gd name="connsiteX3" fmla="*/ 4801939 w 4947524"/>
                <a:gd name="connsiteY3" fmla="*/ 0 h 1815882"/>
                <a:gd name="connsiteX4" fmla="*/ 4884817 w 4947524"/>
                <a:gd name="connsiteY4" fmla="*/ 0 h 1815882"/>
                <a:gd name="connsiteX5" fmla="*/ 4918406 w 4947524"/>
                <a:gd name="connsiteY5" fmla="*/ 0 h 1815882"/>
                <a:gd name="connsiteX6" fmla="*/ 4947524 w 4947524"/>
                <a:gd name="connsiteY6" fmla="*/ 29118 h 1815882"/>
                <a:gd name="connsiteX7" fmla="*/ 4947524 w 4947524"/>
                <a:gd name="connsiteY7" fmla="*/ 1786764 h 1815882"/>
                <a:gd name="connsiteX8" fmla="*/ 4918406 w 4947524"/>
                <a:gd name="connsiteY8" fmla="*/ 1815882 h 1815882"/>
                <a:gd name="connsiteX9" fmla="*/ 4884817 w 4947524"/>
                <a:gd name="connsiteY9" fmla="*/ 1815882 h 1815882"/>
                <a:gd name="connsiteX10" fmla="*/ 4801939 w 4947524"/>
                <a:gd name="connsiteY10" fmla="*/ 1815882 h 1815882"/>
                <a:gd name="connsiteX11" fmla="*/ 145585 w 4947524"/>
                <a:gd name="connsiteY11" fmla="*/ 1815882 h 1815882"/>
                <a:gd name="connsiteX12" fmla="*/ 81954 w 4947524"/>
                <a:gd name="connsiteY12" fmla="*/ 1815882 h 1815882"/>
                <a:gd name="connsiteX13" fmla="*/ 29118 w 4947524"/>
                <a:gd name="connsiteY13" fmla="*/ 1815882 h 1815882"/>
                <a:gd name="connsiteX14" fmla="*/ 0 w 4947524"/>
                <a:gd name="connsiteY14" fmla="*/ 1786764 h 1815882"/>
                <a:gd name="connsiteX15" fmla="*/ 0 w 4947524"/>
                <a:gd name="connsiteY15" fmla="*/ 29118 h 1815882"/>
                <a:gd name="connsiteX16" fmla="*/ 29118 w 4947524"/>
                <a:gd name="connsiteY16" fmla="*/ 0 h 181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47524" h="1815882">
                  <a:moveTo>
                    <a:pt x="29118" y="0"/>
                  </a:moveTo>
                  <a:lnTo>
                    <a:pt x="81954" y="0"/>
                  </a:lnTo>
                  <a:lnTo>
                    <a:pt x="145585" y="0"/>
                  </a:lnTo>
                  <a:lnTo>
                    <a:pt x="4801939" y="0"/>
                  </a:lnTo>
                  <a:lnTo>
                    <a:pt x="4884817" y="0"/>
                  </a:lnTo>
                  <a:lnTo>
                    <a:pt x="4918406" y="0"/>
                  </a:lnTo>
                  <a:cubicBezTo>
                    <a:pt x="4934487" y="0"/>
                    <a:pt x="4947524" y="13037"/>
                    <a:pt x="4947524" y="29118"/>
                  </a:cubicBezTo>
                  <a:lnTo>
                    <a:pt x="4947524" y="1786764"/>
                  </a:lnTo>
                  <a:cubicBezTo>
                    <a:pt x="4947524" y="1802845"/>
                    <a:pt x="4934487" y="1815882"/>
                    <a:pt x="4918406" y="1815882"/>
                  </a:cubicBezTo>
                  <a:lnTo>
                    <a:pt x="4884817" y="1815882"/>
                  </a:lnTo>
                  <a:lnTo>
                    <a:pt x="4801939" y="1815882"/>
                  </a:lnTo>
                  <a:lnTo>
                    <a:pt x="145585" y="1815882"/>
                  </a:lnTo>
                  <a:lnTo>
                    <a:pt x="81954" y="1815882"/>
                  </a:lnTo>
                  <a:lnTo>
                    <a:pt x="29118" y="1815882"/>
                  </a:lnTo>
                  <a:cubicBezTo>
                    <a:pt x="13037" y="1815882"/>
                    <a:pt x="0" y="1802845"/>
                    <a:pt x="0" y="1786764"/>
                  </a:cubicBezTo>
                  <a:lnTo>
                    <a:pt x="0" y="29118"/>
                  </a:lnTo>
                  <a:cubicBezTo>
                    <a:pt x="0" y="13037"/>
                    <a:pt x="13037" y="0"/>
                    <a:pt x="29118" y="0"/>
                  </a:cubicBez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858ACD9-6479-3ADC-BC66-4532255451C0}"/>
                </a:ext>
              </a:extLst>
            </p:cNvPr>
            <p:cNvSpPr txBox="1"/>
            <p:nvPr/>
          </p:nvSpPr>
          <p:spPr>
            <a:xfrm>
              <a:off x="619784" y="3457095"/>
              <a:ext cx="4597864" cy="139082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40" tIns="45720" rIns="91440" bIns="4572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Recognized by 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/>
                  <a:cs typeface="Segoe UI"/>
                </a:rPr>
                <a:t>Gartner®</a:t>
              </a: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 as a </a:t>
              </a: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/>
                  <a:cs typeface="Segoe UI"/>
                </a:rPr>
                <a:t>Representative Vendor </a:t>
              </a: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for </a:t>
              </a:r>
              <a:r>
                <a:rPr lang="en-US" sz="2000" dirty="0">
                  <a:solidFill>
                    <a:srgbClr val="FFFFFF"/>
                  </a:solidFill>
                  <a:latin typeface="Aptos Light"/>
                  <a:cs typeface="Segoe UI"/>
                </a:rPr>
                <a:t>Unified</a:t>
              </a: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 </a:t>
              </a:r>
              <a:r>
                <a:rPr lang="en-US" sz="2000">
                  <a:solidFill>
                    <a:srgbClr val="FFFFFF"/>
                  </a:solidFill>
                  <a:latin typeface="Aptos Light"/>
                  <a:cs typeface="Segoe UI"/>
                </a:rPr>
                <a:t>Commerce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 </a:t>
              </a:r>
              <a:r>
                <a:rPr lang="en-US" sz="2000">
                  <a:solidFill>
                    <a:srgbClr val="FFFFFF"/>
                  </a:solidFill>
                  <a:latin typeface="Aptos Light"/>
                  <a:cs typeface="Segoe UI"/>
                </a:rPr>
                <a:t>Platforms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 </a:t>
              </a:r>
              <a:r>
                <a:rPr lang="en-US" sz="2000">
                  <a:solidFill>
                    <a:srgbClr val="FFFFFF"/>
                  </a:solidFill>
                  <a:latin typeface="Aptos Light"/>
                  <a:cs typeface="Segoe UI"/>
                </a:rPr>
                <a:t>Anchored</a:t>
              </a: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 Light"/>
                  <a:cs typeface="Segoe UI"/>
                </a:rPr>
                <a:t> by POS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DE5D073-AB4F-3927-B9E9-C6AE1EC09C24}"/>
              </a:ext>
            </a:extLst>
          </p:cNvPr>
          <p:cNvSpPr txBox="1"/>
          <p:nvPr/>
        </p:nvSpPr>
        <p:spPr>
          <a:xfrm>
            <a:off x="619785" y="2564578"/>
            <a:ext cx="455839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70E3D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/>
              </a:rPr>
              <a:t>Gartner, Market Guide for Unified Commerce Platforms Anchored by POS for Tier 2 Retailers, 29 January 2024.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70E3D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4CDE81-03C0-B834-9E28-DBB8DED5B448}"/>
              </a:ext>
            </a:extLst>
          </p:cNvPr>
          <p:cNvSpPr txBox="1"/>
          <p:nvPr/>
        </p:nvSpPr>
        <p:spPr>
          <a:xfrm>
            <a:off x="2891800" y="3416801"/>
            <a:ext cx="8203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Mentioned LS Retail as a 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Major Player 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in: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2D748CD8-5FBD-599B-B810-BEB79A951B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8476" y="3425279"/>
            <a:ext cx="1632763" cy="4619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69854FD-10E9-F36A-EA1D-630E57151947}"/>
              </a:ext>
            </a:extLst>
          </p:cNvPr>
          <p:cNvSpPr txBox="1"/>
          <p:nvPr/>
        </p:nvSpPr>
        <p:spPr>
          <a:xfrm>
            <a:off x="337856" y="5650696"/>
            <a:ext cx="21770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IDC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MarketScape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: Worldwide Point-Of-Sale Software in the </a:t>
            </a: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Full-Service Restaurant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 Sector 2024-2025 Vendor Assessment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38B94F-26BD-D61F-C57D-36F733629067}"/>
              </a:ext>
            </a:extLst>
          </p:cNvPr>
          <p:cNvSpPr txBox="1"/>
          <p:nvPr/>
        </p:nvSpPr>
        <p:spPr>
          <a:xfrm>
            <a:off x="337856" y="6424509"/>
            <a:ext cx="15836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sng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  <a:hlinkClick r:id="rId4" tooltip="Original URL:&#10;https://www.idc.com/getdoc.jsp?containerId=US50608323&amp;pageType=PRINTFRIENDLY&#10;&#10;Click to follow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https://www.idc.com/getdoc.jsp?containerId=US50608323</a:t>
            </a:r>
            <a:endParaRPr kumimoji="0" lang="en-US" sz="600" b="0" i="0" u="none" strike="noStrike" kern="1200" cap="none" spc="0" normalizeH="0" baseline="0" noProof="0">
              <a:ln>
                <a:noFill/>
              </a:ln>
              <a:solidFill>
                <a:srgbClr val="01BCB5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FE0985-4054-D19D-FC6F-9B8F18408DF5}"/>
              </a:ext>
            </a:extLst>
          </p:cNvPr>
          <p:cNvSpPr txBox="1"/>
          <p:nvPr/>
        </p:nvSpPr>
        <p:spPr>
          <a:xfrm>
            <a:off x="2672659" y="5650703"/>
            <a:ext cx="21770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IDC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MarketScape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: Worldwide Point-of-Sale Software in the </a:t>
            </a: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Quick Service/Fast-Casual Restaurant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Sector 2024 Vendor Assessment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64BC0DA-EA78-219A-060B-3156E12B3FDB}"/>
              </a:ext>
            </a:extLst>
          </p:cNvPr>
          <p:cNvSpPr txBox="1"/>
          <p:nvPr/>
        </p:nvSpPr>
        <p:spPr>
          <a:xfrm>
            <a:off x="2672372" y="6422525"/>
            <a:ext cx="15836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sng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  <a:hlinkClick r:id="rId5" tooltip="Original URL:&#10;https://www.idc.com/getdoc.jsp?containerId=US49096423&amp;&#10;&#10;Click to follow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https://www.idc.com/getdoc.jsp?containerId=US49096423</a:t>
            </a:r>
            <a:endParaRPr kumimoji="0" lang="en-US" sz="600" b="0" i="0" u="none" strike="noStrike" kern="1200" cap="none" spc="0" normalizeH="0" baseline="0" noProof="0">
              <a:ln>
                <a:noFill/>
              </a:ln>
              <a:solidFill>
                <a:srgbClr val="01BCB5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B31E27-D03B-7C84-75FA-541F80A63958}"/>
              </a:ext>
            </a:extLst>
          </p:cNvPr>
          <p:cNvSpPr txBox="1"/>
          <p:nvPr/>
        </p:nvSpPr>
        <p:spPr>
          <a:xfrm>
            <a:off x="5007460" y="5650702"/>
            <a:ext cx="2177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IDC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MarketScape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: Worldwide </a:t>
            </a: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Hotel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 Point-of-Sale Software 2024 Vendor Assessment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32FD1C6-7B1B-32C3-5E74-36D9653370A1}"/>
              </a:ext>
            </a:extLst>
          </p:cNvPr>
          <p:cNvSpPr txBox="1"/>
          <p:nvPr/>
        </p:nvSpPr>
        <p:spPr>
          <a:xfrm>
            <a:off x="5006888" y="6422525"/>
            <a:ext cx="15334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sng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  <a:hlinkClick r:id="rId6" tooltip="Original URL:&#10;https://www.idc.com/research/viewtoc.jsp?containerId=US52048024&#10;&#10;Click to follow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https://www.idc.com/research/viewtoc.jsp?containerId=US52048024</a:t>
            </a:r>
            <a:endParaRPr kumimoji="0" lang="en-US" sz="600" b="0" i="0" u="none" strike="noStrike" kern="1200" cap="none" spc="0" normalizeH="0" baseline="0" noProof="0">
              <a:ln>
                <a:noFill/>
              </a:ln>
              <a:solidFill>
                <a:srgbClr val="01BCB5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8733CC4-DB84-9D38-9F6E-0C39FC5F902B}"/>
              </a:ext>
            </a:extLst>
          </p:cNvPr>
          <p:cNvSpPr txBox="1"/>
          <p:nvPr/>
        </p:nvSpPr>
        <p:spPr>
          <a:xfrm>
            <a:off x="7342262" y="5650701"/>
            <a:ext cx="2177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IDC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MarketScape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: Worldwide Point-of-Sale Software Platform Vendors in Retail Fuel and Convenience 2025 Vendor Assessment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EEC5E2-5719-837F-5B7F-025D8C6E630D}"/>
              </a:ext>
            </a:extLst>
          </p:cNvPr>
          <p:cNvSpPr txBox="1"/>
          <p:nvPr/>
        </p:nvSpPr>
        <p:spPr>
          <a:xfrm>
            <a:off x="7342262" y="6422525"/>
            <a:ext cx="15334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none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https://</a:t>
            </a:r>
            <a:r>
              <a:rPr kumimoji="0" lang="en-US" sz="600" b="0" i="0" u="none" strike="noStrike" kern="1200" cap="none" spc="0" normalizeH="0" baseline="0" noProof="0" err="1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www.idc.com</a:t>
            </a:r>
            <a:r>
              <a:rPr kumimoji="0" lang="en-US" sz="600" b="0" i="0" u="none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/</a:t>
            </a:r>
            <a:r>
              <a:rPr kumimoji="0" lang="en-US" sz="600" b="0" i="0" u="none" strike="noStrike" kern="1200" cap="none" spc="0" normalizeH="0" baseline="0" noProof="0" err="1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getdoc.jsp?containerId</a:t>
            </a:r>
            <a:r>
              <a:rPr kumimoji="0" lang="en-US" sz="600" b="0" i="0" u="none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Helvetica" pitchFamily="2" charset="0"/>
                <a:ea typeface="+mn-ea"/>
                <a:cs typeface="+mn-cs"/>
              </a:rPr>
              <a:t>=US51800224</a:t>
            </a:r>
            <a:endParaRPr kumimoji="0" lang="en-US" sz="400" b="0" i="0" u="none" strike="noStrike" kern="1200" cap="none" spc="0" normalizeH="0" baseline="0" noProof="0">
              <a:ln>
                <a:noFill/>
              </a:ln>
              <a:solidFill>
                <a:srgbClr val="01BCB5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D9F5D5-B5E3-39F8-4DCE-376A7639C86A}"/>
              </a:ext>
            </a:extLst>
          </p:cNvPr>
          <p:cNvSpPr txBox="1"/>
          <p:nvPr/>
        </p:nvSpPr>
        <p:spPr>
          <a:xfrm>
            <a:off x="9677062" y="5650701"/>
            <a:ext cx="2177080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IDC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MarketScape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: Worldwide Mobile Point-of-Sale Software Platforms for </a:t>
            </a: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Fashion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 Retail 2025 Vendor Assessment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B536D-4A93-0022-86F6-C6817333CB66}"/>
              </a:ext>
            </a:extLst>
          </p:cNvPr>
          <p:cNvSpPr txBox="1"/>
          <p:nvPr/>
        </p:nvSpPr>
        <p:spPr>
          <a:xfrm>
            <a:off x="9677062" y="6422525"/>
            <a:ext cx="161505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none" strike="noStrike" kern="1200" cap="none" spc="0" normalizeH="0" baseline="0" noProof="0">
                <a:ln>
                  <a:noFill/>
                </a:ln>
                <a:solidFill>
                  <a:srgbClr val="01BCB5"/>
                </a:solidFill>
                <a:effectLst/>
                <a:uLnTx/>
                <a:uFillTx/>
                <a:latin typeface="Aptos" panose="02110004020202020204"/>
                <a:ea typeface="+mn-lt"/>
                <a:cs typeface="+mn-lt"/>
              </a:rPr>
              <a:t>https://my.idc.com/getdoc.jsp?containerId=US52037824&amp;pageType=PRINTFRIENDLY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Rounded Rectangle 2">
            <a:extLst>
              <a:ext uri="{FF2B5EF4-FFF2-40B4-BE49-F238E27FC236}">
                <a16:creationId xmlns:a16="http://schemas.microsoft.com/office/drawing/2014/main" id="{312A3F8F-8B34-D735-233D-AE95816F5F97}"/>
              </a:ext>
            </a:extLst>
          </p:cNvPr>
          <p:cNvSpPr/>
          <p:nvPr/>
        </p:nvSpPr>
        <p:spPr>
          <a:xfrm>
            <a:off x="337856" y="4164218"/>
            <a:ext cx="2177082" cy="1410183"/>
          </a:xfrm>
          <a:prstGeom prst="roundRect">
            <a:avLst>
              <a:gd name="adj" fmla="val 4031"/>
            </a:avLst>
          </a:pr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Full-Service Restaurant Sector</a:t>
            </a:r>
          </a:p>
        </p:txBody>
      </p:sp>
      <p:sp>
        <p:nvSpPr>
          <p:cNvPr id="23" name="Rounded Rectangle 7">
            <a:extLst>
              <a:ext uri="{FF2B5EF4-FFF2-40B4-BE49-F238E27FC236}">
                <a16:creationId xmlns:a16="http://schemas.microsoft.com/office/drawing/2014/main" id="{5BAA6DD3-1A85-BC80-739A-7BE6624F4172}"/>
              </a:ext>
            </a:extLst>
          </p:cNvPr>
          <p:cNvSpPr/>
          <p:nvPr/>
        </p:nvSpPr>
        <p:spPr>
          <a:xfrm>
            <a:off x="2672658" y="4164218"/>
            <a:ext cx="2177082" cy="1410183"/>
          </a:xfrm>
          <a:prstGeom prst="roundRect">
            <a:avLst>
              <a:gd name="adj" fmla="val 4031"/>
            </a:avLst>
          </a:pr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Quick Service/</a:t>
            </a:r>
            <a:b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Fast-Casual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Restaurant Sector</a:t>
            </a:r>
          </a:p>
        </p:txBody>
      </p:sp>
      <p:sp>
        <p:nvSpPr>
          <p:cNvPr id="24" name="Rounded Rectangle 8">
            <a:extLst>
              <a:ext uri="{FF2B5EF4-FFF2-40B4-BE49-F238E27FC236}">
                <a16:creationId xmlns:a16="http://schemas.microsoft.com/office/drawing/2014/main" id="{F94585FE-96F0-784F-6621-5C430F1EC011}"/>
              </a:ext>
            </a:extLst>
          </p:cNvPr>
          <p:cNvSpPr/>
          <p:nvPr/>
        </p:nvSpPr>
        <p:spPr>
          <a:xfrm>
            <a:off x="5007460" y="4164218"/>
            <a:ext cx="2177082" cy="1410183"/>
          </a:xfrm>
          <a:prstGeom prst="roundRect">
            <a:avLst>
              <a:gd name="adj" fmla="val 4031"/>
            </a:avLst>
          </a:pr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Hotels</a:t>
            </a:r>
          </a:p>
        </p:txBody>
      </p:sp>
      <p:sp>
        <p:nvSpPr>
          <p:cNvPr id="25" name="Rounded Rectangle 9">
            <a:extLst>
              <a:ext uri="{FF2B5EF4-FFF2-40B4-BE49-F238E27FC236}">
                <a16:creationId xmlns:a16="http://schemas.microsoft.com/office/drawing/2014/main" id="{2B289061-339C-36D7-FB45-D4CDB3DE4755}"/>
              </a:ext>
            </a:extLst>
          </p:cNvPr>
          <p:cNvSpPr/>
          <p:nvPr/>
        </p:nvSpPr>
        <p:spPr>
          <a:xfrm>
            <a:off x="7342262" y="4164218"/>
            <a:ext cx="2177082" cy="1410183"/>
          </a:xfrm>
          <a:prstGeom prst="roundRect">
            <a:avLst>
              <a:gd name="adj" fmla="val 4031"/>
            </a:avLst>
          </a:prstGeom>
          <a:solidFill>
            <a:srgbClr val="B5821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Forecourt</a:t>
            </a:r>
          </a:p>
        </p:txBody>
      </p:sp>
      <p:sp>
        <p:nvSpPr>
          <p:cNvPr id="26" name="Rounded Rectangle 10">
            <a:extLst>
              <a:ext uri="{FF2B5EF4-FFF2-40B4-BE49-F238E27FC236}">
                <a16:creationId xmlns:a16="http://schemas.microsoft.com/office/drawing/2014/main" id="{22EB3B20-E20A-C152-8F06-D77F0E65F04B}"/>
              </a:ext>
            </a:extLst>
          </p:cNvPr>
          <p:cNvSpPr/>
          <p:nvPr/>
        </p:nvSpPr>
        <p:spPr>
          <a:xfrm>
            <a:off x="9677062" y="4164218"/>
            <a:ext cx="2177082" cy="1410183"/>
          </a:xfrm>
          <a:prstGeom prst="roundRect">
            <a:avLst>
              <a:gd name="adj" fmla="val 4031"/>
            </a:avLst>
          </a:prstGeom>
          <a:solidFill>
            <a:srgbClr val="0066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Fashion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407145E3-CF3D-C3A1-C4DB-C28815857D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9207" y="357534"/>
            <a:ext cx="2303029" cy="52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78667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9">
            <a:extLst>
              <a:ext uri="{FF2B5EF4-FFF2-40B4-BE49-F238E27FC236}">
                <a16:creationId xmlns:a16="http://schemas.microsoft.com/office/drawing/2014/main" id="{E40DAECE-D4DD-254A-E640-7690591D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487" y="400658"/>
            <a:ext cx="7132304" cy="1998863"/>
          </a:xfrm>
        </p:spPr>
        <p:txBody>
          <a:bodyPr anchor="t" anchorCtr="0">
            <a:noAutofit/>
          </a:bodyPr>
          <a:lstStyle/>
          <a:p>
            <a:r>
              <a:rPr lang="en-US" sz="4000"/>
              <a:t>A system uniting the power of Business Central and the functionality of LS Central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EBA06864-A3BF-7B61-1B24-F9CEF9BBDD8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2487" y="2211049"/>
            <a:ext cx="6748876" cy="4295630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US" sz="2400" dirty="0">
                <a:latin typeface="Aptos Light"/>
              </a:rPr>
              <a:t>LS Central integrates natively with Microsoft </a:t>
            </a:r>
            <a:r>
              <a:rPr lang="en-US" sz="2400">
                <a:latin typeface="Aptos Light"/>
              </a:rPr>
              <a:t>Dynamics 365 Business Central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F2260F2-8089-6113-BAA7-A89830E4F346}"/>
              </a:ext>
            </a:extLst>
          </p:cNvPr>
          <p:cNvGrpSpPr/>
          <p:nvPr/>
        </p:nvGrpSpPr>
        <p:grpSpPr>
          <a:xfrm>
            <a:off x="9690264" y="168112"/>
            <a:ext cx="1049607" cy="232546"/>
            <a:chOff x="7766894" y="1142635"/>
            <a:chExt cx="2108035" cy="462740"/>
          </a:xfrm>
        </p:grpSpPr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BEB1EB90-720C-A3E3-FCE8-66C3520DA3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74777"/>
            <a:stretch/>
          </p:blipFill>
          <p:spPr>
            <a:xfrm>
              <a:off x="7766894" y="1142635"/>
              <a:ext cx="531716" cy="462740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C81D340-A5A1-907E-55FB-0E92B703221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l="25224"/>
            <a:stretch/>
          </p:blipFill>
          <p:spPr>
            <a:xfrm>
              <a:off x="8298610" y="1142635"/>
              <a:ext cx="1576319" cy="462740"/>
            </a:xfrm>
            <a:prstGeom prst="rect">
              <a:avLst/>
            </a:prstGeom>
          </p:spPr>
        </p:pic>
      </p:grp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A1EAE67-494C-D62D-84F2-A1C43B2ECD4E}"/>
              </a:ext>
            </a:extLst>
          </p:cNvPr>
          <p:cNvSpPr/>
          <p:nvPr/>
        </p:nvSpPr>
        <p:spPr>
          <a:xfrm>
            <a:off x="3666375" y="3170711"/>
            <a:ext cx="3381631" cy="1939078"/>
          </a:xfrm>
          <a:prstGeom prst="roundRect">
            <a:avLst>
              <a:gd name="adj" fmla="val 3769"/>
            </a:avLst>
          </a:prstGeom>
          <a:solidFill>
            <a:schemeClr val="bg1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45720" rIns="91440" bIns="45720" rtlCol="0" anchor="t" anchorCtr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Customers can shop when and how they prefer</a:t>
            </a:r>
            <a:b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6793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In store, online, on loyalty apps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6793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8A68E5-FA58-A854-7BAA-4F3EE8B9E78D}"/>
              </a:ext>
            </a:extLst>
          </p:cNvPr>
          <p:cNvSpPr/>
          <p:nvPr/>
        </p:nvSpPr>
        <p:spPr>
          <a:xfrm>
            <a:off x="512487" y="3170711"/>
            <a:ext cx="3056048" cy="1939078"/>
          </a:xfrm>
          <a:prstGeom prst="roundRect">
            <a:avLst>
              <a:gd name="adj" fmla="val 4038"/>
            </a:avLst>
          </a:prstGeom>
          <a:solidFill>
            <a:schemeClr val="bg1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45720" rIns="91440" bIns="45720" rtlCol="0" anchor="t" anchorCtr="0"/>
          <a:lstStyle/>
          <a:p>
            <a:pPr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</a:rPr>
              <a:t>One </a:t>
            </a:r>
            <a:r>
              <a:rPr lang="en-US" sz="2000" b="1" dirty="0">
                <a:solidFill>
                  <a:srgbClr val="361D5C"/>
                </a:solidFill>
                <a:latin typeface="Aptos"/>
              </a:rPr>
              <a:t>platform 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</a:rPr>
              <a:t>for the entire </a:t>
            </a:r>
            <a:r>
              <a:rPr lang="en-US" sz="2000" b="1" dirty="0">
                <a:solidFill>
                  <a:srgbClr val="361D5C"/>
                </a:solidFill>
                <a:latin typeface="Aptos"/>
              </a:rPr>
              <a:t>business</a:t>
            </a:r>
            <a:br>
              <a:rPr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6793"/>
                </a:solidFill>
                <a:effectLst/>
                <a:uLnTx/>
                <a:uFillTx/>
                <a:latin typeface="Aptos Light"/>
              </a:rPr>
              <a:t>All data for items, customers, vendors, offers, POS layout and more are set in the LS Central back office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6793"/>
              </a:solidFill>
              <a:effectLst/>
              <a:uLnTx/>
              <a:uFillTx/>
              <a:latin typeface="Aptos Ligh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644BDF-C1BF-A190-080B-09E79DA37629}"/>
              </a:ext>
            </a:extLst>
          </p:cNvPr>
          <p:cNvGrpSpPr/>
          <p:nvPr/>
        </p:nvGrpSpPr>
        <p:grpSpPr>
          <a:xfrm>
            <a:off x="7644791" y="2282796"/>
            <a:ext cx="4123054" cy="4152135"/>
            <a:chOff x="6981712" y="1581374"/>
            <a:chExt cx="4883973" cy="4596206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3F70E8-76C7-A2CE-21ED-77D7DD7AC254}"/>
                </a:ext>
              </a:extLst>
            </p:cNvPr>
            <p:cNvCxnSpPr/>
            <p:nvPr/>
          </p:nvCxnSpPr>
          <p:spPr>
            <a:xfrm flipV="1">
              <a:off x="7412018" y="2347856"/>
              <a:ext cx="0" cy="2425178"/>
            </a:xfrm>
            <a:prstGeom prst="line">
              <a:avLst/>
            </a:prstGeom>
            <a:ln w="12700">
              <a:solidFill>
                <a:srgbClr val="7E7C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F2EDB52-EC0D-A8CB-7B95-BE9476464EB4}"/>
                </a:ext>
              </a:extLst>
            </p:cNvPr>
            <p:cNvCxnSpPr/>
            <p:nvPr/>
          </p:nvCxnSpPr>
          <p:spPr>
            <a:xfrm flipV="1">
              <a:off x="11471876" y="2347856"/>
              <a:ext cx="0" cy="2425178"/>
            </a:xfrm>
            <a:prstGeom prst="line">
              <a:avLst/>
            </a:prstGeom>
            <a:ln w="12700">
              <a:solidFill>
                <a:srgbClr val="7E7C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">
              <a:extLst>
                <a:ext uri="{FF2B5EF4-FFF2-40B4-BE49-F238E27FC236}">
                  <a16:creationId xmlns:a16="http://schemas.microsoft.com/office/drawing/2014/main" id="{82EF6477-B988-AC86-5F0A-A3B30C55291C}"/>
                </a:ext>
              </a:extLst>
            </p:cNvPr>
            <p:cNvSpPr/>
            <p:nvPr/>
          </p:nvSpPr>
          <p:spPr>
            <a:xfrm>
              <a:off x="6981713" y="2595282"/>
              <a:ext cx="4883972" cy="1667436"/>
            </a:xfrm>
            <a:prstGeom prst="roundRect">
              <a:avLst>
                <a:gd name="adj" fmla="val 4409"/>
              </a:avLst>
            </a:prstGeom>
            <a:solidFill>
              <a:srgbClr val="00679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LS Central code</a:t>
              </a:r>
            </a:p>
          </p:txBody>
        </p:sp>
        <p:sp>
          <p:nvSpPr>
            <p:cNvPr id="15" name="Rounded Rectangle 2">
              <a:extLst>
                <a:ext uri="{FF2B5EF4-FFF2-40B4-BE49-F238E27FC236}">
                  <a16:creationId xmlns:a16="http://schemas.microsoft.com/office/drawing/2014/main" id="{34F6B9FE-98F1-EE2A-0590-97FA326DE8BA}"/>
                </a:ext>
              </a:extLst>
            </p:cNvPr>
            <p:cNvSpPr/>
            <p:nvPr/>
          </p:nvSpPr>
          <p:spPr>
            <a:xfrm>
              <a:off x="6981713" y="4510144"/>
              <a:ext cx="4883972" cy="1667436"/>
            </a:xfrm>
            <a:prstGeom prst="roundRect">
              <a:avLst>
                <a:gd name="adj" fmla="val 4409"/>
              </a:avLst>
            </a:prstGeom>
            <a:solidFill>
              <a:srgbClr val="4040A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Business Central</a:t>
              </a:r>
            </a:p>
          </p:txBody>
        </p:sp>
        <p:sp>
          <p:nvSpPr>
            <p:cNvPr id="16" name="Rounded Rectangle 3">
              <a:extLst>
                <a:ext uri="{FF2B5EF4-FFF2-40B4-BE49-F238E27FC236}">
                  <a16:creationId xmlns:a16="http://schemas.microsoft.com/office/drawing/2014/main" id="{043A0D6F-DF26-6889-6EBA-2E18A8928B7E}"/>
                </a:ext>
              </a:extLst>
            </p:cNvPr>
            <p:cNvSpPr/>
            <p:nvPr/>
          </p:nvSpPr>
          <p:spPr>
            <a:xfrm>
              <a:off x="6981712" y="1581374"/>
              <a:ext cx="2315200" cy="766482"/>
            </a:xfrm>
            <a:prstGeom prst="roundRect">
              <a:avLst>
                <a:gd name="adj" fmla="val 8280"/>
              </a:avLst>
            </a:prstGeom>
            <a:solidFill>
              <a:srgbClr val="B5821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Customization code</a:t>
              </a:r>
            </a:p>
          </p:txBody>
        </p:sp>
        <p:sp>
          <p:nvSpPr>
            <p:cNvPr id="17" name="Rounded Rectangle 4">
              <a:extLst>
                <a:ext uri="{FF2B5EF4-FFF2-40B4-BE49-F238E27FC236}">
                  <a16:creationId xmlns:a16="http://schemas.microsoft.com/office/drawing/2014/main" id="{466AAB3D-3846-5CC6-7084-116A9B2C805D}"/>
                </a:ext>
              </a:extLst>
            </p:cNvPr>
            <p:cNvSpPr/>
            <p:nvPr/>
          </p:nvSpPr>
          <p:spPr>
            <a:xfrm>
              <a:off x="9550483" y="1581374"/>
              <a:ext cx="2315200" cy="766482"/>
            </a:xfrm>
            <a:prstGeom prst="roundRect">
              <a:avLst>
                <a:gd name="adj" fmla="val 8280"/>
              </a:avLst>
            </a:prstGeom>
            <a:solidFill>
              <a:srgbClr val="932B48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Add-on</a:t>
              </a:r>
            </a:p>
          </p:txBody>
        </p:sp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88382A2E-9C3C-6671-C25B-AF4F66A2BFF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117976" y="2715634"/>
              <a:ext cx="283285" cy="283285"/>
            </a:xfrm>
            <a:prstGeom prst="rect">
              <a:avLst/>
            </a:prstGeom>
          </p:spPr>
        </p:pic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07C55443-75D5-FB2E-9DB2-CA7DC3ACA7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117976" y="4641253"/>
              <a:ext cx="283285" cy="283285"/>
            </a:xfrm>
            <a:prstGeom prst="rect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E3B7CB3-7429-8A17-555B-092B9439921F}"/>
                </a:ext>
              </a:extLst>
            </p:cNvPr>
            <p:cNvGrpSpPr/>
            <p:nvPr/>
          </p:nvGrpSpPr>
          <p:grpSpPr>
            <a:xfrm>
              <a:off x="8900798" y="2347856"/>
              <a:ext cx="1065007" cy="247426"/>
              <a:chOff x="8900798" y="2347856"/>
              <a:chExt cx="1065007" cy="2425178"/>
            </a:xfrm>
          </p:grpSpPr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F53FD533-6B72-4151-6AA7-7E11B4939A0B}"/>
                  </a:ext>
                </a:extLst>
              </p:cNvPr>
              <p:cNvCxnSpPr/>
              <p:nvPr/>
            </p:nvCxnSpPr>
            <p:spPr>
              <a:xfrm flipV="1">
                <a:off x="9965805" y="2347856"/>
                <a:ext cx="0" cy="2425178"/>
              </a:xfrm>
              <a:prstGeom prst="line">
                <a:avLst/>
              </a:prstGeom>
              <a:ln w="12700">
                <a:solidFill>
                  <a:srgbClr val="7E7C8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87427917-3318-EB03-159A-2F766316B52A}"/>
                  </a:ext>
                </a:extLst>
              </p:cNvPr>
              <p:cNvCxnSpPr/>
              <p:nvPr/>
            </p:nvCxnSpPr>
            <p:spPr>
              <a:xfrm flipV="1">
                <a:off x="8900798" y="2347856"/>
                <a:ext cx="0" cy="2425178"/>
              </a:xfrm>
              <a:prstGeom prst="line">
                <a:avLst/>
              </a:prstGeom>
              <a:ln w="12700">
                <a:solidFill>
                  <a:srgbClr val="7E7C8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206C065-5126-8919-554A-F23A2627439F}"/>
                </a:ext>
              </a:extLst>
            </p:cNvPr>
            <p:cNvGrpSpPr/>
            <p:nvPr/>
          </p:nvGrpSpPr>
          <p:grpSpPr>
            <a:xfrm>
              <a:off x="8900798" y="4262718"/>
              <a:ext cx="1065007" cy="247426"/>
              <a:chOff x="8900798" y="2347856"/>
              <a:chExt cx="1065007" cy="2425178"/>
            </a:xfrm>
          </p:grpSpPr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C4C288F6-9500-E99E-4C3A-2AF9FEB5F8FA}"/>
                  </a:ext>
                </a:extLst>
              </p:cNvPr>
              <p:cNvCxnSpPr/>
              <p:nvPr/>
            </p:nvCxnSpPr>
            <p:spPr>
              <a:xfrm flipV="1">
                <a:off x="9965805" y="2347856"/>
                <a:ext cx="0" cy="2425178"/>
              </a:xfrm>
              <a:prstGeom prst="line">
                <a:avLst/>
              </a:prstGeom>
              <a:ln w="12700">
                <a:solidFill>
                  <a:srgbClr val="7E7C8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2DA832BB-EAF4-B8FB-09DB-EC63096A457D}"/>
                  </a:ext>
                </a:extLst>
              </p:cNvPr>
              <p:cNvCxnSpPr/>
              <p:nvPr/>
            </p:nvCxnSpPr>
            <p:spPr>
              <a:xfrm flipV="1">
                <a:off x="8900798" y="2347856"/>
                <a:ext cx="0" cy="2425178"/>
              </a:xfrm>
              <a:prstGeom prst="line">
                <a:avLst/>
              </a:prstGeom>
              <a:ln w="12700">
                <a:solidFill>
                  <a:srgbClr val="7E7C8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2910F117-D81F-E9BA-3125-34417D82C555}"/>
                </a:ext>
              </a:extLst>
            </p:cNvPr>
            <p:cNvSpPr/>
            <p:nvPr/>
          </p:nvSpPr>
          <p:spPr>
            <a:xfrm>
              <a:off x="7352851" y="2288689"/>
              <a:ext cx="118334" cy="118334"/>
            </a:xfrm>
            <a:prstGeom prst="ellipse">
              <a:avLst/>
            </a:prstGeom>
            <a:solidFill>
              <a:srgbClr val="B5821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4EC51483-E2FF-6C57-BA9A-A7BADB139102}"/>
                </a:ext>
              </a:extLst>
            </p:cNvPr>
            <p:cNvSpPr/>
            <p:nvPr/>
          </p:nvSpPr>
          <p:spPr>
            <a:xfrm>
              <a:off x="8841631" y="2288689"/>
              <a:ext cx="118334" cy="118334"/>
            </a:xfrm>
            <a:prstGeom prst="ellipse">
              <a:avLst/>
            </a:prstGeom>
            <a:solidFill>
              <a:srgbClr val="B5821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F7F0CF1-4D1A-5C4D-99EC-F90531517355}"/>
                </a:ext>
              </a:extLst>
            </p:cNvPr>
            <p:cNvSpPr/>
            <p:nvPr/>
          </p:nvSpPr>
          <p:spPr>
            <a:xfrm>
              <a:off x="8841631" y="2536115"/>
              <a:ext cx="118334" cy="118334"/>
            </a:xfrm>
            <a:prstGeom prst="ellipse">
              <a:avLst/>
            </a:prstGeom>
            <a:solidFill>
              <a:srgbClr val="00679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047AE80-2C41-3112-2216-091B6A1DDEAA}"/>
                </a:ext>
              </a:extLst>
            </p:cNvPr>
            <p:cNvSpPr/>
            <p:nvPr/>
          </p:nvSpPr>
          <p:spPr>
            <a:xfrm>
              <a:off x="8841631" y="4198319"/>
              <a:ext cx="118334" cy="118334"/>
            </a:xfrm>
            <a:prstGeom prst="ellipse">
              <a:avLst/>
            </a:prstGeom>
            <a:solidFill>
              <a:srgbClr val="00679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C0DEADE0-2A55-48F2-598B-7B549B445320}"/>
                </a:ext>
              </a:extLst>
            </p:cNvPr>
            <p:cNvSpPr/>
            <p:nvPr/>
          </p:nvSpPr>
          <p:spPr>
            <a:xfrm>
              <a:off x="7352851" y="4446495"/>
              <a:ext cx="118334" cy="118334"/>
            </a:xfrm>
            <a:prstGeom prst="ellipse">
              <a:avLst/>
            </a:prstGeom>
            <a:solidFill>
              <a:srgbClr val="4040A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F5428493-06C3-BAD2-1C00-3FC381279638}"/>
                </a:ext>
              </a:extLst>
            </p:cNvPr>
            <p:cNvSpPr/>
            <p:nvPr/>
          </p:nvSpPr>
          <p:spPr>
            <a:xfrm>
              <a:off x="8841631" y="4446495"/>
              <a:ext cx="118334" cy="118334"/>
            </a:xfrm>
            <a:prstGeom prst="ellipse">
              <a:avLst/>
            </a:prstGeom>
            <a:solidFill>
              <a:srgbClr val="4040A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F4F86909-47BA-44D8-81AC-C3A82777E84E}"/>
                </a:ext>
              </a:extLst>
            </p:cNvPr>
            <p:cNvSpPr/>
            <p:nvPr/>
          </p:nvSpPr>
          <p:spPr>
            <a:xfrm>
              <a:off x="9911572" y="2288689"/>
              <a:ext cx="118334" cy="118334"/>
            </a:xfrm>
            <a:prstGeom prst="ellipse">
              <a:avLst/>
            </a:prstGeom>
            <a:solidFill>
              <a:srgbClr val="932B48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36EEECC-4236-A3C5-BE9C-F54699FEFD3E}"/>
                </a:ext>
              </a:extLst>
            </p:cNvPr>
            <p:cNvSpPr/>
            <p:nvPr/>
          </p:nvSpPr>
          <p:spPr>
            <a:xfrm>
              <a:off x="11412709" y="2288689"/>
              <a:ext cx="118334" cy="118334"/>
            </a:xfrm>
            <a:prstGeom prst="ellipse">
              <a:avLst/>
            </a:prstGeom>
            <a:solidFill>
              <a:srgbClr val="932B48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DE9B112E-5C43-0A20-985F-72D7A0850D72}"/>
                </a:ext>
              </a:extLst>
            </p:cNvPr>
            <p:cNvSpPr/>
            <p:nvPr/>
          </p:nvSpPr>
          <p:spPr>
            <a:xfrm>
              <a:off x="9911572" y="2536115"/>
              <a:ext cx="118334" cy="118334"/>
            </a:xfrm>
            <a:prstGeom prst="ellipse">
              <a:avLst/>
            </a:prstGeom>
            <a:solidFill>
              <a:srgbClr val="00679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189EE80E-571E-3A7C-8690-6948673D5B53}"/>
                </a:ext>
              </a:extLst>
            </p:cNvPr>
            <p:cNvSpPr/>
            <p:nvPr/>
          </p:nvSpPr>
          <p:spPr>
            <a:xfrm>
              <a:off x="9911572" y="4198319"/>
              <a:ext cx="118334" cy="118334"/>
            </a:xfrm>
            <a:prstGeom prst="ellipse">
              <a:avLst/>
            </a:prstGeom>
            <a:solidFill>
              <a:srgbClr val="00679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D9F8047-3B1A-96EB-08E1-E8E3BC71D844}"/>
                </a:ext>
              </a:extLst>
            </p:cNvPr>
            <p:cNvSpPr/>
            <p:nvPr/>
          </p:nvSpPr>
          <p:spPr>
            <a:xfrm>
              <a:off x="9906638" y="4446495"/>
              <a:ext cx="118334" cy="118334"/>
            </a:xfrm>
            <a:prstGeom prst="ellipse">
              <a:avLst/>
            </a:prstGeom>
            <a:solidFill>
              <a:srgbClr val="4040A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4D962CA-5FFB-0D13-ADDD-BB656C30A9CD}"/>
                </a:ext>
              </a:extLst>
            </p:cNvPr>
            <p:cNvSpPr/>
            <p:nvPr/>
          </p:nvSpPr>
          <p:spPr>
            <a:xfrm>
              <a:off x="11412709" y="4446495"/>
              <a:ext cx="118334" cy="118334"/>
            </a:xfrm>
            <a:prstGeom prst="ellipse">
              <a:avLst/>
            </a:prstGeom>
            <a:solidFill>
              <a:srgbClr val="4040A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8539A6D5-BC19-0365-30ED-935E357B6D49}"/>
              </a:ext>
            </a:extLst>
          </p:cNvPr>
          <p:cNvSpPr txBox="1"/>
          <p:nvPr/>
        </p:nvSpPr>
        <p:spPr>
          <a:xfrm>
            <a:off x="589936" y="6088010"/>
            <a:ext cx="498495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kumimoji="0" lang="en-MY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LS Central listing </a:t>
            </a:r>
            <a:r>
              <a:rPr lang="en-MY">
                <a:solidFill>
                  <a:srgbClr val="FFFFFF"/>
                </a:solidFill>
                <a:latin typeface="Aptos" panose="02110004020202020204"/>
              </a:rPr>
              <a:t>on </a:t>
            </a:r>
            <a:r>
              <a:rPr kumimoji="0" lang="en-MY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AppSource</a:t>
            </a:r>
            <a:endParaRPr kumimoji="0" lang="en-MY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671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37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decel="5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decel="5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6D045-316C-381E-14D1-7948AAAC8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31">
            <a:extLst>
              <a:ext uri="{FF2B5EF4-FFF2-40B4-BE49-F238E27FC236}">
                <a16:creationId xmlns:a16="http://schemas.microsoft.com/office/drawing/2014/main" id="{3D8EA9EB-3160-51DB-C585-3F871CF0B99D}"/>
              </a:ext>
            </a:extLst>
          </p:cNvPr>
          <p:cNvSpPr/>
          <p:nvPr/>
        </p:nvSpPr>
        <p:spPr>
          <a:xfrm rot="10800000" flipH="1">
            <a:off x="0" y="-1"/>
            <a:ext cx="3087974" cy="3462409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89D7EB">
              <a:alpha val="50068"/>
            </a:srgbClr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876E4B-0B68-F3B4-0356-E63FD04F527F}"/>
              </a:ext>
            </a:extLst>
          </p:cNvPr>
          <p:cNvSpPr txBox="1"/>
          <p:nvPr/>
        </p:nvSpPr>
        <p:spPr>
          <a:xfrm>
            <a:off x="538256" y="373896"/>
            <a:ext cx="59524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 panose="020B0502040204020203" pitchFamily="34" charset="0"/>
              </a:rPr>
              <a:t>LS Central is a modular software</a:t>
            </a:r>
            <a:endParaRPr kumimoji="0" lang="en-IS" sz="54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69F77E-5B0A-F9C7-F596-192AEB6A923E}"/>
              </a:ext>
            </a:extLst>
          </p:cNvPr>
          <p:cNvSpPr txBox="1"/>
          <p:nvPr/>
        </p:nvSpPr>
        <p:spPr>
          <a:xfrm>
            <a:off x="537942" y="2787313"/>
            <a:ext cx="56828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Add the modules you need for your business – they work as a single system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C0B2EB-9B1B-647B-C684-84A9697313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224418" y="4350923"/>
            <a:ext cx="4025264" cy="145272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B999462-4828-85BE-2740-51B86C507B82}"/>
              </a:ext>
            </a:extLst>
          </p:cNvPr>
          <p:cNvSpPr txBox="1"/>
          <p:nvPr/>
        </p:nvSpPr>
        <p:spPr>
          <a:xfrm>
            <a:off x="8871564" y="4918829"/>
            <a:ext cx="747232" cy="45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ERP</a:t>
            </a:r>
          </a:p>
        </p:txBody>
      </p:sp>
      <p:pic>
        <p:nvPicPr>
          <p:cNvPr id="18" name="Picture 6">
            <a:extLst>
              <a:ext uri="{FF2B5EF4-FFF2-40B4-BE49-F238E27FC236}">
                <a16:creationId xmlns:a16="http://schemas.microsoft.com/office/drawing/2014/main" id="{375A0D1A-3946-C68F-24F2-B72D882974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7224417" y="3756461"/>
            <a:ext cx="4025265" cy="84082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B7931A2-358E-CE5C-C592-162A61682537}"/>
              </a:ext>
            </a:extLst>
          </p:cNvPr>
          <p:cNvSpPr txBox="1"/>
          <p:nvPr/>
        </p:nvSpPr>
        <p:spPr>
          <a:xfrm>
            <a:off x="7990531" y="4066253"/>
            <a:ext cx="2509300" cy="45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Retail back office</a:t>
            </a:r>
          </a:p>
        </p:txBody>
      </p:sp>
      <p:pic>
        <p:nvPicPr>
          <p:cNvPr id="16" name="Picture 4">
            <a:extLst>
              <a:ext uri="{FF2B5EF4-FFF2-40B4-BE49-F238E27FC236}">
                <a16:creationId xmlns:a16="http://schemas.microsoft.com/office/drawing/2014/main" id="{EEC7EB95-5601-9793-925F-94622A2AD1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241510" y="2542783"/>
            <a:ext cx="3008172" cy="144392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312A657-76FC-66D8-94CC-8CAC87916992}"/>
              </a:ext>
            </a:extLst>
          </p:cNvPr>
          <p:cNvSpPr txBox="1"/>
          <p:nvPr/>
        </p:nvSpPr>
        <p:spPr>
          <a:xfrm>
            <a:off x="8957629" y="3182294"/>
            <a:ext cx="1522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Point of Sale</a:t>
            </a:r>
          </a:p>
        </p:txBody>
      </p:sp>
      <p:pic>
        <p:nvPicPr>
          <p:cNvPr id="19" name="Picture 7">
            <a:extLst>
              <a:ext uri="{FF2B5EF4-FFF2-40B4-BE49-F238E27FC236}">
                <a16:creationId xmlns:a16="http://schemas.microsoft.com/office/drawing/2014/main" id="{E662D18B-EE93-B454-0EC7-5B56715E02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7224417" y="2542783"/>
            <a:ext cx="1017094" cy="144392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EC19B2A-4DE7-E519-6BB5-7E4302A7F4D7}"/>
              </a:ext>
            </a:extLst>
          </p:cNvPr>
          <p:cNvSpPr txBox="1"/>
          <p:nvPr/>
        </p:nvSpPr>
        <p:spPr>
          <a:xfrm>
            <a:off x="7224417" y="3182294"/>
            <a:ext cx="1017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LS Pay</a:t>
            </a:r>
          </a:p>
        </p:txBody>
      </p:sp>
      <p:pic>
        <p:nvPicPr>
          <p:cNvPr id="17" name="Picture 5">
            <a:extLst>
              <a:ext uri="{FF2B5EF4-FFF2-40B4-BE49-F238E27FC236}">
                <a16:creationId xmlns:a16="http://schemas.microsoft.com/office/drawing/2014/main" id="{21A6083E-5AB9-CD86-11DA-20B82291E7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224417" y="1343392"/>
            <a:ext cx="2020764" cy="144392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FAC061F-43F8-ADA6-DED3-1BFB5CB382A5}"/>
              </a:ext>
            </a:extLst>
          </p:cNvPr>
          <p:cNvSpPr txBox="1"/>
          <p:nvPr/>
        </p:nvSpPr>
        <p:spPr>
          <a:xfrm>
            <a:off x="7618543" y="1923571"/>
            <a:ext cx="12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Forecourt</a:t>
            </a:r>
          </a:p>
        </p:txBody>
      </p:sp>
      <p:pic>
        <p:nvPicPr>
          <p:cNvPr id="20" name="Picture 9">
            <a:extLst>
              <a:ext uri="{FF2B5EF4-FFF2-40B4-BE49-F238E27FC236}">
                <a16:creationId xmlns:a16="http://schemas.microsoft.com/office/drawing/2014/main" id="{EFD5D26E-681B-A948-93D2-BDBF8ED7B9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9243286" y="1946493"/>
            <a:ext cx="2005447" cy="84082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CBB4042-7A0C-DFA7-8E54-BAC9F8E079EA}"/>
              </a:ext>
            </a:extLst>
          </p:cNvPr>
          <p:cNvSpPr txBox="1"/>
          <p:nvPr/>
        </p:nvSpPr>
        <p:spPr>
          <a:xfrm>
            <a:off x="9563040" y="2255748"/>
            <a:ext cx="1365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Hospitality</a:t>
            </a:r>
          </a:p>
        </p:txBody>
      </p:sp>
    </p:spTree>
    <p:extLst>
      <p:ext uri="{BB962C8B-B14F-4D97-AF65-F5344CB8AC3E}">
        <p14:creationId xmlns:p14="http://schemas.microsoft.com/office/powerpoint/2010/main" val="202520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CDE1F-1794-CED8-5BEF-FA445C771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8CE82C18-2025-95C1-039E-C82D3DE5BDE7}"/>
              </a:ext>
            </a:extLst>
          </p:cNvPr>
          <p:cNvSpPr/>
          <p:nvPr/>
        </p:nvSpPr>
        <p:spPr>
          <a:xfrm>
            <a:off x="7224416" y="1343392"/>
            <a:ext cx="4028890" cy="4460257"/>
          </a:xfrm>
          <a:custGeom>
            <a:avLst/>
            <a:gdLst>
              <a:gd name="connsiteX0" fmla="*/ 1017377 w 4028890"/>
              <a:gd name="connsiteY0" fmla="*/ 1443922 h 4460257"/>
              <a:gd name="connsiteX1" fmla="*/ 1018497 w 4028890"/>
              <a:gd name="connsiteY1" fmla="*/ 1446582 h 4460257"/>
              <a:gd name="connsiteX2" fmla="*/ 1019598 w 4028890"/>
              <a:gd name="connsiteY2" fmla="*/ 1443922 h 4460257"/>
              <a:gd name="connsiteX3" fmla="*/ 225311 w 4028890"/>
              <a:gd name="connsiteY3" fmla="*/ 0 h 4460257"/>
              <a:gd name="connsiteX4" fmla="*/ 784087 w 4028890"/>
              <a:gd name="connsiteY4" fmla="*/ 0 h 4460257"/>
              <a:gd name="connsiteX5" fmla="*/ 814360 w 4028890"/>
              <a:gd name="connsiteY5" fmla="*/ 30082 h 4460257"/>
              <a:gd name="connsiteX6" fmla="*/ 814360 w 4028890"/>
              <a:gd name="connsiteY6" fmla="*/ 220499 h 4460257"/>
              <a:gd name="connsiteX7" fmla="*/ 1204436 w 4028890"/>
              <a:gd name="connsiteY7" fmla="*/ 220499 h 4460257"/>
              <a:gd name="connsiteX8" fmla="*/ 1204436 w 4028890"/>
              <a:gd name="connsiteY8" fmla="*/ 30082 h 4460257"/>
              <a:gd name="connsiteX9" fmla="*/ 1234710 w 4028890"/>
              <a:gd name="connsiteY9" fmla="*/ 0 h 4460257"/>
              <a:gd name="connsiteX10" fmla="*/ 1793485 w 4028890"/>
              <a:gd name="connsiteY10" fmla="*/ 0 h 4460257"/>
              <a:gd name="connsiteX11" fmla="*/ 1823759 w 4028890"/>
              <a:gd name="connsiteY11" fmla="*/ 30082 h 4460257"/>
              <a:gd name="connsiteX12" fmla="*/ 1823759 w 4028890"/>
              <a:gd name="connsiteY12" fmla="*/ 220499 h 4460257"/>
              <a:gd name="connsiteX13" fmla="*/ 1988523 w 4028890"/>
              <a:gd name="connsiteY13" fmla="*/ 220499 h 4460257"/>
              <a:gd name="connsiteX14" fmla="*/ 2018796 w 4028890"/>
              <a:gd name="connsiteY14" fmla="*/ 250581 h 4460257"/>
              <a:gd name="connsiteX15" fmla="*/ 2018796 w 4028890"/>
              <a:gd name="connsiteY15" fmla="*/ 1419890 h 4460257"/>
              <a:gd name="connsiteX16" fmla="*/ 2018868 w 4028890"/>
              <a:gd name="connsiteY16" fmla="*/ 1419890 h 4460257"/>
              <a:gd name="connsiteX17" fmla="*/ 2018868 w 4028890"/>
              <a:gd name="connsiteY17" fmla="*/ 855499 h 4460257"/>
              <a:gd name="connsiteX18" fmla="*/ 2048968 w 4028890"/>
              <a:gd name="connsiteY18" fmla="*/ 825199 h 4460257"/>
              <a:gd name="connsiteX19" fmla="*/ 2212787 w 4028890"/>
              <a:gd name="connsiteY19" fmla="*/ 825199 h 4460257"/>
              <a:gd name="connsiteX20" fmla="*/ 2212787 w 4028890"/>
              <a:gd name="connsiteY20" fmla="*/ 633401 h 4460257"/>
              <a:gd name="connsiteX21" fmla="*/ 2242888 w 4028890"/>
              <a:gd name="connsiteY21" fmla="*/ 603101 h 4460257"/>
              <a:gd name="connsiteX22" fmla="*/ 2798459 w 4028890"/>
              <a:gd name="connsiteY22" fmla="*/ 603101 h 4460257"/>
              <a:gd name="connsiteX23" fmla="*/ 2828560 w 4028890"/>
              <a:gd name="connsiteY23" fmla="*/ 633401 h 4460257"/>
              <a:gd name="connsiteX24" fmla="*/ 2828560 w 4028890"/>
              <a:gd name="connsiteY24" fmla="*/ 825199 h 4460257"/>
              <a:gd name="connsiteX25" fmla="*/ 3216400 w 4028890"/>
              <a:gd name="connsiteY25" fmla="*/ 825199 h 4460257"/>
              <a:gd name="connsiteX26" fmla="*/ 3216400 w 4028890"/>
              <a:gd name="connsiteY26" fmla="*/ 633401 h 4460257"/>
              <a:gd name="connsiteX27" fmla="*/ 3246500 w 4028890"/>
              <a:gd name="connsiteY27" fmla="*/ 603101 h 4460257"/>
              <a:gd name="connsiteX28" fmla="*/ 3802072 w 4028890"/>
              <a:gd name="connsiteY28" fmla="*/ 603101 h 4460257"/>
              <a:gd name="connsiteX29" fmla="*/ 3832172 w 4028890"/>
              <a:gd name="connsiteY29" fmla="*/ 633401 h 4460257"/>
              <a:gd name="connsiteX30" fmla="*/ 3832172 w 4028890"/>
              <a:gd name="connsiteY30" fmla="*/ 825199 h 4460257"/>
              <a:gd name="connsiteX31" fmla="*/ 3995991 w 4028890"/>
              <a:gd name="connsiteY31" fmla="*/ 825199 h 4460257"/>
              <a:gd name="connsiteX32" fmla="*/ 4026091 w 4028890"/>
              <a:gd name="connsiteY32" fmla="*/ 855499 h 4460257"/>
              <a:gd name="connsiteX33" fmla="*/ 4026091 w 4028890"/>
              <a:gd name="connsiteY33" fmla="*/ 1441346 h 4460257"/>
              <a:gd name="connsiteX34" fmla="*/ 4022521 w 4028890"/>
              <a:gd name="connsiteY34" fmla="*/ 1441346 h 4460257"/>
              <a:gd name="connsiteX35" fmla="*/ 4026092 w 4028890"/>
              <a:gd name="connsiteY35" fmla="*/ 1449972 h 4460257"/>
              <a:gd name="connsiteX36" fmla="*/ 4026092 w 4028890"/>
              <a:gd name="connsiteY36" fmla="*/ 2643313 h 4460257"/>
              <a:gd name="connsiteX37" fmla="*/ 4018296 w 4028890"/>
              <a:gd name="connsiteY37" fmla="*/ 2643313 h 4460257"/>
              <a:gd name="connsiteX38" fmla="*/ 4020045 w 4028890"/>
              <a:gd name="connsiteY38" fmla="*/ 2644039 h 4460257"/>
              <a:gd name="connsiteX39" fmla="*/ 4028890 w 4028890"/>
              <a:gd name="connsiteY39" fmla="*/ 2665467 h 4460257"/>
              <a:gd name="connsiteX40" fmla="*/ 4028890 w 4028890"/>
              <a:gd name="connsiteY40" fmla="*/ 3251314 h 4460257"/>
              <a:gd name="connsiteX41" fmla="*/ 4025450 w 4028890"/>
              <a:gd name="connsiteY41" fmla="*/ 3251314 h 4460257"/>
              <a:gd name="connsiteX42" fmla="*/ 4028890 w 4028890"/>
              <a:gd name="connsiteY42" fmla="*/ 3259639 h 4460257"/>
              <a:gd name="connsiteX43" fmla="*/ 4028890 w 4028890"/>
              <a:gd name="connsiteY43" fmla="*/ 4460257 h 4460257"/>
              <a:gd name="connsiteX44" fmla="*/ 1 w 4028890"/>
              <a:gd name="connsiteY44" fmla="*/ 4460257 h 4460257"/>
              <a:gd name="connsiteX45" fmla="*/ 1 w 4028890"/>
              <a:gd name="connsiteY45" fmla="*/ 3259639 h 4460257"/>
              <a:gd name="connsiteX46" fmla="*/ 3441 w 4028890"/>
              <a:gd name="connsiteY46" fmla="*/ 3251314 h 4460257"/>
              <a:gd name="connsiteX47" fmla="*/ 0 w 4028890"/>
              <a:gd name="connsiteY47" fmla="*/ 3251314 h 4460257"/>
              <a:gd name="connsiteX48" fmla="*/ 0 w 4028890"/>
              <a:gd name="connsiteY48" fmla="*/ 2665467 h 4460257"/>
              <a:gd name="connsiteX49" fmla="*/ 8845 w 4028890"/>
              <a:gd name="connsiteY49" fmla="*/ 2644039 h 4460257"/>
              <a:gd name="connsiteX50" fmla="*/ 10594 w 4028890"/>
              <a:gd name="connsiteY50" fmla="*/ 2643313 h 4460257"/>
              <a:gd name="connsiteX51" fmla="*/ 0 w 4028890"/>
              <a:gd name="connsiteY51" fmla="*/ 2643313 h 4460257"/>
              <a:gd name="connsiteX52" fmla="*/ 0 w 4028890"/>
              <a:gd name="connsiteY52" fmla="*/ 1449972 h 4460257"/>
              <a:gd name="connsiteX53" fmla="*/ 2547 w 4028890"/>
              <a:gd name="connsiteY53" fmla="*/ 1443922 h 4460257"/>
              <a:gd name="connsiteX54" fmla="*/ 0 w 4028890"/>
              <a:gd name="connsiteY54" fmla="*/ 1443922 h 4460257"/>
              <a:gd name="connsiteX55" fmla="*/ 0 w 4028890"/>
              <a:gd name="connsiteY55" fmla="*/ 250581 h 4460257"/>
              <a:gd name="connsiteX56" fmla="*/ 30274 w 4028890"/>
              <a:gd name="connsiteY56" fmla="*/ 220499 h 4460257"/>
              <a:gd name="connsiteX57" fmla="*/ 195038 w 4028890"/>
              <a:gd name="connsiteY57" fmla="*/ 220499 h 4460257"/>
              <a:gd name="connsiteX58" fmla="*/ 195038 w 4028890"/>
              <a:gd name="connsiteY58" fmla="*/ 30082 h 4460257"/>
              <a:gd name="connsiteX59" fmla="*/ 225311 w 4028890"/>
              <a:gd name="connsiteY59" fmla="*/ 0 h 4460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028890" h="4460257">
                <a:moveTo>
                  <a:pt x="1017377" y="1443922"/>
                </a:moveTo>
                <a:lnTo>
                  <a:pt x="1018497" y="1446582"/>
                </a:lnTo>
                <a:lnTo>
                  <a:pt x="1019598" y="1443922"/>
                </a:lnTo>
                <a:close/>
                <a:moveTo>
                  <a:pt x="225311" y="0"/>
                </a:moveTo>
                <a:lnTo>
                  <a:pt x="784087" y="0"/>
                </a:lnTo>
                <a:cubicBezTo>
                  <a:pt x="800813" y="0"/>
                  <a:pt x="814360" y="13462"/>
                  <a:pt x="814360" y="30082"/>
                </a:cubicBezTo>
                <a:lnTo>
                  <a:pt x="814360" y="220499"/>
                </a:lnTo>
                <a:lnTo>
                  <a:pt x="1204436" y="220499"/>
                </a:lnTo>
                <a:lnTo>
                  <a:pt x="1204436" y="30082"/>
                </a:lnTo>
                <a:cubicBezTo>
                  <a:pt x="1204436" y="13462"/>
                  <a:pt x="1217983" y="0"/>
                  <a:pt x="1234710" y="0"/>
                </a:cubicBezTo>
                <a:lnTo>
                  <a:pt x="1793485" y="0"/>
                </a:lnTo>
                <a:cubicBezTo>
                  <a:pt x="1810211" y="0"/>
                  <a:pt x="1823759" y="13462"/>
                  <a:pt x="1823759" y="30082"/>
                </a:cubicBezTo>
                <a:lnTo>
                  <a:pt x="1823759" y="220499"/>
                </a:lnTo>
                <a:lnTo>
                  <a:pt x="1988523" y="220499"/>
                </a:lnTo>
                <a:cubicBezTo>
                  <a:pt x="2005249" y="220499"/>
                  <a:pt x="2018796" y="233960"/>
                  <a:pt x="2018796" y="250581"/>
                </a:cubicBezTo>
                <a:lnTo>
                  <a:pt x="2018796" y="1419890"/>
                </a:lnTo>
                <a:lnTo>
                  <a:pt x="2018868" y="1419890"/>
                </a:lnTo>
                <a:lnTo>
                  <a:pt x="2018868" y="855499"/>
                </a:lnTo>
                <a:cubicBezTo>
                  <a:pt x="2018868" y="838758"/>
                  <a:pt x="2032338" y="825199"/>
                  <a:pt x="2048968" y="825199"/>
                </a:cubicBezTo>
                <a:lnTo>
                  <a:pt x="2212787" y="825199"/>
                </a:lnTo>
                <a:lnTo>
                  <a:pt x="2212787" y="633401"/>
                </a:lnTo>
                <a:cubicBezTo>
                  <a:pt x="2212787" y="616660"/>
                  <a:pt x="2226257" y="603101"/>
                  <a:pt x="2242888" y="603101"/>
                </a:cubicBezTo>
                <a:lnTo>
                  <a:pt x="2798459" y="603101"/>
                </a:lnTo>
                <a:cubicBezTo>
                  <a:pt x="2815090" y="603101"/>
                  <a:pt x="2828560" y="616660"/>
                  <a:pt x="2828560" y="633401"/>
                </a:cubicBezTo>
                <a:lnTo>
                  <a:pt x="2828560" y="825199"/>
                </a:lnTo>
                <a:lnTo>
                  <a:pt x="3216400" y="825199"/>
                </a:lnTo>
                <a:lnTo>
                  <a:pt x="3216400" y="633401"/>
                </a:lnTo>
                <a:cubicBezTo>
                  <a:pt x="3216400" y="616660"/>
                  <a:pt x="3229869" y="603101"/>
                  <a:pt x="3246500" y="603101"/>
                </a:cubicBezTo>
                <a:lnTo>
                  <a:pt x="3802072" y="603101"/>
                </a:lnTo>
                <a:cubicBezTo>
                  <a:pt x="3818702" y="603101"/>
                  <a:pt x="3832172" y="616660"/>
                  <a:pt x="3832172" y="633401"/>
                </a:cubicBezTo>
                <a:lnTo>
                  <a:pt x="3832172" y="825199"/>
                </a:lnTo>
                <a:lnTo>
                  <a:pt x="3995991" y="825199"/>
                </a:lnTo>
                <a:cubicBezTo>
                  <a:pt x="4012622" y="825199"/>
                  <a:pt x="4026091" y="838758"/>
                  <a:pt x="4026091" y="855499"/>
                </a:cubicBezTo>
                <a:lnTo>
                  <a:pt x="4026091" y="1441346"/>
                </a:lnTo>
                <a:lnTo>
                  <a:pt x="4022521" y="1441346"/>
                </a:lnTo>
                <a:lnTo>
                  <a:pt x="4026092" y="1449972"/>
                </a:lnTo>
                <a:lnTo>
                  <a:pt x="4026092" y="2643313"/>
                </a:lnTo>
                <a:lnTo>
                  <a:pt x="4018296" y="2643313"/>
                </a:lnTo>
                <a:lnTo>
                  <a:pt x="4020045" y="2644039"/>
                </a:lnTo>
                <a:cubicBezTo>
                  <a:pt x="4025510" y="2649522"/>
                  <a:pt x="4028890" y="2657097"/>
                  <a:pt x="4028890" y="2665467"/>
                </a:cubicBezTo>
                <a:lnTo>
                  <a:pt x="4028890" y="3251314"/>
                </a:lnTo>
                <a:lnTo>
                  <a:pt x="4025450" y="3251314"/>
                </a:lnTo>
                <a:lnTo>
                  <a:pt x="4028890" y="3259639"/>
                </a:lnTo>
                <a:lnTo>
                  <a:pt x="4028890" y="4460257"/>
                </a:lnTo>
                <a:lnTo>
                  <a:pt x="1" y="4460257"/>
                </a:lnTo>
                <a:lnTo>
                  <a:pt x="1" y="3259639"/>
                </a:lnTo>
                <a:lnTo>
                  <a:pt x="3441" y="3251314"/>
                </a:lnTo>
                <a:lnTo>
                  <a:pt x="0" y="3251314"/>
                </a:lnTo>
                <a:lnTo>
                  <a:pt x="0" y="2665467"/>
                </a:lnTo>
                <a:cubicBezTo>
                  <a:pt x="0" y="2657097"/>
                  <a:pt x="3379" y="2649522"/>
                  <a:pt x="8845" y="2644039"/>
                </a:cubicBezTo>
                <a:lnTo>
                  <a:pt x="10594" y="2643313"/>
                </a:lnTo>
                <a:lnTo>
                  <a:pt x="0" y="2643313"/>
                </a:lnTo>
                <a:lnTo>
                  <a:pt x="0" y="1449972"/>
                </a:lnTo>
                <a:lnTo>
                  <a:pt x="2547" y="1443922"/>
                </a:lnTo>
                <a:lnTo>
                  <a:pt x="0" y="1443922"/>
                </a:lnTo>
                <a:lnTo>
                  <a:pt x="0" y="250581"/>
                </a:lnTo>
                <a:cubicBezTo>
                  <a:pt x="0" y="233960"/>
                  <a:pt x="13547" y="220499"/>
                  <a:pt x="30274" y="220499"/>
                </a:cubicBezTo>
                <a:lnTo>
                  <a:pt x="195038" y="220499"/>
                </a:lnTo>
                <a:lnTo>
                  <a:pt x="195038" y="30082"/>
                </a:lnTo>
                <a:cubicBezTo>
                  <a:pt x="195038" y="13462"/>
                  <a:pt x="208585" y="0"/>
                  <a:pt x="225311" y="0"/>
                </a:cubicBezTo>
                <a:close/>
              </a:path>
            </a:pathLst>
          </a:custGeom>
          <a:solidFill>
            <a:srgbClr val="4040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2" name="Freeform 31">
            <a:extLst>
              <a:ext uri="{FF2B5EF4-FFF2-40B4-BE49-F238E27FC236}">
                <a16:creationId xmlns:a16="http://schemas.microsoft.com/office/drawing/2014/main" id="{12065C1C-79A2-7DC0-4884-05197569C3EB}"/>
              </a:ext>
            </a:extLst>
          </p:cNvPr>
          <p:cNvSpPr/>
          <p:nvPr/>
        </p:nvSpPr>
        <p:spPr>
          <a:xfrm rot="10800000" flipH="1">
            <a:off x="0" y="-1"/>
            <a:ext cx="3087974" cy="3462409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89D7EB">
              <a:alpha val="50068"/>
            </a:srgbClr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B40DC6-CF22-2342-0A46-8C8E657F0BB3}"/>
              </a:ext>
            </a:extLst>
          </p:cNvPr>
          <p:cNvSpPr txBox="1"/>
          <p:nvPr/>
        </p:nvSpPr>
        <p:spPr>
          <a:xfrm>
            <a:off x="538256" y="373896"/>
            <a:ext cx="59524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 panose="020B0502040204020203" pitchFamily="34" charset="0"/>
              </a:rPr>
              <a:t>LS Central is a modular software</a:t>
            </a:r>
            <a:endParaRPr kumimoji="0" lang="en-IS" sz="54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6F2C193-2849-F321-BE96-11BE2243AC2C}"/>
              </a:ext>
            </a:extLst>
          </p:cNvPr>
          <p:cNvSpPr txBox="1"/>
          <p:nvPr/>
        </p:nvSpPr>
        <p:spPr>
          <a:xfrm>
            <a:off x="8322590" y="3573520"/>
            <a:ext cx="184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A single system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D6FAC8-6830-FF77-D985-A3F70E2B58C5}"/>
              </a:ext>
            </a:extLst>
          </p:cNvPr>
          <p:cNvSpPr txBox="1"/>
          <p:nvPr/>
        </p:nvSpPr>
        <p:spPr>
          <a:xfrm>
            <a:off x="541096" y="2684774"/>
            <a:ext cx="6101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Your options are not limited to LS Retail modules.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Easily integrate to external systems thanks to the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open extensibility framework.</a:t>
            </a:r>
          </a:p>
        </p:txBody>
      </p:sp>
      <p:pic>
        <p:nvPicPr>
          <p:cNvPr id="2" name="Picture 9">
            <a:extLst>
              <a:ext uri="{FF2B5EF4-FFF2-40B4-BE49-F238E27FC236}">
                <a16:creationId xmlns:a16="http://schemas.microsoft.com/office/drawing/2014/main" id="{FDB62EBC-6310-D9B7-B3B7-B7502BFE84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224416" y="727305"/>
            <a:ext cx="2016861" cy="985417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EF4604AD-10B5-0628-1F3D-3051F4D09225}"/>
              </a:ext>
            </a:extLst>
          </p:cNvPr>
          <p:cNvSpPr/>
          <p:nvPr/>
        </p:nvSpPr>
        <p:spPr>
          <a:xfrm>
            <a:off x="9236445" y="727304"/>
            <a:ext cx="2014897" cy="1506154"/>
          </a:xfrm>
          <a:custGeom>
            <a:avLst/>
            <a:gdLst>
              <a:gd name="connsiteX0" fmla="*/ 224876 w 2014897"/>
              <a:gd name="connsiteY0" fmla="*/ 0 h 1506154"/>
              <a:gd name="connsiteX1" fmla="*/ 782572 w 2014897"/>
              <a:gd name="connsiteY1" fmla="*/ 0 h 1506154"/>
              <a:gd name="connsiteX2" fmla="*/ 812787 w 2014897"/>
              <a:gd name="connsiteY2" fmla="*/ 35511 h 1506154"/>
              <a:gd name="connsiteX3" fmla="*/ 812787 w 2014897"/>
              <a:gd name="connsiteY3" fmla="*/ 260292 h 1506154"/>
              <a:gd name="connsiteX4" fmla="*/ 1202110 w 2014897"/>
              <a:gd name="connsiteY4" fmla="*/ 260292 h 1506154"/>
              <a:gd name="connsiteX5" fmla="*/ 1202110 w 2014897"/>
              <a:gd name="connsiteY5" fmla="*/ 35511 h 1506154"/>
              <a:gd name="connsiteX6" fmla="*/ 1232325 w 2014897"/>
              <a:gd name="connsiteY6" fmla="*/ 0 h 1506154"/>
              <a:gd name="connsiteX7" fmla="*/ 1790021 w 2014897"/>
              <a:gd name="connsiteY7" fmla="*/ 0 h 1506154"/>
              <a:gd name="connsiteX8" fmla="*/ 1820236 w 2014897"/>
              <a:gd name="connsiteY8" fmla="*/ 35511 h 1506154"/>
              <a:gd name="connsiteX9" fmla="*/ 1820236 w 2014897"/>
              <a:gd name="connsiteY9" fmla="*/ 260292 h 1506154"/>
              <a:gd name="connsiteX10" fmla="*/ 1984682 w 2014897"/>
              <a:gd name="connsiteY10" fmla="*/ 260292 h 1506154"/>
              <a:gd name="connsiteX11" fmla="*/ 2014897 w 2014897"/>
              <a:gd name="connsiteY11" fmla="*/ 295803 h 1506154"/>
              <a:gd name="connsiteX12" fmla="*/ 2014897 w 2014897"/>
              <a:gd name="connsiteY12" fmla="*/ 819557 h 1506154"/>
              <a:gd name="connsiteX13" fmla="*/ 2014897 w 2014897"/>
              <a:gd name="connsiteY13" fmla="*/ 982400 h 1506154"/>
              <a:gd name="connsiteX14" fmla="*/ 2014897 w 2014897"/>
              <a:gd name="connsiteY14" fmla="*/ 1506154 h 1506154"/>
              <a:gd name="connsiteX15" fmla="*/ 0 w 2014897"/>
              <a:gd name="connsiteY15" fmla="*/ 1506154 h 1506154"/>
              <a:gd name="connsiteX16" fmla="*/ 0 w 2014897"/>
              <a:gd name="connsiteY16" fmla="*/ 982400 h 1506154"/>
              <a:gd name="connsiteX17" fmla="*/ 0 w 2014897"/>
              <a:gd name="connsiteY17" fmla="*/ 819557 h 1506154"/>
              <a:gd name="connsiteX18" fmla="*/ 0 w 2014897"/>
              <a:gd name="connsiteY18" fmla="*/ 295803 h 1506154"/>
              <a:gd name="connsiteX19" fmla="*/ 30215 w 2014897"/>
              <a:gd name="connsiteY19" fmla="*/ 260292 h 1506154"/>
              <a:gd name="connsiteX20" fmla="*/ 194661 w 2014897"/>
              <a:gd name="connsiteY20" fmla="*/ 260292 h 1506154"/>
              <a:gd name="connsiteX21" fmla="*/ 194661 w 2014897"/>
              <a:gd name="connsiteY21" fmla="*/ 35511 h 1506154"/>
              <a:gd name="connsiteX22" fmla="*/ 224876 w 2014897"/>
              <a:gd name="connsiteY22" fmla="*/ 0 h 1506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014897" h="1506154">
                <a:moveTo>
                  <a:pt x="224876" y="0"/>
                </a:moveTo>
                <a:lnTo>
                  <a:pt x="782572" y="0"/>
                </a:lnTo>
                <a:cubicBezTo>
                  <a:pt x="799266" y="0"/>
                  <a:pt x="812787" y="15891"/>
                  <a:pt x="812787" y="35511"/>
                </a:cubicBezTo>
                <a:lnTo>
                  <a:pt x="812787" y="260292"/>
                </a:lnTo>
                <a:lnTo>
                  <a:pt x="1202110" y="260292"/>
                </a:lnTo>
                <a:lnTo>
                  <a:pt x="1202110" y="35511"/>
                </a:lnTo>
                <a:cubicBezTo>
                  <a:pt x="1202110" y="15891"/>
                  <a:pt x="1215631" y="0"/>
                  <a:pt x="1232325" y="0"/>
                </a:cubicBezTo>
                <a:lnTo>
                  <a:pt x="1790021" y="0"/>
                </a:lnTo>
                <a:cubicBezTo>
                  <a:pt x="1806715" y="0"/>
                  <a:pt x="1820236" y="15891"/>
                  <a:pt x="1820236" y="35511"/>
                </a:cubicBezTo>
                <a:lnTo>
                  <a:pt x="1820236" y="260292"/>
                </a:lnTo>
                <a:lnTo>
                  <a:pt x="1984682" y="260292"/>
                </a:lnTo>
                <a:cubicBezTo>
                  <a:pt x="2001376" y="260292"/>
                  <a:pt x="2014897" y="276183"/>
                  <a:pt x="2014897" y="295803"/>
                </a:cubicBezTo>
                <a:lnTo>
                  <a:pt x="2014897" y="819557"/>
                </a:lnTo>
                <a:lnTo>
                  <a:pt x="2014897" y="982400"/>
                </a:lnTo>
                <a:lnTo>
                  <a:pt x="2014897" y="1506154"/>
                </a:lnTo>
                <a:lnTo>
                  <a:pt x="0" y="1506154"/>
                </a:lnTo>
                <a:lnTo>
                  <a:pt x="0" y="982400"/>
                </a:lnTo>
                <a:lnTo>
                  <a:pt x="0" y="819557"/>
                </a:lnTo>
                <a:lnTo>
                  <a:pt x="0" y="295803"/>
                </a:lnTo>
                <a:cubicBezTo>
                  <a:pt x="0" y="276183"/>
                  <a:pt x="13521" y="260292"/>
                  <a:pt x="30215" y="260292"/>
                </a:cubicBezTo>
                <a:lnTo>
                  <a:pt x="194661" y="260292"/>
                </a:lnTo>
                <a:lnTo>
                  <a:pt x="194661" y="35511"/>
                </a:lnTo>
                <a:cubicBezTo>
                  <a:pt x="194661" y="15891"/>
                  <a:pt x="208182" y="0"/>
                  <a:pt x="224876" y="0"/>
                </a:cubicBezTo>
                <a:close/>
              </a:path>
            </a:pathLst>
          </a:custGeom>
          <a:solidFill>
            <a:srgbClr val="4040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141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882D7-9E1E-C173-C256-5E67B2E4F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48B7486-3357-5AF2-B8A2-F6FF51AB7A1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IS" dirty="0"/>
              <a:t>Agenda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DFEF85-ABF1-A3DA-561C-AC50B31EEE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45096" y="2381886"/>
            <a:ext cx="5870675" cy="553487"/>
          </a:xfrm>
          <a:solidFill>
            <a:srgbClr val="FFFFFF"/>
          </a:solidFill>
        </p:spPr>
        <p:txBody>
          <a:bodyPr/>
          <a:lstStyle/>
          <a:p>
            <a:r>
              <a:rPr lang="en-GB" dirty="0"/>
              <a:t>Forecourt transformation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F05055-5C68-3AB2-E1C7-29D77C4659E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45096" y="3044890"/>
            <a:ext cx="5870675" cy="553487"/>
          </a:xfrm>
          <a:solidFill>
            <a:srgbClr val="403FA4"/>
          </a:solidFill>
        </p:spPr>
        <p:txBody>
          <a:bodyPr lIns="274320" tIns="45720" rIns="91440" bIns="45720" anchor="ctr" anchorCtr="0"/>
          <a:lstStyle/>
          <a:p>
            <a:r>
              <a:rPr lang="en-GB" b="1" dirty="0">
                <a:solidFill>
                  <a:schemeClr val="bg1"/>
                </a:solidFill>
              </a:rPr>
              <a:t>LS Central </a:t>
            </a:r>
            <a:r>
              <a:rPr lang="en-GB" b="1">
                <a:solidFill>
                  <a:schemeClr val="bg1"/>
                </a:solidFill>
              </a:rPr>
              <a:t>for forecourt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99958FD-1FCB-64E9-073C-119059483B1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45096" y="3707894"/>
            <a:ext cx="5870675" cy="553487"/>
          </a:xfrm>
        </p:spPr>
        <p:txBody>
          <a:bodyPr lIns="274320" tIns="45720" rIns="91440" bIns="45720" anchor="ctr" anchorCtr="0"/>
          <a:lstStyle/>
          <a:p>
            <a:r>
              <a:rPr lang="en-GB" dirty="0"/>
              <a:t>Customer </a:t>
            </a:r>
            <a:r>
              <a:rPr lang="en-GB"/>
              <a:t>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734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30604-BF3B-6A11-4F93-F0A00669E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09FECE-A123-265A-76D1-61A3FD342A7B}"/>
              </a:ext>
            </a:extLst>
          </p:cNvPr>
          <p:cNvSpPr txBox="1"/>
          <p:nvPr/>
        </p:nvSpPr>
        <p:spPr>
          <a:xfrm>
            <a:off x="496327" y="713648"/>
            <a:ext cx="88927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5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LS Central for </a:t>
            </a:r>
            <a:r>
              <a:rPr kumimoji="0" lang="is-IS" sz="5400" b="1" i="0" u="none" strike="noStrike" kern="1200" cap="none" spc="0" normalizeH="0" baseline="0" noProof="0" dirty="0" err="1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forecourt</a:t>
            </a:r>
            <a:endParaRPr kumimoji="0" lang="en-IS" sz="54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EE7EFFA-5B93-0ECA-1EC7-6FBE0F0AA9D3}"/>
              </a:ext>
            </a:extLst>
          </p:cNvPr>
          <p:cNvGrpSpPr/>
          <p:nvPr/>
        </p:nvGrpSpPr>
        <p:grpSpPr>
          <a:xfrm>
            <a:off x="9020637" y="0"/>
            <a:ext cx="3171363" cy="6858000"/>
            <a:chOff x="9020637" y="0"/>
            <a:chExt cx="3171363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43178AA3-4B3B-0CCB-4A32-1D56995318CA}"/>
                </a:ext>
              </a:extLst>
            </p:cNvPr>
            <p:cNvSpPr/>
            <p:nvPr/>
          </p:nvSpPr>
          <p:spPr>
            <a:xfrm flipH="1">
              <a:off x="9020637" y="0"/>
              <a:ext cx="3171363" cy="1433104"/>
            </a:xfrm>
            <a:custGeom>
              <a:avLst/>
              <a:gdLst>
                <a:gd name="connsiteX0" fmla="*/ 3171363 w 3171363"/>
                <a:gd name="connsiteY0" fmla="*/ 0 h 1433104"/>
                <a:gd name="connsiteX1" fmla="*/ 0 w 3171363"/>
                <a:gd name="connsiteY1" fmla="*/ 0 h 1433104"/>
                <a:gd name="connsiteX2" fmla="*/ 0 w 3171363"/>
                <a:gd name="connsiteY2" fmla="*/ 1077333 h 1433104"/>
                <a:gd name="connsiteX3" fmla="*/ 180687 w 3171363"/>
                <a:gd name="connsiteY3" fmla="*/ 1190568 h 1433104"/>
                <a:gd name="connsiteX4" fmla="*/ 1216282 w 3171363"/>
                <a:gd name="connsiteY4" fmla="*/ 1426717 h 1433104"/>
                <a:gd name="connsiteX5" fmla="*/ 2063439 w 3171363"/>
                <a:gd name="connsiteY5" fmla="*/ 1133157 h 1433104"/>
                <a:gd name="connsiteX6" fmla="*/ 2640086 w 3171363"/>
                <a:gd name="connsiteY6" fmla="*/ 671829 h 1433104"/>
                <a:gd name="connsiteX7" fmla="*/ 3105119 w 3171363"/>
                <a:gd name="connsiteY7" fmla="*/ 112742 h 1433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1363" h="1433104">
                  <a:moveTo>
                    <a:pt x="3171363" y="0"/>
                  </a:moveTo>
                  <a:lnTo>
                    <a:pt x="0" y="0"/>
                  </a:lnTo>
                  <a:lnTo>
                    <a:pt x="0" y="1077333"/>
                  </a:lnTo>
                  <a:lnTo>
                    <a:pt x="180687" y="1190568"/>
                  </a:lnTo>
                  <a:cubicBezTo>
                    <a:pt x="521857" y="1380556"/>
                    <a:pt x="870285" y="1456880"/>
                    <a:pt x="1216282" y="1426717"/>
                  </a:cubicBezTo>
                  <a:cubicBezTo>
                    <a:pt x="1501462" y="1401572"/>
                    <a:pt x="1786642" y="1303019"/>
                    <a:pt x="2063439" y="1133157"/>
                  </a:cubicBezTo>
                  <a:cubicBezTo>
                    <a:pt x="2260545" y="1013650"/>
                    <a:pt x="2451427" y="860551"/>
                    <a:pt x="2640086" y="671829"/>
                  </a:cubicBezTo>
                  <a:cubicBezTo>
                    <a:pt x="2836683" y="473662"/>
                    <a:pt x="2991989" y="286138"/>
                    <a:pt x="3105119" y="112742"/>
                  </a:cubicBezTo>
                  <a:close/>
                </a:path>
              </a:pathLst>
            </a:custGeom>
            <a:solidFill>
              <a:srgbClr val="1C143D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A232B9A-2426-E4B3-AAE6-9C0D2FD50D81}"/>
                </a:ext>
              </a:extLst>
            </p:cNvPr>
            <p:cNvSpPr/>
            <p:nvPr/>
          </p:nvSpPr>
          <p:spPr>
            <a:xfrm flipH="1">
              <a:off x="9304146" y="230313"/>
              <a:ext cx="2887854" cy="6627687"/>
            </a:xfrm>
            <a:custGeom>
              <a:avLst/>
              <a:gdLst>
                <a:gd name="connsiteX0" fmla="*/ 2354399 w 2887854"/>
                <a:gd name="connsiteY0" fmla="*/ 0 h 6627687"/>
                <a:gd name="connsiteX1" fmla="*/ 0 w 2887854"/>
                <a:gd name="connsiteY1" fmla="*/ 0 h 6627687"/>
                <a:gd name="connsiteX2" fmla="*/ 0 w 2887854"/>
                <a:gd name="connsiteY2" fmla="*/ 6627687 h 6627687"/>
                <a:gd name="connsiteX3" fmla="*/ 2887854 w 2887854"/>
                <a:gd name="connsiteY3" fmla="*/ 6627687 h 6627687"/>
                <a:gd name="connsiteX4" fmla="*/ 1410721 w 2887854"/>
                <a:gd name="connsiteY4" fmla="*/ 4395217 h 6627687"/>
                <a:gd name="connsiteX5" fmla="*/ 366458 w 2887854"/>
                <a:gd name="connsiteY5" fmla="*/ 2816225 h 6627687"/>
                <a:gd name="connsiteX6" fmla="*/ 1001842 w 2887854"/>
                <a:gd name="connsiteY6" fmla="*/ 2484882 h 6627687"/>
                <a:gd name="connsiteX7" fmla="*/ 2167772 w 2887854"/>
                <a:gd name="connsiteY7" fmla="*/ 1012825 h 6627687"/>
                <a:gd name="connsiteX8" fmla="*/ 2354399 w 2887854"/>
                <a:gd name="connsiteY8" fmla="*/ 0 h 662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87854" h="6627687">
                  <a:moveTo>
                    <a:pt x="2354399" y="0"/>
                  </a:moveTo>
                  <a:lnTo>
                    <a:pt x="0" y="0"/>
                  </a:lnTo>
                  <a:lnTo>
                    <a:pt x="0" y="6627687"/>
                  </a:lnTo>
                  <a:lnTo>
                    <a:pt x="2887854" y="6627687"/>
                  </a:lnTo>
                  <a:lnTo>
                    <a:pt x="1410721" y="4395217"/>
                  </a:lnTo>
                  <a:lnTo>
                    <a:pt x="366458" y="2816225"/>
                  </a:lnTo>
                  <a:cubicBezTo>
                    <a:pt x="592964" y="2728151"/>
                    <a:pt x="806833" y="2616963"/>
                    <a:pt x="1001842" y="2484882"/>
                  </a:cubicBezTo>
                  <a:cubicBezTo>
                    <a:pt x="1540770" y="2120011"/>
                    <a:pt x="1945520" y="1602042"/>
                    <a:pt x="2167772" y="1012825"/>
                  </a:cubicBezTo>
                  <a:cubicBezTo>
                    <a:pt x="2287279" y="694119"/>
                    <a:pt x="2352304" y="350203"/>
                    <a:pt x="2354399" y="0"/>
                  </a:cubicBezTo>
                  <a:close/>
                </a:path>
              </a:pathLst>
            </a:custGeom>
            <a:solidFill>
              <a:srgbClr val="351C5C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A9365AC3-F5C2-6C81-2E2B-E91A6873C848}"/>
                </a:ext>
              </a:extLst>
            </p:cNvPr>
            <p:cNvSpPr/>
            <p:nvPr/>
          </p:nvSpPr>
          <p:spPr>
            <a:xfrm flipH="1">
              <a:off x="9711744" y="3046538"/>
              <a:ext cx="2480256" cy="3811462"/>
            </a:xfrm>
            <a:custGeom>
              <a:avLst/>
              <a:gdLst>
                <a:gd name="connsiteX0" fmla="*/ 2479325 w 2480256"/>
                <a:gd name="connsiteY0" fmla="*/ 64 h 3811462"/>
                <a:gd name="connsiteX1" fmla="*/ 0 w 2480256"/>
                <a:gd name="connsiteY1" fmla="*/ 64 h 3811462"/>
                <a:gd name="connsiteX2" fmla="*/ 0 w 2480256"/>
                <a:gd name="connsiteY2" fmla="*/ 3811462 h 3811462"/>
                <a:gd name="connsiteX3" fmla="*/ 172160 w 2480256"/>
                <a:gd name="connsiteY3" fmla="*/ 3811462 h 3811462"/>
                <a:gd name="connsiteX4" fmla="*/ 266206 w 2480256"/>
                <a:gd name="connsiteY4" fmla="*/ 3718287 h 3811462"/>
                <a:gd name="connsiteX5" fmla="*/ 1410784 w 2480256"/>
                <a:gd name="connsiteY5" fmla="*/ 1578991 h 3811462"/>
                <a:gd name="connsiteX6" fmla="*/ 1484191 w 2480256"/>
                <a:gd name="connsiteY6" fmla="*/ 1379792 h 3811462"/>
                <a:gd name="connsiteX7" fmla="*/ 2400254 w 2480256"/>
                <a:gd name="connsiteY7" fmla="*/ 5497 h 3811462"/>
                <a:gd name="connsiteX8" fmla="*/ 2480256 w 2480256"/>
                <a:gd name="connsiteY8" fmla="*/ 0 h 3811462"/>
                <a:gd name="connsiteX9" fmla="*/ 2479325 w 2480256"/>
                <a:gd name="connsiteY9" fmla="*/ 64 h 3811462"/>
                <a:gd name="connsiteX10" fmla="*/ 2480256 w 2480256"/>
                <a:gd name="connsiteY10" fmla="*/ 64 h 3811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0256" h="3811462">
                  <a:moveTo>
                    <a:pt x="2479325" y="64"/>
                  </a:moveTo>
                  <a:lnTo>
                    <a:pt x="0" y="64"/>
                  </a:lnTo>
                  <a:lnTo>
                    <a:pt x="0" y="3811462"/>
                  </a:lnTo>
                  <a:lnTo>
                    <a:pt x="172160" y="3811462"/>
                  </a:lnTo>
                  <a:lnTo>
                    <a:pt x="266206" y="3718287"/>
                  </a:lnTo>
                  <a:cubicBezTo>
                    <a:pt x="819534" y="3136277"/>
                    <a:pt x="1139249" y="2323918"/>
                    <a:pt x="1410784" y="1578991"/>
                  </a:cubicBezTo>
                  <a:cubicBezTo>
                    <a:pt x="1435930" y="1511872"/>
                    <a:pt x="1461140" y="1444816"/>
                    <a:pt x="1484191" y="1379792"/>
                  </a:cubicBezTo>
                  <a:cubicBezTo>
                    <a:pt x="1804649" y="526590"/>
                    <a:pt x="2012648" y="60434"/>
                    <a:pt x="2400254" y="5497"/>
                  </a:cubicBezTo>
                  <a:close/>
                  <a:moveTo>
                    <a:pt x="2480256" y="0"/>
                  </a:moveTo>
                  <a:lnTo>
                    <a:pt x="2479325" y="64"/>
                  </a:lnTo>
                  <a:lnTo>
                    <a:pt x="2480256" y="64"/>
                  </a:lnTo>
                  <a:close/>
                </a:path>
              </a:pathLst>
            </a:custGeom>
            <a:solidFill>
              <a:srgbClr val="00BCB5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1D2D009-9DA7-0EA4-9F20-F2ADEB6EB591}"/>
                </a:ext>
              </a:extLst>
            </p:cNvPr>
            <p:cNvSpPr/>
            <p:nvPr/>
          </p:nvSpPr>
          <p:spPr>
            <a:xfrm flipH="1">
              <a:off x="9837094" y="0"/>
              <a:ext cx="2354906" cy="2714244"/>
            </a:xfrm>
            <a:custGeom>
              <a:avLst/>
              <a:gdLst>
                <a:gd name="connsiteX0" fmla="*/ 2125782 w 2354906"/>
                <a:gd name="connsiteY0" fmla="*/ 0 h 2714244"/>
                <a:gd name="connsiteX1" fmla="*/ 0 w 2354906"/>
                <a:gd name="connsiteY1" fmla="*/ 0 h 2714244"/>
                <a:gd name="connsiteX2" fmla="*/ 0 w 2354906"/>
                <a:gd name="connsiteY2" fmla="*/ 1839633 h 2714244"/>
                <a:gd name="connsiteX3" fmla="*/ 114086 w 2354906"/>
                <a:gd name="connsiteY3" fmla="*/ 1978989 h 2714244"/>
                <a:gd name="connsiteX4" fmla="*/ 274763 w 2354906"/>
                <a:gd name="connsiteY4" fmla="*/ 2150173 h 2714244"/>
                <a:gd name="connsiteX5" fmla="*/ 1002413 w 2354906"/>
                <a:gd name="connsiteY5" fmla="*/ 2714244 h 2714244"/>
                <a:gd name="connsiteX6" fmla="*/ 2168279 w 2354906"/>
                <a:gd name="connsiteY6" fmla="*/ 1242186 h 2714244"/>
                <a:gd name="connsiteX7" fmla="*/ 2134751 w 2354906"/>
                <a:gd name="connsiteY7" fmla="*/ 1212849 h 2714244"/>
                <a:gd name="connsiteX8" fmla="*/ 2063439 w 2354906"/>
                <a:gd name="connsiteY8" fmla="*/ 1133157 h 2714244"/>
                <a:gd name="connsiteX9" fmla="*/ 2063439 w 2354906"/>
                <a:gd name="connsiteY9" fmla="*/ 1133221 h 2714244"/>
                <a:gd name="connsiteX10" fmla="*/ 2161992 w 2354906"/>
                <a:gd name="connsiteY10" fmla="*/ 424433 h 2714244"/>
                <a:gd name="connsiteX11" fmla="*/ 2354906 w 2354906"/>
                <a:gd name="connsiteY11" fmla="*/ 229425 h 271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4906" h="2714244">
                  <a:moveTo>
                    <a:pt x="2125782" y="0"/>
                  </a:moveTo>
                  <a:lnTo>
                    <a:pt x="0" y="0"/>
                  </a:lnTo>
                  <a:lnTo>
                    <a:pt x="0" y="1839633"/>
                  </a:lnTo>
                  <a:lnTo>
                    <a:pt x="114086" y="1978989"/>
                  </a:lnTo>
                  <a:cubicBezTo>
                    <a:pt x="164573" y="2036479"/>
                    <a:pt x="218144" y="2093555"/>
                    <a:pt x="274763" y="2150173"/>
                  </a:cubicBezTo>
                  <a:cubicBezTo>
                    <a:pt x="538988" y="2412301"/>
                    <a:pt x="784353" y="2601023"/>
                    <a:pt x="1002413" y="2714244"/>
                  </a:cubicBezTo>
                  <a:cubicBezTo>
                    <a:pt x="1541340" y="2349373"/>
                    <a:pt x="1946027" y="1831403"/>
                    <a:pt x="2168279" y="1242186"/>
                  </a:cubicBezTo>
                  <a:cubicBezTo>
                    <a:pt x="2155706" y="1233805"/>
                    <a:pt x="2145228" y="1223327"/>
                    <a:pt x="2134751" y="1212849"/>
                  </a:cubicBezTo>
                  <a:cubicBezTo>
                    <a:pt x="2107509" y="1185608"/>
                    <a:pt x="2084395" y="1160399"/>
                    <a:pt x="2063439" y="1133157"/>
                  </a:cubicBezTo>
                  <a:lnTo>
                    <a:pt x="2063439" y="1133221"/>
                  </a:lnTo>
                  <a:cubicBezTo>
                    <a:pt x="1860048" y="883665"/>
                    <a:pt x="1912436" y="673988"/>
                    <a:pt x="2161992" y="424433"/>
                  </a:cubicBezTo>
                  <a:lnTo>
                    <a:pt x="2354906" y="229425"/>
                  </a:lnTo>
                  <a:close/>
                </a:path>
              </a:pathLst>
            </a:custGeom>
            <a:solidFill>
              <a:srgbClr val="00706E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27D337E-3A94-DEEC-0A09-8D0B40A67A64}"/>
              </a:ext>
            </a:extLst>
          </p:cNvPr>
          <p:cNvSpPr txBox="1"/>
          <p:nvPr/>
        </p:nvSpPr>
        <p:spPr>
          <a:xfrm>
            <a:off x="496327" y="1543242"/>
            <a:ext cx="9530175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/>
                <a:cs typeface="Segoe UI Semibold"/>
              </a:rPr>
              <a:t>Build loyalty beyond fuel sales: </a:t>
            </a:r>
            <a:r>
              <a:rPr lang="en-US" sz="2800">
                <a:solidFill>
                  <a:srgbClr val="361D5C"/>
                </a:solidFill>
                <a:latin typeface="Aptos Light"/>
                <a:cs typeface="Segoe UI Semibold"/>
              </a:rPr>
              <a:t>Manage</a:t>
            </a: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/>
                <a:cs typeface="Segoe UI Semibold"/>
              </a:rPr>
              <a:t> food, c-stores</a:t>
            </a:r>
            <a:r>
              <a:rPr lang="en-US" sz="2800">
                <a:solidFill>
                  <a:srgbClr val="361D5C"/>
                </a:solidFill>
                <a:latin typeface="Aptos Light"/>
                <a:cs typeface="Segoe UI Semibold"/>
              </a:rPr>
              <a:t>/retail,</a:t>
            </a: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/>
                <a:cs typeface="Segoe UI Semibold"/>
              </a:rPr>
              <a:t>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/>
                <a:cs typeface="Segoe UI Semibold"/>
              </a:rPr>
              <a:t>entertainment, and fuel on one platform.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 Light"/>
              <a:cs typeface="Segoe UI Semibold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DD614D-688B-A9A6-1D74-19FAC526F1E6}"/>
              </a:ext>
            </a:extLst>
          </p:cNvPr>
          <p:cNvSpPr txBox="1"/>
          <p:nvPr/>
        </p:nvSpPr>
        <p:spPr>
          <a:xfrm>
            <a:off x="496327" y="473703"/>
            <a:ext cx="46365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706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Industry add-ons</a:t>
            </a:r>
          </a:p>
        </p:txBody>
      </p:sp>
      <p:pic>
        <p:nvPicPr>
          <p:cNvPr id="12" name="Picture 11" descr="A person holding a gas pump&#10;&#10;AI-generated content may be incorrect.">
            <a:extLst>
              <a:ext uri="{FF2B5EF4-FFF2-40B4-BE49-F238E27FC236}">
                <a16:creationId xmlns:a16="http://schemas.microsoft.com/office/drawing/2014/main" id="{7ABA67DC-B34F-8EE6-ADCA-651BBC0384E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9396"/>
          <a:stretch>
            <a:fillRect/>
          </a:stretch>
        </p:blipFill>
        <p:spPr>
          <a:xfrm>
            <a:off x="8365899" y="1636254"/>
            <a:ext cx="3826102" cy="5221745"/>
          </a:xfrm>
          <a:prstGeom prst="rect">
            <a:avLst/>
          </a:prstGeom>
        </p:spPr>
      </p:pic>
      <p:sp>
        <p:nvSpPr>
          <p:cNvPr id="17" name="Rounded Rectangle 11">
            <a:extLst>
              <a:ext uri="{FF2B5EF4-FFF2-40B4-BE49-F238E27FC236}">
                <a16:creationId xmlns:a16="http://schemas.microsoft.com/office/drawing/2014/main" id="{F42B834B-405D-74ED-2BC9-19C39E625625}"/>
              </a:ext>
            </a:extLst>
          </p:cNvPr>
          <p:cNvSpPr/>
          <p:nvPr/>
        </p:nvSpPr>
        <p:spPr>
          <a:xfrm>
            <a:off x="4194251" y="2791416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dirty="0">
                <a:solidFill>
                  <a:prstClr val="white"/>
                </a:solidFill>
                <a:latin typeface="Aptos Light" panose="020B0004020202020204" pitchFamily="34" charset="0"/>
                <a:cs typeface="Segoe UI Semibold" panose="020B0702040204020203" pitchFamily="34" charset="0"/>
              </a:rPr>
              <a:t>Wet stock management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18" name="Rounded Rectangle 11">
            <a:extLst>
              <a:ext uri="{FF2B5EF4-FFF2-40B4-BE49-F238E27FC236}">
                <a16:creationId xmlns:a16="http://schemas.microsoft.com/office/drawing/2014/main" id="{B43ABA7A-541E-9D31-7FA3-6359ED987EC9}"/>
              </a:ext>
            </a:extLst>
          </p:cNvPr>
          <p:cNvSpPr/>
          <p:nvPr/>
        </p:nvSpPr>
        <p:spPr>
          <a:xfrm>
            <a:off x="4194251" y="4006144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dirty="0">
                <a:solidFill>
                  <a:prstClr val="white"/>
                </a:solidFill>
                <a:latin typeface="Aptos Light" panose="020B0004020202020204" pitchFamily="34" charset="0"/>
                <a:cs typeface="Segoe UI Semibold" panose="020B0702040204020203" pitchFamily="34" charset="0"/>
              </a:rPr>
              <a:t>Easy payment with LS Pay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19" name="Rounded Rectangle 11">
            <a:extLst>
              <a:ext uri="{FF2B5EF4-FFF2-40B4-BE49-F238E27FC236}">
                <a16:creationId xmlns:a16="http://schemas.microsoft.com/office/drawing/2014/main" id="{77FDC3BA-8178-B3B2-B850-7A72AB36BDAF}"/>
              </a:ext>
            </a:extLst>
          </p:cNvPr>
          <p:cNvSpPr/>
          <p:nvPr/>
        </p:nvSpPr>
        <p:spPr>
          <a:xfrm>
            <a:off x="4194251" y="5220872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Real-time analytics and reports</a:t>
            </a:r>
          </a:p>
        </p:txBody>
      </p:sp>
      <p:sp>
        <p:nvSpPr>
          <p:cNvPr id="20" name="Rounded Rectangle 11">
            <a:extLst>
              <a:ext uri="{FF2B5EF4-FFF2-40B4-BE49-F238E27FC236}">
                <a16:creationId xmlns:a16="http://schemas.microsoft.com/office/drawing/2014/main" id="{055B0DB8-4709-9625-0290-C3D596A178AC}"/>
              </a:ext>
            </a:extLst>
          </p:cNvPr>
          <p:cNvSpPr/>
          <p:nvPr/>
        </p:nvSpPr>
        <p:spPr>
          <a:xfrm>
            <a:off x="417959" y="5233216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dirty="0">
                <a:solidFill>
                  <a:prstClr val="white"/>
                </a:solidFill>
                <a:latin typeface="Aptos Light" panose="020B0004020202020204" pitchFamily="34" charset="0"/>
                <a:cs typeface="Segoe UI Semibold" panose="020B0702040204020203" pitchFamily="34" charset="0"/>
              </a:rPr>
              <a:t>One version of the truth </a:t>
            </a:r>
            <a:br>
              <a:rPr lang="en-US" dirty="0">
                <a:solidFill>
                  <a:prstClr val="white"/>
                </a:solidFill>
                <a:latin typeface="Aptos Light" panose="020B0004020202020204" pitchFamily="34" charset="0"/>
                <a:cs typeface="Segoe UI Semibold" panose="020B0702040204020203" pitchFamily="34" charset="0"/>
              </a:rPr>
            </a:br>
            <a:r>
              <a:rPr lang="en-US" dirty="0">
                <a:solidFill>
                  <a:prstClr val="white"/>
                </a:solidFill>
                <a:latin typeface="Aptos Light" panose="020B0004020202020204" pitchFamily="34" charset="0"/>
                <a:cs typeface="Segoe UI Semibold" panose="020B0702040204020203" pitchFamily="34" charset="0"/>
              </a:rPr>
              <a:t>for the whole chain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21" name="Rounded Rectangle 11">
            <a:extLst>
              <a:ext uri="{FF2B5EF4-FFF2-40B4-BE49-F238E27FC236}">
                <a16:creationId xmlns:a16="http://schemas.microsoft.com/office/drawing/2014/main" id="{1AE1B156-CBB0-AC9A-8627-A603AE6881F4}"/>
              </a:ext>
            </a:extLst>
          </p:cNvPr>
          <p:cNvSpPr/>
          <p:nvPr/>
        </p:nvSpPr>
        <p:spPr>
          <a:xfrm>
            <a:off x="438905" y="4006143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Sell fuel, food, and retail items 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in the same transaction</a:t>
            </a:r>
          </a:p>
        </p:txBody>
      </p:sp>
      <p:sp>
        <p:nvSpPr>
          <p:cNvPr id="22" name="Rounded Rectangle 11">
            <a:extLst>
              <a:ext uri="{FF2B5EF4-FFF2-40B4-BE49-F238E27FC236}">
                <a16:creationId xmlns:a16="http://schemas.microsoft.com/office/drawing/2014/main" id="{72410425-3367-9DF8-7818-DD220FCEA002}"/>
              </a:ext>
            </a:extLst>
          </p:cNvPr>
          <p:cNvSpPr/>
          <p:nvPr/>
        </p:nvSpPr>
        <p:spPr>
          <a:xfrm>
            <a:off x="417959" y="2786100"/>
            <a:ext cx="3613591" cy="1068429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Authorize, pause, stop, lock, 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or unlock pumps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F7A052BA-6174-F34F-AA87-5FCD49B26B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701813"/>
      </p:ext>
    </p:extLst>
  </p:cSld>
  <p:clrMapOvr>
    <a:masterClrMapping/>
  </p:clrMapOvr>
  <p:transition spd="slow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077F3-8C67-6D98-16EF-8BB46328DE6C}"/>
              </a:ext>
            </a:extLst>
          </p:cNvPr>
          <p:cNvSpPr txBox="1">
            <a:spLocks/>
          </p:cNvSpPr>
          <p:nvPr/>
        </p:nvSpPr>
        <p:spPr>
          <a:xfrm>
            <a:off x="328969" y="233461"/>
            <a:ext cx="7896722" cy="118562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LS Central for forecourt</a:t>
            </a:r>
            <a:br>
              <a:rPr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ExtraBold" panose="020B0004020202020204" pitchFamily="34" charset="0"/>
                <a:cs typeface="Segoe UI" panose="020B0502040204020203" pitchFamily="34" charset="0"/>
              </a:rPr>
            </a:br>
            <a:r>
              <a:rPr lang="en-US">
                <a:solidFill>
                  <a:srgbClr val="6E63D6"/>
                </a:solidFill>
                <a:latin typeface="Aptos ExtraBold"/>
                <a:cs typeface="Segoe UI"/>
              </a:rPr>
              <a:t>A single software</a:t>
            </a: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6E63D6"/>
                </a:solidFill>
                <a:effectLst/>
                <a:uLnTx/>
                <a:uFillTx/>
                <a:latin typeface="Aptos ExtraBold"/>
                <a:cs typeface="Segoe UI"/>
              </a:rPr>
              <a:t> </a:t>
            </a:r>
            <a:r>
              <a:rPr lang="en-US">
                <a:solidFill>
                  <a:srgbClr val="6E63D6"/>
                </a:solidFill>
                <a:latin typeface="Aptos ExtraBold"/>
                <a:cs typeface="Segoe UI"/>
              </a:rPr>
              <a:t>platform </a:t>
            </a: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6E63D6"/>
                </a:solidFill>
                <a:effectLst/>
                <a:uLnTx/>
                <a:uFillTx/>
                <a:latin typeface="Aptos ExtraBold"/>
                <a:cs typeface="Segoe UI"/>
              </a:rPr>
              <a:t>for fuel retailers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A3558231-EE91-006B-0917-34512E1075B7}"/>
              </a:ext>
            </a:extLst>
          </p:cNvPr>
          <p:cNvSpPr/>
          <p:nvPr/>
        </p:nvSpPr>
        <p:spPr>
          <a:xfrm rot="5400000" flipH="1">
            <a:off x="195955" y="3947336"/>
            <a:ext cx="2762156" cy="3097084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6E63D6">
              <a:alpha val="50068"/>
            </a:srgbClr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EA0E7EA-78F3-D82D-A42E-39DF6AFC13B4}"/>
              </a:ext>
            </a:extLst>
          </p:cNvPr>
          <p:cNvGrpSpPr/>
          <p:nvPr/>
        </p:nvGrpSpPr>
        <p:grpSpPr>
          <a:xfrm>
            <a:off x="625996" y="2179835"/>
            <a:ext cx="11268760" cy="3869929"/>
            <a:chOff x="720264" y="2248067"/>
            <a:chExt cx="10825351" cy="371765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2F7308C9-335B-A2A6-33FB-353DB1F216DD}"/>
                </a:ext>
              </a:extLst>
            </p:cNvPr>
            <p:cNvGrpSpPr/>
            <p:nvPr/>
          </p:nvGrpSpPr>
          <p:grpSpPr>
            <a:xfrm>
              <a:off x="5391817" y="2263879"/>
              <a:ext cx="6153798" cy="3701841"/>
              <a:chOff x="2637867" y="3670933"/>
              <a:chExt cx="5023602" cy="3021967"/>
            </a:xfrm>
          </p:grpSpPr>
          <p:pic>
            <p:nvPicPr>
              <p:cNvPr id="2" name="Picture 1" descr="A diagram of a system&#10;&#10;Description automatically generated">
                <a:extLst>
                  <a:ext uri="{FF2B5EF4-FFF2-40B4-BE49-F238E27FC236}">
                    <a16:creationId xmlns:a16="http://schemas.microsoft.com/office/drawing/2014/main" id="{105AE9F5-6B3E-47FA-64EC-9590792818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062954" y="3670933"/>
                <a:ext cx="4598515" cy="2983868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72C1976-FDC1-D0A3-F904-2324089791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720780" y="5326434"/>
                <a:ext cx="4828103" cy="1328367"/>
              </a:xfrm>
              <a:prstGeom prst="rect">
                <a:avLst/>
              </a:prstGeom>
            </p:spPr>
          </p:pic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4A66CDCD-6886-D09B-EC65-A06B60CBB0DD}"/>
                  </a:ext>
                </a:extLst>
              </p:cNvPr>
              <p:cNvSpPr/>
              <p:nvPr/>
            </p:nvSpPr>
            <p:spPr>
              <a:xfrm>
                <a:off x="2720768" y="6150591"/>
                <a:ext cx="2414063" cy="26924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5ABDF38-41F3-6E39-3143-3D449E7C2580}"/>
                  </a:ext>
                </a:extLst>
              </p:cNvPr>
              <p:cNvSpPr txBox="1"/>
              <p:nvPr/>
            </p:nvSpPr>
            <p:spPr>
              <a:xfrm>
                <a:off x="2637867" y="6133361"/>
                <a:ext cx="61106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Price sign</a:t>
                </a:r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67664E9-CAB0-B79C-43EE-E3867313E1D1}"/>
                  </a:ext>
                </a:extLst>
              </p:cNvPr>
              <p:cNvSpPr txBox="1"/>
              <p:nvPr/>
            </p:nvSpPr>
            <p:spPr>
              <a:xfrm>
                <a:off x="3387479" y="6133361"/>
                <a:ext cx="497252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Pumps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E4848A25-C74B-99AE-C9C5-1F23F288C24D}"/>
                  </a:ext>
                </a:extLst>
              </p:cNvPr>
              <p:cNvSpPr txBox="1"/>
              <p:nvPr/>
            </p:nvSpPr>
            <p:spPr>
              <a:xfrm>
                <a:off x="3982638" y="6133361"/>
                <a:ext cx="708848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EV chargers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FDFBA28-20C5-69D7-E78D-9A3FAB42771C}"/>
                  </a:ext>
                </a:extLst>
              </p:cNvPr>
              <p:cNvSpPr txBox="1"/>
              <p:nvPr/>
            </p:nvSpPr>
            <p:spPr>
              <a:xfrm>
                <a:off x="4689040" y="6133361"/>
                <a:ext cx="369012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OPT</a:t>
                </a:r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764D2BB-1A8C-D67C-B7C3-843B1C91414F}"/>
                  </a:ext>
                </a:extLst>
              </p:cNvPr>
              <p:cNvSpPr/>
              <p:nvPr/>
            </p:nvSpPr>
            <p:spPr>
              <a:xfrm>
                <a:off x="5395147" y="6477456"/>
                <a:ext cx="41486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652E0A-2BF5-E9F2-EB64-73B473CAE99A}"/>
                  </a:ext>
                </a:extLst>
              </p:cNvPr>
              <p:cNvSpPr txBox="1"/>
              <p:nvPr/>
            </p:nvSpPr>
            <p:spPr>
              <a:xfrm>
                <a:off x="5395159" y="6449951"/>
                <a:ext cx="444352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Tanks</a:t>
                </a:r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30644FA8-25A9-E343-81AE-ABA87C4BF7DF}"/>
                  </a:ext>
                </a:extLst>
              </p:cNvPr>
              <p:cNvSpPr/>
              <p:nvPr/>
            </p:nvSpPr>
            <p:spPr>
              <a:xfrm>
                <a:off x="5909333" y="5326434"/>
                <a:ext cx="41486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F720A942-A1B4-D240-8194-D10D41349AC4}"/>
                  </a:ext>
                </a:extLst>
              </p:cNvPr>
              <p:cNvSpPr txBox="1"/>
              <p:nvPr/>
            </p:nvSpPr>
            <p:spPr>
              <a:xfrm>
                <a:off x="5870769" y="5254568"/>
                <a:ext cx="6190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Forecourt</a:t>
                </a:r>
                <a:b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</a:b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controller</a:t>
                </a:r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8FE044D9-9E11-C6F2-FC38-48E4369DEA19}"/>
                  </a:ext>
                </a:extLst>
              </p:cNvPr>
              <p:cNvSpPr/>
              <p:nvPr/>
            </p:nvSpPr>
            <p:spPr>
              <a:xfrm>
                <a:off x="5924573" y="4427274"/>
                <a:ext cx="41486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102C21CB-836F-69D3-F579-B3CEAEE3E74D}"/>
                  </a:ext>
                </a:extLst>
              </p:cNvPr>
              <p:cNvSpPr/>
              <p:nvPr/>
            </p:nvSpPr>
            <p:spPr>
              <a:xfrm>
                <a:off x="5919493" y="5915714"/>
                <a:ext cx="41486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CFE69FA-4B6C-91AF-5AB7-B1A438141B34}"/>
                  </a:ext>
                </a:extLst>
              </p:cNvPr>
              <p:cNvSpPr txBox="1"/>
              <p:nvPr/>
            </p:nvSpPr>
            <p:spPr>
              <a:xfrm>
                <a:off x="5839511" y="5936932"/>
                <a:ext cx="681597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Tank gauge</a:t>
                </a:r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E4E73F9B-644D-DA4F-5ED2-EB9C6D0803ED}"/>
                  </a:ext>
                </a:extLst>
              </p:cNvPr>
              <p:cNvSpPr/>
              <p:nvPr/>
            </p:nvSpPr>
            <p:spPr>
              <a:xfrm>
                <a:off x="6866225" y="6466862"/>
                <a:ext cx="506917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82F1385-4257-2A55-309A-45F26513AF48}"/>
                  </a:ext>
                </a:extLst>
              </p:cNvPr>
              <p:cNvSpPr txBox="1"/>
              <p:nvPr/>
            </p:nvSpPr>
            <p:spPr>
              <a:xfrm>
                <a:off x="6824426" y="6449951"/>
                <a:ext cx="681597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Fuel tanker</a:t>
                </a:r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808D95F-29A1-C70E-245D-FCFD41AA4ABC}"/>
                  </a:ext>
                </a:extLst>
              </p:cNvPr>
              <p:cNvSpPr/>
              <p:nvPr/>
            </p:nvSpPr>
            <p:spPr>
              <a:xfrm>
                <a:off x="5802653" y="4046274"/>
                <a:ext cx="772931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E8064CA1-A791-323C-0C6B-29C567DCFA2D}"/>
                  </a:ext>
                </a:extLst>
              </p:cNvPr>
              <p:cNvSpPr txBox="1"/>
              <p:nvPr/>
            </p:nvSpPr>
            <p:spPr>
              <a:xfrm>
                <a:off x="5869158" y="4020575"/>
                <a:ext cx="639919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Hardware 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station</a:t>
                </a:r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CC03F7EA-3CAD-F3BF-2523-4836A9FBEA05}"/>
                  </a:ext>
                </a:extLst>
              </p:cNvPr>
              <p:cNvSpPr/>
              <p:nvPr/>
            </p:nvSpPr>
            <p:spPr>
              <a:xfrm>
                <a:off x="4293893" y="3731314"/>
                <a:ext cx="414869" cy="2154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5D7C439E-A892-9463-F890-303E091B1821}"/>
                  </a:ext>
                </a:extLst>
              </p:cNvPr>
              <p:cNvSpPr txBox="1"/>
              <p:nvPr/>
            </p:nvSpPr>
            <p:spPr>
              <a:xfrm>
                <a:off x="4303935" y="3750364"/>
                <a:ext cx="377026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242C2F"/>
                    </a:solidFill>
                    <a:effectLst/>
                    <a:uLnTx/>
                    <a:uFillTx/>
                    <a:latin typeface="Aptos" panose="020B0004020202020204" pitchFamily="34" charset="0"/>
                    <a:ea typeface="+mn-ea"/>
                    <a:cs typeface="+mn-cs"/>
                  </a:rPr>
                  <a:t>POS</a:t>
                </a:r>
              </a:p>
            </p:txBody>
          </p:sp>
        </p:grp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5AF5BF8B-2298-AB55-363E-18815385F70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" r="69651"/>
            <a:stretch>
              <a:fillRect/>
            </a:stretch>
          </p:blipFill>
          <p:spPr>
            <a:xfrm>
              <a:off x="720264" y="2248067"/>
              <a:ext cx="1253674" cy="1185620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D9F6E684-0DB7-09C5-CC1A-EFF30A7A7C7A}"/>
                </a:ext>
              </a:extLst>
            </p:cNvPr>
            <p:cNvSpPr txBox="1"/>
            <p:nvPr/>
          </p:nvSpPr>
          <p:spPr>
            <a:xfrm>
              <a:off x="1643832" y="2633167"/>
              <a:ext cx="203015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403FA4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CentralConnect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403FA4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endParaRPr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FA65D17E-08DC-4A74-8F4C-EB9F0FA4FE8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772963" y="2899543"/>
              <a:ext cx="1139576" cy="0"/>
            </a:xfrm>
            <a:prstGeom prst="straightConnector1">
              <a:avLst/>
            </a:prstGeom>
            <a:ln>
              <a:solidFill>
                <a:srgbClr val="351C5C"/>
              </a:solidFill>
              <a:prstDash val="sysDash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D94EC50D-C250-2D6C-D45F-7453429EAADD}"/>
                </a:ext>
              </a:extLst>
            </p:cNvPr>
            <p:cNvGrpSpPr/>
            <p:nvPr/>
          </p:nvGrpSpPr>
          <p:grpSpPr>
            <a:xfrm>
              <a:off x="3458560" y="2253940"/>
              <a:ext cx="1253674" cy="1185620"/>
              <a:chOff x="2693093" y="2587793"/>
              <a:chExt cx="1253674" cy="1185620"/>
            </a:xfrm>
          </p:grpSpPr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53EF6A0F-5010-8CAB-4EE3-06D8EE30325C}"/>
                  </a:ext>
                </a:extLst>
              </p:cNvPr>
              <p:cNvGrpSpPr/>
              <p:nvPr/>
            </p:nvGrpSpPr>
            <p:grpSpPr>
              <a:xfrm>
                <a:off x="2693093" y="2587793"/>
                <a:ext cx="1253674" cy="1185620"/>
                <a:chOff x="2390304" y="1535076"/>
                <a:chExt cx="1683377" cy="1591997"/>
              </a:xfrm>
            </p:grpSpPr>
            <p:pic>
              <p:nvPicPr>
                <p:cNvPr id="31" name="Picture 30">
                  <a:extLst>
                    <a:ext uri="{FF2B5EF4-FFF2-40B4-BE49-F238E27FC236}">
                      <a16:creationId xmlns:a16="http://schemas.microsoft.com/office/drawing/2014/main" id="{F85B94BE-1495-1054-6900-C6085DF3893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rcRect r="69651"/>
                <a:stretch>
                  <a:fillRect/>
                </a:stretch>
              </p:blipFill>
              <p:spPr>
                <a:xfrm>
                  <a:off x="2390304" y="1535076"/>
                  <a:ext cx="1683377" cy="1591997"/>
                </a:xfrm>
                <a:prstGeom prst="rect">
                  <a:avLst/>
                </a:prstGeom>
              </p:spPr>
            </p:pic>
            <p:sp>
              <p:nvSpPr>
                <p:cNvPr id="32" name="Rectangle 31">
                  <a:extLst>
                    <a:ext uri="{FF2B5EF4-FFF2-40B4-BE49-F238E27FC236}">
                      <a16:creationId xmlns:a16="http://schemas.microsoft.com/office/drawing/2014/main" id="{2C6A5A8E-83F0-3EB4-848A-C3F9DAD7B42E}"/>
                    </a:ext>
                  </a:extLst>
                </p:cNvPr>
                <p:cNvSpPr/>
                <p:nvPr/>
              </p:nvSpPr>
              <p:spPr>
                <a:xfrm>
                  <a:off x="2551889" y="1828800"/>
                  <a:ext cx="1430389" cy="1122393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S" dirty="0"/>
                </a:p>
              </p:txBody>
            </p:sp>
          </p:grpSp>
          <p:pic>
            <p:nvPicPr>
              <p:cNvPr id="34" name="Graphic 33">
                <a:extLst>
                  <a:ext uri="{FF2B5EF4-FFF2-40B4-BE49-F238E27FC236}">
                    <a16:creationId xmlns:a16="http://schemas.microsoft.com/office/drawing/2014/main" id="{89F0AC59-1091-4F40-B100-0D3D88C57A2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cstate="screen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/>
            </p:blipFill>
            <p:spPr>
              <a:xfrm>
                <a:off x="2835439" y="2852328"/>
                <a:ext cx="979313" cy="569368"/>
              </a:xfrm>
              <a:prstGeom prst="rect">
                <a:avLst/>
              </a:prstGeom>
            </p:spPr>
          </p:pic>
        </p:grp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4F6CD0F4-DC38-C17F-5130-CF22E867A47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006013" y="2899543"/>
              <a:ext cx="1306286" cy="0"/>
            </a:xfrm>
            <a:prstGeom prst="straightConnector1">
              <a:avLst/>
            </a:prstGeom>
            <a:ln>
              <a:solidFill>
                <a:srgbClr val="351C5C"/>
              </a:solidFill>
              <a:prstDash val="sysDash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68821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ystem&#10;&#10;Description automatically generated">
            <a:extLst>
              <a:ext uri="{FF2B5EF4-FFF2-40B4-BE49-F238E27FC236}">
                <a16:creationId xmlns:a16="http://schemas.microsoft.com/office/drawing/2014/main" id="{C2B47E58-2C9C-27E3-74E0-091DC62FEF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350" y="2395800"/>
            <a:ext cx="4928736" cy="319814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50A25-2C27-A390-4BBC-B786B9D63747}"/>
              </a:ext>
            </a:extLst>
          </p:cNvPr>
          <p:cNvSpPr txBox="1">
            <a:spLocks/>
          </p:cNvSpPr>
          <p:nvPr/>
        </p:nvSpPr>
        <p:spPr>
          <a:xfrm>
            <a:off x="762000" y="2011328"/>
            <a:ext cx="5005301" cy="459952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>
                <a:solidFill>
                  <a:srgbClr val="242C2F"/>
                </a:solidFill>
                <a:cs typeface="Segoe UI Semibold"/>
              </a:rPr>
              <a:t>LS Central POS </a:t>
            </a:r>
            <a:r>
              <a:rPr lang="en-US" sz="2400" b="1" dirty="0">
                <a:solidFill>
                  <a:srgbClr val="242C2F"/>
                </a:solidFill>
                <a:cs typeface="Segoe UI Semibold"/>
              </a:rPr>
              <a:t>connects to pumps and other hardware</a:t>
            </a:r>
            <a:r>
              <a:rPr lang="en-US" sz="2400" dirty="0">
                <a:solidFill>
                  <a:srgbClr val="242C2F"/>
                </a:solidFill>
                <a:cs typeface="Segoe UI Semibold"/>
              </a:rPr>
              <a:t> through the Forecourt Controller</a:t>
            </a:r>
          </a:p>
          <a:p>
            <a:pPr lvl="0">
              <a:defRPr/>
            </a:pPr>
            <a:r>
              <a:rPr lang="en-US" sz="2400" dirty="0">
                <a:solidFill>
                  <a:srgbClr val="242C2F"/>
                </a:solidFill>
                <a:cs typeface="Segoe UI Semibold"/>
              </a:rPr>
              <a:t>The Forecourt Controller provides a single, standardized API, allowing LS Central to </a:t>
            </a:r>
            <a:r>
              <a:rPr lang="en-US" sz="2400" b="1" dirty="0">
                <a:solidFill>
                  <a:srgbClr val="242C2F"/>
                </a:solidFill>
                <a:cs typeface="Segoe UI Semibold"/>
              </a:rPr>
              <a:t>integrate</a:t>
            </a:r>
            <a:r>
              <a:rPr lang="en-US" sz="2400" dirty="0">
                <a:solidFill>
                  <a:srgbClr val="242C2F"/>
                </a:solidFill>
                <a:cs typeface="Segoe UI Semibold"/>
              </a:rPr>
              <a:t> with virtually </a:t>
            </a:r>
            <a:r>
              <a:rPr lang="en-US" sz="2400" b="1" dirty="0">
                <a:solidFill>
                  <a:srgbClr val="242C2F"/>
                </a:solidFill>
                <a:cs typeface="Segoe UI Semibold"/>
              </a:rPr>
              <a:t>any device</a:t>
            </a:r>
            <a:r>
              <a:rPr lang="en-US" sz="2400" dirty="0">
                <a:solidFill>
                  <a:srgbClr val="242C2F"/>
                </a:solidFill>
                <a:cs typeface="Segoe UI Semibold"/>
              </a:rPr>
              <a:t> in the forecourt.</a:t>
            </a:r>
          </a:p>
          <a:p>
            <a:pPr lvl="0">
              <a:defRPr/>
            </a:pPr>
            <a:r>
              <a:rPr lang="en-US" sz="2400" dirty="0">
                <a:solidFill>
                  <a:srgbClr val="242C2F"/>
                </a:solidFill>
                <a:cs typeface="Segoe UI Semibold"/>
              </a:rPr>
              <a:t>Forecourt Controller connection is a part of the </a:t>
            </a:r>
            <a:r>
              <a:rPr lang="en-US" sz="2400" b="1" dirty="0">
                <a:solidFill>
                  <a:srgbClr val="242C2F"/>
                </a:solidFill>
                <a:cs typeface="Segoe UI Semibold"/>
              </a:rPr>
              <a:t>Hardware Station </a:t>
            </a:r>
            <a:r>
              <a:rPr lang="en-US" sz="2400" dirty="0">
                <a:solidFill>
                  <a:srgbClr val="242C2F"/>
                </a:solidFill>
                <a:cs typeface="Segoe UI Semibold"/>
              </a:rPr>
              <a:t>for LS Central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02E9FAE-5B34-F930-6FF6-DDDBBD515B9F}"/>
              </a:ext>
            </a:extLst>
          </p:cNvPr>
          <p:cNvCxnSpPr/>
          <p:nvPr/>
        </p:nvCxnSpPr>
        <p:spPr>
          <a:xfrm>
            <a:off x="6096000" y="2011328"/>
            <a:ext cx="0" cy="4599522"/>
          </a:xfrm>
          <a:prstGeom prst="line">
            <a:avLst/>
          </a:prstGeom>
          <a:ln w="25400">
            <a:solidFill>
              <a:srgbClr val="361D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8D21295B-AB06-9084-7C86-3C2743C67BBC}"/>
              </a:ext>
            </a:extLst>
          </p:cNvPr>
          <p:cNvSpPr txBox="1">
            <a:spLocks/>
          </p:cNvSpPr>
          <p:nvPr/>
        </p:nvSpPr>
        <p:spPr>
          <a:xfrm>
            <a:off x="684569" y="383830"/>
            <a:ext cx="9685271" cy="118562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LS Central for forecourt</a:t>
            </a:r>
            <a:br>
              <a:rPr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ExtraBold" panose="020B0004020202020204" pitchFamily="34" charset="0"/>
                <a:cs typeface="Segoe UI" panose="020B0502040204020203" pitchFamily="34" charset="0"/>
              </a:rPr>
            </a:b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6E63D6"/>
                </a:solidFill>
                <a:effectLst/>
                <a:uLnTx/>
                <a:uFillTx/>
                <a:latin typeface="Aptos ExtraBold"/>
                <a:cs typeface="Segoe UI"/>
              </a:rPr>
              <a:t>Any device. Any protocol. One connection point</a:t>
            </a:r>
            <a:r>
              <a:rPr lang="en-US">
                <a:solidFill>
                  <a:srgbClr val="6E63D6"/>
                </a:solidFill>
                <a:latin typeface="Aptos ExtraBold"/>
                <a:cs typeface="Segoe UI"/>
              </a:rPr>
              <a:t>.</a:t>
            </a: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6E63D6"/>
                </a:solidFill>
                <a:effectLst/>
                <a:uLnTx/>
                <a:uFillTx/>
                <a:latin typeface="Aptos ExtraBold"/>
                <a:cs typeface="Segoe UI"/>
              </a:rPr>
              <a:t> 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C0E7A314-7A1B-482F-46C8-7A2C6AF6D4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412936" y="1664310"/>
            <a:ext cx="1801537" cy="4277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8A8EEF-A68F-16A6-00AF-C1693EF3C1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2352" y="4162433"/>
            <a:ext cx="5202976" cy="14315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0DA4547-7892-76FB-4B41-61E7DA028DC3}"/>
              </a:ext>
            </a:extLst>
          </p:cNvPr>
          <p:cNvSpPr/>
          <p:nvPr/>
        </p:nvSpPr>
        <p:spPr>
          <a:xfrm>
            <a:off x="6337615" y="5091020"/>
            <a:ext cx="2435541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7D123C-E0BA-DC8F-D7DF-FB1911D4BAB0}"/>
              </a:ext>
            </a:extLst>
          </p:cNvPr>
          <p:cNvSpPr/>
          <p:nvPr/>
        </p:nvSpPr>
        <p:spPr>
          <a:xfrm>
            <a:off x="9095440" y="5381440"/>
            <a:ext cx="2435541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A28A4E-7081-876F-ED74-1DB7EA7AE2E6}"/>
              </a:ext>
            </a:extLst>
          </p:cNvPr>
          <p:cNvSpPr/>
          <p:nvPr/>
        </p:nvSpPr>
        <p:spPr>
          <a:xfrm>
            <a:off x="9750761" y="4771936"/>
            <a:ext cx="856280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A6F966-E4A9-E4EB-6B1C-9DBD8B5AECDC}"/>
              </a:ext>
            </a:extLst>
          </p:cNvPr>
          <p:cNvSpPr/>
          <p:nvPr/>
        </p:nvSpPr>
        <p:spPr>
          <a:xfrm>
            <a:off x="9821881" y="4167416"/>
            <a:ext cx="856280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8ED6B6-6719-AABC-4845-01901DF27A48}"/>
              </a:ext>
            </a:extLst>
          </p:cNvPr>
          <p:cNvSpPr/>
          <p:nvPr/>
        </p:nvSpPr>
        <p:spPr>
          <a:xfrm>
            <a:off x="9750761" y="2826296"/>
            <a:ext cx="856280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F5ABE8-162F-57A6-0EA7-E1F6497CCCD2}"/>
              </a:ext>
            </a:extLst>
          </p:cNvPr>
          <p:cNvSpPr/>
          <p:nvPr/>
        </p:nvSpPr>
        <p:spPr>
          <a:xfrm>
            <a:off x="8130241" y="2521496"/>
            <a:ext cx="856280" cy="212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E56DD5-9B29-C5FC-A5E4-3252FF17B876}"/>
              </a:ext>
            </a:extLst>
          </p:cNvPr>
          <p:cNvSpPr txBox="1"/>
          <p:nvPr/>
        </p:nvSpPr>
        <p:spPr>
          <a:xfrm>
            <a:off x="6327393" y="5074617"/>
            <a:ext cx="61106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Price sign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53C28A-EBD2-5B25-9E60-A73A8F0A69A5}"/>
              </a:ext>
            </a:extLst>
          </p:cNvPr>
          <p:cNvSpPr txBox="1"/>
          <p:nvPr/>
        </p:nvSpPr>
        <p:spPr>
          <a:xfrm>
            <a:off x="7117645" y="5074617"/>
            <a:ext cx="4972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Pumps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DE196A-E0C0-9C99-FA87-5DC84F684A53}"/>
              </a:ext>
            </a:extLst>
          </p:cNvPr>
          <p:cNvSpPr txBox="1"/>
          <p:nvPr/>
        </p:nvSpPr>
        <p:spPr>
          <a:xfrm>
            <a:off x="7804244" y="5079697"/>
            <a:ext cx="70884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EV chargers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89AB61-3DE7-F1EB-E94F-A6A697899C86}"/>
              </a:ext>
            </a:extLst>
          </p:cNvPr>
          <p:cNvSpPr txBox="1"/>
          <p:nvPr/>
        </p:nvSpPr>
        <p:spPr>
          <a:xfrm>
            <a:off x="8510646" y="5079697"/>
            <a:ext cx="36901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OPT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A18F5-80B2-D9E8-429C-F99A46093950}"/>
              </a:ext>
            </a:extLst>
          </p:cNvPr>
          <p:cNvSpPr txBox="1"/>
          <p:nvPr/>
        </p:nvSpPr>
        <p:spPr>
          <a:xfrm>
            <a:off x="9298045" y="5431847"/>
            <a:ext cx="4443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Tanks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4BB553-AF17-E52C-F726-E2EC7F2D513B}"/>
              </a:ext>
            </a:extLst>
          </p:cNvPr>
          <p:cNvSpPr txBox="1"/>
          <p:nvPr/>
        </p:nvSpPr>
        <p:spPr>
          <a:xfrm>
            <a:off x="9750761" y="4128679"/>
            <a:ext cx="619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Forecourt</a:t>
            </a:r>
            <a:b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controller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973B7-B616-613D-801C-A59E3A6A42E2}"/>
              </a:ext>
            </a:extLst>
          </p:cNvPr>
          <p:cNvSpPr txBox="1"/>
          <p:nvPr/>
        </p:nvSpPr>
        <p:spPr>
          <a:xfrm>
            <a:off x="9742397" y="4842365"/>
            <a:ext cx="6815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Tank gauge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81F278-B6A7-7EC6-2795-15F8C1E860B3}"/>
              </a:ext>
            </a:extLst>
          </p:cNvPr>
          <p:cNvSpPr txBox="1"/>
          <p:nvPr/>
        </p:nvSpPr>
        <p:spPr>
          <a:xfrm>
            <a:off x="10881557" y="5427627"/>
            <a:ext cx="6815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Fuel tanker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E4B33BE-CD04-C9AD-3C52-7F6B77025AFF}"/>
              </a:ext>
            </a:extLst>
          </p:cNvPr>
          <p:cNvSpPr txBox="1"/>
          <p:nvPr/>
        </p:nvSpPr>
        <p:spPr>
          <a:xfrm>
            <a:off x="9784075" y="2788601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Hardware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station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50B6B0-63E1-F858-D632-58A074710122}"/>
              </a:ext>
            </a:extLst>
          </p:cNvPr>
          <p:cNvSpPr txBox="1"/>
          <p:nvPr/>
        </p:nvSpPr>
        <p:spPr>
          <a:xfrm>
            <a:off x="8039181" y="2540982"/>
            <a:ext cx="3770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POS</a:t>
            </a:r>
          </a:p>
        </p:txBody>
      </p:sp>
    </p:spTree>
    <p:extLst>
      <p:ext uri="{BB962C8B-B14F-4D97-AF65-F5344CB8AC3E}">
        <p14:creationId xmlns:p14="http://schemas.microsoft.com/office/powerpoint/2010/main" val="1086360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85534-86FC-E73E-E01A-0257A80FE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5400" b="1" dirty="0">
                <a:cs typeface="Segoe UI"/>
              </a:rPr>
              <a:t>LS Central for forecourt</a:t>
            </a:r>
            <a:br>
              <a:rPr lang="en-US" sz="5400" b="1" dirty="0">
                <a:solidFill>
                  <a:srgbClr val="242C2F"/>
                </a:solidFill>
              </a:rPr>
            </a:br>
            <a:r>
              <a:rPr lang="en-US" dirty="0">
                <a:solidFill>
                  <a:srgbClr val="6E63D6"/>
                </a:solidFill>
                <a:cs typeface="Segoe UI"/>
              </a:rPr>
              <a:t>Fuel banner in the LS Central POS</a:t>
            </a:r>
            <a:br>
              <a:rPr lang="en-US" dirty="0">
                <a:solidFill>
                  <a:srgbClr val="943267"/>
                </a:solidFill>
                <a:cs typeface="Segoe UI"/>
              </a:rPr>
            </a:br>
            <a:br>
              <a:rPr lang="en-US" sz="1800" dirty="0">
                <a:solidFill>
                  <a:srgbClr val="242C2F"/>
                </a:solidFill>
              </a:rPr>
            </a:br>
            <a:endParaRPr lang="en-I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6B09D8E-2A80-6D32-DC86-F759026001A1}"/>
              </a:ext>
            </a:extLst>
          </p:cNvPr>
          <p:cNvSpPr txBox="1">
            <a:spLocks/>
          </p:cNvSpPr>
          <p:nvPr/>
        </p:nvSpPr>
        <p:spPr>
          <a:xfrm>
            <a:off x="340291" y="2700005"/>
            <a:ext cx="11125158" cy="36232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 banner on top of the LS Central POS, displays status of fuel pumps and handles communication from the POS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Allows POS user to do various Pump Controller operations 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Authorizing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 pumps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Stop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 and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start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 pumps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Handle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fuel sales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>
              <a:lnSpc>
                <a:spcPct val="100000"/>
              </a:lnSpc>
              <a:defRPr/>
            </a:pPr>
            <a:r>
              <a:rPr lang="en-US" sz="2400" dirty="0">
                <a:solidFill>
                  <a:srgbClr val="242C2F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Can be on a full-blown POS in-store or a scaled down POS version on handheld mobile device operated out in the forecourt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1C20B-8DF3-2209-00C2-7AD9EB8E8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91" y="1775150"/>
            <a:ext cx="11125158" cy="69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404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69CB6-8398-2B44-AA56-46DB62E06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Forecourt banner refactoring using AI</a:t>
            </a:r>
            <a:endParaRPr lang="en-I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B4722D-64F7-D74B-E1A5-3AD60460DE6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1172845"/>
            <a:ext cx="4885018" cy="4236371"/>
          </a:xfrm>
        </p:spPr>
        <p:txBody>
          <a:bodyPr lIns="91440" tIns="45720" rIns="91440" bIns="45720" anchor="t"/>
          <a:lstStyle/>
          <a:p>
            <a:r>
              <a:rPr lang="en-GB" dirty="0">
                <a:latin typeface="Aptos Light"/>
              </a:rPr>
              <a:t>Easy implementation of the forecourt banner for different scenarios</a:t>
            </a:r>
          </a:p>
          <a:p>
            <a:r>
              <a:rPr lang="en-GB" dirty="0">
                <a:latin typeface="Aptos Light"/>
              </a:rPr>
              <a:t>Separate UI and business logic</a:t>
            </a:r>
          </a:p>
          <a:p>
            <a:r>
              <a:rPr lang="en-GB" dirty="0"/>
              <a:t>New designed look</a:t>
            </a:r>
          </a:p>
          <a:p>
            <a:r>
              <a:rPr lang="en-GB" dirty="0">
                <a:latin typeface="Aptos Light"/>
              </a:rPr>
              <a:t>Fuels sales on a mobile device</a:t>
            </a:r>
          </a:p>
        </p:txBody>
      </p:sp>
      <p:pic>
        <p:nvPicPr>
          <p:cNvPr id="5" name="Picture Placeholder 15" descr="A gas station with a city in the background&#10;&#10;AI-generated content may be incorrect.">
            <a:extLst>
              <a:ext uri="{FF2B5EF4-FFF2-40B4-BE49-F238E27FC236}">
                <a16:creationId xmlns:a16="http://schemas.microsoft.com/office/drawing/2014/main" id="{ECE36EE8-F236-A6D0-5869-B229CF32618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897" r="28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08766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06B501-CEEC-8B81-A71C-BB0A52BEF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Forecourt banner refactoring using AI</a:t>
            </a:r>
            <a:endParaRPr lang="en-I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36F7837-4FE6-2123-E7FE-64E06D8B630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1106531"/>
            <a:ext cx="4977413" cy="4644937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6E62D6"/>
                </a:solidFill>
                <a:latin typeface="Aptos" panose="020B0004020202020204" pitchFamily="34" charset="0"/>
              </a:rPr>
              <a:t>The</a:t>
            </a:r>
            <a:r>
              <a:rPr lang="en-US" sz="2000" b="1" dirty="0">
                <a:solidFill>
                  <a:srgbClr val="6E62D6"/>
                </a:solidFill>
                <a:latin typeface="Aptos" panose="020B0004020202020204" pitchFamily="34" charset="0"/>
              </a:rPr>
              <a:t> Task:</a:t>
            </a:r>
          </a:p>
          <a:p>
            <a:r>
              <a:rPr lang="en-US" sz="1800" b="1" dirty="0">
                <a:latin typeface="Aptos" panose="020B0004020202020204" pitchFamily="34" charset="0"/>
              </a:rPr>
              <a:t>Refactor </a:t>
            </a:r>
            <a:r>
              <a:rPr lang="en-US" sz="1800" dirty="0"/>
              <a:t>Forecourt Web Template</a:t>
            </a:r>
          </a:p>
          <a:p>
            <a:r>
              <a:rPr lang="en-US" sz="1800" b="1" dirty="0">
                <a:latin typeface="Aptos" panose="020B0004020202020204" pitchFamily="34" charset="0"/>
              </a:rPr>
              <a:t>Simple web template </a:t>
            </a:r>
            <a:r>
              <a:rPr lang="en-US" sz="1800" dirty="0"/>
              <a:t>in </a:t>
            </a:r>
            <a:r>
              <a:rPr lang="en-US" sz="1800" dirty="0" err="1"/>
              <a:t>css</a:t>
            </a:r>
            <a:r>
              <a:rPr lang="en-US" sz="1800" dirty="0"/>
              <a:t>, html and </a:t>
            </a:r>
            <a:r>
              <a:rPr lang="en-US" sz="1800" dirty="0" err="1"/>
              <a:t>js</a:t>
            </a:r>
            <a:endParaRPr lang="en-US" sz="1800" b="1" dirty="0">
              <a:latin typeface="Aptos" panose="020B0004020202020204" pitchFamily="34" charset="0"/>
            </a:endParaRPr>
          </a:p>
          <a:p>
            <a:r>
              <a:rPr lang="en-US" sz="1800" dirty="0"/>
              <a:t>This can be written in plain </a:t>
            </a:r>
            <a:r>
              <a:rPr lang="en-US" sz="1800" b="1" dirty="0">
                <a:latin typeface="Aptos" panose="020B0004020202020204" pitchFamily="34" charset="0"/>
              </a:rPr>
              <a:t>Vanilla JavaScript </a:t>
            </a:r>
            <a:r>
              <a:rPr lang="en-US" sz="1800" dirty="0"/>
              <a:t>or as an advanced </a:t>
            </a:r>
            <a:r>
              <a:rPr lang="en-US" sz="1800" b="1" dirty="0">
                <a:latin typeface="Aptos" panose="020B0004020202020204" pitchFamily="34" charset="0"/>
              </a:rPr>
              <a:t>TypeScript</a:t>
            </a:r>
            <a:r>
              <a:rPr lang="en-US" sz="1800" dirty="0"/>
              <a:t> module</a:t>
            </a:r>
          </a:p>
          <a:p>
            <a:r>
              <a:rPr lang="en-US" sz="1800" dirty="0">
                <a:latin typeface="Aptos Light"/>
              </a:rPr>
              <a:t>Is just a </a:t>
            </a:r>
            <a:r>
              <a:rPr lang="en-US" sz="1800" b="1" dirty="0">
                <a:latin typeface="Aptos"/>
              </a:rPr>
              <a:t>bridge</a:t>
            </a:r>
            <a:r>
              <a:rPr lang="en-US" sz="1800" dirty="0">
                <a:latin typeface="Aptos Light"/>
              </a:rPr>
              <a:t> between </a:t>
            </a:r>
            <a:r>
              <a:rPr lang="en-US" sz="1800" b="1" dirty="0">
                <a:latin typeface="Aptos"/>
              </a:rPr>
              <a:t>POS</a:t>
            </a:r>
            <a:r>
              <a:rPr lang="en-US" sz="1800" dirty="0">
                <a:latin typeface="Aptos Light"/>
              </a:rPr>
              <a:t> and </a:t>
            </a:r>
            <a:r>
              <a:rPr lang="en-US" sz="1800" b="1" dirty="0">
                <a:latin typeface="Aptos"/>
              </a:rPr>
              <a:t>HWST</a:t>
            </a:r>
            <a:r>
              <a:rPr lang="en-US" sz="1800" dirty="0">
                <a:latin typeface="Aptos Light"/>
              </a:rPr>
              <a:t> with minimum user involvement.</a:t>
            </a:r>
          </a:p>
          <a:p>
            <a:r>
              <a:rPr lang="en-US" sz="1800" dirty="0">
                <a:latin typeface="Aptos Light"/>
              </a:rPr>
              <a:t>Pump Activity </a:t>
            </a:r>
            <a:r>
              <a:rPr lang="en-US" sz="1800" b="1" dirty="0">
                <a:latin typeface="Aptos"/>
              </a:rPr>
              <a:t>Monitor</a:t>
            </a:r>
            <a:endParaRPr lang="en-US" sz="1800" dirty="0">
              <a:latin typeface="Aptos"/>
            </a:endParaRPr>
          </a:p>
          <a:p>
            <a:r>
              <a:rPr lang="en-US" sz="1800" dirty="0">
                <a:latin typeface="Aptos Light"/>
              </a:rPr>
              <a:t>Then there is some “complex” business logic to </a:t>
            </a:r>
            <a:r>
              <a:rPr lang="en-US" sz="1800" b="1" dirty="0">
                <a:latin typeface="Aptos"/>
              </a:rPr>
              <a:t>keep data in sync</a:t>
            </a:r>
            <a:r>
              <a:rPr lang="en-US" sz="1800" dirty="0">
                <a:latin typeface="Aptos Light"/>
              </a:rPr>
              <a:t>, when transaction flow between these systems</a:t>
            </a:r>
            <a:endParaRPr lang="en-IS" sz="1800" dirty="0">
              <a:latin typeface="Aptos Ligh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72BDD32-DE05-E6EE-A4B2-CBBE1D6FA0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5803" y="1423434"/>
            <a:ext cx="5519597" cy="165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062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1D95A-281F-AA34-FEBC-21AED0CB6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DCB217-B328-C901-A37D-D0423E7DA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AI "Detective"</a:t>
            </a:r>
            <a:endParaRPr lang="en-I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CCB3306B-CE9D-CF74-C99A-A5552056443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6305836" cy="5544152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r>
              <a:rPr lang="en-US" sz="2000" dirty="0"/>
              <a:t>Ask the AI to </a:t>
            </a:r>
            <a:r>
              <a:rPr lang="en-US" sz="2000" b="1" dirty="0">
                <a:latin typeface="Aptos" panose="020B0004020202020204" pitchFamily="34" charset="0"/>
              </a:rPr>
              <a:t>read the code </a:t>
            </a:r>
            <a:r>
              <a:rPr lang="en-US" sz="2000" dirty="0"/>
              <a:t>and explain it</a:t>
            </a:r>
          </a:p>
          <a:p>
            <a:r>
              <a:rPr lang="en-US" sz="2000" dirty="0"/>
              <a:t>Let the AI </a:t>
            </a:r>
            <a:r>
              <a:rPr lang="en-US" sz="2000" b="1" dirty="0">
                <a:latin typeface="Aptos" panose="020B0004020202020204" pitchFamily="34" charset="0"/>
              </a:rPr>
              <a:t>document the old code</a:t>
            </a:r>
            <a:r>
              <a:rPr lang="en-US" sz="2000" dirty="0"/>
              <a:t> </a:t>
            </a:r>
          </a:p>
          <a:p>
            <a:r>
              <a:rPr lang="en-US" sz="2000" dirty="0"/>
              <a:t>Let the AI to </a:t>
            </a:r>
            <a:r>
              <a:rPr lang="en-US" sz="2000" b="1" dirty="0">
                <a:latin typeface="Aptos" panose="020B0004020202020204" pitchFamily="34" charset="0"/>
              </a:rPr>
              <a:t>build a new, clean version</a:t>
            </a:r>
            <a:endParaRPr lang="en-US" sz="2000" dirty="0"/>
          </a:p>
          <a:p>
            <a:r>
              <a:rPr lang="en-US" sz="2000" dirty="0">
                <a:latin typeface="Aptos Light"/>
              </a:rPr>
              <a:t>Use </a:t>
            </a:r>
            <a:r>
              <a:rPr lang="en-US" sz="2000" b="1" dirty="0">
                <a:latin typeface="Aptos"/>
              </a:rPr>
              <a:t>Agentic AI </a:t>
            </a:r>
            <a:r>
              <a:rPr lang="en-US" sz="2000" dirty="0">
                <a:latin typeface="Aptos Light"/>
              </a:rPr>
              <a:t>with Claude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is-IS" sz="2400" b="1" dirty="0">
                <a:solidFill>
                  <a:srgbClr val="6E62D6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The result</a:t>
            </a:r>
            <a:endParaRPr lang="en-US" sz="2000" dirty="0"/>
          </a:p>
          <a:p>
            <a:r>
              <a:rPr lang="en-US" sz="2000" dirty="0">
                <a:latin typeface="Aptos Light"/>
              </a:rPr>
              <a:t>Banner refactored with business logic and UI separated</a:t>
            </a:r>
          </a:p>
          <a:p>
            <a:r>
              <a:rPr lang="en-GB" sz="2000" dirty="0"/>
              <a:t>New UI design implemented</a:t>
            </a:r>
            <a:endParaRPr lang="en-US" sz="2000" dirty="0"/>
          </a:p>
          <a:p>
            <a:r>
              <a:rPr lang="en-US" sz="2000" dirty="0"/>
              <a:t>Adding new UI with style colors and layout simpler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787BDF2-6B0B-737E-F55B-C2976CCA4D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964" y="397842"/>
            <a:ext cx="4452173" cy="646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2287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EF11E2F7-CE17-1636-D96A-293B5AE3875A}"/>
              </a:ext>
            </a:extLst>
          </p:cNvPr>
          <p:cNvSpPr txBox="1">
            <a:spLocks/>
          </p:cNvSpPr>
          <p:nvPr/>
        </p:nvSpPr>
        <p:spPr>
          <a:xfrm>
            <a:off x="684570" y="383830"/>
            <a:ext cx="9649038" cy="72611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New design</a:t>
            </a: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 for </a:t>
            </a:r>
            <a:r>
              <a:rPr lang="en-US" sz="4400" b="1">
                <a:solidFill>
                  <a:srgbClr val="361D5C"/>
                </a:solidFill>
                <a:latin typeface="Aptos ExtraBold"/>
                <a:cs typeface="Segoe UI"/>
              </a:rPr>
              <a:t>forecourt</a:t>
            </a: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 </a:t>
            </a:r>
            <a:r>
              <a:rPr lang="en-US" sz="4400" b="1">
                <a:solidFill>
                  <a:srgbClr val="361D5C"/>
                </a:solidFill>
                <a:latin typeface="Aptos ExtraBold"/>
                <a:cs typeface="Segoe UI"/>
              </a:rPr>
              <a:t>banner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943267"/>
              </a:solidFill>
              <a:effectLst/>
              <a:uLnTx/>
              <a:uFillTx/>
              <a:latin typeface="Aptos ExtraBold" panose="020B0004020202020204" pitchFamily="34" charset="0"/>
              <a:cs typeface="Segoe U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3E2FD5-2881-7278-B110-499A5DA5A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01" y="1109944"/>
            <a:ext cx="9961335" cy="55883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686D82-0936-C277-C693-4F72E3893E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400" y="1109627"/>
            <a:ext cx="9961335" cy="55889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D83525-1797-2393-54BF-6D5B6B8A11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916" y="1109627"/>
            <a:ext cx="9938819" cy="558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05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71717-5441-E8C6-8709-BC7533DF4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444" y="351323"/>
            <a:ext cx="6792627" cy="1003966"/>
          </a:xfrm>
        </p:spPr>
        <p:txBody>
          <a:bodyPr>
            <a:normAutofit fontScale="90000"/>
          </a:bodyPr>
          <a:lstStyle/>
          <a:p>
            <a:r>
              <a:rPr lang="en-US" altLang="en-US">
                <a:latin typeface="Aptos ExtraBold"/>
                <a:cs typeface="Segoe UI"/>
              </a:rPr>
              <a:t>Fuel sales on mobile handheld? </a:t>
            </a:r>
            <a:endParaRPr lang="en-IS">
              <a:latin typeface="Aptos ExtraBold"/>
              <a:cs typeface="Segoe UI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5B721C8-9CD7-7619-3C43-44850171143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30262" r="30262"/>
          <a:stretch>
            <a:fillRect/>
          </a:stretch>
        </p:blipFill>
        <p:spPr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F6E7C-ED63-1F40-B768-4351FC448AA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1568668"/>
            <a:ext cx="6638261" cy="4938009"/>
          </a:xfrm>
        </p:spPr>
        <p:txBody>
          <a:bodyPr lIns="91440" tIns="45720" rIns="91440" bIns="45720" anchor="t"/>
          <a:lstStyle/>
          <a:p>
            <a:r>
              <a:rPr lang="en-US" sz="2000" b="1" dirty="0">
                <a:latin typeface="Aptos Light"/>
              </a:rPr>
              <a:t>Use case is for staff member out in forecourt</a:t>
            </a:r>
            <a:endParaRPr lang="en-US" sz="2000" dirty="0">
              <a:latin typeface="Aptos Light"/>
            </a:endParaRPr>
          </a:p>
          <a:p>
            <a:r>
              <a:rPr lang="en-US" sz="2000" b="1" dirty="0"/>
              <a:t>Post pay fuel sales</a:t>
            </a:r>
            <a:endParaRPr lang="en-US" sz="2000" dirty="0"/>
          </a:p>
          <a:p>
            <a:r>
              <a:rPr lang="en-US" sz="2000" b="1" dirty="0"/>
              <a:t>Other items from petrol station</a:t>
            </a:r>
          </a:p>
          <a:p>
            <a:r>
              <a:rPr lang="en-US" sz="2000" b="1" dirty="0"/>
              <a:t>Hospitality orders and deliveries</a:t>
            </a:r>
          </a:p>
          <a:p>
            <a:r>
              <a:rPr lang="en-US" sz="2000" b="1" dirty="0"/>
              <a:t>Payments and receipts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263111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A4106-21CE-49CD-FBF1-4343D29C6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BBE81EAB-34CF-5A2A-CEA8-1BD930184B37}"/>
              </a:ext>
            </a:extLst>
          </p:cNvPr>
          <p:cNvSpPr txBox="1">
            <a:spLocks/>
          </p:cNvSpPr>
          <p:nvPr/>
        </p:nvSpPr>
        <p:spPr>
          <a:xfrm>
            <a:off x="515269" y="238864"/>
            <a:ext cx="9938819" cy="72611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Forecourt </a:t>
            </a:r>
            <a:r>
              <a:rPr lang="en-US" sz="4000" b="1">
                <a:solidFill>
                  <a:srgbClr val="361D5C"/>
                </a:solidFill>
                <a:latin typeface="Aptos ExtraBold"/>
                <a:cs typeface="Segoe UI"/>
              </a:rPr>
              <a:t>banner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/>
                <a:cs typeface="Segoe UI"/>
              </a:rPr>
              <a:t> on a mobile device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943267"/>
              </a:solidFill>
              <a:effectLst/>
              <a:uLnTx/>
              <a:uFillTx/>
              <a:latin typeface="Aptos ExtraBold"/>
              <a:cs typeface="Segoe UI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5B4D077-9459-F1A0-1111-8AC802B78286}"/>
              </a:ext>
            </a:extLst>
          </p:cNvPr>
          <p:cNvSpPr txBox="1">
            <a:spLocks/>
          </p:cNvSpPr>
          <p:nvPr/>
        </p:nvSpPr>
        <p:spPr>
          <a:xfrm>
            <a:off x="515269" y="1210678"/>
            <a:ext cx="4971131" cy="480453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Easy implementation of the Forecourt </a:t>
            </a:r>
            <a:r>
              <a:rPr lang="en-GB" dirty="0">
                <a:solidFill>
                  <a:srgbClr val="242C2F"/>
                </a:solidFill>
                <a:latin typeface="Aptos" panose="02110004020202020204"/>
              </a:rPr>
              <a:t>Banner 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lang="en-GB" dirty="0">
                <a:solidFill>
                  <a:srgbClr val="242C2F"/>
                </a:solidFill>
                <a:latin typeface="Aptos" panose="02110004020202020204"/>
              </a:rPr>
              <a:t>mobile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device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Select pump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Select transaction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Add other items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Pay and print receipt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E86F68C-E5AB-C508-FBFD-BEBB87E40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180" y="1519612"/>
            <a:ext cx="2310287" cy="481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hape&#10;&#10;Description automatically generated with low confidence">
            <a:extLst>
              <a:ext uri="{FF2B5EF4-FFF2-40B4-BE49-F238E27FC236}">
                <a16:creationId xmlns:a16="http://schemas.microsoft.com/office/drawing/2014/main" id="{6A1C189E-CAF6-BB25-B683-D44626B2ECF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50158" y="1416205"/>
            <a:ext cx="2504392" cy="5055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866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4723248-6AC1-46C4-AEC3-19F499D282F8}"/>
              </a:ext>
            </a:extLst>
          </p:cNvPr>
          <p:cNvSpPr txBox="1">
            <a:spLocks/>
          </p:cNvSpPr>
          <p:nvPr/>
        </p:nvSpPr>
        <p:spPr>
          <a:xfrm>
            <a:off x="401105" y="325409"/>
            <a:ext cx="7123925" cy="118562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/>
              </a:rPr>
              <a:t>LS Central for forecourt</a:t>
            </a:r>
            <a:b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403FA4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/>
              </a:rPr>
              <a:t>Wet stock reconciliation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00631D7-6280-8D88-0020-890E728F7248}"/>
              </a:ext>
            </a:extLst>
          </p:cNvPr>
          <p:cNvSpPr txBox="1">
            <a:spLocks/>
          </p:cNvSpPr>
          <p:nvPr/>
        </p:nvSpPr>
        <p:spPr>
          <a:xfrm>
            <a:off x="503803" y="1816655"/>
            <a:ext cx="5181197" cy="407208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The process of comparing recorded fuel inventory (book stock) with actual physical stock in fuel tanks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The </a:t>
            </a:r>
            <a:r>
              <a:rPr lang="en-US" sz="1800">
                <a:solidFill>
                  <a:srgbClr val="242C2F"/>
                </a:solidFill>
                <a:latin typeface="Aptos"/>
                <a:cs typeface="Segoe UI"/>
              </a:rPr>
              <a:t>wet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 stock data needs to be available in BO 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to be able to perform the reconciliation</a:t>
            </a:r>
            <a:endParaRPr lang="en-US" sz="18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/>
              <a:cs typeface="Segoe U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Wet stock reconciliation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Book stock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= Opening stock + Deliveries – Sales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Closing stock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= Measured stock from the tank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Variance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= Closing (measured) stock – Book stock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Wet stock variance is booked accordingly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“Trend” in </a:t>
            </a:r>
            <a:r>
              <a:rPr lang="en-US" sz="1800">
                <a:solidFill>
                  <a:srgbClr val="242C2F"/>
                </a:solidFill>
                <a:latin typeface="Aptos"/>
                <a:cs typeface="Segoe UI"/>
              </a:rPr>
              <a:t>wet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 stock variance can be detected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cs typeface="Segoe UI"/>
              </a:rPr>
              <a:t>and acted on</a:t>
            </a:r>
            <a:endParaRPr lang="en-US" sz="18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/>
              <a:cs typeface="Segoe U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Wet stock reconciliation can be performed in LS Central or customer's head office platform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67A4365E-57BD-9924-CC06-17A50EF913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2477" r="29431"/>
          <a:stretch>
            <a:fillRect/>
          </a:stretch>
        </p:blipFill>
        <p:spPr>
          <a:xfrm>
            <a:off x="6179058" y="1112428"/>
            <a:ext cx="4658747" cy="514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325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0902F-762D-58FB-2085-393B8678C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33D5061-064E-EC98-C387-551100B97357}"/>
              </a:ext>
            </a:extLst>
          </p:cNvPr>
          <p:cNvSpPr txBox="1">
            <a:spLocks/>
          </p:cNvSpPr>
          <p:nvPr/>
        </p:nvSpPr>
        <p:spPr>
          <a:xfrm>
            <a:off x="401105" y="325409"/>
            <a:ext cx="7123925" cy="118562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/>
              </a:rPr>
              <a:t>LS Central for forecourt</a:t>
            </a:r>
            <a:b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403FA4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Segoe UI"/>
              </a:rPr>
              <a:t>Wet stock management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D86BEFFD-007A-9ECE-D6C9-9A837E898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141" y="2048239"/>
            <a:ext cx="5329934" cy="342558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AAE8B-8951-2BB0-54E4-F5291AD89719}"/>
              </a:ext>
            </a:extLst>
          </p:cNvPr>
          <p:cNvSpPr txBox="1">
            <a:spLocks/>
          </p:cNvSpPr>
          <p:nvPr/>
        </p:nvSpPr>
        <p:spPr>
          <a:xfrm>
            <a:off x="366643" y="1807511"/>
            <a:ext cx="5181197" cy="48425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Wet stock management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>
                <a:solidFill>
                  <a:srgbClr val="242C2F"/>
                </a:solidFill>
                <a:latin typeface="Aptos"/>
                <a:cs typeface="Segoe UI"/>
              </a:rPr>
              <a:t>Process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of controlling the wet stock inventory of the gas station – the fuel inventory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>
                <a:solidFill>
                  <a:srgbClr val="242C2F"/>
                </a:solidFill>
                <a:latin typeface="Aptos"/>
                <a:cs typeface="Segoe UI"/>
              </a:rPr>
              <a:t>Monitor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inventory levels and ensure that there have been no un-accounted losses (such as leaks)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dirty="0">
                <a:solidFill>
                  <a:srgbClr val="242C2F"/>
                </a:solidFill>
                <a:latin typeface="Aptos"/>
                <a:cs typeface="Segoe UI"/>
              </a:rPr>
              <a:t>Ensure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the fuel stock levels in tanks are adequate to meet anticipated demand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All wet stock data needs to be available 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Fuel sales / Fuel deliveries * / Tank gauge readings * / Purchases / Transfers *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*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/>
                <a:ea typeface="+mn-ea"/>
                <a:cs typeface="Segoe UI"/>
              </a:rPr>
              <a:t> data availability depends on info from the forecourt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Standard liter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System calculates standard liter amount (15C) *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In transactions stores both actual/standard liter volume if information is available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/>
              <a:ea typeface="+mn-ea"/>
              <a:cs typeface="Segoe UI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7032A0-AB2E-6955-455C-1D4CC95F1F93}"/>
              </a:ext>
            </a:extLst>
          </p:cNvPr>
          <p:cNvCxnSpPr/>
          <p:nvPr/>
        </p:nvCxnSpPr>
        <p:spPr>
          <a:xfrm>
            <a:off x="5875180" y="1929031"/>
            <a:ext cx="0" cy="4599522"/>
          </a:xfrm>
          <a:prstGeom prst="line">
            <a:avLst/>
          </a:prstGeom>
          <a:ln w="25400">
            <a:solidFill>
              <a:srgbClr val="361D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26078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6B27B-6811-30BA-1F10-4678B350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Segoe UI"/>
              </a:rPr>
              <a:t>Forecourt wet stock module enhancements</a:t>
            </a:r>
            <a:endParaRPr lang="en-I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178D40-DCFB-6E06-D792-40791C082CA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lIns="91440" tIns="45720" rIns="91440" bIns="45720" anchor="t"/>
          <a:lstStyle/>
          <a:p>
            <a:pPr lvl="0">
              <a:lnSpc>
                <a:spcPct val="100000"/>
              </a:lnSpc>
              <a:defRPr/>
            </a:pPr>
            <a:r>
              <a:rPr lang="en-US" sz="2400" dirty="0">
                <a:solidFill>
                  <a:srgbClr val="242C2F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Standard functionality enhanced</a:t>
            </a:r>
          </a:p>
          <a:p>
            <a:pPr lvl="0">
              <a:lnSpc>
                <a:spcPct val="100000"/>
              </a:lnSpc>
              <a:defRPr/>
            </a:pPr>
            <a:r>
              <a:rPr lang="en-US" sz="2400" dirty="0">
                <a:solidFill>
                  <a:srgbClr val="242C2F"/>
                </a:solidFill>
                <a:latin typeface="Aptos"/>
                <a:cs typeface="Segoe UI"/>
              </a:rPr>
              <a:t>Data from fuel sales / fuel deliveries * / tank gauge readings * / purchases / transfers </a:t>
            </a:r>
          </a:p>
          <a:p>
            <a:pPr lvl="0">
              <a:lnSpc>
                <a:spcPct val="100000"/>
              </a:lnSpc>
              <a:defRPr/>
            </a:pPr>
            <a:r>
              <a:rPr lang="en-US" sz="2400" dirty="0">
                <a:solidFill>
                  <a:srgbClr val="242C2F"/>
                </a:solidFill>
                <a:latin typeface="Aptos"/>
                <a:cs typeface="Segoe UI"/>
              </a:rPr>
              <a:t>* Based on availability</a:t>
            </a:r>
          </a:p>
          <a:p>
            <a:pPr lvl="0">
              <a:lnSpc>
                <a:spcPct val="100000"/>
              </a:lnSpc>
              <a:defRPr/>
            </a:pPr>
            <a:r>
              <a:rPr lang="en-US" sz="2400" dirty="0">
                <a:solidFill>
                  <a:srgbClr val="242C2F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Wet stock reconciliation page</a:t>
            </a:r>
          </a:p>
        </p:txBody>
      </p:sp>
      <p:pic>
        <p:nvPicPr>
          <p:cNvPr id="27" name="Picture Placeholder 26">
            <a:extLst>
              <a:ext uri="{FF2B5EF4-FFF2-40B4-BE49-F238E27FC236}">
                <a16:creationId xmlns:a16="http://schemas.microsoft.com/office/drawing/2014/main" id="{BD765FC0-B997-5261-0AC8-3F54AD1074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5496" r="5496"/>
          <a:stretch/>
        </p:blipFill>
        <p:spPr>
          <a:xfrm>
            <a:off x="5518725" y="1235907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757798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C989D-0E44-C6FF-B97F-8CA5A6825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ounded Rectangle 73">
            <a:extLst>
              <a:ext uri="{FF2B5EF4-FFF2-40B4-BE49-F238E27FC236}">
                <a16:creationId xmlns:a16="http://schemas.microsoft.com/office/drawing/2014/main" id="{D9EB4E8E-2ACA-5DB3-D3F6-2D67B00D256C}"/>
              </a:ext>
            </a:extLst>
          </p:cNvPr>
          <p:cNvSpPr/>
          <p:nvPr/>
        </p:nvSpPr>
        <p:spPr>
          <a:xfrm>
            <a:off x="565246" y="5019980"/>
            <a:ext cx="1275903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B21064E-3B89-C9EC-26FF-84D24402469C}"/>
              </a:ext>
            </a:extLst>
          </p:cNvPr>
          <p:cNvSpPr txBox="1"/>
          <p:nvPr/>
        </p:nvSpPr>
        <p:spPr>
          <a:xfrm>
            <a:off x="727462" y="5090741"/>
            <a:ext cx="100512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ScanPayGo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289A1CB6-83A3-3373-A4A5-0C807A5022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3327" y="5107870"/>
            <a:ext cx="199421" cy="199421"/>
          </a:xfrm>
          <a:prstGeom prst="rect">
            <a:avLst/>
          </a:prstGeom>
        </p:spPr>
      </p:pic>
      <p:pic>
        <p:nvPicPr>
          <p:cNvPr id="128" name="Picture 127">
            <a:extLst>
              <a:ext uri="{FF2B5EF4-FFF2-40B4-BE49-F238E27FC236}">
                <a16:creationId xmlns:a16="http://schemas.microsoft.com/office/drawing/2014/main" id="{0F662701-BD4D-23D5-23EC-315E956B8F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30" y="2109262"/>
            <a:ext cx="3381309" cy="1757631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000"/>
              </a:srgbClr>
            </a:outerShdw>
          </a:effectLst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8FD16632-4F7E-6C89-8B2A-2D3F41EDD7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8270" y="1907285"/>
            <a:ext cx="3729615" cy="2339097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104"/>
              </a:srgbClr>
            </a:outerShdw>
          </a:effectLst>
        </p:spPr>
      </p:pic>
      <p:sp>
        <p:nvSpPr>
          <p:cNvPr id="95" name="Rounded Rectangle 94">
            <a:extLst>
              <a:ext uri="{FF2B5EF4-FFF2-40B4-BE49-F238E27FC236}">
                <a16:creationId xmlns:a16="http://schemas.microsoft.com/office/drawing/2014/main" id="{BE21240A-D7FB-A64D-6D19-87FA89EEBD5E}"/>
              </a:ext>
            </a:extLst>
          </p:cNvPr>
          <p:cNvSpPr/>
          <p:nvPr/>
        </p:nvSpPr>
        <p:spPr>
          <a:xfrm>
            <a:off x="6411214" y="5019980"/>
            <a:ext cx="1202926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535E70-D3AF-62C8-7CBC-FA22289A48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65245" y="361281"/>
            <a:ext cx="9713415" cy="58737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351C5C"/>
                </a:solidFill>
                <a:latin typeface="Aptos" panose="020B0004020202020204" pitchFamily="34" charset="0"/>
              </a:rPr>
              <a:t>Forecourt setup – Hosted by </a:t>
            </a:r>
            <a:r>
              <a:rPr lang="en-US" sz="3200" b="1" dirty="0">
                <a:solidFill>
                  <a:prstClr val="black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customer in Azure</a:t>
            </a:r>
            <a:r>
              <a:rPr lang="en-US" sz="3200" b="1" dirty="0">
                <a:solidFill>
                  <a:srgbClr val="351C5C"/>
                </a:solidFill>
                <a:latin typeface="Aptos" panose="020B0004020202020204" pitchFamily="34" charset="0"/>
              </a:rPr>
              <a:t> 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EA8050AC-6C72-2F60-0215-D3496290A80F}"/>
              </a:ext>
            </a:extLst>
          </p:cNvPr>
          <p:cNvCxnSpPr>
            <a:cxnSpLocks/>
            <a:stCxn id="42" idx="2"/>
            <a:endCxn id="74" idx="0"/>
          </p:cNvCxnSpPr>
          <p:nvPr/>
        </p:nvCxnSpPr>
        <p:spPr>
          <a:xfrm flipH="1">
            <a:off x="1203198" y="2974581"/>
            <a:ext cx="729235" cy="2045399"/>
          </a:xfrm>
          <a:prstGeom prst="straightConnector1">
            <a:avLst/>
          </a:prstGeom>
          <a:ln w="127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D2914F1-A776-400E-BBF7-E58CF1E5A115}"/>
              </a:ext>
            </a:extLst>
          </p:cNvPr>
          <p:cNvCxnSpPr>
            <a:cxnSpLocks/>
            <a:stCxn id="42" idx="2"/>
            <a:endCxn id="69" idx="0"/>
          </p:cNvCxnSpPr>
          <p:nvPr/>
        </p:nvCxnSpPr>
        <p:spPr>
          <a:xfrm>
            <a:off x="1932433" y="2974581"/>
            <a:ext cx="1128376" cy="2045399"/>
          </a:xfrm>
          <a:prstGeom prst="straightConnector1">
            <a:avLst/>
          </a:prstGeom>
          <a:ln w="127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DAA8F9BC-6EAC-42F4-D30C-4C029E56E2BB}"/>
              </a:ext>
            </a:extLst>
          </p:cNvPr>
          <p:cNvSpPr txBox="1"/>
          <p:nvPr/>
        </p:nvSpPr>
        <p:spPr>
          <a:xfrm>
            <a:off x="6622134" y="5089709"/>
            <a:ext cx="879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Offline POS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CA85F61-60D3-51F4-B54D-3DF7C834CFAA}"/>
              </a:ext>
            </a:extLst>
          </p:cNvPr>
          <p:cNvSpPr txBox="1"/>
          <p:nvPr/>
        </p:nvSpPr>
        <p:spPr>
          <a:xfrm>
            <a:off x="4735059" y="2195075"/>
            <a:ext cx="1394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Business Central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LS Central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3A652BA-1662-F02B-9A36-D532BEDCF1E0}"/>
              </a:ext>
            </a:extLst>
          </p:cNvPr>
          <p:cNvSpPr txBox="1"/>
          <p:nvPr/>
        </p:nvSpPr>
        <p:spPr>
          <a:xfrm>
            <a:off x="4774691" y="1298448"/>
            <a:ext cx="2310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BC SaaS/Hosted in Azure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FAC92869-35E8-F3DE-EDE8-BE4DE65F02E2}"/>
              </a:ext>
            </a:extLst>
          </p:cNvPr>
          <p:cNvSpPr txBox="1"/>
          <p:nvPr/>
        </p:nvSpPr>
        <p:spPr>
          <a:xfrm>
            <a:off x="739146" y="1284203"/>
            <a:ext cx="28028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Hosted by the customer in Azure</a:t>
            </a:r>
          </a:p>
        </p:txBody>
      </p: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7DED2D47-A4EA-6E23-7A6D-48A12902FA6A}"/>
              </a:ext>
            </a:extLst>
          </p:cNvPr>
          <p:cNvCxnSpPr>
            <a:cxnSpLocks/>
            <a:stCxn id="46" idx="2"/>
          </p:cNvCxnSpPr>
          <p:nvPr/>
        </p:nvCxnSpPr>
        <p:spPr>
          <a:xfrm>
            <a:off x="2881325" y="3637527"/>
            <a:ext cx="3559686" cy="1343710"/>
          </a:xfrm>
          <a:prstGeom prst="straightConnector1">
            <a:avLst/>
          </a:prstGeom>
          <a:ln w="12700">
            <a:solidFill>
              <a:srgbClr val="27B2A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2D33CC76-743D-6380-7CC0-A70D9153BEAF}"/>
              </a:ext>
            </a:extLst>
          </p:cNvPr>
          <p:cNvSpPr txBox="1"/>
          <p:nvPr/>
        </p:nvSpPr>
        <p:spPr>
          <a:xfrm rot="1256562">
            <a:off x="5189145" y="4442973"/>
            <a:ext cx="997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App updates</a:t>
            </a: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1AA97F5A-6A3D-A1F3-E3CF-0348FA2CD20A}"/>
              </a:ext>
            </a:extLst>
          </p:cNvPr>
          <p:cNvCxnSpPr>
            <a:cxnSpLocks/>
            <a:stCxn id="13" idx="3"/>
          </p:cNvCxnSpPr>
          <p:nvPr/>
        </p:nvCxnSpPr>
        <p:spPr>
          <a:xfrm>
            <a:off x="2608944" y="2802340"/>
            <a:ext cx="1901383" cy="981821"/>
          </a:xfrm>
          <a:prstGeom prst="straightConnector1">
            <a:avLst/>
          </a:prstGeom>
          <a:ln w="127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>
            <a:extLst>
              <a:ext uri="{FF2B5EF4-FFF2-40B4-BE49-F238E27FC236}">
                <a16:creationId xmlns:a16="http://schemas.microsoft.com/office/drawing/2014/main" id="{0D3ABC88-6CB8-7864-E222-BA70309BF3F2}"/>
              </a:ext>
            </a:extLst>
          </p:cNvPr>
          <p:cNvSpPr/>
          <p:nvPr/>
        </p:nvSpPr>
        <p:spPr>
          <a:xfrm>
            <a:off x="1272071" y="2612852"/>
            <a:ext cx="1320723" cy="3617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EC44FFE5-4185-0167-6B7E-0523E316BD6C}"/>
              </a:ext>
            </a:extLst>
          </p:cNvPr>
          <p:cNvSpPr txBox="1"/>
          <p:nvPr/>
        </p:nvSpPr>
        <p:spPr>
          <a:xfrm>
            <a:off x="1431318" y="2679229"/>
            <a:ext cx="1177626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I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Commerce Server</a:t>
            </a:r>
          </a:p>
        </p:txBody>
      </p:sp>
      <p:sp>
        <p:nvSpPr>
          <p:cNvPr id="46" name="Rounded Rectangle 45">
            <a:extLst>
              <a:ext uri="{FF2B5EF4-FFF2-40B4-BE49-F238E27FC236}">
                <a16:creationId xmlns:a16="http://schemas.microsoft.com/office/drawing/2014/main" id="{D53F4535-7543-7B6C-8E19-3BA5FAA0D8EC}"/>
              </a:ext>
            </a:extLst>
          </p:cNvPr>
          <p:cNvSpPr/>
          <p:nvPr/>
        </p:nvSpPr>
        <p:spPr>
          <a:xfrm>
            <a:off x="2252029" y="3275798"/>
            <a:ext cx="1258591" cy="361729"/>
          </a:xfrm>
          <a:prstGeom prst="roundRect">
            <a:avLst/>
          </a:prstGeom>
          <a:solidFill>
            <a:srgbClr val="D9F0FB"/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968CF4-B234-2C28-7E5B-A566799B72BC}"/>
              </a:ext>
            </a:extLst>
          </p:cNvPr>
          <p:cNvSpPr txBox="1"/>
          <p:nvPr/>
        </p:nvSpPr>
        <p:spPr>
          <a:xfrm>
            <a:off x="2431021" y="3344854"/>
            <a:ext cx="1116643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Update Service</a:t>
            </a:r>
          </a:p>
        </p:txBody>
      </p:sp>
      <p:sp>
        <p:nvSpPr>
          <p:cNvPr id="69" name="Rounded Rectangle 68">
            <a:extLst>
              <a:ext uri="{FF2B5EF4-FFF2-40B4-BE49-F238E27FC236}">
                <a16:creationId xmlns:a16="http://schemas.microsoft.com/office/drawing/2014/main" id="{0E1E2AC7-4D04-4969-DDAA-38384D3C1B8B}"/>
              </a:ext>
            </a:extLst>
          </p:cNvPr>
          <p:cNvSpPr/>
          <p:nvPr/>
        </p:nvSpPr>
        <p:spPr>
          <a:xfrm>
            <a:off x="2422857" y="5019980"/>
            <a:ext cx="1275903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FCC94DD-2177-C9AF-94C7-E1DC79A55C35}"/>
              </a:ext>
            </a:extLst>
          </p:cNvPr>
          <p:cNvSpPr txBox="1"/>
          <p:nvPr/>
        </p:nvSpPr>
        <p:spPr>
          <a:xfrm>
            <a:off x="2757316" y="5089709"/>
            <a:ext cx="77830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WebStore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8C453D1E-596D-8B66-C8C8-93A8849DDF97}"/>
              </a:ext>
            </a:extLst>
          </p:cNvPr>
          <p:cNvSpPr/>
          <p:nvPr/>
        </p:nvSpPr>
        <p:spPr>
          <a:xfrm>
            <a:off x="4186501" y="5019980"/>
            <a:ext cx="1341553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10BCFFB-EB22-A3F1-7E9B-E544F82032E6}"/>
              </a:ext>
            </a:extLst>
          </p:cNvPr>
          <p:cNvSpPr txBox="1"/>
          <p:nvPr/>
        </p:nvSpPr>
        <p:spPr>
          <a:xfrm>
            <a:off x="4289515" y="5089656"/>
            <a:ext cx="131048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HHT Mobile Inv.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F32E9367-F65D-8E0A-E079-8D0E7941A5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2116" y="5097713"/>
            <a:ext cx="199421" cy="199421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AC842D13-F11E-D51C-ECA1-E04B93BB8A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41011" y="5095902"/>
            <a:ext cx="251061" cy="251061"/>
          </a:xfrm>
          <a:prstGeom prst="rect">
            <a:avLst/>
          </a:prstGeom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C6CB6949-7924-452D-11BE-F14BD594E782}"/>
              </a:ext>
            </a:extLst>
          </p:cNvPr>
          <p:cNvGrpSpPr/>
          <p:nvPr/>
        </p:nvGrpSpPr>
        <p:grpSpPr>
          <a:xfrm>
            <a:off x="6411962" y="5485231"/>
            <a:ext cx="1202927" cy="385573"/>
            <a:chOff x="8823306" y="5613621"/>
            <a:chExt cx="1202927" cy="385573"/>
          </a:xfrm>
        </p:grpSpPr>
        <p:sp>
          <p:nvSpPr>
            <p:cNvPr id="109" name="Rounded Rectangle 108">
              <a:extLst>
                <a:ext uri="{FF2B5EF4-FFF2-40B4-BE49-F238E27FC236}">
                  <a16:creationId xmlns:a16="http://schemas.microsoft.com/office/drawing/2014/main" id="{2A6F36D3-6BDB-6606-92A6-4BDE25CD4C48}"/>
                </a:ext>
              </a:extLst>
            </p:cNvPr>
            <p:cNvSpPr/>
            <p:nvPr/>
          </p:nvSpPr>
          <p:spPr>
            <a:xfrm>
              <a:off x="8823306" y="5613621"/>
              <a:ext cx="1202927" cy="385573"/>
            </a:xfrm>
            <a:prstGeom prst="roundRect">
              <a:avLst/>
            </a:prstGeom>
            <a:solidFill>
              <a:srgbClr val="C6C2F5"/>
            </a:solidFill>
            <a:ln>
              <a:noFill/>
            </a:ln>
            <a:effectLst>
              <a:outerShdw blurRad="208557" dist="635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7F77C00-DF58-015B-7A74-9E2B677E3CCF}"/>
                </a:ext>
              </a:extLst>
            </p:cNvPr>
            <p:cNvSpPr txBox="1"/>
            <p:nvPr/>
          </p:nvSpPr>
          <p:spPr>
            <a:xfrm>
              <a:off x="9040232" y="5683350"/>
              <a:ext cx="87672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Segoe UI" panose="020B0502040204020203" pitchFamily="34" charset="0"/>
                </a:rPr>
                <a:t>Offline POS</a:t>
              </a:r>
            </a:p>
          </p:txBody>
        </p:sp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6498C14-3136-0119-164B-6B633D83B5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854741" y="5689543"/>
              <a:ext cx="251061" cy="251061"/>
            </a:xfrm>
            <a:prstGeom prst="rect">
              <a:avLst/>
            </a:prstGeom>
          </p:spPr>
        </p:pic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574E3698-958E-3C72-9209-680D9098B80F}"/>
              </a:ext>
            </a:extLst>
          </p:cNvPr>
          <p:cNvGrpSpPr/>
          <p:nvPr/>
        </p:nvGrpSpPr>
        <p:grpSpPr>
          <a:xfrm>
            <a:off x="6411962" y="5950482"/>
            <a:ext cx="1202927" cy="385573"/>
            <a:chOff x="10134038" y="5613621"/>
            <a:chExt cx="1202927" cy="385573"/>
          </a:xfrm>
        </p:grpSpPr>
        <p:sp>
          <p:nvSpPr>
            <p:cNvPr id="110" name="Rounded Rectangle 109">
              <a:extLst>
                <a:ext uri="{FF2B5EF4-FFF2-40B4-BE49-F238E27FC236}">
                  <a16:creationId xmlns:a16="http://schemas.microsoft.com/office/drawing/2014/main" id="{9359257D-5F0F-195D-B2AC-DDA5E2DDF610}"/>
                </a:ext>
              </a:extLst>
            </p:cNvPr>
            <p:cNvSpPr/>
            <p:nvPr/>
          </p:nvSpPr>
          <p:spPr>
            <a:xfrm>
              <a:off x="10134038" y="5613621"/>
              <a:ext cx="1202927" cy="385573"/>
            </a:xfrm>
            <a:prstGeom prst="roundRect">
              <a:avLst/>
            </a:prstGeom>
            <a:solidFill>
              <a:srgbClr val="C6C2F5"/>
            </a:solidFill>
            <a:ln>
              <a:noFill/>
            </a:ln>
            <a:effectLst>
              <a:outerShdw blurRad="208557" dist="635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BD5C86E0-81C0-0A39-CDC2-498034B09532}"/>
                </a:ext>
              </a:extLst>
            </p:cNvPr>
            <p:cNvSpPr txBox="1"/>
            <p:nvPr/>
          </p:nvSpPr>
          <p:spPr>
            <a:xfrm>
              <a:off x="10394553" y="5683350"/>
              <a:ext cx="87672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Segoe UI" panose="020B0502040204020203" pitchFamily="34" charset="0"/>
                </a:rPr>
                <a:t>Offline POS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3D5A491A-DCEA-772C-141A-46669E858FF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0165931" y="5689543"/>
              <a:ext cx="251061" cy="251061"/>
            </a:xfrm>
            <a:prstGeom prst="rect">
              <a:avLst/>
            </a:prstGeom>
          </p:spPr>
        </p:pic>
      </p:grpSp>
      <p:pic>
        <p:nvPicPr>
          <p:cNvPr id="14" name="Graphic 13">
            <a:extLst>
              <a:ext uri="{FF2B5EF4-FFF2-40B4-BE49-F238E27FC236}">
                <a16:creationId xmlns:a16="http://schemas.microsoft.com/office/drawing/2014/main" id="{17BD2543-1B19-0451-7611-075A7AEFA3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93959" y="5106644"/>
            <a:ext cx="207028" cy="207028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6B9F1CC3-99A7-40EE-47C6-5EB81ED8B0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10885" y="2702295"/>
            <a:ext cx="191081" cy="191081"/>
          </a:xfrm>
          <a:prstGeom prst="rect">
            <a:avLst/>
          </a:prstGeom>
        </p:spPr>
      </p:pic>
      <p:pic>
        <p:nvPicPr>
          <p:cNvPr id="25" name="Graphic 24">
            <a:extLst>
              <a:ext uri="{FF2B5EF4-FFF2-40B4-BE49-F238E27FC236}">
                <a16:creationId xmlns:a16="http://schemas.microsoft.com/office/drawing/2014/main" id="{8925BE9B-A3AF-05DB-8037-66C7AB63CA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319368" y="3374019"/>
            <a:ext cx="191081" cy="191081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CAE4EE9F-5D80-0E0D-5E51-C2E1AA702A34}"/>
              </a:ext>
            </a:extLst>
          </p:cNvPr>
          <p:cNvCxnSpPr>
            <a:cxnSpLocks/>
            <a:stCxn id="32" idx="2"/>
          </p:cNvCxnSpPr>
          <p:nvPr/>
        </p:nvCxnSpPr>
        <p:spPr>
          <a:xfrm flipH="1">
            <a:off x="7528418" y="3237343"/>
            <a:ext cx="1082403" cy="1727017"/>
          </a:xfrm>
          <a:prstGeom prst="straightConnector1">
            <a:avLst/>
          </a:prstGeom>
          <a:ln w="12700">
            <a:solidFill>
              <a:srgbClr val="D3A04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7D7CBFB-04F0-71E6-5184-A496A5B03118}"/>
              </a:ext>
            </a:extLst>
          </p:cNvPr>
          <p:cNvSpPr/>
          <p:nvPr/>
        </p:nvSpPr>
        <p:spPr>
          <a:xfrm>
            <a:off x="4761536" y="2679395"/>
            <a:ext cx="1355586" cy="938091"/>
          </a:xfrm>
          <a:prstGeom prst="roundRect">
            <a:avLst>
              <a:gd name="adj" fmla="val 12112"/>
            </a:avLst>
          </a:prstGeom>
          <a:solidFill>
            <a:srgbClr val="8ED2E7"/>
          </a:solidFill>
          <a:ln>
            <a:noFill/>
          </a:ln>
          <a:effectLst>
            <a:outerShdw blurRad="165100" dist="508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1F45157-EA87-C404-DA8B-00AEB2AC5056}"/>
              </a:ext>
            </a:extLst>
          </p:cNvPr>
          <p:cNvSpPr/>
          <p:nvPr/>
        </p:nvSpPr>
        <p:spPr>
          <a:xfrm>
            <a:off x="5080922" y="3189518"/>
            <a:ext cx="962212" cy="32955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8D66E315-312C-D093-A4DD-89F58EE76380}"/>
              </a:ext>
            </a:extLst>
          </p:cNvPr>
          <p:cNvSpPr/>
          <p:nvPr/>
        </p:nvSpPr>
        <p:spPr>
          <a:xfrm>
            <a:off x="5080922" y="2776595"/>
            <a:ext cx="962212" cy="32955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E8614F-2228-AA07-E5E1-D12B692A00AD}"/>
              </a:ext>
            </a:extLst>
          </p:cNvPr>
          <p:cNvSpPr txBox="1"/>
          <p:nvPr/>
        </p:nvSpPr>
        <p:spPr>
          <a:xfrm>
            <a:off x="5173656" y="2819018"/>
            <a:ext cx="7804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Azure SQL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A95923EA-83E0-9A89-22D1-5D680318B2FA}"/>
              </a:ext>
            </a:extLst>
          </p:cNvPr>
          <p:cNvSpPr/>
          <p:nvPr/>
        </p:nvSpPr>
        <p:spPr>
          <a:xfrm>
            <a:off x="4761536" y="3682227"/>
            <a:ext cx="1355586" cy="3617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C3EF6E56-B7F3-12E5-6EB6-4CBE8F3474C6}"/>
              </a:ext>
            </a:extLst>
          </p:cNvPr>
          <p:cNvSpPr txBox="1"/>
          <p:nvPr/>
        </p:nvSpPr>
        <p:spPr>
          <a:xfrm>
            <a:off x="5097365" y="3749111"/>
            <a:ext cx="929161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I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Environment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1C08670-562A-267B-B3F0-DCE596689342}"/>
              </a:ext>
            </a:extLst>
          </p:cNvPr>
          <p:cNvSpPr txBox="1"/>
          <p:nvPr/>
        </p:nvSpPr>
        <p:spPr>
          <a:xfrm>
            <a:off x="5117057" y="3233127"/>
            <a:ext cx="9126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BC company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1F627DC4-3F93-A854-6141-ADF6668D7B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841262" y="3773048"/>
            <a:ext cx="191081" cy="191081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DBFAE41E-0CCC-9055-BF7E-4D649C5190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794717" y="3019624"/>
            <a:ext cx="278011" cy="278011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5E019D1D-2716-25F5-32AE-7514175772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7364093" y="1559863"/>
            <a:ext cx="2493457" cy="1677480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104"/>
              </a:srgbClr>
            </a:outerShdw>
          </a:effectLst>
        </p:spPr>
      </p:pic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B011BD00-6DE7-3C9A-DD77-64481207654F}"/>
              </a:ext>
            </a:extLst>
          </p:cNvPr>
          <p:cNvSpPr/>
          <p:nvPr/>
        </p:nvSpPr>
        <p:spPr>
          <a:xfrm>
            <a:off x="7896881" y="2277841"/>
            <a:ext cx="1283632" cy="3459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8ABADF9-0A76-561B-D21C-4CD1422D0480}"/>
              </a:ext>
            </a:extLst>
          </p:cNvPr>
          <p:cNvSpPr txBox="1"/>
          <p:nvPr/>
        </p:nvSpPr>
        <p:spPr>
          <a:xfrm>
            <a:off x="8085225" y="2325538"/>
            <a:ext cx="1029717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Service bus</a:t>
            </a:r>
          </a:p>
        </p:txBody>
      </p:sp>
      <p:pic>
        <p:nvPicPr>
          <p:cNvPr id="38" name="Graphic 37">
            <a:extLst>
              <a:ext uri="{FF2B5EF4-FFF2-40B4-BE49-F238E27FC236}">
                <a16:creationId xmlns:a16="http://schemas.microsoft.com/office/drawing/2014/main" id="{C23808F0-3AB0-9033-D5D8-5884826959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94553" y="2343160"/>
            <a:ext cx="200277" cy="200277"/>
          </a:xfrm>
          <a:prstGeom prst="rect">
            <a:avLst/>
          </a:prstGeom>
        </p:spPr>
      </p:pic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29D2C704-23D5-B2EC-A22E-5268CB001825}"/>
              </a:ext>
            </a:extLst>
          </p:cNvPr>
          <p:cNvSpPr/>
          <p:nvPr/>
        </p:nvSpPr>
        <p:spPr>
          <a:xfrm>
            <a:off x="7896881" y="2708146"/>
            <a:ext cx="1283632" cy="3459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007B4B-EF82-5F6A-3746-D97F385F3F4F}"/>
              </a:ext>
            </a:extLst>
          </p:cNvPr>
          <p:cNvSpPr txBox="1"/>
          <p:nvPr/>
        </p:nvSpPr>
        <p:spPr>
          <a:xfrm>
            <a:off x="8172634" y="2755843"/>
            <a:ext cx="955007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Azure storage</a:t>
            </a:r>
          </a:p>
        </p:txBody>
      </p:sp>
      <p:pic>
        <p:nvPicPr>
          <p:cNvPr id="48" name="Graphic 47">
            <a:extLst>
              <a:ext uri="{FF2B5EF4-FFF2-40B4-BE49-F238E27FC236}">
                <a16:creationId xmlns:a16="http://schemas.microsoft.com/office/drawing/2014/main" id="{DA5BF298-2EB4-6D9F-A0D4-33D7DD9094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974950" y="2757409"/>
            <a:ext cx="246222" cy="246222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C0A7AACB-697D-DD4C-F56A-29CC1F608ABB}"/>
              </a:ext>
            </a:extLst>
          </p:cNvPr>
          <p:cNvSpPr txBox="1"/>
          <p:nvPr/>
        </p:nvSpPr>
        <p:spPr>
          <a:xfrm rot="18104180">
            <a:off x="7504610" y="4041409"/>
            <a:ext cx="12573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Send transaction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EE349476-8297-F929-347D-4B3DBF3754AD}"/>
              </a:ext>
            </a:extLst>
          </p:cNvPr>
          <p:cNvCxnSpPr>
            <a:cxnSpLocks/>
          </p:cNvCxnSpPr>
          <p:nvPr/>
        </p:nvCxnSpPr>
        <p:spPr>
          <a:xfrm flipH="1">
            <a:off x="6129971" y="2893376"/>
            <a:ext cx="1766910" cy="973517"/>
          </a:xfrm>
          <a:prstGeom prst="straightConnector1">
            <a:avLst/>
          </a:prstGeom>
          <a:ln w="12700">
            <a:solidFill>
              <a:srgbClr val="3A9BB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D3C88D70-0DF6-0F9D-7ECB-8CD5DDAB1BDA}"/>
              </a:ext>
            </a:extLst>
          </p:cNvPr>
          <p:cNvCxnSpPr>
            <a:cxnSpLocks/>
          </p:cNvCxnSpPr>
          <p:nvPr/>
        </p:nvCxnSpPr>
        <p:spPr>
          <a:xfrm flipV="1">
            <a:off x="7302752" y="3054066"/>
            <a:ext cx="1188075" cy="1910294"/>
          </a:xfrm>
          <a:prstGeom prst="straightConnector1">
            <a:avLst/>
          </a:prstGeom>
          <a:ln w="12700">
            <a:solidFill>
              <a:srgbClr val="3A9BB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59F46278-A88E-C6F6-641A-703F6E914120}"/>
              </a:ext>
            </a:extLst>
          </p:cNvPr>
          <p:cNvSpPr txBox="1"/>
          <p:nvPr/>
        </p:nvSpPr>
        <p:spPr>
          <a:xfrm rot="19854905">
            <a:off x="6513035" y="3158363"/>
            <a:ext cx="997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Master data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432C5EFD-BC1D-F4EF-09DC-F8C7F04D5E9F}"/>
              </a:ext>
            </a:extLst>
          </p:cNvPr>
          <p:cNvSpPr txBox="1"/>
          <p:nvPr/>
        </p:nvSpPr>
        <p:spPr>
          <a:xfrm rot="18097268">
            <a:off x="7297846" y="3854796"/>
            <a:ext cx="997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Master data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C53DA3-EC79-E3D1-CE51-6EF36107E8BA}"/>
              </a:ext>
            </a:extLst>
          </p:cNvPr>
          <p:cNvSpPr txBox="1"/>
          <p:nvPr/>
        </p:nvSpPr>
        <p:spPr>
          <a:xfrm rot="19859737">
            <a:off x="6347566" y="2757996"/>
            <a:ext cx="12573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Send transaction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D232005-067D-3589-ABEF-E7A2539709AC}"/>
              </a:ext>
            </a:extLst>
          </p:cNvPr>
          <p:cNvCxnSpPr>
            <a:cxnSpLocks/>
          </p:cNvCxnSpPr>
          <p:nvPr/>
        </p:nvCxnSpPr>
        <p:spPr>
          <a:xfrm flipV="1">
            <a:off x="6227370" y="2484259"/>
            <a:ext cx="1643990" cy="913774"/>
          </a:xfrm>
          <a:prstGeom prst="straightConnector1">
            <a:avLst/>
          </a:prstGeom>
          <a:ln w="12700">
            <a:solidFill>
              <a:srgbClr val="D3A04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5F7DC1AE-F6B9-A601-3F73-0B17C7A655FB}"/>
              </a:ext>
            </a:extLst>
          </p:cNvPr>
          <p:cNvCxnSpPr>
            <a:cxnSpLocks/>
            <a:endCxn id="79" idx="0"/>
          </p:cNvCxnSpPr>
          <p:nvPr/>
        </p:nvCxnSpPr>
        <p:spPr>
          <a:xfrm flipH="1">
            <a:off x="4857278" y="3995332"/>
            <a:ext cx="117362" cy="1024648"/>
          </a:xfrm>
          <a:prstGeom prst="straightConnector1">
            <a:avLst/>
          </a:prstGeom>
          <a:ln w="127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B526BD7D-FB6A-CD76-1D97-BAB07EF8CB2A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752715" y="5462814"/>
            <a:ext cx="426911" cy="44773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A94B7141-36A6-904D-ADEE-3AEEB4A723DF}"/>
              </a:ext>
            </a:extLst>
          </p:cNvPr>
          <p:cNvSpPr txBox="1"/>
          <p:nvPr/>
        </p:nvSpPr>
        <p:spPr>
          <a:xfrm>
            <a:off x="8610821" y="5097713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Hardware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station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8161DF8-05F1-0920-5680-1EFD64B0155C}"/>
              </a:ext>
            </a:extLst>
          </p:cNvPr>
          <p:cNvCxnSpPr>
            <a:cxnSpLocks/>
            <a:endCxn id="10" idx="1"/>
          </p:cNvCxnSpPr>
          <p:nvPr/>
        </p:nvCxnSpPr>
        <p:spPr>
          <a:xfrm>
            <a:off x="7614140" y="5194494"/>
            <a:ext cx="1138575" cy="492189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123F9120-9F15-DC0A-1847-55FEC7DF82A9}"/>
              </a:ext>
            </a:extLst>
          </p:cNvPr>
          <p:cNvCxnSpPr>
            <a:cxnSpLocks/>
            <a:stCxn id="109" idx="3"/>
            <a:endCxn id="10" idx="1"/>
          </p:cNvCxnSpPr>
          <p:nvPr/>
        </p:nvCxnSpPr>
        <p:spPr>
          <a:xfrm>
            <a:off x="7614889" y="5678018"/>
            <a:ext cx="1137826" cy="8665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160E3955-CEFC-977D-7885-8E2227ADE740}"/>
              </a:ext>
            </a:extLst>
          </p:cNvPr>
          <p:cNvCxnSpPr>
            <a:cxnSpLocks/>
            <a:stCxn id="110" idx="3"/>
            <a:endCxn id="10" idx="1"/>
          </p:cNvCxnSpPr>
          <p:nvPr/>
        </p:nvCxnSpPr>
        <p:spPr>
          <a:xfrm flipV="1">
            <a:off x="7614889" y="5686683"/>
            <a:ext cx="1137826" cy="456586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" name="Picture 60">
            <a:extLst>
              <a:ext uri="{FF2B5EF4-FFF2-40B4-BE49-F238E27FC236}">
                <a16:creationId xmlns:a16="http://schemas.microsoft.com/office/drawing/2014/main" id="{506C7F29-4409-7247-B6C3-98044BF362F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03766" y="5548550"/>
            <a:ext cx="514422" cy="276264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76EF7D18-4E32-67DC-F081-7A7CF147463E}"/>
              </a:ext>
            </a:extLst>
          </p:cNvPr>
          <p:cNvSpPr txBox="1"/>
          <p:nvPr/>
        </p:nvSpPr>
        <p:spPr>
          <a:xfrm>
            <a:off x="9749396" y="5104435"/>
            <a:ext cx="619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Forecourt</a:t>
            </a:r>
            <a:b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</a:b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controller</a:t>
            </a:r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58202245-3E7D-481A-CBF4-365755F7321A}"/>
              </a:ext>
            </a:extLst>
          </p:cNvPr>
          <p:cNvCxnSpPr>
            <a:cxnSpLocks/>
            <a:stCxn id="10" idx="3"/>
            <a:endCxn id="61" idx="1"/>
          </p:cNvCxnSpPr>
          <p:nvPr/>
        </p:nvCxnSpPr>
        <p:spPr>
          <a:xfrm flipV="1">
            <a:off x="9179626" y="5686682"/>
            <a:ext cx="624140" cy="1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13677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C4D01-A489-9AF8-846D-C3EC30C1D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19">
            <a:extLst>
              <a:ext uri="{FF2B5EF4-FFF2-40B4-BE49-F238E27FC236}">
                <a16:creationId xmlns:a16="http://schemas.microsoft.com/office/drawing/2014/main" id="{9EF35BF8-73D6-F835-79E9-B717161B39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5245" y="1618574"/>
            <a:ext cx="3729615" cy="2339097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104"/>
              </a:srgbClr>
            </a:outerShdw>
          </a:effectLst>
        </p:spPr>
      </p:pic>
      <p:sp>
        <p:nvSpPr>
          <p:cNvPr id="95" name="Rounded Rectangle 94">
            <a:extLst>
              <a:ext uri="{FF2B5EF4-FFF2-40B4-BE49-F238E27FC236}">
                <a16:creationId xmlns:a16="http://schemas.microsoft.com/office/drawing/2014/main" id="{7927997C-95CA-2BF1-80CB-942C1E66CD2F}"/>
              </a:ext>
            </a:extLst>
          </p:cNvPr>
          <p:cNvSpPr/>
          <p:nvPr/>
        </p:nvSpPr>
        <p:spPr>
          <a:xfrm>
            <a:off x="3008189" y="4731269"/>
            <a:ext cx="1202926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2D4151-A015-811B-B2F7-DD526DDD905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65245" y="361281"/>
            <a:ext cx="9713415" cy="58737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351C5C"/>
                </a:solidFill>
                <a:latin typeface="Aptos" panose="020B0004020202020204" pitchFamily="34" charset="0"/>
              </a:rPr>
              <a:t>Forecourt setup – </a:t>
            </a:r>
            <a:r>
              <a:rPr lang="en-US" sz="3200" b="1" dirty="0">
                <a:solidFill>
                  <a:prstClr val="black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BC SaaS/Hosted in Azure</a:t>
            </a:r>
            <a:endParaRPr lang="en-US" sz="3200" b="1" dirty="0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1DE8193-BDE9-09FC-A24E-39E7AF9CAD53}"/>
              </a:ext>
            </a:extLst>
          </p:cNvPr>
          <p:cNvSpPr txBox="1"/>
          <p:nvPr/>
        </p:nvSpPr>
        <p:spPr>
          <a:xfrm>
            <a:off x="3219109" y="4800998"/>
            <a:ext cx="879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Offline POS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8305CB8-1E1D-1EEC-3F02-9A9555674DA0}"/>
              </a:ext>
            </a:extLst>
          </p:cNvPr>
          <p:cNvSpPr txBox="1"/>
          <p:nvPr/>
        </p:nvSpPr>
        <p:spPr>
          <a:xfrm>
            <a:off x="1332034" y="1906364"/>
            <a:ext cx="1394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Business Central</a:t>
            </a:r>
            <a:b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5B4582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LS Central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1824606-50F2-0EBA-C40D-8302BA28572C}"/>
              </a:ext>
            </a:extLst>
          </p:cNvPr>
          <p:cNvSpPr txBox="1"/>
          <p:nvPr/>
        </p:nvSpPr>
        <p:spPr>
          <a:xfrm>
            <a:off x="1371666" y="1009737"/>
            <a:ext cx="2310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BC SaaS/Hosted in Azure</a:t>
            </a:r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D2CE4B26-2D58-D707-0A60-1DB62C23669C}"/>
              </a:ext>
            </a:extLst>
          </p:cNvPr>
          <p:cNvSpPr/>
          <p:nvPr/>
        </p:nvSpPr>
        <p:spPr>
          <a:xfrm>
            <a:off x="783476" y="4731269"/>
            <a:ext cx="1341553" cy="385573"/>
          </a:xfrm>
          <a:prstGeom prst="roundRect">
            <a:avLst/>
          </a:prstGeom>
          <a:solidFill>
            <a:srgbClr val="C6C2F5"/>
          </a:solidFill>
          <a:ln>
            <a:noFill/>
          </a:ln>
          <a:effectLst>
            <a:outerShdw blurRad="208557" dist="635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E68CB35-A962-FDEF-C8E3-583C48E229EF}"/>
              </a:ext>
            </a:extLst>
          </p:cNvPr>
          <p:cNvSpPr txBox="1"/>
          <p:nvPr/>
        </p:nvSpPr>
        <p:spPr>
          <a:xfrm>
            <a:off x="886490" y="4800945"/>
            <a:ext cx="1310485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HHT Mobile Inv.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3AA0DDF3-AFA5-809C-C8EE-71B2A0D868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9091" y="4809002"/>
            <a:ext cx="199421" cy="199421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2825F2AD-56B7-B4CF-8A38-3D18BF33F1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37986" y="4807191"/>
            <a:ext cx="251061" cy="251061"/>
          </a:xfrm>
          <a:prstGeom prst="rect">
            <a:avLst/>
          </a:prstGeom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E5FF3A09-6234-91E8-BDD6-1EC696B03DC0}"/>
              </a:ext>
            </a:extLst>
          </p:cNvPr>
          <p:cNvGrpSpPr/>
          <p:nvPr/>
        </p:nvGrpSpPr>
        <p:grpSpPr>
          <a:xfrm>
            <a:off x="3008937" y="5196520"/>
            <a:ext cx="1202927" cy="385573"/>
            <a:chOff x="8823306" y="5613621"/>
            <a:chExt cx="1202927" cy="385573"/>
          </a:xfrm>
        </p:grpSpPr>
        <p:sp>
          <p:nvSpPr>
            <p:cNvPr id="109" name="Rounded Rectangle 108">
              <a:extLst>
                <a:ext uri="{FF2B5EF4-FFF2-40B4-BE49-F238E27FC236}">
                  <a16:creationId xmlns:a16="http://schemas.microsoft.com/office/drawing/2014/main" id="{BA5E6468-D687-EC81-D8C6-A4BFF35ACBB2}"/>
                </a:ext>
              </a:extLst>
            </p:cNvPr>
            <p:cNvSpPr/>
            <p:nvPr/>
          </p:nvSpPr>
          <p:spPr>
            <a:xfrm>
              <a:off x="8823306" y="5613621"/>
              <a:ext cx="1202927" cy="385573"/>
            </a:xfrm>
            <a:prstGeom prst="roundRect">
              <a:avLst/>
            </a:prstGeom>
            <a:solidFill>
              <a:srgbClr val="C6C2F5"/>
            </a:solidFill>
            <a:ln>
              <a:noFill/>
            </a:ln>
            <a:effectLst>
              <a:outerShdw blurRad="208557" dist="635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B507F066-4EA5-1F27-33C1-D257D6DE55CA}"/>
                </a:ext>
              </a:extLst>
            </p:cNvPr>
            <p:cNvSpPr txBox="1"/>
            <p:nvPr/>
          </p:nvSpPr>
          <p:spPr>
            <a:xfrm>
              <a:off x="9040232" y="5683350"/>
              <a:ext cx="87672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Segoe UI" panose="020B0502040204020203" pitchFamily="34" charset="0"/>
                </a:rPr>
                <a:t>Offline POS</a:t>
              </a:r>
            </a:p>
          </p:txBody>
        </p:sp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5EEDB2E2-E87B-ED71-78C3-135C167786A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854741" y="5689543"/>
              <a:ext cx="251061" cy="251061"/>
            </a:xfrm>
            <a:prstGeom prst="rect">
              <a:avLst/>
            </a:prstGeom>
          </p:spPr>
        </p:pic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AEC2D49B-7F7F-65EC-40EB-851256EAE4C8}"/>
              </a:ext>
            </a:extLst>
          </p:cNvPr>
          <p:cNvGrpSpPr/>
          <p:nvPr/>
        </p:nvGrpSpPr>
        <p:grpSpPr>
          <a:xfrm>
            <a:off x="3008937" y="5661771"/>
            <a:ext cx="1202927" cy="385573"/>
            <a:chOff x="10134038" y="5613621"/>
            <a:chExt cx="1202927" cy="385573"/>
          </a:xfrm>
        </p:grpSpPr>
        <p:sp>
          <p:nvSpPr>
            <p:cNvPr id="110" name="Rounded Rectangle 109">
              <a:extLst>
                <a:ext uri="{FF2B5EF4-FFF2-40B4-BE49-F238E27FC236}">
                  <a16:creationId xmlns:a16="http://schemas.microsoft.com/office/drawing/2014/main" id="{85621C4E-A459-093E-1B27-1A8FF3D127B6}"/>
                </a:ext>
              </a:extLst>
            </p:cNvPr>
            <p:cNvSpPr/>
            <p:nvPr/>
          </p:nvSpPr>
          <p:spPr>
            <a:xfrm>
              <a:off x="10134038" y="5613621"/>
              <a:ext cx="1202927" cy="385573"/>
            </a:xfrm>
            <a:prstGeom prst="roundRect">
              <a:avLst/>
            </a:prstGeom>
            <a:solidFill>
              <a:srgbClr val="C6C2F5"/>
            </a:solidFill>
            <a:ln>
              <a:noFill/>
            </a:ln>
            <a:effectLst>
              <a:outerShdw blurRad="208557" dist="635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8E9643CF-7978-B6EE-0080-7AD8A251CBB7}"/>
                </a:ext>
              </a:extLst>
            </p:cNvPr>
            <p:cNvSpPr txBox="1"/>
            <p:nvPr/>
          </p:nvSpPr>
          <p:spPr>
            <a:xfrm>
              <a:off x="10394553" y="5683350"/>
              <a:ext cx="87672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Segoe UI" panose="020B0502040204020203" pitchFamily="34" charset="0"/>
                </a:rPr>
                <a:t>Offline POS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01E441D0-96F1-AFAE-1204-8E6A47D17CE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165931" y="5689543"/>
              <a:ext cx="251061" cy="251061"/>
            </a:xfrm>
            <a:prstGeom prst="rect">
              <a:avLst/>
            </a:prstGeom>
          </p:spPr>
        </p:pic>
      </p:grp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5B6681B-E799-D214-D338-89FFC0C565BE}"/>
              </a:ext>
            </a:extLst>
          </p:cNvPr>
          <p:cNvCxnSpPr>
            <a:cxnSpLocks/>
            <a:stCxn id="32" idx="2"/>
          </p:cNvCxnSpPr>
          <p:nvPr/>
        </p:nvCxnSpPr>
        <p:spPr>
          <a:xfrm flipH="1">
            <a:off x="4125393" y="2948632"/>
            <a:ext cx="1082403" cy="1727017"/>
          </a:xfrm>
          <a:prstGeom prst="straightConnector1">
            <a:avLst/>
          </a:prstGeom>
          <a:ln w="12700">
            <a:solidFill>
              <a:srgbClr val="D3A04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9E1E82E-4F6A-56A5-3CFC-54C488BB25C5}"/>
              </a:ext>
            </a:extLst>
          </p:cNvPr>
          <p:cNvSpPr/>
          <p:nvPr/>
        </p:nvSpPr>
        <p:spPr>
          <a:xfrm>
            <a:off x="1358511" y="2390684"/>
            <a:ext cx="1355586" cy="938091"/>
          </a:xfrm>
          <a:prstGeom prst="roundRect">
            <a:avLst>
              <a:gd name="adj" fmla="val 12112"/>
            </a:avLst>
          </a:prstGeom>
          <a:solidFill>
            <a:srgbClr val="8ED2E7"/>
          </a:solidFill>
          <a:ln>
            <a:noFill/>
          </a:ln>
          <a:effectLst>
            <a:outerShdw blurRad="165100" dist="508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D073A1B-A376-ED10-77D7-164515CC21B7}"/>
              </a:ext>
            </a:extLst>
          </p:cNvPr>
          <p:cNvSpPr/>
          <p:nvPr/>
        </p:nvSpPr>
        <p:spPr>
          <a:xfrm>
            <a:off x="1677897" y="2900807"/>
            <a:ext cx="962212" cy="32955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DA2D67B-CBF3-4714-7348-2FD1AA4E48EA}"/>
              </a:ext>
            </a:extLst>
          </p:cNvPr>
          <p:cNvSpPr/>
          <p:nvPr/>
        </p:nvSpPr>
        <p:spPr>
          <a:xfrm>
            <a:off x="1677897" y="2487884"/>
            <a:ext cx="962212" cy="32955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729BB0-3052-E7EF-D8E7-916381C1884E}"/>
              </a:ext>
            </a:extLst>
          </p:cNvPr>
          <p:cNvSpPr txBox="1"/>
          <p:nvPr/>
        </p:nvSpPr>
        <p:spPr>
          <a:xfrm>
            <a:off x="1770631" y="2530307"/>
            <a:ext cx="7804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Azure SQL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2D3091AD-095C-34BF-C7EE-A589689A6AF2}"/>
              </a:ext>
            </a:extLst>
          </p:cNvPr>
          <p:cNvSpPr/>
          <p:nvPr/>
        </p:nvSpPr>
        <p:spPr>
          <a:xfrm>
            <a:off x="1358511" y="3393516"/>
            <a:ext cx="1355586" cy="3617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9B214BCB-6537-3B2A-2D68-0E9D15921CF0}"/>
              </a:ext>
            </a:extLst>
          </p:cNvPr>
          <p:cNvSpPr txBox="1"/>
          <p:nvPr/>
        </p:nvSpPr>
        <p:spPr>
          <a:xfrm>
            <a:off x="1694340" y="3460400"/>
            <a:ext cx="929161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I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Environment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06D5409-729A-BD9F-FA91-AD5E447D9F56}"/>
              </a:ext>
            </a:extLst>
          </p:cNvPr>
          <p:cNvSpPr txBox="1"/>
          <p:nvPr/>
        </p:nvSpPr>
        <p:spPr>
          <a:xfrm>
            <a:off x="1714032" y="2944416"/>
            <a:ext cx="9126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BC company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87DCE9F2-B459-1B21-6EAE-6CE5C81625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38237" y="3484337"/>
            <a:ext cx="191081" cy="191081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F1971136-35B2-3048-69C2-0C0D625A68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91692" y="2730913"/>
            <a:ext cx="278011" cy="278011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9E0556BE-1292-8DA4-C573-E04597B2C0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961068" y="1271152"/>
            <a:ext cx="2493457" cy="1677480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104"/>
              </a:srgbClr>
            </a:outerShdw>
          </a:effectLst>
        </p:spPr>
      </p:pic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715012C0-6ED4-F817-304C-D0A824BD5FA6}"/>
              </a:ext>
            </a:extLst>
          </p:cNvPr>
          <p:cNvSpPr/>
          <p:nvPr/>
        </p:nvSpPr>
        <p:spPr>
          <a:xfrm>
            <a:off x="4493856" y="1989130"/>
            <a:ext cx="1283632" cy="3459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91C08B4-AD55-FDB3-7A2C-57D24F811A8C}"/>
              </a:ext>
            </a:extLst>
          </p:cNvPr>
          <p:cNvSpPr txBox="1"/>
          <p:nvPr/>
        </p:nvSpPr>
        <p:spPr>
          <a:xfrm>
            <a:off x="4682200" y="2036827"/>
            <a:ext cx="1029717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Service bus</a:t>
            </a:r>
          </a:p>
        </p:txBody>
      </p:sp>
      <p:pic>
        <p:nvPicPr>
          <p:cNvPr id="38" name="Graphic 37">
            <a:extLst>
              <a:ext uri="{FF2B5EF4-FFF2-40B4-BE49-F238E27FC236}">
                <a16:creationId xmlns:a16="http://schemas.microsoft.com/office/drawing/2014/main" id="{0EF9ADC9-DAC9-449B-3125-809551E64B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1528" y="2054449"/>
            <a:ext cx="200277" cy="200277"/>
          </a:xfrm>
          <a:prstGeom prst="rect">
            <a:avLst/>
          </a:prstGeom>
        </p:spPr>
      </p:pic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93C50F71-6BD6-DE91-CFF8-966C7066F9AB}"/>
              </a:ext>
            </a:extLst>
          </p:cNvPr>
          <p:cNvSpPr/>
          <p:nvPr/>
        </p:nvSpPr>
        <p:spPr>
          <a:xfrm>
            <a:off x="4493856" y="2419435"/>
            <a:ext cx="1283632" cy="3459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65100" dist="381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4DAB706-1EC6-F682-4CA5-887F2635BB91}"/>
              </a:ext>
            </a:extLst>
          </p:cNvPr>
          <p:cNvSpPr txBox="1"/>
          <p:nvPr/>
        </p:nvSpPr>
        <p:spPr>
          <a:xfrm>
            <a:off x="4769609" y="2467132"/>
            <a:ext cx="955007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Azure storage</a:t>
            </a:r>
          </a:p>
        </p:txBody>
      </p:sp>
      <p:pic>
        <p:nvPicPr>
          <p:cNvPr id="48" name="Graphic 47">
            <a:extLst>
              <a:ext uri="{FF2B5EF4-FFF2-40B4-BE49-F238E27FC236}">
                <a16:creationId xmlns:a16="http://schemas.microsoft.com/office/drawing/2014/main" id="{F4CC6C2D-AD36-E08C-96D1-2BD522F741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71925" y="2468698"/>
            <a:ext cx="246222" cy="246222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FB78DD70-03EC-847F-8932-4FBDE7CF98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90192" y="6359192"/>
            <a:ext cx="275053" cy="275053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57BC45BF-B836-BA7A-F54A-95C46AC4E39B}"/>
              </a:ext>
            </a:extLst>
          </p:cNvPr>
          <p:cNvSpPr txBox="1"/>
          <p:nvPr/>
        </p:nvSpPr>
        <p:spPr>
          <a:xfrm rot="18104180">
            <a:off x="4101585" y="3752698"/>
            <a:ext cx="12573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Send transaction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5BF48A41-34B8-D596-9C9A-97FDBCB5AB65}"/>
              </a:ext>
            </a:extLst>
          </p:cNvPr>
          <p:cNvCxnSpPr>
            <a:cxnSpLocks/>
          </p:cNvCxnSpPr>
          <p:nvPr/>
        </p:nvCxnSpPr>
        <p:spPr>
          <a:xfrm flipH="1">
            <a:off x="2726946" y="2604665"/>
            <a:ext cx="1766910" cy="973517"/>
          </a:xfrm>
          <a:prstGeom prst="straightConnector1">
            <a:avLst/>
          </a:prstGeom>
          <a:ln w="12700">
            <a:solidFill>
              <a:srgbClr val="3A9BB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D45158DF-AF98-87B6-53EA-C0E819BF2197}"/>
              </a:ext>
            </a:extLst>
          </p:cNvPr>
          <p:cNvCxnSpPr>
            <a:cxnSpLocks/>
          </p:cNvCxnSpPr>
          <p:nvPr/>
        </p:nvCxnSpPr>
        <p:spPr>
          <a:xfrm flipV="1">
            <a:off x="3899727" y="2765355"/>
            <a:ext cx="1188075" cy="1910294"/>
          </a:xfrm>
          <a:prstGeom prst="straightConnector1">
            <a:avLst/>
          </a:prstGeom>
          <a:ln w="12700">
            <a:solidFill>
              <a:srgbClr val="3A9BB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DC77987D-5C3B-FFFE-BA51-6D114DB7D27A}"/>
              </a:ext>
            </a:extLst>
          </p:cNvPr>
          <p:cNvSpPr txBox="1"/>
          <p:nvPr/>
        </p:nvSpPr>
        <p:spPr>
          <a:xfrm rot="19854905">
            <a:off x="3110010" y="2869652"/>
            <a:ext cx="997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Master data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6FB2292D-A62F-E778-8201-9699974B5692}"/>
              </a:ext>
            </a:extLst>
          </p:cNvPr>
          <p:cNvSpPr txBox="1"/>
          <p:nvPr/>
        </p:nvSpPr>
        <p:spPr>
          <a:xfrm rot="18097268">
            <a:off x="3894821" y="3566085"/>
            <a:ext cx="997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Master data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A7BD3D-0F6F-C388-A511-13E40BA12CEA}"/>
              </a:ext>
            </a:extLst>
          </p:cNvPr>
          <p:cNvSpPr txBox="1"/>
          <p:nvPr/>
        </p:nvSpPr>
        <p:spPr>
          <a:xfrm rot="19859737">
            <a:off x="2944541" y="2469285"/>
            <a:ext cx="12573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Send transaction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A4894B3-D7D7-C8BD-2953-6BB8AD229943}"/>
              </a:ext>
            </a:extLst>
          </p:cNvPr>
          <p:cNvCxnSpPr>
            <a:cxnSpLocks/>
          </p:cNvCxnSpPr>
          <p:nvPr/>
        </p:nvCxnSpPr>
        <p:spPr>
          <a:xfrm flipV="1">
            <a:off x="2824345" y="2195548"/>
            <a:ext cx="1643990" cy="913774"/>
          </a:xfrm>
          <a:prstGeom prst="straightConnector1">
            <a:avLst/>
          </a:prstGeom>
          <a:ln w="12700">
            <a:solidFill>
              <a:srgbClr val="D3A04A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B1CF857-E256-EF42-3BC4-6245369BD85C}"/>
              </a:ext>
            </a:extLst>
          </p:cNvPr>
          <p:cNvCxnSpPr>
            <a:cxnSpLocks/>
            <a:endCxn id="79" idx="0"/>
          </p:cNvCxnSpPr>
          <p:nvPr/>
        </p:nvCxnSpPr>
        <p:spPr>
          <a:xfrm flipH="1">
            <a:off x="1454253" y="3706621"/>
            <a:ext cx="117362" cy="1024648"/>
          </a:xfrm>
          <a:prstGeom prst="straightConnector1">
            <a:avLst/>
          </a:prstGeom>
          <a:ln w="127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00E67646-1898-DECD-D6CC-AF8D276E10C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5349690" y="4427870"/>
            <a:ext cx="426911" cy="44773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5ABFFDB4-8404-0B8C-310B-F1B27B21E6C3}"/>
              </a:ext>
            </a:extLst>
          </p:cNvPr>
          <p:cNvSpPr txBox="1"/>
          <p:nvPr/>
        </p:nvSpPr>
        <p:spPr>
          <a:xfrm>
            <a:off x="5207796" y="4809002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Hardware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station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28618FE-079C-CB7B-57A5-BF7C0AD8D643}"/>
              </a:ext>
            </a:extLst>
          </p:cNvPr>
          <p:cNvCxnSpPr>
            <a:cxnSpLocks/>
            <a:stCxn id="95" idx="3"/>
            <a:endCxn id="10" idx="1"/>
          </p:cNvCxnSpPr>
          <p:nvPr/>
        </p:nvCxnSpPr>
        <p:spPr>
          <a:xfrm flipV="1">
            <a:off x="4211115" y="4651739"/>
            <a:ext cx="1138575" cy="272317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C4575A4-57A9-3527-9006-621979FEB660}"/>
              </a:ext>
            </a:extLst>
          </p:cNvPr>
          <p:cNvCxnSpPr>
            <a:cxnSpLocks/>
            <a:stCxn id="109" idx="3"/>
            <a:endCxn id="10" idx="1"/>
          </p:cNvCxnSpPr>
          <p:nvPr/>
        </p:nvCxnSpPr>
        <p:spPr>
          <a:xfrm flipV="1">
            <a:off x="4211864" y="4651739"/>
            <a:ext cx="1137826" cy="737568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E7097857-DAF5-2208-FFC8-5425C9A297BE}"/>
              </a:ext>
            </a:extLst>
          </p:cNvPr>
          <p:cNvCxnSpPr>
            <a:cxnSpLocks/>
            <a:stCxn id="110" idx="3"/>
            <a:endCxn id="10" idx="1"/>
          </p:cNvCxnSpPr>
          <p:nvPr/>
        </p:nvCxnSpPr>
        <p:spPr>
          <a:xfrm flipV="1">
            <a:off x="4211864" y="4651739"/>
            <a:ext cx="1137826" cy="1202819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683B6D32-9994-C8B0-00C4-F203DD6D32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1575" y="4965256"/>
            <a:ext cx="5202976" cy="1431507"/>
          </a:xfrm>
          <a:prstGeom prst="rect">
            <a:avLst/>
          </a:prstGeom>
        </p:spPr>
      </p:pic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D9E705E4-B4E8-B005-65FB-76A21ABE3838}"/>
              </a:ext>
            </a:extLst>
          </p:cNvPr>
          <p:cNvCxnSpPr>
            <a:cxnSpLocks/>
            <a:stCxn id="10" idx="3"/>
            <a:endCxn id="2" idx="0"/>
          </p:cNvCxnSpPr>
          <p:nvPr/>
        </p:nvCxnSpPr>
        <p:spPr>
          <a:xfrm>
            <a:off x="5776601" y="4651739"/>
            <a:ext cx="3406462" cy="313517"/>
          </a:xfrm>
          <a:prstGeom prst="straightConnector1">
            <a:avLst/>
          </a:prstGeom>
          <a:ln w="12700">
            <a:solidFill>
              <a:srgbClr val="D24A7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8073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E5C253-DEBE-1D8E-D46A-114F1A7FC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E7D4209-3511-47BA-0BAB-54080613A4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IS" dirty="0"/>
              <a:t>Agenda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BB726E-7230-E693-373D-5AC77CEFA2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45096" y="2381886"/>
            <a:ext cx="5870675" cy="553487"/>
          </a:xfrm>
          <a:solidFill>
            <a:srgbClr val="FFFFFF"/>
          </a:solidFill>
        </p:spPr>
        <p:txBody>
          <a:bodyPr/>
          <a:lstStyle/>
          <a:p>
            <a:r>
              <a:rPr lang="en-GB" dirty="0"/>
              <a:t>Forecourt transformation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CC1F57E-BF94-F076-B59C-3FFEA428D3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45096" y="3044890"/>
            <a:ext cx="5870675" cy="553487"/>
          </a:xfrm>
          <a:solidFill>
            <a:srgbClr val="FFFFFF"/>
          </a:solidFill>
        </p:spPr>
        <p:txBody>
          <a:bodyPr lIns="274320" tIns="45720" rIns="91440" bIns="45720" anchor="ctr" anchorCtr="0"/>
          <a:lstStyle/>
          <a:p>
            <a:r>
              <a:rPr lang="en-GB" dirty="0"/>
              <a:t>LS Central </a:t>
            </a:r>
            <a:r>
              <a:rPr lang="en-GB"/>
              <a:t>for forecourt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FE06BF-8189-0353-F09F-5F8C9936D8C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45096" y="3707894"/>
            <a:ext cx="5870675" cy="553487"/>
          </a:xfrm>
          <a:solidFill>
            <a:srgbClr val="351C5C"/>
          </a:solidFill>
        </p:spPr>
        <p:txBody>
          <a:bodyPr lIns="274320" tIns="45720" rIns="91440" bIns="45720" anchor="ctr" anchorCtr="0"/>
          <a:lstStyle/>
          <a:p>
            <a:r>
              <a:rPr lang="en-GB" b="1" dirty="0">
                <a:solidFill>
                  <a:srgbClr val="FFFFFF"/>
                </a:solidFill>
              </a:rPr>
              <a:t>Customer </a:t>
            </a:r>
            <a:r>
              <a:rPr lang="en-GB" b="1">
                <a:solidFill>
                  <a:srgbClr val="FFFFFF"/>
                </a:solidFill>
              </a:rPr>
              <a:t>experience</a:t>
            </a:r>
            <a:endParaRPr lang="en-GB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5518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5F87C-5953-2D01-E48D-7CCEB5A24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AD62C0-DCC2-ECA1-780B-BA1BD05E941F}"/>
              </a:ext>
            </a:extLst>
          </p:cNvPr>
          <p:cNvSpPr txBox="1"/>
          <p:nvPr/>
        </p:nvSpPr>
        <p:spPr>
          <a:xfrm>
            <a:off x="340290" y="237805"/>
            <a:ext cx="37781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1600" b="0" i="0" u="none" strike="noStrike" kern="1200" cap="none" spc="0" normalizeH="0" baseline="0" noProof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Functionality: </a:t>
            </a:r>
            <a:r>
              <a:rPr kumimoji="0" lang="is-IS" sz="1600" b="1" i="0" u="none" strike="noStrike" kern="1200" cap="none" spc="0" normalizeH="0" baseline="0" noProof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Customer experience</a:t>
            </a:r>
            <a:endParaRPr kumimoji="0" lang="en-IS" sz="1600" b="1" i="0" u="none" strike="noStrike" kern="1200" cap="none" spc="0" normalizeH="0" baseline="0" noProof="0">
              <a:ln>
                <a:noFill/>
              </a:ln>
              <a:solidFill>
                <a:srgbClr val="F2AAB6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0A4B5-1B43-09E4-042B-65991B754B40}"/>
              </a:ext>
            </a:extLst>
          </p:cNvPr>
          <p:cNvSpPr txBox="1"/>
          <p:nvPr/>
        </p:nvSpPr>
        <p:spPr>
          <a:xfrm>
            <a:off x="294242" y="496400"/>
            <a:ext cx="8498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Self-checkout</a:t>
            </a:r>
            <a:endParaRPr kumimoji="0" lang="en-IS" sz="4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019071F5-93CF-D4AD-520B-24D9E545E9C0}"/>
              </a:ext>
            </a:extLst>
          </p:cNvPr>
          <p:cNvSpPr txBox="1">
            <a:spLocks/>
          </p:cNvSpPr>
          <p:nvPr/>
        </p:nvSpPr>
        <p:spPr>
          <a:xfrm>
            <a:off x="340291" y="1460408"/>
            <a:ext cx="5920584" cy="115520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Add 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self-service capabilities 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to your retail store without the need for complex integrations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0E09152-6C17-B2D7-EC02-414E0AECC81A}"/>
              </a:ext>
            </a:extLst>
          </p:cNvPr>
          <p:cNvGrpSpPr/>
          <p:nvPr/>
        </p:nvGrpSpPr>
        <p:grpSpPr>
          <a:xfrm>
            <a:off x="6153464" y="865356"/>
            <a:ext cx="6046034" cy="5992644"/>
            <a:chOff x="6583469" y="1291566"/>
            <a:chExt cx="5616027" cy="5566434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5B939B6-C3EE-6F4E-D47C-3376424D8149}"/>
                </a:ext>
              </a:extLst>
            </p:cNvPr>
            <p:cNvSpPr/>
            <p:nvPr/>
          </p:nvSpPr>
          <p:spPr>
            <a:xfrm rot="16200000">
              <a:off x="9828782" y="4487285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4F615E6-EA91-F5AA-D8E3-B5D82A3DB56B}"/>
                </a:ext>
              </a:extLst>
            </p:cNvPr>
            <p:cNvSpPr/>
            <p:nvPr/>
          </p:nvSpPr>
          <p:spPr>
            <a:xfrm rot="16200000">
              <a:off x="8764654" y="2149831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351C5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14" name="Picture 13" descr="A black machine with a black background&#10;&#10;AI-generated content may be incorrect.">
              <a:extLst>
                <a:ext uri="{FF2B5EF4-FFF2-40B4-BE49-F238E27FC236}">
                  <a16:creationId xmlns:a16="http://schemas.microsoft.com/office/drawing/2014/main" id="{447BAEE0-2B5C-1890-AE55-F4D9F46805C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06116" y="1291566"/>
              <a:ext cx="2964680" cy="5172624"/>
            </a:xfrm>
            <a:prstGeom prst="rect">
              <a:avLst/>
            </a:prstGeom>
          </p:spPr>
        </p:pic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DE1E1F8-E350-72E2-56F3-3D8049358F70}"/>
                </a:ext>
              </a:extLst>
            </p:cNvPr>
            <p:cNvGrpSpPr/>
            <p:nvPr/>
          </p:nvGrpSpPr>
          <p:grpSpPr>
            <a:xfrm rot="16200000">
              <a:off x="7985425" y="2653366"/>
              <a:ext cx="2802678" cy="5606590"/>
              <a:chOff x="0" y="1251410"/>
              <a:chExt cx="2802678" cy="5606590"/>
            </a:xfrm>
          </p:grpSpPr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F17D91B5-AE9C-1B47-089D-D85043C98888}"/>
                  </a:ext>
                </a:extLst>
              </p:cNvPr>
              <p:cNvSpPr/>
              <p:nvPr userDrawn="1"/>
            </p:nvSpPr>
            <p:spPr>
              <a:xfrm>
                <a:off x="0" y="1251410"/>
                <a:ext cx="2802678" cy="5606590"/>
              </a:xfrm>
              <a:custGeom>
                <a:avLst/>
                <a:gdLst>
                  <a:gd name="connsiteX0" fmla="*/ 0 w 2802678"/>
                  <a:gd name="connsiteY0" fmla="*/ 0 h 5606590"/>
                  <a:gd name="connsiteX1" fmla="*/ 156559 w 2802678"/>
                  <a:gd name="connsiteY1" fmla="*/ 7471 h 5606590"/>
                  <a:gd name="connsiteX2" fmla="*/ 511878 w 2802678"/>
                  <a:gd name="connsiteY2" fmla="*/ 59415 h 5606590"/>
                  <a:gd name="connsiteX3" fmla="*/ 2802678 w 2802678"/>
                  <a:gd name="connsiteY3" fmla="*/ 2797427 h 5606590"/>
                  <a:gd name="connsiteX4" fmla="*/ 1144479 w 2802678"/>
                  <a:gd name="connsiteY4" fmla="*/ 5166764 h 5606590"/>
                  <a:gd name="connsiteX5" fmla="*/ 1144345 w 2802678"/>
                  <a:gd name="connsiteY5" fmla="*/ 5166898 h 5606590"/>
                  <a:gd name="connsiteX6" fmla="*/ 1435198 w 2802678"/>
                  <a:gd name="connsiteY6" fmla="*/ 5606590 h 5606590"/>
                  <a:gd name="connsiteX7" fmla="*/ 0 w 2802678"/>
                  <a:gd name="connsiteY7" fmla="*/ 5606590 h 5606590"/>
                  <a:gd name="connsiteX8" fmla="*/ 0 w 2802678"/>
                  <a:gd name="connsiteY8" fmla="*/ 5242252 h 5606590"/>
                  <a:gd name="connsiteX9" fmla="*/ 6501 w 2802678"/>
                  <a:gd name="connsiteY9" fmla="*/ 5237132 h 5606590"/>
                  <a:gd name="connsiteX10" fmla="*/ 653440 w 2802678"/>
                  <a:gd name="connsiteY10" fmla="*/ 3641556 h 5606590"/>
                  <a:gd name="connsiteX11" fmla="*/ 522353 w 2802678"/>
                  <a:gd name="connsiteY11" fmla="*/ 2914678 h 5606590"/>
                  <a:gd name="connsiteX12" fmla="*/ 527592 w 2802678"/>
                  <a:gd name="connsiteY12" fmla="*/ 2820260 h 5606590"/>
                  <a:gd name="connsiteX13" fmla="*/ 117005 w 2802678"/>
                  <a:gd name="connsiteY13" fmla="*/ 2021662 h 5606590"/>
                  <a:gd name="connsiteX14" fmla="*/ 0 w 2802678"/>
                  <a:gd name="connsiteY14" fmla="*/ 1955121 h 56065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02678" h="5606590">
                    <a:moveTo>
                      <a:pt x="0" y="0"/>
                    </a:moveTo>
                    <a:lnTo>
                      <a:pt x="156559" y="7471"/>
                    </a:lnTo>
                    <a:cubicBezTo>
                      <a:pt x="278211" y="19257"/>
                      <a:pt x="396572" y="36717"/>
                      <a:pt x="511878" y="59415"/>
                    </a:cubicBezTo>
                    <a:cubicBezTo>
                      <a:pt x="1911527" y="337299"/>
                      <a:pt x="2802678" y="1413647"/>
                      <a:pt x="2802678" y="2797427"/>
                    </a:cubicBezTo>
                    <a:cubicBezTo>
                      <a:pt x="2802678" y="3828380"/>
                      <a:pt x="2150869" y="4775389"/>
                      <a:pt x="1144479" y="5166764"/>
                    </a:cubicBezTo>
                    <a:lnTo>
                      <a:pt x="1144345" y="5166898"/>
                    </a:lnTo>
                    <a:lnTo>
                      <a:pt x="1435198" y="5606590"/>
                    </a:lnTo>
                    <a:lnTo>
                      <a:pt x="0" y="5606590"/>
                    </a:lnTo>
                    <a:lnTo>
                      <a:pt x="0" y="5242252"/>
                    </a:lnTo>
                    <a:lnTo>
                      <a:pt x="6501" y="5237132"/>
                    </a:lnTo>
                    <a:cubicBezTo>
                      <a:pt x="409058" y="4886083"/>
                      <a:pt x="653440" y="4320822"/>
                      <a:pt x="653440" y="3641556"/>
                    </a:cubicBezTo>
                    <a:cubicBezTo>
                      <a:pt x="653440" y="3375895"/>
                      <a:pt x="606298" y="3133065"/>
                      <a:pt x="522353" y="2914678"/>
                    </a:cubicBezTo>
                    <a:cubicBezTo>
                      <a:pt x="525846" y="2883251"/>
                      <a:pt x="527592" y="2851823"/>
                      <a:pt x="527592" y="2820260"/>
                    </a:cubicBezTo>
                    <a:cubicBezTo>
                      <a:pt x="527592" y="2481265"/>
                      <a:pt x="373806" y="2192905"/>
                      <a:pt x="117005" y="2021662"/>
                    </a:cubicBezTo>
                    <a:lnTo>
                      <a:pt x="0" y="1955121"/>
                    </a:lnTo>
                    <a:close/>
                  </a:path>
                </a:pathLst>
              </a:custGeom>
              <a:solidFill>
                <a:srgbClr val="00BCB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C11FDAD3-C79B-6E2E-11FA-A0B526697638}"/>
                  </a:ext>
                </a:extLst>
              </p:cNvPr>
              <p:cNvSpPr/>
              <p:nvPr userDrawn="1"/>
            </p:nvSpPr>
            <p:spPr>
              <a:xfrm>
                <a:off x="0" y="4166089"/>
                <a:ext cx="653440" cy="2327678"/>
              </a:xfrm>
              <a:custGeom>
                <a:avLst/>
                <a:gdLst>
                  <a:gd name="connsiteX0" fmla="*/ 522353 w 653440"/>
                  <a:gd name="connsiteY0" fmla="*/ 0 h 2327678"/>
                  <a:gd name="connsiteX1" fmla="*/ 653440 w 653440"/>
                  <a:gd name="connsiteY1" fmla="*/ 726878 h 2327678"/>
                  <a:gd name="connsiteX2" fmla="*/ 6560 w 653440"/>
                  <a:gd name="connsiteY2" fmla="*/ 2322512 h 2327678"/>
                  <a:gd name="connsiteX3" fmla="*/ 0 w 653440"/>
                  <a:gd name="connsiteY3" fmla="*/ 2327678 h 2327678"/>
                  <a:gd name="connsiteX4" fmla="*/ 0 w 653440"/>
                  <a:gd name="connsiteY4" fmla="*/ 765586 h 2327678"/>
                  <a:gd name="connsiteX5" fmla="*/ 71318 w 653440"/>
                  <a:gd name="connsiteY5" fmla="*/ 731400 h 2327678"/>
                  <a:gd name="connsiteX6" fmla="*/ 522353 w 653440"/>
                  <a:gd name="connsiteY6" fmla="*/ 0 h 23276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53440" h="2327678">
                    <a:moveTo>
                      <a:pt x="522353" y="0"/>
                    </a:moveTo>
                    <a:cubicBezTo>
                      <a:pt x="606163" y="218385"/>
                      <a:pt x="653440" y="461351"/>
                      <a:pt x="653440" y="726878"/>
                    </a:cubicBezTo>
                    <a:cubicBezTo>
                      <a:pt x="653440" y="1406144"/>
                      <a:pt x="409111" y="1971456"/>
                      <a:pt x="6560" y="2322512"/>
                    </a:cubicBezTo>
                    <a:lnTo>
                      <a:pt x="0" y="2327678"/>
                    </a:lnTo>
                    <a:lnTo>
                      <a:pt x="0" y="765586"/>
                    </a:lnTo>
                    <a:lnTo>
                      <a:pt x="71318" y="731400"/>
                    </a:lnTo>
                    <a:cubicBezTo>
                      <a:pt x="328495" y="576908"/>
                      <a:pt x="495071" y="312351"/>
                      <a:pt x="522353" y="0"/>
                    </a:cubicBezTo>
                    <a:close/>
                  </a:path>
                </a:pathLst>
              </a:custGeom>
              <a:solidFill>
                <a:srgbClr val="70E3D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pic>
          <p:nvPicPr>
            <p:cNvPr id="29" name="Picture 28" descr="A computer screen and a machine&#10;&#10;AI-generated content may be incorrect.">
              <a:extLst>
                <a:ext uri="{FF2B5EF4-FFF2-40B4-BE49-F238E27FC236}">
                  <a16:creationId xmlns:a16="http://schemas.microsoft.com/office/drawing/2014/main" id="{12D0F258-23B7-EB7E-CFF3-EED0147C16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6654961" y="3005809"/>
              <a:ext cx="3096225" cy="3143009"/>
            </a:xfrm>
            <a:prstGeom prst="rect">
              <a:avLst/>
            </a:prstGeom>
          </p:spPr>
        </p:pic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45E8FDA-2993-62F5-DACE-A55F04B0769D}"/>
                </a:ext>
              </a:extLst>
            </p:cNvPr>
            <p:cNvSpPr/>
            <p:nvPr/>
          </p:nvSpPr>
          <p:spPr>
            <a:xfrm rot="16200000">
              <a:off x="8162426" y="4756691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C351A3B-4B3C-8BE1-F451-2BF3A92BE35E}"/>
              </a:ext>
            </a:extLst>
          </p:cNvPr>
          <p:cNvSpPr txBox="1"/>
          <p:nvPr/>
        </p:nvSpPr>
        <p:spPr>
          <a:xfrm>
            <a:off x="420329" y="3029877"/>
            <a:ext cx="4906582" cy="30162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All the logic and product information come from LS Central, so all your sales and 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product data are kept aligned in one central database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Mix 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self-checkouts, manned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checkouts</a:t>
            </a:r>
            <a:r>
              <a:rPr lang="en-US" b="1" dirty="0" err="1">
                <a:solidFill>
                  <a:srgbClr val="FFFFFF"/>
                </a:solidFill>
                <a:latin typeface="Aptos" panose="02110004020202020204"/>
              </a:rPr>
              <a:t>,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and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ScanPayGo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 to deliver the experience that works for your brand</a:t>
            </a:r>
            <a:endParaRPr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Use a simple setup with the 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LS Retail POS UI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or use a third-party hardware vendor with the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preset integrations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 – you decide</a:t>
            </a:r>
            <a:endParaRPr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/>
            </a:endParaRPr>
          </a:p>
        </p:txBody>
      </p:sp>
    </p:spTree>
    <p:extLst>
      <p:ext uri="{BB962C8B-B14F-4D97-AF65-F5344CB8AC3E}">
        <p14:creationId xmlns:p14="http://schemas.microsoft.com/office/powerpoint/2010/main" val="276474068"/>
      </p:ext>
    </p:extLst>
  </p:cSld>
  <p:clrMapOvr>
    <a:masterClrMapping/>
  </p:clrMapOvr>
  <p:transition spd="slow">
    <p:push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A1FB2-9454-51FE-CA2B-E76B0C341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6D657C-5152-2DF1-0C01-2958B498DECA}"/>
              </a:ext>
            </a:extLst>
          </p:cNvPr>
          <p:cNvSpPr txBox="1"/>
          <p:nvPr/>
        </p:nvSpPr>
        <p:spPr>
          <a:xfrm>
            <a:off x="340290" y="237805"/>
            <a:ext cx="37781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1600" b="0" i="0" u="none" strike="noStrike" kern="1200" cap="none" spc="0" normalizeH="0" baseline="0" noProof="0" dirty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Functionality: </a:t>
            </a:r>
            <a:r>
              <a:rPr kumimoji="0" lang="is-IS" sz="1600" b="1" i="0" u="none" strike="noStrike" kern="1200" cap="none" spc="0" normalizeH="0" baseline="0" noProof="0" dirty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Customer experience</a:t>
            </a:r>
            <a:endParaRPr kumimoji="0" lang="en-IS" sz="1600" b="1" i="0" u="none" strike="noStrike" kern="1200" cap="none" spc="0" normalizeH="0" baseline="0" noProof="0" dirty="0">
              <a:ln>
                <a:noFill/>
              </a:ln>
              <a:solidFill>
                <a:srgbClr val="F2AAB6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15EE0-A47B-74E2-8D36-9F474B5E11DE}"/>
              </a:ext>
            </a:extLst>
          </p:cNvPr>
          <p:cNvSpPr txBox="1"/>
          <p:nvPr/>
        </p:nvSpPr>
        <p:spPr>
          <a:xfrm>
            <a:off x="294242" y="496400"/>
            <a:ext cx="102579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LS Central POS – Self ordering kiosk</a:t>
            </a:r>
            <a:endParaRPr kumimoji="0" lang="en-IS" sz="4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993A8E-CE22-BED9-74F8-2AFE9FCF9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61" y="1199369"/>
            <a:ext cx="2847913" cy="82372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6287AF-202C-61FE-5B4D-0251D4866D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3115" y="1199369"/>
            <a:ext cx="2847913" cy="82372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144E8D-DAF8-F981-EAED-3F79B2299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5202" y="1199369"/>
            <a:ext cx="2847913" cy="8237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6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7CC2A-E6E0-215F-D713-0F83098BB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 39">
            <a:extLst>
              <a:ext uri="{FF2B5EF4-FFF2-40B4-BE49-F238E27FC236}">
                <a16:creationId xmlns:a16="http://schemas.microsoft.com/office/drawing/2014/main" id="{6480D168-7C0D-8765-1568-844935012D23}"/>
              </a:ext>
            </a:extLst>
          </p:cNvPr>
          <p:cNvSpPr/>
          <p:nvPr/>
        </p:nvSpPr>
        <p:spPr>
          <a:xfrm rot="16200000">
            <a:off x="6042731" y="708731"/>
            <a:ext cx="5797763" cy="6500775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F2AAB6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F34662-9411-A0AE-231C-D0FA7DCA5B87}"/>
              </a:ext>
            </a:extLst>
          </p:cNvPr>
          <p:cNvSpPr txBox="1"/>
          <p:nvPr/>
        </p:nvSpPr>
        <p:spPr>
          <a:xfrm>
            <a:off x="340290" y="237805"/>
            <a:ext cx="37781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1600" b="0" i="0" u="none" strike="noStrike" kern="1200" cap="none" spc="0" normalizeH="0" baseline="0" noProof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Functionality: </a:t>
            </a:r>
            <a:r>
              <a:rPr kumimoji="0" lang="is-IS" sz="1600" b="1" i="0" u="none" strike="noStrike" kern="1200" cap="none" spc="0" normalizeH="0" baseline="0" noProof="0">
                <a:ln>
                  <a:noFill/>
                </a:ln>
                <a:solidFill>
                  <a:srgbClr val="F2AAB6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Customer experience</a:t>
            </a:r>
            <a:endParaRPr kumimoji="0" lang="en-IS" sz="1600" b="1" i="0" u="none" strike="noStrike" kern="1200" cap="none" spc="0" normalizeH="0" baseline="0" noProof="0">
              <a:ln>
                <a:noFill/>
              </a:ln>
              <a:solidFill>
                <a:srgbClr val="F2AAB6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86211B-83F2-768F-5628-5760C9AD6DC3}"/>
              </a:ext>
            </a:extLst>
          </p:cNvPr>
          <p:cNvSpPr txBox="1"/>
          <p:nvPr/>
        </p:nvSpPr>
        <p:spPr>
          <a:xfrm>
            <a:off x="294242" y="496400"/>
            <a:ext cx="8498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ScanPayGo</a:t>
            </a:r>
            <a:endParaRPr kumimoji="0" lang="en-IS" sz="4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74AACA5-E141-B5EF-232F-B8FEC4AEF9EB}"/>
              </a:ext>
            </a:extLst>
          </p:cNvPr>
          <p:cNvSpPr txBox="1">
            <a:spLocks/>
          </p:cNvSpPr>
          <p:nvPr/>
        </p:nvSpPr>
        <p:spPr>
          <a:xfrm>
            <a:off x="340292" y="1327397"/>
            <a:ext cx="7410844" cy="99749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 new generation of loyalty app, branded by the retailer, which can be used as a POS.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DE4F73D-D6B0-74D4-0D8E-3E7D63C9155B}"/>
              </a:ext>
            </a:extLst>
          </p:cNvPr>
          <p:cNvSpPr txBox="1">
            <a:spLocks/>
          </p:cNvSpPr>
          <p:nvPr/>
        </p:nvSpPr>
        <p:spPr>
          <a:xfrm>
            <a:off x="340291" y="2417881"/>
            <a:ext cx="5152682" cy="40045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Shoppers can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Scan items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in-store, using their phone as a POS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Check product information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Create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shopping lists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and share with friends and family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Access their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loyalty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 points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View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offers, promotions and coupons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 for their shopping in the app or at a self-service POS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Order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hospitality items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 and view order status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+mn-cs"/>
            </a:endParaRPr>
          </a:p>
        </p:txBody>
      </p:sp>
      <p:pic>
        <p:nvPicPr>
          <p:cNvPr id="35" name="Picture 34" descr="A group of cell phones&#10;&#10;AI-generated content may be incorrect.">
            <a:extLst>
              <a:ext uri="{FF2B5EF4-FFF2-40B4-BE49-F238E27FC236}">
                <a16:creationId xmlns:a16="http://schemas.microsoft.com/office/drawing/2014/main" id="{D3BF4F9F-3DE5-8A4E-2F74-62D71B894A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07194" y="833178"/>
            <a:ext cx="3031150" cy="4942584"/>
          </a:xfrm>
          <a:prstGeom prst="rect">
            <a:avLst/>
          </a:prstGeom>
        </p:spPr>
      </p:pic>
      <p:pic>
        <p:nvPicPr>
          <p:cNvPr id="39" name="Picture 38" descr="A person walking with a bag of food&#10;&#10;AI-generated content may be incorrect.">
            <a:extLst>
              <a:ext uri="{FF2B5EF4-FFF2-40B4-BE49-F238E27FC236}">
                <a16:creationId xmlns:a16="http://schemas.microsoft.com/office/drawing/2014/main" id="{A5E6166F-7152-95A6-8911-4033A5BB2CC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4091" y="3304470"/>
            <a:ext cx="1935074" cy="3331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808449"/>
      </p:ext>
    </p:extLst>
  </p:cSld>
  <p:clrMapOvr>
    <a:masterClrMapping/>
  </p:clrMapOvr>
  <p:transition spd="slow">
    <p:push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BDF4C432-64DA-2992-8A7C-14F142F142A3}"/>
              </a:ext>
            </a:extLst>
          </p:cNvPr>
          <p:cNvSpPr txBox="1">
            <a:spLocks/>
          </p:cNvSpPr>
          <p:nvPr/>
        </p:nvSpPr>
        <p:spPr>
          <a:xfrm>
            <a:off x="340289" y="488601"/>
            <a:ext cx="10556311" cy="66392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rgbClr val="FFFFFF"/>
                </a:solidFill>
                <a:latin typeface="Aptos" panose="020B0004020202020204" pitchFamily="34" charset="0"/>
              </a:rPr>
              <a:t>LS Central – Ordering from the car – </a:t>
            </a:r>
            <a:r>
              <a:rPr lang="en-US" sz="3600" b="1" dirty="0" err="1">
                <a:solidFill>
                  <a:srgbClr val="FFFFFF"/>
                </a:solidFill>
                <a:latin typeface="Aptos" panose="020B0004020202020204" pitchFamily="34" charset="0"/>
              </a:rPr>
              <a:t>BeansTalk</a:t>
            </a:r>
            <a:r>
              <a:rPr lang="en-US" sz="3600" b="1" dirty="0">
                <a:solidFill>
                  <a:srgbClr val="FFFFFF"/>
                </a:solidFill>
                <a:latin typeface="Aptos" panose="020B0004020202020204" pitchFamily="34" charset="0"/>
              </a:rPr>
              <a:t> </a:t>
            </a:r>
            <a:r>
              <a:rPr lang="en-US" sz="1200" b="1" dirty="0">
                <a:solidFill>
                  <a:srgbClr val="FFFFFF"/>
                </a:solidFill>
                <a:latin typeface="Aptos" panose="020B0004020202020204" pitchFamily="34" charset="0"/>
              </a:rPr>
              <a:t>(*)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4F86E7-D801-6FD7-E248-8CCB4AA2A673}"/>
              </a:ext>
            </a:extLst>
          </p:cNvPr>
          <p:cNvSpPr txBox="1"/>
          <p:nvPr/>
        </p:nvSpPr>
        <p:spPr>
          <a:xfrm>
            <a:off x="308340" y="1259933"/>
            <a:ext cx="10588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BeansTalk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 – a voice enabled AI chatbot designed to make ordering faster</a:t>
            </a:r>
          </a:p>
        </p:txBody>
      </p:sp>
      <p:pic>
        <p:nvPicPr>
          <p:cNvPr id="4" name="BeansTalk - Envision 2025 (1)">
            <a:hlinkClick r:id="" action="ppaction://media"/>
            <a:extLst>
              <a:ext uri="{FF2B5EF4-FFF2-40B4-BE49-F238E27FC236}">
                <a16:creationId xmlns:a16="http://schemas.microsoft.com/office/drawing/2014/main" id="{81942379-E7B0-CC8A-DE6D-5EE100795A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0289" y="1829006"/>
            <a:ext cx="8732139" cy="49118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700D94-083D-CC79-C9AD-A17B0DE45A10}"/>
              </a:ext>
            </a:extLst>
          </p:cNvPr>
          <p:cNvSpPr txBox="1"/>
          <p:nvPr/>
        </p:nvSpPr>
        <p:spPr>
          <a:xfrm>
            <a:off x="9270124" y="6369399"/>
            <a:ext cx="29218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(*)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BeansTalk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 is not available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  <a:sym typeface="Wingdings" panose="05000000000000000000" pitchFamily="2" charset="2"/>
              </a:rPr>
              <a:t>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73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1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6816198"/>
      </p:ext>
    </p:extLst>
  </p:cSld>
  <p:clrMapOvr>
    <a:masterClrMapping/>
  </p:clrMapOvr>
</p:sld>
</file>

<file path=ppt/theme/theme1.xml><?xml version="1.0" encoding="utf-8"?>
<a:theme xmlns:a="http://schemas.openxmlformats.org/drawingml/2006/main" name="Eggplant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BFABC9B-57E4-9E48-916B-F5DD363010AC}"/>
    </a:ext>
  </a:extLst>
</a:theme>
</file>

<file path=ppt/theme/theme2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1B60E12-7436-D34E-9351-35BE81C44D60}"/>
    </a:ext>
  </a:extLst>
</a:theme>
</file>

<file path=ppt/theme/theme3.xml><?xml version="1.0" encoding="utf-8"?>
<a:theme xmlns:a="http://schemas.openxmlformats.org/drawingml/2006/main" name="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05C7D3E5-530F-9047-BDA5-D35CA44790DB}"/>
    </a:ext>
  </a:extLst>
</a:theme>
</file>

<file path=ppt/theme/theme4.xml><?xml version="1.0" encoding="utf-8"?>
<a:theme xmlns:a="http://schemas.openxmlformats.org/drawingml/2006/main" name="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01B322D8-E266-C548-ACB1-6908BCDE223E}"/>
    </a:ext>
  </a:extLst>
</a:theme>
</file>

<file path=ppt/theme/theme5.xml><?xml version="1.0" encoding="utf-8"?>
<a:theme xmlns:a="http://schemas.openxmlformats.org/drawingml/2006/main" name="Title/chapter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5E45C37A-3E04-E44A-A11F-2EDBD10D7840}"/>
    </a:ext>
  </a:extLst>
</a:theme>
</file>

<file path=ppt/theme/theme6.xml><?xml version="1.0" encoding="utf-8"?>
<a:theme xmlns:a="http://schemas.openxmlformats.org/drawingml/2006/main" name="Colorful slide option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C8CD3BFC-6C8E-2A4F-8977-D5463368ED3E}"/>
    </a:ext>
  </a:extLst>
</a:theme>
</file>

<file path=ppt/theme/theme7.xml><?xml version="1.0" encoding="utf-8"?>
<a:theme xmlns:a="http://schemas.openxmlformats.org/drawingml/2006/main" name="Agenda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3DEDA68E-5A44-AF4C-867C-05788E79AA21}"/>
    </a:ext>
  </a:extLst>
</a:theme>
</file>

<file path=ppt/theme/theme8.xml><?xml version="1.0" encoding="utf-8"?>
<a:theme xmlns:a="http://schemas.openxmlformats.org/drawingml/2006/main" name="cX26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839CD1FB-63F4-DF4D-93A7-E7C5C36EFB6E}"/>
    </a:ext>
  </a:extLst>
</a:theme>
</file>

<file path=ppt/theme/theme9.xml><?xml version="1.0" encoding="utf-8"?>
<a:theme xmlns:a="http://schemas.openxmlformats.org/drawingml/2006/main" name="1_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EF7F72DC-13AC-684A-8D16-22FBD4596A8D}" vid="{0B36A80A-3ADF-B143-B54F-DFD2380E1E74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4e71b1-7852-457b-a379-b8a36dd80270">
      <Terms xmlns="http://schemas.microsoft.com/office/infopath/2007/PartnerControls"/>
    </lcf76f155ced4ddcb4097134ff3c332f>
    <TaxCatchAll xmlns="ce89fd82-aec5-4b3b-b0b3-b7f9193dc61c" xsi:nil="true"/>
    <Graphicsready xmlns="724e71b1-7852-457b-a379-b8a36dd80270">false</Graphicsready>
    <TextreviewAJ xmlns="724e71b1-7852-457b-a379-b8a36dd80270">false</TextreviewAJ>
    <Status xmlns="724e71b1-7852-457b-a379-b8a36dd8027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567C1BF46CBC4F83D98C84A81935A4" ma:contentTypeVersion="21" ma:contentTypeDescription="Create a new document." ma:contentTypeScope="" ma:versionID="2b1a2bd4412bab06965feef30d4366ae">
  <xsd:schema xmlns:xsd="http://www.w3.org/2001/XMLSchema" xmlns:xs="http://www.w3.org/2001/XMLSchema" xmlns:p="http://schemas.microsoft.com/office/2006/metadata/properties" xmlns:ns2="724e71b1-7852-457b-a379-b8a36dd80270" xmlns:ns3="ce89fd82-aec5-4b3b-b0b3-b7f9193dc61c" targetNamespace="http://schemas.microsoft.com/office/2006/metadata/properties" ma:root="true" ma:fieldsID="23c57f72291d7d7d46fe3c1860e10534" ns2:_="" ns3:_="">
    <xsd:import namespace="724e71b1-7852-457b-a379-b8a36dd80270"/>
    <xsd:import namespace="ce89fd82-aec5-4b3b-b0b3-b7f9193dc61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Graphicsready" minOccurs="0"/>
                <xsd:element ref="ns2:TextreviewAJ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4e71b1-7852-457b-a379-b8a36dd802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f8b5d8dc-d837-4d45-bdf0-88d0e4b2b8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Graphicsready" ma:index="26" nillable="true" ma:displayName="Graphics review WJ" ma:default="0" ma:format="Dropdown" ma:internalName="Graphicsready">
      <xsd:simpleType>
        <xsd:restriction base="dms:Boolean"/>
      </xsd:simpleType>
    </xsd:element>
    <xsd:element name="TextreviewAJ" ma:index="27" nillable="true" ma:displayName="Text review AJ" ma:default="0" ma:format="Dropdown" ma:internalName="TextreviewAJ">
      <xsd:simpleType>
        <xsd:restriction base="dms:Boolean"/>
      </xsd:simpleType>
    </xsd:element>
    <xsd:element name="Status" ma:index="28" nillable="true" ma:displayName="Status" ma:format="Dropdown" ma:internalName="Status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89fd82-aec5-4b3b-b0b3-b7f9193dc61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015a877-4ec0-49a6-87c1-a1af19b10f95}" ma:internalName="TaxCatchAll" ma:showField="CatchAllData" ma:web="ce89fd82-aec5-4b3b-b0b3-b7f9193dc6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8DA378-C693-452E-867F-DAF6A6FE1F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F7D81BE-9890-4774-AD23-ED3AC8A6C645}">
  <ds:schemaRefs>
    <ds:schemaRef ds:uri="724e71b1-7852-457b-a379-b8a36dd80270"/>
    <ds:schemaRef ds:uri="http://www.w3.org/XML/1998/namespace"/>
    <ds:schemaRef ds:uri="http://schemas.microsoft.com/office/2006/documentManagement/typ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ce89fd82-aec5-4b3b-b0b3-b7f9193dc61c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BC15A7E-B6CB-4A7F-A320-C8C3819A0B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4e71b1-7852-457b-a379-b8a36dd80270"/>
    <ds:schemaRef ds:uri="ce89fd82-aec5-4b3b-b0b3-b7f9193dc6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Eggplant slides</Template>
  <TotalTime>837</TotalTime>
  <Words>1621</Words>
  <Application>Microsoft Office PowerPoint</Application>
  <PresentationFormat>Widescreen</PresentationFormat>
  <Paragraphs>275</Paragraphs>
  <Slides>32</Slides>
  <Notes>31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32</vt:i4>
      </vt:variant>
    </vt:vector>
  </HeadingPairs>
  <TitlesOfParts>
    <vt:vector size="51" baseType="lpstr">
      <vt:lpstr>Aptos</vt:lpstr>
      <vt:lpstr>Aptos Black</vt:lpstr>
      <vt:lpstr>Aptos ExtraBold</vt:lpstr>
      <vt:lpstr>Aptos Light</vt:lpstr>
      <vt:lpstr>Arial</vt:lpstr>
      <vt:lpstr>Calibri</vt:lpstr>
      <vt:lpstr>Helvetica</vt:lpstr>
      <vt:lpstr>Segoe UI</vt:lpstr>
      <vt:lpstr>Segoe UI Semibold</vt:lpstr>
      <vt:lpstr>Wingdings</vt:lpstr>
      <vt:lpstr>Eggplant slides</vt:lpstr>
      <vt:lpstr>White slides</vt:lpstr>
      <vt:lpstr>Grey slides</vt:lpstr>
      <vt:lpstr>Presenter image title slides</vt:lpstr>
      <vt:lpstr>Title/chapter slides</vt:lpstr>
      <vt:lpstr>Colorful slide options</vt:lpstr>
      <vt:lpstr>Agenda slides</vt:lpstr>
      <vt:lpstr>cX26 Slides</vt:lpstr>
      <vt:lpstr>1_White slides</vt:lpstr>
      <vt:lpstr>PowerPoint Presentation</vt:lpstr>
      <vt:lpstr>PowerPoint Presentation</vt:lpstr>
      <vt:lpstr>PowerPoint Presentation</vt:lpstr>
      <vt:lpstr>The evolution of fuel stations</vt:lpstr>
      <vt:lpstr>PowerPoint Presentation</vt:lpstr>
      <vt:lpstr>Fuel retail - Preparing for an unknown future</vt:lpstr>
      <vt:lpstr>PowerPoint Presentation</vt:lpstr>
      <vt:lpstr>A system uniting the power of Business Central and the functionality of LS Central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LS Central for forecourt Fuel banner in the LS Central POS  </vt:lpstr>
      <vt:lpstr>Forecourt banner refactoring using AI</vt:lpstr>
      <vt:lpstr>Forecourt banner refactoring using AI</vt:lpstr>
      <vt:lpstr>The AI "Detective"</vt:lpstr>
      <vt:lpstr>PowerPoint Presentation</vt:lpstr>
      <vt:lpstr>Fuel sales on mobile handheld? </vt:lpstr>
      <vt:lpstr>PowerPoint Presentation</vt:lpstr>
      <vt:lpstr>PowerPoint Presentation</vt:lpstr>
      <vt:lpstr>PowerPoint Presentation</vt:lpstr>
      <vt:lpstr>Forecourt wet stock module enhancements</vt:lpstr>
      <vt:lpstr>Forecourt setup – Hosted by customer in Azure </vt:lpstr>
      <vt:lpstr>Forecourt setup – BC SaaS/Hosted in Azure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Wojciech Januszauskas</dc:creator>
  <cp:lastModifiedBy>Bjorn Jonsson</cp:lastModifiedBy>
  <cp:revision>5</cp:revision>
  <dcterms:created xsi:type="dcterms:W3CDTF">2026-04-01T10:41:24Z</dcterms:created>
  <dcterms:modified xsi:type="dcterms:W3CDTF">2026-04-26T16:46:49Z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0x0101003D567C1BF46CBC4F83D98C84A81935A4</vt:lpwstr>
  </property>
  <property fmtid="{D5CDD505-2E9C-101B-9397-08002B2CF9AE}" pid="3" name="MediaServiceImageTags">
    <vt:lpwstr/>
  </property>
</Properties>
</file>